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303" r:id="rId5"/>
    <p:sldId id="433" r:id="rId6"/>
    <p:sldId id="446" r:id="rId7"/>
    <p:sldId id="347" r:id="rId8"/>
    <p:sldId id="351" r:id="rId9"/>
    <p:sldId id="348" r:id="rId10"/>
    <p:sldId id="349" r:id="rId11"/>
    <p:sldId id="350" r:id="rId12"/>
    <p:sldId id="352" r:id="rId13"/>
    <p:sldId id="354" r:id="rId14"/>
    <p:sldId id="355" r:id="rId15"/>
    <p:sldId id="448" r:id="rId16"/>
    <p:sldId id="356" r:id="rId17"/>
    <p:sldId id="360" r:id="rId18"/>
    <p:sldId id="363" r:id="rId19"/>
    <p:sldId id="359" r:id="rId20"/>
    <p:sldId id="364" r:id="rId21"/>
    <p:sldId id="340" r:id="rId22"/>
    <p:sldId id="333" r:id="rId23"/>
  </p:sldIdLst>
  <p:sldSz cx="9144000" cy="6858000" type="screen4x3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914400" rtl="0" eaLnBrk="1" latinLnBrk="0" hangingPunct="1"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914400" rtl="0" eaLnBrk="1" latinLnBrk="0" hangingPunct="1"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914400" rtl="0" eaLnBrk="1" latinLnBrk="0" hangingPunct="1"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914400" rtl="0" eaLnBrk="1" latinLnBrk="0" hangingPunct="1"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566" userDrawn="1">
          <p15:clr>
            <a:srgbClr val="A4A3A4"/>
          </p15:clr>
        </p15:guide>
        <p15:guide id="2" pos="2925" userDrawn="1">
          <p15:clr>
            <a:srgbClr val="A4A3A4"/>
          </p15:clr>
        </p15:guide>
        <p15:guide id="3" pos="335" userDrawn="1">
          <p15:clr>
            <a:srgbClr val="A4A3A4"/>
          </p15:clr>
        </p15:guide>
        <p15:guide id="4" pos="5425" userDrawn="1">
          <p15:clr>
            <a:srgbClr val="A4A3A4"/>
          </p15:clr>
        </p15:guide>
        <p15:guide id="5" pos="5012" userDrawn="1">
          <p15:clr>
            <a:srgbClr val="A4A3A4"/>
          </p15:clr>
        </p15:guide>
        <p15:guide id="6" orient="horz" pos="3793" userDrawn="1">
          <p15:clr>
            <a:srgbClr val="A4A3A4"/>
          </p15:clr>
        </p15:guide>
        <p15:guide id="7" orient="horz" pos="3377" userDrawn="1">
          <p15:clr>
            <a:srgbClr val="A4A3A4"/>
          </p15:clr>
        </p15:guide>
        <p15:guide id="8" orient="horz" pos="1000" userDrawn="1">
          <p15:clr>
            <a:srgbClr val="A4A3A4"/>
          </p15:clr>
        </p15:guide>
        <p15:guide id="9" pos="282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nterluggauer Julian" initials="UJ" lastIdx="1" clrIdx="0">
    <p:extLst>
      <p:ext uri="{19B8F6BF-5375-455C-9EA6-DF929625EA0E}">
        <p15:presenceInfo xmlns:p15="http://schemas.microsoft.com/office/powerpoint/2012/main" userId="S::Julian.Unterluggauer@ait.ac.at::ec4183bf-cda0-41c7-9def-23cb4dcaa24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6600"/>
    <a:srgbClr val="00AB84"/>
    <a:srgbClr val="790B1A"/>
    <a:srgbClr val="617D2B"/>
    <a:srgbClr val="F3D6BC"/>
    <a:srgbClr val="E5AE7C"/>
    <a:srgbClr val="D7843F"/>
    <a:srgbClr val="BEBEBE"/>
    <a:srgbClr val="7C8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F3BC7A-6D13-4FFC-A7A5-EB4641F48D96}" v="863" dt="2021-09-07T20:49:16.993"/>
    <p1510:client id="{6E0589A0-954B-4617-898C-F4D338C7929B}" v="416" dt="2021-09-07T10:08:22.233"/>
    <p1510:client id="{78536C27-48E0-45D5-A91D-CD3AC9394C54}" v="9" dt="2021-09-07T10:07:57.611"/>
  </p1510:revLst>
</p1510:revInfo>
</file>

<file path=ppt/tableStyles.xml><?xml version="1.0" encoding="utf-8"?>
<a:tblStyleLst xmlns:a="http://schemas.openxmlformats.org/drawingml/2006/main" def="{3B4B98B0-60AC-42C2-AFA5-B58CD77FA1E5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081" autoAdjust="0"/>
  </p:normalViewPr>
  <p:slideViewPr>
    <p:cSldViewPr snapToGrid="0">
      <p:cViewPr varScale="1">
        <p:scale>
          <a:sx n="92" d="100"/>
          <a:sy n="92" d="100"/>
        </p:scale>
        <p:origin x="1434" y="90"/>
      </p:cViewPr>
      <p:guideLst>
        <p:guide orient="horz" pos="566"/>
        <p:guide pos="2925"/>
        <p:guide pos="335"/>
        <p:guide pos="5425"/>
        <p:guide pos="5012"/>
        <p:guide orient="horz" pos="3793"/>
        <p:guide orient="horz" pos="3377"/>
        <p:guide orient="horz" pos="1000"/>
        <p:guide pos="282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400" noProof="0" dirty="0"/>
              <a:t>Globale Treibhausgasemissionen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contribution to total GHG emissions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ADC-48FD-A4DE-04C4BE5C67E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ADC-48FD-A4DE-04C4BE5C67E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Industrie</c:v>
                </c:pt>
                <c:pt idx="1">
                  <c:v>rest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37</c:v>
                </c:pt>
                <c:pt idx="1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DC-48FD-A4DE-04C4BE5C67E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[Diagramm in Microsoft Word]Tabelle2!PivotTable1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9.4475690538682669E-2"/>
          <c:y val="4.8965056754952149E-2"/>
          <c:w val="0.88330868363676762"/>
          <c:h val="0.618843660567356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Tabelle2!$B$3</c:f>
              <c:strCache>
                <c:ptCount val="1"/>
                <c:pt idx="0">
                  <c:v>Direct HR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Tabelle2!$A$4:$A$22</c:f>
              <c:multiLvlStrCache>
                <c:ptCount val="13"/>
                <c:lvl>
                  <c:pt idx="0">
                    <c:v>base</c:v>
                  </c:pt>
                  <c:pt idx="1">
                    <c:v>base</c:v>
                  </c:pt>
                  <c:pt idx="2">
                    <c:v>EU average</c:v>
                  </c:pt>
                  <c:pt idx="3">
                    <c:v>prog. CO2 price</c:v>
                  </c:pt>
                  <c:pt idx="4">
                    <c:v>base</c:v>
                  </c:pt>
                  <c:pt idx="5">
                    <c:v>EU average</c:v>
                  </c:pt>
                  <c:pt idx="6">
                    <c:v>prog. CO2 price</c:v>
                  </c:pt>
                  <c:pt idx="7">
                    <c:v>base</c:v>
                  </c:pt>
                  <c:pt idx="8">
                    <c:v>EU average</c:v>
                  </c:pt>
                  <c:pt idx="9">
                    <c:v>prog. CO2 price</c:v>
                  </c:pt>
                  <c:pt idx="10">
                    <c:v>base</c:v>
                  </c:pt>
                  <c:pt idx="11">
                    <c:v>EU average</c:v>
                  </c:pt>
                  <c:pt idx="12">
                    <c:v>prog. CO2 price</c:v>
                  </c:pt>
                </c:lvl>
                <c:lvl>
                  <c:pt idx="0">
                    <c:v>NO HR</c:v>
                  </c:pt>
                  <c:pt idx="1">
                    <c:v>DHR</c:v>
                  </c:pt>
                  <c:pt idx="4">
                    <c:v>DHR LTD</c:v>
                  </c:pt>
                  <c:pt idx="7">
                    <c:v>DHR HP</c:v>
                  </c:pt>
                  <c:pt idx="10">
                    <c:v>DHR HP LTD</c:v>
                  </c:pt>
                </c:lvl>
              </c:multiLvlStrCache>
            </c:multiLvlStrRef>
          </c:cat>
          <c:val>
            <c:numRef>
              <c:f>Tabelle2!$B$4:$B$22</c:f>
              <c:numCache>
                <c:formatCode>General</c:formatCode>
                <c:ptCount val="13"/>
                <c:pt idx="0">
                  <c:v>0</c:v>
                </c:pt>
                <c:pt idx="1">
                  <c:v>5719.98</c:v>
                </c:pt>
                <c:pt idx="2">
                  <c:v>5719.98</c:v>
                </c:pt>
                <c:pt idx="3">
                  <c:v>5719.98</c:v>
                </c:pt>
                <c:pt idx="4">
                  <c:v>5002.29</c:v>
                </c:pt>
                <c:pt idx="5">
                  <c:v>5002.29</c:v>
                </c:pt>
                <c:pt idx="6">
                  <c:v>5002.29</c:v>
                </c:pt>
                <c:pt idx="7">
                  <c:v>5711.07</c:v>
                </c:pt>
                <c:pt idx="8">
                  <c:v>5719.98</c:v>
                </c:pt>
                <c:pt idx="9">
                  <c:v>5719.98</c:v>
                </c:pt>
                <c:pt idx="10">
                  <c:v>5002.29</c:v>
                </c:pt>
                <c:pt idx="11">
                  <c:v>5002.29</c:v>
                </c:pt>
                <c:pt idx="12">
                  <c:v>5002.29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23-4C08-8897-06E8432BC4E6}"/>
            </c:ext>
          </c:extLst>
        </c:ser>
        <c:ser>
          <c:idx val="1"/>
          <c:order val="1"/>
          <c:tx>
            <c:strRef>
              <c:f>Tabelle2!$C$3</c:f>
              <c:strCache>
                <c:ptCount val="1"/>
                <c:pt idx="0">
                  <c:v>LTD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Tabelle2!$A$4:$A$22</c:f>
              <c:multiLvlStrCache>
                <c:ptCount val="13"/>
                <c:lvl>
                  <c:pt idx="0">
                    <c:v>base</c:v>
                  </c:pt>
                  <c:pt idx="1">
                    <c:v>base</c:v>
                  </c:pt>
                  <c:pt idx="2">
                    <c:v>EU average</c:v>
                  </c:pt>
                  <c:pt idx="3">
                    <c:v>prog. CO2 price</c:v>
                  </c:pt>
                  <c:pt idx="4">
                    <c:v>base</c:v>
                  </c:pt>
                  <c:pt idx="5">
                    <c:v>EU average</c:v>
                  </c:pt>
                  <c:pt idx="6">
                    <c:v>prog. CO2 price</c:v>
                  </c:pt>
                  <c:pt idx="7">
                    <c:v>base</c:v>
                  </c:pt>
                  <c:pt idx="8">
                    <c:v>EU average</c:v>
                  </c:pt>
                  <c:pt idx="9">
                    <c:v>prog. CO2 price</c:v>
                  </c:pt>
                  <c:pt idx="10">
                    <c:v>base</c:v>
                  </c:pt>
                  <c:pt idx="11">
                    <c:v>EU average</c:v>
                  </c:pt>
                  <c:pt idx="12">
                    <c:v>prog. CO2 price</c:v>
                  </c:pt>
                </c:lvl>
                <c:lvl>
                  <c:pt idx="0">
                    <c:v>NO HR</c:v>
                  </c:pt>
                  <c:pt idx="1">
                    <c:v>DHR</c:v>
                  </c:pt>
                  <c:pt idx="4">
                    <c:v>DHR LTD</c:v>
                  </c:pt>
                  <c:pt idx="7">
                    <c:v>DHR HP</c:v>
                  </c:pt>
                  <c:pt idx="10">
                    <c:v>DHR HP LTD</c:v>
                  </c:pt>
                </c:lvl>
              </c:multiLvlStrCache>
            </c:multiLvlStrRef>
          </c:cat>
          <c:val>
            <c:numRef>
              <c:f>Tabelle2!$C$4:$C$22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4702.87</c:v>
                </c:pt>
                <c:pt idx="5">
                  <c:v>4702.87</c:v>
                </c:pt>
                <c:pt idx="6">
                  <c:v>4702.87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4702.87</c:v>
                </c:pt>
                <c:pt idx="11">
                  <c:v>4702.87</c:v>
                </c:pt>
                <c:pt idx="12">
                  <c:v>4702.87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23-4C08-8897-06E8432BC4E6}"/>
            </c:ext>
          </c:extLst>
        </c:ser>
        <c:ser>
          <c:idx val="2"/>
          <c:order val="2"/>
          <c:tx>
            <c:strRef>
              <c:f>Tabelle2!$D$3</c:f>
              <c:strCache>
                <c:ptCount val="1"/>
                <c:pt idx="0">
                  <c:v>Heat pump sink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Tabelle2!$A$4:$A$22</c:f>
              <c:multiLvlStrCache>
                <c:ptCount val="13"/>
                <c:lvl>
                  <c:pt idx="0">
                    <c:v>base</c:v>
                  </c:pt>
                  <c:pt idx="1">
                    <c:v>base</c:v>
                  </c:pt>
                  <c:pt idx="2">
                    <c:v>EU average</c:v>
                  </c:pt>
                  <c:pt idx="3">
                    <c:v>prog. CO2 price</c:v>
                  </c:pt>
                  <c:pt idx="4">
                    <c:v>base</c:v>
                  </c:pt>
                  <c:pt idx="5">
                    <c:v>EU average</c:v>
                  </c:pt>
                  <c:pt idx="6">
                    <c:v>prog. CO2 price</c:v>
                  </c:pt>
                  <c:pt idx="7">
                    <c:v>base</c:v>
                  </c:pt>
                  <c:pt idx="8">
                    <c:v>EU average</c:v>
                  </c:pt>
                  <c:pt idx="9">
                    <c:v>prog. CO2 price</c:v>
                  </c:pt>
                  <c:pt idx="10">
                    <c:v>base</c:v>
                  </c:pt>
                  <c:pt idx="11">
                    <c:v>EU average</c:v>
                  </c:pt>
                  <c:pt idx="12">
                    <c:v>prog. CO2 price</c:v>
                  </c:pt>
                </c:lvl>
                <c:lvl>
                  <c:pt idx="0">
                    <c:v>NO HR</c:v>
                  </c:pt>
                  <c:pt idx="1">
                    <c:v>DHR</c:v>
                  </c:pt>
                  <c:pt idx="4">
                    <c:v>DHR LTD</c:v>
                  </c:pt>
                  <c:pt idx="7">
                    <c:v>DHR HP</c:v>
                  </c:pt>
                  <c:pt idx="10">
                    <c:v>DHR HP LTD</c:v>
                  </c:pt>
                </c:lvl>
              </c:multiLvlStrCache>
            </c:multiLvlStrRef>
          </c:cat>
          <c:val>
            <c:numRef>
              <c:f>Tabelle2!$D$4:$D$22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1249.82</c:v>
                </c:pt>
                <c:pt idx="8">
                  <c:v>485.41</c:v>
                </c:pt>
                <c:pt idx="9">
                  <c:v>1261.0999999999999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23-4C08-8897-06E8432BC4E6}"/>
            </c:ext>
          </c:extLst>
        </c:ser>
        <c:ser>
          <c:idx val="3"/>
          <c:order val="3"/>
          <c:tx>
            <c:strRef>
              <c:f>Tabelle2!$E$3</c:f>
              <c:strCache>
                <c:ptCount val="1"/>
                <c:pt idx="0">
                  <c:v>HR total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Tabelle2!$A$4:$A$22</c:f>
              <c:multiLvlStrCache>
                <c:ptCount val="13"/>
                <c:lvl>
                  <c:pt idx="0">
                    <c:v>base</c:v>
                  </c:pt>
                  <c:pt idx="1">
                    <c:v>base</c:v>
                  </c:pt>
                  <c:pt idx="2">
                    <c:v>EU average</c:v>
                  </c:pt>
                  <c:pt idx="3">
                    <c:v>prog. CO2 price</c:v>
                  </c:pt>
                  <c:pt idx="4">
                    <c:v>base</c:v>
                  </c:pt>
                  <c:pt idx="5">
                    <c:v>EU average</c:v>
                  </c:pt>
                  <c:pt idx="6">
                    <c:v>prog. CO2 price</c:v>
                  </c:pt>
                  <c:pt idx="7">
                    <c:v>base</c:v>
                  </c:pt>
                  <c:pt idx="8">
                    <c:v>EU average</c:v>
                  </c:pt>
                  <c:pt idx="9">
                    <c:v>prog. CO2 price</c:v>
                  </c:pt>
                  <c:pt idx="10">
                    <c:v>base</c:v>
                  </c:pt>
                  <c:pt idx="11">
                    <c:v>EU average</c:v>
                  </c:pt>
                  <c:pt idx="12">
                    <c:v>prog. CO2 price</c:v>
                  </c:pt>
                </c:lvl>
                <c:lvl>
                  <c:pt idx="0">
                    <c:v>NO HR</c:v>
                  </c:pt>
                  <c:pt idx="1">
                    <c:v>DHR</c:v>
                  </c:pt>
                  <c:pt idx="4">
                    <c:v>DHR LTD</c:v>
                  </c:pt>
                  <c:pt idx="7">
                    <c:v>DHR HP</c:v>
                  </c:pt>
                  <c:pt idx="10">
                    <c:v>DHR HP LTD</c:v>
                  </c:pt>
                </c:lvl>
              </c:multiLvlStrCache>
            </c:multiLvlStrRef>
          </c:cat>
          <c:val>
            <c:numRef>
              <c:f>Tabelle2!$E$4:$E$22</c:f>
              <c:numCache>
                <c:formatCode>General</c:formatCode>
                <c:ptCount val="13"/>
                <c:pt idx="0">
                  <c:v>0</c:v>
                </c:pt>
                <c:pt idx="1">
                  <c:v>5719.98</c:v>
                </c:pt>
                <c:pt idx="2">
                  <c:v>5719.98</c:v>
                </c:pt>
                <c:pt idx="3">
                  <c:v>5719.98</c:v>
                </c:pt>
                <c:pt idx="4">
                  <c:v>9705.16</c:v>
                </c:pt>
                <c:pt idx="5">
                  <c:v>9705.16</c:v>
                </c:pt>
                <c:pt idx="6">
                  <c:v>9705.16</c:v>
                </c:pt>
                <c:pt idx="7">
                  <c:v>6960.8899999999994</c:v>
                </c:pt>
                <c:pt idx="8">
                  <c:v>6205.3899999999994</c:v>
                </c:pt>
                <c:pt idx="9">
                  <c:v>6981.08</c:v>
                </c:pt>
                <c:pt idx="10">
                  <c:v>9705.16</c:v>
                </c:pt>
                <c:pt idx="11">
                  <c:v>9705.16</c:v>
                </c:pt>
                <c:pt idx="12">
                  <c:v>9705.16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23-4C08-8897-06E8432BC4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7854912"/>
        <c:axId val="787860160"/>
      </c:barChart>
      <c:catAx>
        <c:axId val="78785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87860160"/>
        <c:crosses val="autoZero"/>
        <c:auto val="1"/>
        <c:lblAlgn val="ctr"/>
        <c:lblOffset val="100"/>
        <c:noMultiLvlLbl val="0"/>
      </c:catAx>
      <c:valAx>
        <c:axId val="78786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Normalized heat recovery (-)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87854912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2681435653876597"/>
          <c:y val="5.597473585332214E-2"/>
          <c:w val="0.16330910025135748"/>
          <c:h val="0.25595580877340257"/>
        </c:manualLayout>
      </c:layout>
      <c:overlay val="0"/>
      <c:spPr>
        <a:solidFill>
          <a:sysClr val="window" lastClr="FFFFFF"/>
        </a:solidFill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[Diagramm in Microsoft Word]Tabelle6!PivotTable9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2927924364444399"/>
          <c:y val="5.6395795949756473E-2"/>
          <c:w val="0.83734997793728561"/>
          <c:h val="0.504528416900976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Tabelle6!$B$3</c:f>
              <c:strCache>
                <c:ptCount val="1"/>
                <c:pt idx="0">
                  <c:v>OPEX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Tabelle6!$A$4:$A$24</c:f>
              <c:multiLvlStrCache>
                <c:ptCount val="15"/>
                <c:lvl>
                  <c:pt idx="0">
                    <c:v>base</c:v>
                  </c:pt>
                  <c:pt idx="1">
                    <c:v>EU average</c:v>
                  </c:pt>
                  <c:pt idx="2">
                    <c:v>prog. CO2 price</c:v>
                  </c:pt>
                  <c:pt idx="3">
                    <c:v>base</c:v>
                  </c:pt>
                  <c:pt idx="4">
                    <c:v>EU average</c:v>
                  </c:pt>
                  <c:pt idx="5">
                    <c:v>prog. CO2 price</c:v>
                  </c:pt>
                  <c:pt idx="6">
                    <c:v>base</c:v>
                  </c:pt>
                  <c:pt idx="7">
                    <c:v>EU average</c:v>
                  </c:pt>
                  <c:pt idx="8">
                    <c:v>prog. CO2 price</c:v>
                  </c:pt>
                  <c:pt idx="9">
                    <c:v>base</c:v>
                  </c:pt>
                  <c:pt idx="10">
                    <c:v>EU average</c:v>
                  </c:pt>
                  <c:pt idx="11">
                    <c:v>prog. CO2 price</c:v>
                  </c:pt>
                  <c:pt idx="12">
                    <c:v>base</c:v>
                  </c:pt>
                  <c:pt idx="13">
                    <c:v>EU average</c:v>
                  </c:pt>
                  <c:pt idx="14">
                    <c:v>prog. CO2 price</c:v>
                  </c:pt>
                </c:lvl>
                <c:lvl>
                  <c:pt idx="0">
                    <c:v>NO HR</c:v>
                  </c:pt>
                  <c:pt idx="3">
                    <c:v>DHR </c:v>
                  </c:pt>
                  <c:pt idx="6">
                    <c:v>DHR LTD</c:v>
                  </c:pt>
                  <c:pt idx="9">
                    <c:v>DHR HP </c:v>
                  </c:pt>
                  <c:pt idx="12">
                    <c:v>DHR HP LTD</c:v>
                  </c:pt>
                </c:lvl>
              </c:multiLvlStrCache>
            </c:multiLvlStrRef>
          </c:cat>
          <c:val>
            <c:numRef>
              <c:f>Tabelle6!$B$4:$B$24</c:f>
              <c:numCache>
                <c:formatCode>General</c:formatCode>
                <c:ptCount val="15"/>
                <c:pt idx="0">
                  <c:v>2670269.7123757699</c:v>
                </c:pt>
                <c:pt idx="1">
                  <c:v>3615234.3800098342</c:v>
                </c:pt>
                <c:pt idx="2">
                  <c:v>4909109.0787703209</c:v>
                </c:pt>
                <c:pt idx="3">
                  <c:v>1204954.242552768</c:v>
                </c:pt>
                <c:pt idx="4">
                  <c:v>1592979.5900842941</c:v>
                </c:pt>
                <c:pt idx="5">
                  <c:v>2124275.8474898851</c:v>
                </c:pt>
                <c:pt idx="6">
                  <c:v>184285.74059999999</c:v>
                </c:pt>
                <c:pt idx="7">
                  <c:v>184285.74059999999</c:v>
                </c:pt>
                <c:pt idx="8">
                  <c:v>184285.74059999999</c:v>
                </c:pt>
                <c:pt idx="9">
                  <c:v>1046760.3236731309</c:v>
                </c:pt>
                <c:pt idx="10">
                  <c:v>1520336.059149039</c:v>
                </c:pt>
                <c:pt idx="11">
                  <c:v>1872338.4613818671</c:v>
                </c:pt>
                <c:pt idx="12">
                  <c:v>184285.74059999999</c:v>
                </c:pt>
                <c:pt idx="13">
                  <c:v>184285.74059999999</c:v>
                </c:pt>
                <c:pt idx="14">
                  <c:v>184285.74059999999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CD-4D46-8C32-BAF33691F29D}"/>
            </c:ext>
          </c:extLst>
        </c:ser>
        <c:ser>
          <c:idx val="1"/>
          <c:order val="1"/>
          <c:tx>
            <c:strRef>
              <c:f>Tabelle6!$C$3</c:f>
              <c:strCache>
                <c:ptCount val="1"/>
                <c:pt idx="0">
                  <c:v>CAPEX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Tabelle6!$A$4:$A$24</c:f>
              <c:multiLvlStrCache>
                <c:ptCount val="15"/>
                <c:lvl>
                  <c:pt idx="0">
                    <c:v>base</c:v>
                  </c:pt>
                  <c:pt idx="1">
                    <c:v>EU average</c:v>
                  </c:pt>
                  <c:pt idx="2">
                    <c:v>prog. CO2 price</c:v>
                  </c:pt>
                  <c:pt idx="3">
                    <c:v>base</c:v>
                  </c:pt>
                  <c:pt idx="4">
                    <c:v>EU average</c:v>
                  </c:pt>
                  <c:pt idx="5">
                    <c:v>prog. CO2 price</c:v>
                  </c:pt>
                  <c:pt idx="6">
                    <c:v>base</c:v>
                  </c:pt>
                  <c:pt idx="7">
                    <c:v>EU average</c:v>
                  </c:pt>
                  <c:pt idx="8">
                    <c:v>prog. CO2 price</c:v>
                  </c:pt>
                  <c:pt idx="9">
                    <c:v>base</c:v>
                  </c:pt>
                  <c:pt idx="10">
                    <c:v>EU average</c:v>
                  </c:pt>
                  <c:pt idx="11">
                    <c:v>prog. CO2 price</c:v>
                  </c:pt>
                  <c:pt idx="12">
                    <c:v>base</c:v>
                  </c:pt>
                  <c:pt idx="13">
                    <c:v>EU average</c:v>
                  </c:pt>
                  <c:pt idx="14">
                    <c:v>prog. CO2 price</c:v>
                  </c:pt>
                </c:lvl>
                <c:lvl>
                  <c:pt idx="0">
                    <c:v>NO HR</c:v>
                  </c:pt>
                  <c:pt idx="3">
                    <c:v>DHR </c:v>
                  </c:pt>
                  <c:pt idx="6">
                    <c:v>DHR LTD</c:v>
                  </c:pt>
                  <c:pt idx="9">
                    <c:v>DHR HP </c:v>
                  </c:pt>
                  <c:pt idx="12">
                    <c:v>DHR HP LTD</c:v>
                  </c:pt>
                </c:lvl>
              </c:multiLvlStrCache>
            </c:multiLvlStrRef>
          </c:cat>
          <c:val>
            <c:numRef>
              <c:f>Tabelle6!$C$4:$C$24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310544.75296633458</c:v>
                </c:pt>
                <c:pt idx="4">
                  <c:v>310544.77253719349</c:v>
                </c:pt>
                <c:pt idx="5">
                  <c:v>310544.76250995317</c:v>
                </c:pt>
                <c:pt idx="6">
                  <c:v>6918738.5656673079</c:v>
                </c:pt>
                <c:pt idx="7">
                  <c:v>6918738.5656673079</c:v>
                </c:pt>
                <c:pt idx="8">
                  <c:v>6918738.5656673079</c:v>
                </c:pt>
                <c:pt idx="9">
                  <c:v>1075761.226848268</c:v>
                </c:pt>
                <c:pt idx="10">
                  <c:v>704990.25048853352</c:v>
                </c:pt>
                <c:pt idx="11">
                  <c:v>1075701.198584025</c:v>
                </c:pt>
                <c:pt idx="12">
                  <c:v>6918738.5656673079</c:v>
                </c:pt>
                <c:pt idx="13">
                  <c:v>6918738.5656673079</c:v>
                </c:pt>
                <c:pt idx="14">
                  <c:v>6918738.5656673079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CD-4D46-8C32-BAF33691F2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46469032"/>
        <c:axId val="1346472312"/>
      </c:barChart>
      <c:catAx>
        <c:axId val="1346469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346472312"/>
        <c:crosses val="autoZero"/>
        <c:auto val="1"/>
        <c:lblAlgn val="ctr"/>
        <c:lblOffset val="100"/>
        <c:noMultiLvlLbl val="0"/>
      </c:catAx>
      <c:valAx>
        <c:axId val="1346472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346469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3385404855203548"/>
          <c:y val="5.4600576876108878E-2"/>
          <c:w val="0.11597850335687275"/>
          <c:h val="0.17303376683144037"/>
        </c:manualLayout>
      </c:layout>
      <c:overlay val="0"/>
      <c:spPr>
        <a:solidFill>
          <a:sysClr val="window" lastClr="FFFFFF"/>
        </a:solidFill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06T11:00:42.330" idx="1">
    <p:pos x="10" y="10"/>
    <p:text>15 min pp + 5 min qa</p:text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8271BC-B6F2-4F31-82D7-FF2237EBA73A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</dgm:pt>
    <dgm:pt modelId="{A483255C-6791-40DA-A180-FC9ED5C87232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dirty="0"/>
            <a:t>Datensammlung / Stream-Table</a:t>
          </a:r>
        </a:p>
      </dgm:t>
    </dgm:pt>
    <dgm:pt modelId="{E4BDE13D-B148-4C69-91B9-38D6E8C36293}" type="parTrans" cxnId="{17AFA7F7-5E06-449E-9E2F-E30AB1593F76}">
      <dgm:prSet/>
      <dgm:spPr/>
      <dgm:t>
        <a:bodyPr/>
        <a:lstStyle/>
        <a:p>
          <a:endParaRPr lang="de-DE"/>
        </a:p>
      </dgm:t>
    </dgm:pt>
    <dgm:pt modelId="{94E212A1-F3C7-40F6-A922-D1193EECC159}" type="sibTrans" cxnId="{17AFA7F7-5E06-449E-9E2F-E30AB1593F76}">
      <dgm:prSet/>
      <dgm:spPr/>
      <dgm:t>
        <a:bodyPr/>
        <a:lstStyle/>
        <a:p>
          <a:endParaRPr lang="de-DE"/>
        </a:p>
      </dgm:t>
    </dgm:pt>
    <dgm:pt modelId="{C9839C19-7ED4-4672-9BA3-C1D915FAB627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/>
            <a:t>Composite curves</a:t>
          </a:r>
        </a:p>
      </dgm:t>
    </dgm:pt>
    <dgm:pt modelId="{EDC8FCC6-C04B-47F3-8750-E9A32562FA9D}" type="parTrans" cxnId="{4CAFBA91-A6C0-4857-8E80-D0E973E45BBD}">
      <dgm:prSet/>
      <dgm:spPr/>
      <dgm:t>
        <a:bodyPr/>
        <a:lstStyle/>
        <a:p>
          <a:endParaRPr lang="de-DE"/>
        </a:p>
      </dgm:t>
    </dgm:pt>
    <dgm:pt modelId="{66EFF416-5298-4BD2-98F8-4393607D63AD}" type="sibTrans" cxnId="{4CAFBA91-A6C0-4857-8E80-D0E973E45BBD}">
      <dgm:prSet/>
      <dgm:spPr/>
      <dgm:t>
        <a:bodyPr/>
        <a:lstStyle/>
        <a:p>
          <a:endParaRPr lang="de-DE"/>
        </a:p>
      </dgm:t>
    </dgm:pt>
    <dgm:pt modelId="{6EB852CC-3D5B-44C3-BDBC-8AC4123FCDDA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dirty="0"/>
            <a:t>Erarbeitung von Kostenparametern</a:t>
          </a:r>
        </a:p>
      </dgm:t>
    </dgm:pt>
    <dgm:pt modelId="{3A318875-7EC5-43A6-87A0-5CE23C6F3268}" type="parTrans" cxnId="{32E1F530-B333-4AC8-80C2-885D93B45B1F}">
      <dgm:prSet/>
      <dgm:spPr/>
      <dgm:t>
        <a:bodyPr/>
        <a:lstStyle/>
        <a:p>
          <a:endParaRPr lang="de-DE"/>
        </a:p>
      </dgm:t>
    </dgm:pt>
    <dgm:pt modelId="{B789AE4C-9D24-4010-B9FA-C365B368250F}" type="sibTrans" cxnId="{32E1F530-B333-4AC8-80C2-885D93B45B1F}">
      <dgm:prSet/>
      <dgm:spPr/>
      <dgm:t>
        <a:bodyPr/>
        <a:lstStyle/>
        <a:p>
          <a:endParaRPr lang="de-DE"/>
        </a:p>
      </dgm:t>
    </dgm:pt>
    <dgm:pt modelId="{674E7CFD-890E-4E16-9215-8686C89101E3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dirty="0"/>
            <a:t>Potentiale für Wärmepumpen &amp; Verteilsysteme</a:t>
          </a:r>
        </a:p>
      </dgm:t>
    </dgm:pt>
    <dgm:pt modelId="{A926391C-ABAE-4084-990C-2F103AFBE136}" type="parTrans" cxnId="{175F6116-69EF-4300-9662-651DB0CCA100}">
      <dgm:prSet/>
      <dgm:spPr/>
      <dgm:t>
        <a:bodyPr/>
        <a:lstStyle/>
        <a:p>
          <a:endParaRPr lang="de-DE"/>
        </a:p>
      </dgm:t>
    </dgm:pt>
    <dgm:pt modelId="{20BD93D9-89C2-4825-B641-7B7683FD17C3}" type="sibTrans" cxnId="{175F6116-69EF-4300-9662-651DB0CCA100}">
      <dgm:prSet/>
      <dgm:spPr/>
      <dgm:t>
        <a:bodyPr/>
        <a:lstStyle/>
        <a:p>
          <a:endParaRPr lang="de-DE"/>
        </a:p>
      </dgm:t>
    </dgm:pt>
    <dgm:pt modelId="{B4B6024F-4639-42AE-AB3C-E1069F516D31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sz="1200" dirty="0"/>
            <a:t>Kostenoptimale Wärmerück-gewinnung</a:t>
          </a:r>
        </a:p>
      </dgm:t>
    </dgm:pt>
    <dgm:pt modelId="{90EA5F0B-7D5C-4CEB-8C83-85A07E29433D}" type="parTrans" cxnId="{0CD5D00C-1A0A-4B2D-9FCA-EBFF018E781D}">
      <dgm:prSet/>
      <dgm:spPr/>
      <dgm:t>
        <a:bodyPr/>
        <a:lstStyle/>
        <a:p>
          <a:endParaRPr lang="de-DE"/>
        </a:p>
      </dgm:t>
    </dgm:pt>
    <dgm:pt modelId="{525A0C48-5007-4B57-A6A7-51BFBBA98891}" type="sibTrans" cxnId="{0CD5D00C-1A0A-4B2D-9FCA-EBFF018E781D}">
      <dgm:prSet/>
      <dgm:spPr/>
      <dgm:t>
        <a:bodyPr/>
        <a:lstStyle/>
        <a:p>
          <a:endParaRPr lang="de-DE"/>
        </a:p>
      </dgm:t>
    </dgm:pt>
    <dgm:pt modelId="{7A7EA78B-2400-40A3-B6B9-99010738C5AC}" type="pres">
      <dgm:prSet presAssocID="{2E8271BC-B6F2-4F31-82D7-FF2237EBA73A}" presName="Name0" presStyleCnt="0">
        <dgm:presLayoutVars>
          <dgm:dir/>
          <dgm:animLvl val="lvl"/>
          <dgm:resizeHandles val="exact"/>
        </dgm:presLayoutVars>
      </dgm:prSet>
      <dgm:spPr/>
    </dgm:pt>
    <dgm:pt modelId="{2E220B7A-D7C8-4E27-B2FC-5440B98F8556}" type="pres">
      <dgm:prSet presAssocID="{A483255C-6791-40DA-A180-FC9ED5C87232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2EC8B8E-1A30-4A20-8082-612BF7DA091A}" type="pres">
      <dgm:prSet presAssocID="{94E212A1-F3C7-40F6-A922-D1193EECC159}" presName="parTxOnlySpace" presStyleCnt="0"/>
      <dgm:spPr/>
    </dgm:pt>
    <dgm:pt modelId="{107C6976-DB92-47E3-8E68-206AD6DC8AFF}" type="pres">
      <dgm:prSet presAssocID="{C9839C19-7ED4-4672-9BA3-C1D915FAB627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70B11BA8-EB85-4412-9A20-05E5D31BF8ED}" type="pres">
      <dgm:prSet presAssocID="{66EFF416-5298-4BD2-98F8-4393607D63AD}" presName="parTxOnlySpace" presStyleCnt="0"/>
      <dgm:spPr/>
    </dgm:pt>
    <dgm:pt modelId="{491AF5C3-FFDE-4FB1-821D-F8A7E03ADFC9}" type="pres">
      <dgm:prSet presAssocID="{674E7CFD-890E-4E16-9215-8686C89101E3}" presName="parTxOnly" presStyleLbl="node1" presStyleIdx="2" presStyleCnt="5" custLinFactNeighborX="36100" custLinFactNeighborY="0">
        <dgm:presLayoutVars>
          <dgm:chMax val="0"/>
          <dgm:chPref val="0"/>
          <dgm:bulletEnabled val="1"/>
        </dgm:presLayoutVars>
      </dgm:prSet>
      <dgm:spPr/>
    </dgm:pt>
    <dgm:pt modelId="{A816FB77-FF69-4F9A-8D0D-BFDBD90F3391}" type="pres">
      <dgm:prSet presAssocID="{20BD93D9-89C2-4825-B641-7B7683FD17C3}" presName="parTxOnlySpace" presStyleCnt="0"/>
      <dgm:spPr/>
    </dgm:pt>
    <dgm:pt modelId="{C31FEBE1-8B10-4DB5-9A6D-57706261F0EE}" type="pres">
      <dgm:prSet presAssocID="{6EB852CC-3D5B-44C3-BDBC-8AC4123FCDDA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9080D69-8160-431B-B08C-F5799F2DBDBC}" type="pres">
      <dgm:prSet presAssocID="{B789AE4C-9D24-4010-B9FA-C365B368250F}" presName="parTxOnlySpace" presStyleCnt="0"/>
      <dgm:spPr/>
    </dgm:pt>
    <dgm:pt modelId="{36993447-E12B-4F7C-A030-D7F74761BF42}" type="pres">
      <dgm:prSet presAssocID="{B4B6024F-4639-42AE-AB3C-E1069F516D31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0CD5D00C-1A0A-4B2D-9FCA-EBFF018E781D}" srcId="{2E8271BC-B6F2-4F31-82D7-FF2237EBA73A}" destId="{B4B6024F-4639-42AE-AB3C-E1069F516D31}" srcOrd="4" destOrd="0" parTransId="{90EA5F0B-7D5C-4CEB-8C83-85A07E29433D}" sibTransId="{525A0C48-5007-4B57-A6A7-51BFBBA98891}"/>
    <dgm:cxn modelId="{175F6116-69EF-4300-9662-651DB0CCA100}" srcId="{2E8271BC-B6F2-4F31-82D7-FF2237EBA73A}" destId="{674E7CFD-890E-4E16-9215-8686C89101E3}" srcOrd="2" destOrd="0" parTransId="{A926391C-ABAE-4084-990C-2F103AFBE136}" sibTransId="{20BD93D9-89C2-4825-B641-7B7683FD17C3}"/>
    <dgm:cxn modelId="{A42E4329-027E-4BAE-89F4-1AB2DD98ED6D}" type="presOf" srcId="{C9839C19-7ED4-4672-9BA3-C1D915FAB627}" destId="{107C6976-DB92-47E3-8E68-206AD6DC8AFF}" srcOrd="0" destOrd="0" presId="urn:microsoft.com/office/officeart/2005/8/layout/chevron1"/>
    <dgm:cxn modelId="{32E1F530-B333-4AC8-80C2-885D93B45B1F}" srcId="{2E8271BC-B6F2-4F31-82D7-FF2237EBA73A}" destId="{6EB852CC-3D5B-44C3-BDBC-8AC4123FCDDA}" srcOrd="3" destOrd="0" parTransId="{3A318875-7EC5-43A6-87A0-5CE23C6F3268}" sibTransId="{B789AE4C-9D24-4010-B9FA-C365B368250F}"/>
    <dgm:cxn modelId="{5FC04034-698B-44FD-99ED-7F52E0611D76}" type="presOf" srcId="{2E8271BC-B6F2-4F31-82D7-FF2237EBA73A}" destId="{7A7EA78B-2400-40A3-B6B9-99010738C5AC}" srcOrd="0" destOrd="0" presId="urn:microsoft.com/office/officeart/2005/8/layout/chevron1"/>
    <dgm:cxn modelId="{20AB864D-B67E-4829-8D33-E7F3DBDF3E91}" type="presOf" srcId="{6EB852CC-3D5B-44C3-BDBC-8AC4123FCDDA}" destId="{C31FEBE1-8B10-4DB5-9A6D-57706261F0EE}" srcOrd="0" destOrd="0" presId="urn:microsoft.com/office/officeart/2005/8/layout/chevron1"/>
    <dgm:cxn modelId="{C67DD98B-0585-43CD-B18D-AA55EEA4A335}" type="presOf" srcId="{A483255C-6791-40DA-A180-FC9ED5C87232}" destId="{2E220B7A-D7C8-4E27-B2FC-5440B98F8556}" srcOrd="0" destOrd="0" presId="urn:microsoft.com/office/officeart/2005/8/layout/chevron1"/>
    <dgm:cxn modelId="{4CAFBA91-A6C0-4857-8E80-D0E973E45BBD}" srcId="{2E8271BC-B6F2-4F31-82D7-FF2237EBA73A}" destId="{C9839C19-7ED4-4672-9BA3-C1D915FAB627}" srcOrd="1" destOrd="0" parTransId="{EDC8FCC6-C04B-47F3-8750-E9A32562FA9D}" sibTransId="{66EFF416-5298-4BD2-98F8-4393607D63AD}"/>
    <dgm:cxn modelId="{69B3F8F3-2040-496A-8D7E-EE10EA30DB1E}" type="presOf" srcId="{674E7CFD-890E-4E16-9215-8686C89101E3}" destId="{491AF5C3-FFDE-4FB1-821D-F8A7E03ADFC9}" srcOrd="0" destOrd="0" presId="urn:microsoft.com/office/officeart/2005/8/layout/chevron1"/>
    <dgm:cxn modelId="{17AFA7F7-5E06-449E-9E2F-E30AB1593F76}" srcId="{2E8271BC-B6F2-4F31-82D7-FF2237EBA73A}" destId="{A483255C-6791-40DA-A180-FC9ED5C87232}" srcOrd="0" destOrd="0" parTransId="{E4BDE13D-B148-4C69-91B9-38D6E8C36293}" sibTransId="{94E212A1-F3C7-40F6-A922-D1193EECC159}"/>
    <dgm:cxn modelId="{920713F8-2924-4288-A6BE-EB7954451F0C}" type="presOf" srcId="{B4B6024F-4639-42AE-AB3C-E1069F516D31}" destId="{36993447-E12B-4F7C-A030-D7F74761BF42}" srcOrd="0" destOrd="0" presId="urn:microsoft.com/office/officeart/2005/8/layout/chevron1"/>
    <dgm:cxn modelId="{B732DF8E-E8B3-4C70-87DF-3AD3442F92F9}" type="presParOf" srcId="{7A7EA78B-2400-40A3-B6B9-99010738C5AC}" destId="{2E220B7A-D7C8-4E27-B2FC-5440B98F8556}" srcOrd="0" destOrd="0" presId="urn:microsoft.com/office/officeart/2005/8/layout/chevron1"/>
    <dgm:cxn modelId="{66B29C30-9C35-4FC4-BC0A-44FFD32F10B2}" type="presParOf" srcId="{7A7EA78B-2400-40A3-B6B9-99010738C5AC}" destId="{22EC8B8E-1A30-4A20-8082-612BF7DA091A}" srcOrd="1" destOrd="0" presId="urn:microsoft.com/office/officeart/2005/8/layout/chevron1"/>
    <dgm:cxn modelId="{7202227C-0A73-41A7-8FC3-8865564C7FC2}" type="presParOf" srcId="{7A7EA78B-2400-40A3-B6B9-99010738C5AC}" destId="{107C6976-DB92-47E3-8E68-206AD6DC8AFF}" srcOrd="2" destOrd="0" presId="urn:microsoft.com/office/officeart/2005/8/layout/chevron1"/>
    <dgm:cxn modelId="{6167BE08-4B60-46C6-A572-77410555CB54}" type="presParOf" srcId="{7A7EA78B-2400-40A3-B6B9-99010738C5AC}" destId="{70B11BA8-EB85-4412-9A20-05E5D31BF8ED}" srcOrd="3" destOrd="0" presId="urn:microsoft.com/office/officeart/2005/8/layout/chevron1"/>
    <dgm:cxn modelId="{22218F36-7F93-47DB-9DB3-3A9E25FBB942}" type="presParOf" srcId="{7A7EA78B-2400-40A3-B6B9-99010738C5AC}" destId="{491AF5C3-FFDE-4FB1-821D-F8A7E03ADFC9}" srcOrd="4" destOrd="0" presId="urn:microsoft.com/office/officeart/2005/8/layout/chevron1"/>
    <dgm:cxn modelId="{8F1BE699-2029-4673-97B4-751D6C7CF1CA}" type="presParOf" srcId="{7A7EA78B-2400-40A3-B6B9-99010738C5AC}" destId="{A816FB77-FF69-4F9A-8D0D-BFDBD90F3391}" srcOrd="5" destOrd="0" presId="urn:microsoft.com/office/officeart/2005/8/layout/chevron1"/>
    <dgm:cxn modelId="{F3F56DBF-6A9F-4C89-96F2-E8BF5139B292}" type="presParOf" srcId="{7A7EA78B-2400-40A3-B6B9-99010738C5AC}" destId="{C31FEBE1-8B10-4DB5-9A6D-57706261F0EE}" srcOrd="6" destOrd="0" presId="urn:microsoft.com/office/officeart/2005/8/layout/chevron1"/>
    <dgm:cxn modelId="{6AAC1B90-1237-41B7-AB48-94BFEF722700}" type="presParOf" srcId="{7A7EA78B-2400-40A3-B6B9-99010738C5AC}" destId="{E9080D69-8160-431B-B08C-F5799F2DBDBC}" srcOrd="7" destOrd="0" presId="urn:microsoft.com/office/officeart/2005/8/layout/chevron1"/>
    <dgm:cxn modelId="{09575E3C-C76F-4BFE-96BB-8EF73862D5E6}" type="presParOf" srcId="{7A7EA78B-2400-40A3-B6B9-99010738C5AC}" destId="{36993447-E12B-4F7C-A030-D7F74761BF42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20B7A-D7C8-4E27-B2FC-5440B98F8556}">
      <dsp:nvSpPr>
        <dsp:cNvPr id="0" name=""/>
        <dsp:cNvSpPr/>
      </dsp:nvSpPr>
      <dsp:spPr>
        <a:xfrm>
          <a:off x="2092" y="369700"/>
          <a:ext cx="1861906" cy="744762"/>
        </a:xfrm>
        <a:prstGeom prst="chevron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Datensammlung / Stream-Table</a:t>
          </a:r>
        </a:p>
      </dsp:txBody>
      <dsp:txXfrm>
        <a:off x="374473" y="369700"/>
        <a:ext cx="1117144" cy="744762"/>
      </dsp:txXfrm>
    </dsp:sp>
    <dsp:sp modelId="{107C6976-DB92-47E3-8E68-206AD6DC8AFF}">
      <dsp:nvSpPr>
        <dsp:cNvPr id="0" name=""/>
        <dsp:cNvSpPr/>
      </dsp:nvSpPr>
      <dsp:spPr>
        <a:xfrm>
          <a:off x="1677807" y="369700"/>
          <a:ext cx="1861906" cy="744762"/>
        </a:xfrm>
        <a:prstGeom prst="chevr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/>
            <a:t>Composite curves</a:t>
          </a:r>
        </a:p>
      </dsp:txBody>
      <dsp:txXfrm>
        <a:off x="2050188" y="369700"/>
        <a:ext cx="1117144" cy="744762"/>
      </dsp:txXfrm>
    </dsp:sp>
    <dsp:sp modelId="{491AF5C3-FFDE-4FB1-821D-F8A7E03ADFC9}">
      <dsp:nvSpPr>
        <dsp:cNvPr id="0" name=""/>
        <dsp:cNvSpPr/>
      </dsp:nvSpPr>
      <dsp:spPr>
        <a:xfrm>
          <a:off x="3420737" y="369700"/>
          <a:ext cx="1861906" cy="744762"/>
        </a:xfrm>
        <a:prstGeom prst="chevron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Potentiale für Wärmepumpen &amp; Verteilsysteme</a:t>
          </a:r>
        </a:p>
      </dsp:txBody>
      <dsp:txXfrm>
        <a:off x="3793118" y="369700"/>
        <a:ext cx="1117144" cy="744762"/>
      </dsp:txXfrm>
    </dsp:sp>
    <dsp:sp modelId="{C31FEBE1-8B10-4DB5-9A6D-57706261F0EE}">
      <dsp:nvSpPr>
        <dsp:cNvPr id="0" name=""/>
        <dsp:cNvSpPr/>
      </dsp:nvSpPr>
      <dsp:spPr>
        <a:xfrm>
          <a:off x="5029238" y="369700"/>
          <a:ext cx="1861906" cy="744762"/>
        </a:xfrm>
        <a:prstGeom prst="chevr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Erarbeitung von Kostenparametern</a:t>
          </a:r>
        </a:p>
      </dsp:txBody>
      <dsp:txXfrm>
        <a:off x="5401619" y="369700"/>
        <a:ext cx="1117144" cy="744762"/>
      </dsp:txXfrm>
    </dsp:sp>
    <dsp:sp modelId="{36993447-E12B-4F7C-A030-D7F74761BF42}">
      <dsp:nvSpPr>
        <dsp:cNvPr id="0" name=""/>
        <dsp:cNvSpPr/>
      </dsp:nvSpPr>
      <dsp:spPr>
        <a:xfrm>
          <a:off x="6704953" y="369700"/>
          <a:ext cx="1861906" cy="744762"/>
        </a:xfrm>
        <a:prstGeom prst="chevron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Kostenoptimale Wärmerück-gewinnung</a:t>
          </a:r>
        </a:p>
      </dsp:txBody>
      <dsp:txXfrm>
        <a:off x="7077334" y="369700"/>
        <a:ext cx="1117144" cy="744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25" tIns="47762" rIns="95525" bIns="47762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25" tIns="47762" rIns="95525" bIns="4776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25" tIns="47762" rIns="95525" bIns="47762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de-DE"/>
              <a:t>1/1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25" tIns="47762" rIns="95525" bIns="4776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9286428-3033-F948-BAA0-5E6A7D49C7B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851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25" tIns="47762" rIns="95525" bIns="47762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25" tIns="47762" rIns="95525" bIns="4776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0925"/>
            <a:ext cx="520382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25" tIns="47762" rIns="95525" bIns="477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25" tIns="47762" rIns="95525" bIns="47762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de-DE"/>
              <a:t>1/1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25" tIns="47762" rIns="95525" bIns="4776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148692A-D6D2-8340-BB47-13E8A19B5FC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2159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Geneva" pitchFamily="-107" charset="-128"/>
        <a:cs typeface="Geneva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Geneva" pitchFamily="-107" charset="-128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Geneva" pitchFamily="-107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de-DE" altLang="de-DE" dirty="0">
                <a:latin typeface="Arial" charset="0"/>
                <a:ea typeface="ＭＳ Ｐゴシック" charset="-128"/>
                <a:cs typeface="ＭＳ Ｐゴシック" charset="-128"/>
              </a:rPr>
              <a:t>Schönen Nachmittag. Mein Name ist Anton Beck, ich bin Research Engineer am AIT und beschäftige mich mit der Optimierung von thermischen Energiesystemen.</a:t>
            </a:r>
          </a:p>
          <a:p>
            <a:pPr eaLnBrk="1" hangingPunct="1"/>
            <a:r>
              <a:rPr lang="de-DE" altLang="de-DE" dirty="0">
                <a:latin typeface="Arial" charset="0"/>
                <a:ea typeface="ＭＳ Ｐゴシック" charset="-128"/>
                <a:cs typeface="ＭＳ Ｐゴシック" charset="-128"/>
              </a:rPr>
              <a:t>In diesem Vortrag darf ich Ergebnisse aus dem H2020-Projekt Bamboo vorstellen. </a:t>
            </a:r>
          </a:p>
          <a:p>
            <a:pPr eaLnBrk="1" hangingPunct="1"/>
            <a:r>
              <a:rPr lang="de-DE" altLang="de-DE" dirty="0">
                <a:latin typeface="Arial" charset="0"/>
                <a:ea typeface="ＭＳ Ｐゴシック" charset="-128"/>
                <a:cs typeface="ＭＳ Ｐゴシック" charset="-128"/>
              </a:rPr>
              <a:t>Für einen (Teil)-Standort eines Stahlwerkes wurde ein Wärmeintegrationskonzept erarbeitet und unterschiedliche Maßnahmen zur Wärmeintegration analysiert.</a:t>
            </a:r>
          </a:p>
          <a:p>
            <a:pPr eaLnBrk="1" hangingPunct="1"/>
            <a:endParaRPr lang="de-DE" altLang="de-DE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6001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Abbildungen auf dieser Slide zeigen die Grand Composite </a:t>
            </a:r>
            <a:r>
              <a:rPr lang="de-DE" dirty="0" err="1"/>
              <a:t>Curves</a:t>
            </a:r>
            <a:r>
              <a:rPr lang="de-DE" dirty="0"/>
              <a:t> der einzelnen betrachteten </a:t>
            </a:r>
            <a:r>
              <a:rPr lang="de-DE" dirty="0" err="1"/>
              <a:t>Facilities</a:t>
            </a:r>
            <a:r>
              <a:rPr lang="de-DE" dirty="0"/>
              <a:t>.</a:t>
            </a:r>
          </a:p>
          <a:p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Facility A weist nach direkter WRG (</a:t>
            </a:r>
            <a:r>
              <a:rPr lang="de-DE" dirty="0" err="1"/>
              <a:t>dTmin</a:t>
            </a:r>
            <a:r>
              <a:rPr lang="de-DE" dirty="0"/>
              <a:t> = 30°C) einen Wärmeüberschuss auf.</a:t>
            </a:r>
          </a:p>
          <a:p>
            <a:r>
              <a:rPr lang="de-DE" dirty="0"/>
              <a:t>LTD = 120°C</a:t>
            </a:r>
          </a:p>
          <a:p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Facility B bietet Potential für eine Wärmepumpe mit einer </a:t>
            </a:r>
            <a:r>
              <a:rPr lang="de-DE" dirty="0" err="1"/>
              <a:t>Senkentemperatur</a:t>
            </a:r>
            <a:r>
              <a:rPr lang="de-DE" dirty="0"/>
              <a:t> von etwa 70°C. Das Verteilnetz bei 120°C könnte den restlichen Wärmebedarf decken.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Facility C könnte mit einer Wärmepumpe den residualen Wärmebedarf decken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Facility D könnte ebenso mit Wärmepumpe ausgestattet werden. Der Rest könnte hier auch mit 120°C Verteilnetz versorgt werden.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8692A-D6D2-8340-BB47-13E8A19B5FC4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4717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Abbildung zeigt in blau den Wärmebedarf abhängig vom Temperaturniveau für </a:t>
            </a:r>
            <a:r>
              <a:rPr lang="de-DE" dirty="0" err="1"/>
              <a:t>Facilities</a:t>
            </a:r>
            <a:r>
              <a:rPr lang="de-DE" dirty="0"/>
              <a:t> B,C,D kumuliert. Ab 120°C kann der gesamte Wärmebedarf gedeckt werden.</a:t>
            </a:r>
          </a:p>
          <a:p>
            <a:r>
              <a:rPr lang="de-DE" dirty="0"/>
              <a:t>In Rot ist die verfügbare Überschusswärme aus Facility A dargestellt. Diese übersteigt bis zu einem LVL von 284°C den </a:t>
            </a:r>
            <a:r>
              <a:rPr lang="de-DE" dirty="0" err="1"/>
              <a:t>Wärmebearf</a:t>
            </a:r>
            <a:r>
              <a:rPr lang="de-DE" dirty="0"/>
              <a:t> aus BDC. Darüber kann nicht genug Wärme ausgekoppelt werden.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8692A-D6D2-8340-BB47-13E8A19B5FC4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1604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Mit diesen Erkenntnissen wurde das Optimierungsmodell aufgesetzt.</a:t>
            </a:r>
          </a:p>
          <a:p>
            <a:r>
              <a:rPr lang="de-DE" dirty="0"/>
              <a:t>Ziel: Minimierung der jährlichen Kosten (Energiekosten + annualisierte Investitionskosten) </a:t>
            </a:r>
          </a:p>
          <a:p>
            <a:r>
              <a:rPr lang="de-DE" dirty="0"/>
              <a:t>Annualisierung relativ hoch angesetzt mit 10 Jahren.</a:t>
            </a:r>
          </a:p>
          <a:p>
            <a:endParaRPr lang="de-DE" dirty="0"/>
          </a:p>
          <a:p>
            <a:r>
              <a:rPr lang="de-DE" dirty="0"/>
              <a:t>Konfigurationen:</a:t>
            </a:r>
          </a:p>
          <a:p>
            <a:r>
              <a:rPr lang="de-DE" dirty="0"/>
              <a:t>Base-Case – Keine WRG</a:t>
            </a:r>
          </a:p>
          <a:p>
            <a:r>
              <a:rPr lang="de-DE" dirty="0"/>
              <a:t>Nur Direkte WRG</a:t>
            </a:r>
          </a:p>
          <a:p>
            <a:r>
              <a:rPr lang="de-DE" dirty="0"/>
              <a:t>WRG + Verteilnetz</a:t>
            </a:r>
          </a:p>
          <a:p>
            <a:r>
              <a:rPr lang="de-DE" dirty="0"/>
              <a:t>WRG + WP</a:t>
            </a:r>
          </a:p>
          <a:p>
            <a:r>
              <a:rPr lang="de-DE" dirty="0"/>
              <a:t>Alles zusammen</a:t>
            </a:r>
          </a:p>
          <a:p>
            <a:endParaRPr lang="de-DE" dirty="0"/>
          </a:p>
          <a:p>
            <a:r>
              <a:rPr lang="de-DE" dirty="0"/>
              <a:t>3 Preisszenarien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Base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EU </a:t>
            </a:r>
            <a:r>
              <a:rPr lang="de-DE" dirty="0" err="1"/>
              <a:t>average</a:t>
            </a:r>
            <a:r>
              <a:rPr lang="de-DE" dirty="0"/>
              <a:t> (stand Juli 2021)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Prog</a:t>
            </a:r>
            <a:r>
              <a:rPr lang="de-DE" dirty="0"/>
              <a:t>. CO2 </a:t>
            </a:r>
            <a:r>
              <a:rPr lang="de-DE" dirty="0" err="1"/>
              <a:t>prices</a:t>
            </a:r>
            <a:r>
              <a:rPr lang="de-DE" dirty="0"/>
              <a:t> (wie EU </a:t>
            </a:r>
            <a:r>
              <a:rPr lang="de-DE" dirty="0" err="1"/>
              <a:t>average</a:t>
            </a:r>
            <a:r>
              <a:rPr lang="de-DE" dirty="0"/>
              <a:t> mit höheren CO2-Kosten)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CO2-Kosten werden Gaspreis aufgeschlagen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Wirkungsgrad von Gas zu Dampf: 95%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8692A-D6D2-8340-BB47-13E8A19B5FC4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761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jeweils ermittelten WRG für die kostenoptimalen Lösungen sind hier dargestellt.</a:t>
            </a:r>
          </a:p>
          <a:p>
            <a:r>
              <a:rPr lang="de-DE" dirty="0"/>
              <a:t>Mit Verteilsystem werden die höchsten werte erzielt: kein externer Dampf mehr nötig</a:t>
            </a:r>
          </a:p>
          <a:p>
            <a:r>
              <a:rPr lang="de-DE" dirty="0"/>
              <a:t>Mit HP etwas höhere WRG als ohne. </a:t>
            </a:r>
          </a:p>
          <a:p>
            <a:r>
              <a:rPr lang="de-DE" dirty="0"/>
              <a:t>HP Leistung anhängig von Strom/Gas Ratio</a:t>
            </a:r>
          </a:p>
          <a:p>
            <a:endParaRPr lang="de-DE" dirty="0"/>
          </a:p>
          <a:p>
            <a:r>
              <a:rPr lang="de-DE" dirty="0"/>
              <a:t>Wenn Verteilnetz verfügbar </a:t>
            </a:r>
            <a:r>
              <a:rPr lang="de-DE" dirty="0">
                <a:sym typeface="Wingdings" panose="05000000000000000000" pitchFamily="2" charset="2"/>
              </a:rPr>
              <a:t>wird es auch eingesetzt. Wärmepumpen werden nicht integriert.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8692A-D6D2-8340-BB47-13E8A19B5FC4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4030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Deutlicher Unterschied zw. Capex und </a:t>
            </a:r>
            <a:r>
              <a:rPr lang="de-DE" dirty="0" err="1"/>
              <a:t>Oped</a:t>
            </a:r>
            <a:r>
              <a:rPr lang="de-DE" dirty="0"/>
              <a:t> für die einzelnen Konfigurationen.</a:t>
            </a:r>
          </a:p>
          <a:p>
            <a:endParaRPr lang="de-DE" dirty="0"/>
          </a:p>
          <a:p>
            <a:r>
              <a:rPr lang="de-DE" dirty="0"/>
              <a:t>Systeme mit Verteilsystem haben sehr hohe CAPEX. Die verbleibenden OPEX sind gering und für Kühlwasser.</a:t>
            </a:r>
          </a:p>
          <a:p>
            <a:r>
              <a:rPr lang="de-DE" dirty="0"/>
              <a:t>Systeme mit HP sind je nach Preiskonstellation unterschiedlich in der Kostenstruktur.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8692A-D6D2-8340-BB47-13E8A19B5FC4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5642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Je nach Planungshorizont unterschiedliche „beste“ Lösungen.</a:t>
            </a:r>
          </a:p>
          <a:p>
            <a:endParaRPr lang="de-DE" dirty="0"/>
          </a:p>
          <a:p>
            <a:r>
              <a:rPr lang="de-DE" dirty="0"/>
              <a:t>Bei 10 Jahren:</a:t>
            </a:r>
          </a:p>
          <a:p>
            <a:r>
              <a:rPr lang="de-DE" dirty="0"/>
              <a:t>-&gt;EU </a:t>
            </a:r>
            <a:r>
              <a:rPr lang="de-DE" dirty="0" err="1"/>
              <a:t>average</a:t>
            </a:r>
            <a:r>
              <a:rPr lang="de-DE" dirty="0"/>
              <a:t> &amp; Progressive CO2 -&gt; Klar höhere Ersparnisse mit Verteilsystem</a:t>
            </a:r>
          </a:p>
          <a:p>
            <a:r>
              <a:rPr lang="de-DE" dirty="0"/>
              <a:t>-&gt; Base </a:t>
            </a:r>
            <a:r>
              <a:rPr lang="de-DE" dirty="0" err="1"/>
              <a:t>case</a:t>
            </a:r>
            <a:r>
              <a:rPr lang="de-DE" dirty="0"/>
              <a:t> -&gt; Knappe Angelegenheit.</a:t>
            </a:r>
          </a:p>
          <a:p>
            <a:r>
              <a:rPr lang="de-DE" b="1" dirty="0"/>
              <a:t>Einsparungspotential: 10-30M€ nach 10 Jahren</a:t>
            </a:r>
          </a:p>
          <a:p>
            <a:endParaRPr lang="de-DE" dirty="0"/>
          </a:p>
          <a:p>
            <a:r>
              <a:rPr lang="de-DE" dirty="0"/>
              <a:t>Bei 4-5 Jahren:</a:t>
            </a:r>
          </a:p>
          <a:p>
            <a:r>
              <a:rPr lang="de-DE" dirty="0"/>
              <a:t>-&gt; Direkte WRG oder WRG + Wärmepumpe im Vorteil.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Einsparungspotential: 5-10M€ nach 4-5 Jahren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8692A-D6D2-8340-BB47-13E8A19B5FC4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5917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 den Fällen mit Verteilsystem ergibt sich folgendes WRG-System: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Facility A: Direkte WRG + Einspeisung ins Verteilnetz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Facility B: Direkte WRG + Versorgung aller Senken durch Verteilnetz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Facility C: Direkte WRG + Versorgung aller Senken durch Verteilnetz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Facility D: keine WRG + Versorgung aller Senken durchs Verteilnetz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8692A-D6D2-8340-BB47-13E8A19B5FC4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44614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Je nach Planungshorizont entweder Verteilsystem oder Direkte WRG / HP im Vorteil.</a:t>
            </a:r>
          </a:p>
          <a:p>
            <a:r>
              <a:rPr lang="de-DE" dirty="0"/>
              <a:t>In weiterer Folge müssen Detailanalysen zeigen, ob die Potentiale auch realisiert werden können. </a:t>
            </a:r>
          </a:p>
          <a:p>
            <a:r>
              <a:rPr lang="de-DE" dirty="0"/>
              <a:t>Zudem müssen Integrationskosten für die einzelnen Maßnahmen hinzugerechnet werden. </a:t>
            </a:r>
          </a:p>
          <a:p>
            <a:r>
              <a:rPr lang="de-DE" dirty="0"/>
              <a:t>Wirtschaftlichkeit der Maßnahmen eventuell (noch) nicht gegeben.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8692A-D6D2-8340-BB47-13E8A19B5FC4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5618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Dank gilt dem Horizon 2020 Programm, durch das Bamboo gefördert wird. </a:t>
            </a:r>
          </a:p>
          <a:p>
            <a:r>
              <a:rPr lang="de-DE" dirty="0"/>
              <a:t>Ebenso den Mitwirkenden an der vorliegenden Arbeit von AIT, </a:t>
            </a:r>
            <a:r>
              <a:rPr lang="de-DE" dirty="0" err="1"/>
              <a:t>Acelor</a:t>
            </a:r>
            <a:r>
              <a:rPr lang="de-DE" dirty="0"/>
              <a:t> </a:t>
            </a:r>
            <a:r>
              <a:rPr lang="de-DE" dirty="0" err="1"/>
              <a:t>Mittal</a:t>
            </a:r>
            <a:r>
              <a:rPr lang="de-DE" dirty="0"/>
              <a:t> und </a:t>
            </a:r>
            <a:r>
              <a:rPr lang="de-DE" dirty="0" err="1"/>
              <a:t>circe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8692A-D6D2-8340-BB47-13E8A19B5FC4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5456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Der Industriesektor ist für 20% des globalen Endenergieverbrauchs, aber für etwa 35% der globalen Treibhausgasemission verantwortlich. </a:t>
            </a:r>
          </a:p>
          <a:p>
            <a:r>
              <a:rPr lang="de-AT" dirty="0"/>
              <a:t>Einen wesentlicher Faktor spielt hierbei die Stahlindustrie mit 7% der globalen Emissionen alleine. </a:t>
            </a:r>
          </a:p>
          <a:p>
            <a:r>
              <a:rPr lang="de-AT" dirty="0"/>
              <a:t>Im Eisen- und Stahlsektor wiederum fallen je nach Standort bis zu 16% des Endenergiebedarfes auf die meist fossile Dampferzeugung. </a:t>
            </a:r>
          </a:p>
          <a:p>
            <a:endParaRPr lang="de-AT" dirty="0"/>
          </a:p>
          <a:p>
            <a:r>
              <a:rPr lang="de-AT" b="1" dirty="0"/>
              <a:t>Dampf: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dirty="0"/>
              <a:t>Wärmeverteilung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dirty="0"/>
              <a:t>Vorwärmung von Luft, Kühlwasser,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dirty="0"/>
              <a:t>Beheizung von Schmiersystemen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AT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AT" dirty="0"/>
              <a:t>Im vorliegenden Fall Dampfdruck bei Abnehmern bis zu 5bara.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8692A-D6D2-8340-BB47-13E8A19B5FC4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4823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Warum Wärmeintegration:</a:t>
            </a:r>
          </a:p>
          <a:p>
            <a:endParaRPr lang="de-AT" dirty="0"/>
          </a:p>
          <a:p>
            <a:r>
              <a:rPr lang="de-AT" dirty="0"/>
              <a:t>Effizienzsteigerung reduziert Endenergiebedarf und Energiekosten.</a:t>
            </a:r>
          </a:p>
          <a:p>
            <a:r>
              <a:rPr lang="de-AT" dirty="0"/>
              <a:t>Möglichkeiten zur Wärmerückgewinnung gibt es sowohl intern im Prozess oder extern durch Auskopplung für Wärmenetze oder Verstromung.</a:t>
            </a:r>
          </a:p>
          <a:p>
            <a:r>
              <a:rPr lang="de-AT" dirty="0"/>
              <a:t>Für große Standorte kann externe Nutzung auch am Standort in anderen </a:t>
            </a:r>
            <a:r>
              <a:rPr lang="de-AT" dirty="0" err="1"/>
              <a:t>Facilities</a:t>
            </a:r>
            <a:r>
              <a:rPr lang="de-AT" dirty="0"/>
              <a:t> möglich sein.</a:t>
            </a:r>
          </a:p>
          <a:p>
            <a:endParaRPr lang="de-AT" dirty="0"/>
          </a:p>
          <a:p>
            <a:r>
              <a:rPr lang="de-AT" dirty="0"/>
              <a:t>Kritisch sind hierbei wirtschaftliche Kennzahlen wie Amortisationszeiten oder ROI für </a:t>
            </a:r>
            <a:r>
              <a:rPr lang="de-AT" dirty="0" err="1"/>
              <a:t>Abwärmeprojekte</a:t>
            </a:r>
            <a:r>
              <a:rPr lang="de-AT" dirty="0"/>
              <a:t>.</a:t>
            </a:r>
          </a:p>
          <a:p>
            <a:r>
              <a:rPr lang="de-AT" dirty="0"/>
              <a:t>Obgleich zunehmend ökologische Aspekte wichtiger werden.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8692A-D6D2-8340-BB47-13E8A19B5FC4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4883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Für die vorliegende Arbeit wurde zur Ermittlung eines </a:t>
            </a:r>
            <a:r>
              <a:rPr lang="de-DE" dirty="0" err="1"/>
              <a:t>Abwärmekonzeptes</a:t>
            </a:r>
            <a:r>
              <a:rPr lang="de-DE" dirty="0"/>
              <a:t> für einen Standort der Stahlindustrie folgende Methodik verwendet: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Mögliche Wärmequellen und Senken wurden in Pinch-Analyse-Logik durch Temperaturen, Massenströme und Wärmekapazitäten ausgedrückt.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Quellen wurden mit Noten von 1 bis 3 nach Kategorien der Nutzbarkeit eingeteilt.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Weiterberücksichtigt wurden nur Quellen mit Note 1: Nutzbarkeit ohne wesentliche technische Neuentwicklungen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Ableitung von Composite </a:t>
            </a:r>
            <a:r>
              <a:rPr lang="de-DE" dirty="0" err="1"/>
              <a:t>Curves</a:t>
            </a:r>
            <a:r>
              <a:rPr lang="de-DE" dirty="0"/>
              <a:t> und Identifikation von WRG-Potentialen ach für Wärmepumpen und Verteilsysteme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Aufsetzen eines Optimierungsmodells mit den vielversprechendsten Konfigurationen.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Szenarienrechnung</a:t>
            </a:r>
            <a:r>
              <a:rPr lang="de-DE" dirty="0"/>
              <a:t> mit unterschiedlichen Ökonomischen Randbedingungen.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8692A-D6D2-8340-BB47-13E8A19B5FC4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3685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Für die Optimierung wurde eine linearisierte Version einer MINLP-</a:t>
            </a:r>
            <a:r>
              <a:rPr lang="de-DE" dirty="0" err="1"/>
              <a:t>Superstructure</a:t>
            </a:r>
            <a:r>
              <a:rPr lang="de-DE" dirty="0"/>
              <a:t> für die Synthese von </a:t>
            </a:r>
            <a:r>
              <a:rPr lang="de-DE" dirty="0" err="1"/>
              <a:t>Wärmeübertragernetzwerken</a:t>
            </a:r>
            <a:r>
              <a:rPr lang="de-DE" dirty="0"/>
              <a:t> verwendet,</a:t>
            </a:r>
          </a:p>
          <a:p>
            <a:r>
              <a:rPr lang="de-DE" dirty="0"/>
              <a:t>Die um die Möglichkeit der Einbindung von Wärmepumpen und Verteilsystemen erweitert wurde.</a:t>
            </a:r>
          </a:p>
          <a:p>
            <a:endParaRPr lang="de-DE" dirty="0"/>
          </a:p>
          <a:p>
            <a:r>
              <a:rPr lang="de-DE" dirty="0"/>
              <a:t>Hier wurde auf ein linearisiertes Modell zurückgegriffen, </a:t>
            </a:r>
          </a:p>
          <a:p>
            <a:r>
              <a:rPr lang="de-DE" dirty="0"/>
              <a:t>da Investitionskosten bereits mit nicht unerheblichen Unsicherheiten verbunden sind und auch die </a:t>
            </a:r>
          </a:p>
          <a:p>
            <a:r>
              <a:rPr lang="de-DE" dirty="0"/>
              <a:t>Parameter für Quellen und Senken mitunter starken Unsicherheiten unterliegen.</a:t>
            </a:r>
          </a:p>
          <a:p>
            <a:endParaRPr lang="de-DE" dirty="0"/>
          </a:p>
          <a:p>
            <a:r>
              <a:rPr lang="de-DE" dirty="0"/>
              <a:t>Die Linearisierung erlaubt es, die Probleme ohne Initialisierung zu lösen. Für das gemischt-</a:t>
            </a:r>
            <a:r>
              <a:rPr lang="de-DE" dirty="0" err="1"/>
              <a:t>ganzahlige</a:t>
            </a:r>
            <a:r>
              <a:rPr lang="de-DE" dirty="0"/>
              <a:t> lineare Modell kann ein globales Optimum garantiert werden.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8692A-D6D2-8340-BB47-13E8A19B5FC4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527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 der </a:t>
            </a:r>
            <a:r>
              <a:rPr lang="de-DE" dirty="0" err="1"/>
              <a:t>Superstructure</a:t>
            </a:r>
            <a:r>
              <a:rPr lang="de-DE" dirty="0"/>
              <a:t> wurden je nach Medienkombinationen für Quellen und Senken unterschiedliche Wärmeübertrager verwendet.</a:t>
            </a:r>
          </a:p>
          <a:p>
            <a:r>
              <a:rPr lang="de-DE" dirty="0"/>
              <a:t>Beispielsweise wurde beim Einsatz mit Säure auf </a:t>
            </a:r>
            <a:r>
              <a:rPr lang="de-DE" dirty="0" err="1"/>
              <a:t>Graphitwärmeübertrager</a:t>
            </a:r>
            <a:r>
              <a:rPr lang="de-DE" dirty="0"/>
              <a:t> zurückgegriffen.</a:t>
            </a:r>
          </a:p>
          <a:p>
            <a:endParaRPr lang="de-DE" dirty="0"/>
          </a:p>
          <a:p>
            <a:r>
              <a:rPr lang="de-DE" dirty="0"/>
              <a:t>Die Kostenfunktionen in der originalen MINLP-Formulierung entsprechen der dargestellten Form mit Kostenexponent </a:t>
            </a:r>
            <a:r>
              <a:rPr lang="de-DE" dirty="0" err="1"/>
              <a:t>beta</a:t>
            </a:r>
            <a:r>
              <a:rPr lang="de-DE" dirty="0"/>
              <a:t> &lt; 1 </a:t>
            </a:r>
            <a:r>
              <a:rPr lang="de-DE" dirty="0">
                <a:sym typeface="Wingdings" panose="05000000000000000000" pitchFamily="2" charset="2"/>
              </a:rPr>
              <a:t> degressive Kosten</a:t>
            </a:r>
          </a:p>
          <a:p>
            <a:r>
              <a:rPr lang="de-DE" dirty="0">
                <a:sym typeface="Wingdings" panose="05000000000000000000" pitchFamily="2" charset="2"/>
              </a:rPr>
              <a:t>Die Daten für die Kostenfunktionen stammen aus dem DACE </a:t>
            </a:r>
            <a:r>
              <a:rPr lang="de-DE" dirty="0" err="1">
                <a:sym typeface="Wingdings" panose="05000000000000000000" pitchFamily="2" charset="2"/>
              </a:rPr>
              <a:t>price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booklet</a:t>
            </a:r>
            <a:r>
              <a:rPr lang="de-DE" dirty="0">
                <a:sym typeface="Wingdings" panose="05000000000000000000" pitchFamily="2" charset="2"/>
              </a:rPr>
              <a:t> (Online Datenbank)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8692A-D6D2-8340-BB47-13E8A19B5FC4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0883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Das verwendete Wärmepumpenmodell basiert auf einem Gütegradmodell. </a:t>
            </a:r>
          </a:p>
          <a:p>
            <a:r>
              <a:rPr lang="de-DE" dirty="0"/>
              <a:t>Neu dabei ist die Modellierung mit virtuellen Leistungen. </a:t>
            </a:r>
          </a:p>
          <a:p>
            <a:r>
              <a:rPr lang="de-DE" dirty="0"/>
              <a:t>Dabei wird für jede Quelle eine entsprechende virtuelle Senke ermittelt und umgekehrt. </a:t>
            </a:r>
          </a:p>
          <a:p>
            <a:r>
              <a:rPr lang="de-DE" dirty="0"/>
              <a:t>Dadurch können die Domänen für die anschließende Linearisierung relativ klein gehalten werden, wodurch die Qualität der Approximation verbessert werden kann.</a:t>
            </a:r>
          </a:p>
          <a:p>
            <a:r>
              <a:rPr lang="de-DE" dirty="0"/>
              <a:t>Fehler +- 20%.</a:t>
            </a:r>
          </a:p>
          <a:p>
            <a:endParaRPr lang="de-DE" dirty="0"/>
          </a:p>
          <a:p>
            <a:r>
              <a:rPr lang="de-DE" dirty="0" err="1"/>
              <a:t>Wärmepumpekosten</a:t>
            </a:r>
            <a:r>
              <a:rPr lang="de-DE" dirty="0"/>
              <a:t>: Kosten für Wärmeübertrager + 300€/</a:t>
            </a:r>
            <a:r>
              <a:rPr lang="de-DE" dirty="0" err="1"/>
              <a:t>KWth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8692A-D6D2-8340-BB47-13E8A19B5FC4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917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Für das Verteilsystem wurden ND Dampf und Öl in Betracht gezogen, wobei Öl bei einer ersten Kostenschätzung nicht weiter berücksichtigt wurde.</a:t>
            </a:r>
          </a:p>
          <a:p>
            <a:endParaRPr lang="de-DE" dirty="0"/>
          </a:p>
          <a:p>
            <a:r>
              <a:rPr lang="de-DE" dirty="0"/>
              <a:t>Die Kosten für das Verteilsystem basieren auf dem Kostenmodell in Smith 2005. Diese hängen im wesentlichen vom Leitungsdurchmesser, von der Länge und von der Temperaturdifferenz zur Umgebung ab.</a:t>
            </a:r>
          </a:p>
          <a:p>
            <a:endParaRPr lang="de-DE" dirty="0"/>
          </a:p>
          <a:p>
            <a:r>
              <a:rPr lang="de-DE" dirty="0"/>
              <a:t>Im Konkreten Fall konnten DT und L als Parameter vorgegeben werden. Danach wurde linearisiert.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8692A-D6D2-8340-BB47-13E8A19B5FC4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5410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Der betrachtete Standort besteht vereinfacht aus 4 individuellen </a:t>
            </a:r>
            <a:r>
              <a:rPr lang="de-DE" dirty="0" err="1"/>
              <a:t>Facilities</a:t>
            </a:r>
            <a:r>
              <a:rPr lang="de-DE" dirty="0"/>
              <a:t> A-D. Alle werden im Base-Case mit Dampf aus externer Erzeugung versorgt.</a:t>
            </a:r>
          </a:p>
          <a:p>
            <a:r>
              <a:rPr lang="de-DE" dirty="0"/>
              <a:t>Nach Wärmeintegration soll dieser verringert und somit Kosten gespart und CO2-Emissionen verringert werden.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8692A-D6D2-8340-BB47-13E8A19B5FC4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674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1" name="Rectangle 27"/>
          <p:cNvSpPr>
            <a:spLocks noGrp="1" noChangeArrowheads="1"/>
          </p:cNvSpPr>
          <p:nvPr>
            <p:ph type="ctrTitle" sz="quarter"/>
          </p:nvPr>
        </p:nvSpPr>
        <p:spPr>
          <a:xfrm>
            <a:off x="522000" y="1728000"/>
            <a:ext cx="8077201" cy="1089025"/>
          </a:xfrm>
        </p:spPr>
        <p:txBody>
          <a:bodyPr anchor="b"/>
          <a:lstStyle>
            <a:lvl1pPr>
              <a:lnSpc>
                <a:spcPts val="4000"/>
              </a:lnSpc>
              <a:defRPr sz="4000" cap="all" baseline="0">
                <a:solidFill>
                  <a:schemeClr val="accent2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GB" noProof="0"/>
          </a:p>
        </p:txBody>
      </p:sp>
      <p:sp>
        <p:nvSpPr>
          <p:cNvPr id="42012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0225" y="2844000"/>
            <a:ext cx="8074025" cy="1194600"/>
          </a:xfrm>
        </p:spPr>
        <p:txBody>
          <a:bodyPr/>
          <a:lstStyle>
            <a:lvl1pPr marL="0" indent="0">
              <a:buFont typeface="Wingdings" pitchFamily="-65" charset="2"/>
              <a:buNone/>
              <a:defRPr sz="2200">
                <a:solidFill>
                  <a:schemeClr val="accent3"/>
                </a:solidFill>
              </a:defRPr>
            </a:lvl1pPr>
          </a:lstStyle>
          <a:p>
            <a:r>
              <a:rPr lang="de-DE" noProof="0"/>
              <a:t>Master-Untertitelformat bearbeiten</a:t>
            </a:r>
            <a:endParaRPr lang="en-GB" noProof="0"/>
          </a:p>
        </p:txBody>
      </p:sp>
      <p:sp>
        <p:nvSpPr>
          <p:cNvPr id="5" name="Inhaltsplatzhalter 3"/>
          <p:cNvSpPr>
            <a:spLocks noGrp="1"/>
          </p:cNvSpPr>
          <p:nvPr>
            <p:ph sz="half" idx="2"/>
          </p:nvPr>
        </p:nvSpPr>
        <p:spPr>
          <a:xfrm>
            <a:off x="530225" y="4038600"/>
            <a:ext cx="8077200" cy="1550640"/>
          </a:xfrm>
        </p:spPr>
        <p:txBody>
          <a:bodyPr/>
          <a:lstStyle>
            <a:lvl1pPr>
              <a:buNone/>
              <a:defRPr sz="1800">
                <a:solidFill>
                  <a:srgbClr val="000A10"/>
                </a:solidFill>
              </a:defRPr>
            </a:lvl1pPr>
            <a:lvl2pPr>
              <a:defRPr sz="1800">
                <a:solidFill>
                  <a:srgbClr val="000A10"/>
                </a:solidFill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grpSp>
        <p:nvGrpSpPr>
          <p:cNvPr id="9" name="Gruppierung 8"/>
          <p:cNvGrpSpPr/>
          <p:nvPr userDrawn="1"/>
        </p:nvGrpSpPr>
        <p:grpSpPr>
          <a:xfrm>
            <a:off x="3435423" y="6319903"/>
            <a:ext cx="5385049" cy="550749"/>
            <a:chOff x="3435423" y="6319903"/>
            <a:chExt cx="5385049" cy="550749"/>
          </a:xfrm>
        </p:grpSpPr>
        <p:grpSp>
          <p:nvGrpSpPr>
            <p:cNvPr id="10" name="Gruppierung 9"/>
            <p:cNvGrpSpPr/>
            <p:nvPr userDrawn="1"/>
          </p:nvGrpSpPr>
          <p:grpSpPr>
            <a:xfrm>
              <a:off x="5762625" y="6553928"/>
              <a:ext cx="3057847" cy="316724"/>
              <a:chOff x="5762625" y="6553928"/>
              <a:chExt cx="3057847" cy="316724"/>
            </a:xfrm>
          </p:grpSpPr>
          <p:cxnSp>
            <p:nvCxnSpPr>
              <p:cNvPr id="24" name="Gerade Verbindung 23"/>
              <p:cNvCxnSpPr/>
              <p:nvPr userDrawn="1"/>
            </p:nvCxnSpPr>
            <p:spPr bwMode="auto">
              <a:xfrm flipV="1">
                <a:off x="6022272" y="6597352"/>
                <a:ext cx="270589" cy="27058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Gerade Verbindung 24"/>
              <p:cNvCxnSpPr/>
              <p:nvPr userDrawn="1"/>
            </p:nvCxnSpPr>
            <p:spPr bwMode="auto">
              <a:xfrm flipV="1">
                <a:off x="6282861" y="6597352"/>
                <a:ext cx="268441" cy="26844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Gerade Verbindung 25"/>
              <p:cNvCxnSpPr/>
              <p:nvPr userDrawn="1"/>
            </p:nvCxnSpPr>
            <p:spPr bwMode="auto">
              <a:xfrm flipV="1">
                <a:off x="6541302" y="6597352"/>
                <a:ext cx="268861" cy="26886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Gerade Verbindung 26"/>
              <p:cNvCxnSpPr/>
              <p:nvPr userDrawn="1"/>
            </p:nvCxnSpPr>
            <p:spPr bwMode="auto">
              <a:xfrm flipV="1">
                <a:off x="6800163" y="6597352"/>
                <a:ext cx="270000" cy="2700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Gerade Verbindung 27"/>
              <p:cNvCxnSpPr/>
              <p:nvPr userDrawn="1"/>
            </p:nvCxnSpPr>
            <p:spPr bwMode="auto">
              <a:xfrm flipV="1">
                <a:off x="7060163" y="6597352"/>
                <a:ext cx="269194" cy="26919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Gerade Verbindung 28"/>
              <p:cNvCxnSpPr/>
              <p:nvPr userDrawn="1"/>
            </p:nvCxnSpPr>
            <p:spPr bwMode="auto">
              <a:xfrm flipV="1">
                <a:off x="7319357" y="6597352"/>
                <a:ext cx="269572" cy="269573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Gerade Verbindung 29"/>
              <p:cNvCxnSpPr/>
              <p:nvPr userDrawn="1"/>
            </p:nvCxnSpPr>
            <p:spPr bwMode="auto">
              <a:xfrm flipV="1">
                <a:off x="8362950" y="6597352"/>
                <a:ext cx="272105" cy="27210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Gerade Verbindung 30"/>
              <p:cNvCxnSpPr/>
              <p:nvPr userDrawn="1"/>
            </p:nvCxnSpPr>
            <p:spPr bwMode="auto">
              <a:xfrm flipV="1">
                <a:off x="8099651" y="6597352"/>
                <a:ext cx="273300" cy="2733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Gerade Verbindung 31"/>
              <p:cNvCxnSpPr/>
              <p:nvPr userDrawn="1"/>
            </p:nvCxnSpPr>
            <p:spPr bwMode="auto">
              <a:xfrm flipV="1">
                <a:off x="7840484" y="6597352"/>
                <a:ext cx="269167" cy="269167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Gerade Verbindung 32"/>
              <p:cNvCxnSpPr/>
              <p:nvPr userDrawn="1"/>
            </p:nvCxnSpPr>
            <p:spPr bwMode="auto">
              <a:xfrm flipV="1">
                <a:off x="7578929" y="6597352"/>
                <a:ext cx="271555" cy="27155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Gerade Verbindung 33"/>
              <p:cNvCxnSpPr/>
              <p:nvPr userDrawn="1"/>
            </p:nvCxnSpPr>
            <p:spPr bwMode="auto">
              <a:xfrm flipV="1">
                <a:off x="5762625" y="6597352"/>
                <a:ext cx="269647" cy="26964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5" name="Rechteck 34"/>
              <p:cNvSpPr/>
              <p:nvPr userDrawn="1"/>
            </p:nvSpPr>
            <p:spPr bwMode="auto">
              <a:xfrm>
                <a:off x="5937229" y="6553928"/>
                <a:ext cx="2883243" cy="6666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11" name="Gruppierung 10"/>
            <p:cNvGrpSpPr/>
            <p:nvPr userDrawn="1"/>
          </p:nvGrpSpPr>
          <p:grpSpPr>
            <a:xfrm>
              <a:off x="3435423" y="6319903"/>
              <a:ext cx="3287808" cy="359542"/>
              <a:chOff x="3804474" y="5925146"/>
              <a:chExt cx="3287808" cy="359542"/>
            </a:xfrm>
          </p:grpSpPr>
          <p:sp>
            <p:nvSpPr>
              <p:cNvPr id="12" name="Parallelogramm 11"/>
              <p:cNvSpPr/>
              <p:nvPr userDrawn="1"/>
            </p:nvSpPr>
            <p:spPr bwMode="auto">
              <a:xfrm>
                <a:off x="380447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9EA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3" name="Parallelogramm 12"/>
              <p:cNvSpPr/>
              <p:nvPr userDrawn="1"/>
            </p:nvSpPr>
            <p:spPr bwMode="auto">
              <a:xfrm>
                <a:off x="6678282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00B4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4" name="Parallelogramm 13"/>
              <p:cNvSpPr/>
              <p:nvPr userDrawn="1"/>
            </p:nvSpPr>
            <p:spPr bwMode="auto">
              <a:xfrm>
                <a:off x="641702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215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5" name="Parallelogramm 14"/>
              <p:cNvSpPr/>
              <p:nvPr userDrawn="1"/>
            </p:nvSpPr>
            <p:spPr bwMode="auto">
              <a:xfrm>
                <a:off x="615576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376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6" name="Parallelogramm 15"/>
              <p:cNvSpPr/>
              <p:nvPr userDrawn="1"/>
            </p:nvSpPr>
            <p:spPr bwMode="auto">
              <a:xfrm>
                <a:off x="589451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4A7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7" name="Parallelogramm 16"/>
              <p:cNvSpPr/>
              <p:nvPr userDrawn="1"/>
            </p:nvSpPr>
            <p:spPr bwMode="auto">
              <a:xfrm>
                <a:off x="563325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587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8" name="Parallelogramm 17"/>
              <p:cNvSpPr/>
              <p:nvPr userDrawn="1"/>
            </p:nvSpPr>
            <p:spPr bwMode="auto">
              <a:xfrm>
                <a:off x="537200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658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9" name="Parallelogramm 18"/>
              <p:cNvSpPr/>
              <p:nvPr userDrawn="1"/>
            </p:nvSpPr>
            <p:spPr bwMode="auto">
              <a:xfrm>
                <a:off x="511074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749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0" name="Parallelogramm 19"/>
              <p:cNvSpPr/>
              <p:nvPr userDrawn="1"/>
            </p:nvSpPr>
            <p:spPr bwMode="auto">
              <a:xfrm>
                <a:off x="484949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819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1" name="Parallelogramm 20"/>
              <p:cNvSpPr/>
              <p:nvPr userDrawn="1"/>
            </p:nvSpPr>
            <p:spPr bwMode="auto">
              <a:xfrm>
                <a:off x="458823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8DA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2" name="Parallelogramm 21"/>
              <p:cNvSpPr/>
              <p:nvPr userDrawn="1"/>
            </p:nvSpPr>
            <p:spPr bwMode="auto">
              <a:xfrm>
                <a:off x="432698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4A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3" name="Parallelogramm 22"/>
              <p:cNvSpPr/>
              <p:nvPr userDrawn="1"/>
            </p:nvSpPr>
            <p:spPr bwMode="auto">
              <a:xfrm>
                <a:off x="406572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AA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  <p:pic>
        <p:nvPicPr>
          <p:cNvPr id="36" name="Bild 3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500644"/>
            <a:ext cx="2237030" cy="65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32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ss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5"/>
          <p:cNvSpPr>
            <a:spLocks noGrp="1"/>
          </p:cNvSpPr>
          <p:nvPr>
            <p:ph type="pic" sz="quarter" idx="12"/>
          </p:nvPr>
        </p:nvSpPr>
        <p:spPr bwMode="auto">
          <a:xfrm>
            <a:off x="533096" y="898804"/>
            <a:ext cx="8084752" cy="5123572"/>
          </a:xfrm>
          <a:custGeom>
            <a:avLst/>
            <a:gdLst>
              <a:gd name="connsiteX0" fmla="*/ 0 w 8080375"/>
              <a:gd name="connsiteY0" fmla="*/ 0 h 5083175"/>
              <a:gd name="connsiteX1" fmla="*/ 7233162 w 8080375"/>
              <a:gd name="connsiteY1" fmla="*/ 0 h 5083175"/>
              <a:gd name="connsiteX2" fmla="*/ 8080375 w 8080375"/>
              <a:gd name="connsiteY2" fmla="*/ 847213 h 5083175"/>
              <a:gd name="connsiteX3" fmla="*/ 8080375 w 8080375"/>
              <a:gd name="connsiteY3" fmla="*/ 5083175 h 5083175"/>
              <a:gd name="connsiteX4" fmla="*/ 0 w 8080375"/>
              <a:gd name="connsiteY4" fmla="*/ 5083175 h 5083175"/>
              <a:gd name="connsiteX5" fmla="*/ 0 w 8080375"/>
              <a:gd name="connsiteY5" fmla="*/ 0 h 5083175"/>
              <a:gd name="connsiteX0" fmla="*/ 0 w 8080375"/>
              <a:gd name="connsiteY0" fmla="*/ 0 h 5083175"/>
              <a:gd name="connsiteX1" fmla="*/ 7233162 w 8080375"/>
              <a:gd name="connsiteY1" fmla="*/ 0 h 5083175"/>
              <a:gd name="connsiteX2" fmla="*/ 8080375 w 8080375"/>
              <a:gd name="connsiteY2" fmla="*/ 847213 h 5083175"/>
              <a:gd name="connsiteX3" fmla="*/ 7422963 w 8080375"/>
              <a:gd name="connsiteY3" fmla="*/ 5083175 h 5083175"/>
              <a:gd name="connsiteX4" fmla="*/ 0 w 8080375"/>
              <a:gd name="connsiteY4" fmla="*/ 5083175 h 5083175"/>
              <a:gd name="connsiteX5" fmla="*/ 0 w 8080375"/>
              <a:gd name="connsiteY5" fmla="*/ 0 h 5083175"/>
              <a:gd name="connsiteX0" fmla="*/ 0 w 8080375"/>
              <a:gd name="connsiteY0" fmla="*/ 0 h 5083175"/>
              <a:gd name="connsiteX1" fmla="*/ 7233162 w 8080375"/>
              <a:gd name="connsiteY1" fmla="*/ 0 h 5083175"/>
              <a:gd name="connsiteX2" fmla="*/ 8080375 w 8080375"/>
              <a:gd name="connsiteY2" fmla="*/ 4427119 h 5083175"/>
              <a:gd name="connsiteX3" fmla="*/ 7422963 w 8080375"/>
              <a:gd name="connsiteY3" fmla="*/ 5083175 h 5083175"/>
              <a:gd name="connsiteX4" fmla="*/ 0 w 8080375"/>
              <a:gd name="connsiteY4" fmla="*/ 5083175 h 5083175"/>
              <a:gd name="connsiteX5" fmla="*/ 0 w 8080375"/>
              <a:gd name="connsiteY5" fmla="*/ 0 h 5083175"/>
              <a:gd name="connsiteX0" fmla="*/ 0 w 8089196"/>
              <a:gd name="connsiteY0" fmla="*/ 0 h 5083175"/>
              <a:gd name="connsiteX1" fmla="*/ 8089196 w 8089196"/>
              <a:gd name="connsiteY1" fmla="*/ 651754 h 5083175"/>
              <a:gd name="connsiteX2" fmla="*/ 8080375 w 8089196"/>
              <a:gd name="connsiteY2" fmla="*/ 4427119 h 5083175"/>
              <a:gd name="connsiteX3" fmla="*/ 7422963 w 8089196"/>
              <a:gd name="connsiteY3" fmla="*/ 5083175 h 5083175"/>
              <a:gd name="connsiteX4" fmla="*/ 0 w 8089196"/>
              <a:gd name="connsiteY4" fmla="*/ 5083175 h 5083175"/>
              <a:gd name="connsiteX5" fmla="*/ 0 w 8089196"/>
              <a:gd name="connsiteY5" fmla="*/ 0 h 5083175"/>
              <a:gd name="connsiteX0" fmla="*/ 0 w 8089196"/>
              <a:gd name="connsiteY0" fmla="*/ 0 h 4431422"/>
              <a:gd name="connsiteX1" fmla="*/ 8089196 w 8089196"/>
              <a:gd name="connsiteY1" fmla="*/ 1 h 4431422"/>
              <a:gd name="connsiteX2" fmla="*/ 8080375 w 8089196"/>
              <a:gd name="connsiteY2" fmla="*/ 3775366 h 4431422"/>
              <a:gd name="connsiteX3" fmla="*/ 7422963 w 8089196"/>
              <a:gd name="connsiteY3" fmla="*/ 4431422 h 4431422"/>
              <a:gd name="connsiteX4" fmla="*/ 0 w 8089196"/>
              <a:gd name="connsiteY4" fmla="*/ 4431422 h 4431422"/>
              <a:gd name="connsiteX5" fmla="*/ 0 w 8089196"/>
              <a:gd name="connsiteY5" fmla="*/ 0 h 4431422"/>
              <a:gd name="connsiteX0" fmla="*/ 0 w 8089196"/>
              <a:gd name="connsiteY0" fmla="*/ 0 h 4431422"/>
              <a:gd name="connsiteX1" fmla="*/ 8089196 w 8089196"/>
              <a:gd name="connsiteY1" fmla="*/ 1 h 4431422"/>
              <a:gd name="connsiteX2" fmla="*/ 8086860 w 8089196"/>
              <a:gd name="connsiteY2" fmla="*/ 3772124 h 4431422"/>
              <a:gd name="connsiteX3" fmla="*/ 7422963 w 8089196"/>
              <a:gd name="connsiteY3" fmla="*/ 4431422 h 4431422"/>
              <a:gd name="connsiteX4" fmla="*/ 0 w 8089196"/>
              <a:gd name="connsiteY4" fmla="*/ 4431422 h 4431422"/>
              <a:gd name="connsiteX5" fmla="*/ 0 w 8089196"/>
              <a:gd name="connsiteY5" fmla="*/ 0 h 4431422"/>
              <a:gd name="connsiteX0" fmla="*/ 0 w 8087622"/>
              <a:gd name="connsiteY0" fmla="*/ 688974 h 5120396"/>
              <a:gd name="connsiteX1" fmla="*/ 8086021 w 8087622"/>
              <a:gd name="connsiteY1" fmla="*/ 0 h 5120396"/>
              <a:gd name="connsiteX2" fmla="*/ 8086860 w 8087622"/>
              <a:gd name="connsiteY2" fmla="*/ 4461098 h 5120396"/>
              <a:gd name="connsiteX3" fmla="*/ 7422963 w 8087622"/>
              <a:gd name="connsiteY3" fmla="*/ 5120396 h 5120396"/>
              <a:gd name="connsiteX4" fmla="*/ 0 w 8087622"/>
              <a:gd name="connsiteY4" fmla="*/ 5120396 h 5120396"/>
              <a:gd name="connsiteX5" fmla="*/ 0 w 8087622"/>
              <a:gd name="connsiteY5" fmla="*/ 688974 h 5120396"/>
              <a:gd name="connsiteX0" fmla="*/ 3175 w 8087622"/>
              <a:gd name="connsiteY0" fmla="*/ 0 h 5120397"/>
              <a:gd name="connsiteX1" fmla="*/ 8086021 w 8087622"/>
              <a:gd name="connsiteY1" fmla="*/ 1 h 5120397"/>
              <a:gd name="connsiteX2" fmla="*/ 8086860 w 8087622"/>
              <a:gd name="connsiteY2" fmla="*/ 4461099 h 5120397"/>
              <a:gd name="connsiteX3" fmla="*/ 7422963 w 8087622"/>
              <a:gd name="connsiteY3" fmla="*/ 5120397 h 5120397"/>
              <a:gd name="connsiteX4" fmla="*/ 0 w 8087622"/>
              <a:gd name="connsiteY4" fmla="*/ 5120397 h 5120397"/>
              <a:gd name="connsiteX5" fmla="*/ 3175 w 8087622"/>
              <a:gd name="connsiteY5" fmla="*/ 0 h 5120397"/>
              <a:gd name="connsiteX0" fmla="*/ 7 w 8084454"/>
              <a:gd name="connsiteY0" fmla="*/ 0 h 5120397"/>
              <a:gd name="connsiteX1" fmla="*/ 8082853 w 8084454"/>
              <a:gd name="connsiteY1" fmla="*/ 1 h 5120397"/>
              <a:gd name="connsiteX2" fmla="*/ 8083692 w 8084454"/>
              <a:gd name="connsiteY2" fmla="*/ 4461099 h 5120397"/>
              <a:gd name="connsiteX3" fmla="*/ 7419795 w 8084454"/>
              <a:gd name="connsiteY3" fmla="*/ 5120397 h 5120397"/>
              <a:gd name="connsiteX4" fmla="*/ 117482 w 8084454"/>
              <a:gd name="connsiteY4" fmla="*/ 5041022 h 5120397"/>
              <a:gd name="connsiteX5" fmla="*/ 7 w 8084454"/>
              <a:gd name="connsiteY5" fmla="*/ 0 h 5120397"/>
              <a:gd name="connsiteX0" fmla="*/ 305 w 8084752"/>
              <a:gd name="connsiteY0" fmla="*/ 0 h 5120397"/>
              <a:gd name="connsiteX1" fmla="*/ 8083151 w 8084752"/>
              <a:gd name="connsiteY1" fmla="*/ 1 h 5120397"/>
              <a:gd name="connsiteX2" fmla="*/ 8083990 w 8084752"/>
              <a:gd name="connsiteY2" fmla="*/ 4461099 h 5120397"/>
              <a:gd name="connsiteX3" fmla="*/ 7420093 w 8084752"/>
              <a:gd name="connsiteY3" fmla="*/ 5120397 h 5120397"/>
              <a:gd name="connsiteX4" fmla="*/ 305 w 8084752"/>
              <a:gd name="connsiteY4" fmla="*/ 5120397 h 5120397"/>
              <a:gd name="connsiteX5" fmla="*/ 305 w 8084752"/>
              <a:gd name="connsiteY5" fmla="*/ 0 h 5120397"/>
              <a:gd name="connsiteX0" fmla="*/ 305 w 8084752"/>
              <a:gd name="connsiteY0" fmla="*/ 0 h 5123572"/>
              <a:gd name="connsiteX1" fmla="*/ 8083151 w 8084752"/>
              <a:gd name="connsiteY1" fmla="*/ 1 h 5123572"/>
              <a:gd name="connsiteX2" fmla="*/ 8083990 w 8084752"/>
              <a:gd name="connsiteY2" fmla="*/ 4461099 h 5123572"/>
              <a:gd name="connsiteX3" fmla="*/ 7429618 w 8084752"/>
              <a:gd name="connsiteY3" fmla="*/ 5123572 h 5123572"/>
              <a:gd name="connsiteX4" fmla="*/ 305 w 8084752"/>
              <a:gd name="connsiteY4" fmla="*/ 5120397 h 5123572"/>
              <a:gd name="connsiteX5" fmla="*/ 305 w 8084752"/>
              <a:gd name="connsiteY5" fmla="*/ 0 h 5123572"/>
              <a:gd name="connsiteX0" fmla="*/ 305 w 8084752"/>
              <a:gd name="connsiteY0" fmla="*/ 0 h 5123572"/>
              <a:gd name="connsiteX1" fmla="*/ 8083151 w 8084752"/>
              <a:gd name="connsiteY1" fmla="*/ 1 h 5123572"/>
              <a:gd name="connsiteX2" fmla="*/ 8083990 w 8084752"/>
              <a:gd name="connsiteY2" fmla="*/ 4461099 h 5123572"/>
              <a:gd name="connsiteX3" fmla="*/ 7426443 w 8084752"/>
              <a:gd name="connsiteY3" fmla="*/ 5123572 h 5123572"/>
              <a:gd name="connsiteX4" fmla="*/ 305 w 8084752"/>
              <a:gd name="connsiteY4" fmla="*/ 5120397 h 5123572"/>
              <a:gd name="connsiteX5" fmla="*/ 305 w 8084752"/>
              <a:gd name="connsiteY5" fmla="*/ 0 h 5123572"/>
              <a:gd name="connsiteX0" fmla="*/ 305 w 8083151"/>
              <a:gd name="connsiteY0" fmla="*/ 0 h 5123572"/>
              <a:gd name="connsiteX1" fmla="*/ 8083151 w 8083151"/>
              <a:gd name="connsiteY1" fmla="*/ 1 h 5123572"/>
              <a:gd name="connsiteX2" fmla="*/ 8036365 w 8083151"/>
              <a:gd name="connsiteY2" fmla="*/ 4445224 h 5123572"/>
              <a:gd name="connsiteX3" fmla="*/ 7426443 w 8083151"/>
              <a:gd name="connsiteY3" fmla="*/ 5123572 h 5123572"/>
              <a:gd name="connsiteX4" fmla="*/ 305 w 8083151"/>
              <a:gd name="connsiteY4" fmla="*/ 5120397 h 5123572"/>
              <a:gd name="connsiteX5" fmla="*/ 305 w 8083151"/>
              <a:gd name="connsiteY5" fmla="*/ 0 h 5123572"/>
              <a:gd name="connsiteX0" fmla="*/ 305 w 8084752"/>
              <a:gd name="connsiteY0" fmla="*/ 0 h 5123572"/>
              <a:gd name="connsiteX1" fmla="*/ 8083151 w 8084752"/>
              <a:gd name="connsiteY1" fmla="*/ 1 h 5123572"/>
              <a:gd name="connsiteX2" fmla="*/ 8083990 w 8084752"/>
              <a:gd name="connsiteY2" fmla="*/ 4461099 h 5123572"/>
              <a:gd name="connsiteX3" fmla="*/ 7426443 w 8084752"/>
              <a:gd name="connsiteY3" fmla="*/ 5123572 h 5123572"/>
              <a:gd name="connsiteX4" fmla="*/ 305 w 8084752"/>
              <a:gd name="connsiteY4" fmla="*/ 5120397 h 5123572"/>
              <a:gd name="connsiteX5" fmla="*/ 305 w 8084752"/>
              <a:gd name="connsiteY5" fmla="*/ 0 h 5123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84752" h="5123572">
                <a:moveTo>
                  <a:pt x="305" y="0"/>
                </a:moveTo>
                <a:lnTo>
                  <a:pt x="8083151" y="1"/>
                </a:lnTo>
                <a:cubicBezTo>
                  <a:pt x="8080211" y="1258456"/>
                  <a:pt x="8086930" y="3202644"/>
                  <a:pt x="8083990" y="4461099"/>
                </a:cubicBezTo>
                <a:lnTo>
                  <a:pt x="7426443" y="5123572"/>
                </a:lnTo>
                <a:lnTo>
                  <a:pt x="305" y="5120397"/>
                </a:lnTo>
                <a:cubicBezTo>
                  <a:pt x="1363" y="3413598"/>
                  <a:pt x="-753" y="1706799"/>
                  <a:pt x="305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buClr>
                <a:schemeClr val="tx1"/>
              </a:buClr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GB" noProof="0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86563" y="6416675"/>
            <a:ext cx="1824037" cy="18161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7F6EC-59F6-4747-AD02-8B2929E149E7}" type="slidenum">
              <a:rPr lang="en-GB" noProof="0" smtClean="0"/>
              <a:pPr>
                <a:defRPr/>
              </a:pPr>
              <a:t>‹Nr.›</a:t>
            </a:fld>
            <a:endParaRPr lang="en-GB" sz="1400" noProof="0"/>
          </a:p>
        </p:txBody>
      </p:sp>
      <p:sp>
        <p:nvSpPr>
          <p:cNvPr id="6" name="Rectangle 51"/>
          <p:cNvSpPr>
            <a:spLocks noGrp="1" noChangeArrowheads="1"/>
          </p:cNvSpPr>
          <p:nvPr>
            <p:ph type="dt" sz="half" idx="11"/>
          </p:nvPr>
        </p:nvSpPr>
        <p:spPr>
          <a:xfrm>
            <a:off x="528434" y="6415088"/>
            <a:ext cx="1905000" cy="18226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0BFB2-EF96-9C46-AF52-4EE36E6D428C}" type="datetime1">
              <a:rPr lang="en-GB" noProof="0" smtClean="0"/>
              <a:t>07/09/2021</a:t>
            </a:fld>
            <a:endParaRPr lang="en-GB" sz="1400" noProof="0"/>
          </a:p>
        </p:txBody>
      </p:sp>
      <p:grpSp>
        <p:nvGrpSpPr>
          <p:cNvPr id="7" name="Gruppierung 6"/>
          <p:cNvGrpSpPr/>
          <p:nvPr userDrawn="1"/>
        </p:nvGrpSpPr>
        <p:grpSpPr>
          <a:xfrm>
            <a:off x="3435423" y="6319903"/>
            <a:ext cx="5385049" cy="550749"/>
            <a:chOff x="3435423" y="6319903"/>
            <a:chExt cx="5385049" cy="550749"/>
          </a:xfrm>
        </p:grpSpPr>
        <p:grpSp>
          <p:nvGrpSpPr>
            <p:cNvPr id="8" name="Gruppierung 7"/>
            <p:cNvGrpSpPr/>
            <p:nvPr userDrawn="1"/>
          </p:nvGrpSpPr>
          <p:grpSpPr>
            <a:xfrm>
              <a:off x="5762625" y="6553928"/>
              <a:ext cx="3057847" cy="316724"/>
              <a:chOff x="5762625" y="6553928"/>
              <a:chExt cx="3057847" cy="316724"/>
            </a:xfrm>
          </p:grpSpPr>
          <p:cxnSp>
            <p:nvCxnSpPr>
              <p:cNvPr id="23" name="Gerade Verbindung 22"/>
              <p:cNvCxnSpPr/>
              <p:nvPr userDrawn="1"/>
            </p:nvCxnSpPr>
            <p:spPr bwMode="auto">
              <a:xfrm flipV="1">
                <a:off x="6022272" y="6597352"/>
                <a:ext cx="270589" cy="27058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Gerade Verbindung 23"/>
              <p:cNvCxnSpPr/>
              <p:nvPr userDrawn="1"/>
            </p:nvCxnSpPr>
            <p:spPr bwMode="auto">
              <a:xfrm flipV="1">
                <a:off x="6282861" y="6597352"/>
                <a:ext cx="268441" cy="26844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Gerade Verbindung 24"/>
              <p:cNvCxnSpPr/>
              <p:nvPr userDrawn="1"/>
            </p:nvCxnSpPr>
            <p:spPr bwMode="auto">
              <a:xfrm flipV="1">
                <a:off x="6541302" y="6597352"/>
                <a:ext cx="268861" cy="26886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Gerade Verbindung 25"/>
              <p:cNvCxnSpPr/>
              <p:nvPr userDrawn="1"/>
            </p:nvCxnSpPr>
            <p:spPr bwMode="auto">
              <a:xfrm flipV="1">
                <a:off x="6800163" y="6597352"/>
                <a:ext cx="270000" cy="2700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Gerade Verbindung 26"/>
              <p:cNvCxnSpPr/>
              <p:nvPr userDrawn="1"/>
            </p:nvCxnSpPr>
            <p:spPr bwMode="auto">
              <a:xfrm flipV="1">
                <a:off x="7060163" y="6597352"/>
                <a:ext cx="269194" cy="26919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Gerade Verbindung 27"/>
              <p:cNvCxnSpPr/>
              <p:nvPr userDrawn="1"/>
            </p:nvCxnSpPr>
            <p:spPr bwMode="auto">
              <a:xfrm flipV="1">
                <a:off x="7319357" y="6597352"/>
                <a:ext cx="269572" cy="269573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Gerade Verbindung 28"/>
              <p:cNvCxnSpPr/>
              <p:nvPr userDrawn="1"/>
            </p:nvCxnSpPr>
            <p:spPr bwMode="auto">
              <a:xfrm flipV="1">
                <a:off x="8362950" y="6597352"/>
                <a:ext cx="272105" cy="27210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Gerade Verbindung 29"/>
              <p:cNvCxnSpPr/>
              <p:nvPr userDrawn="1"/>
            </p:nvCxnSpPr>
            <p:spPr bwMode="auto">
              <a:xfrm flipV="1">
                <a:off x="8099651" y="6597352"/>
                <a:ext cx="273300" cy="2733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Gerade Verbindung 30"/>
              <p:cNvCxnSpPr/>
              <p:nvPr userDrawn="1"/>
            </p:nvCxnSpPr>
            <p:spPr bwMode="auto">
              <a:xfrm flipV="1">
                <a:off x="7840484" y="6597352"/>
                <a:ext cx="269167" cy="269167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Gerade Verbindung 31"/>
              <p:cNvCxnSpPr/>
              <p:nvPr userDrawn="1"/>
            </p:nvCxnSpPr>
            <p:spPr bwMode="auto">
              <a:xfrm flipV="1">
                <a:off x="7578929" y="6597352"/>
                <a:ext cx="271555" cy="27155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Gerade Verbindung 32"/>
              <p:cNvCxnSpPr/>
              <p:nvPr userDrawn="1"/>
            </p:nvCxnSpPr>
            <p:spPr bwMode="auto">
              <a:xfrm flipV="1">
                <a:off x="5762625" y="6597352"/>
                <a:ext cx="269647" cy="26964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4" name="Rechteck 33"/>
              <p:cNvSpPr/>
              <p:nvPr userDrawn="1"/>
            </p:nvSpPr>
            <p:spPr bwMode="auto">
              <a:xfrm>
                <a:off x="5937229" y="6553928"/>
                <a:ext cx="2883243" cy="6666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10" name="Gruppierung 9"/>
            <p:cNvGrpSpPr/>
            <p:nvPr userDrawn="1"/>
          </p:nvGrpSpPr>
          <p:grpSpPr>
            <a:xfrm>
              <a:off x="3435423" y="6319903"/>
              <a:ext cx="3287808" cy="359542"/>
              <a:chOff x="3804474" y="5925146"/>
              <a:chExt cx="3287808" cy="359542"/>
            </a:xfrm>
          </p:grpSpPr>
          <p:sp>
            <p:nvSpPr>
              <p:cNvPr id="11" name="Parallelogramm 10"/>
              <p:cNvSpPr/>
              <p:nvPr userDrawn="1"/>
            </p:nvSpPr>
            <p:spPr bwMode="auto">
              <a:xfrm>
                <a:off x="380447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9EA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2" name="Parallelogramm 11"/>
              <p:cNvSpPr/>
              <p:nvPr userDrawn="1"/>
            </p:nvSpPr>
            <p:spPr bwMode="auto">
              <a:xfrm>
                <a:off x="6678282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00B4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3" name="Parallelogramm 12"/>
              <p:cNvSpPr/>
              <p:nvPr userDrawn="1"/>
            </p:nvSpPr>
            <p:spPr bwMode="auto">
              <a:xfrm>
                <a:off x="641702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215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4" name="Parallelogramm 13"/>
              <p:cNvSpPr/>
              <p:nvPr userDrawn="1"/>
            </p:nvSpPr>
            <p:spPr bwMode="auto">
              <a:xfrm>
                <a:off x="615576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376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5" name="Parallelogramm 14"/>
              <p:cNvSpPr/>
              <p:nvPr userDrawn="1"/>
            </p:nvSpPr>
            <p:spPr bwMode="auto">
              <a:xfrm>
                <a:off x="589451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4A7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6" name="Parallelogramm 15"/>
              <p:cNvSpPr/>
              <p:nvPr userDrawn="1"/>
            </p:nvSpPr>
            <p:spPr bwMode="auto">
              <a:xfrm>
                <a:off x="563325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587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7" name="Parallelogramm 16"/>
              <p:cNvSpPr/>
              <p:nvPr userDrawn="1"/>
            </p:nvSpPr>
            <p:spPr bwMode="auto">
              <a:xfrm>
                <a:off x="537200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658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8" name="Parallelogramm 17"/>
              <p:cNvSpPr/>
              <p:nvPr userDrawn="1"/>
            </p:nvSpPr>
            <p:spPr bwMode="auto">
              <a:xfrm>
                <a:off x="511074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749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9" name="Parallelogramm 18"/>
              <p:cNvSpPr/>
              <p:nvPr userDrawn="1"/>
            </p:nvSpPr>
            <p:spPr bwMode="auto">
              <a:xfrm>
                <a:off x="484949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819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0" name="Parallelogramm 19"/>
              <p:cNvSpPr/>
              <p:nvPr userDrawn="1"/>
            </p:nvSpPr>
            <p:spPr bwMode="auto">
              <a:xfrm>
                <a:off x="458823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8DA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1" name="Parallelogramm 20"/>
              <p:cNvSpPr/>
              <p:nvPr userDrawn="1"/>
            </p:nvSpPr>
            <p:spPr bwMode="auto">
              <a:xfrm>
                <a:off x="432698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4A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2" name="Parallelogramm 21"/>
              <p:cNvSpPr/>
              <p:nvPr userDrawn="1"/>
            </p:nvSpPr>
            <p:spPr bwMode="auto">
              <a:xfrm>
                <a:off x="406572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AA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03888D3A-B182-8949-9F70-1309707E4E20}" type="slidenum">
              <a:rPr lang="en-GB" noProof="0" smtClean="0"/>
              <a:pPr>
                <a:defRPr/>
              </a:pPr>
              <a:t>‹Nr.›</a:t>
            </a:fld>
            <a:endParaRPr lang="en-GB" sz="1400" noProof="0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09D2028D-284B-DB46-AEB2-FE4D4A733661}" type="datetime1">
              <a:rPr lang="en-GB" noProof="0" smtClean="0"/>
              <a:t>07/09/2021</a:t>
            </a:fld>
            <a:endParaRPr lang="en-GB" sz="1400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2"/>
          </p:nvPr>
        </p:nvSpPr>
        <p:spPr>
          <a:xfrm>
            <a:off x="539752" y="1772815"/>
            <a:ext cx="1800000" cy="115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7"/>
          </p:nvPr>
        </p:nvSpPr>
        <p:spPr>
          <a:xfrm>
            <a:off x="539752" y="3212975"/>
            <a:ext cx="1800000" cy="115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22"/>
          </p:nvPr>
        </p:nvSpPr>
        <p:spPr>
          <a:xfrm>
            <a:off x="539752" y="4653136"/>
            <a:ext cx="1800000" cy="115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23"/>
          </p:nvPr>
        </p:nvSpPr>
        <p:spPr>
          <a:xfrm>
            <a:off x="2622489" y="1772815"/>
            <a:ext cx="1800000" cy="115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2" name="Bildplatzhalter 7"/>
          <p:cNvSpPr>
            <a:spLocks noGrp="1"/>
          </p:cNvSpPr>
          <p:nvPr>
            <p:ph type="pic" sz="quarter" idx="24"/>
          </p:nvPr>
        </p:nvSpPr>
        <p:spPr>
          <a:xfrm>
            <a:off x="2622489" y="3212975"/>
            <a:ext cx="1800000" cy="115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25"/>
          </p:nvPr>
        </p:nvSpPr>
        <p:spPr>
          <a:xfrm>
            <a:off x="2622489" y="4653136"/>
            <a:ext cx="1800000" cy="115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4" name="Bildplatzhalter 7"/>
          <p:cNvSpPr>
            <a:spLocks noGrp="1"/>
          </p:cNvSpPr>
          <p:nvPr>
            <p:ph type="pic" sz="quarter" idx="26"/>
          </p:nvPr>
        </p:nvSpPr>
        <p:spPr>
          <a:xfrm>
            <a:off x="4716544" y="1772815"/>
            <a:ext cx="1800000" cy="115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5" name="Bildplatzhalter 7"/>
          <p:cNvSpPr>
            <a:spLocks noGrp="1"/>
          </p:cNvSpPr>
          <p:nvPr>
            <p:ph type="pic" sz="quarter" idx="27"/>
          </p:nvPr>
        </p:nvSpPr>
        <p:spPr>
          <a:xfrm>
            <a:off x="4716544" y="3212975"/>
            <a:ext cx="1800000" cy="115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6" name="Bildplatzhalter 7"/>
          <p:cNvSpPr>
            <a:spLocks noGrp="1"/>
          </p:cNvSpPr>
          <p:nvPr>
            <p:ph type="pic" sz="quarter" idx="28"/>
          </p:nvPr>
        </p:nvSpPr>
        <p:spPr>
          <a:xfrm>
            <a:off x="4716544" y="4653136"/>
            <a:ext cx="1800000" cy="115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7" name="Bildplatzhalter 7"/>
          <p:cNvSpPr>
            <a:spLocks noGrp="1"/>
          </p:cNvSpPr>
          <p:nvPr>
            <p:ph type="pic" sz="quarter" idx="29"/>
          </p:nvPr>
        </p:nvSpPr>
        <p:spPr>
          <a:xfrm>
            <a:off x="6810599" y="1772815"/>
            <a:ext cx="1800000" cy="115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8" name="Bildplatzhalter 7"/>
          <p:cNvSpPr>
            <a:spLocks noGrp="1"/>
          </p:cNvSpPr>
          <p:nvPr>
            <p:ph type="pic" sz="quarter" idx="30"/>
          </p:nvPr>
        </p:nvSpPr>
        <p:spPr>
          <a:xfrm>
            <a:off x="6810599" y="3212975"/>
            <a:ext cx="1800000" cy="115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9" name="Bildplatzhalter 7"/>
          <p:cNvSpPr>
            <a:spLocks noGrp="1"/>
          </p:cNvSpPr>
          <p:nvPr>
            <p:ph type="pic" sz="quarter" idx="31"/>
          </p:nvPr>
        </p:nvSpPr>
        <p:spPr>
          <a:xfrm>
            <a:off x="6810599" y="4653136"/>
            <a:ext cx="1800000" cy="115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grpSp>
        <p:nvGrpSpPr>
          <p:cNvPr id="21" name="Gruppierung 20"/>
          <p:cNvGrpSpPr/>
          <p:nvPr userDrawn="1"/>
        </p:nvGrpSpPr>
        <p:grpSpPr>
          <a:xfrm>
            <a:off x="3435423" y="6319903"/>
            <a:ext cx="5385049" cy="550749"/>
            <a:chOff x="3435423" y="6319903"/>
            <a:chExt cx="5385049" cy="550749"/>
          </a:xfrm>
        </p:grpSpPr>
        <p:grpSp>
          <p:nvGrpSpPr>
            <p:cNvPr id="22" name="Gruppierung 21"/>
            <p:cNvGrpSpPr/>
            <p:nvPr userDrawn="1"/>
          </p:nvGrpSpPr>
          <p:grpSpPr>
            <a:xfrm>
              <a:off x="5762625" y="6553928"/>
              <a:ext cx="3057847" cy="316724"/>
              <a:chOff x="5762625" y="6553928"/>
              <a:chExt cx="3057847" cy="316724"/>
            </a:xfrm>
          </p:grpSpPr>
          <p:cxnSp>
            <p:nvCxnSpPr>
              <p:cNvPr id="36" name="Gerade Verbindung 35"/>
              <p:cNvCxnSpPr/>
              <p:nvPr userDrawn="1"/>
            </p:nvCxnSpPr>
            <p:spPr bwMode="auto">
              <a:xfrm flipV="1">
                <a:off x="6022272" y="6597352"/>
                <a:ext cx="270589" cy="27058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Gerade Verbindung 36"/>
              <p:cNvCxnSpPr/>
              <p:nvPr userDrawn="1"/>
            </p:nvCxnSpPr>
            <p:spPr bwMode="auto">
              <a:xfrm flipV="1">
                <a:off x="6282861" y="6597352"/>
                <a:ext cx="268441" cy="26844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Gerade Verbindung 37"/>
              <p:cNvCxnSpPr/>
              <p:nvPr userDrawn="1"/>
            </p:nvCxnSpPr>
            <p:spPr bwMode="auto">
              <a:xfrm flipV="1">
                <a:off x="6541302" y="6597352"/>
                <a:ext cx="268861" cy="26886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Gerade Verbindung 38"/>
              <p:cNvCxnSpPr/>
              <p:nvPr userDrawn="1"/>
            </p:nvCxnSpPr>
            <p:spPr bwMode="auto">
              <a:xfrm flipV="1">
                <a:off x="6800163" y="6597352"/>
                <a:ext cx="270000" cy="2700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Gerade Verbindung 39"/>
              <p:cNvCxnSpPr/>
              <p:nvPr userDrawn="1"/>
            </p:nvCxnSpPr>
            <p:spPr bwMode="auto">
              <a:xfrm flipV="1">
                <a:off x="7060163" y="6597352"/>
                <a:ext cx="269194" cy="26919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Gerade Verbindung 40"/>
              <p:cNvCxnSpPr/>
              <p:nvPr userDrawn="1"/>
            </p:nvCxnSpPr>
            <p:spPr bwMode="auto">
              <a:xfrm flipV="1">
                <a:off x="7319357" y="6597352"/>
                <a:ext cx="269572" cy="269573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Gerade Verbindung 41"/>
              <p:cNvCxnSpPr/>
              <p:nvPr userDrawn="1"/>
            </p:nvCxnSpPr>
            <p:spPr bwMode="auto">
              <a:xfrm flipV="1">
                <a:off x="8362950" y="6597352"/>
                <a:ext cx="272105" cy="27210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Gerade Verbindung 42"/>
              <p:cNvCxnSpPr/>
              <p:nvPr userDrawn="1"/>
            </p:nvCxnSpPr>
            <p:spPr bwMode="auto">
              <a:xfrm flipV="1">
                <a:off x="8099651" y="6597352"/>
                <a:ext cx="273300" cy="2733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Gerade Verbindung 43"/>
              <p:cNvCxnSpPr/>
              <p:nvPr userDrawn="1"/>
            </p:nvCxnSpPr>
            <p:spPr bwMode="auto">
              <a:xfrm flipV="1">
                <a:off x="7840484" y="6597352"/>
                <a:ext cx="269167" cy="269167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Gerade Verbindung 44"/>
              <p:cNvCxnSpPr/>
              <p:nvPr userDrawn="1"/>
            </p:nvCxnSpPr>
            <p:spPr bwMode="auto">
              <a:xfrm flipV="1">
                <a:off x="7578929" y="6597352"/>
                <a:ext cx="271555" cy="27155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Gerade Verbindung 45"/>
              <p:cNvCxnSpPr/>
              <p:nvPr userDrawn="1"/>
            </p:nvCxnSpPr>
            <p:spPr bwMode="auto">
              <a:xfrm flipV="1">
                <a:off x="5762625" y="6597352"/>
                <a:ext cx="269647" cy="26964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7" name="Rechteck 46"/>
              <p:cNvSpPr/>
              <p:nvPr userDrawn="1"/>
            </p:nvSpPr>
            <p:spPr bwMode="auto">
              <a:xfrm>
                <a:off x="5937229" y="6553928"/>
                <a:ext cx="2883243" cy="6666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23" name="Gruppierung 22"/>
            <p:cNvGrpSpPr/>
            <p:nvPr userDrawn="1"/>
          </p:nvGrpSpPr>
          <p:grpSpPr>
            <a:xfrm>
              <a:off x="3435423" y="6319903"/>
              <a:ext cx="3287808" cy="359542"/>
              <a:chOff x="3804474" y="5925146"/>
              <a:chExt cx="3287808" cy="359542"/>
            </a:xfrm>
          </p:grpSpPr>
          <p:sp>
            <p:nvSpPr>
              <p:cNvPr id="24" name="Parallelogramm 23"/>
              <p:cNvSpPr/>
              <p:nvPr userDrawn="1"/>
            </p:nvSpPr>
            <p:spPr bwMode="auto">
              <a:xfrm>
                <a:off x="380447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9EA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5" name="Parallelogramm 24"/>
              <p:cNvSpPr/>
              <p:nvPr userDrawn="1"/>
            </p:nvSpPr>
            <p:spPr bwMode="auto">
              <a:xfrm>
                <a:off x="6678282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00B4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6" name="Parallelogramm 25"/>
              <p:cNvSpPr/>
              <p:nvPr userDrawn="1"/>
            </p:nvSpPr>
            <p:spPr bwMode="auto">
              <a:xfrm>
                <a:off x="641702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215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7" name="Parallelogramm 26"/>
              <p:cNvSpPr/>
              <p:nvPr userDrawn="1"/>
            </p:nvSpPr>
            <p:spPr bwMode="auto">
              <a:xfrm>
                <a:off x="615576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376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8" name="Parallelogramm 27"/>
              <p:cNvSpPr/>
              <p:nvPr userDrawn="1"/>
            </p:nvSpPr>
            <p:spPr bwMode="auto">
              <a:xfrm>
                <a:off x="589451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4A7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9" name="Parallelogramm 28"/>
              <p:cNvSpPr/>
              <p:nvPr userDrawn="1"/>
            </p:nvSpPr>
            <p:spPr bwMode="auto">
              <a:xfrm>
                <a:off x="563325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587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30" name="Parallelogramm 29"/>
              <p:cNvSpPr/>
              <p:nvPr userDrawn="1"/>
            </p:nvSpPr>
            <p:spPr bwMode="auto">
              <a:xfrm>
                <a:off x="537200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658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31" name="Parallelogramm 30"/>
              <p:cNvSpPr/>
              <p:nvPr userDrawn="1"/>
            </p:nvSpPr>
            <p:spPr bwMode="auto">
              <a:xfrm>
                <a:off x="511074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749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32" name="Parallelogramm 31"/>
              <p:cNvSpPr/>
              <p:nvPr userDrawn="1"/>
            </p:nvSpPr>
            <p:spPr bwMode="auto">
              <a:xfrm>
                <a:off x="484949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819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33" name="Parallelogramm 32"/>
              <p:cNvSpPr/>
              <p:nvPr userDrawn="1"/>
            </p:nvSpPr>
            <p:spPr bwMode="auto">
              <a:xfrm>
                <a:off x="458823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8DA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34" name="Parallelogramm 33"/>
              <p:cNvSpPr/>
              <p:nvPr userDrawn="1"/>
            </p:nvSpPr>
            <p:spPr bwMode="auto">
              <a:xfrm>
                <a:off x="432698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4A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35" name="Parallelogramm 34"/>
              <p:cNvSpPr/>
              <p:nvPr userDrawn="1"/>
            </p:nvSpPr>
            <p:spPr bwMode="auto">
              <a:xfrm>
                <a:off x="406572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AA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1" name="Rectangle 27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522000" y="1728000"/>
            <a:ext cx="8077201" cy="1089025"/>
          </a:xfrm>
        </p:spPr>
        <p:txBody>
          <a:bodyPr anchor="b"/>
          <a:lstStyle>
            <a:lvl1pPr>
              <a:lnSpc>
                <a:spcPts val="4000"/>
              </a:lnSpc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GB" noProof="0"/>
              <a:t>Thank you!</a:t>
            </a:r>
          </a:p>
        </p:txBody>
      </p:sp>
      <p:sp>
        <p:nvSpPr>
          <p:cNvPr id="42012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0225" y="2844000"/>
            <a:ext cx="8074025" cy="801024"/>
          </a:xfrm>
        </p:spPr>
        <p:txBody>
          <a:bodyPr/>
          <a:lstStyle>
            <a:lvl1pPr marL="0" indent="0">
              <a:buFont typeface="Wingdings" pitchFamily="-65" charset="2"/>
              <a:buNone/>
              <a:defRPr sz="2200">
                <a:solidFill>
                  <a:schemeClr val="accent3"/>
                </a:solidFill>
              </a:defRPr>
            </a:lvl1pPr>
          </a:lstStyle>
          <a:p>
            <a:r>
              <a:rPr lang="de-DE" noProof="0"/>
              <a:t>Master-Untertitelformat bearbeiten</a:t>
            </a:r>
            <a:endParaRPr lang="en-GB" noProof="0"/>
          </a:p>
        </p:txBody>
      </p:sp>
      <p:grpSp>
        <p:nvGrpSpPr>
          <p:cNvPr id="7" name="Gruppierung 6"/>
          <p:cNvGrpSpPr/>
          <p:nvPr userDrawn="1"/>
        </p:nvGrpSpPr>
        <p:grpSpPr>
          <a:xfrm>
            <a:off x="3635896" y="5555331"/>
            <a:ext cx="5508104" cy="1302668"/>
            <a:chOff x="3635896" y="5555331"/>
            <a:chExt cx="5508104" cy="1302668"/>
          </a:xfrm>
        </p:grpSpPr>
        <p:sp>
          <p:nvSpPr>
            <p:cNvPr id="8" name="Parallelogramm 7"/>
            <p:cNvSpPr/>
            <p:nvPr/>
          </p:nvSpPr>
          <p:spPr bwMode="auto">
            <a:xfrm>
              <a:off x="4957911" y="5558506"/>
              <a:ext cx="2483505" cy="1299493"/>
            </a:xfrm>
            <a:prstGeom prst="parallelogram">
              <a:avLst>
                <a:gd name="adj" fmla="val 99957"/>
              </a:avLst>
            </a:prstGeom>
            <a:gradFill>
              <a:gsLst>
                <a:gs pos="0">
                  <a:srgbClr val="3A9EAA"/>
                </a:gs>
                <a:gs pos="100000">
                  <a:srgbClr val="3D7591"/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9" name="Freihandform 8"/>
            <p:cNvSpPr/>
            <p:nvPr/>
          </p:nvSpPr>
          <p:spPr bwMode="auto">
            <a:xfrm>
              <a:off x="8348187" y="6061844"/>
              <a:ext cx="795813" cy="796155"/>
            </a:xfrm>
            <a:custGeom>
              <a:avLst/>
              <a:gdLst>
                <a:gd name="connsiteX0" fmla="*/ 718073 w 718073"/>
                <a:gd name="connsiteY0" fmla="*/ 0 h 718382"/>
                <a:gd name="connsiteX1" fmla="*/ 718073 w 718073"/>
                <a:gd name="connsiteY1" fmla="*/ 718382 h 718382"/>
                <a:gd name="connsiteX2" fmla="*/ 0 w 718073"/>
                <a:gd name="connsiteY2" fmla="*/ 718382 h 71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8073" h="718382">
                  <a:moveTo>
                    <a:pt x="718073" y="0"/>
                  </a:moveTo>
                  <a:lnTo>
                    <a:pt x="718073" y="718382"/>
                  </a:lnTo>
                  <a:lnTo>
                    <a:pt x="0" y="718382"/>
                  </a:lnTo>
                  <a:close/>
                </a:path>
              </a:pathLst>
            </a:custGeom>
            <a:solidFill>
              <a:srgbClr val="3D75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grpSp>
          <p:nvGrpSpPr>
            <p:cNvPr id="10" name="Gruppierung 9"/>
            <p:cNvGrpSpPr/>
            <p:nvPr/>
          </p:nvGrpSpPr>
          <p:grpSpPr>
            <a:xfrm>
              <a:off x="3635896" y="5555331"/>
              <a:ext cx="2170426" cy="299369"/>
              <a:chOff x="3635896" y="5555331"/>
              <a:chExt cx="2170426" cy="299369"/>
            </a:xfrm>
          </p:grpSpPr>
          <p:sp>
            <p:nvSpPr>
              <p:cNvPr id="15" name="Parallelogramm 14"/>
              <p:cNvSpPr/>
              <p:nvPr/>
            </p:nvSpPr>
            <p:spPr bwMode="auto">
              <a:xfrm>
                <a:off x="3635896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6" name="Parallelogramm 15"/>
              <p:cNvSpPr/>
              <p:nvPr/>
            </p:nvSpPr>
            <p:spPr bwMode="auto">
              <a:xfrm>
                <a:off x="4002481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7" name="Parallelogramm 16"/>
              <p:cNvSpPr/>
              <p:nvPr/>
            </p:nvSpPr>
            <p:spPr bwMode="auto">
              <a:xfrm>
                <a:off x="4369066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8" name="Parallelogramm 17"/>
              <p:cNvSpPr/>
              <p:nvPr/>
            </p:nvSpPr>
            <p:spPr bwMode="auto">
              <a:xfrm>
                <a:off x="4735651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9" name="Parallelogramm 18"/>
              <p:cNvSpPr/>
              <p:nvPr/>
            </p:nvSpPr>
            <p:spPr bwMode="auto">
              <a:xfrm>
                <a:off x="5102236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0" name="Parallelogramm 19"/>
              <p:cNvSpPr/>
              <p:nvPr/>
            </p:nvSpPr>
            <p:spPr bwMode="auto">
              <a:xfrm>
                <a:off x="5468819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11" name="Gruppierung 10"/>
            <p:cNvGrpSpPr/>
            <p:nvPr/>
          </p:nvGrpSpPr>
          <p:grpSpPr>
            <a:xfrm>
              <a:off x="6732240" y="6061844"/>
              <a:ext cx="2045210" cy="592328"/>
              <a:chOff x="6709616" y="6061844"/>
              <a:chExt cx="2045210" cy="592328"/>
            </a:xfrm>
          </p:grpSpPr>
          <p:sp>
            <p:nvSpPr>
              <p:cNvPr id="12" name="Parallelogramm 11"/>
              <p:cNvSpPr/>
              <p:nvPr/>
            </p:nvSpPr>
            <p:spPr bwMode="auto">
              <a:xfrm>
                <a:off x="6709616" y="6061844"/>
                <a:ext cx="630438" cy="592328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3" name="Parallelogramm 12"/>
              <p:cNvSpPr/>
              <p:nvPr/>
            </p:nvSpPr>
            <p:spPr bwMode="auto">
              <a:xfrm>
                <a:off x="7413188" y="6061844"/>
                <a:ext cx="630438" cy="592328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4" name="Parallelogramm 13"/>
              <p:cNvSpPr/>
              <p:nvPr/>
            </p:nvSpPr>
            <p:spPr bwMode="auto">
              <a:xfrm>
                <a:off x="8124388" y="6061844"/>
                <a:ext cx="630438" cy="592328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  <p:grpSp>
        <p:nvGrpSpPr>
          <p:cNvPr id="21" name="Gruppierung 20"/>
          <p:cNvGrpSpPr/>
          <p:nvPr userDrawn="1"/>
        </p:nvGrpSpPr>
        <p:grpSpPr>
          <a:xfrm>
            <a:off x="2587960" y="4699047"/>
            <a:ext cx="4926351" cy="389740"/>
            <a:chOff x="2587960" y="4027999"/>
            <a:chExt cx="4926351" cy="389740"/>
          </a:xfrm>
        </p:grpSpPr>
        <p:sp>
          <p:nvSpPr>
            <p:cNvPr id="22" name="Parallelogramm 21"/>
            <p:cNvSpPr/>
            <p:nvPr userDrawn="1"/>
          </p:nvSpPr>
          <p:spPr bwMode="auto">
            <a:xfrm>
              <a:off x="2587960" y="4027999"/>
              <a:ext cx="463537" cy="389740"/>
            </a:xfrm>
            <a:prstGeom prst="parallelogram">
              <a:avLst>
                <a:gd name="adj" fmla="val 99957"/>
              </a:avLst>
            </a:prstGeom>
            <a:solidFill>
              <a:srgbClr val="39A0A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3" name="Parallelogramm 22"/>
            <p:cNvSpPr/>
            <p:nvPr userDrawn="1"/>
          </p:nvSpPr>
          <p:spPr bwMode="auto">
            <a:xfrm>
              <a:off x="3481786" y="4027999"/>
              <a:ext cx="463537" cy="389740"/>
            </a:xfrm>
            <a:prstGeom prst="parallelogram">
              <a:avLst>
                <a:gd name="adj" fmla="val 99957"/>
              </a:avLst>
            </a:prstGeom>
            <a:solidFill>
              <a:srgbClr val="3B8A9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4" name="Parallelogramm 23"/>
            <p:cNvSpPr/>
            <p:nvPr userDrawn="1"/>
          </p:nvSpPr>
          <p:spPr bwMode="auto">
            <a:xfrm>
              <a:off x="4369066" y="4027999"/>
              <a:ext cx="463537" cy="389740"/>
            </a:xfrm>
            <a:prstGeom prst="parallelogram">
              <a:avLst>
                <a:gd name="adj" fmla="val 99957"/>
              </a:avLst>
            </a:prstGeom>
            <a:solidFill>
              <a:srgbClr val="3D6D8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5" name="Parallelogramm 24"/>
            <p:cNvSpPr/>
            <p:nvPr userDrawn="1"/>
          </p:nvSpPr>
          <p:spPr bwMode="auto">
            <a:xfrm>
              <a:off x="5264146" y="4027999"/>
              <a:ext cx="463537" cy="389740"/>
            </a:xfrm>
            <a:prstGeom prst="parallelogram">
              <a:avLst>
                <a:gd name="adj" fmla="val 99957"/>
              </a:avLst>
            </a:prstGeom>
            <a:solidFill>
              <a:srgbClr val="3F577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6" name="Parallelogramm 25"/>
            <p:cNvSpPr/>
            <p:nvPr userDrawn="1"/>
          </p:nvSpPr>
          <p:spPr bwMode="auto">
            <a:xfrm>
              <a:off x="6157479" y="4027999"/>
              <a:ext cx="463537" cy="389740"/>
            </a:xfrm>
            <a:prstGeom prst="parallelogram">
              <a:avLst>
                <a:gd name="adj" fmla="val 99957"/>
              </a:avLst>
            </a:prstGeom>
            <a:solidFill>
              <a:srgbClr val="40427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7" name="Parallelogramm 26"/>
            <p:cNvSpPr/>
            <p:nvPr userDrawn="1"/>
          </p:nvSpPr>
          <p:spPr bwMode="auto">
            <a:xfrm>
              <a:off x="7050774" y="4027999"/>
              <a:ext cx="463537" cy="389740"/>
            </a:xfrm>
            <a:prstGeom prst="parallelogram">
              <a:avLst>
                <a:gd name="adj" fmla="val 99957"/>
              </a:avLst>
            </a:prstGeom>
            <a:solidFill>
              <a:srgbClr val="422B6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pic>
        <p:nvPicPr>
          <p:cNvPr id="28" name="Bild 2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500644"/>
            <a:ext cx="2237030" cy="65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70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ung 19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1" name="Gruppierung 10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cxnSp>
            <p:nvCxnSpPr>
              <p:cNvPr id="12" name="Gerade Verbindung 11"/>
              <p:cNvCxnSpPr/>
              <p:nvPr userDrawn="1"/>
            </p:nvCxnSpPr>
            <p:spPr bwMode="auto">
              <a:xfrm>
                <a:off x="530225" y="0"/>
                <a:ext cx="0" cy="6858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Gerade Verbindung 12"/>
              <p:cNvCxnSpPr/>
              <p:nvPr userDrawn="1"/>
            </p:nvCxnSpPr>
            <p:spPr bwMode="auto">
              <a:xfrm>
                <a:off x="8615685" y="0"/>
                <a:ext cx="0" cy="6858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Gerade Verbindung 13"/>
              <p:cNvCxnSpPr/>
              <p:nvPr userDrawn="1"/>
            </p:nvCxnSpPr>
            <p:spPr bwMode="auto">
              <a:xfrm>
                <a:off x="0" y="6019200"/>
                <a:ext cx="91440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Gerade Verbindung 14"/>
              <p:cNvCxnSpPr/>
              <p:nvPr userDrawn="1"/>
            </p:nvCxnSpPr>
            <p:spPr bwMode="auto">
              <a:xfrm>
                <a:off x="0" y="1584796"/>
                <a:ext cx="91440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Gerade Verbindung 15"/>
              <p:cNvCxnSpPr/>
              <p:nvPr userDrawn="1"/>
            </p:nvCxnSpPr>
            <p:spPr bwMode="auto">
              <a:xfrm>
                <a:off x="0" y="584969"/>
                <a:ext cx="91440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Gerade Verbindung 16"/>
              <p:cNvCxnSpPr/>
              <p:nvPr userDrawn="1"/>
            </p:nvCxnSpPr>
            <p:spPr bwMode="auto">
              <a:xfrm>
                <a:off x="0" y="5361263"/>
                <a:ext cx="91440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Gerade Verbindung 17"/>
              <p:cNvCxnSpPr/>
              <p:nvPr userDrawn="1"/>
            </p:nvCxnSpPr>
            <p:spPr bwMode="auto">
              <a:xfrm>
                <a:off x="7956376" y="0"/>
                <a:ext cx="0" cy="6858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9" name="Gerade Verbindung 18"/>
            <p:cNvCxnSpPr/>
            <p:nvPr userDrawn="1"/>
          </p:nvCxnSpPr>
          <p:spPr bwMode="auto">
            <a:xfrm>
              <a:off x="0" y="897178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1" name="Gerade Verbindung 20"/>
          <p:cNvCxnSpPr/>
          <p:nvPr userDrawn="1"/>
        </p:nvCxnSpPr>
        <p:spPr bwMode="auto">
          <a:xfrm>
            <a:off x="3572273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Gerade Verbindung 21"/>
          <p:cNvCxnSpPr/>
          <p:nvPr userDrawn="1"/>
        </p:nvCxnSpPr>
        <p:spPr bwMode="auto">
          <a:xfrm>
            <a:off x="3419872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Gerade Verbindung 22"/>
          <p:cNvCxnSpPr/>
          <p:nvPr userDrawn="1"/>
        </p:nvCxnSpPr>
        <p:spPr bwMode="auto">
          <a:xfrm>
            <a:off x="46418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Gerade Verbindung 23"/>
          <p:cNvCxnSpPr/>
          <p:nvPr userDrawn="1"/>
        </p:nvCxnSpPr>
        <p:spPr bwMode="auto">
          <a:xfrm>
            <a:off x="4489449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738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1" name="Rectangle 27"/>
          <p:cNvSpPr>
            <a:spLocks noGrp="1" noChangeArrowheads="1"/>
          </p:cNvSpPr>
          <p:nvPr>
            <p:ph type="ctrTitle" sz="quarter"/>
          </p:nvPr>
        </p:nvSpPr>
        <p:spPr>
          <a:xfrm>
            <a:off x="522000" y="4950104"/>
            <a:ext cx="8077201" cy="612161"/>
          </a:xfrm>
        </p:spPr>
        <p:txBody>
          <a:bodyPr anchor="b"/>
          <a:lstStyle>
            <a:lvl1pPr>
              <a:lnSpc>
                <a:spcPts val="4000"/>
              </a:lnSpc>
              <a:defRPr sz="2700" cap="all" baseline="0">
                <a:solidFill>
                  <a:schemeClr val="accent2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GB" noProof="0"/>
          </a:p>
        </p:txBody>
      </p:sp>
      <p:sp>
        <p:nvSpPr>
          <p:cNvPr id="42012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0225" y="5589240"/>
            <a:ext cx="8074025" cy="801024"/>
          </a:xfrm>
        </p:spPr>
        <p:txBody>
          <a:bodyPr/>
          <a:lstStyle>
            <a:lvl1pPr marL="0" indent="0">
              <a:buFont typeface="Wingdings" pitchFamily="-65" charset="2"/>
              <a:buNone/>
              <a:defRPr sz="2200">
                <a:solidFill>
                  <a:schemeClr val="accent3"/>
                </a:solidFill>
              </a:defRPr>
            </a:lvl1pPr>
          </a:lstStyle>
          <a:p>
            <a:r>
              <a:rPr lang="de-DE" noProof="0"/>
              <a:t>Master-Untertitelformat bearbeiten</a:t>
            </a:r>
            <a:endParaRPr lang="en-GB" noProof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2"/>
          </p:nvPr>
        </p:nvSpPr>
        <p:spPr bwMode="auto">
          <a:xfrm>
            <a:off x="533402" y="1585764"/>
            <a:ext cx="8084447" cy="3355403"/>
          </a:xfrm>
          <a:custGeom>
            <a:avLst/>
            <a:gdLst>
              <a:gd name="connsiteX0" fmla="*/ 0 w 8084447"/>
              <a:gd name="connsiteY0" fmla="*/ 0 h 3223360"/>
              <a:gd name="connsiteX1" fmla="*/ 8082887 w 8084447"/>
              <a:gd name="connsiteY1" fmla="*/ 0 h 3223360"/>
              <a:gd name="connsiteX2" fmla="*/ 8083177 w 8084447"/>
              <a:gd name="connsiteY2" fmla="*/ 255282 h 3223360"/>
              <a:gd name="connsiteX3" fmla="*/ 8083685 w 8084447"/>
              <a:gd name="connsiteY3" fmla="*/ 2560887 h 3223360"/>
              <a:gd name="connsiteX4" fmla="*/ 7426138 w 8084447"/>
              <a:gd name="connsiteY4" fmla="*/ 3223360 h 3223360"/>
              <a:gd name="connsiteX5" fmla="*/ 0 w 8084447"/>
              <a:gd name="connsiteY5" fmla="*/ 3220185 h 3223360"/>
              <a:gd name="connsiteX0" fmla="*/ 0 w 8084447"/>
              <a:gd name="connsiteY0" fmla="*/ 0 h 3355403"/>
              <a:gd name="connsiteX1" fmla="*/ 8082887 w 8084447"/>
              <a:gd name="connsiteY1" fmla="*/ 132043 h 3355403"/>
              <a:gd name="connsiteX2" fmla="*/ 8083177 w 8084447"/>
              <a:gd name="connsiteY2" fmla="*/ 387325 h 3355403"/>
              <a:gd name="connsiteX3" fmla="*/ 8083685 w 8084447"/>
              <a:gd name="connsiteY3" fmla="*/ 2692930 h 3355403"/>
              <a:gd name="connsiteX4" fmla="*/ 7426138 w 8084447"/>
              <a:gd name="connsiteY4" fmla="*/ 3355403 h 3355403"/>
              <a:gd name="connsiteX5" fmla="*/ 0 w 8084447"/>
              <a:gd name="connsiteY5" fmla="*/ 3352228 h 3355403"/>
              <a:gd name="connsiteX6" fmla="*/ 0 w 8084447"/>
              <a:gd name="connsiteY6" fmla="*/ 0 h 3355403"/>
              <a:gd name="connsiteX0" fmla="*/ 0 w 8084447"/>
              <a:gd name="connsiteY0" fmla="*/ 0 h 3355403"/>
              <a:gd name="connsiteX1" fmla="*/ 8082887 w 8084447"/>
              <a:gd name="connsiteY1" fmla="*/ 0 h 3355403"/>
              <a:gd name="connsiteX2" fmla="*/ 8083177 w 8084447"/>
              <a:gd name="connsiteY2" fmla="*/ 387325 h 3355403"/>
              <a:gd name="connsiteX3" fmla="*/ 8083685 w 8084447"/>
              <a:gd name="connsiteY3" fmla="*/ 2692930 h 3355403"/>
              <a:gd name="connsiteX4" fmla="*/ 7426138 w 8084447"/>
              <a:gd name="connsiteY4" fmla="*/ 3355403 h 3355403"/>
              <a:gd name="connsiteX5" fmla="*/ 0 w 8084447"/>
              <a:gd name="connsiteY5" fmla="*/ 3352228 h 3355403"/>
              <a:gd name="connsiteX6" fmla="*/ 0 w 8084447"/>
              <a:gd name="connsiteY6" fmla="*/ 0 h 335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84447" h="3355403">
                <a:moveTo>
                  <a:pt x="0" y="0"/>
                </a:moveTo>
                <a:lnTo>
                  <a:pt x="8082887" y="0"/>
                </a:lnTo>
                <a:cubicBezTo>
                  <a:pt x="8082984" y="85094"/>
                  <a:pt x="8083080" y="302231"/>
                  <a:pt x="8083177" y="387325"/>
                </a:cubicBezTo>
                <a:cubicBezTo>
                  <a:pt x="8084149" y="1212833"/>
                  <a:pt x="8085201" y="2044039"/>
                  <a:pt x="8083685" y="2692930"/>
                </a:cubicBezTo>
                <a:lnTo>
                  <a:pt x="7426138" y="3355403"/>
                </a:lnTo>
                <a:lnTo>
                  <a:pt x="0" y="335222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>
            <a:lvl1pPr>
              <a:buClr>
                <a:schemeClr val="tx1"/>
              </a:buClr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GB" noProof="0"/>
          </a:p>
        </p:txBody>
      </p:sp>
      <p:grpSp>
        <p:nvGrpSpPr>
          <p:cNvPr id="9" name="Gruppierung 8"/>
          <p:cNvGrpSpPr/>
          <p:nvPr userDrawn="1"/>
        </p:nvGrpSpPr>
        <p:grpSpPr>
          <a:xfrm>
            <a:off x="3435423" y="6319903"/>
            <a:ext cx="5385049" cy="550749"/>
            <a:chOff x="3435423" y="6319903"/>
            <a:chExt cx="5385049" cy="550749"/>
          </a:xfrm>
        </p:grpSpPr>
        <p:grpSp>
          <p:nvGrpSpPr>
            <p:cNvPr id="10" name="Gruppierung 9"/>
            <p:cNvGrpSpPr/>
            <p:nvPr userDrawn="1"/>
          </p:nvGrpSpPr>
          <p:grpSpPr>
            <a:xfrm>
              <a:off x="5762625" y="6553928"/>
              <a:ext cx="3057847" cy="316724"/>
              <a:chOff x="5762625" y="6553928"/>
              <a:chExt cx="3057847" cy="316724"/>
            </a:xfrm>
          </p:grpSpPr>
          <p:cxnSp>
            <p:nvCxnSpPr>
              <p:cNvPr id="25" name="Gerade Verbindung 24"/>
              <p:cNvCxnSpPr/>
              <p:nvPr userDrawn="1"/>
            </p:nvCxnSpPr>
            <p:spPr bwMode="auto">
              <a:xfrm flipV="1">
                <a:off x="6022272" y="6597352"/>
                <a:ext cx="270589" cy="27058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Gerade Verbindung 25"/>
              <p:cNvCxnSpPr/>
              <p:nvPr userDrawn="1"/>
            </p:nvCxnSpPr>
            <p:spPr bwMode="auto">
              <a:xfrm flipV="1">
                <a:off x="6282861" y="6597352"/>
                <a:ext cx="268441" cy="26844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Gerade Verbindung 26"/>
              <p:cNvCxnSpPr/>
              <p:nvPr userDrawn="1"/>
            </p:nvCxnSpPr>
            <p:spPr bwMode="auto">
              <a:xfrm flipV="1">
                <a:off x="6541302" y="6597352"/>
                <a:ext cx="268861" cy="26886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Gerade Verbindung 27"/>
              <p:cNvCxnSpPr/>
              <p:nvPr userDrawn="1"/>
            </p:nvCxnSpPr>
            <p:spPr bwMode="auto">
              <a:xfrm flipV="1">
                <a:off x="6800163" y="6597352"/>
                <a:ext cx="270000" cy="2700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Gerade Verbindung 28"/>
              <p:cNvCxnSpPr/>
              <p:nvPr userDrawn="1"/>
            </p:nvCxnSpPr>
            <p:spPr bwMode="auto">
              <a:xfrm flipV="1">
                <a:off x="7060163" y="6597352"/>
                <a:ext cx="269194" cy="26919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Gerade Verbindung 29"/>
              <p:cNvCxnSpPr/>
              <p:nvPr userDrawn="1"/>
            </p:nvCxnSpPr>
            <p:spPr bwMode="auto">
              <a:xfrm flipV="1">
                <a:off x="7319357" y="6597352"/>
                <a:ext cx="269572" cy="269573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Gerade Verbindung 30"/>
              <p:cNvCxnSpPr/>
              <p:nvPr userDrawn="1"/>
            </p:nvCxnSpPr>
            <p:spPr bwMode="auto">
              <a:xfrm flipV="1">
                <a:off x="8362950" y="6597352"/>
                <a:ext cx="272105" cy="27210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Gerade Verbindung 31"/>
              <p:cNvCxnSpPr/>
              <p:nvPr userDrawn="1"/>
            </p:nvCxnSpPr>
            <p:spPr bwMode="auto">
              <a:xfrm flipV="1">
                <a:off x="8099651" y="6597352"/>
                <a:ext cx="273300" cy="2733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Gerade Verbindung 32"/>
              <p:cNvCxnSpPr/>
              <p:nvPr userDrawn="1"/>
            </p:nvCxnSpPr>
            <p:spPr bwMode="auto">
              <a:xfrm flipV="1">
                <a:off x="7840484" y="6597352"/>
                <a:ext cx="269167" cy="269167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Gerade Verbindung 33"/>
              <p:cNvCxnSpPr/>
              <p:nvPr userDrawn="1"/>
            </p:nvCxnSpPr>
            <p:spPr bwMode="auto">
              <a:xfrm flipV="1">
                <a:off x="7578929" y="6597352"/>
                <a:ext cx="271555" cy="27155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Gerade Verbindung 34"/>
              <p:cNvCxnSpPr/>
              <p:nvPr userDrawn="1"/>
            </p:nvCxnSpPr>
            <p:spPr bwMode="auto">
              <a:xfrm flipV="1">
                <a:off x="5762625" y="6597352"/>
                <a:ext cx="269647" cy="26964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6" name="Rechteck 35"/>
              <p:cNvSpPr/>
              <p:nvPr userDrawn="1"/>
            </p:nvSpPr>
            <p:spPr bwMode="auto">
              <a:xfrm>
                <a:off x="5937229" y="6553928"/>
                <a:ext cx="2883243" cy="6666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12" name="Gruppierung 11"/>
            <p:cNvGrpSpPr/>
            <p:nvPr userDrawn="1"/>
          </p:nvGrpSpPr>
          <p:grpSpPr>
            <a:xfrm>
              <a:off x="3435423" y="6319903"/>
              <a:ext cx="3287808" cy="359542"/>
              <a:chOff x="3804474" y="5925146"/>
              <a:chExt cx="3287808" cy="359542"/>
            </a:xfrm>
          </p:grpSpPr>
          <p:sp>
            <p:nvSpPr>
              <p:cNvPr id="13" name="Parallelogramm 12"/>
              <p:cNvSpPr/>
              <p:nvPr userDrawn="1"/>
            </p:nvSpPr>
            <p:spPr bwMode="auto">
              <a:xfrm>
                <a:off x="380447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9EA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4" name="Parallelogramm 13"/>
              <p:cNvSpPr/>
              <p:nvPr userDrawn="1"/>
            </p:nvSpPr>
            <p:spPr bwMode="auto">
              <a:xfrm>
                <a:off x="6678282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00B4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5" name="Parallelogramm 14"/>
              <p:cNvSpPr/>
              <p:nvPr userDrawn="1"/>
            </p:nvSpPr>
            <p:spPr bwMode="auto">
              <a:xfrm>
                <a:off x="641702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215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6" name="Parallelogramm 15"/>
              <p:cNvSpPr/>
              <p:nvPr userDrawn="1"/>
            </p:nvSpPr>
            <p:spPr bwMode="auto">
              <a:xfrm>
                <a:off x="615576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376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7" name="Parallelogramm 16"/>
              <p:cNvSpPr/>
              <p:nvPr userDrawn="1"/>
            </p:nvSpPr>
            <p:spPr bwMode="auto">
              <a:xfrm>
                <a:off x="589451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4A7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8" name="Parallelogramm 17"/>
              <p:cNvSpPr/>
              <p:nvPr userDrawn="1"/>
            </p:nvSpPr>
            <p:spPr bwMode="auto">
              <a:xfrm>
                <a:off x="563325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587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9" name="Parallelogramm 18"/>
              <p:cNvSpPr/>
              <p:nvPr userDrawn="1"/>
            </p:nvSpPr>
            <p:spPr bwMode="auto">
              <a:xfrm>
                <a:off x="537200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658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0" name="Parallelogramm 19"/>
              <p:cNvSpPr/>
              <p:nvPr userDrawn="1"/>
            </p:nvSpPr>
            <p:spPr bwMode="auto">
              <a:xfrm>
                <a:off x="511074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749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1" name="Parallelogramm 20"/>
              <p:cNvSpPr/>
              <p:nvPr userDrawn="1"/>
            </p:nvSpPr>
            <p:spPr bwMode="auto">
              <a:xfrm>
                <a:off x="484949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819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2" name="Parallelogramm 21"/>
              <p:cNvSpPr/>
              <p:nvPr userDrawn="1"/>
            </p:nvSpPr>
            <p:spPr bwMode="auto">
              <a:xfrm>
                <a:off x="458823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8DA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3" name="Parallelogramm 22"/>
              <p:cNvSpPr/>
              <p:nvPr userDrawn="1"/>
            </p:nvSpPr>
            <p:spPr bwMode="auto">
              <a:xfrm>
                <a:off x="432698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4A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4" name="Parallelogramm 23"/>
              <p:cNvSpPr/>
              <p:nvPr userDrawn="1"/>
            </p:nvSpPr>
            <p:spPr bwMode="auto">
              <a:xfrm>
                <a:off x="406572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AA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  <p:pic>
        <p:nvPicPr>
          <p:cNvPr id="37" name="Bild 3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500644"/>
            <a:ext cx="2237030" cy="6596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1" name="Rectangle 27"/>
          <p:cNvSpPr>
            <a:spLocks noGrp="1" noChangeArrowheads="1"/>
          </p:cNvSpPr>
          <p:nvPr>
            <p:ph type="ctrTitle" sz="quarter"/>
          </p:nvPr>
        </p:nvSpPr>
        <p:spPr>
          <a:xfrm>
            <a:off x="522000" y="1728000"/>
            <a:ext cx="8077201" cy="1089025"/>
          </a:xfrm>
        </p:spPr>
        <p:txBody>
          <a:bodyPr anchor="b"/>
          <a:lstStyle>
            <a:lvl1pPr>
              <a:lnSpc>
                <a:spcPts val="4000"/>
              </a:lnSpc>
              <a:defRPr sz="2700" cap="all" baseline="0">
                <a:solidFill>
                  <a:schemeClr val="accent2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GB" noProof="0"/>
          </a:p>
        </p:txBody>
      </p:sp>
      <p:sp>
        <p:nvSpPr>
          <p:cNvPr id="42012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0225" y="2844000"/>
            <a:ext cx="8074025" cy="1194600"/>
          </a:xfrm>
        </p:spPr>
        <p:txBody>
          <a:bodyPr/>
          <a:lstStyle>
            <a:lvl1pPr marL="0" indent="0">
              <a:buFont typeface="Wingdings" pitchFamily="-65" charset="2"/>
              <a:buNone/>
              <a:defRPr sz="2200">
                <a:solidFill>
                  <a:schemeClr val="accent3"/>
                </a:solidFill>
              </a:defRPr>
            </a:lvl1pPr>
          </a:lstStyle>
          <a:p>
            <a:r>
              <a:rPr lang="de-DE" noProof="0"/>
              <a:t>Master-Untertitelformat bearbeiten</a:t>
            </a:r>
            <a:endParaRPr lang="en-GB" noProof="0"/>
          </a:p>
        </p:txBody>
      </p:sp>
      <p:grpSp>
        <p:nvGrpSpPr>
          <p:cNvPr id="8" name="Gruppierung 7"/>
          <p:cNvGrpSpPr/>
          <p:nvPr userDrawn="1"/>
        </p:nvGrpSpPr>
        <p:grpSpPr>
          <a:xfrm>
            <a:off x="3635896" y="5555331"/>
            <a:ext cx="5508104" cy="1302668"/>
            <a:chOff x="3635896" y="5555331"/>
            <a:chExt cx="5508104" cy="1302668"/>
          </a:xfrm>
        </p:grpSpPr>
        <p:sp>
          <p:nvSpPr>
            <p:cNvPr id="9" name="Parallelogramm 8"/>
            <p:cNvSpPr/>
            <p:nvPr/>
          </p:nvSpPr>
          <p:spPr bwMode="auto">
            <a:xfrm>
              <a:off x="4957911" y="5558506"/>
              <a:ext cx="2483505" cy="1299493"/>
            </a:xfrm>
            <a:prstGeom prst="parallelogram">
              <a:avLst>
                <a:gd name="adj" fmla="val 99957"/>
              </a:avLst>
            </a:prstGeom>
            <a:gradFill>
              <a:gsLst>
                <a:gs pos="0">
                  <a:srgbClr val="3A9EAA"/>
                </a:gs>
                <a:gs pos="100000">
                  <a:srgbClr val="3D7591"/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0" name="Freihandform 9"/>
            <p:cNvSpPr/>
            <p:nvPr/>
          </p:nvSpPr>
          <p:spPr bwMode="auto">
            <a:xfrm>
              <a:off x="8348187" y="6061844"/>
              <a:ext cx="795813" cy="796155"/>
            </a:xfrm>
            <a:custGeom>
              <a:avLst/>
              <a:gdLst>
                <a:gd name="connsiteX0" fmla="*/ 718073 w 718073"/>
                <a:gd name="connsiteY0" fmla="*/ 0 h 718382"/>
                <a:gd name="connsiteX1" fmla="*/ 718073 w 718073"/>
                <a:gd name="connsiteY1" fmla="*/ 718382 h 718382"/>
                <a:gd name="connsiteX2" fmla="*/ 0 w 718073"/>
                <a:gd name="connsiteY2" fmla="*/ 718382 h 71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8073" h="718382">
                  <a:moveTo>
                    <a:pt x="718073" y="0"/>
                  </a:moveTo>
                  <a:lnTo>
                    <a:pt x="718073" y="718382"/>
                  </a:lnTo>
                  <a:lnTo>
                    <a:pt x="0" y="718382"/>
                  </a:lnTo>
                  <a:close/>
                </a:path>
              </a:pathLst>
            </a:custGeom>
            <a:solidFill>
              <a:srgbClr val="3D75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grpSp>
          <p:nvGrpSpPr>
            <p:cNvPr id="11" name="Gruppierung 10"/>
            <p:cNvGrpSpPr/>
            <p:nvPr/>
          </p:nvGrpSpPr>
          <p:grpSpPr>
            <a:xfrm>
              <a:off x="3635896" y="5555331"/>
              <a:ext cx="2170426" cy="299369"/>
              <a:chOff x="3635896" y="5555331"/>
              <a:chExt cx="2170426" cy="299369"/>
            </a:xfrm>
          </p:grpSpPr>
          <p:sp>
            <p:nvSpPr>
              <p:cNvPr id="16" name="Parallelogramm 15"/>
              <p:cNvSpPr/>
              <p:nvPr/>
            </p:nvSpPr>
            <p:spPr bwMode="auto">
              <a:xfrm>
                <a:off x="3635896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7" name="Parallelogramm 16"/>
              <p:cNvSpPr/>
              <p:nvPr/>
            </p:nvSpPr>
            <p:spPr bwMode="auto">
              <a:xfrm>
                <a:off x="4002481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8" name="Parallelogramm 17"/>
              <p:cNvSpPr/>
              <p:nvPr/>
            </p:nvSpPr>
            <p:spPr bwMode="auto">
              <a:xfrm>
                <a:off x="4369066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9" name="Parallelogramm 18"/>
              <p:cNvSpPr/>
              <p:nvPr/>
            </p:nvSpPr>
            <p:spPr bwMode="auto">
              <a:xfrm>
                <a:off x="4735651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0" name="Parallelogramm 19"/>
              <p:cNvSpPr/>
              <p:nvPr/>
            </p:nvSpPr>
            <p:spPr bwMode="auto">
              <a:xfrm>
                <a:off x="5102236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1" name="Parallelogramm 20"/>
              <p:cNvSpPr/>
              <p:nvPr/>
            </p:nvSpPr>
            <p:spPr bwMode="auto">
              <a:xfrm>
                <a:off x="5468819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12" name="Gruppierung 11"/>
            <p:cNvGrpSpPr/>
            <p:nvPr/>
          </p:nvGrpSpPr>
          <p:grpSpPr>
            <a:xfrm>
              <a:off x="6732240" y="6061844"/>
              <a:ext cx="2045210" cy="592328"/>
              <a:chOff x="6709616" y="6061844"/>
              <a:chExt cx="2045210" cy="592328"/>
            </a:xfrm>
          </p:grpSpPr>
          <p:sp>
            <p:nvSpPr>
              <p:cNvPr id="13" name="Parallelogramm 12"/>
              <p:cNvSpPr/>
              <p:nvPr/>
            </p:nvSpPr>
            <p:spPr bwMode="auto">
              <a:xfrm>
                <a:off x="6709616" y="6061844"/>
                <a:ext cx="630438" cy="592328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4" name="Parallelogramm 13"/>
              <p:cNvSpPr/>
              <p:nvPr/>
            </p:nvSpPr>
            <p:spPr bwMode="auto">
              <a:xfrm>
                <a:off x="7413188" y="6061844"/>
                <a:ext cx="630438" cy="592328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5" name="Parallelogramm 14"/>
              <p:cNvSpPr/>
              <p:nvPr/>
            </p:nvSpPr>
            <p:spPr bwMode="auto">
              <a:xfrm>
                <a:off x="8124388" y="6061844"/>
                <a:ext cx="630438" cy="592328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  <p:pic>
        <p:nvPicPr>
          <p:cNvPr id="22" name="Bild 2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639"/>
          <a:stretch/>
        </p:blipFill>
        <p:spPr>
          <a:xfrm>
            <a:off x="7066140" y="260712"/>
            <a:ext cx="1543335" cy="3475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46A82841-864F-0247-95A5-646D1154CD90}" type="slidenum">
              <a:rPr lang="en-GB" noProof="0" smtClean="0"/>
              <a:pPr>
                <a:defRPr/>
              </a:pPr>
              <a:t>‹Nr.›</a:t>
            </a:fld>
            <a:endParaRPr lang="en-GB" sz="1400" noProof="0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1"/>
          </p:nvPr>
        </p:nvSpPr>
        <p:spPr>
          <a:xfrm>
            <a:off x="530225" y="6415088"/>
            <a:ext cx="1914525" cy="44291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702F09B7-0E01-A747-B439-25E8932EE16C}" type="datetime1">
              <a:rPr lang="en-GB" noProof="0" smtClean="0"/>
              <a:t>07/09/2021</a:t>
            </a:fld>
            <a:endParaRPr lang="en-GB" sz="1400" noProof="0"/>
          </a:p>
        </p:txBody>
      </p:sp>
      <p:sp>
        <p:nvSpPr>
          <p:cNvPr id="18" name="Inhaltsplatzhalter 17"/>
          <p:cNvSpPr>
            <a:spLocks noGrp="1"/>
          </p:cNvSpPr>
          <p:nvPr>
            <p:ph sz="quarter" idx="12"/>
          </p:nvPr>
        </p:nvSpPr>
        <p:spPr>
          <a:xfrm>
            <a:off x="530225" y="1584796"/>
            <a:ext cx="8085460" cy="443440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38437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Subtitel Fre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530225" y="1584796"/>
            <a:ext cx="8080375" cy="290753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noProof="0"/>
              <a:t>Master-Untertitelformat bearbeiten</a:t>
            </a:r>
            <a:endParaRPr lang="en-GB" noProof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/>
          </a:p>
        </p:txBody>
      </p:sp>
      <p:sp>
        <p:nvSpPr>
          <p:cNvPr id="8" name="Inhaltsplatzhalter 17"/>
          <p:cNvSpPr>
            <a:spLocks noGrp="1"/>
          </p:cNvSpPr>
          <p:nvPr>
            <p:ph sz="quarter" idx="12"/>
          </p:nvPr>
        </p:nvSpPr>
        <p:spPr>
          <a:xfrm>
            <a:off x="530225" y="1953492"/>
            <a:ext cx="8085460" cy="4065708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86563" y="6416675"/>
            <a:ext cx="1824037" cy="18161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7F6EC-59F6-4747-AD02-8B2929E149E7}" type="slidenum">
              <a:rPr lang="en-GB" noProof="0" smtClean="0"/>
              <a:pPr>
                <a:defRPr/>
              </a:pPr>
              <a:t>‹Nr.›</a:t>
            </a:fld>
            <a:endParaRPr lang="en-GB" sz="1400" noProof="0"/>
          </a:p>
        </p:txBody>
      </p:sp>
      <p:sp>
        <p:nvSpPr>
          <p:cNvPr id="6" name="Rectangle 51"/>
          <p:cNvSpPr>
            <a:spLocks noGrp="1" noChangeArrowheads="1"/>
          </p:cNvSpPr>
          <p:nvPr>
            <p:ph type="dt" sz="half" idx="11"/>
          </p:nvPr>
        </p:nvSpPr>
        <p:spPr>
          <a:xfrm>
            <a:off x="528434" y="6415088"/>
            <a:ext cx="1905000" cy="18226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26C88-AB57-124C-A658-DB16432D1F8D}" type="datetime1">
              <a:rPr lang="en-GB" noProof="0" smtClean="0"/>
              <a:t>07/09/2021</a:t>
            </a:fld>
            <a:endParaRPr lang="en-GB" sz="1400" noProof="0"/>
          </a:p>
        </p:txBody>
      </p:sp>
    </p:spTree>
    <p:extLst>
      <p:ext uri="{BB962C8B-B14F-4D97-AF65-F5344CB8AC3E}">
        <p14:creationId xmlns:p14="http://schemas.microsoft.com/office/powerpoint/2010/main" val="308036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/>
          <p:cNvSpPr>
            <a:spLocks noGrp="1"/>
          </p:cNvSpPr>
          <p:nvPr>
            <p:ph type="pic" sz="quarter" idx="13"/>
          </p:nvPr>
        </p:nvSpPr>
        <p:spPr bwMode="auto">
          <a:xfrm>
            <a:off x="4641850" y="1587780"/>
            <a:ext cx="3977572" cy="4434596"/>
          </a:xfrm>
          <a:custGeom>
            <a:avLst/>
            <a:gdLst>
              <a:gd name="connsiteX0" fmla="*/ 0 w 3977572"/>
              <a:gd name="connsiteY0" fmla="*/ 0 h 4434596"/>
              <a:gd name="connsiteX1" fmla="*/ 3977572 w 3977572"/>
              <a:gd name="connsiteY1" fmla="*/ 0 h 4434596"/>
              <a:gd name="connsiteX2" fmla="*/ 3975236 w 3977572"/>
              <a:gd name="connsiteY2" fmla="*/ 3772123 h 4434596"/>
              <a:gd name="connsiteX3" fmla="*/ 3317689 w 3977572"/>
              <a:gd name="connsiteY3" fmla="*/ 4434596 h 4434596"/>
              <a:gd name="connsiteX4" fmla="*/ 0 w 3977572"/>
              <a:gd name="connsiteY4" fmla="*/ 4433178 h 4434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7572" h="4434596">
                <a:moveTo>
                  <a:pt x="0" y="0"/>
                </a:moveTo>
                <a:lnTo>
                  <a:pt x="3977572" y="0"/>
                </a:lnTo>
                <a:cubicBezTo>
                  <a:pt x="3974632" y="1258455"/>
                  <a:pt x="3978176" y="2513668"/>
                  <a:pt x="3975236" y="3772123"/>
                </a:cubicBezTo>
                <a:lnTo>
                  <a:pt x="3317689" y="4434596"/>
                </a:lnTo>
                <a:lnTo>
                  <a:pt x="0" y="4433178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>
            <a:lvl1pPr>
              <a:buClr>
                <a:schemeClr val="tx1"/>
              </a:buClr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0224" y="1584000"/>
            <a:ext cx="3959225" cy="4435200"/>
          </a:xfrm>
        </p:spPr>
        <p:txBody>
          <a:bodyPr/>
          <a:lstStyle>
            <a:lvl1pPr>
              <a:buClr>
                <a:schemeClr val="tx1"/>
              </a:buClr>
              <a:defRPr sz="1800">
                <a:solidFill>
                  <a:srgbClr val="000C20"/>
                </a:solidFill>
              </a:defRPr>
            </a:lvl1pPr>
            <a:lvl2pPr>
              <a:buClr>
                <a:schemeClr val="accent3"/>
              </a:buClr>
              <a:defRPr sz="1800"/>
            </a:lvl2pPr>
            <a:lvl3pPr>
              <a:buClr>
                <a:schemeClr val="accent3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7F6EC-59F6-4747-AD02-8B2929E149E7}" type="slidenum">
              <a:rPr lang="en-GB" noProof="0" smtClean="0"/>
              <a:pPr>
                <a:defRPr/>
              </a:pPr>
              <a:t>‹Nr.›</a:t>
            </a:fld>
            <a:endParaRPr lang="en-GB" sz="1400" noProof="0"/>
          </a:p>
        </p:txBody>
      </p:sp>
      <p:sp>
        <p:nvSpPr>
          <p:cNvPr id="6" name="Rectangle 51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0F083-7B1B-CE46-AC06-5C52098048E0}" type="datetime1">
              <a:rPr lang="en-GB" noProof="0" smtClean="0"/>
              <a:t>07/09/2021</a:t>
            </a:fld>
            <a:endParaRPr lang="en-GB" sz="1400" noProof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30225" y="476672"/>
            <a:ext cx="8080374" cy="772691"/>
          </a:xfrm>
        </p:spPr>
        <p:txBody>
          <a:bodyPr/>
          <a:lstStyle/>
          <a:p>
            <a:r>
              <a:rPr lang="de-DE" noProof="0"/>
              <a:t>Mastertitelformat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62309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0224" y="1584000"/>
            <a:ext cx="3959225" cy="4435200"/>
          </a:xfrm>
        </p:spPr>
        <p:txBody>
          <a:bodyPr/>
          <a:lstStyle>
            <a:lvl1pPr>
              <a:buClr>
                <a:schemeClr val="tx1"/>
              </a:buClr>
              <a:defRPr sz="1800">
                <a:solidFill>
                  <a:srgbClr val="000C20"/>
                </a:solidFill>
              </a:defRPr>
            </a:lvl1pPr>
            <a:lvl2pPr>
              <a:buClr>
                <a:schemeClr val="accent3"/>
              </a:buClr>
              <a:defRPr sz="1800"/>
            </a:lvl2pPr>
            <a:lvl3pPr>
              <a:buClr>
                <a:schemeClr val="accent3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7F6EC-59F6-4747-AD02-8B2929E149E7}" type="slidenum">
              <a:rPr lang="en-GB" noProof="0" smtClean="0"/>
              <a:pPr>
                <a:defRPr/>
              </a:pPr>
              <a:t>‹Nr.›</a:t>
            </a:fld>
            <a:endParaRPr lang="en-GB" sz="1400" noProof="0"/>
          </a:p>
        </p:txBody>
      </p:sp>
      <p:sp>
        <p:nvSpPr>
          <p:cNvPr id="6" name="Rectangle 51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0F083-7B1B-CE46-AC06-5C52098048E0}" type="datetime1">
              <a:rPr lang="en-GB" noProof="0" smtClean="0"/>
              <a:t>07/09/2021</a:t>
            </a:fld>
            <a:endParaRPr lang="en-GB" sz="1400" noProof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30225" y="476672"/>
            <a:ext cx="8080374" cy="772691"/>
          </a:xfrm>
        </p:spPr>
        <p:txBody>
          <a:bodyPr/>
          <a:lstStyle/>
          <a:p>
            <a:r>
              <a:rPr lang="de-DE" noProof="0"/>
              <a:t>Mastertitelformat bearbeiten</a:t>
            </a:r>
            <a:endParaRPr lang="en-GB" noProof="0"/>
          </a:p>
        </p:txBody>
      </p:sp>
      <p:sp>
        <p:nvSpPr>
          <p:cNvPr id="9" name="Inhaltsplatzhalter 2"/>
          <p:cNvSpPr>
            <a:spLocks noGrp="1"/>
          </p:cNvSpPr>
          <p:nvPr>
            <p:ph sz="half" idx="14"/>
          </p:nvPr>
        </p:nvSpPr>
        <p:spPr>
          <a:xfrm>
            <a:off x="4644008" y="1584000"/>
            <a:ext cx="3959225" cy="4435200"/>
          </a:xfrm>
        </p:spPr>
        <p:txBody>
          <a:bodyPr/>
          <a:lstStyle>
            <a:lvl1pPr>
              <a:buClr>
                <a:schemeClr val="tx1"/>
              </a:buClr>
              <a:defRPr sz="1800">
                <a:solidFill>
                  <a:srgbClr val="000C20"/>
                </a:solidFill>
              </a:defRPr>
            </a:lvl1pPr>
            <a:lvl2pPr>
              <a:buClr>
                <a:schemeClr val="accent3"/>
              </a:buClr>
              <a:defRPr sz="1800"/>
            </a:lvl2pPr>
            <a:lvl3pPr>
              <a:buClr>
                <a:schemeClr val="accent3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03888D3A-B182-8949-9F70-1309707E4E20}" type="slidenum">
              <a:rPr lang="en-GB" noProof="0" smtClean="0"/>
              <a:pPr>
                <a:defRPr/>
              </a:pPr>
              <a:t>‹Nr.›</a:t>
            </a:fld>
            <a:endParaRPr lang="en-GB" sz="1400" noProof="0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09D2028D-284B-DB46-AEB2-FE4D4A733661}" type="datetime1">
              <a:rPr lang="en-GB" noProof="0" smtClean="0"/>
              <a:t>07/09/2021</a:t>
            </a:fld>
            <a:endParaRPr lang="en-GB" sz="1400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/>
          </a:p>
        </p:txBody>
      </p:sp>
      <p:sp>
        <p:nvSpPr>
          <p:cNvPr id="9" name="Bildplatzhalter 5"/>
          <p:cNvSpPr>
            <a:spLocks noGrp="1"/>
          </p:cNvSpPr>
          <p:nvPr>
            <p:ph type="pic" sz="quarter" idx="12"/>
          </p:nvPr>
        </p:nvSpPr>
        <p:spPr bwMode="auto">
          <a:xfrm>
            <a:off x="533096" y="1587779"/>
            <a:ext cx="8086326" cy="4434597"/>
          </a:xfrm>
          <a:custGeom>
            <a:avLst/>
            <a:gdLst>
              <a:gd name="connsiteX0" fmla="*/ 0 w 8080375"/>
              <a:gd name="connsiteY0" fmla="*/ 0 h 5083175"/>
              <a:gd name="connsiteX1" fmla="*/ 7233162 w 8080375"/>
              <a:gd name="connsiteY1" fmla="*/ 0 h 5083175"/>
              <a:gd name="connsiteX2" fmla="*/ 8080375 w 8080375"/>
              <a:gd name="connsiteY2" fmla="*/ 847213 h 5083175"/>
              <a:gd name="connsiteX3" fmla="*/ 8080375 w 8080375"/>
              <a:gd name="connsiteY3" fmla="*/ 5083175 h 5083175"/>
              <a:gd name="connsiteX4" fmla="*/ 0 w 8080375"/>
              <a:gd name="connsiteY4" fmla="*/ 5083175 h 5083175"/>
              <a:gd name="connsiteX5" fmla="*/ 0 w 8080375"/>
              <a:gd name="connsiteY5" fmla="*/ 0 h 5083175"/>
              <a:gd name="connsiteX0" fmla="*/ 0 w 8080375"/>
              <a:gd name="connsiteY0" fmla="*/ 0 h 5083175"/>
              <a:gd name="connsiteX1" fmla="*/ 7233162 w 8080375"/>
              <a:gd name="connsiteY1" fmla="*/ 0 h 5083175"/>
              <a:gd name="connsiteX2" fmla="*/ 8080375 w 8080375"/>
              <a:gd name="connsiteY2" fmla="*/ 847213 h 5083175"/>
              <a:gd name="connsiteX3" fmla="*/ 7422963 w 8080375"/>
              <a:gd name="connsiteY3" fmla="*/ 5083175 h 5083175"/>
              <a:gd name="connsiteX4" fmla="*/ 0 w 8080375"/>
              <a:gd name="connsiteY4" fmla="*/ 5083175 h 5083175"/>
              <a:gd name="connsiteX5" fmla="*/ 0 w 8080375"/>
              <a:gd name="connsiteY5" fmla="*/ 0 h 5083175"/>
              <a:gd name="connsiteX0" fmla="*/ 0 w 8080375"/>
              <a:gd name="connsiteY0" fmla="*/ 0 h 5083175"/>
              <a:gd name="connsiteX1" fmla="*/ 7233162 w 8080375"/>
              <a:gd name="connsiteY1" fmla="*/ 0 h 5083175"/>
              <a:gd name="connsiteX2" fmla="*/ 8080375 w 8080375"/>
              <a:gd name="connsiteY2" fmla="*/ 4427119 h 5083175"/>
              <a:gd name="connsiteX3" fmla="*/ 7422963 w 8080375"/>
              <a:gd name="connsiteY3" fmla="*/ 5083175 h 5083175"/>
              <a:gd name="connsiteX4" fmla="*/ 0 w 8080375"/>
              <a:gd name="connsiteY4" fmla="*/ 5083175 h 5083175"/>
              <a:gd name="connsiteX5" fmla="*/ 0 w 8080375"/>
              <a:gd name="connsiteY5" fmla="*/ 0 h 5083175"/>
              <a:gd name="connsiteX0" fmla="*/ 0 w 8089196"/>
              <a:gd name="connsiteY0" fmla="*/ 0 h 5083175"/>
              <a:gd name="connsiteX1" fmla="*/ 8089196 w 8089196"/>
              <a:gd name="connsiteY1" fmla="*/ 651754 h 5083175"/>
              <a:gd name="connsiteX2" fmla="*/ 8080375 w 8089196"/>
              <a:gd name="connsiteY2" fmla="*/ 4427119 h 5083175"/>
              <a:gd name="connsiteX3" fmla="*/ 7422963 w 8089196"/>
              <a:gd name="connsiteY3" fmla="*/ 5083175 h 5083175"/>
              <a:gd name="connsiteX4" fmla="*/ 0 w 8089196"/>
              <a:gd name="connsiteY4" fmla="*/ 5083175 h 5083175"/>
              <a:gd name="connsiteX5" fmla="*/ 0 w 8089196"/>
              <a:gd name="connsiteY5" fmla="*/ 0 h 5083175"/>
              <a:gd name="connsiteX0" fmla="*/ 0 w 8089196"/>
              <a:gd name="connsiteY0" fmla="*/ 0 h 4431422"/>
              <a:gd name="connsiteX1" fmla="*/ 8089196 w 8089196"/>
              <a:gd name="connsiteY1" fmla="*/ 1 h 4431422"/>
              <a:gd name="connsiteX2" fmla="*/ 8080375 w 8089196"/>
              <a:gd name="connsiteY2" fmla="*/ 3775366 h 4431422"/>
              <a:gd name="connsiteX3" fmla="*/ 7422963 w 8089196"/>
              <a:gd name="connsiteY3" fmla="*/ 4431422 h 4431422"/>
              <a:gd name="connsiteX4" fmla="*/ 0 w 8089196"/>
              <a:gd name="connsiteY4" fmla="*/ 4431422 h 4431422"/>
              <a:gd name="connsiteX5" fmla="*/ 0 w 8089196"/>
              <a:gd name="connsiteY5" fmla="*/ 0 h 4431422"/>
              <a:gd name="connsiteX0" fmla="*/ 0 w 8089196"/>
              <a:gd name="connsiteY0" fmla="*/ 0 h 4431422"/>
              <a:gd name="connsiteX1" fmla="*/ 8089196 w 8089196"/>
              <a:gd name="connsiteY1" fmla="*/ 1 h 4431422"/>
              <a:gd name="connsiteX2" fmla="*/ 8086860 w 8089196"/>
              <a:gd name="connsiteY2" fmla="*/ 3772124 h 4431422"/>
              <a:gd name="connsiteX3" fmla="*/ 7422963 w 8089196"/>
              <a:gd name="connsiteY3" fmla="*/ 4431422 h 4431422"/>
              <a:gd name="connsiteX4" fmla="*/ 0 w 8089196"/>
              <a:gd name="connsiteY4" fmla="*/ 4431422 h 4431422"/>
              <a:gd name="connsiteX5" fmla="*/ 0 w 8089196"/>
              <a:gd name="connsiteY5" fmla="*/ 0 h 4431422"/>
              <a:gd name="connsiteX0" fmla="*/ 0 w 8087622"/>
              <a:gd name="connsiteY0" fmla="*/ 688974 h 5120396"/>
              <a:gd name="connsiteX1" fmla="*/ 8086021 w 8087622"/>
              <a:gd name="connsiteY1" fmla="*/ 0 h 5120396"/>
              <a:gd name="connsiteX2" fmla="*/ 8086860 w 8087622"/>
              <a:gd name="connsiteY2" fmla="*/ 4461098 h 5120396"/>
              <a:gd name="connsiteX3" fmla="*/ 7422963 w 8087622"/>
              <a:gd name="connsiteY3" fmla="*/ 5120396 h 5120396"/>
              <a:gd name="connsiteX4" fmla="*/ 0 w 8087622"/>
              <a:gd name="connsiteY4" fmla="*/ 5120396 h 5120396"/>
              <a:gd name="connsiteX5" fmla="*/ 0 w 8087622"/>
              <a:gd name="connsiteY5" fmla="*/ 688974 h 5120396"/>
              <a:gd name="connsiteX0" fmla="*/ 3175 w 8087622"/>
              <a:gd name="connsiteY0" fmla="*/ 0 h 5120397"/>
              <a:gd name="connsiteX1" fmla="*/ 8086021 w 8087622"/>
              <a:gd name="connsiteY1" fmla="*/ 1 h 5120397"/>
              <a:gd name="connsiteX2" fmla="*/ 8086860 w 8087622"/>
              <a:gd name="connsiteY2" fmla="*/ 4461099 h 5120397"/>
              <a:gd name="connsiteX3" fmla="*/ 7422963 w 8087622"/>
              <a:gd name="connsiteY3" fmla="*/ 5120397 h 5120397"/>
              <a:gd name="connsiteX4" fmla="*/ 0 w 8087622"/>
              <a:gd name="connsiteY4" fmla="*/ 5120397 h 5120397"/>
              <a:gd name="connsiteX5" fmla="*/ 3175 w 8087622"/>
              <a:gd name="connsiteY5" fmla="*/ 0 h 5120397"/>
              <a:gd name="connsiteX0" fmla="*/ 7 w 8084454"/>
              <a:gd name="connsiteY0" fmla="*/ 0 h 5120397"/>
              <a:gd name="connsiteX1" fmla="*/ 8082853 w 8084454"/>
              <a:gd name="connsiteY1" fmla="*/ 1 h 5120397"/>
              <a:gd name="connsiteX2" fmla="*/ 8083692 w 8084454"/>
              <a:gd name="connsiteY2" fmla="*/ 4461099 h 5120397"/>
              <a:gd name="connsiteX3" fmla="*/ 7419795 w 8084454"/>
              <a:gd name="connsiteY3" fmla="*/ 5120397 h 5120397"/>
              <a:gd name="connsiteX4" fmla="*/ 117482 w 8084454"/>
              <a:gd name="connsiteY4" fmla="*/ 5041022 h 5120397"/>
              <a:gd name="connsiteX5" fmla="*/ 7 w 8084454"/>
              <a:gd name="connsiteY5" fmla="*/ 0 h 5120397"/>
              <a:gd name="connsiteX0" fmla="*/ 305 w 8084752"/>
              <a:gd name="connsiteY0" fmla="*/ 0 h 5120397"/>
              <a:gd name="connsiteX1" fmla="*/ 8083151 w 8084752"/>
              <a:gd name="connsiteY1" fmla="*/ 1 h 5120397"/>
              <a:gd name="connsiteX2" fmla="*/ 8083990 w 8084752"/>
              <a:gd name="connsiteY2" fmla="*/ 4461099 h 5120397"/>
              <a:gd name="connsiteX3" fmla="*/ 7420093 w 8084752"/>
              <a:gd name="connsiteY3" fmla="*/ 5120397 h 5120397"/>
              <a:gd name="connsiteX4" fmla="*/ 305 w 8084752"/>
              <a:gd name="connsiteY4" fmla="*/ 5120397 h 5120397"/>
              <a:gd name="connsiteX5" fmla="*/ 305 w 8084752"/>
              <a:gd name="connsiteY5" fmla="*/ 0 h 5120397"/>
              <a:gd name="connsiteX0" fmla="*/ 305 w 8084752"/>
              <a:gd name="connsiteY0" fmla="*/ 0 h 5123572"/>
              <a:gd name="connsiteX1" fmla="*/ 8083151 w 8084752"/>
              <a:gd name="connsiteY1" fmla="*/ 1 h 5123572"/>
              <a:gd name="connsiteX2" fmla="*/ 8083990 w 8084752"/>
              <a:gd name="connsiteY2" fmla="*/ 4461099 h 5123572"/>
              <a:gd name="connsiteX3" fmla="*/ 7429618 w 8084752"/>
              <a:gd name="connsiteY3" fmla="*/ 5123572 h 5123572"/>
              <a:gd name="connsiteX4" fmla="*/ 305 w 8084752"/>
              <a:gd name="connsiteY4" fmla="*/ 5120397 h 5123572"/>
              <a:gd name="connsiteX5" fmla="*/ 305 w 8084752"/>
              <a:gd name="connsiteY5" fmla="*/ 0 h 5123572"/>
              <a:gd name="connsiteX0" fmla="*/ 305 w 8084752"/>
              <a:gd name="connsiteY0" fmla="*/ 0 h 5123572"/>
              <a:gd name="connsiteX1" fmla="*/ 8083151 w 8084752"/>
              <a:gd name="connsiteY1" fmla="*/ 1 h 5123572"/>
              <a:gd name="connsiteX2" fmla="*/ 8083990 w 8084752"/>
              <a:gd name="connsiteY2" fmla="*/ 4461099 h 5123572"/>
              <a:gd name="connsiteX3" fmla="*/ 7426443 w 8084752"/>
              <a:gd name="connsiteY3" fmla="*/ 5123572 h 5123572"/>
              <a:gd name="connsiteX4" fmla="*/ 305 w 8084752"/>
              <a:gd name="connsiteY4" fmla="*/ 5120397 h 5123572"/>
              <a:gd name="connsiteX5" fmla="*/ 305 w 8084752"/>
              <a:gd name="connsiteY5" fmla="*/ 0 h 5123572"/>
              <a:gd name="connsiteX0" fmla="*/ 305 w 8083151"/>
              <a:gd name="connsiteY0" fmla="*/ 0 h 5123572"/>
              <a:gd name="connsiteX1" fmla="*/ 8083151 w 8083151"/>
              <a:gd name="connsiteY1" fmla="*/ 1 h 5123572"/>
              <a:gd name="connsiteX2" fmla="*/ 8036365 w 8083151"/>
              <a:gd name="connsiteY2" fmla="*/ 4445224 h 5123572"/>
              <a:gd name="connsiteX3" fmla="*/ 7426443 w 8083151"/>
              <a:gd name="connsiteY3" fmla="*/ 5123572 h 5123572"/>
              <a:gd name="connsiteX4" fmla="*/ 305 w 8083151"/>
              <a:gd name="connsiteY4" fmla="*/ 5120397 h 5123572"/>
              <a:gd name="connsiteX5" fmla="*/ 305 w 8083151"/>
              <a:gd name="connsiteY5" fmla="*/ 0 h 5123572"/>
              <a:gd name="connsiteX0" fmla="*/ 305 w 8084752"/>
              <a:gd name="connsiteY0" fmla="*/ 0 h 5123572"/>
              <a:gd name="connsiteX1" fmla="*/ 8083151 w 8084752"/>
              <a:gd name="connsiteY1" fmla="*/ 1 h 5123572"/>
              <a:gd name="connsiteX2" fmla="*/ 8083990 w 8084752"/>
              <a:gd name="connsiteY2" fmla="*/ 4461099 h 5123572"/>
              <a:gd name="connsiteX3" fmla="*/ 7426443 w 8084752"/>
              <a:gd name="connsiteY3" fmla="*/ 5123572 h 5123572"/>
              <a:gd name="connsiteX4" fmla="*/ 305 w 8084752"/>
              <a:gd name="connsiteY4" fmla="*/ 5120397 h 5123572"/>
              <a:gd name="connsiteX5" fmla="*/ 305 w 8084752"/>
              <a:gd name="connsiteY5" fmla="*/ 0 h 5123572"/>
              <a:gd name="connsiteX0" fmla="*/ 305 w 8086326"/>
              <a:gd name="connsiteY0" fmla="*/ 0 h 5123572"/>
              <a:gd name="connsiteX1" fmla="*/ 8086326 w 8086326"/>
              <a:gd name="connsiteY1" fmla="*/ 688976 h 5123572"/>
              <a:gd name="connsiteX2" fmla="*/ 8083990 w 8086326"/>
              <a:gd name="connsiteY2" fmla="*/ 4461099 h 5123572"/>
              <a:gd name="connsiteX3" fmla="*/ 7426443 w 8086326"/>
              <a:gd name="connsiteY3" fmla="*/ 5123572 h 5123572"/>
              <a:gd name="connsiteX4" fmla="*/ 305 w 8086326"/>
              <a:gd name="connsiteY4" fmla="*/ 5120397 h 5123572"/>
              <a:gd name="connsiteX5" fmla="*/ 305 w 8086326"/>
              <a:gd name="connsiteY5" fmla="*/ 0 h 5123572"/>
              <a:gd name="connsiteX0" fmla="*/ 305 w 8086326"/>
              <a:gd name="connsiteY0" fmla="*/ 0 h 4434597"/>
              <a:gd name="connsiteX1" fmla="*/ 8086326 w 8086326"/>
              <a:gd name="connsiteY1" fmla="*/ 1 h 4434597"/>
              <a:gd name="connsiteX2" fmla="*/ 8083990 w 8086326"/>
              <a:gd name="connsiteY2" fmla="*/ 3772124 h 4434597"/>
              <a:gd name="connsiteX3" fmla="*/ 7426443 w 8086326"/>
              <a:gd name="connsiteY3" fmla="*/ 4434597 h 4434597"/>
              <a:gd name="connsiteX4" fmla="*/ 305 w 8086326"/>
              <a:gd name="connsiteY4" fmla="*/ 4431422 h 4434597"/>
              <a:gd name="connsiteX5" fmla="*/ 305 w 8086326"/>
              <a:gd name="connsiteY5" fmla="*/ 0 h 4434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86326" h="4434597">
                <a:moveTo>
                  <a:pt x="305" y="0"/>
                </a:moveTo>
                <a:lnTo>
                  <a:pt x="8086326" y="1"/>
                </a:lnTo>
                <a:cubicBezTo>
                  <a:pt x="8083386" y="1258456"/>
                  <a:pt x="8086930" y="2513669"/>
                  <a:pt x="8083990" y="3772124"/>
                </a:cubicBezTo>
                <a:lnTo>
                  <a:pt x="7426443" y="4434597"/>
                </a:lnTo>
                <a:lnTo>
                  <a:pt x="305" y="4431422"/>
                </a:lnTo>
                <a:cubicBezTo>
                  <a:pt x="1363" y="2724623"/>
                  <a:pt x="-753" y="1706799"/>
                  <a:pt x="305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buClr>
                <a:schemeClr val="tx1"/>
              </a:buClr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GB" noProof="0"/>
          </a:p>
        </p:txBody>
      </p:sp>
      <p:grpSp>
        <p:nvGrpSpPr>
          <p:cNvPr id="7" name="Gruppierung 6"/>
          <p:cNvGrpSpPr/>
          <p:nvPr userDrawn="1"/>
        </p:nvGrpSpPr>
        <p:grpSpPr>
          <a:xfrm>
            <a:off x="3435423" y="6319903"/>
            <a:ext cx="5385049" cy="550749"/>
            <a:chOff x="3435423" y="6319903"/>
            <a:chExt cx="5385049" cy="550749"/>
          </a:xfrm>
        </p:grpSpPr>
        <p:grpSp>
          <p:nvGrpSpPr>
            <p:cNvPr id="8" name="Gruppierung 7"/>
            <p:cNvGrpSpPr/>
            <p:nvPr userDrawn="1"/>
          </p:nvGrpSpPr>
          <p:grpSpPr>
            <a:xfrm>
              <a:off x="5762625" y="6553928"/>
              <a:ext cx="3057847" cy="316724"/>
              <a:chOff x="5762625" y="6553928"/>
              <a:chExt cx="3057847" cy="316724"/>
            </a:xfrm>
          </p:grpSpPr>
          <p:cxnSp>
            <p:nvCxnSpPr>
              <p:cNvPr id="24" name="Gerade Verbindung 23"/>
              <p:cNvCxnSpPr/>
              <p:nvPr userDrawn="1"/>
            </p:nvCxnSpPr>
            <p:spPr bwMode="auto">
              <a:xfrm flipV="1">
                <a:off x="6022272" y="6597352"/>
                <a:ext cx="270589" cy="27058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Gerade Verbindung 24"/>
              <p:cNvCxnSpPr/>
              <p:nvPr userDrawn="1"/>
            </p:nvCxnSpPr>
            <p:spPr bwMode="auto">
              <a:xfrm flipV="1">
                <a:off x="6282861" y="6597352"/>
                <a:ext cx="268441" cy="26844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Gerade Verbindung 25"/>
              <p:cNvCxnSpPr/>
              <p:nvPr userDrawn="1"/>
            </p:nvCxnSpPr>
            <p:spPr bwMode="auto">
              <a:xfrm flipV="1">
                <a:off x="6541302" y="6597352"/>
                <a:ext cx="268861" cy="26886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Gerade Verbindung 26"/>
              <p:cNvCxnSpPr/>
              <p:nvPr userDrawn="1"/>
            </p:nvCxnSpPr>
            <p:spPr bwMode="auto">
              <a:xfrm flipV="1">
                <a:off x="6800163" y="6597352"/>
                <a:ext cx="270000" cy="2700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Gerade Verbindung 27"/>
              <p:cNvCxnSpPr/>
              <p:nvPr userDrawn="1"/>
            </p:nvCxnSpPr>
            <p:spPr bwMode="auto">
              <a:xfrm flipV="1">
                <a:off x="7060163" y="6597352"/>
                <a:ext cx="269194" cy="26919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Gerade Verbindung 28"/>
              <p:cNvCxnSpPr/>
              <p:nvPr userDrawn="1"/>
            </p:nvCxnSpPr>
            <p:spPr bwMode="auto">
              <a:xfrm flipV="1">
                <a:off x="7319357" y="6597352"/>
                <a:ext cx="269572" cy="269573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Gerade Verbindung 29"/>
              <p:cNvCxnSpPr/>
              <p:nvPr userDrawn="1"/>
            </p:nvCxnSpPr>
            <p:spPr bwMode="auto">
              <a:xfrm flipV="1">
                <a:off x="8362950" y="6597352"/>
                <a:ext cx="272105" cy="27210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Gerade Verbindung 30"/>
              <p:cNvCxnSpPr/>
              <p:nvPr userDrawn="1"/>
            </p:nvCxnSpPr>
            <p:spPr bwMode="auto">
              <a:xfrm flipV="1">
                <a:off x="8099651" y="6597352"/>
                <a:ext cx="273300" cy="2733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Gerade Verbindung 31"/>
              <p:cNvCxnSpPr/>
              <p:nvPr userDrawn="1"/>
            </p:nvCxnSpPr>
            <p:spPr bwMode="auto">
              <a:xfrm flipV="1">
                <a:off x="7840484" y="6597352"/>
                <a:ext cx="269167" cy="269167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Gerade Verbindung 32"/>
              <p:cNvCxnSpPr/>
              <p:nvPr userDrawn="1"/>
            </p:nvCxnSpPr>
            <p:spPr bwMode="auto">
              <a:xfrm flipV="1">
                <a:off x="7578929" y="6597352"/>
                <a:ext cx="271555" cy="27155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Gerade Verbindung 33"/>
              <p:cNvCxnSpPr/>
              <p:nvPr userDrawn="1"/>
            </p:nvCxnSpPr>
            <p:spPr bwMode="auto">
              <a:xfrm flipV="1">
                <a:off x="5762625" y="6597352"/>
                <a:ext cx="269647" cy="26964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5" name="Rechteck 34"/>
              <p:cNvSpPr/>
              <p:nvPr userDrawn="1"/>
            </p:nvSpPr>
            <p:spPr bwMode="auto">
              <a:xfrm>
                <a:off x="5937229" y="6553928"/>
                <a:ext cx="2883243" cy="6666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10" name="Gruppierung 9"/>
            <p:cNvGrpSpPr/>
            <p:nvPr userDrawn="1"/>
          </p:nvGrpSpPr>
          <p:grpSpPr>
            <a:xfrm>
              <a:off x="3435423" y="6319903"/>
              <a:ext cx="3287808" cy="359542"/>
              <a:chOff x="3804474" y="5925146"/>
              <a:chExt cx="3287808" cy="359542"/>
            </a:xfrm>
          </p:grpSpPr>
          <p:sp>
            <p:nvSpPr>
              <p:cNvPr id="11" name="Parallelogramm 10"/>
              <p:cNvSpPr/>
              <p:nvPr userDrawn="1"/>
            </p:nvSpPr>
            <p:spPr bwMode="auto">
              <a:xfrm>
                <a:off x="380447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9EA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2" name="Parallelogramm 11"/>
              <p:cNvSpPr/>
              <p:nvPr userDrawn="1"/>
            </p:nvSpPr>
            <p:spPr bwMode="auto">
              <a:xfrm>
                <a:off x="6678282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00B4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3" name="Parallelogramm 12"/>
              <p:cNvSpPr/>
              <p:nvPr userDrawn="1"/>
            </p:nvSpPr>
            <p:spPr bwMode="auto">
              <a:xfrm>
                <a:off x="641702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215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4" name="Parallelogramm 13"/>
              <p:cNvSpPr/>
              <p:nvPr userDrawn="1"/>
            </p:nvSpPr>
            <p:spPr bwMode="auto">
              <a:xfrm>
                <a:off x="615576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376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5" name="Parallelogramm 14"/>
              <p:cNvSpPr/>
              <p:nvPr userDrawn="1"/>
            </p:nvSpPr>
            <p:spPr bwMode="auto">
              <a:xfrm>
                <a:off x="589451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4A7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6" name="Parallelogramm 15"/>
              <p:cNvSpPr/>
              <p:nvPr userDrawn="1"/>
            </p:nvSpPr>
            <p:spPr bwMode="auto">
              <a:xfrm>
                <a:off x="563325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587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7" name="Parallelogramm 16"/>
              <p:cNvSpPr/>
              <p:nvPr userDrawn="1"/>
            </p:nvSpPr>
            <p:spPr bwMode="auto">
              <a:xfrm>
                <a:off x="537200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658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8" name="Parallelogramm 17"/>
              <p:cNvSpPr/>
              <p:nvPr userDrawn="1"/>
            </p:nvSpPr>
            <p:spPr bwMode="auto">
              <a:xfrm>
                <a:off x="511074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749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9" name="Parallelogramm 18"/>
              <p:cNvSpPr/>
              <p:nvPr userDrawn="1"/>
            </p:nvSpPr>
            <p:spPr bwMode="auto">
              <a:xfrm>
                <a:off x="484949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819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1" name="Parallelogramm 20"/>
              <p:cNvSpPr/>
              <p:nvPr userDrawn="1"/>
            </p:nvSpPr>
            <p:spPr bwMode="auto">
              <a:xfrm>
                <a:off x="458823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8DA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2" name="Parallelogramm 21"/>
              <p:cNvSpPr/>
              <p:nvPr userDrawn="1"/>
            </p:nvSpPr>
            <p:spPr bwMode="auto">
              <a:xfrm>
                <a:off x="432698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4A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3" name="Parallelogramm 22"/>
              <p:cNvSpPr/>
              <p:nvPr userDrawn="1"/>
            </p:nvSpPr>
            <p:spPr bwMode="auto">
              <a:xfrm>
                <a:off x="406572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AA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353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86563" y="6416675"/>
            <a:ext cx="1824037" cy="18161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7F6EC-59F6-4747-AD02-8B2929E149E7}" type="slidenum">
              <a:rPr lang="en-GB" noProof="0" smtClean="0"/>
              <a:pPr>
                <a:defRPr/>
              </a:pPr>
              <a:t>‹Nr.›</a:t>
            </a:fld>
            <a:endParaRPr lang="en-GB" sz="1400" noProof="0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1"/>
          </p:nvPr>
        </p:nvSpPr>
        <p:spPr>
          <a:xfrm>
            <a:off x="528434" y="6415088"/>
            <a:ext cx="1905000" cy="18226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640B7-B2AD-0042-BB57-BF24C811C878}" type="datetime1">
              <a:rPr lang="en-GB" noProof="0" smtClean="0"/>
              <a:t>07/09/2021</a:t>
            </a:fld>
            <a:endParaRPr lang="en-GB" sz="1400" noProof="0"/>
          </a:p>
        </p:txBody>
      </p:sp>
      <p:grpSp>
        <p:nvGrpSpPr>
          <p:cNvPr id="6" name="Gruppierung 5"/>
          <p:cNvGrpSpPr/>
          <p:nvPr userDrawn="1"/>
        </p:nvGrpSpPr>
        <p:grpSpPr>
          <a:xfrm>
            <a:off x="3435423" y="6319903"/>
            <a:ext cx="5385049" cy="550749"/>
            <a:chOff x="3435423" y="6319903"/>
            <a:chExt cx="5385049" cy="550749"/>
          </a:xfrm>
        </p:grpSpPr>
        <p:grpSp>
          <p:nvGrpSpPr>
            <p:cNvPr id="7" name="Gruppierung 6"/>
            <p:cNvGrpSpPr/>
            <p:nvPr userDrawn="1"/>
          </p:nvGrpSpPr>
          <p:grpSpPr>
            <a:xfrm>
              <a:off x="5762625" y="6553928"/>
              <a:ext cx="3057847" cy="316724"/>
              <a:chOff x="5762625" y="6553928"/>
              <a:chExt cx="3057847" cy="316724"/>
            </a:xfrm>
          </p:grpSpPr>
          <p:cxnSp>
            <p:nvCxnSpPr>
              <p:cNvPr id="21" name="Gerade Verbindung 20"/>
              <p:cNvCxnSpPr/>
              <p:nvPr userDrawn="1"/>
            </p:nvCxnSpPr>
            <p:spPr bwMode="auto">
              <a:xfrm flipV="1">
                <a:off x="6022272" y="6597352"/>
                <a:ext cx="270589" cy="27058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Gerade Verbindung 21"/>
              <p:cNvCxnSpPr/>
              <p:nvPr userDrawn="1"/>
            </p:nvCxnSpPr>
            <p:spPr bwMode="auto">
              <a:xfrm flipV="1">
                <a:off x="6282861" y="6597352"/>
                <a:ext cx="268441" cy="26844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Gerade Verbindung 22"/>
              <p:cNvCxnSpPr/>
              <p:nvPr userDrawn="1"/>
            </p:nvCxnSpPr>
            <p:spPr bwMode="auto">
              <a:xfrm flipV="1">
                <a:off x="6541302" y="6597352"/>
                <a:ext cx="268861" cy="26886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Gerade Verbindung 23"/>
              <p:cNvCxnSpPr/>
              <p:nvPr userDrawn="1"/>
            </p:nvCxnSpPr>
            <p:spPr bwMode="auto">
              <a:xfrm flipV="1">
                <a:off x="6800163" y="6597352"/>
                <a:ext cx="270000" cy="2700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Gerade Verbindung 24"/>
              <p:cNvCxnSpPr/>
              <p:nvPr userDrawn="1"/>
            </p:nvCxnSpPr>
            <p:spPr bwMode="auto">
              <a:xfrm flipV="1">
                <a:off x="7060163" y="6597352"/>
                <a:ext cx="269194" cy="26919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Gerade Verbindung 25"/>
              <p:cNvCxnSpPr/>
              <p:nvPr userDrawn="1"/>
            </p:nvCxnSpPr>
            <p:spPr bwMode="auto">
              <a:xfrm flipV="1">
                <a:off x="7319357" y="6597352"/>
                <a:ext cx="269572" cy="269573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Gerade Verbindung 26"/>
              <p:cNvCxnSpPr/>
              <p:nvPr userDrawn="1"/>
            </p:nvCxnSpPr>
            <p:spPr bwMode="auto">
              <a:xfrm flipV="1">
                <a:off x="8362950" y="6597352"/>
                <a:ext cx="272105" cy="27210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Gerade Verbindung 27"/>
              <p:cNvCxnSpPr/>
              <p:nvPr userDrawn="1"/>
            </p:nvCxnSpPr>
            <p:spPr bwMode="auto">
              <a:xfrm flipV="1">
                <a:off x="8099651" y="6597352"/>
                <a:ext cx="273300" cy="2733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Gerade Verbindung 28"/>
              <p:cNvCxnSpPr/>
              <p:nvPr userDrawn="1"/>
            </p:nvCxnSpPr>
            <p:spPr bwMode="auto">
              <a:xfrm flipV="1">
                <a:off x="7840484" y="6597352"/>
                <a:ext cx="269167" cy="269167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Gerade Verbindung 29"/>
              <p:cNvCxnSpPr/>
              <p:nvPr userDrawn="1"/>
            </p:nvCxnSpPr>
            <p:spPr bwMode="auto">
              <a:xfrm flipV="1">
                <a:off x="7578929" y="6597352"/>
                <a:ext cx="271555" cy="27155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Gerade Verbindung 30"/>
              <p:cNvCxnSpPr/>
              <p:nvPr userDrawn="1"/>
            </p:nvCxnSpPr>
            <p:spPr bwMode="auto">
              <a:xfrm flipV="1">
                <a:off x="5762625" y="6597352"/>
                <a:ext cx="269647" cy="26964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2" name="Rechteck 31"/>
              <p:cNvSpPr/>
              <p:nvPr userDrawn="1"/>
            </p:nvSpPr>
            <p:spPr bwMode="auto">
              <a:xfrm>
                <a:off x="5937229" y="6553928"/>
                <a:ext cx="2883243" cy="6666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8" name="Gruppierung 7"/>
            <p:cNvGrpSpPr/>
            <p:nvPr userDrawn="1"/>
          </p:nvGrpSpPr>
          <p:grpSpPr>
            <a:xfrm>
              <a:off x="3435423" y="6319903"/>
              <a:ext cx="3287808" cy="359542"/>
              <a:chOff x="3804474" y="5925146"/>
              <a:chExt cx="3287808" cy="359542"/>
            </a:xfrm>
          </p:grpSpPr>
          <p:sp>
            <p:nvSpPr>
              <p:cNvPr id="9" name="Parallelogramm 8"/>
              <p:cNvSpPr/>
              <p:nvPr userDrawn="1"/>
            </p:nvSpPr>
            <p:spPr bwMode="auto">
              <a:xfrm>
                <a:off x="380447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9EA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0" name="Parallelogramm 9"/>
              <p:cNvSpPr/>
              <p:nvPr userDrawn="1"/>
            </p:nvSpPr>
            <p:spPr bwMode="auto">
              <a:xfrm>
                <a:off x="6678282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00B4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1" name="Parallelogramm 10"/>
              <p:cNvSpPr/>
              <p:nvPr userDrawn="1"/>
            </p:nvSpPr>
            <p:spPr bwMode="auto">
              <a:xfrm>
                <a:off x="641702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215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2" name="Parallelogramm 11"/>
              <p:cNvSpPr/>
              <p:nvPr userDrawn="1"/>
            </p:nvSpPr>
            <p:spPr bwMode="auto">
              <a:xfrm>
                <a:off x="615576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376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3" name="Parallelogramm 12"/>
              <p:cNvSpPr/>
              <p:nvPr userDrawn="1"/>
            </p:nvSpPr>
            <p:spPr bwMode="auto">
              <a:xfrm>
                <a:off x="589451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4A7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4" name="Parallelogramm 13"/>
              <p:cNvSpPr/>
              <p:nvPr userDrawn="1"/>
            </p:nvSpPr>
            <p:spPr bwMode="auto">
              <a:xfrm>
                <a:off x="563325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587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5" name="Parallelogramm 14"/>
              <p:cNvSpPr/>
              <p:nvPr userDrawn="1"/>
            </p:nvSpPr>
            <p:spPr bwMode="auto">
              <a:xfrm>
                <a:off x="537200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658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6" name="Parallelogramm 15"/>
              <p:cNvSpPr/>
              <p:nvPr userDrawn="1"/>
            </p:nvSpPr>
            <p:spPr bwMode="auto">
              <a:xfrm>
                <a:off x="511074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749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7" name="Parallelogramm 16"/>
              <p:cNvSpPr/>
              <p:nvPr userDrawn="1"/>
            </p:nvSpPr>
            <p:spPr bwMode="auto">
              <a:xfrm>
                <a:off x="484949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819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8" name="Parallelogramm 17"/>
              <p:cNvSpPr/>
              <p:nvPr userDrawn="1"/>
            </p:nvSpPr>
            <p:spPr bwMode="auto">
              <a:xfrm>
                <a:off x="458823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8DA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9" name="Parallelogramm 18"/>
              <p:cNvSpPr/>
              <p:nvPr userDrawn="1"/>
            </p:nvSpPr>
            <p:spPr bwMode="auto">
              <a:xfrm>
                <a:off x="432698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4A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0" name="Parallelogramm 19"/>
              <p:cNvSpPr/>
              <p:nvPr userDrawn="1"/>
            </p:nvSpPr>
            <p:spPr bwMode="auto">
              <a:xfrm>
                <a:off x="406572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AA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6563" y="6416675"/>
            <a:ext cx="1824037" cy="18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FF9BEAF-778C-7446-863C-7292389481CB}" type="slidenum">
              <a:rPr lang="en-GB" noProof="0" smtClean="0"/>
              <a:pPr>
                <a:defRPr/>
              </a:pPr>
              <a:t>‹Nr.›</a:t>
            </a:fld>
            <a:endParaRPr lang="en-GB" noProof="0"/>
          </a:p>
        </p:txBody>
      </p:sp>
      <p:sp>
        <p:nvSpPr>
          <p:cNvPr id="1075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8434" y="6415088"/>
            <a:ext cx="1905000" cy="18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2B1B25B-28AE-B84E-9B4E-1F6AD112EC3A}" type="datetime1">
              <a:rPr lang="en-GB" noProof="0" smtClean="0"/>
              <a:t>07/09/2021</a:t>
            </a:fld>
            <a:endParaRPr lang="en-GB" noProof="0"/>
          </a:p>
        </p:txBody>
      </p:sp>
      <p:sp>
        <p:nvSpPr>
          <p:cNvPr id="1028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530225" y="476673"/>
            <a:ext cx="8080374" cy="77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noProof="0" err="1"/>
              <a:t>Mastertitelformat</a:t>
            </a:r>
            <a:r>
              <a:rPr lang="en-GB" altLang="de-DE" noProof="0"/>
              <a:t> </a:t>
            </a:r>
            <a:r>
              <a:rPr lang="en-GB" altLang="de-DE" noProof="0" err="1"/>
              <a:t>bearbeiten</a:t>
            </a:r>
            <a:endParaRPr lang="en-GB" altLang="de-DE" noProof="0"/>
          </a:p>
        </p:txBody>
      </p:sp>
      <p:sp>
        <p:nvSpPr>
          <p:cNvPr id="1029" name="Rectangle 5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0224" y="1584325"/>
            <a:ext cx="8080375" cy="443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noProof="0" err="1"/>
              <a:t>Mastertextformat</a:t>
            </a:r>
            <a:r>
              <a:rPr lang="en-GB" altLang="de-DE" noProof="0"/>
              <a:t> </a:t>
            </a:r>
            <a:r>
              <a:rPr lang="en-GB" altLang="de-DE" noProof="0" err="1"/>
              <a:t>bearbeiten</a:t>
            </a:r>
            <a:endParaRPr lang="en-GB" altLang="de-DE" noProof="0"/>
          </a:p>
          <a:p>
            <a:pPr lvl="1"/>
            <a:r>
              <a:rPr lang="en-GB" altLang="de-DE" noProof="0" err="1"/>
              <a:t>Zweite</a:t>
            </a:r>
            <a:r>
              <a:rPr lang="en-GB" altLang="de-DE" noProof="0"/>
              <a:t> </a:t>
            </a:r>
            <a:r>
              <a:rPr lang="en-GB" altLang="de-DE" noProof="0" err="1"/>
              <a:t>Ebene</a:t>
            </a:r>
            <a:endParaRPr lang="en-GB" altLang="de-DE" noProof="0"/>
          </a:p>
          <a:p>
            <a:pPr lvl="2"/>
            <a:r>
              <a:rPr lang="en-GB" altLang="de-DE" noProof="0" err="1"/>
              <a:t>Dritte</a:t>
            </a:r>
            <a:r>
              <a:rPr lang="en-GB" altLang="de-DE" noProof="0"/>
              <a:t> </a:t>
            </a:r>
            <a:r>
              <a:rPr lang="en-GB" altLang="de-DE" noProof="0" err="1"/>
              <a:t>Ebene</a:t>
            </a:r>
            <a:endParaRPr lang="en-GB" altLang="de-DE" noProof="0"/>
          </a:p>
          <a:p>
            <a:pPr lvl="3"/>
            <a:r>
              <a:rPr lang="en-GB" altLang="de-DE" noProof="0" err="1"/>
              <a:t>Vierte</a:t>
            </a:r>
            <a:r>
              <a:rPr lang="en-GB" altLang="de-DE" noProof="0"/>
              <a:t> </a:t>
            </a:r>
            <a:r>
              <a:rPr lang="en-GB" altLang="de-DE" noProof="0" err="1"/>
              <a:t>Ebene</a:t>
            </a:r>
            <a:endParaRPr lang="en-GB" altLang="de-DE" noProof="0"/>
          </a:p>
          <a:p>
            <a:pPr lvl="4"/>
            <a:r>
              <a:rPr lang="en-GB" altLang="de-DE" noProof="0" err="1"/>
              <a:t>Fünfte</a:t>
            </a:r>
            <a:r>
              <a:rPr lang="en-GB" altLang="de-DE" noProof="0"/>
              <a:t> </a:t>
            </a:r>
            <a:r>
              <a:rPr lang="en-GB" altLang="de-DE" noProof="0" err="1"/>
              <a:t>Ebene</a:t>
            </a:r>
            <a:endParaRPr lang="en-GB" altLang="de-DE" noProof="0"/>
          </a:p>
        </p:txBody>
      </p:sp>
      <p:cxnSp>
        <p:nvCxnSpPr>
          <p:cNvPr id="1031" name="Gerade Verbindung 12"/>
          <p:cNvCxnSpPr>
            <a:cxnSpLocks noChangeShapeType="1"/>
          </p:cNvCxnSpPr>
          <p:nvPr/>
        </p:nvCxnSpPr>
        <p:spPr bwMode="auto">
          <a:xfrm>
            <a:off x="4516438" y="427038"/>
            <a:ext cx="822325" cy="822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pic>
        <p:nvPicPr>
          <p:cNvPr id="8" name="Bild 7"/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639"/>
          <a:stretch/>
        </p:blipFill>
        <p:spPr>
          <a:xfrm>
            <a:off x="7066140" y="260712"/>
            <a:ext cx="1543335" cy="3475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94" r:id="rId1"/>
    <p:sldLayoutId id="2147484707" r:id="rId2"/>
    <p:sldLayoutId id="2147484711" r:id="rId3"/>
    <p:sldLayoutId id="2147484696" r:id="rId4"/>
    <p:sldLayoutId id="2147484695" r:id="rId5"/>
    <p:sldLayoutId id="2147484698" r:id="rId6"/>
    <p:sldLayoutId id="2147484713" r:id="rId7"/>
    <p:sldLayoutId id="2147484701" r:id="rId8"/>
    <p:sldLayoutId id="2147484712" r:id="rId9"/>
    <p:sldLayoutId id="2147484706" r:id="rId10"/>
    <p:sldLayoutId id="2147484714" r:id="rId11"/>
    <p:sldLayoutId id="2147484703" r:id="rId12"/>
    <p:sldLayoutId id="2147484705" r:id="rId13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90B1A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90B1A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90B1A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90B1A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A6173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A6173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A6173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A6173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69875" indent="-269875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Font typeface="Arial" charset="0"/>
        <a:buChar char="•"/>
        <a:tabLst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1" fontAlgn="base" hangingPunct="1">
        <a:spcBef>
          <a:spcPts val="400"/>
        </a:spcBef>
        <a:spcAft>
          <a:spcPct val="0"/>
        </a:spcAft>
        <a:buClr>
          <a:schemeClr val="accent3"/>
        </a:buClr>
        <a:buFont typeface="Arial" charset="0"/>
        <a:buChar char="•"/>
        <a:tabLst/>
        <a:defRPr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804863" indent="-269875" algn="l" rtl="0" eaLnBrk="1" fontAlgn="base" hangingPunct="1">
        <a:spcBef>
          <a:spcPts val="400"/>
        </a:spcBef>
        <a:spcAft>
          <a:spcPct val="0"/>
        </a:spcAft>
        <a:buClr>
          <a:schemeClr val="accent3"/>
        </a:buClr>
        <a:buFont typeface="Arial" charset="0"/>
        <a:buChar char="•"/>
        <a:tabLst/>
        <a:defRPr>
          <a:solidFill>
            <a:schemeClr val="tx1"/>
          </a:solidFill>
          <a:latin typeface="+mn-lt"/>
          <a:ea typeface="Geneva" pitchFamily="-107" charset="-128"/>
          <a:cs typeface="Geneva" pitchFamily="-107" charset="-128"/>
        </a:defRPr>
      </a:lvl3pPr>
      <a:lvl4pPr marL="1090612" indent="-285750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Font typeface="Arial" charset="0"/>
        <a:buChar char="•"/>
        <a:tabLst/>
        <a:defRPr>
          <a:solidFill>
            <a:schemeClr val="tx1"/>
          </a:solidFill>
          <a:latin typeface="+mn-lt"/>
          <a:ea typeface="Geneva" pitchFamily="-107" charset="-128"/>
          <a:cs typeface="Geneva" charset="0"/>
        </a:defRPr>
      </a:lvl4pPr>
      <a:lvl5pPr marL="1355725" indent="-285750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Font typeface="Arial" charset="0"/>
        <a:buChar char="•"/>
        <a:tabLst/>
        <a:defRPr>
          <a:solidFill>
            <a:schemeClr val="tx1"/>
          </a:solidFill>
          <a:latin typeface="+mn-lt"/>
          <a:ea typeface="Geneva" pitchFamily="-107" charset="-128"/>
          <a:cs typeface="Geneva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png"/><Relationship Id="rId5" Type="http://schemas.openxmlformats.org/officeDocument/2006/relationships/image" Target="../media/image3.gif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svg"/><Relationship Id="rId11" Type="http://schemas.openxmlformats.org/officeDocument/2006/relationships/image" Target="../media/image14.sv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svg"/><Relationship Id="rId9" Type="http://schemas.openxmlformats.org/officeDocument/2006/relationships/image" Target="../media/image12.svg"/><Relationship Id="rId1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el 10"/>
          <p:cNvSpPr>
            <a:spLocks noGrp="1"/>
          </p:cNvSpPr>
          <p:nvPr>
            <p:ph type="ctrTitle" sz="quarter"/>
          </p:nvPr>
        </p:nvSpPr>
        <p:spPr>
          <a:xfrm>
            <a:off x="467543" y="2375480"/>
            <a:ext cx="8077201" cy="1089025"/>
          </a:xfrm>
        </p:spPr>
        <p:txBody>
          <a:bodyPr/>
          <a:lstStyle/>
          <a:p>
            <a:r>
              <a:rPr lang="en-US" sz="2800" b="1" dirty="0"/>
              <a:t>Optimized waste heat utilization in the steel industry with industrial heat pumps and low-temperature distribution system</a:t>
            </a:r>
            <a:endParaRPr lang="de-DE" sz="2800" b="1" dirty="0"/>
          </a:p>
        </p:txBody>
      </p:sp>
      <p:sp>
        <p:nvSpPr>
          <p:cNvPr id="12290" name="Untertitel 11"/>
          <p:cNvSpPr>
            <a:spLocks noGrp="1"/>
          </p:cNvSpPr>
          <p:nvPr>
            <p:ph type="subTitle" sz="quarter" idx="1"/>
          </p:nvPr>
        </p:nvSpPr>
        <p:spPr>
          <a:xfrm>
            <a:off x="462582" y="3861048"/>
            <a:ext cx="8074025" cy="854007"/>
          </a:xfrm>
        </p:spPr>
        <p:txBody>
          <a:bodyPr/>
          <a:lstStyle/>
          <a:p>
            <a:r>
              <a:rPr lang="de-DE" dirty="0"/>
              <a:t>12. Internationale Energiewirtschaftstagung an der TU Wien, </a:t>
            </a:r>
          </a:p>
          <a:p>
            <a:r>
              <a:rPr lang="de-DE" dirty="0"/>
              <a:t>8. - 10. September 2021, Vienna,  Austria</a:t>
            </a:r>
            <a:endParaRPr lang="en-GB" altLang="de-DE" noProof="0" dirty="0"/>
          </a:p>
          <a:p>
            <a:pPr>
              <a:buFont typeface="Wingdings" charset="2"/>
              <a:buNone/>
            </a:pPr>
            <a:endParaRPr lang="en-GB" altLang="de-DE" noProof="0" dirty="0"/>
          </a:p>
          <a:p>
            <a:pPr>
              <a:buFont typeface="Wingdings" charset="2"/>
              <a:buNone/>
            </a:pPr>
            <a:endParaRPr lang="en-GB" altLang="de-DE" noProof="0" dirty="0"/>
          </a:p>
          <a:p>
            <a:pPr>
              <a:buFont typeface="Wingdings" charset="2"/>
              <a:buNone/>
            </a:pPr>
            <a:endParaRPr lang="en-GB" altLang="de-DE" noProof="0" dirty="0"/>
          </a:p>
          <a:p>
            <a:pPr>
              <a:buFont typeface="Wingdings" charset="2"/>
              <a:buNone/>
            </a:pPr>
            <a:endParaRPr lang="en-GB" altLang="de-DE" noProof="0" dirty="0"/>
          </a:p>
        </p:txBody>
      </p:sp>
      <p:sp>
        <p:nvSpPr>
          <p:cNvPr id="12291" name="Inhaltsplatzhalter 17"/>
          <p:cNvSpPr>
            <a:spLocks noGrp="1"/>
          </p:cNvSpPr>
          <p:nvPr>
            <p:ph sz="half" idx="2"/>
          </p:nvPr>
        </p:nvSpPr>
        <p:spPr>
          <a:xfrm>
            <a:off x="467544" y="4941168"/>
            <a:ext cx="8077200" cy="1550640"/>
          </a:xfrm>
        </p:spPr>
        <p:txBody>
          <a:bodyPr/>
          <a:lstStyle/>
          <a:p>
            <a:r>
              <a:rPr lang="de-DE" b="1" u="sng" dirty="0"/>
              <a:t>Anton Beck</a:t>
            </a:r>
            <a:r>
              <a:rPr lang="de-DE" dirty="0"/>
              <a:t>, Julian Unterluggauer, Sophie </a:t>
            </a:r>
            <a:r>
              <a:rPr lang="de-DE" dirty="0" err="1"/>
              <a:t>Knöttner</a:t>
            </a:r>
            <a:r>
              <a:rPr lang="de-DE"/>
              <a:t>, Julio </a:t>
            </a:r>
            <a:r>
              <a:rPr lang="de-DE" err="1"/>
              <a:t>Guillen</a:t>
            </a:r>
            <a:r>
              <a:rPr lang="de-DE"/>
              <a:t> Angel, Maria Lopez Arias, Irene Solis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0F8CAA-4E3D-4C3A-8F88-4770AFAECB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26" t="18871" r="31100" b="62043"/>
          <a:stretch/>
        </p:blipFill>
        <p:spPr>
          <a:xfrm>
            <a:off x="251520" y="537221"/>
            <a:ext cx="2808312" cy="723191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B0B338C7-3A89-41FF-B217-A09979F78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192" y="738041"/>
            <a:ext cx="1565928" cy="27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DE3B3A1-3363-4E4F-A02B-09AA657657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0128" y="714488"/>
            <a:ext cx="504056" cy="3382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90B1A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C2F121-D33C-9A4E-BCC9-252763084EC9}" type="slidenum">
              <a:rPr lang="de-DE" altLang="de-DE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de-DE" altLang="de-DE">
              <a:solidFill>
                <a:schemeClr val="accent2"/>
              </a:solidFill>
            </a:endParaRPr>
          </a:p>
        </p:txBody>
      </p:sp>
      <p:sp>
        <p:nvSpPr>
          <p:cNvPr id="17413" name="Datumsplatzhalter 4"/>
          <p:cNvSpPr>
            <a:spLocks noGrp="1"/>
          </p:cNvSpPr>
          <p:nvPr>
            <p:ph type="dt" sz="half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90B1A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2142096-7A6D-DE46-887B-E4145BE22689}" type="datetime1">
              <a:rPr lang="de-AT" altLang="de-DE" smtClean="0">
                <a:solidFill>
                  <a:schemeClr val="accent2"/>
                </a:solidFill>
              </a:rPr>
              <a:t>07.09.2021</a:t>
            </a:fld>
            <a:endParaRPr lang="de-DE" altLang="de-DE">
              <a:solidFill>
                <a:schemeClr val="accent2"/>
              </a:solidFill>
            </a:endParaRPr>
          </a:p>
        </p:txBody>
      </p:sp>
      <p:sp>
        <p:nvSpPr>
          <p:cNvPr id="17411" name="Inhaltsplatzhalter 10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en-GB" altLang="de-DE">
              <a:ea typeface="Geneva" charset="0"/>
              <a:cs typeface="Geneva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altLang="de-DE">
              <a:ea typeface="Geneva" charset="0"/>
              <a:cs typeface="Geneva" charset="0"/>
            </a:endParaRPr>
          </a:p>
        </p:txBody>
      </p:sp>
      <p:sp>
        <p:nvSpPr>
          <p:cNvPr id="17409" name="Titel 8"/>
          <p:cNvSpPr>
            <a:spLocks noGrp="1"/>
          </p:cNvSpPr>
          <p:nvPr>
            <p:ph type="title"/>
          </p:nvPr>
        </p:nvSpPr>
        <p:spPr>
          <a:xfrm>
            <a:off x="530225" y="404664"/>
            <a:ext cx="8080374" cy="844699"/>
          </a:xfrm>
        </p:spPr>
        <p:txBody>
          <a:bodyPr/>
          <a:lstStyle/>
          <a:p>
            <a:r>
              <a:rPr lang="en-US" dirty="0" err="1"/>
              <a:t>Ergebnisse</a:t>
            </a:r>
            <a:br>
              <a:rPr lang="en-US" dirty="0"/>
            </a:br>
            <a:r>
              <a:rPr lang="en-US" dirty="0"/>
              <a:t>Pinch analysis</a:t>
            </a:r>
            <a:endParaRPr lang="en-GB" altLang="de-DE" noProof="0" dirty="0">
              <a:solidFill>
                <a:srgbClr val="790B1A"/>
              </a:solidFill>
            </a:endParaRPr>
          </a:p>
        </p:txBody>
      </p:sp>
      <p:sp>
        <p:nvSpPr>
          <p:cNvPr id="7" name="Inhaltsplatzhalter 10">
            <a:extLst>
              <a:ext uri="{FF2B5EF4-FFF2-40B4-BE49-F238E27FC236}">
                <a16:creationId xmlns:a16="http://schemas.microsoft.com/office/drawing/2014/main" id="{964CEC7C-E886-4924-970B-48685FBB6B52}"/>
              </a:ext>
            </a:extLst>
          </p:cNvPr>
          <p:cNvSpPr txBox="1">
            <a:spLocks/>
          </p:cNvSpPr>
          <p:nvPr/>
        </p:nvSpPr>
        <p:spPr bwMode="auto">
          <a:xfrm>
            <a:off x="528315" y="1781947"/>
            <a:ext cx="8085460" cy="443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tabLst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5113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•"/>
              <a:tabLst/>
              <a:defRPr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2pPr>
            <a:lvl3pPr marL="804863" indent="-269875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•"/>
              <a:tabLst/>
              <a:defRPr>
                <a:solidFill>
                  <a:schemeClr val="tx1"/>
                </a:solidFill>
                <a:latin typeface="+mn-lt"/>
                <a:ea typeface="Geneva" pitchFamily="-107" charset="-128"/>
                <a:cs typeface="Geneva" pitchFamily="-107" charset="-128"/>
              </a:defRPr>
            </a:lvl3pPr>
            <a:lvl4pPr marL="1090612" indent="-28575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tabLst/>
              <a:defRPr>
                <a:solidFill>
                  <a:schemeClr val="tx1"/>
                </a:solidFill>
                <a:latin typeface="+mn-lt"/>
                <a:ea typeface="Geneva" pitchFamily="-107" charset="-128"/>
                <a:cs typeface="Geneva" charset="0"/>
              </a:defRPr>
            </a:lvl4pPr>
            <a:lvl5pPr marL="1355725" indent="-28575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tabLst/>
              <a:defRPr>
                <a:solidFill>
                  <a:schemeClr val="tx1"/>
                </a:solidFill>
                <a:latin typeface="+mn-lt"/>
                <a:ea typeface="Geneva" pitchFamily="-107" charset="-128"/>
                <a:cs typeface="Geneva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GB" altLang="de-DE" sz="1800" kern="0">
              <a:ea typeface="Geneva" charset="0"/>
              <a:cs typeface="Geneva" charset="0"/>
            </a:endParaRPr>
          </a:p>
          <a:p>
            <a:endParaRPr lang="en-GB" altLang="de-DE" sz="1800" kern="0">
              <a:ea typeface="Geneva" charset="0"/>
              <a:cs typeface="Geneva" charset="0"/>
            </a:endParaRPr>
          </a:p>
          <a:p>
            <a:pPr marL="0" indent="0">
              <a:buNone/>
            </a:pPr>
            <a:endParaRPr lang="en-GB" altLang="de-DE" sz="1800" kern="0">
              <a:ea typeface="Geneva" charset="0"/>
              <a:cs typeface="Geneva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altLang="de-DE" sz="1800" kern="0">
              <a:ea typeface="Geneva" charset="0"/>
              <a:cs typeface="Geneva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69DD6D-A23C-4DC9-BA3A-BD7591B179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938" b="57334"/>
          <a:stretch/>
        </p:blipFill>
        <p:spPr>
          <a:xfrm>
            <a:off x="485524" y="1370902"/>
            <a:ext cx="4086475" cy="24380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E2B947B6-F062-4651-9546-CA85C162751E}"/>
                  </a:ext>
                </a:extLst>
              </p:cNvPr>
              <p:cNvSpPr txBox="1"/>
              <p:nvPr/>
            </p:nvSpPr>
            <p:spPr bwMode="auto">
              <a:xfrm>
                <a:off x="3992853" y="986956"/>
                <a:ext cx="144526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indent="0">
                  <a:spcBef>
                    <a:spcPts val="400"/>
                  </a:spcBef>
                  <a:buFont typeface="Arial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800" b="0" i="0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de-DE" sz="18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8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sz="18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de-DE" sz="1800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=30°</m:t>
                      </m:r>
                      <m:r>
                        <a:rPr lang="de-DE" sz="1800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de-DE" sz="1800" kern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E2B947B6-F062-4651-9546-CA85C1627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2853" y="986956"/>
                <a:ext cx="1445267" cy="276999"/>
              </a:xfrm>
              <a:prstGeom prst="rect">
                <a:avLst/>
              </a:prstGeom>
              <a:blipFill>
                <a:blip r:embed="rId4"/>
                <a:stretch>
                  <a:fillRect l="-3376" r="-2532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>
            <a:extLst>
              <a:ext uri="{FF2B5EF4-FFF2-40B4-BE49-F238E27FC236}">
                <a16:creationId xmlns:a16="http://schemas.microsoft.com/office/drawing/2014/main" id="{A77DBA73-C0BA-4B2A-8AC1-03300B170D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046" b="58646"/>
          <a:stretch/>
        </p:blipFill>
        <p:spPr>
          <a:xfrm>
            <a:off x="4838829" y="1400946"/>
            <a:ext cx="3995486" cy="2416452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6B15EC40-CEF3-4A35-976F-446E1129AA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665" r="51938" b="6013"/>
          <a:stretch/>
        </p:blipFill>
        <p:spPr>
          <a:xfrm>
            <a:off x="526405" y="3876380"/>
            <a:ext cx="4045905" cy="2337761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A9AF9ED-36E2-4368-8897-514B57C463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046" t="53400" b="5245"/>
          <a:stretch/>
        </p:blipFill>
        <p:spPr>
          <a:xfrm>
            <a:off x="5066979" y="3937882"/>
            <a:ext cx="3767336" cy="227846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E2A3626-63CD-4923-B462-8F55D3318B58}"/>
              </a:ext>
            </a:extLst>
          </p:cNvPr>
          <p:cNvSpPr txBox="1"/>
          <p:nvPr/>
        </p:nvSpPr>
        <p:spPr bwMode="auto">
          <a:xfrm>
            <a:off x="1250696" y="1483026"/>
            <a:ext cx="9361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spcBef>
                <a:spcPts val="400"/>
              </a:spcBef>
              <a:buFont typeface="Arial" charset="0"/>
              <a:buNone/>
            </a:pPr>
            <a:r>
              <a:rPr lang="de-DE" sz="1800" kern="0" dirty="0">
                <a:solidFill>
                  <a:schemeClr val="tx1"/>
                </a:solidFill>
              </a:rPr>
              <a:t>Facility A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70B7E9F-A93F-4883-B60B-303FF4C8A613}"/>
              </a:ext>
            </a:extLst>
          </p:cNvPr>
          <p:cNvSpPr txBox="1"/>
          <p:nvPr/>
        </p:nvSpPr>
        <p:spPr bwMode="auto">
          <a:xfrm>
            <a:off x="5477021" y="1483027"/>
            <a:ext cx="9361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spcBef>
                <a:spcPts val="400"/>
              </a:spcBef>
              <a:buFont typeface="Arial" charset="0"/>
              <a:buNone/>
            </a:pPr>
            <a:r>
              <a:rPr lang="de-DE" sz="1800" kern="0" dirty="0">
                <a:solidFill>
                  <a:schemeClr val="tx1"/>
                </a:solidFill>
              </a:rPr>
              <a:t>Facility B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0E52F32-E7DD-406A-8FE1-53CF66C06815}"/>
              </a:ext>
            </a:extLst>
          </p:cNvPr>
          <p:cNvSpPr txBox="1"/>
          <p:nvPr/>
        </p:nvSpPr>
        <p:spPr bwMode="auto">
          <a:xfrm>
            <a:off x="1508596" y="3995666"/>
            <a:ext cx="9489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spcBef>
                <a:spcPts val="400"/>
              </a:spcBef>
              <a:buFont typeface="Arial" charset="0"/>
              <a:buNone/>
            </a:pPr>
            <a:r>
              <a:rPr lang="de-DE" sz="1800" kern="0" dirty="0">
                <a:solidFill>
                  <a:schemeClr val="tx1"/>
                </a:solidFill>
              </a:rPr>
              <a:t>Facility C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45C3180-CE30-41D4-8DE9-4BF19539EA3A}"/>
              </a:ext>
            </a:extLst>
          </p:cNvPr>
          <p:cNvSpPr txBox="1"/>
          <p:nvPr/>
        </p:nvSpPr>
        <p:spPr bwMode="auto">
          <a:xfrm>
            <a:off x="7468460" y="4048972"/>
            <a:ext cx="9489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spcBef>
                <a:spcPts val="400"/>
              </a:spcBef>
              <a:buFont typeface="Arial" charset="0"/>
              <a:buNone/>
            </a:pPr>
            <a:r>
              <a:rPr lang="de-DE" sz="1800" kern="0" dirty="0">
                <a:solidFill>
                  <a:schemeClr val="tx1"/>
                </a:solidFill>
              </a:rPr>
              <a:t>Facility D</a:t>
            </a:r>
          </a:p>
        </p:txBody>
      </p:sp>
    </p:spTree>
    <p:extLst>
      <p:ext uri="{BB962C8B-B14F-4D97-AF65-F5344CB8AC3E}">
        <p14:creationId xmlns:p14="http://schemas.microsoft.com/office/powerpoint/2010/main" val="2591764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90B1A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C2F121-D33C-9A4E-BCC9-252763084EC9}" type="slidenum">
              <a:rPr lang="de-DE" altLang="de-DE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de-DE" altLang="de-DE">
              <a:solidFill>
                <a:schemeClr val="accent2"/>
              </a:solidFill>
            </a:endParaRPr>
          </a:p>
        </p:txBody>
      </p:sp>
      <p:sp>
        <p:nvSpPr>
          <p:cNvPr id="17413" name="Datumsplatzhalter 4"/>
          <p:cNvSpPr>
            <a:spLocks noGrp="1"/>
          </p:cNvSpPr>
          <p:nvPr>
            <p:ph type="dt" sz="half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90B1A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2142096-7A6D-DE46-887B-E4145BE22689}" type="datetime1">
              <a:rPr lang="de-AT" altLang="de-DE" smtClean="0">
                <a:solidFill>
                  <a:schemeClr val="accent2"/>
                </a:solidFill>
              </a:rPr>
              <a:t>07.09.2021</a:t>
            </a:fld>
            <a:endParaRPr lang="de-DE" altLang="de-DE">
              <a:solidFill>
                <a:schemeClr val="accent2"/>
              </a:solidFill>
            </a:endParaRPr>
          </a:p>
        </p:txBody>
      </p:sp>
      <p:sp>
        <p:nvSpPr>
          <p:cNvPr id="17411" name="Inhaltsplatzhalter 10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en-GB" altLang="de-DE">
              <a:ea typeface="Geneva" charset="0"/>
              <a:cs typeface="Geneva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altLang="de-DE">
              <a:ea typeface="Geneva" charset="0"/>
              <a:cs typeface="Geneva" charset="0"/>
            </a:endParaRPr>
          </a:p>
        </p:txBody>
      </p:sp>
      <p:sp>
        <p:nvSpPr>
          <p:cNvPr id="17409" name="Titel 8"/>
          <p:cNvSpPr>
            <a:spLocks noGrp="1"/>
          </p:cNvSpPr>
          <p:nvPr>
            <p:ph type="title"/>
          </p:nvPr>
        </p:nvSpPr>
        <p:spPr>
          <a:xfrm>
            <a:off x="530225" y="404664"/>
            <a:ext cx="8080374" cy="844699"/>
          </a:xfrm>
        </p:spPr>
        <p:txBody>
          <a:bodyPr/>
          <a:lstStyle/>
          <a:p>
            <a:r>
              <a:rPr lang="en-US" dirty="0" err="1"/>
              <a:t>Ergebnisse</a:t>
            </a:r>
            <a:br>
              <a:rPr lang="en-US" dirty="0"/>
            </a:br>
            <a:r>
              <a:rPr lang="en-US" dirty="0"/>
              <a:t>Potential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verteilsystem</a:t>
            </a:r>
            <a:endParaRPr lang="en-GB" altLang="de-DE" noProof="0" dirty="0">
              <a:solidFill>
                <a:srgbClr val="790B1A"/>
              </a:solidFill>
            </a:endParaRPr>
          </a:p>
        </p:txBody>
      </p:sp>
      <p:sp>
        <p:nvSpPr>
          <p:cNvPr id="7" name="Inhaltsplatzhalter 10">
            <a:extLst>
              <a:ext uri="{FF2B5EF4-FFF2-40B4-BE49-F238E27FC236}">
                <a16:creationId xmlns:a16="http://schemas.microsoft.com/office/drawing/2014/main" id="{964CEC7C-E886-4924-970B-48685FBB6B52}"/>
              </a:ext>
            </a:extLst>
          </p:cNvPr>
          <p:cNvSpPr txBox="1">
            <a:spLocks/>
          </p:cNvSpPr>
          <p:nvPr/>
        </p:nvSpPr>
        <p:spPr bwMode="auto">
          <a:xfrm>
            <a:off x="528315" y="1781947"/>
            <a:ext cx="8085460" cy="443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tabLst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5113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•"/>
              <a:tabLst/>
              <a:defRPr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2pPr>
            <a:lvl3pPr marL="804863" indent="-269875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•"/>
              <a:tabLst/>
              <a:defRPr>
                <a:solidFill>
                  <a:schemeClr val="tx1"/>
                </a:solidFill>
                <a:latin typeface="+mn-lt"/>
                <a:ea typeface="Geneva" pitchFamily="-107" charset="-128"/>
                <a:cs typeface="Geneva" pitchFamily="-107" charset="-128"/>
              </a:defRPr>
            </a:lvl3pPr>
            <a:lvl4pPr marL="1090612" indent="-28575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tabLst/>
              <a:defRPr>
                <a:solidFill>
                  <a:schemeClr val="tx1"/>
                </a:solidFill>
                <a:latin typeface="+mn-lt"/>
                <a:ea typeface="Geneva" pitchFamily="-107" charset="-128"/>
                <a:cs typeface="Geneva" charset="0"/>
              </a:defRPr>
            </a:lvl4pPr>
            <a:lvl5pPr marL="1355725" indent="-28575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tabLst/>
              <a:defRPr>
                <a:solidFill>
                  <a:schemeClr val="tx1"/>
                </a:solidFill>
                <a:latin typeface="+mn-lt"/>
                <a:ea typeface="Geneva" pitchFamily="-107" charset="-128"/>
                <a:cs typeface="Geneva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GB" altLang="de-DE" sz="1800" kern="0">
              <a:ea typeface="Geneva" charset="0"/>
              <a:cs typeface="Geneva" charset="0"/>
            </a:endParaRPr>
          </a:p>
          <a:p>
            <a:endParaRPr lang="en-GB" altLang="de-DE" sz="1800" kern="0">
              <a:ea typeface="Geneva" charset="0"/>
              <a:cs typeface="Geneva" charset="0"/>
            </a:endParaRPr>
          </a:p>
          <a:p>
            <a:pPr marL="0" indent="0">
              <a:buNone/>
            </a:pPr>
            <a:endParaRPr lang="en-GB" altLang="de-DE" sz="1800" kern="0">
              <a:ea typeface="Geneva" charset="0"/>
              <a:cs typeface="Geneva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altLang="de-DE" sz="1800" kern="0">
              <a:ea typeface="Geneva" charset="0"/>
              <a:cs typeface="Geneva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A4E700-EE71-42F0-B62A-2FC878579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044" y="1811663"/>
            <a:ext cx="6624736" cy="3821224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F3C3454A-0DF7-4C28-889D-B1C420B4612E}"/>
              </a:ext>
            </a:extLst>
          </p:cNvPr>
          <p:cNvSpPr/>
          <p:nvPr/>
        </p:nvSpPr>
        <p:spPr bwMode="auto">
          <a:xfrm>
            <a:off x="2041864" y="2130641"/>
            <a:ext cx="1100831" cy="166900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dirty="0">
                <a:solidFill>
                  <a:schemeClr val="accent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Full heat supply</a:t>
            </a:r>
            <a:endParaRPr kumimoji="0" lang="de-DE" sz="12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55D1DF2F-DE19-4221-834D-5CE6FD5235EA}"/>
              </a:ext>
            </a:extLst>
          </p:cNvPr>
          <p:cNvCxnSpPr>
            <a:cxnSpLocks/>
          </p:cNvCxnSpPr>
          <p:nvPr/>
        </p:nvCxnSpPr>
        <p:spPr bwMode="auto">
          <a:xfrm>
            <a:off x="3142695" y="3568823"/>
            <a:ext cx="1427717" cy="117408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741F3C0E-2956-4AF9-AEEB-4DC8D39283B3}"/>
              </a:ext>
            </a:extLst>
          </p:cNvPr>
          <p:cNvSpPr txBox="1"/>
          <p:nvPr/>
        </p:nvSpPr>
        <p:spPr bwMode="auto">
          <a:xfrm>
            <a:off x="4692630" y="3522644"/>
            <a:ext cx="13978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spcBef>
                <a:spcPts val="400"/>
              </a:spcBef>
              <a:buFont typeface="Arial" charset="0"/>
              <a:buNone/>
            </a:pPr>
            <a:r>
              <a:rPr lang="de-DE" sz="1800" kern="0" dirty="0">
                <a:solidFill>
                  <a:schemeClr val="tx1"/>
                </a:solidFill>
              </a:rPr>
              <a:t>Wärmebedarf</a:t>
            </a: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D3ACE68F-B018-40D0-AABF-F420D639BE85}"/>
              </a:ext>
            </a:extLst>
          </p:cNvPr>
          <p:cNvCxnSpPr>
            <a:cxnSpLocks/>
          </p:cNvCxnSpPr>
          <p:nvPr/>
        </p:nvCxnSpPr>
        <p:spPr bwMode="auto">
          <a:xfrm flipV="1">
            <a:off x="3888675" y="3171348"/>
            <a:ext cx="681737" cy="26301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99283529-68D0-4EE4-A9AD-BF33FCB34A1D}"/>
              </a:ext>
            </a:extLst>
          </p:cNvPr>
          <p:cNvSpPr txBox="1"/>
          <p:nvPr/>
        </p:nvSpPr>
        <p:spPr bwMode="auto">
          <a:xfrm>
            <a:off x="4692630" y="3008570"/>
            <a:ext cx="19236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spcBef>
                <a:spcPts val="400"/>
              </a:spcBef>
              <a:buFont typeface="Arial" charset="0"/>
              <a:buNone/>
            </a:pPr>
            <a:r>
              <a:rPr lang="de-DE" sz="1800" kern="0" dirty="0">
                <a:solidFill>
                  <a:schemeClr val="tx1"/>
                </a:solidFill>
              </a:rPr>
              <a:t>Wärmeüberschuss</a:t>
            </a:r>
          </a:p>
        </p:txBody>
      </p:sp>
    </p:spTree>
    <p:extLst>
      <p:ext uri="{BB962C8B-B14F-4D97-AF65-F5344CB8AC3E}">
        <p14:creationId xmlns:p14="http://schemas.microsoft.com/office/powerpoint/2010/main" val="3076747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90B1A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C2F121-D33C-9A4E-BCC9-252763084EC9}" type="slidenum">
              <a:rPr lang="de-DE" altLang="de-DE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de-DE" altLang="de-DE">
              <a:solidFill>
                <a:schemeClr val="accent2"/>
              </a:solidFill>
            </a:endParaRPr>
          </a:p>
        </p:txBody>
      </p:sp>
      <p:sp>
        <p:nvSpPr>
          <p:cNvPr id="17413" name="Datumsplatzhalter 4"/>
          <p:cNvSpPr>
            <a:spLocks noGrp="1"/>
          </p:cNvSpPr>
          <p:nvPr>
            <p:ph type="dt" sz="half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90B1A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2142096-7A6D-DE46-887B-E4145BE22689}" type="datetime1">
              <a:rPr lang="de-AT" altLang="de-DE" smtClean="0">
                <a:solidFill>
                  <a:schemeClr val="accent2"/>
                </a:solidFill>
              </a:rPr>
              <a:t>07.09.2021</a:t>
            </a:fld>
            <a:endParaRPr lang="de-DE" altLang="de-DE">
              <a:solidFill>
                <a:schemeClr val="accent2"/>
              </a:solidFill>
            </a:endParaRPr>
          </a:p>
        </p:txBody>
      </p:sp>
      <p:sp>
        <p:nvSpPr>
          <p:cNvPr id="1740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Ergebnisse</a:t>
            </a:r>
            <a:br>
              <a:rPr lang="en-US" dirty="0"/>
            </a:br>
            <a:r>
              <a:rPr lang="en-US" dirty="0" err="1"/>
              <a:t>Optimierungsmodell</a:t>
            </a:r>
            <a:endParaRPr lang="en-GB" altLang="de-DE" noProof="0" dirty="0">
              <a:solidFill>
                <a:srgbClr val="790B1A"/>
              </a:solidFill>
            </a:endParaRPr>
          </a:p>
        </p:txBody>
      </p:sp>
      <p:graphicFrame>
        <p:nvGraphicFramePr>
          <p:cNvPr id="15" name="Table 2">
            <a:extLst>
              <a:ext uri="{FF2B5EF4-FFF2-40B4-BE49-F238E27FC236}">
                <a16:creationId xmlns:a16="http://schemas.microsoft.com/office/drawing/2014/main" id="{35A3F764-BA32-4DB5-8857-DC564FBC47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712460"/>
              </p:ext>
            </p:extLst>
          </p:nvPr>
        </p:nvGraphicFramePr>
        <p:xfrm>
          <a:off x="670740" y="5063392"/>
          <a:ext cx="7558859" cy="98010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726231">
                  <a:extLst>
                    <a:ext uri="{9D8B030D-6E8A-4147-A177-3AD203B41FA5}">
                      <a16:colId xmlns:a16="http://schemas.microsoft.com/office/drawing/2014/main" val="3076069695"/>
                    </a:ext>
                  </a:extLst>
                </a:gridCol>
                <a:gridCol w="2423604">
                  <a:extLst>
                    <a:ext uri="{9D8B030D-6E8A-4147-A177-3AD203B41FA5}">
                      <a16:colId xmlns:a16="http://schemas.microsoft.com/office/drawing/2014/main" val="2074679384"/>
                    </a:ext>
                  </a:extLst>
                </a:gridCol>
                <a:gridCol w="1722268">
                  <a:extLst>
                    <a:ext uri="{9D8B030D-6E8A-4147-A177-3AD203B41FA5}">
                      <a16:colId xmlns:a16="http://schemas.microsoft.com/office/drawing/2014/main" val="2671673752"/>
                    </a:ext>
                  </a:extLst>
                </a:gridCol>
                <a:gridCol w="1686756">
                  <a:extLst>
                    <a:ext uri="{9D8B030D-6E8A-4147-A177-3AD203B41FA5}">
                      <a16:colId xmlns:a16="http://schemas.microsoft.com/office/drawing/2014/main" val="2476084479"/>
                    </a:ext>
                  </a:extLst>
                </a:gridCol>
              </a:tblGrid>
              <a:tr h="28268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Scenarios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err="1">
                          <a:effectLst/>
                        </a:rPr>
                        <a:t>Strompreis</a:t>
                      </a:r>
                      <a:r>
                        <a:rPr lang="en-US" sz="1400" dirty="0">
                          <a:effectLst/>
                        </a:rPr>
                        <a:t> (€/MWh)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err="1">
                          <a:effectLst/>
                        </a:rPr>
                        <a:t>Gaspreis</a:t>
                      </a:r>
                      <a:r>
                        <a:rPr lang="en-US" sz="1400" dirty="0">
                          <a:effectLst/>
                        </a:rPr>
                        <a:t> (€/MWh)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CO</a:t>
                      </a:r>
                      <a:r>
                        <a:rPr lang="en-US" sz="1400" baseline="-25000" dirty="0">
                          <a:effectLst/>
                        </a:rPr>
                        <a:t>2</a:t>
                      </a:r>
                      <a:r>
                        <a:rPr lang="en-US" sz="1400" dirty="0">
                          <a:effectLst/>
                        </a:rPr>
                        <a:t> –</a:t>
                      </a:r>
                      <a:r>
                        <a:rPr lang="en-US" sz="1400" dirty="0" err="1">
                          <a:effectLst/>
                        </a:rPr>
                        <a:t>Preis</a:t>
                      </a:r>
                      <a:r>
                        <a:rPr lang="en-US" sz="1400" dirty="0">
                          <a:effectLst/>
                        </a:rPr>
                        <a:t> (€/t)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3040650"/>
                  </a:ext>
                </a:extLst>
              </a:tr>
              <a:tr h="11637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Base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40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25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40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6360953"/>
                  </a:ext>
                </a:extLst>
              </a:tr>
              <a:tr h="11637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EU average</a:t>
                      </a:r>
                      <a:endParaRPr lang="de-DE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90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35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53.2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5157295"/>
                  </a:ext>
                </a:extLst>
              </a:tr>
              <a:tr h="11637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Prog. CO</a:t>
                      </a:r>
                      <a:r>
                        <a:rPr lang="en-US" sz="1400" b="1" baseline="-25000" dirty="0">
                          <a:effectLst/>
                        </a:rPr>
                        <a:t>2</a:t>
                      </a:r>
                      <a:r>
                        <a:rPr lang="en-US" sz="1400" b="1" dirty="0">
                          <a:effectLst/>
                        </a:rPr>
                        <a:t> prices</a:t>
                      </a:r>
                      <a:endParaRPr lang="de-DE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90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35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128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8752847"/>
                  </a:ext>
                </a:extLst>
              </a:tr>
            </a:tbl>
          </a:graphicData>
        </a:graphic>
      </p:graphicFrame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3B2E15E-D240-43B2-86C6-E590DD9D569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0225" y="1584796"/>
            <a:ext cx="8085460" cy="3289045"/>
          </a:xfrm>
        </p:spPr>
        <p:txBody>
          <a:bodyPr/>
          <a:lstStyle/>
          <a:p>
            <a:r>
              <a:rPr lang="de-DE" sz="2000" dirty="0"/>
              <a:t>Minimierung jährlicher Kosten (Energiekosten + annualisierte Investitionskosten)</a:t>
            </a:r>
          </a:p>
          <a:p>
            <a:r>
              <a:rPr lang="de-DE" sz="2000" dirty="0"/>
              <a:t>Annualisierung: 10 Jahre</a:t>
            </a:r>
          </a:p>
          <a:p>
            <a:r>
              <a:rPr lang="de-DE" sz="2000" dirty="0"/>
              <a:t>Konfigurationen</a:t>
            </a:r>
          </a:p>
          <a:p>
            <a:pPr lvl="1"/>
            <a:r>
              <a:rPr lang="de-DE" sz="2000" dirty="0"/>
              <a:t>Ohne WRG (NO HR)</a:t>
            </a:r>
          </a:p>
          <a:p>
            <a:pPr lvl="1"/>
            <a:r>
              <a:rPr lang="de-DE" sz="2000" dirty="0"/>
              <a:t>Direkte WRG (DHR)</a:t>
            </a:r>
          </a:p>
          <a:p>
            <a:pPr lvl="1"/>
            <a:r>
              <a:rPr lang="de-DE" sz="2000" dirty="0"/>
              <a:t>Direkte WRG &amp; Verteilnetz (DHR LTD)</a:t>
            </a:r>
          </a:p>
          <a:p>
            <a:pPr lvl="1"/>
            <a:r>
              <a:rPr lang="de-DE" sz="2000" dirty="0"/>
              <a:t>Direkte WRG &amp; Wärmepumpe (DHR HP)</a:t>
            </a:r>
          </a:p>
          <a:p>
            <a:pPr lvl="1"/>
            <a:r>
              <a:rPr lang="de-DE" sz="2000" dirty="0"/>
              <a:t>Direkte WRG, Wärmepumpe &amp; Verteilnetz (DHR HP LTD)</a:t>
            </a:r>
            <a:endParaRPr lang="en-GB" altLang="de-DE" dirty="0">
              <a:ea typeface="Geneva" charset="0"/>
              <a:cs typeface="Geneva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7819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90B1A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C2F121-D33C-9A4E-BCC9-252763084EC9}" type="slidenum">
              <a:rPr lang="de-DE" altLang="de-DE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de-DE" altLang="de-DE">
              <a:solidFill>
                <a:schemeClr val="accent2"/>
              </a:solidFill>
            </a:endParaRPr>
          </a:p>
        </p:txBody>
      </p:sp>
      <p:sp>
        <p:nvSpPr>
          <p:cNvPr id="17413" name="Datumsplatzhalter 4"/>
          <p:cNvSpPr>
            <a:spLocks noGrp="1"/>
          </p:cNvSpPr>
          <p:nvPr>
            <p:ph type="dt" sz="half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90B1A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2142096-7A6D-DE46-887B-E4145BE22689}" type="datetime1">
              <a:rPr lang="de-AT" altLang="de-DE" smtClean="0">
                <a:solidFill>
                  <a:schemeClr val="accent2"/>
                </a:solidFill>
              </a:rPr>
              <a:t>07.09.2021</a:t>
            </a:fld>
            <a:endParaRPr lang="de-DE" altLang="de-DE">
              <a:solidFill>
                <a:schemeClr val="accent2"/>
              </a:solidFill>
            </a:endParaRPr>
          </a:p>
        </p:txBody>
      </p:sp>
      <p:sp>
        <p:nvSpPr>
          <p:cNvPr id="17411" name="Inhaltsplatzhalter 10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en-GB" altLang="de-DE">
              <a:ea typeface="Geneva" charset="0"/>
              <a:cs typeface="Geneva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altLang="de-DE">
              <a:ea typeface="Geneva" charset="0"/>
              <a:cs typeface="Geneva" charset="0"/>
            </a:endParaRPr>
          </a:p>
        </p:txBody>
      </p:sp>
      <p:sp>
        <p:nvSpPr>
          <p:cNvPr id="17409" name="Titel 8"/>
          <p:cNvSpPr>
            <a:spLocks noGrp="1"/>
          </p:cNvSpPr>
          <p:nvPr>
            <p:ph type="title"/>
          </p:nvPr>
        </p:nvSpPr>
        <p:spPr>
          <a:xfrm>
            <a:off x="530225" y="404664"/>
            <a:ext cx="8080374" cy="844699"/>
          </a:xfrm>
        </p:spPr>
        <p:txBody>
          <a:bodyPr/>
          <a:lstStyle/>
          <a:p>
            <a:r>
              <a:rPr lang="en-US" dirty="0" err="1"/>
              <a:t>Ergebnisse</a:t>
            </a:r>
            <a:br>
              <a:rPr lang="en-US" dirty="0"/>
            </a:br>
            <a:r>
              <a:rPr lang="en-US" dirty="0" err="1"/>
              <a:t>Wärmerückgewinnung</a:t>
            </a:r>
            <a:endParaRPr lang="en-GB" altLang="de-DE" noProof="0" dirty="0">
              <a:solidFill>
                <a:srgbClr val="790B1A"/>
              </a:solidFill>
            </a:endParaRPr>
          </a:p>
        </p:txBody>
      </p:sp>
      <p:sp>
        <p:nvSpPr>
          <p:cNvPr id="7" name="Inhaltsplatzhalter 10">
            <a:extLst>
              <a:ext uri="{FF2B5EF4-FFF2-40B4-BE49-F238E27FC236}">
                <a16:creationId xmlns:a16="http://schemas.microsoft.com/office/drawing/2014/main" id="{964CEC7C-E886-4924-970B-48685FBB6B52}"/>
              </a:ext>
            </a:extLst>
          </p:cNvPr>
          <p:cNvSpPr txBox="1">
            <a:spLocks/>
          </p:cNvSpPr>
          <p:nvPr/>
        </p:nvSpPr>
        <p:spPr bwMode="auto">
          <a:xfrm>
            <a:off x="528315" y="1781947"/>
            <a:ext cx="8085460" cy="443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tabLst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5113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•"/>
              <a:tabLst/>
              <a:defRPr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2pPr>
            <a:lvl3pPr marL="804863" indent="-269875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•"/>
              <a:tabLst/>
              <a:defRPr>
                <a:solidFill>
                  <a:schemeClr val="tx1"/>
                </a:solidFill>
                <a:latin typeface="+mn-lt"/>
                <a:ea typeface="Geneva" pitchFamily="-107" charset="-128"/>
                <a:cs typeface="Geneva" pitchFamily="-107" charset="-128"/>
              </a:defRPr>
            </a:lvl3pPr>
            <a:lvl4pPr marL="1090612" indent="-28575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tabLst/>
              <a:defRPr>
                <a:solidFill>
                  <a:schemeClr val="tx1"/>
                </a:solidFill>
                <a:latin typeface="+mn-lt"/>
                <a:ea typeface="Geneva" pitchFamily="-107" charset="-128"/>
                <a:cs typeface="Geneva" charset="0"/>
              </a:defRPr>
            </a:lvl4pPr>
            <a:lvl5pPr marL="1355725" indent="-28575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tabLst/>
              <a:defRPr>
                <a:solidFill>
                  <a:schemeClr val="tx1"/>
                </a:solidFill>
                <a:latin typeface="+mn-lt"/>
                <a:ea typeface="Geneva" pitchFamily="-107" charset="-128"/>
                <a:cs typeface="Geneva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GB" altLang="de-DE" sz="1800" kern="0" dirty="0">
              <a:ea typeface="Geneva" charset="0"/>
              <a:cs typeface="Geneva" charset="0"/>
            </a:endParaRPr>
          </a:p>
          <a:p>
            <a:endParaRPr lang="en-GB" altLang="de-DE" sz="1800" kern="0" dirty="0">
              <a:ea typeface="Geneva" charset="0"/>
              <a:cs typeface="Geneva" charset="0"/>
            </a:endParaRPr>
          </a:p>
          <a:p>
            <a:pPr marL="0" indent="0">
              <a:buNone/>
            </a:pPr>
            <a:endParaRPr lang="en-GB" altLang="de-DE" sz="1800" kern="0" dirty="0">
              <a:ea typeface="Geneva" charset="0"/>
              <a:cs typeface="Geneva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altLang="de-DE" sz="1800" kern="0" dirty="0">
              <a:ea typeface="Geneva" charset="0"/>
              <a:cs typeface="Geneva" charset="0"/>
            </a:endParaRP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73CC0EB4-95DA-41D5-BD3E-96390FA81956}"/>
              </a:ext>
            </a:extLst>
          </p:cNvPr>
          <p:cNvCxnSpPr/>
          <p:nvPr/>
        </p:nvCxnSpPr>
        <p:spPr bwMode="auto">
          <a:xfrm flipH="1">
            <a:off x="4445406" y="2079880"/>
            <a:ext cx="1713390" cy="745724"/>
          </a:xfrm>
          <a:prstGeom prst="straightConnector1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109BEBE9-ECEC-4550-86EF-45A8969A2A1F}"/>
              </a:ext>
            </a:extLst>
          </p:cNvPr>
          <p:cNvCxnSpPr>
            <a:cxnSpLocks/>
          </p:cNvCxnSpPr>
          <p:nvPr/>
        </p:nvCxnSpPr>
        <p:spPr bwMode="auto">
          <a:xfrm>
            <a:off x="6158796" y="2079880"/>
            <a:ext cx="1433435" cy="887767"/>
          </a:xfrm>
          <a:prstGeom prst="straightConnector1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61B9A99B-FDE6-4165-B2CF-C6923D6060A8}"/>
              </a:ext>
            </a:extLst>
          </p:cNvPr>
          <p:cNvSpPr txBox="1"/>
          <p:nvPr/>
        </p:nvSpPr>
        <p:spPr bwMode="auto">
          <a:xfrm>
            <a:off x="4725361" y="1563311"/>
            <a:ext cx="270720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400"/>
              </a:spcBef>
              <a:buFont typeface="Arial" charset="0"/>
              <a:buNone/>
            </a:pPr>
            <a:r>
              <a:rPr lang="de-DE" sz="1800" kern="0" dirty="0">
                <a:solidFill>
                  <a:schemeClr val="tx1"/>
                </a:solidFill>
              </a:rPr>
              <a:t>HP wird nicht verwendet, wenn LTD verfügbar</a:t>
            </a:r>
          </a:p>
        </p:txBody>
      </p:sp>
      <p:graphicFrame>
        <p:nvGraphicFramePr>
          <p:cNvPr id="16" name="Diagramm 15">
            <a:extLst>
              <a:ext uri="{FF2B5EF4-FFF2-40B4-BE49-F238E27FC236}">
                <a16:creationId xmlns:a16="http://schemas.microsoft.com/office/drawing/2014/main" id="{A67857B0-D0AD-4FDF-8FD7-B210951534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3830222"/>
              </p:ext>
            </p:extLst>
          </p:nvPr>
        </p:nvGraphicFramePr>
        <p:xfrm>
          <a:off x="1067761" y="2452742"/>
          <a:ext cx="7008477" cy="3566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1D19B34F-F4C6-4E90-8A29-AB9AC1E25C3C}"/>
              </a:ext>
            </a:extLst>
          </p:cNvPr>
          <p:cNvCxnSpPr/>
          <p:nvPr/>
        </p:nvCxnSpPr>
        <p:spPr bwMode="auto">
          <a:xfrm flipV="1">
            <a:off x="3628660" y="2639173"/>
            <a:ext cx="0" cy="2831845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35A841D4-919F-4ED4-BAA9-ECEA033A6FB6}"/>
              </a:ext>
            </a:extLst>
          </p:cNvPr>
          <p:cNvCxnSpPr/>
          <p:nvPr/>
        </p:nvCxnSpPr>
        <p:spPr bwMode="auto">
          <a:xfrm flipV="1">
            <a:off x="5068323" y="2639173"/>
            <a:ext cx="0" cy="2831845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4E7F747A-C9FF-4FB4-9BCA-934157001363}"/>
              </a:ext>
            </a:extLst>
          </p:cNvPr>
          <p:cNvCxnSpPr/>
          <p:nvPr/>
        </p:nvCxnSpPr>
        <p:spPr bwMode="auto">
          <a:xfrm flipV="1">
            <a:off x="6490230" y="2639172"/>
            <a:ext cx="0" cy="2831845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5CDF123E-F772-489A-B112-35D5E6D1C6D8}"/>
              </a:ext>
            </a:extLst>
          </p:cNvPr>
          <p:cNvCxnSpPr/>
          <p:nvPr/>
        </p:nvCxnSpPr>
        <p:spPr bwMode="auto">
          <a:xfrm flipV="1">
            <a:off x="7912137" y="2639171"/>
            <a:ext cx="0" cy="2831845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5A412922-1214-46E2-882B-C5E5F5FB155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190478" y="3571329"/>
            <a:ext cx="18188" cy="1899687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80533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90B1A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C2F121-D33C-9A4E-BCC9-252763084EC9}" type="slidenum">
              <a:rPr lang="de-DE" altLang="de-DE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de-DE" altLang="de-DE">
              <a:solidFill>
                <a:schemeClr val="accent2"/>
              </a:solidFill>
            </a:endParaRPr>
          </a:p>
        </p:txBody>
      </p:sp>
      <p:sp>
        <p:nvSpPr>
          <p:cNvPr id="17413" name="Datumsplatzhalter 4"/>
          <p:cNvSpPr>
            <a:spLocks noGrp="1"/>
          </p:cNvSpPr>
          <p:nvPr>
            <p:ph type="dt" sz="half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90B1A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2142096-7A6D-DE46-887B-E4145BE22689}" type="datetime1">
              <a:rPr lang="de-AT" altLang="de-DE" smtClean="0">
                <a:solidFill>
                  <a:schemeClr val="accent2"/>
                </a:solidFill>
              </a:rPr>
              <a:t>07.09.2021</a:t>
            </a:fld>
            <a:endParaRPr lang="de-DE" altLang="de-DE">
              <a:solidFill>
                <a:schemeClr val="accent2"/>
              </a:solidFill>
            </a:endParaRPr>
          </a:p>
        </p:txBody>
      </p:sp>
      <p:sp>
        <p:nvSpPr>
          <p:cNvPr id="17411" name="Inhaltsplatzhalter 10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en-GB" altLang="de-DE">
              <a:ea typeface="Geneva" charset="0"/>
              <a:cs typeface="Geneva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altLang="de-DE">
              <a:ea typeface="Geneva" charset="0"/>
              <a:cs typeface="Geneva" charset="0"/>
            </a:endParaRPr>
          </a:p>
        </p:txBody>
      </p:sp>
      <p:sp>
        <p:nvSpPr>
          <p:cNvPr id="17409" name="Titel 8"/>
          <p:cNvSpPr>
            <a:spLocks noGrp="1"/>
          </p:cNvSpPr>
          <p:nvPr>
            <p:ph type="title"/>
          </p:nvPr>
        </p:nvSpPr>
        <p:spPr>
          <a:xfrm>
            <a:off x="530225" y="404664"/>
            <a:ext cx="8080374" cy="844699"/>
          </a:xfrm>
        </p:spPr>
        <p:txBody>
          <a:bodyPr/>
          <a:lstStyle/>
          <a:p>
            <a:r>
              <a:rPr lang="en-US" dirty="0" err="1"/>
              <a:t>Ergebnisse</a:t>
            </a:r>
            <a:br>
              <a:rPr lang="en-US" dirty="0"/>
            </a:br>
            <a:r>
              <a:rPr lang="en-US" dirty="0"/>
              <a:t>CAPEX &amp; </a:t>
            </a:r>
            <a:r>
              <a:rPr lang="en-US" dirty="0" err="1"/>
              <a:t>Opex</a:t>
            </a:r>
            <a:endParaRPr lang="en-GB" altLang="de-DE" noProof="0" dirty="0">
              <a:solidFill>
                <a:srgbClr val="790B1A"/>
              </a:solidFill>
            </a:endParaRPr>
          </a:p>
        </p:txBody>
      </p:sp>
      <p:sp>
        <p:nvSpPr>
          <p:cNvPr id="7" name="Inhaltsplatzhalter 10">
            <a:extLst>
              <a:ext uri="{FF2B5EF4-FFF2-40B4-BE49-F238E27FC236}">
                <a16:creationId xmlns:a16="http://schemas.microsoft.com/office/drawing/2014/main" id="{964CEC7C-E886-4924-970B-48685FBB6B52}"/>
              </a:ext>
            </a:extLst>
          </p:cNvPr>
          <p:cNvSpPr txBox="1">
            <a:spLocks/>
          </p:cNvSpPr>
          <p:nvPr/>
        </p:nvSpPr>
        <p:spPr bwMode="auto">
          <a:xfrm>
            <a:off x="528315" y="1781947"/>
            <a:ext cx="8085460" cy="443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tabLst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5113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•"/>
              <a:tabLst/>
              <a:defRPr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2pPr>
            <a:lvl3pPr marL="804863" indent="-269875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•"/>
              <a:tabLst/>
              <a:defRPr>
                <a:solidFill>
                  <a:schemeClr val="tx1"/>
                </a:solidFill>
                <a:latin typeface="+mn-lt"/>
                <a:ea typeface="Geneva" pitchFamily="-107" charset="-128"/>
                <a:cs typeface="Geneva" pitchFamily="-107" charset="-128"/>
              </a:defRPr>
            </a:lvl3pPr>
            <a:lvl4pPr marL="1090612" indent="-28575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tabLst/>
              <a:defRPr>
                <a:solidFill>
                  <a:schemeClr val="tx1"/>
                </a:solidFill>
                <a:latin typeface="+mn-lt"/>
                <a:ea typeface="Geneva" pitchFamily="-107" charset="-128"/>
                <a:cs typeface="Geneva" charset="0"/>
              </a:defRPr>
            </a:lvl4pPr>
            <a:lvl5pPr marL="1355725" indent="-28575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tabLst/>
              <a:defRPr>
                <a:solidFill>
                  <a:schemeClr val="tx1"/>
                </a:solidFill>
                <a:latin typeface="+mn-lt"/>
                <a:ea typeface="Geneva" pitchFamily="-107" charset="-128"/>
                <a:cs typeface="Geneva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GB" altLang="de-DE" sz="1800" kern="0">
              <a:ea typeface="Geneva" charset="0"/>
              <a:cs typeface="Geneva" charset="0"/>
            </a:endParaRPr>
          </a:p>
          <a:p>
            <a:endParaRPr lang="en-GB" altLang="de-DE" sz="1800" kern="0">
              <a:ea typeface="Geneva" charset="0"/>
              <a:cs typeface="Geneva" charset="0"/>
            </a:endParaRPr>
          </a:p>
          <a:p>
            <a:pPr marL="0" indent="0">
              <a:buNone/>
            </a:pPr>
            <a:endParaRPr lang="en-GB" altLang="de-DE" sz="1800" kern="0">
              <a:ea typeface="Geneva" charset="0"/>
              <a:cs typeface="Geneva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altLang="de-DE" sz="1800" kern="0">
              <a:ea typeface="Geneva" charset="0"/>
              <a:cs typeface="Geneva" charset="0"/>
            </a:endParaRP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6B790BFA-395E-4946-A971-F7C604BAE8EF}"/>
              </a:ext>
            </a:extLst>
          </p:cNvPr>
          <p:cNvCxnSpPr>
            <a:cxnSpLocks/>
          </p:cNvCxnSpPr>
          <p:nvPr/>
        </p:nvCxnSpPr>
        <p:spPr bwMode="auto">
          <a:xfrm flipH="1">
            <a:off x="5228948" y="2299391"/>
            <a:ext cx="1189607" cy="587885"/>
          </a:xfrm>
          <a:prstGeom prst="straightConnector1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DB2295B0-B747-4B9A-9638-409B88B18769}"/>
              </a:ext>
            </a:extLst>
          </p:cNvPr>
          <p:cNvCxnSpPr>
            <a:cxnSpLocks/>
          </p:cNvCxnSpPr>
          <p:nvPr/>
        </p:nvCxnSpPr>
        <p:spPr bwMode="auto">
          <a:xfrm>
            <a:off x="6418555" y="2299391"/>
            <a:ext cx="1566600" cy="587885"/>
          </a:xfrm>
          <a:prstGeom prst="straightConnector1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81299536-39E1-411D-94F6-D2496CDAAD36}"/>
              </a:ext>
            </a:extLst>
          </p:cNvPr>
          <p:cNvSpPr txBox="1"/>
          <p:nvPr/>
        </p:nvSpPr>
        <p:spPr bwMode="auto">
          <a:xfrm>
            <a:off x="5104244" y="1244236"/>
            <a:ext cx="3604750" cy="93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spcBef>
                <a:spcPts val="400"/>
              </a:spcBef>
              <a:buFont typeface="Arial" charset="0"/>
              <a:buNone/>
            </a:pPr>
            <a:r>
              <a:rPr lang="de-DE" sz="1800" kern="0" dirty="0">
                <a:solidFill>
                  <a:schemeClr val="tx1"/>
                </a:solidFill>
              </a:rPr>
              <a:t>Systeme mit LTD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à"/>
            </a:pPr>
            <a:r>
              <a:rPr lang="de-DE" sz="1800" kern="0" dirty="0">
                <a:solidFill>
                  <a:schemeClr val="tx1"/>
                </a:solidFill>
                <a:sym typeface="Wingdings" panose="05000000000000000000" pitchFamily="2" charset="2"/>
              </a:rPr>
              <a:t>Kein zusätzlicher Strombedarf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à"/>
            </a:pPr>
            <a:r>
              <a:rPr lang="de-DE" sz="1800" kern="0" dirty="0">
                <a:solidFill>
                  <a:schemeClr val="tx1"/>
                </a:solidFill>
                <a:sym typeface="Wingdings" panose="05000000000000000000" pitchFamily="2" charset="2"/>
              </a:rPr>
              <a:t>Kein zusätzlicher Dampfbedarf</a:t>
            </a:r>
            <a:endParaRPr lang="de-DE" sz="1800" kern="0" dirty="0">
              <a:solidFill>
                <a:schemeClr val="tx1"/>
              </a:solidFill>
            </a:endParaRPr>
          </a:p>
        </p:txBody>
      </p:sp>
      <p:graphicFrame>
        <p:nvGraphicFramePr>
          <p:cNvPr id="14" name="Diagramm 13">
            <a:extLst>
              <a:ext uri="{FF2B5EF4-FFF2-40B4-BE49-F238E27FC236}">
                <a16:creationId xmlns:a16="http://schemas.microsoft.com/office/drawing/2014/main" id="{C44EE6E8-1410-4C33-B454-5A67F252E0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862521"/>
              </p:ext>
            </p:extLst>
          </p:nvPr>
        </p:nvGraphicFramePr>
        <p:xfrm>
          <a:off x="1158845" y="2761059"/>
          <a:ext cx="7385169" cy="3216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182E1CF6-2959-49AB-8CFB-704A7AF77D7C}"/>
              </a:ext>
            </a:extLst>
          </p:cNvPr>
          <p:cNvCxnSpPr/>
          <p:nvPr/>
        </p:nvCxnSpPr>
        <p:spPr bwMode="auto">
          <a:xfrm flipV="1">
            <a:off x="3355759" y="2956263"/>
            <a:ext cx="0" cy="2831845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90E1CD47-9575-4E93-AAAE-BD95F1196E4A}"/>
              </a:ext>
            </a:extLst>
          </p:cNvPr>
          <p:cNvCxnSpPr/>
          <p:nvPr/>
        </p:nvCxnSpPr>
        <p:spPr bwMode="auto">
          <a:xfrm flipV="1">
            <a:off x="4582357" y="2939987"/>
            <a:ext cx="0" cy="2831845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A40897DD-DB79-43FF-95D8-7B5C0C6C6880}"/>
              </a:ext>
            </a:extLst>
          </p:cNvPr>
          <p:cNvCxnSpPr/>
          <p:nvPr/>
        </p:nvCxnSpPr>
        <p:spPr bwMode="auto">
          <a:xfrm flipV="1">
            <a:off x="5826710" y="2950344"/>
            <a:ext cx="0" cy="2831845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05550EC9-D984-4D7D-AAEA-CDE2734CC276}"/>
              </a:ext>
            </a:extLst>
          </p:cNvPr>
          <p:cNvCxnSpPr/>
          <p:nvPr/>
        </p:nvCxnSpPr>
        <p:spPr bwMode="auto">
          <a:xfrm flipV="1">
            <a:off x="7071063" y="2951824"/>
            <a:ext cx="0" cy="2831845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EBC182C2-5E01-4749-95A6-0A3F4753BFBB}"/>
              </a:ext>
            </a:extLst>
          </p:cNvPr>
          <p:cNvCxnSpPr/>
          <p:nvPr/>
        </p:nvCxnSpPr>
        <p:spPr bwMode="auto">
          <a:xfrm flipV="1">
            <a:off x="8288784" y="2935548"/>
            <a:ext cx="0" cy="2831845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70598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90B1A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C2F121-D33C-9A4E-BCC9-252763084EC9}" type="slidenum">
              <a:rPr lang="de-DE" altLang="de-DE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de-DE" altLang="de-DE">
              <a:solidFill>
                <a:schemeClr val="accent2"/>
              </a:solidFill>
            </a:endParaRPr>
          </a:p>
        </p:txBody>
      </p:sp>
      <p:sp>
        <p:nvSpPr>
          <p:cNvPr id="17413" name="Datumsplatzhalter 4"/>
          <p:cNvSpPr>
            <a:spLocks noGrp="1"/>
          </p:cNvSpPr>
          <p:nvPr>
            <p:ph type="dt" sz="half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90B1A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2142096-7A6D-DE46-887B-E4145BE22689}" type="datetime1">
              <a:rPr lang="de-AT" altLang="de-DE" smtClean="0">
                <a:solidFill>
                  <a:schemeClr val="accent2"/>
                </a:solidFill>
              </a:rPr>
              <a:t>07.09.2021</a:t>
            </a:fld>
            <a:endParaRPr lang="de-DE" altLang="de-DE">
              <a:solidFill>
                <a:schemeClr val="accent2"/>
              </a:solidFill>
            </a:endParaRPr>
          </a:p>
        </p:txBody>
      </p:sp>
      <p:sp>
        <p:nvSpPr>
          <p:cNvPr id="17411" name="Inhaltsplatzhalter 10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en-GB" altLang="de-DE">
              <a:ea typeface="Geneva" charset="0"/>
              <a:cs typeface="Geneva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altLang="de-DE">
              <a:ea typeface="Geneva" charset="0"/>
              <a:cs typeface="Geneva" charset="0"/>
            </a:endParaRPr>
          </a:p>
        </p:txBody>
      </p:sp>
      <p:sp>
        <p:nvSpPr>
          <p:cNvPr id="17409" name="Titel 8"/>
          <p:cNvSpPr>
            <a:spLocks noGrp="1"/>
          </p:cNvSpPr>
          <p:nvPr>
            <p:ph type="title"/>
          </p:nvPr>
        </p:nvSpPr>
        <p:spPr>
          <a:xfrm>
            <a:off x="530225" y="404664"/>
            <a:ext cx="8080374" cy="844699"/>
          </a:xfrm>
        </p:spPr>
        <p:txBody>
          <a:bodyPr/>
          <a:lstStyle/>
          <a:p>
            <a:r>
              <a:rPr lang="en-US" dirty="0" err="1"/>
              <a:t>Ergebnisse</a:t>
            </a:r>
            <a:br>
              <a:rPr lang="en-US" dirty="0"/>
            </a:br>
            <a:r>
              <a:rPr lang="en-US" dirty="0"/>
              <a:t>Net present value</a:t>
            </a:r>
            <a:endParaRPr lang="en-GB" altLang="de-DE" noProof="0" dirty="0">
              <a:solidFill>
                <a:srgbClr val="790B1A"/>
              </a:solidFill>
            </a:endParaRPr>
          </a:p>
        </p:txBody>
      </p:sp>
      <p:sp>
        <p:nvSpPr>
          <p:cNvPr id="7" name="Inhaltsplatzhalter 10">
            <a:extLst>
              <a:ext uri="{FF2B5EF4-FFF2-40B4-BE49-F238E27FC236}">
                <a16:creationId xmlns:a16="http://schemas.microsoft.com/office/drawing/2014/main" id="{964CEC7C-E886-4924-970B-48685FBB6B52}"/>
              </a:ext>
            </a:extLst>
          </p:cNvPr>
          <p:cNvSpPr txBox="1">
            <a:spLocks/>
          </p:cNvSpPr>
          <p:nvPr/>
        </p:nvSpPr>
        <p:spPr bwMode="auto">
          <a:xfrm>
            <a:off x="528315" y="1781947"/>
            <a:ext cx="8085460" cy="443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tabLst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5113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•"/>
              <a:tabLst/>
              <a:defRPr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2pPr>
            <a:lvl3pPr marL="804863" indent="-269875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•"/>
              <a:tabLst/>
              <a:defRPr>
                <a:solidFill>
                  <a:schemeClr val="tx1"/>
                </a:solidFill>
                <a:latin typeface="+mn-lt"/>
                <a:ea typeface="Geneva" pitchFamily="-107" charset="-128"/>
                <a:cs typeface="Geneva" pitchFamily="-107" charset="-128"/>
              </a:defRPr>
            </a:lvl3pPr>
            <a:lvl4pPr marL="1090612" indent="-28575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tabLst/>
              <a:defRPr>
                <a:solidFill>
                  <a:schemeClr val="tx1"/>
                </a:solidFill>
                <a:latin typeface="+mn-lt"/>
                <a:ea typeface="Geneva" pitchFamily="-107" charset="-128"/>
                <a:cs typeface="Geneva" charset="0"/>
              </a:defRPr>
            </a:lvl4pPr>
            <a:lvl5pPr marL="1355725" indent="-28575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tabLst/>
              <a:defRPr>
                <a:solidFill>
                  <a:schemeClr val="tx1"/>
                </a:solidFill>
                <a:latin typeface="+mn-lt"/>
                <a:ea typeface="Geneva" pitchFamily="-107" charset="-128"/>
                <a:cs typeface="Geneva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GB" altLang="de-DE" sz="1800" kern="0">
              <a:ea typeface="Geneva" charset="0"/>
              <a:cs typeface="Geneva" charset="0"/>
            </a:endParaRPr>
          </a:p>
          <a:p>
            <a:endParaRPr lang="en-GB" altLang="de-DE" sz="1800" kern="0">
              <a:ea typeface="Geneva" charset="0"/>
              <a:cs typeface="Geneva" charset="0"/>
            </a:endParaRPr>
          </a:p>
          <a:p>
            <a:pPr marL="0" indent="0">
              <a:buNone/>
            </a:pPr>
            <a:endParaRPr lang="en-GB" altLang="de-DE" sz="1800" kern="0">
              <a:ea typeface="Geneva" charset="0"/>
              <a:cs typeface="Geneva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altLang="de-DE" sz="1800" kern="0">
              <a:ea typeface="Geneva" charset="0"/>
              <a:cs typeface="Geneva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039781-D043-4C5F-A225-DE33AC3CC2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489"/>
          <a:stretch/>
        </p:blipFill>
        <p:spPr>
          <a:xfrm>
            <a:off x="160303" y="1446514"/>
            <a:ext cx="3479089" cy="27400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2DF706-46F6-43CD-BB93-D3B475FA79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9392" y="1362059"/>
            <a:ext cx="3713558" cy="29935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249B05-F663-4CAE-AADA-301E0C0AD0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5622"/>
          <a:stretch/>
        </p:blipFill>
        <p:spPr>
          <a:xfrm>
            <a:off x="4862999" y="3999149"/>
            <a:ext cx="3564917" cy="27400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2374EA-B7FA-4BF3-BC7B-94394A1B8A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911" t="90343" r="12222" b="3135"/>
          <a:stretch/>
        </p:blipFill>
        <p:spPr>
          <a:xfrm>
            <a:off x="670253" y="5702149"/>
            <a:ext cx="3415850" cy="25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98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90B1A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C2F121-D33C-9A4E-BCC9-252763084EC9}" type="slidenum">
              <a:rPr lang="de-DE" altLang="de-DE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de-DE" altLang="de-DE">
              <a:solidFill>
                <a:schemeClr val="accent2"/>
              </a:solidFill>
            </a:endParaRPr>
          </a:p>
        </p:txBody>
      </p:sp>
      <p:sp>
        <p:nvSpPr>
          <p:cNvPr id="17413" name="Datumsplatzhalter 4"/>
          <p:cNvSpPr>
            <a:spLocks noGrp="1"/>
          </p:cNvSpPr>
          <p:nvPr>
            <p:ph type="dt" sz="half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90B1A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2142096-7A6D-DE46-887B-E4145BE22689}" type="datetime1">
              <a:rPr lang="de-AT" altLang="de-DE" smtClean="0">
                <a:solidFill>
                  <a:schemeClr val="accent2"/>
                </a:solidFill>
              </a:rPr>
              <a:t>07.09.2021</a:t>
            </a:fld>
            <a:endParaRPr lang="de-DE" altLang="de-DE">
              <a:solidFill>
                <a:schemeClr val="accent2"/>
              </a:solidFill>
            </a:endParaRPr>
          </a:p>
        </p:txBody>
      </p:sp>
      <p:sp>
        <p:nvSpPr>
          <p:cNvPr id="17411" name="Inhaltsplatzhalter 10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en-GB" altLang="de-DE">
              <a:ea typeface="Geneva" charset="0"/>
              <a:cs typeface="Geneva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altLang="de-DE">
              <a:ea typeface="Geneva" charset="0"/>
              <a:cs typeface="Geneva" charset="0"/>
            </a:endParaRPr>
          </a:p>
        </p:txBody>
      </p:sp>
      <p:sp>
        <p:nvSpPr>
          <p:cNvPr id="17409" name="Titel 8"/>
          <p:cNvSpPr>
            <a:spLocks noGrp="1"/>
          </p:cNvSpPr>
          <p:nvPr>
            <p:ph type="title"/>
          </p:nvPr>
        </p:nvSpPr>
        <p:spPr>
          <a:xfrm>
            <a:off x="530225" y="404664"/>
            <a:ext cx="8080374" cy="844699"/>
          </a:xfrm>
        </p:spPr>
        <p:txBody>
          <a:bodyPr/>
          <a:lstStyle/>
          <a:p>
            <a:r>
              <a:rPr lang="en-US" dirty="0" err="1"/>
              <a:t>Ergebnisse</a:t>
            </a:r>
            <a:br>
              <a:rPr lang="en-US" dirty="0"/>
            </a:br>
            <a:r>
              <a:rPr lang="en-US" dirty="0" err="1"/>
              <a:t>Wärmeübertragernetzwerk</a:t>
            </a:r>
            <a:endParaRPr lang="en-GB" altLang="de-DE" noProof="0" dirty="0">
              <a:solidFill>
                <a:srgbClr val="790B1A"/>
              </a:solidFill>
            </a:endParaRPr>
          </a:p>
        </p:txBody>
      </p:sp>
      <p:sp>
        <p:nvSpPr>
          <p:cNvPr id="7" name="Inhaltsplatzhalter 10">
            <a:extLst>
              <a:ext uri="{FF2B5EF4-FFF2-40B4-BE49-F238E27FC236}">
                <a16:creationId xmlns:a16="http://schemas.microsoft.com/office/drawing/2014/main" id="{964CEC7C-E886-4924-970B-48685FBB6B52}"/>
              </a:ext>
            </a:extLst>
          </p:cNvPr>
          <p:cNvSpPr txBox="1">
            <a:spLocks/>
          </p:cNvSpPr>
          <p:nvPr/>
        </p:nvSpPr>
        <p:spPr bwMode="auto">
          <a:xfrm>
            <a:off x="528315" y="1781947"/>
            <a:ext cx="8085460" cy="443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tabLst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5113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•"/>
              <a:tabLst/>
              <a:defRPr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2pPr>
            <a:lvl3pPr marL="804863" indent="-269875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•"/>
              <a:tabLst/>
              <a:defRPr>
                <a:solidFill>
                  <a:schemeClr val="tx1"/>
                </a:solidFill>
                <a:latin typeface="+mn-lt"/>
                <a:ea typeface="Geneva" pitchFamily="-107" charset="-128"/>
                <a:cs typeface="Geneva" pitchFamily="-107" charset="-128"/>
              </a:defRPr>
            </a:lvl3pPr>
            <a:lvl4pPr marL="1090612" indent="-28575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tabLst/>
              <a:defRPr>
                <a:solidFill>
                  <a:schemeClr val="tx1"/>
                </a:solidFill>
                <a:latin typeface="+mn-lt"/>
                <a:ea typeface="Geneva" pitchFamily="-107" charset="-128"/>
                <a:cs typeface="Geneva" charset="0"/>
              </a:defRPr>
            </a:lvl4pPr>
            <a:lvl5pPr marL="1355725" indent="-28575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tabLst/>
              <a:defRPr>
                <a:solidFill>
                  <a:schemeClr val="tx1"/>
                </a:solidFill>
                <a:latin typeface="+mn-lt"/>
                <a:ea typeface="Geneva" pitchFamily="-107" charset="-128"/>
                <a:cs typeface="Geneva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GB" altLang="de-DE" sz="1800" kern="0">
              <a:ea typeface="Geneva" charset="0"/>
              <a:cs typeface="Geneva" charset="0"/>
            </a:endParaRPr>
          </a:p>
          <a:p>
            <a:endParaRPr lang="en-GB" altLang="de-DE" sz="1800" kern="0">
              <a:ea typeface="Geneva" charset="0"/>
              <a:cs typeface="Geneva" charset="0"/>
            </a:endParaRPr>
          </a:p>
          <a:p>
            <a:pPr marL="0" indent="0">
              <a:buNone/>
            </a:pPr>
            <a:endParaRPr lang="en-GB" altLang="de-DE" sz="1800" kern="0">
              <a:ea typeface="Geneva" charset="0"/>
              <a:cs typeface="Geneva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altLang="de-DE" sz="1800" kern="0">
              <a:ea typeface="Geneva" charset="0"/>
              <a:cs typeface="Geneva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C26622-4E12-4EEF-8280-5B3317761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075" y="2119155"/>
            <a:ext cx="6131771" cy="4195771"/>
          </a:xfrm>
          <a:prstGeom prst="rect">
            <a:avLst/>
          </a:prstGeom>
        </p:spPr>
      </p:pic>
      <p:sp>
        <p:nvSpPr>
          <p:cNvPr id="8" name="TextBox 10">
            <a:extLst>
              <a:ext uri="{FF2B5EF4-FFF2-40B4-BE49-F238E27FC236}">
                <a16:creationId xmlns:a16="http://schemas.microsoft.com/office/drawing/2014/main" id="{8EFF2F73-152C-40A0-B225-8772A69B6F6E}"/>
              </a:ext>
            </a:extLst>
          </p:cNvPr>
          <p:cNvSpPr txBox="1"/>
          <p:nvPr/>
        </p:nvSpPr>
        <p:spPr bwMode="auto">
          <a:xfrm>
            <a:off x="526403" y="1572390"/>
            <a:ext cx="8080374" cy="60529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00"/>
              </a:spcBef>
            </a:pPr>
            <a:r>
              <a:rPr lang="en-US" sz="1800" dirty="0" err="1">
                <a:solidFill>
                  <a:schemeClr val="tx1"/>
                </a:solidFill>
              </a:rPr>
              <a:t>Wärmeübertragernetzwerk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mit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Verteilsystem</a:t>
            </a:r>
            <a:r>
              <a:rPr lang="en-US" sz="1800" dirty="0">
                <a:solidFill>
                  <a:schemeClr val="tx1"/>
                </a:solidFill>
              </a:rPr>
              <a:t> (LTD)</a:t>
            </a:r>
            <a:endParaRPr lang="de-DE" sz="1800" kern="0" dirty="0">
              <a:solidFill>
                <a:schemeClr val="tx1"/>
              </a:solidFill>
            </a:endParaRPr>
          </a:p>
          <a:p>
            <a:pPr>
              <a:spcBef>
                <a:spcPts val="400"/>
              </a:spcBef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09C4A331-23E7-4152-A9F8-2C1E047CA8E6}"/>
              </a:ext>
            </a:extLst>
          </p:cNvPr>
          <p:cNvSpPr/>
          <p:nvPr/>
        </p:nvSpPr>
        <p:spPr>
          <a:xfrm>
            <a:off x="1085270" y="3429000"/>
            <a:ext cx="18517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400"/>
              </a:spcBef>
            </a:pPr>
            <a:r>
              <a:rPr lang="de-DE" sz="1100" b="1" kern="0" dirty="0">
                <a:solidFill>
                  <a:schemeClr val="tx1"/>
                </a:solidFill>
              </a:rPr>
              <a:t>Einspeisung in Facility A</a:t>
            </a:r>
          </a:p>
        </p:txBody>
      </p:sp>
    </p:spTree>
    <p:extLst>
      <p:ext uri="{BB962C8B-B14F-4D97-AF65-F5344CB8AC3E}">
        <p14:creationId xmlns:p14="http://schemas.microsoft.com/office/powerpoint/2010/main" val="1015113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90B1A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C2F121-D33C-9A4E-BCC9-252763084EC9}" type="slidenum">
              <a:rPr lang="de-DE" altLang="de-DE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de-DE" altLang="de-DE">
              <a:solidFill>
                <a:schemeClr val="accent2"/>
              </a:solidFill>
            </a:endParaRPr>
          </a:p>
        </p:txBody>
      </p:sp>
      <p:sp>
        <p:nvSpPr>
          <p:cNvPr id="17413" name="Datumsplatzhalter 4"/>
          <p:cNvSpPr>
            <a:spLocks noGrp="1"/>
          </p:cNvSpPr>
          <p:nvPr>
            <p:ph type="dt" sz="half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90B1A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2142096-7A6D-DE46-887B-E4145BE22689}" type="datetime1">
              <a:rPr lang="de-AT" altLang="de-DE" smtClean="0">
                <a:solidFill>
                  <a:schemeClr val="accent2"/>
                </a:solidFill>
              </a:rPr>
              <a:t>07.09.2021</a:t>
            </a:fld>
            <a:endParaRPr lang="de-DE" altLang="de-DE">
              <a:solidFill>
                <a:schemeClr val="accent2"/>
              </a:solidFill>
            </a:endParaRPr>
          </a:p>
        </p:txBody>
      </p:sp>
      <p:sp>
        <p:nvSpPr>
          <p:cNvPr id="17411" name="Inhaltsplatzhalter 10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en-GB" altLang="de-DE">
              <a:ea typeface="Geneva" charset="0"/>
              <a:cs typeface="Geneva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altLang="de-DE">
              <a:ea typeface="Geneva" charset="0"/>
              <a:cs typeface="Geneva" charset="0"/>
            </a:endParaRPr>
          </a:p>
        </p:txBody>
      </p:sp>
      <p:sp>
        <p:nvSpPr>
          <p:cNvPr id="17409" name="Titel 8"/>
          <p:cNvSpPr>
            <a:spLocks noGrp="1"/>
          </p:cNvSpPr>
          <p:nvPr>
            <p:ph type="title"/>
          </p:nvPr>
        </p:nvSpPr>
        <p:spPr>
          <a:xfrm>
            <a:off x="530225" y="404664"/>
            <a:ext cx="8080374" cy="844699"/>
          </a:xfrm>
        </p:spPr>
        <p:txBody>
          <a:bodyPr/>
          <a:lstStyle/>
          <a:p>
            <a:r>
              <a:rPr lang="en-US" dirty="0" err="1"/>
              <a:t>Zusammenfassung</a:t>
            </a:r>
            <a:r>
              <a:rPr lang="en-US" dirty="0"/>
              <a:t> und </a:t>
            </a:r>
            <a:r>
              <a:rPr lang="en-US" dirty="0" err="1"/>
              <a:t>ausblick</a:t>
            </a:r>
            <a:endParaRPr lang="en-GB" altLang="de-DE" noProof="0" dirty="0">
              <a:solidFill>
                <a:srgbClr val="790B1A"/>
              </a:solidFill>
            </a:endParaRPr>
          </a:p>
        </p:txBody>
      </p:sp>
      <p:sp>
        <p:nvSpPr>
          <p:cNvPr id="7" name="Inhaltsplatzhalter 10">
            <a:extLst>
              <a:ext uri="{FF2B5EF4-FFF2-40B4-BE49-F238E27FC236}">
                <a16:creationId xmlns:a16="http://schemas.microsoft.com/office/drawing/2014/main" id="{964CEC7C-E886-4924-970B-48685FBB6B52}"/>
              </a:ext>
            </a:extLst>
          </p:cNvPr>
          <p:cNvSpPr txBox="1">
            <a:spLocks/>
          </p:cNvSpPr>
          <p:nvPr/>
        </p:nvSpPr>
        <p:spPr bwMode="auto">
          <a:xfrm>
            <a:off x="553454" y="1781947"/>
            <a:ext cx="8085460" cy="443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tabLst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5113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•"/>
              <a:tabLst/>
              <a:defRPr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2pPr>
            <a:lvl3pPr marL="804863" indent="-269875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•"/>
              <a:tabLst/>
              <a:defRPr>
                <a:solidFill>
                  <a:schemeClr val="tx1"/>
                </a:solidFill>
                <a:latin typeface="+mn-lt"/>
                <a:ea typeface="Geneva" pitchFamily="-107" charset="-128"/>
                <a:cs typeface="Geneva" pitchFamily="-107" charset="-128"/>
              </a:defRPr>
            </a:lvl3pPr>
            <a:lvl4pPr marL="1090612" indent="-28575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tabLst/>
              <a:defRPr>
                <a:solidFill>
                  <a:schemeClr val="tx1"/>
                </a:solidFill>
                <a:latin typeface="+mn-lt"/>
                <a:ea typeface="Geneva" pitchFamily="-107" charset="-128"/>
                <a:cs typeface="Geneva" charset="0"/>
              </a:defRPr>
            </a:lvl4pPr>
            <a:lvl5pPr marL="1355725" indent="-28575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tabLst/>
              <a:defRPr>
                <a:solidFill>
                  <a:schemeClr val="tx1"/>
                </a:solidFill>
                <a:latin typeface="+mn-lt"/>
                <a:ea typeface="Geneva" pitchFamily="-107" charset="-128"/>
                <a:cs typeface="Geneva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GB" altLang="de-DE" sz="1800" kern="0" dirty="0">
              <a:ea typeface="Geneva" charset="0"/>
              <a:cs typeface="Geneva" charset="0"/>
            </a:endParaRPr>
          </a:p>
          <a:p>
            <a:r>
              <a:rPr lang="en-GB" altLang="de-DE" sz="1800" kern="0" dirty="0">
                <a:ea typeface="Geneva" charset="0"/>
                <a:cs typeface="Geneva" charset="0"/>
              </a:rPr>
              <a:t>Je </a:t>
            </a:r>
            <a:r>
              <a:rPr lang="en-GB" altLang="de-DE" sz="1800" kern="0" dirty="0" err="1">
                <a:ea typeface="Geneva" charset="0"/>
                <a:cs typeface="Geneva" charset="0"/>
              </a:rPr>
              <a:t>nach</a:t>
            </a:r>
            <a:r>
              <a:rPr lang="en-GB" altLang="de-DE" sz="1800" kern="0" dirty="0">
                <a:ea typeface="Geneva" charset="0"/>
                <a:cs typeface="Geneva" charset="0"/>
              </a:rPr>
              <a:t> </a:t>
            </a:r>
            <a:r>
              <a:rPr lang="en-GB" altLang="de-DE" sz="1800" kern="0" dirty="0" err="1">
                <a:ea typeface="Geneva" charset="0"/>
                <a:cs typeface="Geneva" charset="0"/>
              </a:rPr>
              <a:t>Planungshorizont</a:t>
            </a:r>
            <a:r>
              <a:rPr lang="en-GB" altLang="de-DE" sz="1800" kern="0" dirty="0">
                <a:ea typeface="Geneva" charset="0"/>
                <a:cs typeface="Geneva" charset="0"/>
              </a:rPr>
              <a:t> </a:t>
            </a:r>
            <a:r>
              <a:rPr lang="en-GB" altLang="de-DE" sz="1800" kern="0" dirty="0" err="1">
                <a:ea typeface="Geneva" charset="0"/>
                <a:cs typeface="Geneva" charset="0"/>
              </a:rPr>
              <a:t>Kostenvorteile</a:t>
            </a:r>
            <a:r>
              <a:rPr lang="en-GB" altLang="de-DE" sz="1800" kern="0" dirty="0">
                <a:ea typeface="Geneva" charset="0"/>
                <a:cs typeface="Geneva" charset="0"/>
              </a:rPr>
              <a:t> </a:t>
            </a:r>
            <a:r>
              <a:rPr lang="en-GB" altLang="de-DE" sz="1800" kern="0" dirty="0" err="1">
                <a:ea typeface="Geneva" charset="0"/>
                <a:cs typeface="Geneva" charset="0"/>
              </a:rPr>
              <a:t>für</a:t>
            </a:r>
            <a:r>
              <a:rPr lang="en-GB" altLang="de-DE" sz="1800" kern="0" dirty="0">
                <a:ea typeface="Geneva" charset="0"/>
                <a:cs typeface="Geneva" charset="0"/>
              </a:rPr>
              <a:t> LTD </a:t>
            </a:r>
            <a:r>
              <a:rPr lang="en-GB" altLang="de-DE" sz="1800" kern="0" dirty="0" err="1">
                <a:ea typeface="Geneva" charset="0"/>
                <a:cs typeface="Geneva" charset="0"/>
              </a:rPr>
              <a:t>bzw</a:t>
            </a:r>
            <a:r>
              <a:rPr lang="en-GB" altLang="de-DE" sz="1800" kern="0" dirty="0">
                <a:ea typeface="Geneva" charset="0"/>
                <a:cs typeface="Geneva" charset="0"/>
              </a:rPr>
              <a:t>. DHR HP</a:t>
            </a:r>
          </a:p>
          <a:p>
            <a:r>
              <a:rPr lang="en-US" altLang="de-DE" sz="1800" kern="0" dirty="0">
                <a:ea typeface="Geneva" charset="0"/>
                <a:cs typeface="Geneva" charset="0"/>
              </a:rPr>
              <a:t>DHR LTD: 30 M€ </a:t>
            </a:r>
            <a:r>
              <a:rPr lang="en-US" altLang="de-DE" sz="1800" kern="0" dirty="0" err="1">
                <a:ea typeface="Geneva" charset="0"/>
                <a:cs typeface="Geneva" charset="0"/>
              </a:rPr>
              <a:t>Einsparung</a:t>
            </a:r>
            <a:r>
              <a:rPr lang="en-US" altLang="de-DE" sz="1800" kern="0" dirty="0">
                <a:ea typeface="Geneva" charset="0"/>
                <a:cs typeface="Geneva" charset="0"/>
              </a:rPr>
              <a:t> </a:t>
            </a:r>
            <a:r>
              <a:rPr lang="en-US" altLang="de-DE" sz="1800" kern="0" dirty="0" err="1">
                <a:ea typeface="Geneva" charset="0"/>
                <a:cs typeface="Geneva" charset="0"/>
              </a:rPr>
              <a:t>nach</a:t>
            </a:r>
            <a:r>
              <a:rPr lang="en-US" altLang="de-DE" sz="1800" kern="0" dirty="0">
                <a:ea typeface="Geneva" charset="0"/>
                <a:cs typeface="Geneva" charset="0"/>
              </a:rPr>
              <a:t> 10 Jahren (Progressive CO2)</a:t>
            </a:r>
          </a:p>
          <a:p>
            <a:r>
              <a:rPr lang="en-US" altLang="de-DE" sz="1800" kern="0" dirty="0" err="1">
                <a:ea typeface="Geneva" charset="0"/>
                <a:cs typeface="Geneva" charset="0"/>
              </a:rPr>
              <a:t>Wärmepumpenintegration</a:t>
            </a:r>
            <a:r>
              <a:rPr lang="en-US" altLang="de-DE" sz="1800" kern="0" dirty="0">
                <a:ea typeface="Geneva" charset="0"/>
                <a:cs typeface="Geneva" charset="0"/>
              </a:rPr>
              <a:t> </a:t>
            </a:r>
            <a:r>
              <a:rPr lang="en-US" altLang="de-DE" sz="1800" kern="0" dirty="0" err="1">
                <a:ea typeface="Geneva" charset="0"/>
                <a:cs typeface="Geneva" charset="0"/>
              </a:rPr>
              <a:t>oder</a:t>
            </a:r>
            <a:r>
              <a:rPr lang="en-US" altLang="de-DE" sz="1800" kern="0" dirty="0">
                <a:ea typeface="Geneva" charset="0"/>
                <a:cs typeface="Geneva" charset="0"/>
              </a:rPr>
              <a:t> </a:t>
            </a:r>
            <a:r>
              <a:rPr lang="en-US" altLang="de-DE" sz="1800" kern="0" dirty="0" err="1">
                <a:ea typeface="Geneva" charset="0"/>
                <a:cs typeface="Geneva" charset="0"/>
              </a:rPr>
              <a:t>nur</a:t>
            </a:r>
            <a:r>
              <a:rPr lang="en-US" altLang="de-DE" sz="1800" kern="0" dirty="0">
                <a:ea typeface="Geneva" charset="0"/>
                <a:cs typeface="Geneva" charset="0"/>
              </a:rPr>
              <a:t> </a:t>
            </a:r>
            <a:r>
              <a:rPr lang="en-US" altLang="de-DE" sz="1800" kern="0" dirty="0" err="1">
                <a:ea typeface="Geneva" charset="0"/>
                <a:cs typeface="Geneva" charset="0"/>
              </a:rPr>
              <a:t>direkte</a:t>
            </a:r>
            <a:r>
              <a:rPr lang="en-US" altLang="de-DE" sz="1800" kern="0" dirty="0">
                <a:ea typeface="Geneva" charset="0"/>
                <a:cs typeface="Geneva" charset="0"/>
              </a:rPr>
              <a:t> WRG </a:t>
            </a:r>
            <a:r>
              <a:rPr lang="en-US" altLang="de-DE" sz="1800" kern="0" dirty="0" err="1">
                <a:ea typeface="Geneva" charset="0"/>
                <a:cs typeface="Geneva" charset="0"/>
              </a:rPr>
              <a:t>kostenoptimal</a:t>
            </a:r>
            <a:r>
              <a:rPr lang="en-US" altLang="de-DE" sz="1800" kern="0" dirty="0">
                <a:ea typeface="Geneva" charset="0"/>
                <a:cs typeface="Geneva" charset="0"/>
              </a:rPr>
              <a:t> </a:t>
            </a:r>
            <a:r>
              <a:rPr lang="en-US" altLang="de-DE" sz="1800" kern="0" dirty="0" err="1">
                <a:ea typeface="Geneva" charset="0"/>
                <a:cs typeface="Geneva" charset="0"/>
              </a:rPr>
              <a:t>nach</a:t>
            </a:r>
            <a:r>
              <a:rPr lang="en-US" altLang="de-DE" sz="1800" kern="0" dirty="0">
                <a:ea typeface="Geneva" charset="0"/>
                <a:cs typeface="Geneva" charset="0"/>
              </a:rPr>
              <a:t> 5 Jahren (5-10 M€ </a:t>
            </a:r>
            <a:r>
              <a:rPr lang="en-US" altLang="de-DE" sz="1800" kern="0" dirty="0" err="1">
                <a:ea typeface="Geneva" charset="0"/>
                <a:cs typeface="Geneva" charset="0"/>
              </a:rPr>
              <a:t>Einsparung</a:t>
            </a:r>
            <a:r>
              <a:rPr lang="en-US" altLang="de-DE" sz="1800" kern="0" dirty="0">
                <a:ea typeface="Geneva" charset="0"/>
                <a:cs typeface="Geneva" charset="0"/>
              </a:rPr>
              <a:t>)</a:t>
            </a:r>
          </a:p>
          <a:p>
            <a:endParaRPr lang="en-US" altLang="de-DE" sz="1800" kern="0" dirty="0">
              <a:ea typeface="Geneva" charset="0"/>
              <a:cs typeface="Geneva" charset="0"/>
            </a:endParaRPr>
          </a:p>
          <a:p>
            <a:r>
              <a:rPr lang="en-US" altLang="de-DE" sz="1800" kern="0" dirty="0" err="1">
                <a:ea typeface="Geneva" charset="0"/>
                <a:cs typeface="Geneva" charset="0"/>
              </a:rPr>
              <a:t>Nächste</a:t>
            </a:r>
            <a:r>
              <a:rPr lang="en-US" altLang="de-DE" sz="1800" kern="0" dirty="0">
                <a:ea typeface="Geneva" charset="0"/>
                <a:cs typeface="Geneva" charset="0"/>
              </a:rPr>
              <a:t> </a:t>
            </a:r>
            <a:r>
              <a:rPr lang="en-US" altLang="de-DE" sz="1800" kern="0" dirty="0" err="1">
                <a:ea typeface="Geneva" charset="0"/>
                <a:cs typeface="Geneva" charset="0"/>
              </a:rPr>
              <a:t>Schritte</a:t>
            </a:r>
            <a:r>
              <a:rPr lang="en-US" altLang="de-DE" sz="1800" kern="0" dirty="0">
                <a:ea typeface="Geneva" charset="0"/>
                <a:cs typeface="Geneva" charset="0"/>
              </a:rPr>
              <a:t>: </a:t>
            </a:r>
          </a:p>
          <a:p>
            <a:pPr lvl="1"/>
            <a:r>
              <a:rPr lang="en-US" altLang="de-DE" sz="1800" kern="0" dirty="0" err="1">
                <a:ea typeface="Geneva" charset="0"/>
                <a:cs typeface="Geneva" charset="0"/>
              </a:rPr>
              <a:t>Detailanalyse</a:t>
            </a:r>
            <a:r>
              <a:rPr lang="en-US" altLang="de-DE" sz="1800" kern="0" dirty="0">
                <a:ea typeface="Geneva" charset="0"/>
                <a:cs typeface="Geneva" charset="0"/>
              </a:rPr>
              <a:t> </a:t>
            </a:r>
            <a:r>
              <a:rPr lang="en-US" altLang="de-DE" sz="1800" kern="0" dirty="0" err="1">
                <a:ea typeface="Geneva" charset="0"/>
                <a:cs typeface="Geneva" charset="0"/>
              </a:rPr>
              <a:t>Wärmequellen</a:t>
            </a:r>
            <a:r>
              <a:rPr lang="en-US" altLang="de-DE" sz="1800" kern="0" dirty="0">
                <a:ea typeface="Geneva" charset="0"/>
                <a:cs typeface="Geneva" charset="0"/>
              </a:rPr>
              <a:t> und –</a:t>
            </a:r>
            <a:r>
              <a:rPr lang="en-US" altLang="de-DE" sz="1800" kern="0" dirty="0" err="1">
                <a:ea typeface="Geneva" charset="0"/>
                <a:cs typeface="Geneva" charset="0"/>
              </a:rPr>
              <a:t>senken</a:t>
            </a:r>
            <a:r>
              <a:rPr lang="en-US" altLang="de-DE" sz="1800" kern="0" dirty="0">
                <a:ea typeface="Geneva" charset="0"/>
                <a:cs typeface="Geneva" charset="0"/>
              </a:rPr>
              <a:t> (</a:t>
            </a:r>
            <a:r>
              <a:rPr lang="en-US" altLang="de-DE" sz="1800" kern="0" dirty="0" err="1">
                <a:ea typeface="Geneva" charset="0"/>
                <a:cs typeface="Geneva" charset="0"/>
              </a:rPr>
              <a:t>Messungen</a:t>
            </a:r>
            <a:r>
              <a:rPr lang="en-US" altLang="de-DE" sz="1800" kern="0" dirty="0">
                <a:ea typeface="Geneva" charset="0"/>
                <a:cs typeface="Geneva" charset="0"/>
              </a:rPr>
              <a:t>, </a:t>
            </a:r>
            <a:r>
              <a:rPr lang="en-US" altLang="de-DE" sz="1800" kern="0" dirty="0" err="1">
                <a:ea typeface="Geneva" charset="0"/>
                <a:cs typeface="Geneva" charset="0"/>
              </a:rPr>
              <a:t>Energie</a:t>
            </a:r>
            <a:r>
              <a:rPr lang="en-US" altLang="de-DE" sz="1800" kern="0" dirty="0">
                <a:ea typeface="Geneva" charset="0"/>
                <a:cs typeface="Geneva" charset="0"/>
              </a:rPr>
              <a:t>- &amp; </a:t>
            </a:r>
            <a:r>
              <a:rPr lang="en-US" altLang="de-DE" sz="1800" kern="0" dirty="0" err="1">
                <a:ea typeface="Geneva" charset="0"/>
                <a:cs typeface="Geneva" charset="0"/>
              </a:rPr>
              <a:t>Massenbilanzen</a:t>
            </a:r>
            <a:r>
              <a:rPr lang="en-US" altLang="de-DE" sz="1800" kern="0" dirty="0">
                <a:ea typeface="Geneva" charset="0"/>
                <a:cs typeface="Geneva" charset="0"/>
              </a:rPr>
              <a:t>), </a:t>
            </a:r>
          </a:p>
          <a:p>
            <a:pPr lvl="1"/>
            <a:r>
              <a:rPr lang="en-US" altLang="de-DE" sz="1800" kern="0" dirty="0" err="1">
                <a:ea typeface="Geneva" charset="0"/>
                <a:cs typeface="Geneva" charset="0"/>
              </a:rPr>
              <a:t>Berücksichtigung</a:t>
            </a:r>
            <a:r>
              <a:rPr lang="en-US" altLang="de-DE" sz="1800" kern="0" dirty="0">
                <a:ea typeface="Geneva" charset="0"/>
                <a:cs typeface="Geneva" charset="0"/>
              </a:rPr>
              <a:t> </a:t>
            </a:r>
            <a:r>
              <a:rPr lang="en-US" altLang="de-DE" sz="1800" kern="0" dirty="0" err="1">
                <a:ea typeface="Geneva" charset="0"/>
                <a:cs typeface="Geneva" charset="0"/>
              </a:rPr>
              <a:t>Integrationskosten</a:t>
            </a:r>
            <a:endParaRPr lang="en-US" altLang="de-DE" sz="1800" kern="0" dirty="0">
              <a:ea typeface="Geneva" charset="0"/>
              <a:cs typeface="Geneva" charset="0"/>
            </a:endParaRPr>
          </a:p>
          <a:p>
            <a:endParaRPr lang="en-GB" altLang="de-DE" sz="1800" kern="0" dirty="0">
              <a:ea typeface="Geneva" charset="0"/>
              <a:cs typeface="Geneva" charset="0"/>
            </a:endParaRPr>
          </a:p>
          <a:p>
            <a:pPr marL="0" indent="0">
              <a:buNone/>
            </a:pPr>
            <a:endParaRPr lang="en-GB" altLang="de-DE" sz="1800" kern="0" dirty="0">
              <a:ea typeface="Geneva" charset="0"/>
              <a:cs typeface="Geneva" charset="0"/>
            </a:endParaRPr>
          </a:p>
          <a:p>
            <a:pPr marL="0" indent="0">
              <a:buNone/>
            </a:pPr>
            <a:endParaRPr lang="en-GB" altLang="de-DE" sz="1800" kern="0" dirty="0">
              <a:ea typeface="Geneva" charset="0"/>
              <a:cs typeface="Geneva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altLang="de-DE" sz="1800" kern="0" dirty="0">
              <a:ea typeface="Geneva" charset="0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57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90B1A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D21570A-8E5C-1C47-AC4B-0EFD43440549}" type="slidenum">
              <a:rPr lang="de-DE" altLang="de-DE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de-DE" altLang="de-DE">
              <a:solidFill>
                <a:schemeClr val="accent2"/>
              </a:solidFill>
            </a:endParaRPr>
          </a:p>
        </p:txBody>
      </p:sp>
      <p:sp>
        <p:nvSpPr>
          <p:cNvPr id="18436" name="Datumsplatzhalter 4"/>
          <p:cNvSpPr>
            <a:spLocks noGrp="1"/>
          </p:cNvSpPr>
          <p:nvPr>
            <p:ph type="dt" sz="half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90B1A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6457369-7561-C147-9C9D-A9F8BA189378}" type="datetime1">
              <a:rPr lang="de-AT" altLang="de-DE" smtClean="0">
                <a:solidFill>
                  <a:schemeClr val="accent2"/>
                </a:solidFill>
              </a:rPr>
              <a:t>07.09.2021</a:t>
            </a:fld>
            <a:endParaRPr lang="de-DE" altLang="de-DE">
              <a:solidFill>
                <a:schemeClr val="accent2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Contributions and Acknowledgement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FC12E7-4160-4038-B129-95A299575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3976389"/>
            <a:ext cx="2234290" cy="9174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F07819E-5A50-4A92-B4EB-CFFD79C775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13" t="19518" r="9051" b="26446"/>
          <a:stretch/>
        </p:blipFill>
        <p:spPr>
          <a:xfrm>
            <a:off x="3707904" y="3976389"/>
            <a:ext cx="2234290" cy="862746"/>
          </a:xfrm>
          <a:prstGeom prst="rect">
            <a:avLst/>
          </a:prstGeom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DC8F71A5-AF5B-4208-A6DA-889BD1742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450" y="1888255"/>
            <a:ext cx="3131840" cy="55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E28508A-2E5C-41A4-BA09-AA6081B68BCF}"/>
              </a:ext>
            </a:extLst>
          </p:cNvPr>
          <p:cNvSpPr/>
          <p:nvPr/>
        </p:nvSpPr>
        <p:spPr>
          <a:xfrm>
            <a:off x="3002450" y="2636912"/>
            <a:ext cx="31359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>
                <a:solidFill>
                  <a:srgbClr val="00AB84"/>
                </a:solidFill>
              </a:rPr>
              <a:t> </a:t>
            </a:r>
            <a:r>
              <a:rPr lang="de-DE" sz="2000" b="1">
                <a:solidFill>
                  <a:srgbClr val="00AB84"/>
                </a:solidFill>
              </a:rPr>
              <a:t>www.bambooproject.eu</a:t>
            </a:r>
            <a:endParaRPr lang="de-DE" sz="2000">
              <a:solidFill>
                <a:srgbClr val="00AB84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85B867B-C8B2-4624-AFED-5467A0DE9D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434" y="4078421"/>
            <a:ext cx="2959008" cy="8627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C2DAB9-7DAF-413E-A5D6-E4518FF63E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9712" y="1924055"/>
            <a:ext cx="723810" cy="4857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A036B8B-9BCB-46AB-8C5A-BD5766C7EBA5}"/>
              </a:ext>
            </a:extLst>
          </p:cNvPr>
          <p:cNvSpPr/>
          <p:nvPr/>
        </p:nvSpPr>
        <p:spPr>
          <a:xfrm>
            <a:off x="872518" y="3121804"/>
            <a:ext cx="73917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00AB84"/>
                </a:solidFill>
              </a:rPr>
              <a:t>The project has received funding from the EU‘s Horizon 2020 program for energy efficiency</a:t>
            </a:r>
          </a:p>
          <a:p>
            <a:pPr algn="ctr"/>
            <a:r>
              <a:rPr lang="en-US" sz="1400">
                <a:solidFill>
                  <a:srgbClr val="00AB84"/>
                </a:solidFill>
              </a:rPr>
              <a:t> and innovation action under the grant agreement No. 820771.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0370DC-C6DC-4E35-8C56-C4CF06C84DC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60311"/>
          <a:stretch/>
        </p:blipFill>
        <p:spPr>
          <a:xfrm>
            <a:off x="6156176" y="2636912"/>
            <a:ext cx="630387" cy="3507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92C9756-EB92-40CB-AC50-6BFEE50BC29D}"/>
              </a:ext>
            </a:extLst>
          </p:cNvPr>
          <p:cNvPicPr>
            <a:picLocks/>
          </p:cNvPicPr>
          <p:nvPr/>
        </p:nvPicPr>
        <p:blipFill rotWithShape="1">
          <a:blip r:embed="rId8"/>
          <a:srcRect l="59246" t="-5510" r="20932" b="-4490"/>
          <a:stretch/>
        </p:blipFill>
        <p:spPr>
          <a:xfrm>
            <a:off x="6764483" y="2605673"/>
            <a:ext cx="327797" cy="39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32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noProof="0" dirty="0" err="1"/>
              <a:t>Danke</a:t>
            </a:r>
            <a:r>
              <a:rPr lang="en-GB" noProof="0" dirty="0"/>
              <a:t>!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noProof="0" dirty="0"/>
              <a:t>Anton Beck, 8. September, 2021</a:t>
            </a:r>
          </a:p>
        </p:txBody>
      </p:sp>
    </p:spTree>
    <p:extLst>
      <p:ext uri="{BB962C8B-B14F-4D97-AF65-F5344CB8AC3E}">
        <p14:creationId xmlns:p14="http://schemas.microsoft.com/office/powerpoint/2010/main" val="346426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BAE3C3-C352-4CBC-AC30-C41137981A7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spcAft>
                <a:spcPts val="450"/>
              </a:spcAft>
            </a:pPr>
            <a:r>
              <a:rPr lang="de-DE" sz="1600" b="1" dirty="0"/>
              <a:t>Industriesektor </a:t>
            </a:r>
            <a:r>
              <a:rPr lang="de-DE" sz="1600" dirty="0"/>
              <a:t>ist für rund </a:t>
            </a:r>
            <a:r>
              <a:rPr lang="de-DE" sz="1600" b="1" dirty="0"/>
              <a:t>20% des globalen Endenergiebedarfs </a:t>
            </a:r>
            <a:r>
              <a:rPr lang="de-DE" sz="1600" dirty="0"/>
              <a:t>und für rund </a:t>
            </a:r>
            <a:r>
              <a:rPr lang="de-DE" sz="1600" b="1" dirty="0"/>
              <a:t>35% der globalen Treibhausgasemissionen</a:t>
            </a:r>
            <a:r>
              <a:rPr lang="de-DE" sz="1600" dirty="0"/>
              <a:t> verantwortlich</a:t>
            </a:r>
          </a:p>
          <a:p>
            <a:pPr>
              <a:spcAft>
                <a:spcPts val="450"/>
              </a:spcAft>
            </a:pPr>
            <a:r>
              <a:rPr lang="de-DE" sz="1600" b="1" dirty="0"/>
              <a:t>Eisen- und Stahlsektor: </a:t>
            </a:r>
            <a:r>
              <a:rPr lang="de-DE" sz="1600" dirty="0"/>
              <a:t>3,4 </a:t>
            </a:r>
            <a:r>
              <a:rPr lang="de-DE" sz="1600" dirty="0" err="1"/>
              <a:t>Gt</a:t>
            </a:r>
            <a:r>
              <a:rPr lang="de-DE" sz="1600" dirty="0"/>
              <a:t> bzw. </a:t>
            </a:r>
            <a:r>
              <a:rPr lang="de-DE" sz="1600" b="1" dirty="0"/>
              <a:t>7% der global CO2 Emissionen</a:t>
            </a:r>
          </a:p>
          <a:p>
            <a:pPr>
              <a:spcAft>
                <a:spcPts val="450"/>
              </a:spcAft>
            </a:pPr>
            <a:r>
              <a:rPr lang="de-DE" sz="1600" b="1" dirty="0"/>
              <a:t>Dampfproduktion im Eisen- und Stahlsektor </a:t>
            </a:r>
            <a:r>
              <a:rPr lang="de-DE" sz="1600" dirty="0"/>
              <a:t>(meist fossil) bis zu 16% des Endenergiebedarfs</a:t>
            </a:r>
          </a:p>
          <a:p>
            <a:pPr marL="0" indent="0">
              <a:buNone/>
            </a:pPr>
            <a:endParaRPr lang="de-AT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73230B-787F-46A7-A0D3-EDF82E4C0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Hintergrund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8B73143-5288-447A-95E2-F47E1FBF75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0247959"/>
              </p:ext>
            </p:extLst>
          </p:nvPr>
        </p:nvGraphicFramePr>
        <p:xfrm>
          <a:off x="4216721" y="3591078"/>
          <a:ext cx="2901594" cy="2626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F4C4283-AEA2-44AA-8206-986C9C43F3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auto">
          <a:xfrm>
            <a:off x="9048752" y="6416676"/>
            <a:ext cx="2432049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66636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66636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66636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66636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66636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66636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66636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66636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fld id="{9FF9BEAF-778C-7446-863C-7292389481CB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pic>
        <p:nvPicPr>
          <p:cNvPr id="10" name="Picture 2" descr="A factory with smoke coming out of it&#10;&#10;Description automatically generated">
            <a:extLst>
              <a:ext uri="{FF2B5EF4-FFF2-40B4-BE49-F238E27FC236}">
                <a16:creationId xmlns:a16="http://schemas.microsoft.com/office/drawing/2014/main" id="{6E5349D5-34C9-40DC-AD08-47D2500806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182" y="3591078"/>
            <a:ext cx="1800936" cy="2626066"/>
          </a:xfrm>
          <a:prstGeom prst="rect">
            <a:avLst/>
          </a:prstGeom>
        </p:spPr>
      </p:pic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DF04D82F-E8BE-4B1A-8B76-3393DCAE57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86563" y="6416675"/>
            <a:ext cx="1824037" cy="1806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90B1A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C2F121-D33C-9A4E-BCC9-252763084EC9}" type="slidenum">
              <a:rPr lang="de-DE" altLang="de-DE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de-DE" altLang="de-DE">
              <a:solidFill>
                <a:schemeClr val="accent2"/>
              </a:solidFill>
            </a:endParaRPr>
          </a:p>
        </p:txBody>
      </p:sp>
      <p:sp>
        <p:nvSpPr>
          <p:cNvPr id="12" name="Datumsplatzhalter 4">
            <a:extLst>
              <a:ext uri="{FF2B5EF4-FFF2-40B4-BE49-F238E27FC236}">
                <a16:creationId xmlns:a16="http://schemas.microsoft.com/office/drawing/2014/main" id="{7B090458-953F-47C1-BBA5-22EEB368090E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30225" y="6415088"/>
            <a:ext cx="1914525" cy="4429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90B1A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2142096-7A6D-DE46-887B-E4145BE22689}" type="datetime1">
              <a:rPr lang="de-AT" altLang="de-DE" smtClean="0">
                <a:solidFill>
                  <a:schemeClr val="accent2"/>
                </a:solidFill>
              </a:rPr>
              <a:t>07.09.2021</a:t>
            </a:fld>
            <a:endParaRPr lang="de-DE" altLang="de-D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62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8E746DCA-E9C8-45A0-B158-596B44B42E64}"/>
              </a:ext>
            </a:extLst>
          </p:cNvPr>
          <p:cNvGrpSpPr/>
          <p:nvPr/>
        </p:nvGrpSpPr>
        <p:grpSpPr>
          <a:xfrm>
            <a:off x="4843132" y="3577701"/>
            <a:ext cx="3767467" cy="1978069"/>
            <a:chOff x="5028267" y="2387093"/>
            <a:chExt cx="3767467" cy="1978069"/>
          </a:xfrm>
        </p:grpSpPr>
        <p:sp>
          <p:nvSpPr>
            <p:cNvPr id="36" name="Rectangle: Rounded Corners 75">
              <a:extLst>
                <a:ext uri="{FF2B5EF4-FFF2-40B4-BE49-F238E27FC236}">
                  <a16:creationId xmlns:a16="http://schemas.microsoft.com/office/drawing/2014/main" id="{6EAC7A86-47F6-4439-807B-A8F1547D8E76}"/>
                </a:ext>
              </a:extLst>
            </p:cNvPr>
            <p:cNvSpPr/>
            <p:nvPr/>
          </p:nvSpPr>
          <p:spPr bwMode="auto">
            <a:xfrm>
              <a:off x="5028267" y="2387093"/>
              <a:ext cx="3767467" cy="197806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750">
                <a:solidFill>
                  <a:srgbClr val="666369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cxnSp>
          <p:nvCxnSpPr>
            <p:cNvPr id="37" name="Straight Connector 98">
              <a:extLst>
                <a:ext uri="{FF2B5EF4-FFF2-40B4-BE49-F238E27FC236}">
                  <a16:creationId xmlns:a16="http://schemas.microsoft.com/office/drawing/2014/main" id="{289C828D-9976-44B4-BC4A-04F6EFAB065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36828" y="3348027"/>
              <a:ext cx="347644" cy="0"/>
            </a:xfrm>
            <a:prstGeom prst="line">
              <a:avLst/>
            </a:prstGeom>
            <a:noFill/>
            <a:ln w="1016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8" name="Graphic 71" descr="Factory">
              <a:extLst>
                <a:ext uri="{FF2B5EF4-FFF2-40B4-BE49-F238E27FC236}">
                  <a16:creationId xmlns:a16="http://schemas.microsoft.com/office/drawing/2014/main" id="{116B0DE7-ACCE-4A4E-9A74-BEB2A7AA0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936940" y="2557111"/>
              <a:ext cx="1206762" cy="1321409"/>
            </a:xfrm>
            <a:prstGeom prst="rect">
              <a:avLst/>
            </a:prstGeom>
          </p:spPr>
        </p:pic>
        <p:sp>
          <p:nvSpPr>
            <p:cNvPr id="39" name="Arrow: Right 72">
              <a:extLst>
                <a:ext uri="{FF2B5EF4-FFF2-40B4-BE49-F238E27FC236}">
                  <a16:creationId xmlns:a16="http://schemas.microsoft.com/office/drawing/2014/main" id="{636DF4E2-B04F-49EA-85CE-D47F2B294534}"/>
                </a:ext>
              </a:extLst>
            </p:cNvPr>
            <p:cNvSpPr/>
            <p:nvPr/>
          </p:nvSpPr>
          <p:spPr bwMode="auto">
            <a:xfrm>
              <a:off x="5089129" y="3075792"/>
              <a:ext cx="827669" cy="498465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75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40" name="TextBox 77">
              <a:extLst>
                <a:ext uri="{FF2B5EF4-FFF2-40B4-BE49-F238E27FC236}">
                  <a16:creationId xmlns:a16="http://schemas.microsoft.com/office/drawing/2014/main" id="{E5F5578F-BA43-4402-A8E8-E6D430FD1408}"/>
                </a:ext>
              </a:extLst>
            </p:cNvPr>
            <p:cNvSpPr txBox="1"/>
            <p:nvPr/>
          </p:nvSpPr>
          <p:spPr bwMode="auto">
            <a:xfrm>
              <a:off x="5082572" y="3599340"/>
              <a:ext cx="835165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25" kern="0" dirty="0">
                  <a:solidFill>
                    <a:schemeClr val="tx1"/>
                  </a:solidFill>
                </a:rPr>
                <a:t>REDUZIERTER </a:t>
              </a:r>
            </a:p>
            <a:p>
              <a:pPr algn="ctr"/>
              <a:r>
                <a:rPr lang="en-US" sz="825" kern="0" dirty="0">
                  <a:solidFill>
                    <a:schemeClr val="tx1"/>
                  </a:solidFill>
                </a:rPr>
                <a:t>WÄRMEBEDARF</a:t>
              </a:r>
            </a:p>
          </p:txBody>
        </p:sp>
        <p:sp>
          <p:nvSpPr>
            <p:cNvPr id="41" name="TextBox 78">
              <a:extLst>
                <a:ext uri="{FF2B5EF4-FFF2-40B4-BE49-F238E27FC236}">
                  <a16:creationId xmlns:a16="http://schemas.microsoft.com/office/drawing/2014/main" id="{2E11B18E-075D-44AA-9A5E-A6C3C3A8200D}"/>
                </a:ext>
              </a:extLst>
            </p:cNvPr>
            <p:cNvSpPr txBox="1"/>
            <p:nvPr/>
          </p:nvSpPr>
          <p:spPr bwMode="auto">
            <a:xfrm>
              <a:off x="7091034" y="2730808"/>
              <a:ext cx="546623" cy="126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25" kern="0" dirty="0">
                  <a:solidFill>
                    <a:schemeClr val="tx1"/>
                  </a:solidFill>
                </a:rPr>
                <a:t>ABWÄRME</a:t>
              </a:r>
            </a:p>
          </p:txBody>
        </p:sp>
        <p:sp>
          <p:nvSpPr>
            <p:cNvPr id="42" name="Arrow: Bent-Up 80">
              <a:extLst>
                <a:ext uri="{FF2B5EF4-FFF2-40B4-BE49-F238E27FC236}">
                  <a16:creationId xmlns:a16="http://schemas.microsoft.com/office/drawing/2014/main" id="{A522A80C-2E1E-4BDD-9212-7B725AF15479}"/>
                </a:ext>
              </a:extLst>
            </p:cNvPr>
            <p:cNvSpPr/>
            <p:nvPr/>
          </p:nvSpPr>
          <p:spPr bwMode="auto">
            <a:xfrm flipH="1">
              <a:off x="6451703" y="3751867"/>
              <a:ext cx="832855" cy="227636"/>
            </a:xfrm>
            <a:prstGeom prst="bentUpArrow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75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43" name="Arrow: Right 81">
              <a:extLst>
                <a:ext uri="{FF2B5EF4-FFF2-40B4-BE49-F238E27FC236}">
                  <a16:creationId xmlns:a16="http://schemas.microsoft.com/office/drawing/2014/main" id="{B3497F91-9A16-4A50-8E42-E18E9FB8E75C}"/>
                </a:ext>
              </a:extLst>
            </p:cNvPr>
            <p:cNvSpPr/>
            <p:nvPr/>
          </p:nvSpPr>
          <p:spPr bwMode="auto">
            <a:xfrm>
              <a:off x="7427515" y="3296391"/>
              <a:ext cx="453197" cy="112234"/>
            </a:xfrm>
            <a:prstGeom prst="rightArrow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75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cxnSp>
          <p:nvCxnSpPr>
            <p:cNvPr id="44" name="Straight Connector 83">
              <a:extLst>
                <a:ext uri="{FF2B5EF4-FFF2-40B4-BE49-F238E27FC236}">
                  <a16:creationId xmlns:a16="http://schemas.microsoft.com/office/drawing/2014/main" id="{42D08640-1AF8-439F-90AB-6B058369007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60797" y="3371383"/>
              <a:ext cx="0" cy="560234"/>
            </a:xfrm>
            <a:prstGeom prst="line">
              <a:avLst/>
            </a:prstGeom>
            <a:noFill/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" name="Arrow: Right 86">
              <a:extLst>
                <a:ext uri="{FF2B5EF4-FFF2-40B4-BE49-F238E27FC236}">
                  <a16:creationId xmlns:a16="http://schemas.microsoft.com/office/drawing/2014/main" id="{086EB4CB-F9B5-4C33-931B-838FAC37F9B6}"/>
                </a:ext>
              </a:extLst>
            </p:cNvPr>
            <p:cNvSpPr/>
            <p:nvPr/>
          </p:nvSpPr>
          <p:spPr bwMode="auto">
            <a:xfrm>
              <a:off x="5202336" y="3120314"/>
              <a:ext cx="679816" cy="409421"/>
            </a:xfrm>
            <a:prstGeom prst="rightArrow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75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pic>
          <p:nvPicPr>
            <p:cNvPr id="46" name="Graphic 73" descr="Fire">
              <a:extLst>
                <a:ext uri="{FF2B5EF4-FFF2-40B4-BE49-F238E27FC236}">
                  <a16:creationId xmlns:a16="http://schemas.microsoft.com/office/drawing/2014/main" id="{E59171A1-A91F-4E8F-B8B0-967A7E2D5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97483" y="3061579"/>
              <a:ext cx="435316" cy="476672"/>
            </a:xfrm>
            <a:prstGeom prst="rect">
              <a:avLst/>
            </a:prstGeom>
          </p:spPr>
        </p:pic>
        <p:sp>
          <p:nvSpPr>
            <p:cNvPr id="47" name="TextBox 87">
              <a:extLst>
                <a:ext uri="{FF2B5EF4-FFF2-40B4-BE49-F238E27FC236}">
                  <a16:creationId xmlns:a16="http://schemas.microsoft.com/office/drawing/2014/main" id="{88AE6FD4-24F1-44EE-B6B1-0F0128E10C31}"/>
                </a:ext>
              </a:extLst>
            </p:cNvPr>
            <p:cNvSpPr txBox="1"/>
            <p:nvPr/>
          </p:nvSpPr>
          <p:spPr bwMode="auto">
            <a:xfrm>
              <a:off x="6407667" y="4015176"/>
              <a:ext cx="1011495" cy="126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825" kern="0" dirty="0">
                  <a:solidFill>
                    <a:schemeClr val="tx1"/>
                  </a:solidFill>
                </a:rPr>
                <a:t>INTERNE NUTZUNG</a:t>
              </a:r>
            </a:p>
          </p:txBody>
        </p:sp>
        <p:cxnSp>
          <p:nvCxnSpPr>
            <p:cNvPr id="48" name="Straight Connector 90">
              <a:extLst>
                <a:ext uri="{FF2B5EF4-FFF2-40B4-BE49-F238E27FC236}">
                  <a16:creationId xmlns:a16="http://schemas.microsoft.com/office/drawing/2014/main" id="{16572DDD-7358-4AA1-876A-105B09645C0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00753" y="3360611"/>
              <a:ext cx="183805" cy="0"/>
            </a:xfrm>
            <a:prstGeom prst="line">
              <a:avLst/>
            </a:prstGeom>
            <a:noFill/>
            <a:ln w="1428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49" name="Graphic 76" descr="Fire">
              <a:extLst>
                <a:ext uri="{FF2B5EF4-FFF2-40B4-BE49-F238E27FC236}">
                  <a16:creationId xmlns:a16="http://schemas.microsoft.com/office/drawing/2014/main" id="{39EEAA80-A57F-466D-9D39-94F24FCC7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40834" y="3094818"/>
              <a:ext cx="432000" cy="473041"/>
            </a:xfrm>
            <a:prstGeom prst="rect">
              <a:avLst/>
            </a:prstGeom>
          </p:spPr>
        </p:pic>
        <p:sp>
          <p:nvSpPr>
            <p:cNvPr id="50" name="Arrow: Right 94">
              <a:extLst>
                <a:ext uri="{FF2B5EF4-FFF2-40B4-BE49-F238E27FC236}">
                  <a16:creationId xmlns:a16="http://schemas.microsoft.com/office/drawing/2014/main" id="{02924D07-F617-4569-AE5C-23510B8D1CA3}"/>
                </a:ext>
              </a:extLst>
            </p:cNvPr>
            <p:cNvSpPr/>
            <p:nvPr/>
          </p:nvSpPr>
          <p:spPr bwMode="auto">
            <a:xfrm rot="16200000">
              <a:off x="7341529" y="3046328"/>
              <a:ext cx="450914" cy="130841"/>
            </a:xfrm>
            <a:prstGeom prst="rightArrow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75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51" name="TextBox 95">
              <a:extLst>
                <a:ext uri="{FF2B5EF4-FFF2-40B4-BE49-F238E27FC236}">
                  <a16:creationId xmlns:a16="http://schemas.microsoft.com/office/drawing/2014/main" id="{0E3D8FDE-1D0A-445B-AD12-0242DC1772BF}"/>
                </a:ext>
              </a:extLst>
            </p:cNvPr>
            <p:cNvSpPr txBox="1"/>
            <p:nvPr/>
          </p:nvSpPr>
          <p:spPr bwMode="auto">
            <a:xfrm>
              <a:off x="8027834" y="3914690"/>
              <a:ext cx="528991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825" kern="0" dirty="0">
                  <a:solidFill>
                    <a:schemeClr val="tx1"/>
                  </a:solidFill>
                </a:rPr>
                <a:t>EXTERNE </a:t>
              </a:r>
            </a:p>
            <a:p>
              <a:r>
                <a:rPr lang="en-US" sz="825" kern="0" dirty="0">
                  <a:solidFill>
                    <a:schemeClr val="tx1"/>
                  </a:solidFill>
                </a:rPr>
                <a:t>NUTZUNG</a:t>
              </a:r>
            </a:p>
          </p:txBody>
        </p:sp>
        <p:pic>
          <p:nvPicPr>
            <p:cNvPr id="52" name="Picture 97">
              <a:extLst>
                <a:ext uri="{FF2B5EF4-FFF2-40B4-BE49-F238E27FC236}">
                  <a16:creationId xmlns:a16="http://schemas.microsoft.com/office/drawing/2014/main" id="{3C54C6FE-5630-427E-8CE4-C3A11CB33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42155" y="3123876"/>
              <a:ext cx="709340" cy="734375"/>
            </a:xfrm>
            <a:prstGeom prst="rect">
              <a:avLst/>
            </a:prstGeom>
          </p:spPr>
        </p:pic>
        <p:sp>
          <p:nvSpPr>
            <p:cNvPr id="53" name="Rectangle 99">
              <a:extLst>
                <a:ext uri="{FF2B5EF4-FFF2-40B4-BE49-F238E27FC236}">
                  <a16:creationId xmlns:a16="http://schemas.microsoft.com/office/drawing/2014/main" id="{274FC1E6-4501-422E-8D45-1B0DE5F86774}"/>
                </a:ext>
              </a:extLst>
            </p:cNvPr>
            <p:cNvSpPr/>
            <p:nvPr/>
          </p:nvSpPr>
          <p:spPr bwMode="auto">
            <a:xfrm>
              <a:off x="7899851" y="2791841"/>
              <a:ext cx="864400" cy="56571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75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pic>
          <p:nvPicPr>
            <p:cNvPr id="54" name="Graphic 104" descr="House">
              <a:extLst>
                <a:ext uri="{FF2B5EF4-FFF2-40B4-BE49-F238E27FC236}">
                  <a16:creationId xmlns:a16="http://schemas.microsoft.com/office/drawing/2014/main" id="{DFDB7FC1-AF9D-4FE8-9B90-3FD8FE7A1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936563" y="3056809"/>
              <a:ext cx="203363" cy="210541"/>
            </a:xfrm>
            <a:prstGeom prst="rect">
              <a:avLst/>
            </a:prstGeom>
          </p:spPr>
        </p:pic>
        <p:pic>
          <p:nvPicPr>
            <p:cNvPr id="55" name="Graphic 105" descr="City">
              <a:extLst>
                <a:ext uri="{FF2B5EF4-FFF2-40B4-BE49-F238E27FC236}">
                  <a16:creationId xmlns:a16="http://schemas.microsoft.com/office/drawing/2014/main" id="{8A5A4B07-20F0-4A54-B3AF-B45DE76BB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183286" y="2776788"/>
              <a:ext cx="546429" cy="565714"/>
            </a:xfrm>
            <a:prstGeom prst="rect">
              <a:avLst/>
            </a:prstGeom>
          </p:spPr>
        </p:pic>
        <p:pic>
          <p:nvPicPr>
            <p:cNvPr id="56" name="Graphic 106" descr="House">
              <a:extLst>
                <a:ext uri="{FF2B5EF4-FFF2-40B4-BE49-F238E27FC236}">
                  <a16:creationId xmlns:a16="http://schemas.microsoft.com/office/drawing/2014/main" id="{79315DB0-9A1B-485C-A51C-D00C4F136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026833" y="3111216"/>
              <a:ext cx="203363" cy="210541"/>
            </a:xfrm>
            <a:prstGeom prst="rect">
              <a:avLst/>
            </a:prstGeom>
          </p:spPr>
        </p:pic>
        <p:sp>
          <p:nvSpPr>
            <p:cNvPr id="57" name="Lightning Bolt 108">
              <a:extLst>
                <a:ext uri="{FF2B5EF4-FFF2-40B4-BE49-F238E27FC236}">
                  <a16:creationId xmlns:a16="http://schemas.microsoft.com/office/drawing/2014/main" id="{0FA3945C-AE79-4E9F-8B19-EE02E6FC1028}"/>
                </a:ext>
              </a:extLst>
            </p:cNvPr>
            <p:cNvSpPr/>
            <p:nvPr/>
          </p:nvSpPr>
          <p:spPr bwMode="auto">
            <a:xfrm>
              <a:off x="7926844" y="3367410"/>
              <a:ext cx="174494" cy="356848"/>
            </a:xfrm>
            <a:prstGeom prst="lightningBol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75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BAE3C3-C352-4CBC-AC30-C41137981A7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0225" y="1584796"/>
            <a:ext cx="8085460" cy="1778142"/>
          </a:xfrm>
        </p:spPr>
        <p:txBody>
          <a:bodyPr/>
          <a:lstStyle/>
          <a:p>
            <a:pPr>
              <a:spcAft>
                <a:spcPts val="450"/>
              </a:spcAft>
            </a:pPr>
            <a:r>
              <a:rPr lang="en-US" sz="1600" b="1" dirty="0" err="1"/>
              <a:t>Effizienzsteigerung</a:t>
            </a:r>
            <a:r>
              <a:rPr lang="en-US" sz="1600" b="1" dirty="0"/>
              <a:t> in der </a:t>
            </a:r>
            <a:r>
              <a:rPr lang="en-US" sz="1600" b="1" dirty="0" err="1"/>
              <a:t>Industrie</a:t>
            </a:r>
            <a:r>
              <a:rPr lang="en-US" sz="1600" b="1" dirty="0"/>
              <a:t> </a:t>
            </a:r>
            <a:r>
              <a:rPr lang="en-US" sz="1600" dirty="0" err="1"/>
              <a:t>ist</a:t>
            </a:r>
            <a:r>
              <a:rPr lang="en-US" sz="1600" dirty="0"/>
              <a:t> </a:t>
            </a:r>
            <a:r>
              <a:rPr lang="en-US" sz="1600" dirty="0" err="1"/>
              <a:t>eine</a:t>
            </a:r>
            <a:r>
              <a:rPr lang="en-US" sz="1600" dirty="0"/>
              <a:t> der </a:t>
            </a:r>
            <a:r>
              <a:rPr lang="en-US" sz="1600" dirty="0" err="1"/>
              <a:t>wichtigsten</a:t>
            </a:r>
            <a:r>
              <a:rPr lang="en-US" sz="1600" dirty="0"/>
              <a:t> </a:t>
            </a:r>
            <a:r>
              <a:rPr lang="en-US" sz="1600" dirty="0" err="1"/>
              <a:t>Maßnahmen</a:t>
            </a:r>
            <a:r>
              <a:rPr lang="en-US" sz="1600" dirty="0"/>
              <a:t> </a:t>
            </a:r>
            <a:r>
              <a:rPr lang="en-US" sz="1600" dirty="0" err="1"/>
              <a:t>zur</a:t>
            </a:r>
            <a:r>
              <a:rPr lang="en-US" sz="1600" dirty="0"/>
              <a:t> </a:t>
            </a:r>
            <a:r>
              <a:rPr lang="en-US" sz="1600" dirty="0" err="1"/>
              <a:t>Reduktion</a:t>
            </a:r>
            <a:r>
              <a:rPr lang="en-US" sz="1600" dirty="0"/>
              <a:t> der </a:t>
            </a:r>
            <a:r>
              <a:rPr lang="en-US" sz="1600" dirty="0" err="1"/>
              <a:t>globalen</a:t>
            </a:r>
            <a:r>
              <a:rPr lang="en-US" sz="1600" dirty="0"/>
              <a:t> </a:t>
            </a:r>
            <a:r>
              <a:rPr lang="en-US" sz="1600" dirty="0" err="1"/>
              <a:t>Treibhausgasemissionen</a:t>
            </a:r>
            <a:endParaRPr lang="en-US" sz="1600" dirty="0"/>
          </a:p>
          <a:p>
            <a:pPr>
              <a:spcAft>
                <a:spcPts val="450"/>
              </a:spcAft>
            </a:pPr>
            <a:endParaRPr lang="en-US" sz="1600" dirty="0"/>
          </a:p>
          <a:p>
            <a:pPr>
              <a:spcAft>
                <a:spcPts val="450"/>
              </a:spcAft>
            </a:pPr>
            <a:r>
              <a:rPr lang="en-US" sz="1600" b="1" dirty="0" err="1"/>
              <a:t>Wärmerückgewinnung</a:t>
            </a:r>
            <a:r>
              <a:rPr lang="en-US" sz="1600" b="1" dirty="0"/>
              <a:t> und </a:t>
            </a:r>
            <a:r>
              <a:rPr lang="en-US" sz="1600" b="1" dirty="0" err="1"/>
              <a:t>Abwärmenutzung</a:t>
            </a:r>
            <a:r>
              <a:rPr lang="en-US" sz="1600" b="1" dirty="0"/>
              <a:t> </a:t>
            </a:r>
            <a:r>
              <a:rPr lang="en-US" sz="1600" dirty="0" err="1"/>
              <a:t>können</a:t>
            </a:r>
            <a:r>
              <a:rPr lang="en-US" sz="1600" dirty="0"/>
              <a:t> </a:t>
            </a:r>
            <a:r>
              <a:rPr lang="en-US" sz="1600" dirty="0" err="1"/>
              <a:t>sowohl</a:t>
            </a:r>
            <a:r>
              <a:rPr lang="en-US" sz="1600" dirty="0"/>
              <a:t> </a:t>
            </a:r>
            <a:r>
              <a:rPr lang="en-US" sz="1600" dirty="0" err="1"/>
              <a:t>Treibhausgase</a:t>
            </a:r>
            <a:r>
              <a:rPr lang="en-US" sz="1600" dirty="0"/>
              <a:t> </a:t>
            </a:r>
            <a:r>
              <a:rPr lang="en-US" sz="1600" dirty="0" err="1"/>
              <a:t>als</a:t>
            </a:r>
            <a:r>
              <a:rPr lang="en-US" sz="1600" dirty="0"/>
              <a:t> </a:t>
            </a:r>
            <a:r>
              <a:rPr lang="en-US" sz="1600" dirty="0" err="1"/>
              <a:t>auch</a:t>
            </a:r>
            <a:r>
              <a:rPr lang="en-US" sz="1600" dirty="0"/>
              <a:t> </a:t>
            </a:r>
            <a:r>
              <a:rPr lang="en-US" sz="1600" dirty="0" err="1"/>
              <a:t>Energiekosten</a:t>
            </a:r>
            <a:r>
              <a:rPr lang="en-US" sz="1600" dirty="0"/>
              <a:t> </a:t>
            </a:r>
            <a:r>
              <a:rPr lang="en-US" sz="1600" dirty="0" err="1"/>
              <a:t>reduzieren</a:t>
            </a:r>
            <a:endParaRPr lang="de-AT" sz="1600" dirty="0"/>
          </a:p>
          <a:p>
            <a:pPr marL="0" indent="0">
              <a:spcAft>
                <a:spcPts val="450"/>
              </a:spcAft>
              <a:buNone/>
            </a:pPr>
            <a:endParaRPr lang="en-US" dirty="0"/>
          </a:p>
          <a:p>
            <a:endParaRPr lang="de-AT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73230B-787F-46A7-A0D3-EDF82E4C0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Hintergrund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EF4F9D6C-DB44-4C22-AF19-ECEEC61F094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auto">
          <a:xfrm>
            <a:off x="9048752" y="6416676"/>
            <a:ext cx="2432049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66636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66636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66636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66636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66636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66636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66636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66636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fld id="{9FF9BEAF-778C-7446-863C-7292389481CB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grpSp>
        <p:nvGrpSpPr>
          <p:cNvPr id="24" name="Group 111">
            <a:extLst>
              <a:ext uri="{FF2B5EF4-FFF2-40B4-BE49-F238E27FC236}">
                <a16:creationId xmlns:a16="http://schemas.microsoft.com/office/drawing/2014/main" id="{1F379E06-1BD7-4E6B-A85D-FF6C41B73640}"/>
              </a:ext>
            </a:extLst>
          </p:cNvPr>
          <p:cNvGrpSpPr/>
          <p:nvPr/>
        </p:nvGrpSpPr>
        <p:grpSpPr>
          <a:xfrm>
            <a:off x="815205" y="3577701"/>
            <a:ext cx="3078651" cy="1978069"/>
            <a:chOff x="403118" y="1091111"/>
            <a:chExt cx="4104868" cy="2637426"/>
          </a:xfrm>
        </p:grpSpPr>
        <p:sp>
          <p:nvSpPr>
            <p:cNvPr id="25" name="Rectangle: Rounded Corners 48">
              <a:extLst>
                <a:ext uri="{FF2B5EF4-FFF2-40B4-BE49-F238E27FC236}">
                  <a16:creationId xmlns:a16="http://schemas.microsoft.com/office/drawing/2014/main" id="{DCF1FFEA-FB1C-4741-89C0-29F5685A3A07}"/>
                </a:ext>
              </a:extLst>
            </p:cNvPr>
            <p:cNvSpPr/>
            <p:nvPr/>
          </p:nvSpPr>
          <p:spPr bwMode="auto">
            <a:xfrm>
              <a:off x="403118" y="1091111"/>
              <a:ext cx="4104868" cy="263742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750">
                <a:solidFill>
                  <a:srgbClr val="666369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6" name="Arrow: Bent-Up 66">
              <a:extLst>
                <a:ext uri="{FF2B5EF4-FFF2-40B4-BE49-F238E27FC236}">
                  <a16:creationId xmlns:a16="http://schemas.microsoft.com/office/drawing/2014/main" id="{341A9611-E7F0-418F-B5DE-9681380EBD5C}"/>
                </a:ext>
              </a:extLst>
            </p:cNvPr>
            <p:cNvSpPr/>
            <p:nvPr/>
          </p:nvSpPr>
          <p:spPr bwMode="auto">
            <a:xfrm>
              <a:off x="3223697" y="1988840"/>
              <a:ext cx="941505" cy="535540"/>
            </a:xfrm>
            <a:prstGeom prst="bentUpArrow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75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pic>
          <p:nvPicPr>
            <p:cNvPr id="27" name="Graphic 21" descr="Factory">
              <a:extLst>
                <a:ext uri="{FF2B5EF4-FFF2-40B4-BE49-F238E27FC236}">
                  <a16:creationId xmlns:a16="http://schemas.microsoft.com/office/drawing/2014/main" id="{F4A4F6ED-929B-45C0-89B6-487B944D8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614681" y="1412776"/>
              <a:ext cx="1609016" cy="1761878"/>
            </a:xfrm>
            <a:prstGeom prst="rect">
              <a:avLst/>
            </a:prstGeom>
          </p:spPr>
        </p:pic>
        <p:sp>
          <p:nvSpPr>
            <p:cNvPr id="28" name="Arrow: Right 22">
              <a:extLst>
                <a:ext uri="{FF2B5EF4-FFF2-40B4-BE49-F238E27FC236}">
                  <a16:creationId xmlns:a16="http://schemas.microsoft.com/office/drawing/2014/main" id="{911441FB-77E8-4D4C-8496-797D2F69EFF9}"/>
                </a:ext>
              </a:extLst>
            </p:cNvPr>
            <p:cNvSpPr/>
            <p:nvPr/>
          </p:nvSpPr>
          <p:spPr bwMode="auto">
            <a:xfrm>
              <a:off x="484266" y="2104350"/>
              <a:ext cx="1103558" cy="664620"/>
            </a:xfrm>
            <a:prstGeom prst="rightArrow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75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pic>
          <p:nvPicPr>
            <p:cNvPr id="29" name="Graphic 25" descr="Fire">
              <a:extLst>
                <a:ext uri="{FF2B5EF4-FFF2-40B4-BE49-F238E27FC236}">
                  <a16:creationId xmlns:a16="http://schemas.microsoft.com/office/drawing/2014/main" id="{0414AC49-B8FC-418B-B4DB-9F5293145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1479" y="1988840"/>
              <a:ext cx="700681" cy="767249"/>
            </a:xfrm>
            <a:prstGeom prst="rect">
              <a:avLst/>
            </a:prstGeom>
          </p:spPr>
        </p:pic>
        <p:pic>
          <p:nvPicPr>
            <p:cNvPr id="30" name="Graphic 27" descr="Fire">
              <a:extLst>
                <a:ext uri="{FF2B5EF4-FFF2-40B4-BE49-F238E27FC236}">
                  <a16:creationId xmlns:a16="http://schemas.microsoft.com/office/drawing/2014/main" id="{6ED13EFD-99AA-4366-8AB8-C80D0A0BA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388212" y="2094687"/>
              <a:ext cx="552996" cy="605532"/>
            </a:xfrm>
            <a:prstGeom prst="rect">
              <a:avLst/>
            </a:prstGeom>
          </p:spPr>
        </p:pic>
        <p:sp>
          <p:nvSpPr>
            <p:cNvPr id="31" name="TextBox 67">
              <a:extLst>
                <a:ext uri="{FF2B5EF4-FFF2-40B4-BE49-F238E27FC236}">
                  <a16:creationId xmlns:a16="http://schemas.microsoft.com/office/drawing/2014/main" id="{C34E0957-3C09-4BDF-AF3A-6EF8615910D1}"/>
                </a:ext>
              </a:extLst>
            </p:cNvPr>
            <p:cNvSpPr txBox="1"/>
            <p:nvPr/>
          </p:nvSpPr>
          <p:spPr bwMode="auto">
            <a:xfrm>
              <a:off x="495514" y="2768970"/>
              <a:ext cx="1113553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825" kern="0" dirty="0">
                  <a:solidFill>
                    <a:schemeClr val="tx1"/>
                  </a:solidFill>
                </a:rPr>
                <a:t>WÄRMEBEDARF</a:t>
              </a:r>
            </a:p>
          </p:txBody>
        </p:sp>
        <p:sp>
          <p:nvSpPr>
            <p:cNvPr id="32" name="TextBox 68">
              <a:extLst>
                <a:ext uri="{FF2B5EF4-FFF2-40B4-BE49-F238E27FC236}">
                  <a16:creationId xmlns:a16="http://schemas.microsoft.com/office/drawing/2014/main" id="{CAE6C790-8914-4314-ABA7-CDEB10AD9A5E}"/>
                </a:ext>
              </a:extLst>
            </p:cNvPr>
            <p:cNvSpPr txBox="1"/>
            <p:nvPr/>
          </p:nvSpPr>
          <p:spPr bwMode="auto">
            <a:xfrm>
              <a:off x="3177222" y="2753315"/>
              <a:ext cx="728833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825" kern="0" dirty="0">
                  <a:solidFill>
                    <a:schemeClr val="tx1"/>
                  </a:solidFill>
                </a:rPr>
                <a:t>ABWÄRME</a:t>
              </a:r>
            </a:p>
          </p:txBody>
        </p:sp>
        <p:sp>
          <p:nvSpPr>
            <p:cNvPr id="33" name="TextBox 69">
              <a:extLst>
                <a:ext uri="{FF2B5EF4-FFF2-40B4-BE49-F238E27FC236}">
                  <a16:creationId xmlns:a16="http://schemas.microsoft.com/office/drawing/2014/main" id="{EAD2F2B8-C0AB-4CB1-9E23-CD82BA31CE94}"/>
                </a:ext>
              </a:extLst>
            </p:cNvPr>
            <p:cNvSpPr txBox="1"/>
            <p:nvPr/>
          </p:nvSpPr>
          <p:spPr bwMode="auto">
            <a:xfrm>
              <a:off x="1702111" y="2971318"/>
              <a:ext cx="1434153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825" kern="0" dirty="0">
                  <a:solidFill>
                    <a:schemeClr val="tx1"/>
                  </a:solidFill>
                </a:rPr>
                <a:t>INDUSTRIEPROZESS</a:t>
              </a:r>
            </a:p>
          </p:txBody>
        </p:sp>
        <p:sp>
          <p:nvSpPr>
            <p:cNvPr id="34" name="Rectangle 26">
              <a:extLst>
                <a:ext uri="{FF2B5EF4-FFF2-40B4-BE49-F238E27FC236}">
                  <a16:creationId xmlns:a16="http://schemas.microsoft.com/office/drawing/2014/main" id="{43BCB586-9CEA-405F-8994-36212273CE3A}"/>
                </a:ext>
              </a:extLst>
            </p:cNvPr>
            <p:cNvSpPr/>
            <p:nvPr/>
          </p:nvSpPr>
          <p:spPr>
            <a:xfrm>
              <a:off x="3552022" y="1962534"/>
              <a:ext cx="184752" cy="923329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endParaRPr lang="en-US" sz="405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E9F06A1A-5A1C-4DF6-AEE9-5CB12D8777CA}"/>
              </a:ext>
            </a:extLst>
          </p:cNvPr>
          <p:cNvSpPr/>
          <p:nvPr/>
        </p:nvSpPr>
        <p:spPr bwMode="auto">
          <a:xfrm>
            <a:off x="4091157" y="4310922"/>
            <a:ext cx="677641" cy="593086"/>
          </a:xfrm>
          <a:prstGeom prst="rightArrow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err="1">
              <a:ln>
                <a:noFill/>
              </a:ln>
              <a:solidFill>
                <a:schemeClr val="accent2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9" name="Foliennummernplatzhalter 3">
            <a:extLst>
              <a:ext uri="{FF2B5EF4-FFF2-40B4-BE49-F238E27FC236}">
                <a16:creationId xmlns:a16="http://schemas.microsoft.com/office/drawing/2014/main" id="{35FA561E-779D-4289-BB81-85441E29BD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86563" y="6416675"/>
            <a:ext cx="1824037" cy="1806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90B1A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C2F121-D33C-9A4E-BCC9-252763084EC9}" type="slidenum">
              <a:rPr lang="de-DE" altLang="de-DE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DE" altLang="de-DE">
              <a:solidFill>
                <a:schemeClr val="accent2"/>
              </a:solidFill>
            </a:endParaRPr>
          </a:p>
        </p:txBody>
      </p:sp>
      <p:sp>
        <p:nvSpPr>
          <p:cNvPr id="60" name="Datumsplatzhalter 4">
            <a:extLst>
              <a:ext uri="{FF2B5EF4-FFF2-40B4-BE49-F238E27FC236}">
                <a16:creationId xmlns:a16="http://schemas.microsoft.com/office/drawing/2014/main" id="{FA45C34F-9A30-431D-8F89-04A53B50E4D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30225" y="6415088"/>
            <a:ext cx="1914525" cy="4429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90B1A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2142096-7A6D-DE46-887B-E4145BE22689}" type="datetime1">
              <a:rPr lang="de-AT" altLang="de-DE" smtClean="0">
                <a:solidFill>
                  <a:schemeClr val="accent2"/>
                </a:solidFill>
              </a:rPr>
              <a:t>07.09.2021</a:t>
            </a:fld>
            <a:endParaRPr lang="de-DE" altLang="de-D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015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90B1A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C2F121-D33C-9A4E-BCC9-252763084EC9}" type="slidenum">
              <a:rPr lang="de-DE" altLang="de-DE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e-DE" altLang="de-DE">
              <a:solidFill>
                <a:schemeClr val="accent2"/>
              </a:solidFill>
            </a:endParaRPr>
          </a:p>
        </p:txBody>
      </p:sp>
      <p:sp>
        <p:nvSpPr>
          <p:cNvPr id="17413" name="Datumsplatzhalter 4"/>
          <p:cNvSpPr>
            <a:spLocks noGrp="1"/>
          </p:cNvSpPr>
          <p:nvPr>
            <p:ph type="dt" sz="half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90B1A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2142096-7A6D-DE46-887B-E4145BE22689}" type="datetime1">
              <a:rPr lang="de-AT" altLang="de-DE" smtClean="0">
                <a:solidFill>
                  <a:schemeClr val="accent2"/>
                </a:solidFill>
              </a:rPr>
              <a:t>07.09.2021</a:t>
            </a:fld>
            <a:endParaRPr lang="de-DE" altLang="de-DE">
              <a:solidFill>
                <a:schemeClr val="accent2"/>
              </a:solidFill>
            </a:endParaRPr>
          </a:p>
        </p:txBody>
      </p:sp>
      <p:sp>
        <p:nvSpPr>
          <p:cNvPr id="17411" name="Inhaltsplatzhalter 10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en-GB" altLang="de-DE">
              <a:ea typeface="Geneva" charset="0"/>
              <a:cs typeface="Geneva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altLang="de-DE">
              <a:ea typeface="Geneva" charset="0"/>
              <a:cs typeface="Geneva" charset="0"/>
            </a:endParaRPr>
          </a:p>
        </p:txBody>
      </p:sp>
      <p:sp>
        <p:nvSpPr>
          <p:cNvPr id="17409" name="Titel 8"/>
          <p:cNvSpPr>
            <a:spLocks noGrp="1"/>
          </p:cNvSpPr>
          <p:nvPr>
            <p:ph type="title"/>
          </p:nvPr>
        </p:nvSpPr>
        <p:spPr>
          <a:xfrm>
            <a:off x="530226" y="466067"/>
            <a:ext cx="8080374" cy="844699"/>
          </a:xfrm>
        </p:spPr>
        <p:txBody>
          <a:bodyPr/>
          <a:lstStyle/>
          <a:p>
            <a:r>
              <a:rPr lang="de-DE" dirty="0"/>
              <a:t>Methodik</a:t>
            </a:r>
            <a:br>
              <a:rPr lang="de-DE" dirty="0"/>
            </a:br>
            <a:r>
              <a:rPr lang="de-DE" dirty="0"/>
              <a:t>Genereller </a:t>
            </a:r>
            <a:r>
              <a:rPr lang="en-US" dirty="0"/>
              <a:t>ansatz</a:t>
            </a:r>
            <a:endParaRPr lang="de-DE" dirty="0"/>
          </a:p>
        </p:txBody>
      </p:sp>
      <p:graphicFrame>
        <p:nvGraphicFramePr>
          <p:cNvPr id="6" name="Diagramm 3">
            <a:extLst>
              <a:ext uri="{FF2B5EF4-FFF2-40B4-BE49-F238E27FC236}">
                <a16:creationId xmlns:a16="http://schemas.microsoft.com/office/drawing/2014/main" id="{EEE096E4-CA03-4B58-B5B5-BBC96A2608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4114723"/>
              </p:ext>
            </p:extLst>
          </p:nvPr>
        </p:nvGraphicFramePr>
        <p:xfrm>
          <a:off x="463490" y="1310766"/>
          <a:ext cx="8568952" cy="1484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Inhaltsplatzhalter 10">
            <a:extLst>
              <a:ext uri="{FF2B5EF4-FFF2-40B4-BE49-F238E27FC236}">
                <a16:creationId xmlns:a16="http://schemas.microsoft.com/office/drawing/2014/main" id="{7BA95714-DA2E-4192-B69B-FE66F7472223}"/>
              </a:ext>
            </a:extLst>
          </p:cNvPr>
          <p:cNvSpPr txBox="1">
            <a:spLocks/>
          </p:cNvSpPr>
          <p:nvPr/>
        </p:nvSpPr>
        <p:spPr bwMode="auto">
          <a:xfrm>
            <a:off x="611560" y="2663301"/>
            <a:ext cx="8085460" cy="35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tabLst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5113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•"/>
              <a:tabLst/>
              <a:defRPr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2pPr>
            <a:lvl3pPr marL="804863" indent="-269875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•"/>
              <a:tabLst/>
              <a:defRPr>
                <a:solidFill>
                  <a:schemeClr val="tx1"/>
                </a:solidFill>
                <a:latin typeface="+mn-lt"/>
                <a:ea typeface="Geneva" pitchFamily="-107" charset="-128"/>
                <a:cs typeface="Geneva" pitchFamily="-107" charset="-128"/>
              </a:defRPr>
            </a:lvl3pPr>
            <a:lvl4pPr marL="1090612" indent="-28575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tabLst/>
              <a:defRPr>
                <a:solidFill>
                  <a:schemeClr val="tx1"/>
                </a:solidFill>
                <a:latin typeface="+mn-lt"/>
                <a:ea typeface="Geneva" pitchFamily="-107" charset="-128"/>
                <a:cs typeface="Geneva" charset="0"/>
              </a:defRPr>
            </a:lvl4pPr>
            <a:lvl5pPr marL="1355725" indent="-28575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tabLst/>
              <a:defRPr>
                <a:solidFill>
                  <a:schemeClr val="tx1"/>
                </a:solidFill>
                <a:latin typeface="+mn-lt"/>
                <a:ea typeface="Geneva" pitchFamily="-107" charset="-128"/>
                <a:cs typeface="Geneva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altLang="de-DE" sz="1800" b="1" kern="0" dirty="0"/>
              <a:t>Pinch Analysis </a:t>
            </a:r>
            <a:r>
              <a:rPr lang="en-GB" altLang="de-DE" sz="1800" kern="0" dirty="0" err="1"/>
              <a:t>für</a:t>
            </a:r>
            <a:r>
              <a:rPr lang="en-GB" altLang="de-DE" sz="1800" kern="0" dirty="0"/>
              <a:t> die </a:t>
            </a:r>
            <a:r>
              <a:rPr lang="en-GB" altLang="de-DE" sz="1800" kern="0" dirty="0" err="1"/>
              <a:t>Identifikation</a:t>
            </a:r>
            <a:r>
              <a:rPr lang="en-GB" altLang="de-DE" sz="1800" kern="0" dirty="0"/>
              <a:t> von </a:t>
            </a:r>
            <a:r>
              <a:rPr lang="en-GB" altLang="de-DE" sz="1800" kern="0" dirty="0" err="1"/>
              <a:t>Potentialen</a:t>
            </a:r>
            <a:endParaRPr lang="en-GB" altLang="de-DE" sz="1800" kern="0" dirty="0"/>
          </a:p>
          <a:p>
            <a:pPr lvl="1"/>
            <a:r>
              <a:rPr lang="en-GB" altLang="de-DE" sz="1800" kern="0" dirty="0" err="1"/>
              <a:t>Direkte</a:t>
            </a:r>
            <a:r>
              <a:rPr lang="en-GB" altLang="de-DE" sz="1800" kern="0" dirty="0"/>
              <a:t> </a:t>
            </a:r>
            <a:r>
              <a:rPr lang="en-GB" altLang="de-DE" sz="1800" kern="0" dirty="0" err="1"/>
              <a:t>Wärmerückgewinnung</a:t>
            </a:r>
            <a:r>
              <a:rPr lang="en-GB" altLang="de-DE" sz="1800" kern="0" dirty="0"/>
              <a:t>, </a:t>
            </a:r>
            <a:r>
              <a:rPr lang="en-GB" altLang="de-DE" sz="1800" b="1" kern="0" dirty="0" err="1"/>
              <a:t>Wärmepumpen</a:t>
            </a:r>
            <a:r>
              <a:rPr lang="en-GB" altLang="de-DE" sz="1800" b="1" kern="0" dirty="0"/>
              <a:t>, </a:t>
            </a:r>
            <a:r>
              <a:rPr lang="en-GB" altLang="de-DE" sz="1800" b="1" kern="0" dirty="0" err="1"/>
              <a:t>Verteilsysteme</a:t>
            </a:r>
            <a:endParaRPr lang="en-GB" altLang="de-DE" sz="1800" b="1" kern="0" dirty="0"/>
          </a:p>
          <a:p>
            <a:pPr lvl="1"/>
            <a:r>
              <a:rPr lang="de-DE" altLang="de-DE" sz="1800" kern="0" dirty="0">
                <a:ea typeface="Geneva" charset="0"/>
                <a:cs typeface="Geneva" charset="0"/>
              </a:rPr>
              <a:t>Datenbasis: frühere Studien</a:t>
            </a:r>
            <a:r>
              <a:rPr lang="en-US" altLang="de-DE" sz="1800" kern="0" dirty="0">
                <a:ea typeface="Geneva" charset="0"/>
                <a:cs typeface="Geneva" charset="0"/>
              </a:rPr>
              <a:t>, </a:t>
            </a:r>
            <a:r>
              <a:rPr lang="en-US" altLang="de-DE" sz="1800" kern="0" dirty="0" err="1">
                <a:ea typeface="Geneva" charset="0"/>
                <a:cs typeface="Geneva" charset="0"/>
              </a:rPr>
              <a:t>Schätzungen</a:t>
            </a:r>
            <a:r>
              <a:rPr lang="en-US" altLang="de-DE" sz="1800" kern="0" dirty="0">
                <a:ea typeface="Geneva" charset="0"/>
                <a:cs typeface="Geneva" charset="0"/>
              </a:rPr>
              <a:t>, </a:t>
            </a:r>
            <a:r>
              <a:rPr lang="en-US" altLang="de-DE" sz="1800" kern="0" dirty="0" err="1">
                <a:ea typeface="Geneva" charset="0"/>
                <a:cs typeface="Geneva" charset="0"/>
              </a:rPr>
              <a:t>zusätzliche</a:t>
            </a:r>
            <a:r>
              <a:rPr lang="en-US" altLang="de-DE" sz="1800" kern="0" dirty="0">
                <a:ea typeface="Geneva" charset="0"/>
                <a:cs typeface="Geneva" charset="0"/>
              </a:rPr>
              <a:t> </a:t>
            </a:r>
            <a:r>
              <a:rPr lang="en-US" altLang="de-DE" sz="1800" kern="0" dirty="0" err="1">
                <a:ea typeface="Geneva" charset="0"/>
                <a:cs typeface="Geneva" charset="0"/>
              </a:rPr>
              <a:t>Berechnungen</a:t>
            </a:r>
            <a:endParaRPr lang="en-US" altLang="de-DE" sz="1800" kern="0" dirty="0">
              <a:ea typeface="Geneva" charset="0"/>
              <a:cs typeface="Geneva" charset="0"/>
            </a:endParaRPr>
          </a:p>
          <a:p>
            <a:pPr lvl="1"/>
            <a:endParaRPr lang="en-US" altLang="de-DE" sz="1800" kern="0" dirty="0">
              <a:ea typeface="Geneva" charset="0"/>
              <a:cs typeface="Geneva" charset="0"/>
            </a:endParaRPr>
          </a:p>
          <a:p>
            <a:r>
              <a:rPr lang="en-GB" altLang="de-DE" sz="1800" kern="0" dirty="0" err="1"/>
              <a:t>Bewertung</a:t>
            </a:r>
            <a:r>
              <a:rPr lang="en-GB" altLang="de-DE" sz="1800" kern="0" dirty="0"/>
              <a:t> und </a:t>
            </a:r>
            <a:r>
              <a:rPr lang="en-GB" altLang="de-DE" sz="1800" kern="0" dirty="0" err="1"/>
              <a:t>Klassifikation</a:t>
            </a:r>
            <a:r>
              <a:rPr lang="en-GB" altLang="de-DE" sz="1800" kern="0" dirty="0"/>
              <a:t> der </a:t>
            </a:r>
            <a:r>
              <a:rPr lang="en-GB" altLang="de-DE" sz="1800" kern="0" dirty="0" err="1"/>
              <a:t>Abwärmequellen</a:t>
            </a:r>
            <a:r>
              <a:rPr lang="en-GB" altLang="de-DE" sz="1800" kern="0" dirty="0"/>
              <a:t> </a:t>
            </a:r>
            <a:r>
              <a:rPr lang="en-GB" altLang="de-DE" sz="1800" kern="0" dirty="0" err="1"/>
              <a:t>bzgl</a:t>
            </a:r>
            <a:r>
              <a:rPr lang="en-GB" altLang="de-DE" sz="1800" kern="0" dirty="0"/>
              <a:t>. </a:t>
            </a:r>
            <a:r>
              <a:rPr lang="en-GB" altLang="de-DE" sz="1800" kern="0" dirty="0" err="1"/>
              <a:t>Nutzbarkeit</a:t>
            </a:r>
            <a:r>
              <a:rPr lang="en-GB" altLang="de-DE" sz="1800" kern="0" dirty="0"/>
              <a:t> </a:t>
            </a:r>
          </a:p>
          <a:p>
            <a:r>
              <a:rPr lang="en-GB" altLang="de-DE" sz="1800" kern="0" dirty="0"/>
              <a:t>Nur </a:t>
            </a:r>
            <a:r>
              <a:rPr lang="en-GB" altLang="de-DE" sz="1800" kern="0" dirty="0" err="1"/>
              <a:t>Quellen</a:t>
            </a:r>
            <a:r>
              <a:rPr lang="en-GB" altLang="de-DE" sz="1800" kern="0" dirty="0"/>
              <a:t>, die </a:t>
            </a:r>
            <a:r>
              <a:rPr lang="en-GB" altLang="de-DE" sz="1800" kern="0" dirty="0" err="1"/>
              <a:t>mit</a:t>
            </a:r>
            <a:r>
              <a:rPr lang="en-GB" altLang="de-DE" sz="1800" kern="0" dirty="0"/>
              <a:t> </a:t>
            </a:r>
            <a:r>
              <a:rPr lang="en-GB" altLang="de-DE" sz="1800" kern="0" dirty="0" err="1"/>
              <a:t>konventionellen</a:t>
            </a:r>
            <a:r>
              <a:rPr lang="en-GB" altLang="de-DE" sz="1800" kern="0" dirty="0"/>
              <a:t> HEX </a:t>
            </a:r>
            <a:r>
              <a:rPr lang="en-GB" altLang="de-DE" sz="1800" kern="0" dirty="0" err="1"/>
              <a:t>nutzbar</a:t>
            </a:r>
            <a:r>
              <a:rPr lang="en-GB" altLang="de-DE" sz="1800" kern="0" dirty="0"/>
              <a:t> </a:t>
            </a:r>
            <a:r>
              <a:rPr lang="en-GB" altLang="de-DE" sz="1800" kern="0" dirty="0" err="1"/>
              <a:t>sind</a:t>
            </a:r>
            <a:r>
              <a:rPr lang="en-GB" altLang="de-DE" sz="1800" kern="0" dirty="0"/>
              <a:t>, </a:t>
            </a:r>
            <a:r>
              <a:rPr lang="en-GB" altLang="de-DE" sz="1800" kern="0" dirty="0" err="1"/>
              <a:t>berücksichtigt</a:t>
            </a:r>
            <a:endParaRPr lang="en-GB" altLang="de-DE" sz="1800" kern="0" dirty="0"/>
          </a:p>
          <a:p>
            <a:endParaRPr lang="en-GB" altLang="de-DE" sz="1800" kern="0" dirty="0"/>
          </a:p>
          <a:p>
            <a:r>
              <a:rPr lang="en-GB" altLang="de-DE" sz="1800" b="1" kern="0" dirty="0" err="1"/>
              <a:t>Optimierungsmodell</a:t>
            </a:r>
            <a:r>
              <a:rPr lang="en-GB" altLang="de-DE" sz="1800" kern="0" dirty="0"/>
              <a:t> </a:t>
            </a:r>
            <a:r>
              <a:rPr lang="en-GB" altLang="de-DE" sz="1800" kern="0" dirty="0" err="1"/>
              <a:t>für</a:t>
            </a:r>
            <a:r>
              <a:rPr lang="en-GB" altLang="de-DE" sz="1800" kern="0" dirty="0"/>
              <a:t> inter-facility </a:t>
            </a:r>
            <a:r>
              <a:rPr lang="en-GB" altLang="de-DE" sz="1800" kern="0" dirty="0" err="1"/>
              <a:t>Wärmeintegration</a:t>
            </a:r>
            <a:endParaRPr lang="en-GB" altLang="de-DE" sz="1800" kern="0" dirty="0"/>
          </a:p>
          <a:p>
            <a:pPr lvl="1"/>
            <a:r>
              <a:rPr lang="en-GB" altLang="de-DE" sz="1800" kern="0" dirty="0" err="1"/>
              <a:t>Modellierung</a:t>
            </a:r>
            <a:r>
              <a:rPr lang="en-GB" altLang="de-DE" sz="1800" kern="0" dirty="0"/>
              <a:t> von </a:t>
            </a:r>
            <a:r>
              <a:rPr lang="en-GB" altLang="de-DE" sz="1800" kern="0" dirty="0" err="1"/>
              <a:t>Wärmepumpen</a:t>
            </a:r>
            <a:r>
              <a:rPr lang="en-GB" altLang="de-DE" sz="1800" kern="0" dirty="0"/>
              <a:t> und </a:t>
            </a:r>
            <a:r>
              <a:rPr lang="en-GB" altLang="de-DE" sz="1800" kern="0" dirty="0" err="1"/>
              <a:t>Verteilsystemen</a:t>
            </a:r>
            <a:endParaRPr lang="en-GB" altLang="de-DE" sz="1800" kern="0" dirty="0"/>
          </a:p>
          <a:p>
            <a:pPr lvl="1"/>
            <a:r>
              <a:rPr lang="en-GB" altLang="de-DE" sz="1800" kern="0" dirty="0" err="1"/>
              <a:t>Szenarioanalyse</a:t>
            </a:r>
            <a:endParaRPr lang="en-GB" altLang="de-DE" sz="1800" kern="0" dirty="0"/>
          </a:p>
          <a:p>
            <a:pPr lvl="1"/>
            <a:endParaRPr lang="en-GB" altLang="de-DE" sz="1800" kern="0" dirty="0"/>
          </a:p>
          <a:p>
            <a:pPr lvl="1"/>
            <a:endParaRPr lang="en-GB" altLang="de-DE" sz="1800" kern="0" dirty="0"/>
          </a:p>
          <a:p>
            <a:endParaRPr lang="en-GB" altLang="de-DE" sz="1800" kern="0" dirty="0"/>
          </a:p>
          <a:p>
            <a:endParaRPr lang="en-GB" altLang="de-DE" sz="1800" kern="0" dirty="0"/>
          </a:p>
          <a:p>
            <a:pPr marL="0" indent="0">
              <a:buFont typeface="Arial" charset="0"/>
              <a:buNone/>
            </a:pPr>
            <a:endParaRPr lang="en-GB" altLang="de-DE" sz="1800" kern="0" dirty="0">
              <a:ea typeface="Geneva" charset="0"/>
              <a:cs typeface="Geneva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altLang="de-DE" sz="1800" kern="0" dirty="0">
              <a:ea typeface="Geneva" charset="0"/>
              <a:cs typeface="Geneva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altLang="de-DE" sz="1800" kern="0" dirty="0">
              <a:ea typeface="Geneva" charset="0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606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90B1A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C2F121-D33C-9A4E-BCC9-252763084EC9}" type="slidenum">
              <a:rPr lang="de-DE" altLang="de-DE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de-DE" altLang="de-DE">
              <a:solidFill>
                <a:schemeClr val="accent2"/>
              </a:solidFill>
            </a:endParaRPr>
          </a:p>
        </p:txBody>
      </p:sp>
      <p:sp>
        <p:nvSpPr>
          <p:cNvPr id="17413" name="Datumsplatzhalter 4"/>
          <p:cNvSpPr>
            <a:spLocks noGrp="1"/>
          </p:cNvSpPr>
          <p:nvPr>
            <p:ph type="dt" sz="half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90B1A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2142096-7A6D-DE46-887B-E4145BE22689}" type="datetime1">
              <a:rPr lang="de-AT" altLang="de-DE" smtClean="0">
                <a:solidFill>
                  <a:schemeClr val="accent2"/>
                </a:solidFill>
              </a:rPr>
              <a:t>07.09.2021</a:t>
            </a:fld>
            <a:endParaRPr lang="de-DE" altLang="de-DE">
              <a:solidFill>
                <a:schemeClr val="accent2"/>
              </a:solidFill>
            </a:endParaRPr>
          </a:p>
        </p:txBody>
      </p:sp>
      <p:sp>
        <p:nvSpPr>
          <p:cNvPr id="17411" name="Inhaltsplatzhalter 10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en-GB" altLang="de-DE">
              <a:ea typeface="Geneva" charset="0"/>
              <a:cs typeface="Geneva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altLang="de-DE">
              <a:ea typeface="Geneva" charset="0"/>
              <a:cs typeface="Geneva" charset="0"/>
            </a:endParaRPr>
          </a:p>
        </p:txBody>
      </p:sp>
      <p:sp>
        <p:nvSpPr>
          <p:cNvPr id="17409" name="Titel 8"/>
          <p:cNvSpPr>
            <a:spLocks noGrp="1"/>
          </p:cNvSpPr>
          <p:nvPr>
            <p:ph type="title"/>
          </p:nvPr>
        </p:nvSpPr>
        <p:spPr>
          <a:xfrm>
            <a:off x="530225" y="404664"/>
            <a:ext cx="8080374" cy="844699"/>
          </a:xfrm>
        </p:spPr>
        <p:txBody>
          <a:bodyPr/>
          <a:lstStyle/>
          <a:p>
            <a:r>
              <a:rPr lang="en-US" dirty="0" err="1"/>
              <a:t>Methodik</a:t>
            </a:r>
            <a:br>
              <a:rPr lang="en-US" dirty="0"/>
            </a:br>
            <a:r>
              <a:rPr lang="en-US" dirty="0" err="1"/>
              <a:t>Optimierungsmodell</a:t>
            </a:r>
            <a:endParaRPr lang="en-GB" altLang="de-DE" noProof="0" dirty="0">
              <a:solidFill>
                <a:srgbClr val="790B1A"/>
              </a:solidFill>
            </a:endParaRPr>
          </a:p>
        </p:txBody>
      </p:sp>
      <p:sp>
        <p:nvSpPr>
          <p:cNvPr id="7" name="Inhaltsplatzhalter 10">
            <a:extLst>
              <a:ext uri="{FF2B5EF4-FFF2-40B4-BE49-F238E27FC236}">
                <a16:creationId xmlns:a16="http://schemas.microsoft.com/office/drawing/2014/main" id="{964CEC7C-E886-4924-970B-48685FBB6B52}"/>
              </a:ext>
            </a:extLst>
          </p:cNvPr>
          <p:cNvSpPr txBox="1">
            <a:spLocks/>
          </p:cNvSpPr>
          <p:nvPr/>
        </p:nvSpPr>
        <p:spPr bwMode="auto">
          <a:xfrm>
            <a:off x="525139" y="1781947"/>
            <a:ext cx="8085460" cy="443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tabLst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5113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•"/>
              <a:tabLst/>
              <a:defRPr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2pPr>
            <a:lvl3pPr marL="804863" indent="-269875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•"/>
              <a:tabLst/>
              <a:defRPr>
                <a:solidFill>
                  <a:schemeClr val="tx1"/>
                </a:solidFill>
                <a:latin typeface="+mn-lt"/>
                <a:ea typeface="Geneva" pitchFamily="-107" charset="-128"/>
                <a:cs typeface="Geneva" pitchFamily="-107" charset="-128"/>
              </a:defRPr>
            </a:lvl3pPr>
            <a:lvl4pPr marL="1090612" indent="-28575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tabLst/>
              <a:defRPr>
                <a:solidFill>
                  <a:schemeClr val="tx1"/>
                </a:solidFill>
                <a:latin typeface="+mn-lt"/>
                <a:ea typeface="Geneva" pitchFamily="-107" charset="-128"/>
                <a:cs typeface="Geneva" charset="0"/>
              </a:defRPr>
            </a:lvl4pPr>
            <a:lvl5pPr marL="1355725" indent="-28575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tabLst/>
              <a:defRPr>
                <a:solidFill>
                  <a:schemeClr val="tx1"/>
                </a:solidFill>
                <a:latin typeface="+mn-lt"/>
                <a:ea typeface="Geneva" pitchFamily="-107" charset="-128"/>
                <a:cs typeface="Geneva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GB" altLang="de-DE" sz="1800" kern="0">
              <a:ea typeface="Geneva" charset="0"/>
              <a:cs typeface="Geneva" charset="0"/>
            </a:endParaRPr>
          </a:p>
          <a:p>
            <a:endParaRPr lang="en-GB" altLang="de-DE" sz="1800" kern="0">
              <a:ea typeface="Geneva" charset="0"/>
              <a:cs typeface="Geneva" charset="0"/>
            </a:endParaRPr>
          </a:p>
          <a:p>
            <a:pPr marL="0" indent="0">
              <a:buNone/>
            </a:pPr>
            <a:endParaRPr lang="en-GB" altLang="de-DE" sz="1800" kern="0">
              <a:ea typeface="Geneva" charset="0"/>
              <a:cs typeface="Geneva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altLang="de-DE" sz="1800" kern="0">
              <a:ea typeface="Geneva" charset="0"/>
              <a:cs typeface="Geneva" charset="0"/>
            </a:endParaRPr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AB0234DA-8EA2-4F08-84A3-0034057F975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69" y="2467991"/>
            <a:ext cx="3936335" cy="3284776"/>
          </a:xfrm>
          <a:prstGeom prst="rect">
            <a:avLst/>
          </a:prstGeom>
        </p:spPr>
      </p:pic>
      <p:sp>
        <p:nvSpPr>
          <p:cNvPr id="9" name="Inhaltsplatzhalter 10">
            <a:extLst>
              <a:ext uri="{FF2B5EF4-FFF2-40B4-BE49-F238E27FC236}">
                <a16:creationId xmlns:a16="http://schemas.microsoft.com/office/drawing/2014/main" id="{8E762CA0-209E-4962-9774-47E7580D7BE6}"/>
              </a:ext>
            </a:extLst>
          </p:cNvPr>
          <p:cNvSpPr txBox="1">
            <a:spLocks/>
          </p:cNvSpPr>
          <p:nvPr/>
        </p:nvSpPr>
        <p:spPr bwMode="auto">
          <a:xfrm>
            <a:off x="611560" y="1781947"/>
            <a:ext cx="8085460" cy="443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tabLst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5113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•"/>
              <a:tabLst/>
              <a:defRPr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2pPr>
            <a:lvl3pPr marL="804863" indent="-269875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•"/>
              <a:tabLst/>
              <a:defRPr>
                <a:solidFill>
                  <a:schemeClr val="tx1"/>
                </a:solidFill>
                <a:latin typeface="+mn-lt"/>
                <a:ea typeface="Geneva" pitchFamily="-107" charset="-128"/>
                <a:cs typeface="Geneva" pitchFamily="-107" charset="-128"/>
              </a:defRPr>
            </a:lvl3pPr>
            <a:lvl4pPr marL="1090612" indent="-28575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tabLst/>
              <a:defRPr>
                <a:solidFill>
                  <a:schemeClr val="tx1"/>
                </a:solidFill>
                <a:latin typeface="+mn-lt"/>
                <a:ea typeface="Geneva" pitchFamily="-107" charset="-128"/>
                <a:cs typeface="Geneva" charset="0"/>
              </a:defRPr>
            </a:lvl4pPr>
            <a:lvl5pPr marL="1355725" indent="-28575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tabLst/>
              <a:defRPr>
                <a:solidFill>
                  <a:schemeClr val="tx1"/>
                </a:solidFill>
                <a:latin typeface="+mn-lt"/>
                <a:ea typeface="Geneva" pitchFamily="-107" charset="-128"/>
                <a:cs typeface="Geneva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altLang="de-DE" sz="1800" kern="0" dirty="0" err="1">
                <a:ea typeface="Geneva" charset="0"/>
                <a:cs typeface="Geneva" charset="0"/>
              </a:rPr>
              <a:t>Linearisierte</a:t>
            </a:r>
            <a:r>
              <a:rPr lang="en-GB" altLang="de-DE" sz="1800" kern="0" dirty="0">
                <a:ea typeface="Geneva" charset="0"/>
                <a:cs typeface="Geneva" charset="0"/>
              </a:rPr>
              <a:t> MINLP-Superstructure-</a:t>
            </a:r>
            <a:r>
              <a:rPr lang="en-GB" altLang="de-DE" sz="1800" kern="0" dirty="0" err="1">
                <a:ea typeface="Geneva" charset="0"/>
                <a:cs typeface="Geneva" charset="0"/>
              </a:rPr>
              <a:t>Formulierung</a:t>
            </a:r>
            <a:r>
              <a:rPr lang="en-GB" altLang="de-DE" sz="1800" kern="0" dirty="0">
                <a:ea typeface="Geneva" charset="0"/>
                <a:cs typeface="Geneva" charset="0"/>
              </a:rPr>
              <a:t> </a:t>
            </a:r>
            <a:r>
              <a:rPr lang="en-GB" altLang="de-DE" sz="1800" kern="0" dirty="0" err="1">
                <a:ea typeface="Geneva" charset="0"/>
                <a:cs typeface="Geneva" charset="0"/>
              </a:rPr>
              <a:t>für</a:t>
            </a:r>
            <a:r>
              <a:rPr lang="en-GB" altLang="de-DE" sz="1800" kern="0" dirty="0">
                <a:ea typeface="Geneva" charset="0"/>
                <a:cs typeface="Geneva" charset="0"/>
              </a:rPr>
              <a:t> </a:t>
            </a:r>
            <a:r>
              <a:rPr lang="en-GB" altLang="de-DE" sz="1800" kern="0" dirty="0" err="1">
                <a:ea typeface="Geneva" charset="0"/>
                <a:cs typeface="Geneva" charset="0"/>
              </a:rPr>
              <a:t>Wärmeübertragernetzwerke</a:t>
            </a:r>
            <a:endParaRPr lang="en-GB" altLang="de-DE" sz="1800" kern="0" dirty="0">
              <a:ea typeface="Geneva" charset="0"/>
              <a:cs typeface="Geneva" charset="0"/>
            </a:endParaRPr>
          </a:p>
          <a:p>
            <a:r>
              <a:rPr lang="en-GB" altLang="de-DE" sz="1800" kern="0" dirty="0" err="1">
                <a:ea typeface="Geneva" charset="0"/>
                <a:cs typeface="Geneva" charset="0"/>
              </a:rPr>
              <a:t>Erweiterungen</a:t>
            </a:r>
            <a:r>
              <a:rPr lang="en-GB" altLang="de-DE" sz="1800" kern="0" dirty="0">
                <a:ea typeface="Geneva" charset="0"/>
                <a:cs typeface="Geneva" charset="0"/>
              </a:rPr>
              <a:t>:</a:t>
            </a:r>
          </a:p>
          <a:p>
            <a:pPr lvl="1"/>
            <a:r>
              <a:rPr lang="en-GB" altLang="de-DE" sz="1800" kern="0" dirty="0" err="1">
                <a:ea typeface="Geneva" charset="0"/>
                <a:cs typeface="Geneva" charset="0"/>
              </a:rPr>
              <a:t>Verteilsysteme</a:t>
            </a:r>
            <a:r>
              <a:rPr lang="en-GB" altLang="de-DE" sz="1800" kern="0" dirty="0">
                <a:ea typeface="Geneva" charset="0"/>
                <a:cs typeface="Geneva" charset="0"/>
              </a:rPr>
              <a:t> (LTD)</a:t>
            </a:r>
          </a:p>
          <a:p>
            <a:pPr lvl="1"/>
            <a:r>
              <a:rPr lang="en-GB" altLang="de-DE" sz="1800" kern="0" dirty="0" err="1">
                <a:ea typeface="Geneva" charset="0"/>
                <a:cs typeface="Geneva" charset="0"/>
              </a:rPr>
              <a:t>Wärmepumpen</a:t>
            </a:r>
            <a:r>
              <a:rPr lang="en-GB" altLang="de-DE" sz="1800" kern="0" dirty="0">
                <a:ea typeface="Geneva" charset="0"/>
                <a:cs typeface="Geneva" charset="0"/>
              </a:rPr>
              <a:t> (HP)</a:t>
            </a:r>
          </a:p>
          <a:p>
            <a:pPr lvl="1"/>
            <a:r>
              <a:rPr lang="en-GB" altLang="de-DE" sz="1800" kern="0" dirty="0" err="1"/>
              <a:t>Mehrere</a:t>
            </a:r>
            <a:r>
              <a:rPr lang="en-GB" altLang="de-DE" sz="1800" kern="0" dirty="0"/>
              <a:t> separate </a:t>
            </a:r>
            <a:r>
              <a:rPr lang="en-GB" altLang="de-DE" sz="1800" kern="0" dirty="0" err="1"/>
              <a:t>Netzwerke</a:t>
            </a:r>
            <a:endParaRPr lang="en-GB" altLang="de-DE" sz="1800" kern="0" dirty="0">
              <a:ea typeface="Geneva" charset="0"/>
              <a:cs typeface="Geneva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altLang="de-DE" sz="1800" kern="0" dirty="0">
              <a:ea typeface="Geneva" charset="0"/>
              <a:cs typeface="Geneva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altLang="de-DE" sz="1800" kern="0" dirty="0">
              <a:ea typeface="Geneva" charset="0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715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90B1A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C2F121-D33C-9A4E-BCC9-252763084EC9}" type="slidenum">
              <a:rPr lang="de-DE" altLang="de-DE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DE" altLang="de-DE">
              <a:solidFill>
                <a:schemeClr val="accent2"/>
              </a:solidFill>
            </a:endParaRPr>
          </a:p>
        </p:txBody>
      </p:sp>
      <p:sp>
        <p:nvSpPr>
          <p:cNvPr id="17413" name="Datumsplatzhalter 4"/>
          <p:cNvSpPr>
            <a:spLocks noGrp="1"/>
          </p:cNvSpPr>
          <p:nvPr>
            <p:ph type="dt" sz="half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90B1A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2142096-7A6D-DE46-887B-E4145BE22689}" type="datetime1">
              <a:rPr lang="de-AT" altLang="de-DE" smtClean="0">
                <a:solidFill>
                  <a:schemeClr val="accent2"/>
                </a:solidFill>
              </a:rPr>
              <a:t>07.09.2021</a:t>
            </a:fld>
            <a:endParaRPr lang="de-DE" altLang="de-DE">
              <a:solidFill>
                <a:schemeClr val="accent2"/>
              </a:solidFill>
            </a:endParaRPr>
          </a:p>
        </p:txBody>
      </p:sp>
      <p:sp>
        <p:nvSpPr>
          <p:cNvPr id="17411" name="Inhaltsplatzhalter 10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en-GB" altLang="de-DE" dirty="0">
              <a:ea typeface="Geneva" charset="0"/>
              <a:cs typeface="Geneva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altLang="de-DE" dirty="0">
              <a:ea typeface="Geneva" charset="0"/>
              <a:cs typeface="Geneva" charset="0"/>
            </a:endParaRPr>
          </a:p>
        </p:txBody>
      </p:sp>
      <p:sp>
        <p:nvSpPr>
          <p:cNvPr id="17409" name="Titel 8"/>
          <p:cNvSpPr>
            <a:spLocks noGrp="1"/>
          </p:cNvSpPr>
          <p:nvPr>
            <p:ph type="title"/>
          </p:nvPr>
        </p:nvSpPr>
        <p:spPr>
          <a:xfrm>
            <a:off x="530225" y="404664"/>
            <a:ext cx="8080374" cy="844699"/>
          </a:xfrm>
        </p:spPr>
        <p:txBody>
          <a:bodyPr/>
          <a:lstStyle/>
          <a:p>
            <a:r>
              <a:rPr lang="en-US" dirty="0" err="1"/>
              <a:t>Methodik</a:t>
            </a:r>
            <a:br>
              <a:rPr lang="en-US" dirty="0"/>
            </a:br>
            <a:r>
              <a:rPr lang="en-US" dirty="0" err="1"/>
              <a:t>Wärmeübertrager</a:t>
            </a:r>
            <a:r>
              <a:rPr lang="en-US" dirty="0"/>
              <a:t> (HEX)</a:t>
            </a:r>
            <a:endParaRPr lang="en-GB" altLang="de-DE" noProof="0" dirty="0">
              <a:solidFill>
                <a:srgbClr val="790B1A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Inhaltsplatzhalter 10">
                <a:extLst>
                  <a:ext uri="{FF2B5EF4-FFF2-40B4-BE49-F238E27FC236}">
                    <a16:creationId xmlns:a16="http://schemas.microsoft.com/office/drawing/2014/main" id="{964CEC7C-E886-4924-970B-48685FBB6B5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11560" y="1781947"/>
                <a:ext cx="8085460" cy="4434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269875" indent="-269875" algn="l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•"/>
                  <a:tabLst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4988" indent="-265113" algn="l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chemeClr val="accent3"/>
                  </a:buClr>
                  <a:buFont typeface="Arial" charset="0"/>
                  <a:buChar char="•"/>
                  <a:tabLst/>
                  <a:defRPr>
                    <a:solidFill>
                      <a:schemeClr val="tx1"/>
                    </a:solidFill>
                    <a:latin typeface="+mn-lt"/>
                    <a:ea typeface="+mn-ea"/>
                    <a:cs typeface="ＭＳ Ｐゴシック" charset="0"/>
                  </a:defRPr>
                </a:lvl2pPr>
                <a:lvl3pPr marL="804863" indent="-269875" algn="l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chemeClr val="accent3"/>
                  </a:buClr>
                  <a:buFont typeface="Arial" charset="0"/>
                  <a:buChar char="•"/>
                  <a:tabLst/>
                  <a:defRPr>
                    <a:solidFill>
                      <a:schemeClr val="tx1"/>
                    </a:solidFill>
                    <a:latin typeface="+mn-lt"/>
                    <a:ea typeface="Geneva" pitchFamily="-107" charset="-128"/>
                    <a:cs typeface="Geneva" pitchFamily="-107" charset="-128"/>
                  </a:defRPr>
                </a:lvl3pPr>
                <a:lvl4pPr marL="1090612" indent="-285750" algn="l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•"/>
                  <a:tabLst/>
                  <a:defRPr>
                    <a:solidFill>
                      <a:schemeClr val="tx1"/>
                    </a:solidFill>
                    <a:latin typeface="+mn-lt"/>
                    <a:ea typeface="Geneva" pitchFamily="-107" charset="-128"/>
                    <a:cs typeface="Geneva" charset="0"/>
                  </a:defRPr>
                </a:lvl4pPr>
                <a:lvl5pPr marL="1355725" indent="-285750" algn="l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•"/>
                  <a:tabLst/>
                  <a:defRPr>
                    <a:solidFill>
                      <a:schemeClr val="tx1"/>
                    </a:solidFill>
                    <a:latin typeface="+mn-lt"/>
                    <a:ea typeface="Geneva" pitchFamily="-107" charset="-128"/>
                    <a:cs typeface="Geneva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GB" altLang="de-DE" sz="1800" kern="0" dirty="0" err="1">
                    <a:ea typeface="Geneva" charset="0"/>
                    <a:cs typeface="Geneva" charset="0"/>
                  </a:rPr>
                  <a:t>Berücksichtigung</a:t>
                </a:r>
                <a:r>
                  <a:rPr lang="en-GB" altLang="de-DE" sz="1800" kern="0" dirty="0">
                    <a:ea typeface="Geneva" charset="0"/>
                    <a:cs typeface="Geneva" charset="0"/>
                  </a:rPr>
                  <a:t> </a:t>
                </a:r>
                <a:r>
                  <a:rPr lang="en-GB" altLang="de-DE" sz="1800" kern="0" dirty="0" err="1">
                    <a:ea typeface="Geneva" charset="0"/>
                    <a:cs typeface="Geneva" charset="0"/>
                  </a:rPr>
                  <a:t>verschiedener</a:t>
                </a:r>
                <a:r>
                  <a:rPr lang="en-GB" altLang="de-DE" sz="1800" kern="0" dirty="0">
                    <a:ea typeface="Geneva" charset="0"/>
                    <a:cs typeface="Geneva" charset="0"/>
                  </a:rPr>
                  <a:t> </a:t>
                </a:r>
                <a:r>
                  <a:rPr lang="en-GB" altLang="de-DE" sz="1800" kern="0" dirty="0" err="1">
                    <a:ea typeface="Geneva" charset="0"/>
                    <a:cs typeface="Geneva" charset="0"/>
                  </a:rPr>
                  <a:t>Wärmeübertragertypen</a:t>
                </a:r>
                <a:endParaRPr lang="en-GB" altLang="de-DE" sz="1800" kern="0" dirty="0">
                  <a:ea typeface="Geneva" charset="0"/>
                  <a:cs typeface="Geneva" charset="0"/>
                </a:endParaRPr>
              </a:p>
              <a:p>
                <a:endParaRPr lang="en-GB" altLang="de-DE" sz="1800" kern="0" dirty="0">
                  <a:ea typeface="Geneva" charset="0"/>
                  <a:cs typeface="Geneva" charset="0"/>
                </a:endParaRPr>
              </a:p>
              <a:p>
                <a:r>
                  <a:rPr lang="en-GB" altLang="de-DE" sz="1800" kern="0" dirty="0" err="1">
                    <a:ea typeface="Geneva" charset="0"/>
                    <a:cs typeface="Geneva" charset="0"/>
                  </a:rPr>
                  <a:t>Kostenfunktion</a:t>
                </a:r>
                <a:r>
                  <a:rPr lang="en-GB" altLang="de-DE" sz="1800" kern="0" dirty="0">
                    <a:ea typeface="Geneva" charset="0"/>
                    <a:cs typeface="Geneva" charset="0"/>
                  </a:rPr>
                  <a:t>: </a:t>
                </a:r>
              </a:p>
              <a:p>
                <a:endParaRPr lang="en-GB" altLang="de-DE" sz="1800" kern="0" dirty="0">
                  <a:ea typeface="Geneva" charset="0"/>
                  <a:cs typeface="Geneva" charset="0"/>
                </a:endParaRPr>
              </a:p>
              <a:p>
                <a:pPr marL="265113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𝑖𝑛𝑣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𝐹𝑖𝑥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𝑉𝑎𝑟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</m:oMath>
                  </m:oMathPara>
                </a14:m>
                <a:endParaRPr lang="de-DE" sz="1800" dirty="0"/>
              </a:p>
              <a:p>
                <a:pPr marL="0" indent="0">
                  <a:buFont typeface="Arial" charset="0"/>
                  <a:buNone/>
                </a:pPr>
                <a:r>
                  <a:rPr lang="en-GB" altLang="de-DE" sz="1800" kern="0" dirty="0">
                    <a:ea typeface="Geneva" charset="0"/>
                    <a:cs typeface="Geneva" charset="0"/>
                  </a:rPr>
                  <a:t> </a:t>
                </a:r>
              </a:p>
              <a:p>
                <a:r>
                  <a:rPr lang="en-GB" altLang="de-DE" sz="1800" kern="0" dirty="0" err="1">
                    <a:ea typeface="Geneva" charset="0"/>
                    <a:cs typeface="Geneva" charset="0"/>
                  </a:rPr>
                  <a:t>Abgeleitet</a:t>
                </a:r>
                <a:r>
                  <a:rPr lang="en-GB" altLang="de-DE" sz="1800" kern="0" dirty="0">
                    <a:ea typeface="Geneva" charset="0"/>
                    <a:cs typeface="Geneva" charset="0"/>
                  </a:rPr>
                  <a:t> </a:t>
                </a:r>
                <a:r>
                  <a:rPr lang="en-GB" altLang="de-DE" sz="1800" kern="0" dirty="0" err="1">
                    <a:ea typeface="Geneva" charset="0"/>
                    <a:cs typeface="Geneva" charset="0"/>
                  </a:rPr>
                  <a:t>aus</a:t>
                </a:r>
                <a:r>
                  <a:rPr lang="en-GB" altLang="de-DE" sz="1800" kern="0" dirty="0">
                    <a:ea typeface="Geneva" charset="0"/>
                    <a:cs typeface="Geneva" charset="0"/>
                  </a:rPr>
                  <a:t> </a:t>
                </a:r>
                <a:r>
                  <a:rPr lang="en-GB" altLang="de-DE" sz="1800" kern="0" dirty="0" err="1">
                    <a:ea typeface="Geneva" charset="0"/>
                    <a:cs typeface="Geneva" charset="0"/>
                  </a:rPr>
                  <a:t>Kostendatenbank</a:t>
                </a:r>
                <a:endParaRPr lang="en-GB" altLang="de-DE" sz="1800" kern="0" dirty="0">
                  <a:ea typeface="Geneva" charset="0"/>
                  <a:cs typeface="Geneva" charset="0"/>
                </a:endParaRPr>
              </a:p>
              <a:p>
                <a:pPr marL="265113" lvl="1" indent="0">
                  <a:buNone/>
                </a:pPr>
                <a:r>
                  <a:rPr lang="en-US" sz="1800" kern="0" dirty="0"/>
                  <a:t>(DACE price booklet)</a:t>
                </a:r>
              </a:p>
              <a:p>
                <a:pPr marL="0" indent="0">
                  <a:buNone/>
                </a:pPr>
                <a:endParaRPr lang="en-GB" altLang="de-DE" sz="1800" kern="0" dirty="0"/>
              </a:p>
              <a:p>
                <a:pPr marL="0" indent="0">
                  <a:buFont typeface="Arial" charset="0"/>
                  <a:buNone/>
                </a:pPr>
                <a:endParaRPr lang="en-GB" altLang="de-DE" sz="1800" kern="0" dirty="0">
                  <a:ea typeface="Geneva" charset="0"/>
                  <a:cs typeface="Geneva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GB" altLang="de-DE" sz="1800" kern="0" dirty="0">
                  <a:ea typeface="Geneva" charset="0"/>
                  <a:cs typeface="Geneva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GB" altLang="de-DE" sz="1800" kern="0" dirty="0">
                  <a:ea typeface="Geneva" charset="0"/>
                  <a:cs typeface="Geneva" charset="0"/>
                </a:endParaRPr>
              </a:p>
            </p:txBody>
          </p:sp>
        </mc:Choice>
        <mc:Fallback>
          <p:sp>
            <p:nvSpPr>
              <p:cNvPr id="7" name="Inhaltsplatzhalter 10">
                <a:extLst>
                  <a:ext uri="{FF2B5EF4-FFF2-40B4-BE49-F238E27FC236}">
                    <a16:creationId xmlns:a16="http://schemas.microsoft.com/office/drawing/2014/main" id="{964CEC7C-E886-4924-970B-48685FBB6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1781947"/>
                <a:ext cx="8085460" cy="4434404"/>
              </a:xfrm>
              <a:prstGeom prst="rect">
                <a:avLst/>
              </a:prstGeom>
              <a:blipFill>
                <a:blip r:embed="rId3"/>
                <a:stretch>
                  <a:fillRect l="-1583" t="-17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E015FE61-DD4E-462C-86B3-2BFAC8853A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284" t="10484" r="2383"/>
          <a:stretch/>
        </p:blipFill>
        <p:spPr>
          <a:xfrm>
            <a:off x="4489441" y="2581210"/>
            <a:ext cx="4288914" cy="323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66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90B1A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C2F121-D33C-9A4E-BCC9-252763084EC9}" type="slidenum">
              <a:rPr lang="de-DE" altLang="de-DE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DE" altLang="de-DE">
              <a:solidFill>
                <a:schemeClr val="accent2"/>
              </a:solidFill>
            </a:endParaRPr>
          </a:p>
        </p:txBody>
      </p:sp>
      <p:sp>
        <p:nvSpPr>
          <p:cNvPr id="17413" name="Datumsplatzhalter 4"/>
          <p:cNvSpPr>
            <a:spLocks noGrp="1"/>
          </p:cNvSpPr>
          <p:nvPr>
            <p:ph type="dt" sz="half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90B1A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2142096-7A6D-DE46-887B-E4145BE22689}" type="datetime1">
              <a:rPr lang="de-AT" altLang="de-DE" smtClean="0">
                <a:solidFill>
                  <a:schemeClr val="accent2"/>
                </a:solidFill>
              </a:rPr>
              <a:t>07.09.2021</a:t>
            </a:fld>
            <a:endParaRPr lang="de-DE" altLang="de-DE">
              <a:solidFill>
                <a:schemeClr val="accent2"/>
              </a:solidFill>
            </a:endParaRPr>
          </a:p>
        </p:txBody>
      </p:sp>
      <p:sp>
        <p:nvSpPr>
          <p:cNvPr id="17411" name="Inhaltsplatzhalter 10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en-GB" altLang="de-DE" dirty="0">
              <a:ea typeface="Geneva" charset="0"/>
              <a:cs typeface="Geneva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altLang="de-DE" dirty="0">
              <a:ea typeface="Geneva" charset="0"/>
              <a:cs typeface="Geneva" charset="0"/>
            </a:endParaRPr>
          </a:p>
        </p:txBody>
      </p:sp>
      <p:sp>
        <p:nvSpPr>
          <p:cNvPr id="17409" name="Titel 8"/>
          <p:cNvSpPr>
            <a:spLocks noGrp="1"/>
          </p:cNvSpPr>
          <p:nvPr>
            <p:ph type="title"/>
          </p:nvPr>
        </p:nvSpPr>
        <p:spPr>
          <a:xfrm>
            <a:off x="530225" y="404664"/>
            <a:ext cx="8080374" cy="844699"/>
          </a:xfrm>
        </p:spPr>
        <p:txBody>
          <a:bodyPr/>
          <a:lstStyle/>
          <a:p>
            <a:r>
              <a:rPr lang="en-US" dirty="0" err="1"/>
              <a:t>Methodik</a:t>
            </a:r>
            <a:br>
              <a:rPr lang="en-US" dirty="0"/>
            </a:br>
            <a:r>
              <a:rPr lang="en-US" dirty="0" err="1"/>
              <a:t>Wärmepumpen</a:t>
            </a:r>
            <a:r>
              <a:rPr lang="en-US" dirty="0"/>
              <a:t> (HP)</a:t>
            </a:r>
            <a:endParaRPr lang="en-GB" altLang="de-DE" noProof="0" dirty="0">
              <a:solidFill>
                <a:srgbClr val="790B1A"/>
              </a:solidFill>
            </a:endParaRPr>
          </a:p>
        </p:txBody>
      </p:sp>
      <p:sp>
        <p:nvSpPr>
          <p:cNvPr id="7" name="Inhaltsplatzhalter 10">
            <a:extLst>
              <a:ext uri="{FF2B5EF4-FFF2-40B4-BE49-F238E27FC236}">
                <a16:creationId xmlns:a16="http://schemas.microsoft.com/office/drawing/2014/main" id="{964CEC7C-E886-4924-970B-48685FBB6B52}"/>
              </a:ext>
            </a:extLst>
          </p:cNvPr>
          <p:cNvSpPr txBox="1">
            <a:spLocks/>
          </p:cNvSpPr>
          <p:nvPr/>
        </p:nvSpPr>
        <p:spPr bwMode="auto">
          <a:xfrm>
            <a:off x="553454" y="1781947"/>
            <a:ext cx="4414777" cy="443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tabLst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5113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•"/>
              <a:tabLst/>
              <a:defRPr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2pPr>
            <a:lvl3pPr marL="804863" indent="-269875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•"/>
              <a:tabLst/>
              <a:defRPr>
                <a:solidFill>
                  <a:schemeClr val="tx1"/>
                </a:solidFill>
                <a:latin typeface="+mn-lt"/>
                <a:ea typeface="Geneva" pitchFamily="-107" charset="-128"/>
                <a:cs typeface="Geneva" pitchFamily="-107" charset="-128"/>
              </a:defRPr>
            </a:lvl3pPr>
            <a:lvl4pPr marL="1090612" indent="-28575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tabLst/>
              <a:defRPr>
                <a:solidFill>
                  <a:schemeClr val="tx1"/>
                </a:solidFill>
                <a:latin typeface="+mn-lt"/>
                <a:ea typeface="Geneva" pitchFamily="-107" charset="-128"/>
                <a:cs typeface="Geneva" charset="0"/>
              </a:defRPr>
            </a:lvl4pPr>
            <a:lvl5pPr marL="1355725" indent="-28575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tabLst/>
              <a:defRPr>
                <a:solidFill>
                  <a:schemeClr val="tx1"/>
                </a:solidFill>
                <a:latin typeface="+mn-lt"/>
                <a:ea typeface="Geneva" pitchFamily="-107" charset="-128"/>
                <a:cs typeface="Geneva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GB" altLang="de-DE" sz="1800" kern="0" dirty="0">
              <a:ea typeface="Geneva" charset="0"/>
              <a:cs typeface="Geneva" charset="0"/>
            </a:endParaRPr>
          </a:p>
          <a:p>
            <a:endParaRPr lang="en-GB" altLang="de-DE" sz="1800" kern="0" dirty="0">
              <a:ea typeface="Geneva" charset="0"/>
              <a:cs typeface="Geneva" charset="0"/>
            </a:endParaRPr>
          </a:p>
          <a:p>
            <a:endParaRPr lang="en-GB" altLang="de-DE" sz="1800" kern="0" dirty="0">
              <a:ea typeface="Geneva" charset="0"/>
              <a:cs typeface="Geneva" charset="0"/>
            </a:endParaRPr>
          </a:p>
          <a:p>
            <a:pPr marL="0" indent="0">
              <a:buNone/>
            </a:pPr>
            <a:endParaRPr lang="en-GB" altLang="de-DE" sz="1800" kern="0" dirty="0">
              <a:ea typeface="Geneva" charset="0"/>
              <a:cs typeface="Geneva" charset="0"/>
            </a:endParaRPr>
          </a:p>
          <a:p>
            <a:endParaRPr lang="en-GB" altLang="de-DE" sz="1800" kern="0" dirty="0">
              <a:ea typeface="Geneva" charset="0"/>
              <a:cs typeface="Geneva" charset="0"/>
            </a:endParaRPr>
          </a:p>
          <a:p>
            <a:endParaRPr lang="en-GB" altLang="de-DE" sz="1800" kern="0" dirty="0">
              <a:ea typeface="Geneva" charset="0"/>
              <a:cs typeface="Geneva" charset="0"/>
            </a:endParaRPr>
          </a:p>
          <a:p>
            <a:endParaRPr lang="en-GB" altLang="de-DE" sz="1800" kern="0" dirty="0">
              <a:ea typeface="Geneva" charset="0"/>
              <a:cs typeface="Geneva" charset="0"/>
            </a:endParaRPr>
          </a:p>
          <a:p>
            <a:endParaRPr lang="en-GB" altLang="de-DE" sz="1800" kern="0" dirty="0">
              <a:ea typeface="Geneva" charset="0"/>
              <a:cs typeface="Geneva" charset="0"/>
            </a:endParaRPr>
          </a:p>
          <a:p>
            <a:endParaRPr lang="en-GB" altLang="de-DE" sz="1800" kern="0" dirty="0">
              <a:ea typeface="Geneva" charset="0"/>
              <a:cs typeface="Geneva" charset="0"/>
            </a:endParaRPr>
          </a:p>
          <a:p>
            <a:endParaRPr lang="en-GB" altLang="de-DE" sz="1800" kern="0" dirty="0">
              <a:ea typeface="Geneva" charset="0"/>
              <a:cs typeface="Geneva" charset="0"/>
            </a:endParaRPr>
          </a:p>
          <a:p>
            <a:r>
              <a:rPr lang="en-GB" altLang="de-DE" sz="1800" kern="0" dirty="0" err="1">
                <a:ea typeface="Geneva" charset="0"/>
                <a:cs typeface="Geneva" charset="0"/>
              </a:rPr>
              <a:t>Einführung</a:t>
            </a:r>
            <a:r>
              <a:rPr lang="en-GB" altLang="de-DE" sz="1800" kern="0" dirty="0">
                <a:ea typeface="Geneva" charset="0"/>
                <a:cs typeface="Geneva" charset="0"/>
              </a:rPr>
              <a:t> </a:t>
            </a:r>
            <a:r>
              <a:rPr lang="en-GB" altLang="de-DE" sz="1800" kern="0" dirty="0" err="1">
                <a:ea typeface="Geneva" charset="0"/>
                <a:cs typeface="Geneva" charset="0"/>
              </a:rPr>
              <a:t>virtueller</a:t>
            </a:r>
            <a:r>
              <a:rPr lang="en-GB" altLang="de-DE" sz="1800" kern="0" dirty="0">
                <a:ea typeface="Geneva" charset="0"/>
                <a:cs typeface="Geneva" charset="0"/>
              </a:rPr>
              <a:t> </a:t>
            </a:r>
            <a:r>
              <a:rPr lang="en-GB" altLang="de-DE" sz="1800" kern="0" dirty="0" err="1">
                <a:ea typeface="Geneva" charset="0"/>
                <a:cs typeface="Geneva" charset="0"/>
              </a:rPr>
              <a:t>Quellen</a:t>
            </a:r>
            <a:r>
              <a:rPr lang="en-GB" altLang="de-DE" sz="1800" kern="0" dirty="0">
                <a:ea typeface="Geneva" charset="0"/>
                <a:cs typeface="Geneva" charset="0"/>
              </a:rPr>
              <a:t>- und </a:t>
            </a:r>
            <a:r>
              <a:rPr lang="en-GB" altLang="de-DE" sz="1800" kern="0" dirty="0" err="1">
                <a:ea typeface="Geneva" charset="0"/>
                <a:cs typeface="Geneva" charset="0"/>
              </a:rPr>
              <a:t>Senkenleistungen</a:t>
            </a:r>
            <a:r>
              <a:rPr lang="en-GB" altLang="de-DE" sz="1800" kern="0" dirty="0">
                <a:ea typeface="Geneva" charset="0"/>
                <a:cs typeface="Geneva" charset="0"/>
              </a:rPr>
              <a:t> (</a:t>
            </a:r>
            <a:r>
              <a:rPr lang="en-GB" altLang="de-DE" sz="1800" kern="0" dirty="0" err="1">
                <a:ea typeface="Geneva" charset="0"/>
                <a:cs typeface="Geneva" charset="0"/>
              </a:rPr>
              <a:t>Reduzierte</a:t>
            </a:r>
            <a:r>
              <a:rPr lang="en-GB" altLang="de-DE" sz="1800" kern="0" dirty="0">
                <a:ea typeface="Geneva" charset="0"/>
                <a:cs typeface="Geneva" charset="0"/>
              </a:rPr>
              <a:t> </a:t>
            </a:r>
            <a:r>
              <a:rPr lang="en-GB" altLang="de-DE" sz="1800" kern="0" dirty="0" err="1">
                <a:ea typeface="Geneva" charset="0"/>
                <a:cs typeface="Geneva" charset="0"/>
              </a:rPr>
              <a:t>Approximationsdomänen</a:t>
            </a:r>
            <a:r>
              <a:rPr lang="en-GB" altLang="de-DE" sz="1800" kern="0" dirty="0">
                <a:ea typeface="Geneva" charset="0"/>
                <a:cs typeface="Geneva" charset="0"/>
              </a:rPr>
              <a:t>)</a:t>
            </a:r>
          </a:p>
          <a:p>
            <a:r>
              <a:rPr lang="en-GB" altLang="de-DE" sz="1800" kern="0" dirty="0">
                <a:ea typeface="Geneva" charset="0"/>
                <a:cs typeface="Geneva" charset="0"/>
              </a:rPr>
              <a:t>WP-</a:t>
            </a:r>
            <a:r>
              <a:rPr lang="en-GB" altLang="de-DE" sz="1800" kern="0" dirty="0" err="1">
                <a:ea typeface="Geneva" charset="0"/>
                <a:cs typeface="Geneva" charset="0"/>
              </a:rPr>
              <a:t>Kosten</a:t>
            </a:r>
            <a:r>
              <a:rPr lang="en-GB" altLang="de-DE" sz="1800" kern="0" dirty="0">
                <a:ea typeface="Geneva" charset="0"/>
                <a:cs typeface="Geneva" charset="0"/>
              </a:rPr>
              <a:t>:</a:t>
            </a:r>
            <a:r>
              <a:rPr lang="en-GB" altLang="de-DE" sz="1800" kern="0" dirty="0"/>
              <a:t> </a:t>
            </a:r>
            <a:r>
              <a:rPr lang="en-US" sz="1800" kern="0" dirty="0"/>
              <a:t>300 €/</a:t>
            </a:r>
            <a:r>
              <a:rPr lang="en-US" sz="1800" kern="0" dirty="0" err="1"/>
              <a:t>kWth</a:t>
            </a:r>
            <a:endParaRPr lang="en-GB" altLang="de-DE" sz="1800" kern="0" dirty="0">
              <a:ea typeface="Geneva" charset="0"/>
              <a:cs typeface="Geneva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de-DE" sz="1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altLang="de-DE" sz="1800" kern="0" dirty="0">
              <a:ea typeface="Geneva" charset="0"/>
              <a:cs typeface="Geneva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altLang="de-DE" sz="1800" kern="0" dirty="0">
              <a:ea typeface="Geneva" charset="0"/>
              <a:cs typeface="Geneva" charset="0"/>
            </a:endParaRPr>
          </a:p>
        </p:txBody>
      </p:sp>
      <p:pic>
        <p:nvPicPr>
          <p:cNvPr id="8" name="Grafik 21">
            <a:extLst>
              <a:ext uri="{FF2B5EF4-FFF2-40B4-BE49-F238E27FC236}">
                <a16:creationId xmlns:a16="http://schemas.microsoft.com/office/drawing/2014/main" id="{13D6D816-A4CD-4BF9-8B01-6F64EA3781C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4" t="20033" b="27536"/>
          <a:stretch/>
        </p:blipFill>
        <p:spPr bwMode="auto">
          <a:xfrm>
            <a:off x="2031901" y="2192989"/>
            <a:ext cx="5232945" cy="2016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E7C6D9-5A60-4030-9B21-B41C45D45B69}"/>
              </a:ext>
            </a:extLst>
          </p:cNvPr>
          <p:cNvSpPr txBox="1"/>
          <p:nvPr/>
        </p:nvSpPr>
        <p:spPr bwMode="auto">
          <a:xfrm>
            <a:off x="1440786" y="1781947"/>
            <a:ext cx="3015804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spcBef>
                <a:spcPts val="400"/>
              </a:spcBef>
              <a:buFont typeface="Arial" charset="0"/>
              <a:buNone/>
            </a:pPr>
            <a:r>
              <a:rPr lang="en-US" sz="1800" dirty="0" err="1">
                <a:solidFill>
                  <a:schemeClr val="tx1"/>
                </a:solidFill>
              </a:rPr>
              <a:t>Nichtlineares</a:t>
            </a:r>
            <a:r>
              <a:rPr lang="en-US" sz="1800" dirty="0">
                <a:solidFill>
                  <a:schemeClr val="tx1"/>
                </a:solidFill>
              </a:rPr>
              <a:t> Carnot-Modell </a:t>
            </a:r>
            <a:endParaRPr lang="de-DE" sz="1800" kern="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841093-FFF3-4775-81D8-153B86DA896F}"/>
              </a:ext>
            </a:extLst>
          </p:cNvPr>
          <p:cNvSpPr txBox="1"/>
          <p:nvPr/>
        </p:nvSpPr>
        <p:spPr bwMode="auto">
          <a:xfrm>
            <a:off x="4890269" y="1781098"/>
            <a:ext cx="2808312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spcBef>
                <a:spcPts val="400"/>
              </a:spcBef>
              <a:buFont typeface="Arial" charset="0"/>
              <a:buNone/>
            </a:pPr>
            <a:r>
              <a:rPr lang="en-US" sz="1800" b="1" dirty="0" err="1">
                <a:solidFill>
                  <a:schemeClr val="tx1"/>
                </a:solidFill>
              </a:rPr>
              <a:t>Lineares</a:t>
            </a:r>
            <a:r>
              <a:rPr lang="en-US" sz="1800" b="1" dirty="0">
                <a:solidFill>
                  <a:schemeClr val="tx1"/>
                </a:solidFill>
              </a:rPr>
              <a:t> Carnot-Modell </a:t>
            </a:r>
            <a:endParaRPr lang="de-DE" sz="1800" b="1" kern="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6310A2-9374-4A83-A2C9-D28CD6DB8202}"/>
              </a:ext>
            </a:extLst>
          </p:cNvPr>
          <p:cNvSpPr txBox="1"/>
          <p:nvPr/>
        </p:nvSpPr>
        <p:spPr bwMode="auto">
          <a:xfrm>
            <a:off x="4732252" y="3942627"/>
            <a:ext cx="565782" cy="274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spcBef>
                <a:spcPts val="400"/>
              </a:spcBef>
              <a:buFont typeface="Arial" charset="0"/>
              <a:buNone/>
            </a:pPr>
            <a:endParaRPr lang="de-DE" sz="1800" kern="0">
              <a:solidFill>
                <a:schemeClr val="tx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F44435F-C466-4618-A848-2E08F3A55AE1}"/>
              </a:ext>
            </a:extLst>
          </p:cNvPr>
          <p:cNvSpPr txBox="1"/>
          <p:nvPr/>
        </p:nvSpPr>
        <p:spPr bwMode="auto">
          <a:xfrm>
            <a:off x="888721" y="2316334"/>
            <a:ext cx="7950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spcBef>
                <a:spcPts val="400"/>
              </a:spcBef>
              <a:buFont typeface="Arial" charset="0"/>
              <a:buNone/>
            </a:pPr>
            <a:r>
              <a:rPr lang="de-DE" sz="1800" kern="0" dirty="0">
                <a:solidFill>
                  <a:schemeClr val="tx1"/>
                </a:solidFill>
              </a:rPr>
              <a:t>Quellen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2D3A309-B190-44DA-A9E9-4DF757400761}"/>
              </a:ext>
            </a:extLst>
          </p:cNvPr>
          <p:cNvSpPr txBox="1"/>
          <p:nvPr/>
        </p:nvSpPr>
        <p:spPr bwMode="auto">
          <a:xfrm>
            <a:off x="846889" y="3804127"/>
            <a:ext cx="7822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spcBef>
                <a:spcPts val="400"/>
              </a:spcBef>
              <a:buFont typeface="Arial" charset="0"/>
              <a:buNone/>
            </a:pPr>
            <a:r>
              <a:rPr lang="de-DE" sz="1800" kern="0" dirty="0">
                <a:solidFill>
                  <a:schemeClr val="tx1"/>
                </a:solidFill>
              </a:rPr>
              <a:t>Senken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E9DBEEEA-04B8-4ECE-A65B-82139954BECB}"/>
                  </a:ext>
                </a:extLst>
              </p:cNvPr>
              <p:cNvSpPr/>
              <p:nvPr/>
            </p:nvSpPr>
            <p:spPr>
              <a:xfrm>
                <a:off x="6327092" y="4583539"/>
                <a:ext cx="1402243" cy="454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de-DE" sz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de-DE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de-DE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de-DE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bSup>
                        </m:e>
                      </m:nary>
                      <m:r>
                        <a:rPr lang="de-DE" sz="1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de-DE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de-DE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de-DE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de-DE" sz="1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de-DE" sz="1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E9DBEEEA-04B8-4ECE-A65B-82139954BE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092" y="4583539"/>
                <a:ext cx="1402243" cy="454612"/>
              </a:xfrm>
              <a:prstGeom prst="rect">
                <a:avLst/>
              </a:prstGeom>
              <a:blipFill>
                <a:blip r:embed="rId4"/>
                <a:stretch>
                  <a:fillRect l="-33478" t="-147297" r="-50870" b="-2081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2B035DE2-17BC-4600-B7F6-9D0EA37165A3}"/>
                  </a:ext>
                </a:extLst>
              </p:cNvPr>
              <p:cNvSpPr/>
              <p:nvPr/>
            </p:nvSpPr>
            <p:spPr>
              <a:xfrm>
                <a:off x="6105917" y="5040395"/>
                <a:ext cx="1691293" cy="6551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tabLst>
                    <a:tab pos="581660" algn="l"/>
                    <a:tab pos="1163320" algn="l"/>
                    <a:tab pos="1744980" algn="l"/>
                    <a:tab pos="2326640" algn="l"/>
                    <a:tab pos="2908300" algn="l"/>
                    <a:tab pos="3489960" algn="l"/>
                    <a:tab pos="4071620" algn="l"/>
                    <a:tab pos="4653280" algn="l"/>
                    <a:tab pos="5234940" algn="l"/>
                    <a:tab pos="5816600" algn="l"/>
                    <a:tab pos="6398260" algn="l"/>
                    <a:tab pos="6979920" algn="l"/>
                    <a:tab pos="7561580" algn="l"/>
                    <a:tab pos="8143240" algn="l"/>
                    <a:tab pos="8724900" algn="l"/>
                    <a:tab pos="930656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de-DE" sz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𝑒𝑙</m:t>
                          </m:r>
                        </m:sup>
                      </m:sSup>
                      <m:r>
                        <a:rPr lang="de-DE" sz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de-DE" sz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de-DE" sz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de-DE" sz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bSup>
                        </m:e>
                      </m:nary>
                      <m:r>
                        <a:rPr lang="de-DE" sz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de-DE" sz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de-DE" sz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sz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de-DE" sz="12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2B035DE2-17BC-4600-B7F6-9D0EA37165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917" y="5040395"/>
                <a:ext cx="1691293" cy="6551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D7CB6A82-FFBC-46A1-A80E-70BBBDD4516E}"/>
                  </a:ext>
                </a:extLst>
              </p:cNvPr>
              <p:cNvSpPr/>
              <p:nvPr/>
            </p:nvSpPr>
            <p:spPr>
              <a:xfrm>
                <a:off x="6164828" y="5688662"/>
                <a:ext cx="1533753" cy="502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0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0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de-DE" sz="10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𝑒𝑙</m:t>
                          </m:r>
                        </m:sup>
                      </m:sSup>
                      <m:r>
                        <a:rPr lang="de-DE" sz="10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10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10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de-DE" sz="10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de-DE" sz="105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0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10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de-DE" sz="10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bSup>
                        </m:e>
                      </m:nary>
                      <m:r>
                        <a:rPr lang="de-DE" sz="10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10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10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de-DE" sz="10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de-DE" sz="105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0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10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de-DE" sz="10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de-DE" sz="10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10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de-DE" sz="1050" dirty="0"/>
              </a:p>
            </p:txBody>
          </p:sp>
        </mc:Choice>
        <mc:Fallback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D7CB6A82-FFBC-46A1-A80E-70BBBDD451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828" y="5688662"/>
                <a:ext cx="1533753" cy="502766"/>
              </a:xfrm>
              <a:prstGeom prst="rect">
                <a:avLst/>
              </a:prstGeom>
              <a:blipFill>
                <a:blip r:embed="rId6"/>
                <a:stretch>
                  <a:fillRect l="-2778" t="-108434" r="-42063" b="-14698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hteck 11">
            <a:extLst>
              <a:ext uri="{FF2B5EF4-FFF2-40B4-BE49-F238E27FC236}">
                <a16:creationId xmlns:a16="http://schemas.microsoft.com/office/drawing/2014/main" id="{FB23E00F-FC16-45E3-91BD-C2369D5E29B0}"/>
              </a:ext>
            </a:extLst>
          </p:cNvPr>
          <p:cNvSpPr/>
          <p:nvPr/>
        </p:nvSpPr>
        <p:spPr bwMode="auto">
          <a:xfrm>
            <a:off x="5998404" y="4509707"/>
            <a:ext cx="1938233" cy="1782884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err="1">
              <a:ln>
                <a:noFill/>
              </a:ln>
              <a:solidFill>
                <a:schemeClr val="accent2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8895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90B1A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C2F121-D33C-9A4E-BCC9-252763084EC9}" type="slidenum">
              <a:rPr lang="de-DE" altLang="de-DE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DE" altLang="de-DE">
              <a:solidFill>
                <a:schemeClr val="accent2"/>
              </a:solidFill>
            </a:endParaRPr>
          </a:p>
        </p:txBody>
      </p:sp>
      <p:sp>
        <p:nvSpPr>
          <p:cNvPr id="17413" name="Datumsplatzhalter 4"/>
          <p:cNvSpPr>
            <a:spLocks noGrp="1"/>
          </p:cNvSpPr>
          <p:nvPr>
            <p:ph type="dt" sz="half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90B1A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2142096-7A6D-DE46-887B-E4145BE22689}" type="datetime1">
              <a:rPr lang="de-AT" altLang="de-DE" smtClean="0">
                <a:solidFill>
                  <a:schemeClr val="accent2"/>
                </a:solidFill>
              </a:rPr>
              <a:t>07.09.2021</a:t>
            </a:fld>
            <a:endParaRPr lang="de-DE" altLang="de-DE">
              <a:solidFill>
                <a:schemeClr val="accent2"/>
              </a:solidFill>
            </a:endParaRPr>
          </a:p>
        </p:txBody>
      </p:sp>
      <p:sp>
        <p:nvSpPr>
          <p:cNvPr id="17411" name="Inhaltsplatzhalter 10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en-GB" altLang="de-DE">
              <a:ea typeface="Geneva" charset="0"/>
              <a:cs typeface="Geneva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altLang="de-DE">
              <a:ea typeface="Geneva" charset="0"/>
              <a:cs typeface="Geneva" charset="0"/>
            </a:endParaRPr>
          </a:p>
        </p:txBody>
      </p:sp>
      <p:sp>
        <p:nvSpPr>
          <p:cNvPr id="17409" name="Titel 8"/>
          <p:cNvSpPr>
            <a:spLocks noGrp="1"/>
          </p:cNvSpPr>
          <p:nvPr>
            <p:ph type="title"/>
          </p:nvPr>
        </p:nvSpPr>
        <p:spPr>
          <a:xfrm>
            <a:off x="530225" y="404664"/>
            <a:ext cx="8080374" cy="844699"/>
          </a:xfrm>
        </p:spPr>
        <p:txBody>
          <a:bodyPr/>
          <a:lstStyle/>
          <a:p>
            <a:r>
              <a:rPr lang="en-US" dirty="0" err="1"/>
              <a:t>Methodik</a:t>
            </a:r>
            <a:br>
              <a:rPr lang="en-US" dirty="0"/>
            </a:br>
            <a:r>
              <a:rPr lang="en-US" dirty="0" err="1"/>
              <a:t>Niedertemperatur-Verteilsystem</a:t>
            </a:r>
            <a:r>
              <a:rPr lang="en-US" dirty="0"/>
              <a:t> (LTD)</a:t>
            </a:r>
            <a:endParaRPr lang="en-GB" altLang="de-DE" noProof="0" dirty="0">
              <a:solidFill>
                <a:srgbClr val="790B1A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Inhaltsplatzhalter 10">
                <a:extLst>
                  <a:ext uri="{FF2B5EF4-FFF2-40B4-BE49-F238E27FC236}">
                    <a16:creationId xmlns:a16="http://schemas.microsoft.com/office/drawing/2014/main" id="{964CEC7C-E886-4924-970B-48685FBB6B5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53454" y="1781947"/>
                <a:ext cx="8085460" cy="4434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269875" indent="-269875" algn="l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•"/>
                  <a:tabLst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4988" indent="-265113" algn="l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chemeClr val="accent3"/>
                  </a:buClr>
                  <a:buFont typeface="Arial" charset="0"/>
                  <a:buChar char="•"/>
                  <a:tabLst/>
                  <a:defRPr>
                    <a:solidFill>
                      <a:schemeClr val="tx1"/>
                    </a:solidFill>
                    <a:latin typeface="+mn-lt"/>
                    <a:ea typeface="+mn-ea"/>
                    <a:cs typeface="ＭＳ Ｐゴシック" charset="0"/>
                  </a:defRPr>
                </a:lvl2pPr>
                <a:lvl3pPr marL="804863" indent="-269875" algn="l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chemeClr val="accent3"/>
                  </a:buClr>
                  <a:buFont typeface="Arial" charset="0"/>
                  <a:buChar char="•"/>
                  <a:tabLst/>
                  <a:defRPr>
                    <a:solidFill>
                      <a:schemeClr val="tx1"/>
                    </a:solidFill>
                    <a:latin typeface="+mn-lt"/>
                    <a:ea typeface="Geneva" pitchFamily="-107" charset="-128"/>
                    <a:cs typeface="Geneva" pitchFamily="-107" charset="-128"/>
                  </a:defRPr>
                </a:lvl3pPr>
                <a:lvl4pPr marL="1090612" indent="-285750" algn="l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•"/>
                  <a:tabLst/>
                  <a:defRPr>
                    <a:solidFill>
                      <a:schemeClr val="tx1"/>
                    </a:solidFill>
                    <a:latin typeface="+mn-lt"/>
                    <a:ea typeface="Geneva" pitchFamily="-107" charset="-128"/>
                    <a:cs typeface="Geneva" charset="0"/>
                  </a:defRPr>
                </a:lvl4pPr>
                <a:lvl5pPr marL="1355725" indent="-285750" algn="l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•"/>
                  <a:tabLst/>
                  <a:defRPr>
                    <a:solidFill>
                      <a:schemeClr val="tx1"/>
                    </a:solidFill>
                    <a:latin typeface="+mn-lt"/>
                    <a:ea typeface="Geneva" pitchFamily="-107" charset="-128"/>
                    <a:cs typeface="Geneva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GB" altLang="de-DE" sz="1800" kern="0" dirty="0" err="1">
                    <a:ea typeface="Geneva" charset="0"/>
                    <a:cs typeface="Geneva" charset="0"/>
                  </a:rPr>
                  <a:t>Dampf</a:t>
                </a:r>
                <a:r>
                  <a:rPr lang="en-GB" altLang="de-DE" sz="1800" kern="0" dirty="0">
                    <a:ea typeface="Geneva" charset="0"/>
                    <a:cs typeface="Geneva" charset="0"/>
                  </a:rPr>
                  <a:t> </a:t>
                </a:r>
                <a:r>
                  <a:rPr lang="en-GB" altLang="de-DE" sz="1800" kern="0" dirty="0" err="1">
                    <a:ea typeface="Geneva" charset="0"/>
                    <a:cs typeface="Geneva" charset="0"/>
                  </a:rPr>
                  <a:t>als</a:t>
                </a:r>
                <a:r>
                  <a:rPr lang="en-GB" altLang="de-DE" sz="1800" kern="0" dirty="0">
                    <a:ea typeface="Geneva" charset="0"/>
                    <a:cs typeface="Geneva" charset="0"/>
                  </a:rPr>
                  <a:t> </a:t>
                </a:r>
                <a:r>
                  <a:rPr lang="en-GB" altLang="de-DE" sz="1800" kern="0" dirty="0" err="1">
                    <a:ea typeface="Geneva" charset="0"/>
                    <a:cs typeface="Geneva" charset="0"/>
                  </a:rPr>
                  <a:t>Wärmeträgermedium</a:t>
                </a:r>
                <a:endParaRPr lang="en-GB" altLang="de-DE" sz="1800" kern="0" dirty="0">
                  <a:ea typeface="Geneva" charset="0"/>
                  <a:cs typeface="Geneva" charset="0"/>
                </a:endParaRPr>
              </a:p>
              <a:p>
                <a:endParaRPr lang="en-GB" altLang="de-DE" sz="1800" kern="0" dirty="0">
                  <a:ea typeface="Geneva" charset="0"/>
                  <a:cs typeface="Geneva" charset="0"/>
                </a:endParaRPr>
              </a:p>
              <a:p>
                <a:r>
                  <a:rPr lang="en-GB" altLang="de-DE" sz="1800" kern="0" dirty="0" err="1">
                    <a:ea typeface="Geneva" charset="0"/>
                    <a:cs typeface="Geneva" charset="0"/>
                  </a:rPr>
                  <a:t>Kostenfunktion</a:t>
                </a:r>
                <a:r>
                  <a:rPr lang="en-GB" altLang="de-DE" sz="1800" kern="0" dirty="0">
                    <a:ea typeface="Geneva" charset="0"/>
                    <a:cs typeface="Geneva" charset="0"/>
                  </a:rPr>
                  <a:t> </a:t>
                </a:r>
                <a:r>
                  <a:rPr lang="en-GB" altLang="de-DE" sz="1800" kern="0" dirty="0" err="1">
                    <a:ea typeface="Geneva" charset="0"/>
                    <a:cs typeface="Geneva" charset="0"/>
                  </a:rPr>
                  <a:t>abhängig</a:t>
                </a:r>
                <a:r>
                  <a:rPr lang="en-GB" altLang="de-DE" sz="1800" kern="0" dirty="0">
                    <a:ea typeface="Geneva" charset="0"/>
                    <a:cs typeface="Geneva" charset="0"/>
                  </a:rPr>
                  <a:t> von </a:t>
                </a:r>
                <a:r>
                  <a:rPr lang="en-GB" altLang="de-DE" sz="1800" kern="0" dirty="0" err="1">
                    <a:ea typeface="Geneva" charset="0"/>
                    <a:cs typeface="Geneva" charset="0"/>
                  </a:rPr>
                  <a:t>Rohrlänge</a:t>
                </a:r>
                <a:r>
                  <a:rPr lang="en-GB" altLang="de-DE" sz="1800" kern="0" dirty="0">
                    <a:ea typeface="Geneva" charset="0"/>
                    <a:cs typeface="Geneva" charset="0"/>
                  </a:rPr>
                  <a:t> und </a:t>
                </a:r>
                <a:r>
                  <a:rPr lang="en-GB" altLang="de-DE" sz="1800" kern="0" dirty="0" err="1">
                    <a:ea typeface="Geneva" charset="0"/>
                    <a:cs typeface="Geneva" charset="0"/>
                  </a:rPr>
                  <a:t>Durchmesser</a:t>
                </a:r>
                <a:r>
                  <a:rPr lang="en-GB" altLang="de-DE" sz="1800" kern="0" dirty="0">
                    <a:ea typeface="Geneva" charset="0"/>
                    <a:cs typeface="Geneva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𝑛𝑜𝑚</m:t>
                        </m:r>
                      </m:sub>
                    </m:sSub>
                  </m:oMath>
                </a14:m>
                <a:r>
                  <a:rPr lang="en-GB" altLang="de-DE" sz="1800" kern="0" dirty="0">
                    <a:ea typeface="Geneva" charset="0"/>
                    <a:cs typeface="Geneva" charset="0"/>
                  </a:rPr>
                  <a:t> </a:t>
                </a:r>
                <a:r>
                  <a:rPr lang="en-GB" altLang="de-DE" sz="1800" kern="0" dirty="0" err="1">
                    <a:ea typeface="Geneva" charset="0"/>
                    <a:cs typeface="Geneva" charset="0"/>
                  </a:rPr>
                  <a:t>nach</a:t>
                </a:r>
                <a:r>
                  <a:rPr lang="en-GB" altLang="de-DE" sz="1800" kern="0" dirty="0">
                    <a:ea typeface="Geneva" charset="0"/>
                    <a:cs typeface="Geneva" charset="0"/>
                  </a:rPr>
                  <a:t> Smith</a:t>
                </a:r>
                <a:r>
                  <a:rPr lang="en-GB" altLang="de-DE" sz="1800" kern="0" baseline="30000" dirty="0">
                    <a:ea typeface="Geneva" charset="0"/>
                    <a:cs typeface="Geneva" charset="0"/>
                  </a:rPr>
                  <a:t>1</a:t>
                </a:r>
              </a:p>
              <a:p>
                <a:endParaRPr lang="en-GB" altLang="de-DE" sz="1800" kern="0" dirty="0">
                  <a:ea typeface="Geneva" charset="0"/>
                  <a:cs typeface="Geneva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𝐶𝐴𝑃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𝑃𝐼𝑃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𝐵𝑀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𝐶𝑆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𝐼𝑁𝑆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)∙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de-DE" sz="2000" dirty="0"/>
              </a:p>
              <a:p>
                <a:pPr marL="0" indent="0">
                  <a:buNone/>
                </a:pPr>
                <a:endParaRPr lang="de-DE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𝐵𝑀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𝑛𝑜𝑚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𝐶𝑆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𝑛𝑜𝑚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𝐼𝑁𝑆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𝑛𝑜𝑚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de-DE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de-DE" sz="2000" i="1" dirty="0">
                  <a:latin typeface="Cambria Math" panose="02040503050406030204" pitchFamily="18" charset="0"/>
                </a:endParaRPr>
              </a:p>
              <a:p>
                <a:r>
                  <a:rPr lang="de-DE" sz="1800" kern="0" dirty="0"/>
                  <a:t>Bei bekannter Rohrlänge und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800">
                        <a:latin typeface="Cambria Math" panose="02040503050406030204" pitchFamily="18" charset="0"/>
                      </a:rPr>
                      <m:t>Δ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de-DE" sz="1800" kern="0" dirty="0"/>
                  <a:t> Funktion nur abhängig von Übertragungsleistung</a:t>
                </a:r>
              </a:p>
              <a:p>
                <a:r>
                  <a:rPr lang="de-DE" sz="1800" b="1" kern="0" dirty="0"/>
                  <a:t>Linearisierte Kostenfunktion im Modell </a:t>
                </a:r>
                <a:r>
                  <a:rPr lang="de-DE" sz="1800" kern="0" dirty="0"/>
                  <a:t>berücksichtigt</a:t>
                </a:r>
                <a:endParaRPr lang="de-DE" sz="1800" kern="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de-DE" sz="2000" dirty="0"/>
              </a:p>
              <a:p>
                <a:endParaRPr lang="en-GB" altLang="de-DE" sz="1800" kern="0" dirty="0">
                  <a:ea typeface="Geneva" charset="0"/>
                  <a:cs typeface="Geneva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GB" altLang="de-DE" sz="1800" kern="0" dirty="0">
                  <a:ea typeface="Geneva" charset="0"/>
                  <a:cs typeface="Geneva" charset="0"/>
                </a:endParaRPr>
              </a:p>
            </p:txBody>
          </p:sp>
        </mc:Choice>
        <mc:Fallback>
          <p:sp>
            <p:nvSpPr>
              <p:cNvPr id="7" name="Inhaltsplatzhalter 10">
                <a:extLst>
                  <a:ext uri="{FF2B5EF4-FFF2-40B4-BE49-F238E27FC236}">
                    <a16:creationId xmlns:a16="http://schemas.microsoft.com/office/drawing/2014/main" id="{964CEC7C-E886-4924-970B-48685FBB6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3454" y="1781947"/>
                <a:ext cx="8085460" cy="4434404"/>
              </a:xfrm>
              <a:prstGeom prst="rect">
                <a:avLst/>
              </a:prstGeom>
              <a:blipFill>
                <a:blip r:embed="rId3"/>
                <a:stretch>
                  <a:fillRect l="-1659" t="-1786" r="-11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1A5CDB9F-8BDB-4F6D-B759-FC07EF0C793A}"/>
              </a:ext>
            </a:extLst>
          </p:cNvPr>
          <p:cNvSpPr/>
          <p:nvPr/>
        </p:nvSpPr>
        <p:spPr>
          <a:xfrm>
            <a:off x="1487487" y="625328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altLang="de-DE" kern="0" baseline="30000" dirty="0">
                <a:ea typeface="Geneva" charset="0"/>
                <a:cs typeface="Geneva" charset="0"/>
              </a:rPr>
              <a:t>1</a:t>
            </a:r>
            <a:r>
              <a:rPr lang="en-US" altLang="de-DE" kern="0" dirty="0">
                <a:ea typeface="Geneva" charset="0"/>
                <a:cs typeface="Geneva" charset="0"/>
              </a:rPr>
              <a:t> Smith, R., 2005. Chemical process design and integration 1st ed., Chichester West Sussex, UK: Wiley.</a:t>
            </a:r>
            <a:endParaRPr lang="en-GB" altLang="de-DE" kern="0" dirty="0">
              <a:ea typeface="Geneva" charset="0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383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90B1A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C2F121-D33C-9A4E-BCC9-252763084EC9}" type="slidenum">
              <a:rPr lang="de-DE" altLang="de-DE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de-DE" altLang="de-DE">
              <a:solidFill>
                <a:schemeClr val="accent2"/>
              </a:solidFill>
            </a:endParaRPr>
          </a:p>
        </p:txBody>
      </p:sp>
      <p:sp>
        <p:nvSpPr>
          <p:cNvPr id="17413" name="Datumsplatzhalter 4"/>
          <p:cNvSpPr>
            <a:spLocks noGrp="1"/>
          </p:cNvSpPr>
          <p:nvPr>
            <p:ph type="dt" sz="half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90B1A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2142096-7A6D-DE46-887B-E4145BE22689}" type="datetime1">
              <a:rPr lang="de-AT" altLang="de-DE" smtClean="0">
                <a:solidFill>
                  <a:schemeClr val="accent2"/>
                </a:solidFill>
              </a:rPr>
              <a:t>07.09.2021</a:t>
            </a:fld>
            <a:endParaRPr lang="de-DE" altLang="de-DE">
              <a:solidFill>
                <a:schemeClr val="accent2"/>
              </a:solidFill>
            </a:endParaRPr>
          </a:p>
        </p:txBody>
      </p:sp>
      <p:sp>
        <p:nvSpPr>
          <p:cNvPr id="17411" name="Inhaltsplatzhalter 10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en-GB" altLang="de-DE">
              <a:ea typeface="Geneva" charset="0"/>
              <a:cs typeface="Geneva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altLang="de-DE">
              <a:ea typeface="Geneva" charset="0"/>
              <a:cs typeface="Geneva" charset="0"/>
            </a:endParaRPr>
          </a:p>
        </p:txBody>
      </p:sp>
      <p:sp>
        <p:nvSpPr>
          <p:cNvPr id="17409" name="Titel 8"/>
          <p:cNvSpPr>
            <a:spLocks noGrp="1"/>
          </p:cNvSpPr>
          <p:nvPr>
            <p:ph type="title"/>
          </p:nvPr>
        </p:nvSpPr>
        <p:spPr>
          <a:xfrm>
            <a:off x="530225" y="404664"/>
            <a:ext cx="8080374" cy="844699"/>
          </a:xfrm>
        </p:spPr>
        <p:txBody>
          <a:bodyPr/>
          <a:lstStyle/>
          <a:p>
            <a:r>
              <a:rPr lang="en-US" dirty="0" err="1"/>
              <a:t>Fallstudie</a:t>
            </a:r>
            <a:br>
              <a:rPr lang="en-US" dirty="0"/>
            </a:br>
            <a:r>
              <a:rPr lang="en-US" dirty="0" err="1"/>
              <a:t>Stahlwerk</a:t>
            </a:r>
            <a:endParaRPr lang="en-GB" altLang="de-DE" noProof="0" dirty="0">
              <a:solidFill>
                <a:srgbClr val="790B1A"/>
              </a:solidFill>
            </a:endParaRPr>
          </a:p>
        </p:txBody>
      </p:sp>
      <p:sp>
        <p:nvSpPr>
          <p:cNvPr id="7" name="Inhaltsplatzhalter 10">
            <a:extLst>
              <a:ext uri="{FF2B5EF4-FFF2-40B4-BE49-F238E27FC236}">
                <a16:creationId xmlns:a16="http://schemas.microsoft.com/office/drawing/2014/main" id="{964CEC7C-E886-4924-970B-48685FBB6B52}"/>
              </a:ext>
            </a:extLst>
          </p:cNvPr>
          <p:cNvSpPr txBox="1">
            <a:spLocks/>
          </p:cNvSpPr>
          <p:nvPr/>
        </p:nvSpPr>
        <p:spPr bwMode="auto">
          <a:xfrm>
            <a:off x="525139" y="1781947"/>
            <a:ext cx="8085460" cy="443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tabLst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5113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•"/>
              <a:tabLst/>
              <a:defRPr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2pPr>
            <a:lvl3pPr marL="804863" indent="-269875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•"/>
              <a:tabLst/>
              <a:defRPr>
                <a:solidFill>
                  <a:schemeClr val="tx1"/>
                </a:solidFill>
                <a:latin typeface="+mn-lt"/>
                <a:ea typeface="Geneva" pitchFamily="-107" charset="-128"/>
                <a:cs typeface="Geneva" pitchFamily="-107" charset="-128"/>
              </a:defRPr>
            </a:lvl3pPr>
            <a:lvl4pPr marL="1090612" indent="-28575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tabLst/>
              <a:defRPr>
                <a:solidFill>
                  <a:schemeClr val="tx1"/>
                </a:solidFill>
                <a:latin typeface="+mn-lt"/>
                <a:ea typeface="Geneva" pitchFamily="-107" charset="-128"/>
                <a:cs typeface="Geneva" charset="0"/>
              </a:defRPr>
            </a:lvl4pPr>
            <a:lvl5pPr marL="1355725" indent="-28575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tabLst/>
              <a:defRPr>
                <a:solidFill>
                  <a:schemeClr val="tx1"/>
                </a:solidFill>
                <a:latin typeface="+mn-lt"/>
                <a:ea typeface="Geneva" pitchFamily="-107" charset="-128"/>
                <a:cs typeface="Geneva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GB" altLang="de-DE" sz="1800" kern="0">
              <a:ea typeface="Geneva" charset="0"/>
              <a:cs typeface="Geneva" charset="0"/>
            </a:endParaRPr>
          </a:p>
          <a:p>
            <a:endParaRPr lang="en-GB" altLang="de-DE" sz="1800" kern="0">
              <a:ea typeface="Geneva" charset="0"/>
              <a:cs typeface="Geneva" charset="0"/>
            </a:endParaRPr>
          </a:p>
          <a:p>
            <a:pPr marL="0" indent="0">
              <a:buNone/>
            </a:pPr>
            <a:endParaRPr lang="en-GB" altLang="de-DE" sz="1800" kern="0">
              <a:ea typeface="Geneva" charset="0"/>
              <a:cs typeface="Geneva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altLang="de-DE" sz="1800" kern="0">
              <a:ea typeface="Geneva" charset="0"/>
              <a:cs typeface="Geneva" charset="0"/>
            </a:endParaRPr>
          </a:p>
        </p:txBody>
      </p:sp>
      <p:pic>
        <p:nvPicPr>
          <p:cNvPr id="9" name="Grafik 1">
            <a:extLst>
              <a:ext uri="{FF2B5EF4-FFF2-40B4-BE49-F238E27FC236}">
                <a16:creationId xmlns:a16="http://schemas.microsoft.com/office/drawing/2014/main" id="{3CAEBFBA-EB2A-43F3-A62C-371F319B0DB4}"/>
              </a:ext>
            </a:extLst>
          </p:cNvPr>
          <p:cNvPicPr/>
          <p:nvPr/>
        </p:nvPicPr>
        <p:blipFill rotWithShape="1">
          <a:blip r:embed="rId3"/>
          <a:srcRect/>
          <a:stretch/>
        </p:blipFill>
        <p:spPr bwMode="auto">
          <a:xfrm>
            <a:off x="777165" y="1646838"/>
            <a:ext cx="7375506" cy="46594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0371678"/>
      </p:ext>
    </p:extLst>
  </p:cSld>
  <p:clrMapOvr>
    <a:masterClrMapping/>
  </p:clrMapOvr>
</p:sld>
</file>

<file path=ppt/theme/theme1.xml><?xml version="1.0" encoding="utf-8"?>
<a:theme xmlns:a="http://schemas.openxmlformats.org/drawingml/2006/main" name="AIT_Power_Point_Vorlage-1">
  <a:themeElements>
    <a:clrScheme name="AIT RZ">
      <a:dk1>
        <a:srgbClr val="000000"/>
      </a:dk1>
      <a:lt1>
        <a:srgbClr val="FFFFFF"/>
      </a:lt1>
      <a:dk2>
        <a:srgbClr val="790B1A"/>
      </a:dk2>
      <a:lt2>
        <a:srgbClr val="FFFFFF"/>
      </a:lt2>
      <a:accent1>
        <a:srgbClr val="790B1A"/>
      </a:accent1>
      <a:accent2>
        <a:srgbClr val="5D6C74"/>
      </a:accent2>
      <a:accent3>
        <a:srgbClr val="40AA9B"/>
      </a:accent3>
      <a:accent4>
        <a:srgbClr val="330040"/>
      </a:accent4>
      <a:accent5>
        <a:srgbClr val="BDBDBD"/>
      </a:accent5>
      <a:accent6>
        <a:srgbClr val="000000"/>
      </a:accent6>
      <a:hlink>
        <a:srgbClr val="790B1A"/>
      </a:hlink>
      <a:folHlink>
        <a:srgbClr val="790B1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dirty="0" err="1" smtClean="0">
            <a:ln>
              <a:noFill/>
            </a:ln>
            <a:solidFill>
              <a:schemeClr val="accent2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noFill/>
        <a:ln w="1905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  <a:ext uri="{FAA26D3D-D897-4be2-8F04-BA451C77F1D7}">
            <ma14:placeholderFlag xmlns:ma14="http://schemas.microsoft.com/office/mac/drawingml/2011/main" xmlns="" val="1"/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L="0" indent="0">
          <a:spcBef>
            <a:spcPts val="400"/>
          </a:spcBef>
          <a:buFont typeface="Arial" charset="0"/>
          <a:buNone/>
          <a:defRPr sz="1800" kern="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ARC_BasisPPT_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454545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454545"/>
        </a:accent6>
        <a:hlink>
          <a:srgbClr val="A6173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IT_PPTMaster_4zu3_EN_170216" id="{916B214D-A654-40E5-A12F-0E696CBE22DD}" vid="{4957B80F-7F7E-4698-9294-6CD6E260384F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CABFF5318AAE4995254ABD91A8AC83" ma:contentTypeVersion="10" ma:contentTypeDescription="Create a new document." ma:contentTypeScope="" ma:versionID="d26051aac022f6f1514d09d632093887">
  <xsd:schema xmlns:xsd="http://www.w3.org/2001/XMLSchema" xmlns:xs="http://www.w3.org/2001/XMLSchema" xmlns:p="http://schemas.microsoft.com/office/2006/metadata/properties" xmlns:ns2="e175b03c-c0c5-4288-bf4a-40bbf2ecb4e4" xmlns:ns3="c7aebef6-9399-4aaf-bac1-4c7881d392cb" targetNamespace="http://schemas.microsoft.com/office/2006/metadata/properties" ma:root="true" ma:fieldsID="2dbf0ae973ffc48c33226c9740ef80f1" ns2:_="" ns3:_="">
    <xsd:import namespace="e175b03c-c0c5-4288-bf4a-40bbf2ecb4e4"/>
    <xsd:import namespace="c7aebef6-9399-4aaf-bac1-4c7881d392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75b03c-c0c5-4288-bf4a-40bbf2ecb4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aebef6-9399-4aaf-bac1-4c7881d392c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142A3A-17B8-447B-BF31-D2592C9380FB}">
  <ds:schemaRefs>
    <ds:schemaRef ds:uri="c7aebef6-9399-4aaf-bac1-4c7881d392cb"/>
    <ds:schemaRef ds:uri="e175b03c-c0c5-4288-bf4a-40bbf2ecb4e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02B6D19-CA82-417C-92FF-DB436B0A5FB6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c7aebef6-9399-4aaf-bac1-4c7881d392cb"/>
    <ds:schemaRef ds:uri="e175b03c-c0c5-4288-bf4a-40bbf2ecb4e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BFC5939-624F-4F02-A2CE-E1D7734266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AIT_PPTMaster_4zu3_EN_170216</Template>
  <TotalTime>0</TotalTime>
  <Words>1758</Words>
  <Application>Microsoft Office PowerPoint</Application>
  <PresentationFormat>Bildschirmpräsentation (4:3)</PresentationFormat>
  <Paragraphs>345</Paragraphs>
  <Slides>19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Arial</vt:lpstr>
      <vt:lpstr>Cambria Math</vt:lpstr>
      <vt:lpstr>Wingdings</vt:lpstr>
      <vt:lpstr>AIT_Power_Point_Vorlage-1</vt:lpstr>
      <vt:lpstr>Optimized waste heat utilization in the steel industry with industrial heat pumps and low-temperature distribution system</vt:lpstr>
      <vt:lpstr>Hintergrund</vt:lpstr>
      <vt:lpstr>Hintergrund</vt:lpstr>
      <vt:lpstr>Methodik Genereller ansatz</vt:lpstr>
      <vt:lpstr>Methodik Optimierungsmodell</vt:lpstr>
      <vt:lpstr>Methodik Wärmeübertrager (HEX)</vt:lpstr>
      <vt:lpstr>Methodik Wärmepumpen (HP)</vt:lpstr>
      <vt:lpstr>Methodik Niedertemperatur-Verteilsystem (LTD)</vt:lpstr>
      <vt:lpstr>Fallstudie Stahlwerk</vt:lpstr>
      <vt:lpstr>Ergebnisse Pinch analysis</vt:lpstr>
      <vt:lpstr>Ergebnisse Potential für verteilsystem</vt:lpstr>
      <vt:lpstr>Ergebnisse Optimierungsmodell</vt:lpstr>
      <vt:lpstr>Ergebnisse Wärmerückgewinnung</vt:lpstr>
      <vt:lpstr>Ergebnisse CAPEX &amp; Opex</vt:lpstr>
      <vt:lpstr>Ergebnisse Net present value</vt:lpstr>
      <vt:lpstr>Ergebnisse Wärmeübertragernetzwerk</vt:lpstr>
      <vt:lpstr>Zusammenfassung und ausblick</vt:lpstr>
      <vt:lpstr>Contributions and Acknowledgement </vt:lpstr>
      <vt:lpstr>Danke!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AIT Austrian Institute  of Technology</dc:title>
  <dc:creator>Spirit Software</dc:creator>
  <cp:lastModifiedBy>Beck Anton</cp:lastModifiedBy>
  <cp:revision>1</cp:revision>
  <cp:lastPrinted>2016-12-20T11:03:17Z</cp:lastPrinted>
  <dcterms:created xsi:type="dcterms:W3CDTF">2017-03-23T08:52:06Z</dcterms:created>
  <dcterms:modified xsi:type="dcterms:W3CDTF">2021-09-07T21:14:38Z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0x01010040CABFF5318AAE4995254ABD91A8AC83</vt:lpwstr>
  </property>
</Properties>
</file>