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  <p:sldMasterId id="2147483654" r:id="rId5"/>
    <p:sldMasterId id="2147483667" r:id="rId6"/>
  </p:sldMasterIdLst>
  <p:notesMasterIdLst>
    <p:notesMasterId r:id="rId27"/>
  </p:notesMasterIdLst>
  <p:sldIdLst>
    <p:sldId id="266" r:id="rId7"/>
    <p:sldId id="258" r:id="rId8"/>
    <p:sldId id="271" r:id="rId9"/>
    <p:sldId id="316" r:id="rId10"/>
    <p:sldId id="313" r:id="rId11"/>
    <p:sldId id="317" r:id="rId12"/>
    <p:sldId id="314" r:id="rId13"/>
    <p:sldId id="301" r:id="rId14"/>
    <p:sldId id="304" r:id="rId15"/>
    <p:sldId id="305" r:id="rId16"/>
    <p:sldId id="302" r:id="rId17"/>
    <p:sldId id="306" r:id="rId18"/>
    <p:sldId id="267" r:id="rId19"/>
    <p:sldId id="318" r:id="rId20"/>
    <p:sldId id="287" r:id="rId21"/>
    <p:sldId id="273" r:id="rId22"/>
    <p:sldId id="286" r:id="rId23"/>
    <p:sldId id="319" r:id="rId24"/>
    <p:sldId id="309" r:id="rId25"/>
    <p:sldId id="274" r:id="rId26"/>
  </p:sldIdLst>
  <p:sldSz cx="12192000" cy="685800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608CAB"/>
    <a:srgbClr val="8064A2"/>
    <a:srgbClr val="5CB37C"/>
    <a:srgbClr val="EDDA21"/>
    <a:srgbClr val="DEE7EC"/>
    <a:srgbClr val="ABFFFF"/>
    <a:srgbClr val="A7DDE9"/>
    <a:srgbClr val="0086BB"/>
    <a:srgbClr val="008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7489" autoAdjust="0"/>
  </p:normalViewPr>
  <p:slideViewPr>
    <p:cSldViewPr>
      <p:cViewPr varScale="1">
        <p:scale>
          <a:sx n="164" d="100"/>
          <a:sy n="164" d="100"/>
        </p:scale>
        <p:origin x="96" y="1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 Loschan" userId="42df4d17-228c-401d-a724-a0270bd87ee0" providerId="ADAL" clId="{A748B158-AED9-4846-BC9B-78ACFEF2A710}"/>
    <pc:docChg chg="undo custSel delSld modSld modMainMaster">
      <pc:chgData name="Christoph Loschan" userId="42df4d17-228c-401d-a724-a0270bd87ee0" providerId="ADAL" clId="{A748B158-AED9-4846-BC9B-78ACFEF2A710}" dt="2021-05-31T19:34:17.697" v="222" actId="1076"/>
      <pc:docMkLst>
        <pc:docMk/>
      </pc:docMkLst>
      <pc:sldChg chg="addSp modSp">
        <pc:chgData name="Christoph Loschan" userId="42df4d17-228c-401d-a724-a0270bd87ee0" providerId="ADAL" clId="{A748B158-AED9-4846-BC9B-78ACFEF2A710}" dt="2021-05-31T17:48:34.904" v="2" actId="1076"/>
        <pc:sldMkLst>
          <pc:docMk/>
          <pc:sldMk cId="628860637" sldId="266"/>
        </pc:sldMkLst>
        <pc:picChg chg="add mod">
          <ac:chgData name="Christoph Loschan" userId="42df4d17-228c-401d-a724-a0270bd87ee0" providerId="ADAL" clId="{A748B158-AED9-4846-BC9B-78ACFEF2A710}" dt="2021-05-31T17:48:34.904" v="2" actId="1076"/>
          <ac:picMkLst>
            <pc:docMk/>
            <pc:sldMk cId="628860637" sldId="266"/>
            <ac:picMk id="6" creationId="{30B784D9-4B89-40B8-8F3F-DF1EEFBEB24A}"/>
          </ac:picMkLst>
        </pc:picChg>
      </pc:sldChg>
      <pc:sldChg chg="modSp">
        <pc:chgData name="Christoph Loschan" userId="42df4d17-228c-401d-a724-a0270bd87ee0" providerId="ADAL" clId="{A748B158-AED9-4846-BC9B-78ACFEF2A710}" dt="2021-05-31T19:26:00.332" v="181" actId="20577"/>
        <pc:sldMkLst>
          <pc:docMk/>
          <pc:sldMk cId="686078928" sldId="267"/>
        </pc:sldMkLst>
        <pc:spChg chg="mod">
          <ac:chgData name="Christoph Loschan" userId="42df4d17-228c-401d-a724-a0270bd87ee0" providerId="ADAL" clId="{A748B158-AED9-4846-BC9B-78ACFEF2A710}" dt="2021-05-31T19:26:00.332" v="181" actId="20577"/>
          <ac:spMkLst>
            <pc:docMk/>
            <pc:sldMk cId="686078928" sldId="267"/>
            <ac:spMk id="6" creationId="{00000000-0000-0000-0000-000000000000}"/>
          </ac:spMkLst>
        </pc:spChg>
      </pc:sldChg>
      <pc:sldChg chg="del">
        <pc:chgData name="Christoph Loschan" userId="42df4d17-228c-401d-a724-a0270bd87ee0" providerId="ADAL" clId="{A748B158-AED9-4846-BC9B-78ACFEF2A710}" dt="2021-05-31T18:04:29.927" v="92" actId="2696"/>
        <pc:sldMkLst>
          <pc:docMk/>
          <pc:sldMk cId="1263367893" sldId="270"/>
        </pc:sldMkLst>
      </pc:sldChg>
      <pc:sldChg chg="modSp">
        <pc:chgData name="Christoph Loschan" userId="42df4d17-228c-401d-a724-a0270bd87ee0" providerId="ADAL" clId="{A748B158-AED9-4846-BC9B-78ACFEF2A710}" dt="2021-05-31T17:51:35.105" v="91" actId="255"/>
        <pc:sldMkLst>
          <pc:docMk/>
          <pc:sldMk cId="2418753595" sldId="273"/>
        </pc:sldMkLst>
        <pc:spChg chg="mod">
          <ac:chgData name="Christoph Loschan" userId="42df4d17-228c-401d-a724-a0270bd87ee0" providerId="ADAL" clId="{A748B158-AED9-4846-BC9B-78ACFEF2A710}" dt="2021-05-31T17:51:35.105" v="91" actId="255"/>
          <ac:spMkLst>
            <pc:docMk/>
            <pc:sldMk cId="2418753595" sldId="273"/>
            <ac:spMk id="6" creationId="{00000000-0000-0000-0000-000000000000}"/>
          </ac:spMkLst>
        </pc:spChg>
      </pc:sldChg>
      <pc:sldChg chg="modSp">
        <pc:chgData name="Christoph Loschan" userId="42df4d17-228c-401d-a724-a0270bd87ee0" providerId="ADAL" clId="{A748B158-AED9-4846-BC9B-78ACFEF2A710}" dt="2021-05-31T19:34:10.550" v="220" actId="1076"/>
        <pc:sldMkLst>
          <pc:docMk/>
          <pc:sldMk cId="4007964736" sldId="287"/>
        </pc:sldMkLst>
        <pc:spChg chg="mod">
          <ac:chgData name="Christoph Loschan" userId="42df4d17-228c-401d-a724-a0270bd87ee0" providerId="ADAL" clId="{A748B158-AED9-4846-BC9B-78ACFEF2A710}" dt="2021-05-31T18:17:25.596" v="167" actId="1076"/>
          <ac:spMkLst>
            <pc:docMk/>
            <pc:sldMk cId="4007964736" sldId="287"/>
            <ac:spMk id="7" creationId="{C6430E9D-4283-4AF7-B03E-640B399A7D21}"/>
          </ac:spMkLst>
        </pc:spChg>
        <pc:picChg chg="mod">
          <ac:chgData name="Christoph Loschan" userId="42df4d17-228c-401d-a724-a0270bd87ee0" providerId="ADAL" clId="{A748B158-AED9-4846-BC9B-78ACFEF2A710}" dt="2021-05-31T19:34:10.550" v="220" actId="1076"/>
          <ac:picMkLst>
            <pc:docMk/>
            <pc:sldMk cId="4007964736" sldId="287"/>
            <ac:picMk id="9" creationId="{690725CC-B77D-4A4A-AE3E-5BF0696398E7}"/>
          </ac:picMkLst>
        </pc:picChg>
        <pc:picChg chg="mod">
          <ac:chgData name="Christoph Loschan" userId="42df4d17-228c-401d-a724-a0270bd87ee0" providerId="ADAL" clId="{A748B158-AED9-4846-BC9B-78ACFEF2A710}" dt="2021-05-31T19:34:10.315" v="219" actId="1076"/>
          <ac:picMkLst>
            <pc:docMk/>
            <pc:sldMk cId="4007964736" sldId="287"/>
            <ac:picMk id="10" creationId="{CD6582B1-B6D3-4585-8761-2ABA68CEAFD4}"/>
          </ac:picMkLst>
        </pc:picChg>
      </pc:sldChg>
      <pc:sldChg chg="modSp">
        <pc:chgData name="Christoph Loschan" userId="42df4d17-228c-401d-a724-a0270bd87ee0" providerId="ADAL" clId="{A748B158-AED9-4846-BC9B-78ACFEF2A710}" dt="2021-05-31T19:27:36.586" v="196" actId="20577"/>
        <pc:sldMkLst>
          <pc:docMk/>
          <pc:sldMk cId="1897411542" sldId="288"/>
        </pc:sldMkLst>
        <pc:spChg chg="mod">
          <ac:chgData name="Christoph Loschan" userId="42df4d17-228c-401d-a724-a0270bd87ee0" providerId="ADAL" clId="{A748B158-AED9-4846-BC9B-78ACFEF2A710}" dt="2021-05-31T19:27:36.586" v="196" actId="20577"/>
          <ac:spMkLst>
            <pc:docMk/>
            <pc:sldMk cId="1897411542" sldId="288"/>
            <ac:spMk id="9" creationId="{7CF96297-6FBC-48A8-AE8A-D43A81385461}"/>
          </ac:spMkLst>
        </pc:spChg>
      </pc:sldChg>
      <pc:sldChg chg="modSp">
        <pc:chgData name="Christoph Loschan" userId="42df4d17-228c-401d-a724-a0270bd87ee0" providerId="ADAL" clId="{A748B158-AED9-4846-BC9B-78ACFEF2A710}" dt="2021-05-31T19:29:33.571" v="201" actId="20577"/>
        <pc:sldMkLst>
          <pc:docMk/>
          <pc:sldMk cId="2677545057" sldId="301"/>
        </pc:sldMkLst>
        <pc:spChg chg="mod">
          <ac:chgData name="Christoph Loschan" userId="42df4d17-228c-401d-a724-a0270bd87ee0" providerId="ADAL" clId="{A748B158-AED9-4846-BC9B-78ACFEF2A710}" dt="2021-05-31T19:29:33.571" v="201" actId="20577"/>
          <ac:spMkLst>
            <pc:docMk/>
            <pc:sldMk cId="2677545057" sldId="301"/>
            <ac:spMk id="13" creationId="{F1EDEB99-08E7-4E26-AA0B-AEF4EB705F0D}"/>
          </ac:spMkLst>
        </pc:spChg>
        <pc:spChg chg="mod">
          <ac:chgData name="Christoph Loschan" userId="42df4d17-228c-401d-a724-a0270bd87ee0" providerId="ADAL" clId="{A748B158-AED9-4846-BC9B-78ACFEF2A710}" dt="2021-05-31T18:06:05.447" v="93" actId="20577"/>
          <ac:spMkLst>
            <pc:docMk/>
            <pc:sldMk cId="2677545057" sldId="301"/>
            <ac:spMk id="15" creationId="{157E65E8-B221-4006-A0EB-421C49AE8394}"/>
          </ac:spMkLst>
        </pc:spChg>
      </pc:sldChg>
      <pc:sldChg chg="modSp">
        <pc:chgData name="Christoph Loschan" userId="42df4d17-228c-401d-a724-a0270bd87ee0" providerId="ADAL" clId="{A748B158-AED9-4846-BC9B-78ACFEF2A710}" dt="2021-05-31T19:25:49.222" v="179" actId="20577"/>
        <pc:sldMkLst>
          <pc:docMk/>
          <pc:sldMk cId="197644417" sldId="308"/>
        </pc:sldMkLst>
        <pc:spChg chg="mod">
          <ac:chgData name="Christoph Loschan" userId="42df4d17-228c-401d-a724-a0270bd87ee0" providerId="ADAL" clId="{A748B158-AED9-4846-BC9B-78ACFEF2A710}" dt="2021-05-31T19:25:49.222" v="179" actId="20577"/>
          <ac:spMkLst>
            <pc:docMk/>
            <pc:sldMk cId="197644417" sldId="308"/>
            <ac:spMk id="14" creationId="{2B11CEC5-EABF-435B-87D0-8C647F8D5E67}"/>
          </ac:spMkLst>
        </pc:spChg>
      </pc:sldChg>
      <pc:sldChg chg="modSp">
        <pc:chgData name="Christoph Loschan" userId="42df4d17-228c-401d-a724-a0270bd87ee0" providerId="ADAL" clId="{A748B158-AED9-4846-BC9B-78ACFEF2A710}" dt="2021-05-31T19:27:16.397" v="186" actId="20577"/>
        <pc:sldMkLst>
          <pc:docMk/>
          <pc:sldMk cId="2101273878" sldId="309"/>
        </pc:sldMkLst>
        <pc:spChg chg="mod">
          <ac:chgData name="Christoph Loschan" userId="42df4d17-228c-401d-a724-a0270bd87ee0" providerId="ADAL" clId="{A748B158-AED9-4846-BC9B-78ACFEF2A710}" dt="2021-05-31T19:27:16.397" v="186" actId="20577"/>
          <ac:spMkLst>
            <pc:docMk/>
            <pc:sldMk cId="2101273878" sldId="309"/>
            <ac:spMk id="5" creationId="{610E832A-9A0E-4825-A98B-39DB337B0560}"/>
          </ac:spMkLst>
        </pc:spChg>
        <pc:spChg chg="mod">
          <ac:chgData name="Christoph Loschan" userId="42df4d17-228c-401d-a724-a0270bd87ee0" providerId="ADAL" clId="{A748B158-AED9-4846-BC9B-78ACFEF2A710}" dt="2021-05-31T17:50:54.625" v="89" actId="14100"/>
          <ac:spMkLst>
            <pc:docMk/>
            <pc:sldMk cId="2101273878" sldId="309"/>
            <ac:spMk id="7" creationId="{5E7B85FF-BBBA-4D4F-B773-95B1F2737316}"/>
          </ac:spMkLst>
        </pc:spChg>
      </pc:sldChg>
      <pc:sldChg chg="modSp">
        <pc:chgData name="Christoph Loschan" userId="42df4d17-228c-401d-a724-a0270bd87ee0" providerId="ADAL" clId="{A748B158-AED9-4846-BC9B-78ACFEF2A710}" dt="2021-05-31T19:30:14.721" v="204" actId="14100"/>
        <pc:sldMkLst>
          <pc:docMk/>
          <pc:sldMk cId="856345880" sldId="314"/>
        </pc:sldMkLst>
        <pc:spChg chg="mod">
          <ac:chgData name="Christoph Loschan" userId="42df4d17-228c-401d-a724-a0270bd87ee0" providerId="ADAL" clId="{A748B158-AED9-4846-BC9B-78ACFEF2A710}" dt="2021-05-31T19:30:14.721" v="204" actId="14100"/>
          <ac:spMkLst>
            <pc:docMk/>
            <pc:sldMk cId="856345880" sldId="314"/>
            <ac:spMk id="6" creationId="{00000000-0000-0000-0000-000000000000}"/>
          </ac:spMkLst>
        </pc:spChg>
      </pc:sldChg>
      <pc:sldChg chg="modSp">
        <pc:chgData name="Christoph Loschan" userId="42df4d17-228c-401d-a724-a0270bd87ee0" providerId="ADAL" clId="{A748B158-AED9-4846-BC9B-78ACFEF2A710}" dt="2021-05-31T19:28:46.121" v="197" actId="403"/>
        <pc:sldMkLst>
          <pc:docMk/>
          <pc:sldMk cId="734655603" sldId="315"/>
        </pc:sldMkLst>
        <pc:spChg chg="mod">
          <ac:chgData name="Christoph Loschan" userId="42df4d17-228c-401d-a724-a0270bd87ee0" providerId="ADAL" clId="{A748B158-AED9-4846-BC9B-78ACFEF2A710}" dt="2021-05-31T19:28:46.121" v="197" actId="403"/>
          <ac:spMkLst>
            <pc:docMk/>
            <pc:sldMk cId="734655603" sldId="315"/>
            <ac:spMk id="6" creationId="{00000000-0000-0000-0000-000000000000}"/>
          </ac:spMkLst>
        </pc:spChg>
      </pc:sldChg>
      <pc:sldMasterChg chg="addSp modSp">
        <pc:chgData name="Christoph Loschan" userId="42df4d17-228c-401d-a724-a0270bd87ee0" providerId="ADAL" clId="{A748B158-AED9-4846-BC9B-78ACFEF2A710}" dt="2021-05-31T19:34:17.697" v="222" actId="1076"/>
        <pc:sldMasterMkLst>
          <pc:docMk/>
          <pc:sldMasterMk cId="0" sldId="2147483654"/>
        </pc:sldMasterMkLst>
        <pc:picChg chg="add mod">
          <ac:chgData name="Christoph Loschan" userId="42df4d17-228c-401d-a724-a0270bd87ee0" providerId="ADAL" clId="{A748B158-AED9-4846-BC9B-78ACFEF2A710}" dt="2021-05-31T19:34:17.697" v="222" actId="1076"/>
          <ac:picMkLst>
            <pc:docMk/>
            <pc:sldMasterMk cId="0" sldId="2147483654"/>
            <ac:picMk id="12" creationId="{176445C7-3053-4521-BF98-CA275FE71E12}"/>
          </ac:picMkLst>
        </pc:pic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8A13D7-2E06-4A50-AA94-65BEA84DCE65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410F371-4824-40D2-B119-5ACF04139C72}">
      <dgm:prSet phldrT="[Text]"/>
      <dgm:spPr/>
      <dgm:t>
        <a:bodyPr/>
        <a:lstStyle/>
        <a:p>
          <a:r>
            <a:rPr lang="en-GB" dirty="0"/>
            <a:t>Clean Energy for all Europeans</a:t>
          </a:r>
        </a:p>
      </dgm:t>
    </dgm:pt>
    <dgm:pt modelId="{F72202DA-4DCA-45CE-B8F1-1318624A6FC9}" type="parTrans" cxnId="{F1EB0FD7-2468-4E88-BBAC-8775A80603C6}">
      <dgm:prSet/>
      <dgm:spPr/>
      <dgm:t>
        <a:bodyPr/>
        <a:lstStyle/>
        <a:p>
          <a:endParaRPr lang="en-GB"/>
        </a:p>
      </dgm:t>
    </dgm:pt>
    <dgm:pt modelId="{E4FD6E1A-7E03-4834-AFD6-F5160FF3CFC4}" type="sibTrans" cxnId="{F1EB0FD7-2468-4E88-BBAC-8775A80603C6}">
      <dgm:prSet/>
      <dgm:spPr/>
      <dgm:t>
        <a:bodyPr/>
        <a:lstStyle/>
        <a:p>
          <a:endParaRPr lang="en-GB"/>
        </a:p>
      </dgm:t>
    </dgm:pt>
    <dgm:pt modelId="{0809BD1F-159F-46BD-8C13-D78386B4C7F1}">
      <dgm:prSet phldrT="[Text]"/>
      <dgm:spPr/>
      <dgm:t>
        <a:bodyPr/>
        <a:lstStyle/>
        <a:p>
          <a:r>
            <a:rPr lang="en-GB" dirty="0"/>
            <a:t>Renewable Energy Expansion </a:t>
          </a:r>
        </a:p>
        <a:p>
          <a:r>
            <a:rPr lang="en-GB" dirty="0"/>
            <a:t>–&gt;  2030: 32%</a:t>
          </a:r>
        </a:p>
      </dgm:t>
    </dgm:pt>
    <dgm:pt modelId="{32BF8694-6EF7-41A6-9A0E-CFC82A502CE5}" type="parTrans" cxnId="{E647862A-C0E5-43D0-8F1A-2ACDE6D50AD0}">
      <dgm:prSet/>
      <dgm:spPr/>
      <dgm:t>
        <a:bodyPr/>
        <a:lstStyle/>
        <a:p>
          <a:endParaRPr lang="en-GB"/>
        </a:p>
      </dgm:t>
    </dgm:pt>
    <dgm:pt modelId="{252264DE-896D-4B8F-96BB-C9043CD9970D}" type="sibTrans" cxnId="{E647862A-C0E5-43D0-8F1A-2ACDE6D50AD0}">
      <dgm:prSet/>
      <dgm:spPr/>
      <dgm:t>
        <a:bodyPr/>
        <a:lstStyle/>
        <a:p>
          <a:endParaRPr lang="en-GB"/>
        </a:p>
      </dgm:t>
    </dgm:pt>
    <dgm:pt modelId="{E791F2F6-26E7-46B2-BDA8-553D83CA33A1}">
      <dgm:prSet phldrT="[Text]"/>
      <dgm:spPr/>
      <dgm:t>
        <a:bodyPr/>
        <a:lstStyle/>
        <a:p>
          <a:r>
            <a:rPr lang="en-GB" dirty="0"/>
            <a:t>Renewable Energy Communities</a:t>
          </a:r>
        </a:p>
      </dgm:t>
    </dgm:pt>
    <dgm:pt modelId="{9C2A9312-9649-473C-858C-1D0489747B30}" type="parTrans" cxnId="{53B3A7D0-798A-4390-8C64-C40F32DBFDB9}">
      <dgm:prSet/>
      <dgm:spPr/>
      <dgm:t>
        <a:bodyPr/>
        <a:lstStyle/>
        <a:p>
          <a:endParaRPr lang="en-GB"/>
        </a:p>
      </dgm:t>
    </dgm:pt>
    <dgm:pt modelId="{D67283C1-4494-4BDB-BE22-41B8212B8E76}" type="sibTrans" cxnId="{53B3A7D0-798A-4390-8C64-C40F32DBFDB9}">
      <dgm:prSet/>
      <dgm:spPr/>
      <dgm:t>
        <a:bodyPr/>
        <a:lstStyle/>
        <a:p>
          <a:endParaRPr lang="en-GB"/>
        </a:p>
      </dgm:t>
    </dgm:pt>
    <dgm:pt modelId="{678975FB-674D-4A00-BDCA-6D01414C4E74}">
      <dgm:prSet phldrT="[Text]"/>
      <dgm:spPr/>
      <dgm:t>
        <a:bodyPr/>
        <a:lstStyle/>
        <a:p>
          <a:r>
            <a:rPr lang="en-GB" dirty="0"/>
            <a:t>Citizens Energy Communities</a:t>
          </a:r>
        </a:p>
      </dgm:t>
    </dgm:pt>
    <dgm:pt modelId="{03DD1B4F-5FF0-4E78-A01B-4D669E0E7773}" type="parTrans" cxnId="{3D6C1747-020B-4D1E-B0CF-5A7F07270FCC}">
      <dgm:prSet/>
      <dgm:spPr/>
      <dgm:t>
        <a:bodyPr/>
        <a:lstStyle/>
        <a:p>
          <a:endParaRPr lang="en-GB"/>
        </a:p>
      </dgm:t>
    </dgm:pt>
    <dgm:pt modelId="{29DD8AAE-E83D-496E-9E83-6DFEC0BC2F9E}" type="sibTrans" cxnId="{3D6C1747-020B-4D1E-B0CF-5A7F07270FCC}">
      <dgm:prSet/>
      <dgm:spPr/>
      <dgm:t>
        <a:bodyPr/>
        <a:lstStyle/>
        <a:p>
          <a:endParaRPr lang="en-GB"/>
        </a:p>
      </dgm:t>
    </dgm:pt>
    <dgm:pt modelId="{88DAB0DF-D85D-4A58-B61C-4ACF20EF787B}">
      <dgm:prSet/>
      <dgm:spPr/>
      <dgm:t>
        <a:bodyPr/>
        <a:lstStyle/>
        <a:p>
          <a:r>
            <a:rPr lang="en-GB" dirty="0"/>
            <a:t>EAG &amp; </a:t>
          </a:r>
          <a:r>
            <a:rPr lang="en-GB" dirty="0" err="1"/>
            <a:t>ElWOG</a:t>
          </a:r>
          <a:endParaRPr lang="en-GB" dirty="0"/>
        </a:p>
      </dgm:t>
    </dgm:pt>
    <dgm:pt modelId="{AD69B797-52BD-4789-A27C-4289892565DA}" type="parTrans" cxnId="{75259263-B36D-4729-91F5-E6BB11E02D65}">
      <dgm:prSet/>
      <dgm:spPr/>
      <dgm:t>
        <a:bodyPr/>
        <a:lstStyle/>
        <a:p>
          <a:endParaRPr lang="en-GB"/>
        </a:p>
      </dgm:t>
    </dgm:pt>
    <dgm:pt modelId="{EB16495C-51A5-4BB9-B149-CE71D72A25B6}" type="sibTrans" cxnId="{75259263-B36D-4729-91F5-E6BB11E02D65}">
      <dgm:prSet/>
      <dgm:spPr/>
      <dgm:t>
        <a:bodyPr/>
        <a:lstStyle/>
        <a:p>
          <a:endParaRPr lang="en-GB"/>
        </a:p>
      </dgm:t>
    </dgm:pt>
    <dgm:pt modelId="{1B05C4C6-7629-40DC-B51A-F85B416F499F}" type="pres">
      <dgm:prSet presAssocID="{D48A13D7-2E06-4A50-AA94-65BEA84DCE6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468C129-F08A-4CE4-90A5-12B975338791}" type="pres">
      <dgm:prSet presAssocID="{A410F371-4824-40D2-B119-5ACF04139C72}" presName="vertOne" presStyleCnt="0"/>
      <dgm:spPr/>
    </dgm:pt>
    <dgm:pt modelId="{846F8191-54CB-4BFD-A898-B9879D4E791B}" type="pres">
      <dgm:prSet presAssocID="{A410F371-4824-40D2-B119-5ACF04139C72}" presName="txOne" presStyleLbl="node0" presStyleIdx="0" presStyleCnt="1">
        <dgm:presLayoutVars>
          <dgm:chPref val="3"/>
        </dgm:presLayoutVars>
      </dgm:prSet>
      <dgm:spPr/>
    </dgm:pt>
    <dgm:pt modelId="{DC25B65C-B56E-43E9-944F-2350588275BD}" type="pres">
      <dgm:prSet presAssocID="{A410F371-4824-40D2-B119-5ACF04139C72}" presName="parTransOne" presStyleCnt="0"/>
      <dgm:spPr/>
    </dgm:pt>
    <dgm:pt modelId="{347C2094-B98E-4D53-A17F-886352D0DE37}" type="pres">
      <dgm:prSet presAssocID="{A410F371-4824-40D2-B119-5ACF04139C72}" presName="horzOne" presStyleCnt="0"/>
      <dgm:spPr/>
    </dgm:pt>
    <dgm:pt modelId="{529E29A3-AB57-4EF4-B4BF-C7E9F163E4CD}" type="pres">
      <dgm:prSet presAssocID="{0809BD1F-159F-46BD-8C13-D78386B4C7F1}" presName="vertTwo" presStyleCnt="0"/>
      <dgm:spPr/>
    </dgm:pt>
    <dgm:pt modelId="{A37E7A21-C1B6-4C9B-8B6D-65FEA4F03650}" type="pres">
      <dgm:prSet presAssocID="{0809BD1F-159F-46BD-8C13-D78386B4C7F1}" presName="txTwo" presStyleLbl="node2" presStyleIdx="0" presStyleCnt="1" custScaleX="73508" custLinFactNeighborX="-110" custLinFactNeighborY="12174">
        <dgm:presLayoutVars>
          <dgm:chPref val="3"/>
        </dgm:presLayoutVars>
      </dgm:prSet>
      <dgm:spPr/>
    </dgm:pt>
    <dgm:pt modelId="{2B71A1D3-3852-4B0F-8F4B-A87AD6BE862E}" type="pres">
      <dgm:prSet presAssocID="{0809BD1F-159F-46BD-8C13-D78386B4C7F1}" presName="parTransTwo" presStyleCnt="0"/>
      <dgm:spPr/>
    </dgm:pt>
    <dgm:pt modelId="{E74ABF75-EAA9-4C55-8F1C-3DEBF77D0BCF}" type="pres">
      <dgm:prSet presAssocID="{0809BD1F-159F-46BD-8C13-D78386B4C7F1}" presName="horzTwo" presStyleCnt="0"/>
      <dgm:spPr/>
    </dgm:pt>
    <dgm:pt modelId="{AD092D93-0A76-4291-9164-34D6C6731283}" type="pres">
      <dgm:prSet presAssocID="{E791F2F6-26E7-46B2-BDA8-553D83CA33A1}" presName="vertThree" presStyleCnt="0"/>
      <dgm:spPr/>
    </dgm:pt>
    <dgm:pt modelId="{FE4A89F7-BAE1-424B-A80D-1CADF6C9A189}" type="pres">
      <dgm:prSet presAssocID="{E791F2F6-26E7-46B2-BDA8-553D83CA33A1}" presName="txThree" presStyleLbl="node3" presStyleIdx="0" presStyleCnt="2" custScaleX="107868" custLinFactY="91148" custLinFactNeighborX="-551" custLinFactNeighborY="100000">
        <dgm:presLayoutVars>
          <dgm:chPref val="3"/>
        </dgm:presLayoutVars>
      </dgm:prSet>
      <dgm:spPr/>
    </dgm:pt>
    <dgm:pt modelId="{B8D62008-E90B-44C9-8589-ED3FE510901C}" type="pres">
      <dgm:prSet presAssocID="{E791F2F6-26E7-46B2-BDA8-553D83CA33A1}" presName="parTransThree" presStyleCnt="0"/>
      <dgm:spPr/>
    </dgm:pt>
    <dgm:pt modelId="{DDCA8B88-19C7-449A-9503-B6563AE4F401}" type="pres">
      <dgm:prSet presAssocID="{E791F2F6-26E7-46B2-BDA8-553D83CA33A1}" presName="horzThree" presStyleCnt="0"/>
      <dgm:spPr/>
    </dgm:pt>
    <dgm:pt modelId="{BCCC1C17-043E-4DA1-B8C1-5BE045CD6FDC}" type="pres">
      <dgm:prSet presAssocID="{88DAB0DF-D85D-4A58-B61C-4ACF20EF787B}" presName="vertFour" presStyleCnt="0">
        <dgm:presLayoutVars>
          <dgm:chPref val="3"/>
        </dgm:presLayoutVars>
      </dgm:prSet>
      <dgm:spPr/>
    </dgm:pt>
    <dgm:pt modelId="{21EB37E4-0276-4474-B9B3-2D9882687CE4}" type="pres">
      <dgm:prSet presAssocID="{88DAB0DF-D85D-4A58-B61C-4ACF20EF787B}" presName="txFour" presStyleLbl="node4" presStyleIdx="0" presStyleCnt="1" custScaleX="205612" custLinFactX="6332" custLinFactY="-15810" custLinFactNeighborX="100000" custLinFactNeighborY="-100000">
        <dgm:presLayoutVars>
          <dgm:chPref val="3"/>
        </dgm:presLayoutVars>
      </dgm:prSet>
      <dgm:spPr/>
    </dgm:pt>
    <dgm:pt modelId="{4AEACE2B-BA85-44FD-ACF5-4A0D1E72F8EA}" type="pres">
      <dgm:prSet presAssocID="{88DAB0DF-D85D-4A58-B61C-4ACF20EF787B}" presName="horzFour" presStyleCnt="0"/>
      <dgm:spPr/>
    </dgm:pt>
    <dgm:pt modelId="{99D24B4E-DB0F-429B-BB8A-9067F6380DA7}" type="pres">
      <dgm:prSet presAssocID="{D67283C1-4494-4BDB-BE22-41B8212B8E76}" presName="sibSpaceThree" presStyleCnt="0"/>
      <dgm:spPr/>
    </dgm:pt>
    <dgm:pt modelId="{5D7C22F5-BB5A-4FBE-9BC6-39DF50CB3444}" type="pres">
      <dgm:prSet presAssocID="{678975FB-674D-4A00-BDCA-6D01414C4E74}" presName="vertThree" presStyleCnt="0"/>
      <dgm:spPr/>
    </dgm:pt>
    <dgm:pt modelId="{722034B5-CA12-4851-BD67-4B01DF46FEED}" type="pres">
      <dgm:prSet presAssocID="{678975FB-674D-4A00-BDCA-6D01414C4E74}" presName="txThree" presStyleLbl="node3" presStyleIdx="1" presStyleCnt="2" custScaleX="210051" custLinFactNeighborX="0" custLinFactNeighborY="99334">
        <dgm:presLayoutVars>
          <dgm:chPref val="3"/>
        </dgm:presLayoutVars>
      </dgm:prSet>
      <dgm:spPr/>
    </dgm:pt>
    <dgm:pt modelId="{0C3F8B6D-1BE2-4DF3-9CE1-30978AA77AAF}" type="pres">
      <dgm:prSet presAssocID="{678975FB-674D-4A00-BDCA-6D01414C4E74}" presName="horzThree" presStyleCnt="0"/>
      <dgm:spPr/>
    </dgm:pt>
  </dgm:ptLst>
  <dgm:cxnLst>
    <dgm:cxn modelId="{E647862A-C0E5-43D0-8F1A-2ACDE6D50AD0}" srcId="{A410F371-4824-40D2-B119-5ACF04139C72}" destId="{0809BD1F-159F-46BD-8C13-D78386B4C7F1}" srcOrd="0" destOrd="0" parTransId="{32BF8694-6EF7-41A6-9A0E-CFC82A502CE5}" sibTransId="{252264DE-896D-4B8F-96BB-C9043CD9970D}"/>
    <dgm:cxn modelId="{254F4262-168B-4487-A1C7-D98BAB5BE52A}" type="presOf" srcId="{D48A13D7-2E06-4A50-AA94-65BEA84DCE65}" destId="{1B05C4C6-7629-40DC-B51A-F85B416F499F}" srcOrd="0" destOrd="0" presId="urn:microsoft.com/office/officeart/2005/8/layout/hierarchy4"/>
    <dgm:cxn modelId="{75259263-B36D-4729-91F5-E6BB11E02D65}" srcId="{E791F2F6-26E7-46B2-BDA8-553D83CA33A1}" destId="{88DAB0DF-D85D-4A58-B61C-4ACF20EF787B}" srcOrd="0" destOrd="0" parTransId="{AD69B797-52BD-4789-A27C-4289892565DA}" sibTransId="{EB16495C-51A5-4BB9-B149-CE71D72A25B6}"/>
    <dgm:cxn modelId="{92B69845-40A9-4701-A6EE-8316EC80F604}" type="presOf" srcId="{E791F2F6-26E7-46B2-BDA8-553D83CA33A1}" destId="{FE4A89F7-BAE1-424B-A80D-1CADF6C9A189}" srcOrd="0" destOrd="0" presId="urn:microsoft.com/office/officeart/2005/8/layout/hierarchy4"/>
    <dgm:cxn modelId="{3D6C1747-020B-4D1E-B0CF-5A7F07270FCC}" srcId="{0809BD1F-159F-46BD-8C13-D78386B4C7F1}" destId="{678975FB-674D-4A00-BDCA-6D01414C4E74}" srcOrd="1" destOrd="0" parTransId="{03DD1B4F-5FF0-4E78-A01B-4D669E0E7773}" sibTransId="{29DD8AAE-E83D-496E-9E83-6DFEC0BC2F9E}"/>
    <dgm:cxn modelId="{575D904A-7ACD-4F13-99CB-88EA52476FE9}" type="presOf" srcId="{88DAB0DF-D85D-4A58-B61C-4ACF20EF787B}" destId="{21EB37E4-0276-4474-B9B3-2D9882687CE4}" srcOrd="0" destOrd="0" presId="urn:microsoft.com/office/officeart/2005/8/layout/hierarchy4"/>
    <dgm:cxn modelId="{6FC75857-4D7A-4A46-8B1B-473F09C47966}" type="presOf" srcId="{678975FB-674D-4A00-BDCA-6D01414C4E74}" destId="{722034B5-CA12-4851-BD67-4B01DF46FEED}" srcOrd="0" destOrd="0" presId="urn:microsoft.com/office/officeart/2005/8/layout/hierarchy4"/>
    <dgm:cxn modelId="{53B3A7D0-798A-4390-8C64-C40F32DBFDB9}" srcId="{0809BD1F-159F-46BD-8C13-D78386B4C7F1}" destId="{E791F2F6-26E7-46B2-BDA8-553D83CA33A1}" srcOrd="0" destOrd="0" parTransId="{9C2A9312-9649-473C-858C-1D0489747B30}" sibTransId="{D67283C1-4494-4BDB-BE22-41B8212B8E76}"/>
    <dgm:cxn modelId="{1ECC19D4-EDD6-4670-AEF4-D7FEE225CFCA}" type="presOf" srcId="{0809BD1F-159F-46BD-8C13-D78386B4C7F1}" destId="{A37E7A21-C1B6-4C9B-8B6D-65FEA4F03650}" srcOrd="0" destOrd="0" presId="urn:microsoft.com/office/officeart/2005/8/layout/hierarchy4"/>
    <dgm:cxn modelId="{F1EB0FD7-2468-4E88-BBAC-8775A80603C6}" srcId="{D48A13D7-2E06-4A50-AA94-65BEA84DCE65}" destId="{A410F371-4824-40D2-B119-5ACF04139C72}" srcOrd="0" destOrd="0" parTransId="{F72202DA-4DCA-45CE-B8F1-1318624A6FC9}" sibTransId="{E4FD6E1A-7E03-4834-AFD6-F5160FF3CFC4}"/>
    <dgm:cxn modelId="{532861F1-7A6F-403A-884F-297D48A65969}" type="presOf" srcId="{A410F371-4824-40D2-B119-5ACF04139C72}" destId="{846F8191-54CB-4BFD-A898-B9879D4E791B}" srcOrd="0" destOrd="0" presId="urn:microsoft.com/office/officeart/2005/8/layout/hierarchy4"/>
    <dgm:cxn modelId="{467A621B-AF34-42C8-86FD-DAC69346E564}" type="presParOf" srcId="{1B05C4C6-7629-40DC-B51A-F85B416F499F}" destId="{4468C129-F08A-4CE4-90A5-12B975338791}" srcOrd="0" destOrd="0" presId="urn:microsoft.com/office/officeart/2005/8/layout/hierarchy4"/>
    <dgm:cxn modelId="{204A517B-242C-4149-9F47-DA36DA036ACC}" type="presParOf" srcId="{4468C129-F08A-4CE4-90A5-12B975338791}" destId="{846F8191-54CB-4BFD-A898-B9879D4E791B}" srcOrd="0" destOrd="0" presId="urn:microsoft.com/office/officeart/2005/8/layout/hierarchy4"/>
    <dgm:cxn modelId="{7B972E5B-43D0-458E-A55F-5E6154C4CC90}" type="presParOf" srcId="{4468C129-F08A-4CE4-90A5-12B975338791}" destId="{DC25B65C-B56E-43E9-944F-2350588275BD}" srcOrd="1" destOrd="0" presId="urn:microsoft.com/office/officeart/2005/8/layout/hierarchy4"/>
    <dgm:cxn modelId="{7822A689-56E7-4D27-825C-4965BE441826}" type="presParOf" srcId="{4468C129-F08A-4CE4-90A5-12B975338791}" destId="{347C2094-B98E-4D53-A17F-886352D0DE37}" srcOrd="2" destOrd="0" presId="urn:microsoft.com/office/officeart/2005/8/layout/hierarchy4"/>
    <dgm:cxn modelId="{525B1D68-59D0-4A6D-BFB9-1215FFE34092}" type="presParOf" srcId="{347C2094-B98E-4D53-A17F-886352D0DE37}" destId="{529E29A3-AB57-4EF4-B4BF-C7E9F163E4CD}" srcOrd="0" destOrd="0" presId="urn:microsoft.com/office/officeart/2005/8/layout/hierarchy4"/>
    <dgm:cxn modelId="{809E96C9-75B0-4E42-9C56-683EF2B52CB4}" type="presParOf" srcId="{529E29A3-AB57-4EF4-B4BF-C7E9F163E4CD}" destId="{A37E7A21-C1B6-4C9B-8B6D-65FEA4F03650}" srcOrd="0" destOrd="0" presId="urn:microsoft.com/office/officeart/2005/8/layout/hierarchy4"/>
    <dgm:cxn modelId="{7D77B9F5-7957-4FA6-AFB8-78E89DBF3CAB}" type="presParOf" srcId="{529E29A3-AB57-4EF4-B4BF-C7E9F163E4CD}" destId="{2B71A1D3-3852-4B0F-8F4B-A87AD6BE862E}" srcOrd="1" destOrd="0" presId="urn:microsoft.com/office/officeart/2005/8/layout/hierarchy4"/>
    <dgm:cxn modelId="{C3CD528A-0615-40B5-BF27-4BB4CA96AD89}" type="presParOf" srcId="{529E29A3-AB57-4EF4-B4BF-C7E9F163E4CD}" destId="{E74ABF75-EAA9-4C55-8F1C-3DEBF77D0BCF}" srcOrd="2" destOrd="0" presId="urn:microsoft.com/office/officeart/2005/8/layout/hierarchy4"/>
    <dgm:cxn modelId="{31661BAC-8574-49BC-86B3-4CAFB611557C}" type="presParOf" srcId="{E74ABF75-EAA9-4C55-8F1C-3DEBF77D0BCF}" destId="{AD092D93-0A76-4291-9164-34D6C6731283}" srcOrd="0" destOrd="0" presId="urn:microsoft.com/office/officeart/2005/8/layout/hierarchy4"/>
    <dgm:cxn modelId="{02C43D56-44B2-4150-A8F6-1A0B73BFDAA5}" type="presParOf" srcId="{AD092D93-0A76-4291-9164-34D6C6731283}" destId="{FE4A89F7-BAE1-424B-A80D-1CADF6C9A189}" srcOrd="0" destOrd="0" presId="urn:microsoft.com/office/officeart/2005/8/layout/hierarchy4"/>
    <dgm:cxn modelId="{43559E2A-8374-411C-A86F-AD8F95A81433}" type="presParOf" srcId="{AD092D93-0A76-4291-9164-34D6C6731283}" destId="{B8D62008-E90B-44C9-8589-ED3FE510901C}" srcOrd="1" destOrd="0" presId="urn:microsoft.com/office/officeart/2005/8/layout/hierarchy4"/>
    <dgm:cxn modelId="{9C49688D-A944-4A47-85E9-39142855D00C}" type="presParOf" srcId="{AD092D93-0A76-4291-9164-34D6C6731283}" destId="{DDCA8B88-19C7-449A-9503-B6563AE4F401}" srcOrd="2" destOrd="0" presId="urn:microsoft.com/office/officeart/2005/8/layout/hierarchy4"/>
    <dgm:cxn modelId="{6CDC2A4E-0A35-4A4E-8501-C3D019CEE692}" type="presParOf" srcId="{DDCA8B88-19C7-449A-9503-B6563AE4F401}" destId="{BCCC1C17-043E-4DA1-B8C1-5BE045CD6FDC}" srcOrd="0" destOrd="0" presId="urn:microsoft.com/office/officeart/2005/8/layout/hierarchy4"/>
    <dgm:cxn modelId="{67BD0FD0-5089-4560-A8EF-F0E3D6A72A6D}" type="presParOf" srcId="{BCCC1C17-043E-4DA1-B8C1-5BE045CD6FDC}" destId="{21EB37E4-0276-4474-B9B3-2D9882687CE4}" srcOrd="0" destOrd="0" presId="urn:microsoft.com/office/officeart/2005/8/layout/hierarchy4"/>
    <dgm:cxn modelId="{18D98C30-A628-4C74-9AFE-DEC9BE7BEEF6}" type="presParOf" srcId="{BCCC1C17-043E-4DA1-B8C1-5BE045CD6FDC}" destId="{4AEACE2B-BA85-44FD-ACF5-4A0D1E72F8EA}" srcOrd="1" destOrd="0" presId="urn:microsoft.com/office/officeart/2005/8/layout/hierarchy4"/>
    <dgm:cxn modelId="{EF5AF141-05FA-4F8C-A3D7-AF85D008AF85}" type="presParOf" srcId="{E74ABF75-EAA9-4C55-8F1C-3DEBF77D0BCF}" destId="{99D24B4E-DB0F-429B-BB8A-9067F6380DA7}" srcOrd="1" destOrd="0" presId="urn:microsoft.com/office/officeart/2005/8/layout/hierarchy4"/>
    <dgm:cxn modelId="{20278A81-C425-4AB9-BD82-165FF96B957A}" type="presParOf" srcId="{E74ABF75-EAA9-4C55-8F1C-3DEBF77D0BCF}" destId="{5D7C22F5-BB5A-4FBE-9BC6-39DF50CB3444}" srcOrd="2" destOrd="0" presId="urn:microsoft.com/office/officeart/2005/8/layout/hierarchy4"/>
    <dgm:cxn modelId="{CFC7E23F-7C4B-4080-A109-17E4003669F8}" type="presParOf" srcId="{5D7C22F5-BB5A-4FBE-9BC6-39DF50CB3444}" destId="{722034B5-CA12-4851-BD67-4B01DF46FEED}" srcOrd="0" destOrd="0" presId="urn:microsoft.com/office/officeart/2005/8/layout/hierarchy4"/>
    <dgm:cxn modelId="{B7BAB0EF-6E47-4ED0-970D-9DBC762728CE}" type="presParOf" srcId="{5D7C22F5-BB5A-4FBE-9BC6-39DF50CB3444}" destId="{0C3F8B6D-1BE2-4DF3-9CE1-30978AA77AA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23E2DE-932F-43BF-82C2-829456EBA812}" type="doc">
      <dgm:prSet loTypeId="urn:microsoft.com/office/officeart/2005/8/layout/cycle2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D6A4DF0B-A861-45E8-B278-B0DD4E25A83A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900" b="1" dirty="0" err="1"/>
            <a:t>EDisOn</a:t>
          </a:r>
          <a:r>
            <a:rPr lang="en-GB" sz="1900" b="1" dirty="0"/>
            <a:t> – Market Model</a:t>
          </a:r>
        </a:p>
        <a:p>
          <a:r>
            <a:rPr lang="en-US" sz="1900" dirty="0" err="1"/>
            <a:t>Minimising</a:t>
          </a:r>
          <a:r>
            <a:rPr lang="en-GB" sz="1900" dirty="0"/>
            <a:t> of the OV generation costs</a:t>
          </a:r>
        </a:p>
        <a:p>
          <a:endParaRPr lang="en-GB" sz="1900" dirty="0"/>
        </a:p>
        <a:p>
          <a:r>
            <a:rPr lang="en-US" sz="1900" dirty="0"/>
            <a:t>Pricing through marginal costs of the power plants used</a:t>
          </a:r>
          <a:endParaRPr lang="en-GB" sz="1900" dirty="0"/>
        </a:p>
      </dgm:t>
    </dgm:pt>
    <dgm:pt modelId="{FFFA9B78-CF2D-4AC8-9ABA-CE8F55EA8EA0}" type="parTrans" cxnId="{93F5A564-21FA-4922-A4D7-7A910CC8CF08}">
      <dgm:prSet/>
      <dgm:spPr/>
      <dgm:t>
        <a:bodyPr/>
        <a:lstStyle/>
        <a:p>
          <a:endParaRPr lang="en-GB"/>
        </a:p>
      </dgm:t>
    </dgm:pt>
    <dgm:pt modelId="{20B1E1C1-D391-4085-B108-F8BCAE67A37A}" type="sibTrans" cxnId="{93F5A564-21FA-4922-A4D7-7A910CC8CF0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1600" dirty="0"/>
            <a:t>Day-ahead Market Price</a:t>
          </a:r>
        </a:p>
      </dgm:t>
    </dgm:pt>
    <dgm:pt modelId="{D3EDECE2-8DD0-41EF-8B1E-705F2C7E1DB5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900" b="1" dirty="0" err="1"/>
            <a:t>Femto</a:t>
          </a:r>
          <a:r>
            <a:rPr lang="en-GB" sz="1900" b="1" dirty="0"/>
            <a:t> – Energy Community Model</a:t>
          </a:r>
        </a:p>
        <a:p>
          <a:r>
            <a:rPr lang="en-US" sz="1900" dirty="0" err="1"/>
            <a:t>Minimising</a:t>
          </a:r>
          <a:r>
            <a:rPr lang="en-US" sz="1900" dirty="0"/>
            <a:t> the electricity costs of the energy community</a:t>
          </a:r>
        </a:p>
        <a:p>
          <a:endParaRPr lang="en-US" sz="1900" dirty="0"/>
        </a:p>
        <a:p>
          <a:r>
            <a:rPr lang="en-US" sz="1900" dirty="0"/>
            <a:t>Increased market procurement when market prices are low</a:t>
          </a:r>
          <a:endParaRPr lang="en-GB" sz="1800" dirty="0"/>
        </a:p>
      </dgm:t>
    </dgm:pt>
    <dgm:pt modelId="{525488AF-0B9F-4C85-A0B7-0F8FD4BA4732}" type="parTrans" cxnId="{F63B21DE-FC3D-436D-A2F3-6DB28013BDAA}">
      <dgm:prSet/>
      <dgm:spPr/>
      <dgm:t>
        <a:bodyPr/>
        <a:lstStyle/>
        <a:p>
          <a:endParaRPr lang="en-GB"/>
        </a:p>
      </dgm:t>
    </dgm:pt>
    <dgm:pt modelId="{68DF5FED-B3CE-4C0D-92DB-8015CBCBC4FB}" type="sibTrans" cxnId="{F63B21DE-FC3D-436D-A2F3-6DB28013BDA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1600" dirty="0"/>
            <a:t>Residual Demand</a:t>
          </a:r>
        </a:p>
      </dgm:t>
    </dgm:pt>
    <dgm:pt modelId="{B448135D-7465-45F7-BAE3-A0317CEEA154}" type="pres">
      <dgm:prSet presAssocID="{8A23E2DE-932F-43BF-82C2-829456EBA812}" presName="cycle" presStyleCnt="0">
        <dgm:presLayoutVars>
          <dgm:dir/>
          <dgm:resizeHandles val="exact"/>
        </dgm:presLayoutVars>
      </dgm:prSet>
      <dgm:spPr/>
    </dgm:pt>
    <dgm:pt modelId="{62D483C3-7601-4A79-90D2-CDA09789C0FA}" type="pres">
      <dgm:prSet presAssocID="{D6A4DF0B-A861-45E8-B278-B0DD4E25A83A}" presName="node" presStyleLbl="node1" presStyleIdx="0" presStyleCnt="2" custScaleX="86322" custScaleY="86322" custRadScaleRad="114132" custRadScaleInc="2746">
        <dgm:presLayoutVars>
          <dgm:bulletEnabled val="1"/>
        </dgm:presLayoutVars>
      </dgm:prSet>
      <dgm:spPr/>
    </dgm:pt>
    <dgm:pt modelId="{732A5D29-6438-43CE-B83E-73EC912F35B9}" type="pres">
      <dgm:prSet presAssocID="{20B1E1C1-D391-4085-B108-F8BCAE67A37A}" presName="sibTrans" presStyleLbl="sibTrans2D1" presStyleIdx="0" presStyleCnt="2" custScaleX="86322" custScaleY="86322" custLinFactNeighborX="6503" custLinFactNeighborY="35631"/>
      <dgm:spPr/>
    </dgm:pt>
    <dgm:pt modelId="{E74C9BE8-3569-4E36-8AFD-AF53304DEECB}" type="pres">
      <dgm:prSet presAssocID="{20B1E1C1-D391-4085-B108-F8BCAE67A37A}" presName="connectorText" presStyleLbl="sibTrans2D1" presStyleIdx="0" presStyleCnt="2"/>
      <dgm:spPr/>
    </dgm:pt>
    <dgm:pt modelId="{D0B09E0D-8038-4E47-A1F1-8080110554CB}" type="pres">
      <dgm:prSet presAssocID="{D3EDECE2-8DD0-41EF-8B1E-705F2C7E1DB5}" presName="node" presStyleLbl="node1" presStyleIdx="1" presStyleCnt="2" custScaleX="86322" custScaleY="86322" custRadScaleRad="85711" custRadScaleInc="-3657">
        <dgm:presLayoutVars>
          <dgm:bulletEnabled val="1"/>
        </dgm:presLayoutVars>
      </dgm:prSet>
      <dgm:spPr/>
    </dgm:pt>
    <dgm:pt modelId="{509339EE-03E0-4CDF-B504-815FE2A07FC8}" type="pres">
      <dgm:prSet presAssocID="{68DF5FED-B3CE-4C0D-92DB-8015CBCBC4FB}" presName="sibTrans" presStyleLbl="sibTrans2D1" presStyleIdx="1" presStyleCnt="2" custScaleX="86322" custScaleY="86322" custLinFactNeighborX="-4715" custLinFactNeighborY="-22756"/>
      <dgm:spPr/>
    </dgm:pt>
    <dgm:pt modelId="{B76F8C4D-86B8-4C1C-8257-08A58C1BBF01}" type="pres">
      <dgm:prSet presAssocID="{68DF5FED-B3CE-4C0D-92DB-8015CBCBC4FB}" presName="connectorText" presStyleLbl="sibTrans2D1" presStyleIdx="1" presStyleCnt="2"/>
      <dgm:spPr/>
    </dgm:pt>
  </dgm:ptLst>
  <dgm:cxnLst>
    <dgm:cxn modelId="{63DF6701-D3D4-4391-B839-9CA1EB8E1595}" type="presOf" srcId="{8A23E2DE-932F-43BF-82C2-829456EBA812}" destId="{B448135D-7465-45F7-BAE3-A0317CEEA154}" srcOrd="0" destOrd="0" presId="urn:microsoft.com/office/officeart/2005/8/layout/cycle2"/>
    <dgm:cxn modelId="{6F3F970C-121F-45AF-8D20-4E9006BF458A}" type="presOf" srcId="{D6A4DF0B-A861-45E8-B278-B0DD4E25A83A}" destId="{62D483C3-7601-4A79-90D2-CDA09789C0FA}" srcOrd="0" destOrd="0" presId="urn:microsoft.com/office/officeart/2005/8/layout/cycle2"/>
    <dgm:cxn modelId="{93F5A564-21FA-4922-A4D7-7A910CC8CF08}" srcId="{8A23E2DE-932F-43BF-82C2-829456EBA812}" destId="{D6A4DF0B-A861-45E8-B278-B0DD4E25A83A}" srcOrd="0" destOrd="0" parTransId="{FFFA9B78-CF2D-4AC8-9ABA-CE8F55EA8EA0}" sibTransId="{20B1E1C1-D391-4085-B108-F8BCAE67A37A}"/>
    <dgm:cxn modelId="{E750889C-1C3E-4919-9397-3E957D16537F}" type="presOf" srcId="{20B1E1C1-D391-4085-B108-F8BCAE67A37A}" destId="{E74C9BE8-3569-4E36-8AFD-AF53304DEECB}" srcOrd="1" destOrd="0" presId="urn:microsoft.com/office/officeart/2005/8/layout/cycle2"/>
    <dgm:cxn modelId="{16936CAD-6F7D-4BB4-8C48-A6CF30754802}" type="presOf" srcId="{68DF5FED-B3CE-4C0D-92DB-8015CBCBC4FB}" destId="{509339EE-03E0-4CDF-B504-815FE2A07FC8}" srcOrd="0" destOrd="0" presId="urn:microsoft.com/office/officeart/2005/8/layout/cycle2"/>
    <dgm:cxn modelId="{8857A5B6-6D65-4182-94A3-0F3FA5AC9105}" type="presOf" srcId="{20B1E1C1-D391-4085-B108-F8BCAE67A37A}" destId="{732A5D29-6438-43CE-B83E-73EC912F35B9}" srcOrd="0" destOrd="0" presId="urn:microsoft.com/office/officeart/2005/8/layout/cycle2"/>
    <dgm:cxn modelId="{F63B21DE-FC3D-436D-A2F3-6DB28013BDAA}" srcId="{8A23E2DE-932F-43BF-82C2-829456EBA812}" destId="{D3EDECE2-8DD0-41EF-8B1E-705F2C7E1DB5}" srcOrd="1" destOrd="0" parTransId="{525488AF-0B9F-4C85-A0B7-0F8FD4BA4732}" sibTransId="{68DF5FED-B3CE-4C0D-92DB-8015CBCBC4FB}"/>
    <dgm:cxn modelId="{1D4FD1DE-6AA9-45BB-B108-C68E49B10C4B}" type="presOf" srcId="{D3EDECE2-8DD0-41EF-8B1E-705F2C7E1DB5}" destId="{D0B09E0D-8038-4E47-A1F1-8080110554CB}" srcOrd="0" destOrd="0" presId="urn:microsoft.com/office/officeart/2005/8/layout/cycle2"/>
    <dgm:cxn modelId="{B6335BE5-3F58-4C55-A92F-CE4CC07271D4}" type="presOf" srcId="{68DF5FED-B3CE-4C0D-92DB-8015CBCBC4FB}" destId="{B76F8C4D-86B8-4C1C-8257-08A58C1BBF01}" srcOrd="1" destOrd="0" presId="urn:microsoft.com/office/officeart/2005/8/layout/cycle2"/>
    <dgm:cxn modelId="{EEB0D680-F77F-49DE-870C-5E5E0AAECD8F}" type="presParOf" srcId="{B448135D-7465-45F7-BAE3-A0317CEEA154}" destId="{62D483C3-7601-4A79-90D2-CDA09789C0FA}" srcOrd="0" destOrd="0" presId="urn:microsoft.com/office/officeart/2005/8/layout/cycle2"/>
    <dgm:cxn modelId="{126EBF53-7686-4AF9-8628-9D6D3614EA49}" type="presParOf" srcId="{B448135D-7465-45F7-BAE3-A0317CEEA154}" destId="{732A5D29-6438-43CE-B83E-73EC912F35B9}" srcOrd="1" destOrd="0" presId="urn:microsoft.com/office/officeart/2005/8/layout/cycle2"/>
    <dgm:cxn modelId="{0F29BA4A-54BE-4544-8D7F-4B1DB83E9280}" type="presParOf" srcId="{732A5D29-6438-43CE-B83E-73EC912F35B9}" destId="{E74C9BE8-3569-4E36-8AFD-AF53304DEECB}" srcOrd="0" destOrd="0" presId="urn:microsoft.com/office/officeart/2005/8/layout/cycle2"/>
    <dgm:cxn modelId="{DE8849A9-4FA8-4B65-99C2-15B8EF2D6945}" type="presParOf" srcId="{B448135D-7465-45F7-BAE3-A0317CEEA154}" destId="{D0B09E0D-8038-4E47-A1F1-8080110554CB}" srcOrd="2" destOrd="0" presId="urn:microsoft.com/office/officeart/2005/8/layout/cycle2"/>
    <dgm:cxn modelId="{DA7E0DED-02D6-4681-9002-24F68E5F3E7B}" type="presParOf" srcId="{B448135D-7465-45F7-BAE3-A0317CEEA154}" destId="{509339EE-03E0-4CDF-B504-815FE2A07FC8}" srcOrd="3" destOrd="0" presId="urn:microsoft.com/office/officeart/2005/8/layout/cycle2"/>
    <dgm:cxn modelId="{5B188044-3F51-45E4-BDF1-D4F01F70572F}" type="presParOf" srcId="{509339EE-03E0-4CDF-B504-815FE2A07FC8}" destId="{B76F8C4D-86B8-4C1C-8257-08A58C1BBF0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F8191-54CB-4BFD-A898-B9879D4E791B}">
      <dsp:nvSpPr>
        <dsp:cNvPr id="0" name=""/>
        <dsp:cNvSpPr/>
      </dsp:nvSpPr>
      <dsp:spPr>
        <a:xfrm>
          <a:off x="1181" y="2157"/>
          <a:ext cx="7918517" cy="12752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/>
            <a:t>Clean Energy for all Europeans</a:t>
          </a:r>
        </a:p>
      </dsp:txBody>
      <dsp:txXfrm>
        <a:off x="38533" y="39509"/>
        <a:ext cx="7843813" cy="1200587"/>
      </dsp:txXfrm>
    </dsp:sp>
    <dsp:sp modelId="{A37E7A21-C1B6-4C9B-8B6D-65FEA4F03650}">
      <dsp:nvSpPr>
        <dsp:cNvPr id="0" name=""/>
        <dsp:cNvSpPr/>
      </dsp:nvSpPr>
      <dsp:spPr>
        <a:xfrm>
          <a:off x="1044208" y="1394553"/>
          <a:ext cx="5815059" cy="12752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Renewable Energy Expansion 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–&gt;  2030: 32%</a:t>
          </a:r>
        </a:p>
      </dsp:txBody>
      <dsp:txXfrm>
        <a:off x="1081560" y="1431905"/>
        <a:ext cx="5740355" cy="1200587"/>
      </dsp:txXfrm>
    </dsp:sp>
    <dsp:sp modelId="{FE4A89F7-BAE1-424B-A80D-1CADF6C9A189}">
      <dsp:nvSpPr>
        <dsp:cNvPr id="0" name=""/>
        <dsp:cNvSpPr/>
      </dsp:nvSpPr>
      <dsp:spPr>
        <a:xfrm>
          <a:off x="2" y="4028328"/>
          <a:ext cx="4008080" cy="12752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Renewable Energy Communities</a:t>
          </a:r>
        </a:p>
      </dsp:txBody>
      <dsp:txXfrm>
        <a:off x="37354" y="4065680"/>
        <a:ext cx="3933376" cy="1200587"/>
      </dsp:txXfrm>
    </dsp:sp>
    <dsp:sp modelId="{21EB37E4-0276-4474-B9B3-2D9882687CE4}">
      <dsp:nvSpPr>
        <dsp:cNvPr id="0" name=""/>
        <dsp:cNvSpPr/>
      </dsp:nvSpPr>
      <dsp:spPr>
        <a:xfrm>
          <a:off x="2088236" y="2664301"/>
          <a:ext cx="3715727" cy="12752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EAG &amp; </a:t>
          </a:r>
          <a:r>
            <a:rPr lang="en-GB" sz="2900" kern="1200" dirty="0" err="1"/>
            <a:t>ElWOG</a:t>
          </a:r>
          <a:endParaRPr lang="en-GB" sz="2900" kern="1200" dirty="0"/>
        </a:p>
      </dsp:txBody>
      <dsp:txXfrm>
        <a:off x="2125588" y="2701653"/>
        <a:ext cx="3641023" cy="1200587"/>
      </dsp:txXfrm>
    </dsp:sp>
    <dsp:sp modelId="{722034B5-CA12-4851-BD67-4B01DF46FEED}">
      <dsp:nvSpPr>
        <dsp:cNvPr id="0" name=""/>
        <dsp:cNvSpPr/>
      </dsp:nvSpPr>
      <dsp:spPr>
        <a:xfrm>
          <a:off x="4104457" y="4028329"/>
          <a:ext cx="3795947" cy="12752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Citizens Energy Communities</a:t>
          </a:r>
        </a:p>
      </dsp:txBody>
      <dsp:txXfrm>
        <a:off x="4141809" y="4065681"/>
        <a:ext cx="3721243" cy="12005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483C3-7601-4A79-90D2-CDA09789C0FA}">
      <dsp:nvSpPr>
        <dsp:cNvPr id="0" name=""/>
        <dsp:cNvSpPr/>
      </dsp:nvSpPr>
      <dsp:spPr>
        <a:xfrm>
          <a:off x="0" y="1300061"/>
          <a:ext cx="4203584" cy="4203584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 err="1"/>
            <a:t>EDisOn</a:t>
          </a:r>
          <a:r>
            <a:rPr lang="en-GB" sz="1900" b="1" kern="1200" dirty="0"/>
            <a:t> – Market Model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Minimising</a:t>
          </a:r>
          <a:r>
            <a:rPr lang="en-GB" sz="1900" kern="1200" dirty="0"/>
            <a:t> of the OV generation costs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Pricing through marginal costs of the power plants used</a:t>
          </a:r>
          <a:endParaRPr lang="en-GB" sz="1900" kern="1200" dirty="0"/>
        </a:p>
      </dsp:txBody>
      <dsp:txXfrm>
        <a:off x="615601" y="1915662"/>
        <a:ext cx="2972382" cy="2972382"/>
      </dsp:txXfrm>
    </dsp:sp>
    <dsp:sp modelId="{732A5D29-6438-43CE-B83E-73EC912F35B9}">
      <dsp:nvSpPr>
        <dsp:cNvPr id="0" name=""/>
        <dsp:cNvSpPr/>
      </dsp:nvSpPr>
      <dsp:spPr>
        <a:xfrm rot="40178">
          <a:off x="4422222" y="1300772"/>
          <a:ext cx="2688497" cy="14187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Day-ahead Market Price</a:t>
          </a:r>
        </a:p>
      </dsp:txBody>
      <dsp:txXfrm>
        <a:off x="4422237" y="1582027"/>
        <a:ext cx="2262884" cy="851225"/>
      </dsp:txXfrm>
    </dsp:sp>
    <dsp:sp modelId="{D0B09E0D-8038-4E47-A1F1-8080110554CB}">
      <dsp:nvSpPr>
        <dsp:cNvPr id="0" name=""/>
        <dsp:cNvSpPr/>
      </dsp:nvSpPr>
      <dsp:spPr>
        <a:xfrm>
          <a:off x="7292191" y="1300082"/>
          <a:ext cx="4203584" cy="4203584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 err="1"/>
            <a:t>Femto</a:t>
          </a:r>
          <a:r>
            <a:rPr lang="en-GB" sz="1900" b="1" kern="1200" dirty="0"/>
            <a:t> – Energy Community Model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Minimising</a:t>
          </a:r>
          <a:r>
            <a:rPr lang="en-US" sz="1900" kern="1200" dirty="0"/>
            <a:t> the electricity costs of the energy community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Increased market procurement when market prices are low</a:t>
          </a:r>
          <a:endParaRPr lang="en-GB" sz="1800" kern="1200" dirty="0"/>
        </a:p>
      </dsp:txBody>
      <dsp:txXfrm>
        <a:off x="7907792" y="1915683"/>
        <a:ext cx="2972382" cy="2972382"/>
      </dsp:txXfrm>
    </dsp:sp>
    <dsp:sp modelId="{509339EE-03E0-4CDF-B504-815FE2A07FC8}">
      <dsp:nvSpPr>
        <dsp:cNvPr id="0" name=""/>
        <dsp:cNvSpPr/>
      </dsp:nvSpPr>
      <dsp:spPr>
        <a:xfrm rot="10781022">
          <a:off x="4178700" y="4356667"/>
          <a:ext cx="2873167" cy="14187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Residual Demand</a:t>
          </a:r>
        </a:p>
      </dsp:txBody>
      <dsp:txXfrm rot="10800000">
        <a:off x="4604310" y="4639234"/>
        <a:ext cx="2447554" cy="851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50B992-7EB1-4AF1-8D7B-20451243040C}" type="datetimeFigureOut">
              <a:rPr lang="de-DE"/>
              <a:pPr>
                <a:defRPr/>
              </a:pPr>
              <a:t>08.09.2021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818457B-239C-4400-8439-3AED075B9B6E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/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4620D8D-2168-47E4-9F8C-A443EA723D10}" type="slidenum">
              <a:rPr lang="de-DE" altLang="de-DE">
                <a:latin typeface="Calibri" panose="020F0502020204030204" pitchFamily="34" charset="0"/>
              </a:rPr>
              <a:pPr eaLnBrk="1" hangingPunct="1"/>
              <a:t>1</a:t>
            </a:fld>
            <a:endParaRPr lang="de-DE" alt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839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18777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86954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45192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51207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84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91885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02788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32548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35646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94990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944782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90565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89571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07825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Font typeface="Wingdings" panose="05000000000000000000" pitchFamily="2" charset="2"/>
              <a:buNone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69901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19342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75201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78247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76807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_TU-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90724" y="2928937"/>
            <a:ext cx="8191557" cy="1255711"/>
          </a:xfrm>
          <a:prstGeom prst="rect">
            <a:avLst/>
          </a:prstGeom>
        </p:spPr>
        <p:txBody>
          <a:bodyPr/>
          <a:lstStyle>
            <a:lvl1pPr algn="r">
              <a:defRPr sz="3600" b="0" baseline="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90723" y="4500570"/>
            <a:ext cx="8286808" cy="9286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2190753" y="6000753"/>
            <a:ext cx="5835649" cy="7207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404664"/>
            <a:ext cx="2010555" cy="96849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EF380FF-F7B2-4862-86F5-B88AA13D60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4152" y="575344"/>
            <a:ext cx="2351763" cy="62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8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blauer Rahmen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2967" y="116632"/>
            <a:ext cx="9906069" cy="6480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5630" y="1484784"/>
            <a:ext cx="9906069" cy="3554419"/>
          </a:xfr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143002" y="6356353"/>
            <a:ext cx="2173817" cy="365125"/>
          </a:xfrm>
        </p:spPr>
        <p:txBody>
          <a:bodyPr/>
          <a:lstStyle>
            <a:lvl1pPr marL="0" algn="l" defTabSz="914400" rtl="0" eaLnBrk="1" latinLnBrk="0" hangingPunct="1"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47E4D2C2-6E42-4D79-BBA5-A2C0D572BF95}" type="datetime1">
              <a:rPr lang="de-AT" smtClean="0"/>
              <a:t>08.09.2021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311400" cy="365125"/>
          </a:xfrm>
        </p:spPr>
        <p:txBody>
          <a:bodyPr/>
          <a:lstStyle>
            <a:lvl1pPr>
              <a:defRPr>
                <a:solidFill>
                  <a:srgbClr val="006699"/>
                </a:solidFill>
                <a:latin typeface="Arial" panose="020B0604020202020204" pitchFamily="34" charset="0"/>
              </a:defRPr>
            </a:lvl1pPr>
          </a:lstStyle>
          <a:p>
            <a:fld id="{3E656A3B-9394-4423-BC6B-8ACDCD066BE8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43173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blauer Rahmen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2967" y="116632"/>
            <a:ext cx="9906069" cy="6480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2966" y="1484783"/>
            <a:ext cx="4665001" cy="3554419"/>
          </a:xfr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143002" y="6356353"/>
            <a:ext cx="2173817" cy="365125"/>
          </a:xfrm>
        </p:spPr>
        <p:txBody>
          <a:bodyPr/>
          <a:lstStyle>
            <a:lvl1pPr marL="0" algn="l" defTabSz="914400" rtl="0" eaLnBrk="1" latinLnBrk="0" hangingPunct="1"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47E4D2C2-6E42-4D79-BBA5-A2C0D572BF95}" type="datetime1">
              <a:rPr lang="de-AT" smtClean="0"/>
              <a:t>08.09.2021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311400" cy="365125"/>
          </a:xfrm>
        </p:spPr>
        <p:txBody>
          <a:bodyPr/>
          <a:lstStyle>
            <a:lvl1pPr>
              <a:defRPr>
                <a:solidFill>
                  <a:srgbClr val="006699"/>
                </a:solidFill>
                <a:latin typeface="Arial" panose="020B0604020202020204" pitchFamily="34" charset="0"/>
              </a:defRPr>
            </a:lvl1pPr>
          </a:lstStyle>
          <a:p>
            <a:fld id="{3E656A3B-9394-4423-BC6B-8ACDCD066BE8}" type="slidenum">
              <a:rPr lang="de-AT" altLang="de-DE"/>
              <a:pPr/>
              <a:t>‹Nr.›</a:t>
            </a:fld>
            <a:endParaRPr lang="de-AT" altLang="de-DE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6384032" y="1484782"/>
            <a:ext cx="4664968" cy="3554419"/>
          </a:xfr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19612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 blauer Rahmen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2967" y="116632"/>
            <a:ext cx="9906069" cy="6480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2967" y="2348879"/>
            <a:ext cx="4590330" cy="3554419"/>
          </a:xfr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143002" y="6356353"/>
            <a:ext cx="2173817" cy="365125"/>
          </a:xfrm>
        </p:spPr>
        <p:txBody>
          <a:bodyPr/>
          <a:lstStyle>
            <a:lvl1pPr marL="0" algn="l" defTabSz="914400" rtl="0" eaLnBrk="1" latinLnBrk="0" hangingPunct="1"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47E4D2C2-6E42-4D79-BBA5-A2C0D572BF95}" type="datetime1">
              <a:rPr lang="de-AT" smtClean="0"/>
              <a:t>08.09.2021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311400" cy="365125"/>
          </a:xfrm>
        </p:spPr>
        <p:txBody>
          <a:bodyPr/>
          <a:lstStyle>
            <a:lvl1pPr>
              <a:defRPr>
                <a:solidFill>
                  <a:srgbClr val="006699"/>
                </a:solidFill>
                <a:latin typeface="Arial" panose="020B0604020202020204" pitchFamily="34" charset="0"/>
              </a:defRPr>
            </a:lvl1pPr>
          </a:lstStyle>
          <a:p>
            <a:fld id="{3E656A3B-9394-4423-BC6B-8ACDCD066BE8}" type="slidenum">
              <a:rPr lang="de-AT" altLang="de-DE"/>
              <a:pPr/>
              <a:t>‹Nr.›</a:t>
            </a:fld>
            <a:endParaRPr lang="de-AT" altLang="de-DE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6464369" y="2348880"/>
            <a:ext cx="4590330" cy="3554419"/>
          </a:xfr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4" hasCustomPrompt="1"/>
          </p:nvPr>
        </p:nvSpPr>
        <p:spPr>
          <a:xfrm>
            <a:off x="1142966" y="1190479"/>
            <a:ext cx="9906033" cy="705346"/>
          </a:xfr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de-DE" dirty="0"/>
              <a:t>Titelmasterformate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4071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3C65B2-FD0F-4F48-93AE-B98EEFAA5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5413A3B-7274-4831-AAD9-CC7E772D5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876F02-28DA-4C51-9E05-A0F6DDB3E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7A7C-DC4C-4123-B81C-EAFA4A69B042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26A688-FF22-4C4D-96D4-43B093C31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94D715-8DB6-4290-BFA9-26CF7AFA7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BCFE-E8A6-4560-ABF8-C678EDEEDA3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30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blauer Rahmen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2967" y="1285860"/>
            <a:ext cx="9906069" cy="114300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2967" y="2571747"/>
            <a:ext cx="9906069" cy="3554419"/>
          </a:xfr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143002" y="6356353"/>
            <a:ext cx="2173817" cy="365125"/>
          </a:xfrm>
        </p:spPr>
        <p:txBody>
          <a:bodyPr/>
          <a:lstStyle>
            <a:lvl1pPr marL="0" algn="l" defTabSz="914400" rtl="0" eaLnBrk="1" latinLnBrk="0" hangingPunct="1"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9E9CC3C5-D274-4AD0-B6DE-E52B489C9ACA}" type="datetime1">
              <a:rPr lang="de-AT" smtClean="0"/>
              <a:t>08.09.2021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311400" cy="365125"/>
          </a:xfrm>
        </p:spPr>
        <p:txBody>
          <a:bodyPr/>
          <a:lstStyle>
            <a:lvl1pPr>
              <a:defRPr>
                <a:solidFill>
                  <a:srgbClr val="006699"/>
                </a:solidFill>
                <a:latin typeface="Arial" panose="020B0604020202020204" pitchFamily="34" charset="0"/>
              </a:defRPr>
            </a:lvl1pPr>
          </a:lstStyle>
          <a:p>
            <a:fld id="{2B8A3D69-F632-4B8D-A841-C64E81065A7A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4321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alt blauer Rahmen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2968" y="1285860"/>
            <a:ext cx="9906069" cy="114300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42965" y="2571747"/>
            <a:ext cx="4667283" cy="355441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81753" y="2571747"/>
            <a:ext cx="4667283" cy="355441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143002" y="6356353"/>
            <a:ext cx="2190751" cy="365125"/>
          </a:xfrm>
        </p:spPr>
        <p:txBody>
          <a:bodyPr/>
          <a:lstStyle>
            <a:lvl1pPr>
              <a:defRPr baseline="0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048E8C-3D02-4C3B-A77A-AA0A8FA16D25}" type="datetime1">
              <a:rPr lang="de-AT" smtClean="0"/>
              <a:t>08.09.2021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311400" cy="365125"/>
          </a:xfrm>
        </p:spPr>
        <p:txBody>
          <a:bodyPr/>
          <a:lstStyle>
            <a:lvl1pPr>
              <a:defRPr>
                <a:solidFill>
                  <a:srgbClr val="006699"/>
                </a:solidFill>
                <a:latin typeface="Arial" panose="020B0604020202020204" pitchFamily="34" charset="0"/>
              </a:defRPr>
            </a:lvl1pPr>
          </a:lstStyle>
          <a:p>
            <a:fld id="{0D1AED25-CDB2-477D-9223-584DB4D4AB0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259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TU_rendering.ti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0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0" name="Gruppieren 7"/>
          <p:cNvGrpSpPr>
            <a:grpSpLocks/>
          </p:cNvGrpSpPr>
          <p:nvPr/>
        </p:nvGrpSpPr>
        <p:grpSpPr bwMode="auto">
          <a:xfrm>
            <a:off x="0" y="2076450"/>
            <a:ext cx="11523133" cy="4781550"/>
            <a:chOff x="0" y="2076528"/>
            <a:chExt cx="8642400" cy="4781472"/>
          </a:xfrm>
        </p:grpSpPr>
        <p:sp>
          <p:nvSpPr>
            <p:cNvPr id="2052" name="Rectangle 12"/>
            <p:cNvSpPr>
              <a:spLocks noChangeArrowheads="1"/>
            </p:cNvSpPr>
            <p:nvPr/>
          </p:nvSpPr>
          <p:spPr bwMode="auto">
            <a:xfrm>
              <a:off x="0" y="2076528"/>
              <a:ext cx="8143922" cy="4781472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053" name="Oval 14"/>
            <p:cNvSpPr>
              <a:spLocks noChangeArrowheads="1"/>
            </p:cNvSpPr>
            <p:nvPr/>
          </p:nvSpPr>
          <p:spPr bwMode="auto">
            <a:xfrm>
              <a:off x="7627982" y="2076528"/>
              <a:ext cx="1012831" cy="1012808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054" name="Rectangle 15"/>
            <p:cNvSpPr>
              <a:spLocks noChangeArrowheads="1"/>
            </p:cNvSpPr>
            <p:nvPr/>
          </p:nvSpPr>
          <p:spPr bwMode="auto">
            <a:xfrm>
              <a:off x="4895878" y="2571820"/>
              <a:ext cx="3746522" cy="4286180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pic>
        <p:nvPicPr>
          <p:cNvPr id="7" name="Grafik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88640"/>
            <a:ext cx="37084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E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3A3A3E-BFC8-4265-8485-16FDBB66E5D2}" type="datetime1">
              <a:rPr lang="de-AT" smtClean="0"/>
              <a:t>08.09.2021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37B280E-5524-4E13-BDB5-CC1F2BB0CC44}" type="slidenum">
              <a:rPr lang="de-DE" altLang="de-DE"/>
              <a:pPr/>
              <a:t>‹Nr.›</a:t>
            </a:fld>
            <a:endParaRPr lang="de-DE" altLang="de-DE"/>
          </a:p>
        </p:txBody>
      </p:sp>
      <p:grpSp>
        <p:nvGrpSpPr>
          <p:cNvPr id="2" name="Gruppieren 11"/>
          <p:cNvGrpSpPr/>
          <p:nvPr/>
        </p:nvGrpSpPr>
        <p:grpSpPr>
          <a:xfrm>
            <a:off x="0" y="857232"/>
            <a:ext cx="11523200" cy="6000768"/>
            <a:chOff x="0" y="1214422"/>
            <a:chExt cx="8642400" cy="5643578"/>
          </a:xfrm>
          <a:solidFill>
            <a:schemeClr val="bg1"/>
          </a:solidFill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0" y="1214422"/>
              <a:ext cx="8143900" cy="56435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7628400" y="1215215"/>
              <a:ext cx="1011966" cy="119399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895586" y="1798926"/>
              <a:ext cx="3746814" cy="50590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pic>
        <p:nvPicPr>
          <p:cNvPr id="14" name="Grafik 12" descr="TU_Logo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16632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116632"/>
            <a:ext cx="1232668" cy="59378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BC0394C-4E6A-400D-BADA-13BC8045AE1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382677" y="196629"/>
            <a:ext cx="1463167" cy="3901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42" r:id="rId2"/>
    <p:sldLayoutId id="2147483743" r:id="rId3"/>
    <p:sldLayoutId id="2147483744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Symbol" panose="05050102010706020507" pitchFamily="18" charset="2"/>
        <a:buChar char="-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89E7A9-B204-4D20-875B-74DA040DC59F}" type="datetime1">
              <a:rPr lang="de-AT" smtClean="0"/>
              <a:t>08.09.2021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2E4577C-06AC-4B4F-A154-49E76668AD11}" type="slidenum">
              <a:rPr lang="de-DE" altLang="de-DE"/>
              <a:pPr/>
              <a:t>‹Nr.›</a:t>
            </a:fld>
            <a:endParaRPr lang="de-DE" altLang="de-DE"/>
          </a:p>
        </p:txBody>
      </p:sp>
      <p:grpSp>
        <p:nvGrpSpPr>
          <p:cNvPr id="2" name="Gruppieren 11"/>
          <p:cNvGrpSpPr/>
          <p:nvPr/>
        </p:nvGrpSpPr>
        <p:grpSpPr>
          <a:xfrm>
            <a:off x="0" y="857232"/>
            <a:ext cx="11523200" cy="6000768"/>
            <a:chOff x="0" y="1214422"/>
            <a:chExt cx="8642400" cy="5643578"/>
          </a:xfrm>
          <a:solidFill>
            <a:srgbClr val="DEE7EC"/>
          </a:solidFill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0" y="1214422"/>
              <a:ext cx="8143900" cy="56435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7628400" y="1215215"/>
              <a:ext cx="1011966" cy="119399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895586" y="1798926"/>
              <a:ext cx="3746814" cy="50590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pic>
        <p:nvPicPr>
          <p:cNvPr id="13" name="Grafik 12" descr="TU_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16632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Symbol" panose="05050102010706020507" pitchFamily="18" charset="2"/>
        <a:buChar char="-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ctrTitle"/>
          </p:nvPr>
        </p:nvSpPr>
        <p:spPr bwMode="auto">
          <a:xfrm>
            <a:off x="2135560" y="2996952"/>
            <a:ext cx="7920880" cy="1255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de-DE" sz="2600" dirty="0"/>
              <a:t>The influence of local </a:t>
            </a:r>
            <a:r>
              <a:rPr lang="en-US" altLang="de-DE" sz="2600" dirty="0" err="1"/>
              <a:t>optimised</a:t>
            </a:r>
            <a:r>
              <a:rPr lang="en-US" altLang="de-DE" sz="2600" dirty="0"/>
              <a:t> energy communities on the European electricity market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8CB7248-62DC-4A18-B8EA-3A97C386E9AF}"/>
              </a:ext>
            </a:extLst>
          </p:cNvPr>
          <p:cNvSpPr txBox="1">
            <a:spLocks/>
          </p:cNvSpPr>
          <p:nvPr/>
        </p:nvSpPr>
        <p:spPr bwMode="auto">
          <a:xfrm>
            <a:off x="479376" y="5517232"/>
            <a:ext cx="5616624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de-DE" sz="1600" dirty="0"/>
              <a:t>Christoph Loschan, Daniel Schwabeneder, Georg Lettner</a:t>
            </a:r>
          </a:p>
          <a:p>
            <a:r>
              <a:rPr lang="en-US" altLang="de-DE" sz="1600" dirty="0"/>
              <a:t>(TU Wien – Energy Economics Group)</a:t>
            </a:r>
            <a:endParaRPr lang="de-DE" altLang="de-DE" sz="1600" dirty="0"/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664802D4-9A48-4409-88B6-3C48233560B2}"/>
              </a:ext>
            </a:extLst>
          </p:cNvPr>
          <p:cNvSpPr txBox="1">
            <a:spLocks/>
          </p:cNvSpPr>
          <p:nvPr/>
        </p:nvSpPr>
        <p:spPr bwMode="auto">
          <a:xfrm>
            <a:off x="6168008" y="5517232"/>
            <a:ext cx="5112568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de-DE" sz="1600" dirty="0"/>
              <a:t>12. </a:t>
            </a:r>
            <a:r>
              <a:rPr lang="en-US" altLang="de-DE" sz="1600" dirty="0" err="1"/>
              <a:t>Internationale</a:t>
            </a:r>
            <a:r>
              <a:rPr lang="en-US" altLang="de-DE" sz="1600" dirty="0"/>
              <a:t> </a:t>
            </a:r>
            <a:r>
              <a:rPr lang="en-US" altLang="de-DE" sz="1600" dirty="0" err="1"/>
              <a:t>Energiewirtschaftstagung</a:t>
            </a:r>
            <a:r>
              <a:rPr lang="en-US" altLang="de-DE" sz="1600" dirty="0"/>
              <a:t> </a:t>
            </a:r>
          </a:p>
          <a:p>
            <a:r>
              <a:rPr lang="en-US" altLang="de-DE" sz="1600" dirty="0"/>
              <a:t>Session 6C: Energy Communities III - 9.9.2021</a:t>
            </a:r>
            <a:endParaRPr lang="de-DE" altLang="de-DE" sz="1600" dirty="0"/>
          </a:p>
        </p:txBody>
      </p:sp>
    </p:spTree>
    <p:extLst>
      <p:ext uri="{BB962C8B-B14F-4D97-AF65-F5344CB8AC3E}">
        <p14:creationId xmlns:p14="http://schemas.microsoft.com/office/powerpoint/2010/main" val="62886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47"/>
    </mc:Choice>
    <mc:Fallback xmlns="">
      <p:transition spd="slow" advTm="1684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90ED50-931F-46A8-BDE8-EA962E779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Formulation - Constraints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AFBD613-ABB4-4880-B457-102C67B7D042}"/>
              </a:ext>
            </a:extLst>
          </p:cNvPr>
          <p:cNvSpPr/>
          <p:nvPr/>
        </p:nvSpPr>
        <p:spPr>
          <a:xfrm>
            <a:off x="5206058" y="6453336"/>
            <a:ext cx="240211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1815FCB-A018-48DF-AB01-C33465914B90}"/>
              </a:ext>
            </a:extLst>
          </p:cNvPr>
          <p:cNvSpPr/>
          <p:nvPr/>
        </p:nvSpPr>
        <p:spPr>
          <a:xfrm>
            <a:off x="5083919" y="5433226"/>
            <a:ext cx="240211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D60896DB-C484-4B59-9180-1D32B561B594}"/>
              </a:ext>
            </a:extLst>
          </p:cNvPr>
          <p:cNvSpPr/>
          <p:nvPr/>
        </p:nvSpPr>
        <p:spPr>
          <a:xfrm>
            <a:off x="6284974" y="1027255"/>
            <a:ext cx="240211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26F2252-8F04-4465-83C8-A55C21911180}"/>
              </a:ext>
            </a:extLst>
          </p:cNvPr>
          <p:cNvSpPr/>
          <p:nvPr/>
        </p:nvSpPr>
        <p:spPr>
          <a:xfrm>
            <a:off x="6456040" y="1543219"/>
            <a:ext cx="84101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1A461D5-A639-49A9-B567-BF07AFF21612}"/>
              </a:ext>
            </a:extLst>
          </p:cNvPr>
          <p:cNvSpPr/>
          <p:nvPr/>
        </p:nvSpPr>
        <p:spPr>
          <a:xfrm>
            <a:off x="5081899" y="2240778"/>
            <a:ext cx="1878197" cy="719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D2FFAEB-C085-4E07-A279-4E244725324F}"/>
              </a:ext>
            </a:extLst>
          </p:cNvPr>
          <p:cNvSpPr txBox="1"/>
          <p:nvPr/>
        </p:nvSpPr>
        <p:spPr>
          <a:xfrm>
            <a:off x="7314755" y="1515754"/>
            <a:ext cx="3803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Technical &amp;</a:t>
            </a:r>
          </a:p>
          <a:p>
            <a:r>
              <a:rPr lang="en-GB" dirty="0"/>
              <a:t>Annual pattern storage constraints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A724520-7DA9-46A6-B4FC-01BCC5D8A0CF}"/>
              </a:ext>
            </a:extLst>
          </p:cNvPr>
          <p:cNvSpPr txBox="1"/>
          <p:nvPr/>
        </p:nvSpPr>
        <p:spPr>
          <a:xfrm>
            <a:off x="7302180" y="3270662"/>
            <a:ext cx="4266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Power exchange between</a:t>
            </a:r>
          </a:p>
          <a:p>
            <a:r>
              <a:rPr lang="en-GB" dirty="0"/>
              <a:t>balancing groups</a:t>
            </a:r>
          </a:p>
          <a:p>
            <a:endParaRPr lang="en-GB" dirty="0"/>
          </a:p>
          <a:p>
            <a:r>
              <a:rPr lang="en-GB" dirty="0"/>
              <a:t>NTC limit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3807050-258E-45C4-8B48-BB437D37F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71" y="1396587"/>
            <a:ext cx="6257925" cy="8572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78E1494-2C15-497D-B1F5-79907E1FD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758" y="3270662"/>
            <a:ext cx="6000750" cy="2152650"/>
          </a:xfrm>
          <a:prstGeom prst="rect">
            <a:avLst/>
          </a:prstGeom>
        </p:spPr>
      </p:pic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BE207A3B-4B8F-48CC-883C-6056154A90D2}"/>
              </a:ext>
            </a:extLst>
          </p:cNvPr>
          <p:cNvSpPr/>
          <p:nvPr/>
        </p:nvSpPr>
        <p:spPr>
          <a:xfrm>
            <a:off x="8330036" y="6191372"/>
            <a:ext cx="2446485" cy="666628"/>
          </a:xfrm>
          <a:prstGeom prst="roundRect">
            <a:avLst>
              <a:gd name="adj" fmla="val 10000"/>
            </a:avLst>
          </a:prstGeom>
          <a:solidFill>
            <a:srgbClr val="5CB37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3750088"/>
              <a:satOff val="-5627"/>
              <a:lumOff val="-915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Foliennummernplatzhalter 3">
            <a:extLst>
              <a:ext uri="{FF2B5EF4-FFF2-40B4-BE49-F238E27FC236}">
                <a16:creationId xmlns:a16="http://schemas.microsoft.com/office/drawing/2014/main" id="{CD73892A-ED32-4524-B8BE-7619E8DD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311400" cy="365125"/>
          </a:xfrm>
        </p:spPr>
        <p:txBody>
          <a:bodyPr/>
          <a:lstStyle/>
          <a:p>
            <a:fld id="{3E656A3B-9394-4423-BC6B-8ACDCD066BE8}" type="slidenum">
              <a:rPr lang="de-AT" altLang="de-DE" smtClean="0"/>
              <a:pPr/>
              <a:t>10</a:t>
            </a:fld>
            <a:endParaRPr lang="de-AT" altLang="de-DE" dirty="0"/>
          </a:p>
        </p:txBody>
      </p:sp>
      <p:sp>
        <p:nvSpPr>
          <p:cNvPr id="16" name="Rechteck: abgerundete Ecken 4">
            <a:extLst>
              <a:ext uri="{FF2B5EF4-FFF2-40B4-BE49-F238E27FC236}">
                <a16:creationId xmlns:a16="http://schemas.microsoft.com/office/drawing/2014/main" id="{2C22CDEC-A3B8-439F-B1C9-5056449FFE85}"/>
              </a:ext>
            </a:extLst>
          </p:cNvPr>
          <p:cNvSpPr txBox="1"/>
          <p:nvPr/>
        </p:nvSpPr>
        <p:spPr>
          <a:xfrm>
            <a:off x="8400256" y="6191372"/>
            <a:ext cx="2446485" cy="15660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000" kern="1200" dirty="0"/>
              <a:t>Market-model</a:t>
            </a:r>
          </a:p>
        </p:txBody>
      </p:sp>
    </p:spTree>
    <p:extLst>
      <p:ext uri="{BB962C8B-B14F-4D97-AF65-F5344CB8AC3E}">
        <p14:creationId xmlns:p14="http://schemas.microsoft.com/office/powerpoint/2010/main" val="330307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3"/>
    </mc:Choice>
    <mc:Fallback xmlns="">
      <p:transition spd="slow" advTm="403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90ED50-931F-46A8-BDE8-EA962E779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Formulation - Objective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789658-ABF8-4145-90A4-6A29BA4B2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11</a:t>
            </a:fld>
            <a:endParaRPr lang="de-AT" altLang="de-DE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DE71A980-E0F2-4492-9366-C9D89991C7C2}"/>
              </a:ext>
            </a:extLst>
          </p:cNvPr>
          <p:cNvSpPr/>
          <p:nvPr/>
        </p:nvSpPr>
        <p:spPr>
          <a:xfrm>
            <a:off x="8330036" y="6185940"/>
            <a:ext cx="2446484" cy="672060"/>
          </a:xfrm>
          <a:prstGeom prst="roundRect">
            <a:avLst>
              <a:gd name="adj" fmla="val 10000"/>
            </a:avLst>
          </a:prstGeom>
          <a:solidFill>
            <a:srgbClr val="8064A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Rechteck: abgerundete Ecken 4">
            <a:extLst>
              <a:ext uri="{FF2B5EF4-FFF2-40B4-BE49-F238E27FC236}">
                <a16:creationId xmlns:a16="http://schemas.microsoft.com/office/drawing/2014/main" id="{FAE9F79E-2880-42FF-8C54-CAC9D523B2C5}"/>
              </a:ext>
            </a:extLst>
          </p:cNvPr>
          <p:cNvSpPr txBox="1"/>
          <p:nvPr/>
        </p:nvSpPr>
        <p:spPr>
          <a:xfrm>
            <a:off x="8400256" y="6191372"/>
            <a:ext cx="2446485" cy="15660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000" kern="1200" dirty="0"/>
              <a:t>EC-model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8660B5-898B-4CE2-8793-3CE4FEB40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1109579"/>
            <a:ext cx="6400800" cy="63817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00FE0C2-D16D-44AC-9705-E581F16F5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017" y="2348880"/>
            <a:ext cx="6305550" cy="270510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35DDDA6E-D709-4A88-A669-807FF74BC9AB}"/>
              </a:ext>
            </a:extLst>
          </p:cNvPr>
          <p:cNvSpPr txBox="1"/>
          <p:nvPr/>
        </p:nvSpPr>
        <p:spPr>
          <a:xfrm>
            <a:off x="7320136" y="1109579"/>
            <a:ext cx="409599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Minimisation of ECs operating costs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Market: Energy procurement &amp; feed-in</a:t>
            </a:r>
          </a:p>
          <a:p>
            <a:endParaRPr lang="en-GB" dirty="0"/>
          </a:p>
          <a:p>
            <a:r>
              <a:rPr lang="en-GB" dirty="0"/>
              <a:t>External grid tariffs &amp; fees</a:t>
            </a:r>
          </a:p>
          <a:p>
            <a:endParaRPr lang="en-GB" dirty="0"/>
          </a:p>
          <a:p>
            <a:r>
              <a:rPr lang="en-GB" dirty="0"/>
              <a:t>Internal grid tariffs &amp; fees</a:t>
            </a:r>
          </a:p>
          <a:p>
            <a:endParaRPr lang="en-GB" dirty="0"/>
          </a:p>
          <a:p>
            <a:r>
              <a:rPr lang="en-GB" dirty="0"/>
              <a:t>EC: energy price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06D1D38-33AB-428A-A937-DA84676BF3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181" y="5603149"/>
            <a:ext cx="3676650" cy="70485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D8BBDA0D-90DF-4782-91B2-7BDB4082FDBA}"/>
              </a:ext>
            </a:extLst>
          </p:cNvPr>
          <p:cNvSpPr txBox="1"/>
          <p:nvPr/>
        </p:nvSpPr>
        <p:spPr>
          <a:xfrm>
            <a:off x="911424" y="5229200"/>
            <a:ext cx="325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Model output -&gt; market model</a:t>
            </a:r>
          </a:p>
        </p:txBody>
      </p:sp>
    </p:spTree>
    <p:extLst>
      <p:ext uri="{BB962C8B-B14F-4D97-AF65-F5344CB8AC3E}">
        <p14:creationId xmlns:p14="http://schemas.microsoft.com/office/powerpoint/2010/main" val="2776187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90ED50-931F-46A8-BDE8-EA962E779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Formulation - Constraints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789658-ABF8-4145-90A4-6A29BA4B2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12</a:t>
            </a:fld>
            <a:endParaRPr lang="de-AT" altLang="de-DE" dirty="0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DE71A980-E0F2-4492-9366-C9D89991C7C2}"/>
              </a:ext>
            </a:extLst>
          </p:cNvPr>
          <p:cNvSpPr/>
          <p:nvPr/>
        </p:nvSpPr>
        <p:spPr>
          <a:xfrm>
            <a:off x="8328248" y="6185940"/>
            <a:ext cx="2446484" cy="672060"/>
          </a:xfrm>
          <a:prstGeom prst="roundRect">
            <a:avLst>
              <a:gd name="adj" fmla="val 10000"/>
            </a:avLst>
          </a:prstGeom>
          <a:solidFill>
            <a:srgbClr val="8064A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Rechteck: abgerundete Ecken 4">
            <a:extLst>
              <a:ext uri="{FF2B5EF4-FFF2-40B4-BE49-F238E27FC236}">
                <a16:creationId xmlns:a16="http://schemas.microsoft.com/office/drawing/2014/main" id="{018ED220-D986-46FD-BBF2-F0CB34CD3973}"/>
              </a:ext>
            </a:extLst>
          </p:cNvPr>
          <p:cNvSpPr txBox="1"/>
          <p:nvPr/>
        </p:nvSpPr>
        <p:spPr>
          <a:xfrm>
            <a:off x="8400256" y="6191372"/>
            <a:ext cx="2446485" cy="15660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000" kern="1200" dirty="0"/>
              <a:t>EC-model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2A1460B-FF03-44DF-A725-5EA90833B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980728"/>
            <a:ext cx="6734175" cy="5334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E31373D-3F62-4200-A7C5-CE22DB81D4BE}"/>
              </a:ext>
            </a:extLst>
          </p:cNvPr>
          <p:cNvSpPr txBox="1"/>
          <p:nvPr/>
        </p:nvSpPr>
        <p:spPr>
          <a:xfrm>
            <a:off x="7320136" y="1109579"/>
            <a:ext cx="3960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Demand Compensation </a:t>
            </a:r>
          </a:p>
          <a:p>
            <a:r>
              <a:rPr lang="en-GB" dirty="0"/>
              <a:t>for each household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Local PV generation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EC Trade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PV Feed-in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Buy/Sell restriction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B1786D2-100D-4572-A19F-58A7BB8C7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483" y="2222039"/>
            <a:ext cx="2990850" cy="4572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756E01C-347D-4B4F-A9E0-051BC6B6A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483" y="2931616"/>
            <a:ext cx="3114675" cy="44767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D581C6F-CE50-498E-9387-6BF8EA650C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2601" y="3702546"/>
            <a:ext cx="2276475" cy="50482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01352EA-F6EE-42D5-845B-188290B127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8108" y="4725144"/>
            <a:ext cx="30670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93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13</a:t>
            </a:fld>
            <a:endParaRPr lang="de-AT" alt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199456" y="1052736"/>
            <a:ext cx="9906069" cy="508759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ENTSO-E 2030 NT </a:t>
            </a:r>
            <a:r>
              <a:rPr lang="de-DE" dirty="0" err="1"/>
              <a:t>scenario</a:t>
            </a:r>
            <a:endParaRPr lang="de-DE" dirty="0"/>
          </a:p>
          <a:p>
            <a:pPr lvl="1"/>
            <a:r>
              <a:rPr lang="de-DE" dirty="0" err="1"/>
              <a:t>Existing</a:t>
            </a:r>
            <a:r>
              <a:rPr lang="de-DE" dirty="0"/>
              <a:t> power plants and RES-E (100% </a:t>
            </a:r>
            <a:r>
              <a:rPr lang="de-DE" dirty="0" err="1"/>
              <a:t>net</a:t>
            </a:r>
            <a:r>
              <a:rPr lang="de-DE" dirty="0"/>
              <a:t>. RES-E in AUT)</a:t>
            </a:r>
          </a:p>
          <a:p>
            <a:pPr lvl="1"/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demand</a:t>
            </a: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marL="400050">
              <a:buFont typeface="Arial" panose="020B0604020202020204" pitchFamily="34" charset="0"/>
              <a:buChar char="•"/>
            </a:pPr>
            <a:r>
              <a:rPr lang="de-DE" dirty="0"/>
              <a:t>3 Different </a:t>
            </a:r>
            <a:r>
              <a:rPr lang="de-DE" dirty="0" err="1"/>
              <a:t>scenarios</a:t>
            </a:r>
            <a:r>
              <a:rPr lang="de-DE" dirty="0"/>
              <a:t> (Austrias PV/Storage </a:t>
            </a:r>
            <a:r>
              <a:rPr lang="de-DE" dirty="0" err="1"/>
              <a:t>investments</a:t>
            </a:r>
            <a:r>
              <a:rPr lang="de-DE" dirty="0"/>
              <a:t>)</a:t>
            </a:r>
          </a:p>
          <a:p>
            <a:pPr marL="800100" lvl="1"/>
            <a:r>
              <a:rPr lang="de-DE" dirty="0"/>
              <a:t>„BAU“: Business-</a:t>
            </a:r>
            <a:r>
              <a:rPr lang="de-DE" dirty="0" err="1"/>
              <a:t>as</a:t>
            </a:r>
            <a:r>
              <a:rPr lang="de-DE" dirty="0"/>
              <a:t>-</a:t>
            </a:r>
            <a:r>
              <a:rPr lang="de-DE" dirty="0" err="1"/>
              <a:t>Usual</a:t>
            </a:r>
            <a:r>
              <a:rPr lang="de-DE" dirty="0"/>
              <a:t>: 9 GW PV / 2.9 </a:t>
            </a:r>
            <a:r>
              <a:rPr lang="de-DE" dirty="0" err="1"/>
              <a:t>GWh</a:t>
            </a:r>
            <a:r>
              <a:rPr lang="de-DE" dirty="0"/>
              <a:t> </a:t>
            </a:r>
            <a:r>
              <a:rPr lang="de-DE" dirty="0" err="1"/>
              <a:t>Battery</a:t>
            </a:r>
            <a:r>
              <a:rPr lang="de-DE" dirty="0"/>
              <a:t> (</a:t>
            </a:r>
            <a:r>
              <a:rPr lang="de-DE" dirty="0" err="1"/>
              <a:t>market</a:t>
            </a:r>
            <a:r>
              <a:rPr lang="de-DE" dirty="0"/>
              <a:t>)</a:t>
            </a:r>
          </a:p>
          <a:p>
            <a:pPr marL="800100" lvl="1"/>
            <a:endParaRPr lang="de-DE" dirty="0"/>
          </a:p>
          <a:p>
            <a:pPr marL="800100" lvl="1"/>
            <a:r>
              <a:rPr lang="de-DE" dirty="0"/>
              <a:t>„</a:t>
            </a:r>
            <a:r>
              <a:rPr lang="de-DE" dirty="0" err="1"/>
              <a:t>market</a:t>
            </a:r>
            <a:r>
              <a:rPr lang="de-DE" dirty="0"/>
              <a:t> optimal“:       12 GW PV / 4.9 </a:t>
            </a:r>
            <a:r>
              <a:rPr lang="de-DE" dirty="0" err="1"/>
              <a:t>GWh</a:t>
            </a:r>
            <a:r>
              <a:rPr lang="de-DE" dirty="0"/>
              <a:t> </a:t>
            </a:r>
            <a:r>
              <a:rPr lang="de-DE" dirty="0" err="1"/>
              <a:t>Battery</a:t>
            </a:r>
            <a:r>
              <a:rPr lang="de-DE" dirty="0"/>
              <a:t> (</a:t>
            </a:r>
            <a:r>
              <a:rPr lang="de-DE" dirty="0" err="1"/>
              <a:t>market</a:t>
            </a:r>
            <a:r>
              <a:rPr lang="de-DE" dirty="0"/>
              <a:t>)</a:t>
            </a:r>
          </a:p>
          <a:p>
            <a:pPr marL="800100" lvl="1"/>
            <a:endParaRPr lang="de-DE" dirty="0"/>
          </a:p>
          <a:p>
            <a:pPr marL="800100" lvl="1"/>
            <a:r>
              <a:rPr lang="de-DE" dirty="0"/>
              <a:t>„</a:t>
            </a:r>
            <a:r>
              <a:rPr lang="de-DE" dirty="0" err="1"/>
              <a:t>market</a:t>
            </a:r>
            <a:r>
              <a:rPr lang="de-DE" dirty="0"/>
              <a:t> &amp; EC it. 1-5“:  9 GW PV / 2.9 </a:t>
            </a:r>
            <a:r>
              <a:rPr lang="de-DE" dirty="0" err="1"/>
              <a:t>GWh</a:t>
            </a:r>
            <a:r>
              <a:rPr lang="de-DE" dirty="0"/>
              <a:t> </a:t>
            </a:r>
            <a:r>
              <a:rPr lang="de-DE" dirty="0" err="1"/>
              <a:t>Battery</a:t>
            </a:r>
            <a:r>
              <a:rPr lang="de-DE" dirty="0"/>
              <a:t> (</a:t>
            </a:r>
            <a:r>
              <a:rPr lang="de-DE" dirty="0" err="1"/>
              <a:t>market</a:t>
            </a:r>
            <a:r>
              <a:rPr lang="de-DE" dirty="0"/>
              <a:t>) &amp; </a:t>
            </a:r>
          </a:p>
          <a:p>
            <a:pPr marL="971550" lvl="2" indent="0">
              <a:buNone/>
            </a:pPr>
            <a:r>
              <a:rPr lang="de-DE" dirty="0"/>
              <a:t>		         </a:t>
            </a:r>
            <a:r>
              <a:rPr lang="de-DE" sz="2000" dirty="0"/>
              <a:t>3 GW PV / 2.0 </a:t>
            </a:r>
            <a:r>
              <a:rPr lang="de-DE" sz="2000" dirty="0" err="1"/>
              <a:t>GWh</a:t>
            </a:r>
            <a:r>
              <a:rPr lang="de-DE" sz="2000" dirty="0"/>
              <a:t> </a:t>
            </a:r>
            <a:r>
              <a:rPr lang="de-DE" sz="2000" dirty="0" err="1"/>
              <a:t>Battery</a:t>
            </a:r>
            <a:r>
              <a:rPr lang="de-DE" sz="2000" dirty="0"/>
              <a:t> (Community)</a:t>
            </a:r>
            <a:r>
              <a:rPr lang="de-DE" dirty="0"/>
              <a:t>		</a:t>
            </a:r>
          </a:p>
          <a:p>
            <a:pPr marL="514350" lvl="1" indent="0">
              <a:buNone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Preliminary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- Scenarios</a:t>
            </a:r>
          </a:p>
        </p:txBody>
      </p:sp>
    </p:spTree>
    <p:extLst>
      <p:ext uri="{BB962C8B-B14F-4D97-AF65-F5344CB8AC3E}">
        <p14:creationId xmlns:p14="http://schemas.microsoft.com/office/powerpoint/2010/main" val="686078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14</a:t>
            </a:fld>
            <a:endParaRPr lang="de-AT" alt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131032" y="4725145"/>
            <a:ext cx="9906069" cy="14401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8 Households per EC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Grid </a:t>
            </a:r>
            <a:r>
              <a:rPr lang="de-DE" dirty="0" err="1"/>
              <a:t>level</a:t>
            </a:r>
            <a:r>
              <a:rPr lang="de-DE" dirty="0"/>
              <a:t> 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125000 ECs in Austria (-&gt; 25 % </a:t>
            </a:r>
            <a:r>
              <a:rPr lang="de-DE" dirty="0" err="1"/>
              <a:t>of</a:t>
            </a:r>
            <a:r>
              <a:rPr lang="de-DE" dirty="0"/>
              <a:t> all </a:t>
            </a:r>
            <a:r>
              <a:rPr lang="de-DE" dirty="0" err="1"/>
              <a:t>Housholds</a:t>
            </a:r>
            <a:r>
              <a:rPr lang="de-DE" dirty="0"/>
              <a:t>)</a:t>
            </a:r>
          </a:p>
          <a:p>
            <a:pPr marL="514350" lvl="1" indent="0">
              <a:buNone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Preliminary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– EC Set-Up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13E7E14-5F70-457E-8201-AE741B0CA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1006100"/>
            <a:ext cx="7791219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51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654916-BA6E-47EF-BF42-AF58346A9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Preliminary</a:t>
            </a:r>
            <a:r>
              <a:rPr lang="de-DE" dirty="0"/>
              <a:t> </a:t>
            </a:r>
            <a:r>
              <a:rPr lang="en-GB" dirty="0"/>
              <a:t>Results: OV costs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F3CBB8-C9F4-4F12-87AC-DB6EA180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15</a:t>
            </a:fld>
            <a:endParaRPr lang="de-AT" alt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45AA24A-F459-49EB-A42B-1651168747E8}"/>
              </a:ext>
            </a:extLst>
          </p:cNvPr>
          <p:cNvSpPr/>
          <p:nvPr/>
        </p:nvSpPr>
        <p:spPr>
          <a:xfrm>
            <a:off x="2711624" y="3429000"/>
            <a:ext cx="40324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B3CB291-2B5E-47AB-88CE-6DFEEA21E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1037852"/>
            <a:ext cx="6086824" cy="453650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04BEDEB9-EC08-4E81-ABFD-A45266EB1CCA}"/>
              </a:ext>
            </a:extLst>
          </p:cNvPr>
          <p:cNvSpPr txBox="1"/>
          <p:nvPr/>
        </p:nvSpPr>
        <p:spPr>
          <a:xfrm>
            <a:off x="6528048" y="1412776"/>
            <a:ext cx="482453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Several Iterations -&gt; </a:t>
            </a:r>
          </a:p>
          <a:p>
            <a:r>
              <a:rPr lang="en-GB" sz="2400" dirty="0"/>
              <a:t>   no significant difference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BAU vs. EC: </a:t>
            </a:r>
          </a:p>
          <a:p>
            <a:r>
              <a:rPr lang="en-GB" sz="2400" dirty="0"/>
              <a:t>   0.33 % cost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BAU vs. market optimum: </a:t>
            </a:r>
          </a:p>
          <a:p>
            <a:r>
              <a:rPr lang="en-GB" sz="2400" dirty="0"/>
              <a:t>   0.46 % cost reduction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Delta Social Welfare: ~90 M€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EC savings: 50 M€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7964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16</a:t>
            </a:fld>
            <a:endParaRPr lang="de-AT" alt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Preliminary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– EC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savings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FF6639F-0455-474A-A770-5F78EA4E5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844824"/>
            <a:ext cx="6146110" cy="288032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6245C99-7AA5-4B40-8DF6-6341ED640F89}"/>
              </a:ext>
            </a:extLst>
          </p:cNvPr>
          <p:cNvSpPr txBox="1"/>
          <p:nvPr/>
        </p:nvSpPr>
        <p:spPr>
          <a:xfrm>
            <a:off x="6528048" y="1412776"/>
            <a:ext cx="482453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Less PV feed-in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Less ext. grid usage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267€ less grid tariffs &amp; fees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128€ savings: PV &amp; storage usage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6.6 % total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8753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654916-BA6E-47EF-BF42-AF58346A9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Preliminary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en-GB" dirty="0"/>
              <a:t>: OV CO2 emissions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F3CBB8-C9F4-4F12-87AC-DB6EA180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17</a:t>
            </a:fld>
            <a:endParaRPr lang="de-AT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30308D-3C15-46F2-916C-70797EC63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1268760"/>
            <a:ext cx="5534025" cy="421005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8C247CF-FFA0-4014-B67A-310D1849BB0D}"/>
              </a:ext>
            </a:extLst>
          </p:cNvPr>
          <p:cNvSpPr txBox="1"/>
          <p:nvPr/>
        </p:nvSpPr>
        <p:spPr>
          <a:xfrm>
            <a:off x="6528048" y="1412776"/>
            <a:ext cx="482453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BAU vs. EC: </a:t>
            </a:r>
          </a:p>
          <a:p>
            <a:r>
              <a:rPr lang="en-GB" sz="2400" dirty="0"/>
              <a:t>   -0.3 % emissions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BAU vs. market optimum: </a:t>
            </a:r>
          </a:p>
          <a:p>
            <a:r>
              <a:rPr lang="en-GB" sz="2400"/>
              <a:t>   -0.32 </a:t>
            </a:r>
            <a:r>
              <a:rPr lang="en-GB" sz="2400" dirty="0"/>
              <a:t>% emissions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422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654916-BA6E-47EF-BF42-AF58346A9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Preliminary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en-GB" dirty="0"/>
              <a:t>: CO2 Austria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F3CBB8-C9F4-4F12-87AC-DB6EA180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18</a:t>
            </a:fld>
            <a:endParaRPr lang="de-AT" alt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8C247CF-FFA0-4014-B67A-310D1849BB0D}"/>
              </a:ext>
            </a:extLst>
          </p:cNvPr>
          <p:cNvSpPr txBox="1"/>
          <p:nvPr/>
        </p:nvSpPr>
        <p:spPr>
          <a:xfrm>
            <a:off x="6456040" y="1124744"/>
            <a:ext cx="48965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Lower emissions with ECs than in “market optimal”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Objective: Costs (CO2 price -&gt; CO2)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Oil, Coal, Lignite &lt; Gas usage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Austria 100 % net. RES-E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“Market optimal” more flexibilities (storages)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More Gas in 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Less Coal NL and 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Less Lignite CZ and 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12AC101-6BEF-4F26-8550-FC390E8C1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1340768"/>
            <a:ext cx="538162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27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F3CBB8-C9F4-4F12-87AC-DB6EA180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19</a:t>
            </a:fld>
            <a:endParaRPr lang="de-AT" alt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10E832A-9A0E-4825-A98B-39DB337B0560}"/>
              </a:ext>
            </a:extLst>
          </p:cNvPr>
          <p:cNvSpPr txBox="1"/>
          <p:nvPr/>
        </p:nvSpPr>
        <p:spPr>
          <a:xfrm>
            <a:off x="5068038" y="2890391"/>
            <a:ext cx="3649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sz="2800" dirty="0" err="1"/>
              <a:t>Danke</a:t>
            </a:r>
            <a:r>
              <a:rPr lang="en-GB" sz="2800" dirty="0"/>
              <a:t>!</a:t>
            </a:r>
            <a:endParaRPr lang="en-GB" dirty="0"/>
          </a:p>
          <a:p>
            <a:endParaRPr lang="en-GB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E7B85FF-BBBA-4D4F-B773-95B1F2737316}"/>
              </a:ext>
            </a:extLst>
          </p:cNvPr>
          <p:cNvSpPr/>
          <p:nvPr/>
        </p:nvSpPr>
        <p:spPr>
          <a:xfrm>
            <a:off x="6456040" y="4653136"/>
            <a:ext cx="47525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This work is done in the BEYOND project. </a:t>
            </a:r>
          </a:p>
          <a:p>
            <a:r>
              <a:rPr lang="en-US" sz="1400" dirty="0"/>
              <a:t>The BEYOND project has received funding in the framework of the joint programming initiative </a:t>
            </a:r>
          </a:p>
          <a:p>
            <a:r>
              <a:rPr lang="en-US" sz="1400" dirty="0" err="1"/>
              <a:t>ERANet</a:t>
            </a:r>
            <a:r>
              <a:rPr lang="en-US" sz="1400" dirty="0"/>
              <a:t> Smart Energy Systems, with support from the European Union's Horizon 2020 research and innovation </a:t>
            </a:r>
            <a:r>
              <a:rPr lang="en-US" sz="1400" dirty="0" err="1"/>
              <a:t>programme</a:t>
            </a:r>
            <a:r>
              <a:rPr lang="en-US" sz="1400" dirty="0"/>
              <a:t> and is an associated project within Green Energy Lab.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AE43DE9B-1151-48B7-A873-69DEE5C956F4}"/>
              </a:ext>
            </a:extLst>
          </p:cNvPr>
          <p:cNvSpPr txBox="1">
            <a:spLocks/>
          </p:cNvSpPr>
          <p:nvPr/>
        </p:nvSpPr>
        <p:spPr bwMode="auto">
          <a:xfrm>
            <a:off x="479376" y="5517232"/>
            <a:ext cx="5472608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de-DE" sz="1600" dirty="0">
                <a:solidFill>
                  <a:schemeClr val="tx1"/>
                </a:solidFill>
              </a:rPr>
              <a:t>Christoph Loschan, Daniel Schwabeneder, Georg Lettner</a:t>
            </a:r>
          </a:p>
          <a:p>
            <a:r>
              <a:rPr lang="en-US" altLang="de-DE" sz="1600" dirty="0">
                <a:solidFill>
                  <a:schemeClr val="tx1"/>
                </a:solidFill>
              </a:rPr>
              <a:t>(TU Wien – Energy Economics Group)</a:t>
            </a:r>
            <a:endParaRPr lang="de-DE" altLang="de-DE" sz="1600" dirty="0">
              <a:solidFill>
                <a:schemeClr val="tx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68EABE-6786-45C7-915A-CC261FE61699}"/>
              </a:ext>
            </a:extLst>
          </p:cNvPr>
          <p:cNvSpPr txBox="1"/>
          <p:nvPr/>
        </p:nvSpPr>
        <p:spPr>
          <a:xfrm>
            <a:off x="1053459" y="1073642"/>
            <a:ext cx="9797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Aggregierte</a:t>
            </a:r>
            <a:r>
              <a:rPr lang="en-GB" dirty="0"/>
              <a:t> </a:t>
            </a:r>
            <a:r>
              <a:rPr lang="en-GB" dirty="0" err="1"/>
              <a:t>Teilnahme</a:t>
            </a:r>
            <a:r>
              <a:rPr lang="en-GB" dirty="0"/>
              <a:t> am </a:t>
            </a:r>
            <a:r>
              <a:rPr lang="en-GB" dirty="0" err="1"/>
              <a:t>Regelenergiemarkt</a:t>
            </a: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Veränderte</a:t>
            </a:r>
            <a:r>
              <a:rPr lang="en-GB" dirty="0"/>
              <a:t> </a:t>
            </a:r>
            <a:r>
              <a:rPr lang="en-GB" dirty="0" err="1"/>
              <a:t>Auslastung</a:t>
            </a:r>
            <a:r>
              <a:rPr lang="en-GB" dirty="0"/>
              <a:t> des </a:t>
            </a:r>
            <a:r>
              <a:rPr lang="en-GB" dirty="0" err="1"/>
              <a:t>Übertragungsnetzes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Einfluss</a:t>
            </a:r>
            <a:r>
              <a:rPr lang="en-GB" dirty="0"/>
              <a:t> von </a:t>
            </a:r>
            <a:r>
              <a:rPr lang="en-GB" dirty="0" err="1"/>
              <a:t>Leistungspreisen</a:t>
            </a:r>
            <a:endParaRPr lang="en-GB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C52734E-D178-488A-89ED-0FE9DCFD0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67" y="116632"/>
            <a:ext cx="9906069" cy="648072"/>
          </a:xfrm>
        </p:spPr>
        <p:txBody>
          <a:bodyPr/>
          <a:lstStyle/>
          <a:p>
            <a:r>
              <a:rPr lang="de-AT" dirty="0"/>
              <a:t>Ausblick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127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2</a:t>
            </a:fld>
            <a:endParaRPr lang="de-AT" alt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endParaRPr lang="de-DE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A4527DE-7693-4CC2-81C3-9B87801591F8}"/>
              </a:ext>
            </a:extLst>
          </p:cNvPr>
          <p:cNvGrpSpPr/>
          <p:nvPr/>
        </p:nvGrpSpPr>
        <p:grpSpPr>
          <a:xfrm>
            <a:off x="1159516" y="1772816"/>
            <a:ext cx="5433597" cy="2585032"/>
            <a:chOff x="1142967" y="1628800"/>
            <a:chExt cx="5433597" cy="2585032"/>
          </a:xfrm>
        </p:grpSpPr>
        <p:sp>
          <p:nvSpPr>
            <p:cNvPr id="8" name="Text Box 10">
              <a:extLst>
                <a:ext uri="{FF2B5EF4-FFF2-40B4-BE49-F238E27FC236}">
                  <a16:creationId xmlns:a16="http://schemas.microsoft.com/office/drawing/2014/main" id="{0DDB3001-799C-45D3-A66A-06F38DF692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9061" y="1628800"/>
              <a:ext cx="4918079" cy="43180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55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de-DE" altLang="de-DE" baseline="0" dirty="0" err="1">
                  <a:solidFill>
                    <a:srgbClr val="000000"/>
                  </a:solidFill>
                </a:rPr>
                <a:t>Introduction</a:t>
              </a:r>
              <a:endParaRPr lang="de-DE" altLang="de-DE" baseline="0" dirty="0">
                <a:solidFill>
                  <a:srgbClr val="000000"/>
                </a:solidFill>
              </a:endParaRPr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933AD027-AA94-4D5E-B949-1679B00659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3760" y="1631017"/>
              <a:ext cx="431800" cy="43180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GB" altLang="de-DE" baseline="0" dirty="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0" name="Text Box 9">
              <a:extLst>
                <a:ext uri="{FF2B5EF4-FFF2-40B4-BE49-F238E27FC236}">
                  <a16:creationId xmlns:a16="http://schemas.microsoft.com/office/drawing/2014/main" id="{E1820F77-4C70-4A12-9B59-9948B56D24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19" y="2167293"/>
              <a:ext cx="431800" cy="43180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GB" altLang="de-DE" baseline="0" dirty="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1" name="Text Box 9">
              <a:extLst>
                <a:ext uri="{FF2B5EF4-FFF2-40B4-BE49-F238E27FC236}">
                  <a16:creationId xmlns:a16="http://schemas.microsoft.com/office/drawing/2014/main" id="{4281AAE4-38C7-4E59-948B-BDA9DE7583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967" y="3238229"/>
              <a:ext cx="641721" cy="43180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GB" altLang="de-DE" dirty="0">
                  <a:solidFill>
                    <a:srgbClr val="FFFFFF"/>
                  </a:solidFill>
                </a:rPr>
                <a:t>2.2</a:t>
              </a:r>
              <a:endParaRPr lang="en-GB" altLang="de-DE" baseline="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9DAEB9EE-963F-42A6-8592-1CA445D81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039" y="2703075"/>
              <a:ext cx="4785525" cy="43180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55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None/>
              </a:pPr>
              <a:r>
                <a:rPr lang="de-DE" altLang="de-DE" dirty="0">
                  <a:solidFill>
                    <a:srgbClr val="000000"/>
                  </a:solidFill>
                </a:rPr>
                <a:t>Market Model </a:t>
              </a:r>
            </a:p>
          </p:txBody>
        </p:sp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id="{2F4D00A1-112B-446D-9412-8AE5C7EA70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5263" y="3238229"/>
              <a:ext cx="4785525" cy="43180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55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None/>
              </a:pPr>
              <a:r>
                <a:rPr lang="de-AT" altLang="de-DE" dirty="0">
                  <a:solidFill>
                    <a:srgbClr val="000000"/>
                  </a:solidFill>
                </a:rPr>
                <a:t>Energy Community Model	</a:t>
              </a:r>
            </a:p>
          </p:txBody>
        </p:sp>
        <p:sp>
          <p:nvSpPr>
            <p:cNvPr id="16" name="Text Box 9">
              <a:extLst>
                <a:ext uri="{FF2B5EF4-FFF2-40B4-BE49-F238E27FC236}">
                  <a16:creationId xmlns:a16="http://schemas.microsoft.com/office/drawing/2014/main" id="{0B05D5E9-0FB6-453D-8BAB-85C9550809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18" y="2703075"/>
              <a:ext cx="641721" cy="43180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GB" altLang="de-DE" dirty="0">
                  <a:solidFill>
                    <a:srgbClr val="FFFFFF"/>
                  </a:solidFill>
                </a:rPr>
                <a:t>2.1</a:t>
              </a:r>
              <a:endParaRPr lang="en-GB" altLang="de-DE" baseline="0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C97FE18E-085B-49D4-A740-719B0264B2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4619" y="2171565"/>
              <a:ext cx="4916169" cy="43180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55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None/>
              </a:pPr>
              <a:r>
                <a:rPr lang="de-DE" altLang="de-DE" dirty="0">
                  <a:solidFill>
                    <a:srgbClr val="000000"/>
                  </a:solidFill>
                </a:rPr>
                <a:t>Model </a:t>
              </a:r>
              <a:r>
                <a:rPr lang="de-DE" altLang="de-DE" dirty="0" err="1">
                  <a:solidFill>
                    <a:srgbClr val="000000"/>
                  </a:solidFill>
                </a:rPr>
                <a:t>Formulation</a:t>
              </a:r>
              <a:endParaRPr lang="de-DE" altLang="de-DE" dirty="0">
                <a:solidFill>
                  <a:srgbClr val="000000"/>
                </a:solidFill>
              </a:endParaRPr>
            </a:p>
            <a:p>
              <a:pPr>
                <a:buNone/>
              </a:pPr>
              <a:endParaRPr lang="de-DE" altLang="de-DE" dirty="0">
                <a:solidFill>
                  <a:srgbClr val="000000"/>
                </a:solidFill>
              </a:endParaRPr>
            </a:p>
            <a:p>
              <a:pPr>
                <a:buNone/>
              </a:pPr>
              <a:endParaRPr lang="de-AT" altLang="de-DE" baseline="0" dirty="0">
                <a:solidFill>
                  <a:srgbClr val="000000"/>
                </a:solidFill>
              </a:endParaRPr>
            </a:p>
          </p:txBody>
        </p:sp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79279A6A-C7DE-4B1D-8DC9-C430D82A2A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9139" y="3782032"/>
              <a:ext cx="5007425" cy="43180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55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None/>
              </a:pPr>
              <a:r>
                <a:rPr lang="de-DE" altLang="de-DE" dirty="0" err="1">
                  <a:solidFill>
                    <a:srgbClr val="000000"/>
                  </a:solidFill>
                </a:rPr>
                <a:t>Results</a:t>
              </a:r>
              <a:endParaRPr lang="de-AT" altLang="de-DE" baseline="0" dirty="0">
                <a:solidFill>
                  <a:srgbClr val="000000"/>
                </a:solidFill>
              </a:endParaRPr>
            </a:p>
          </p:txBody>
        </p:sp>
        <p:sp>
          <p:nvSpPr>
            <p:cNvPr id="21" name="Text Box 9">
              <a:extLst>
                <a:ext uri="{FF2B5EF4-FFF2-40B4-BE49-F238E27FC236}">
                  <a16:creationId xmlns:a16="http://schemas.microsoft.com/office/drawing/2014/main" id="{9E38EFCD-1C04-4360-9DF0-DF7DF56F8D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18" y="3782032"/>
              <a:ext cx="431800" cy="43180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GB" altLang="de-DE" baseline="0" dirty="0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665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78"/>
    </mc:Choice>
    <mc:Fallback xmlns="">
      <p:transition spd="slow" advTm="1917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90ED50-931F-46A8-BDE8-EA962E779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78EF24-F403-4D69-AB7A-FACDFF79C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66" y="1484783"/>
            <a:ext cx="10065602" cy="4464497"/>
          </a:xfrm>
        </p:spPr>
        <p:txBody>
          <a:bodyPr/>
          <a:lstStyle/>
          <a:p>
            <a:r>
              <a:rPr lang="en-GB" sz="2200" dirty="0"/>
              <a:t>[1] Icons: </a:t>
            </a:r>
            <a:r>
              <a:rPr lang="en-US" sz="2200" dirty="0"/>
              <a:t>Were designed by TU Wien ESEA (Source: https://gitlab.com/team-ensys/energy-system-icons)</a:t>
            </a:r>
            <a:endParaRPr lang="en-GB" sz="2200" dirty="0"/>
          </a:p>
          <a:p>
            <a:endParaRPr lang="en-GB" sz="22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789658-ABF8-4145-90A4-6A29BA4B2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20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066032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3</a:t>
            </a:fld>
            <a:endParaRPr lang="de-AT" alt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r>
              <a:rPr lang="de-DE" dirty="0"/>
              <a:t> - Motivation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A3AFF5BE-0212-4C40-82FA-B82043A716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2685626"/>
              </p:ext>
            </p:extLst>
          </p:nvPr>
        </p:nvGraphicFramePr>
        <p:xfrm>
          <a:off x="1487488" y="1052736"/>
          <a:ext cx="792088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4595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879"/>
    </mc:Choice>
    <mc:Fallback xmlns="">
      <p:transition spd="slow" advTm="13187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4</a:t>
            </a:fld>
            <a:endParaRPr lang="de-AT" alt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r>
              <a:rPr lang="de-DE" dirty="0"/>
              <a:t> – Energy Communities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8FEEBC2-CD1A-4D21-9CF1-304D4921CDAE}"/>
              </a:ext>
            </a:extLst>
          </p:cNvPr>
          <p:cNvSpPr txBox="1"/>
          <p:nvPr/>
        </p:nvSpPr>
        <p:spPr>
          <a:xfrm>
            <a:off x="983432" y="1028343"/>
            <a:ext cx="963276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Renewable Energy Communities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Group of household &amp; mid-sized companies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Produce / store / sell RES-E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Trade with external energy (store / sell)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Objective: ecological, </a:t>
            </a:r>
            <a:r>
              <a:rPr lang="en-GB" sz="2400" dirty="0" err="1"/>
              <a:t>ecomomic</a:t>
            </a:r>
            <a:r>
              <a:rPr lang="en-GB" sz="2400" dirty="0"/>
              <a:t>, social benefits &amp; financial gain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Citizien</a:t>
            </a:r>
            <a:r>
              <a:rPr lang="en-GB" sz="2400" dirty="0"/>
              <a:t> Energy Communities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Not limited to RES-E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Includes large companies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No grid level restrictions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Objective: non-profit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34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879"/>
    </mc:Choice>
    <mc:Fallback xmlns="">
      <p:transition spd="slow" advTm="13187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BA2261B-1864-4CD9-B083-DBB37DE35C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43" y="951144"/>
            <a:ext cx="6718645" cy="470559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5</a:t>
            </a:fld>
            <a:endParaRPr lang="de-AT" alt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r>
              <a:rPr lang="de-DE" dirty="0"/>
              <a:t> – Energy Community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40D9871-94A9-4D10-B64F-E76CB42AF772}"/>
              </a:ext>
            </a:extLst>
          </p:cNvPr>
          <p:cNvSpPr txBox="1"/>
          <p:nvPr/>
        </p:nvSpPr>
        <p:spPr>
          <a:xfrm>
            <a:off x="983432" y="5843177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Research Question: </a:t>
            </a:r>
            <a:r>
              <a:rPr lang="en-US" dirty="0"/>
              <a:t>What are the influences of ECs on the electricity market in terms of electricity generation costs and CO</a:t>
            </a:r>
            <a:r>
              <a:rPr lang="en-US" sz="1600" dirty="0"/>
              <a:t>2</a:t>
            </a:r>
            <a:r>
              <a:rPr lang="en-US" dirty="0"/>
              <a:t> emissions?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F334CE0-4AB5-4781-94C3-53E1200F3E33}"/>
              </a:ext>
            </a:extLst>
          </p:cNvPr>
          <p:cNvSpPr txBox="1"/>
          <p:nvPr/>
        </p:nvSpPr>
        <p:spPr>
          <a:xfrm>
            <a:off x="5767528" y="1556065"/>
            <a:ext cx="234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External grid tariffs</a:t>
            </a:r>
          </a:p>
        </p:txBody>
      </p:sp>
      <p:sp>
        <p:nvSpPr>
          <p:cNvPr id="25" name="Inhaltsplatzhalter 5">
            <a:extLst>
              <a:ext uri="{FF2B5EF4-FFF2-40B4-BE49-F238E27FC236}">
                <a16:creationId xmlns:a16="http://schemas.microsoft.com/office/drawing/2014/main" id="{8C712D8B-6051-4DEB-AC1A-222A80111D15}"/>
              </a:ext>
            </a:extLst>
          </p:cNvPr>
          <p:cNvSpPr txBox="1">
            <a:spLocks/>
          </p:cNvSpPr>
          <p:nvPr/>
        </p:nvSpPr>
        <p:spPr bwMode="auto">
          <a:xfrm>
            <a:off x="7367132" y="5335580"/>
            <a:ext cx="4392488" cy="29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1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Symbol" panose="05050102010706020507" pitchFamily="18" charset="2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1200" dirty="0"/>
              <a:t>[1]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E1F9CC4-9FAE-4A9B-A62D-A0DCBA253EA4}"/>
              </a:ext>
            </a:extLst>
          </p:cNvPr>
          <p:cNvSpPr txBox="1"/>
          <p:nvPr/>
        </p:nvSpPr>
        <p:spPr>
          <a:xfrm>
            <a:off x="3719736" y="2060848"/>
            <a:ext cx="203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Internal grid tariffs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F3083A22-8D06-499A-800C-EBE7A23DFDF1}"/>
              </a:ext>
            </a:extLst>
          </p:cNvPr>
          <p:cNvSpPr txBox="1"/>
          <p:nvPr/>
        </p:nvSpPr>
        <p:spPr>
          <a:xfrm>
            <a:off x="8056682" y="1925397"/>
            <a:ext cx="30963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Households form 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PV systems, battery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Producer: smaller economic  difference between self-consumption and feed-in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Consumer: Lower energy prices than external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Lower grid tariffs &amp; fees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1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83"/>
    </mc:Choice>
    <mc:Fallback xmlns="">
      <p:transition spd="slow" advTm="6398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3305531D-DF5F-45AF-A1EE-D2BEBF1BA6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9232609"/>
              </p:ext>
            </p:extLst>
          </p:nvPr>
        </p:nvGraphicFramePr>
        <p:xfrm>
          <a:off x="0" y="27122"/>
          <a:ext cx="12191999" cy="6830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el 1">
            <a:extLst>
              <a:ext uri="{FF2B5EF4-FFF2-40B4-BE49-F238E27FC236}">
                <a16:creationId xmlns:a16="http://schemas.microsoft.com/office/drawing/2014/main" id="{2D8EC55B-2BDD-40C2-BAFB-201E61EF0CD1}"/>
              </a:ext>
            </a:extLst>
          </p:cNvPr>
          <p:cNvSpPr txBox="1">
            <a:spLocks/>
          </p:cNvSpPr>
          <p:nvPr/>
        </p:nvSpPr>
        <p:spPr>
          <a:xfrm>
            <a:off x="1142967" y="116632"/>
            <a:ext cx="9906069" cy="648072"/>
          </a:xfrm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en-GB" sz="3600" dirty="0">
                <a:solidFill>
                  <a:srgbClr val="006699"/>
                </a:solidFill>
              </a:rPr>
              <a:t>Model Formulation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09E968-EE39-4635-A961-1AD56A362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311400" cy="365125"/>
          </a:xfrm>
        </p:spPr>
        <p:txBody>
          <a:bodyPr/>
          <a:lstStyle/>
          <a:p>
            <a:fld id="{3E656A3B-9394-4423-BC6B-8ACDCD066BE8}" type="slidenum">
              <a:rPr lang="de-AT" altLang="de-DE" smtClean="0">
                <a:solidFill>
                  <a:srgbClr val="006699"/>
                </a:solidFill>
                <a:latin typeface="Arial" panose="020B0604020202020204" pitchFamily="34" charset="0"/>
              </a:rPr>
              <a:pPr/>
              <a:t>6</a:t>
            </a:fld>
            <a:endParaRPr lang="de-AT" altLang="de-DE" dirty="0">
              <a:solidFill>
                <a:srgbClr val="0066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153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7</a:t>
            </a:fld>
            <a:endParaRPr lang="de-AT" alt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5663952" y="1686550"/>
            <a:ext cx="4824536" cy="368666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Min. OV costs (Max. social welfare)</a:t>
            </a:r>
          </a:p>
          <a:p>
            <a:pPr marL="0" indent="0"/>
            <a:r>
              <a:rPr lang="en-GB" sz="1800" dirty="0"/>
              <a:t>      (</a:t>
            </a:r>
            <a:r>
              <a:rPr lang="en-GB" sz="1800" dirty="0" err="1"/>
              <a:t>th.</a:t>
            </a:r>
            <a:r>
              <a:rPr lang="en-GB" sz="1800" dirty="0"/>
              <a:t> PP, RESE, storages)</a:t>
            </a:r>
          </a:p>
          <a:p>
            <a:pPr marL="0" indent="0"/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365 x 1 day optimisation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/>
              <a:t>Detailed</a:t>
            </a:r>
            <a:r>
              <a:rPr lang="de-DE" sz="1800" dirty="0"/>
              <a:t> power plant </a:t>
            </a:r>
            <a:r>
              <a:rPr lang="en-GB" sz="1800" dirty="0"/>
              <a:t>allocation</a:t>
            </a:r>
          </a:p>
          <a:p>
            <a:pPr marL="0" indent="0"/>
            <a:endParaRPr lang="en-GB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de-AT" sz="1800" dirty="0"/>
              <a:t>Transmission </a:t>
            </a:r>
            <a:r>
              <a:rPr lang="de-AT" sz="1800" dirty="0" err="1"/>
              <a:t>grid</a:t>
            </a:r>
            <a:r>
              <a:rPr lang="de-AT" sz="1800" dirty="0"/>
              <a:t> &amp; DC </a:t>
            </a:r>
            <a:r>
              <a:rPr lang="de-AT" sz="1800" dirty="0" err="1"/>
              <a:t>loadflow</a:t>
            </a:r>
            <a:endParaRPr lang="en-GB" sz="1800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overview – nodes &amp; connections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49628E4-E3C0-4431-BCDE-7CAA10B51A3C}"/>
              </a:ext>
            </a:extLst>
          </p:cNvPr>
          <p:cNvGrpSpPr/>
          <p:nvPr/>
        </p:nvGrpSpPr>
        <p:grpSpPr>
          <a:xfrm>
            <a:off x="8330036" y="6191372"/>
            <a:ext cx="2516705" cy="666628"/>
            <a:chOff x="2603158" y="642484"/>
            <a:chExt cx="1696491" cy="2808000"/>
          </a:xfrm>
        </p:grpSpPr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6023FD85-D242-4C88-9D06-56AF452C4643}"/>
                </a:ext>
              </a:extLst>
            </p:cNvPr>
            <p:cNvSpPr/>
            <p:nvPr/>
          </p:nvSpPr>
          <p:spPr>
            <a:xfrm>
              <a:off x="2603158" y="642484"/>
              <a:ext cx="1649156" cy="2808000"/>
            </a:xfrm>
            <a:prstGeom prst="roundRect">
              <a:avLst>
                <a:gd name="adj" fmla="val 10000"/>
              </a:avLst>
            </a:prstGeom>
            <a:solidFill>
              <a:srgbClr val="5CB37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3750088"/>
                <a:satOff val="-5627"/>
                <a:lumOff val="-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hteck: abgerundete Ecken 4">
              <a:extLst>
                <a:ext uri="{FF2B5EF4-FFF2-40B4-BE49-F238E27FC236}">
                  <a16:creationId xmlns:a16="http://schemas.microsoft.com/office/drawing/2014/main" id="{C6A15292-C67C-43C8-B2FB-6FBC0F6AABBA}"/>
                </a:ext>
              </a:extLst>
            </p:cNvPr>
            <p:cNvSpPr txBox="1"/>
            <p:nvPr/>
          </p:nvSpPr>
          <p:spPr>
            <a:xfrm>
              <a:off x="2650493" y="642484"/>
              <a:ext cx="1649156" cy="659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t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000" kern="1200" dirty="0"/>
                <a:t>Market-model</a:t>
              </a:r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0C2D365A-00EC-4063-82F8-9345A218CA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980728"/>
            <a:ext cx="3335187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4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38"/>
    </mc:Choice>
    <mc:Fallback xmlns="">
      <p:transition spd="slow" advTm="3583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90ED50-931F-46A8-BDE8-EA962E779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Formulation - Objective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789658-ABF8-4145-90A4-6A29BA4B2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8</a:t>
            </a:fld>
            <a:endParaRPr lang="de-AT" alt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37375C8-8711-4AC3-A8EF-EE4110CE194C}"/>
              </a:ext>
            </a:extLst>
          </p:cNvPr>
          <p:cNvSpPr txBox="1"/>
          <p:nvPr/>
        </p:nvSpPr>
        <p:spPr>
          <a:xfrm>
            <a:off x="7424794" y="1213628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365 x 1 Day-ahead optimisation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C2E7FB2F-76BA-4008-B23C-EEDF10CCF8EC}"/>
              </a:ext>
            </a:extLst>
          </p:cNvPr>
          <p:cNvSpPr/>
          <p:nvPr/>
        </p:nvSpPr>
        <p:spPr>
          <a:xfrm>
            <a:off x="8330036" y="6191372"/>
            <a:ext cx="2446485" cy="666628"/>
          </a:xfrm>
          <a:prstGeom prst="roundRect">
            <a:avLst>
              <a:gd name="adj" fmla="val 10000"/>
            </a:avLst>
          </a:prstGeom>
          <a:solidFill>
            <a:srgbClr val="5CB37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3750088"/>
              <a:satOff val="-5627"/>
              <a:lumOff val="-915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1EDEB99-08E7-4E26-AA0B-AEF4EB705F0D}"/>
              </a:ext>
            </a:extLst>
          </p:cNvPr>
          <p:cNvSpPr txBox="1"/>
          <p:nvPr/>
        </p:nvSpPr>
        <p:spPr>
          <a:xfrm>
            <a:off x="7424794" y="2496067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thermal generation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0351B92-E02E-41FA-8AA1-E556882A917C}"/>
              </a:ext>
            </a:extLst>
          </p:cNvPr>
          <p:cNvSpPr txBox="1"/>
          <p:nvPr/>
        </p:nvSpPr>
        <p:spPr>
          <a:xfrm>
            <a:off x="7429789" y="309677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RESE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57E65E8-B221-4006-A0EB-421C49AE8394}"/>
              </a:ext>
            </a:extLst>
          </p:cNvPr>
          <p:cNvSpPr txBox="1"/>
          <p:nvPr/>
        </p:nvSpPr>
        <p:spPr>
          <a:xfrm>
            <a:off x="7429789" y="5102615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Storage usage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80C922F-C8AC-4913-9A1A-110E72A21C23}"/>
              </a:ext>
            </a:extLst>
          </p:cNvPr>
          <p:cNvSpPr txBox="1"/>
          <p:nvPr/>
        </p:nvSpPr>
        <p:spPr>
          <a:xfrm>
            <a:off x="7429789" y="5798168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Not supplied energy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C4904BF-B685-48AD-A9B6-5313540E9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48" y="1203601"/>
            <a:ext cx="6524625" cy="5181600"/>
          </a:xfrm>
          <a:prstGeom prst="rect">
            <a:avLst/>
          </a:prstGeom>
        </p:spPr>
      </p:pic>
      <p:sp>
        <p:nvSpPr>
          <p:cNvPr id="19" name="Rechteck: abgerundete Ecken 4">
            <a:extLst>
              <a:ext uri="{FF2B5EF4-FFF2-40B4-BE49-F238E27FC236}">
                <a16:creationId xmlns:a16="http://schemas.microsoft.com/office/drawing/2014/main" id="{FF6A3203-6C0A-4760-B2F7-1E39BEBA72FD}"/>
              </a:ext>
            </a:extLst>
          </p:cNvPr>
          <p:cNvSpPr txBox="1"/>
          <p:nvPr/>
        </p:nvSpPr>
        <p:spPr>
          <a:xfrm>
            <a:off x="8400256" y="6191372"/>
            <a:ext cx="2446485" cy="15660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000" kern="1200" dirty="0"/>
              <a:t>Market-model</a:t>
            </a:r>
          </a:p>
        </p:txBody>
      </p:sp>
    </p:spTree>
    <p:extLst>
      <p:ext uri="{BB962C8B-B14F-4D97-AF65-F5344CB8AC3E}">
        <p14:creationId xmlns:p14="http://schemas.microsoft.com/office/powerpoint/2010/main" val="267754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919"/>
    </mc:Choice>
    <mc:Fallback xmlns="">
      <p:transition spd="slow" advTm="9591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C5DBF03-22BD-408E-B695-E6AC17315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70" y="1214913"/>
            <a:ext cx="5819775" cy="24955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D90ED50-931F-46A8-BDE8-EA962E779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Formulation - Constraints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789658-ABF8-4145-90A4-6A29BA4B2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9</a:t>
            </a:fld>
            <a:endParaRPr lang="de-AT" alt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604503A-5833-486E-A128-77965148632A}"/>
              </a:ext>
            </a:extLst>
          </p:cNvPr>
          <p:cNvSpPr/>
          <p:nvPr/>
        </p:nvSpPr>
        <p:spPr>
          <a:xfrm>
            <a:off x="7363890" y="5047513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for all RES types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AFBD613-ABB4-4880-B457-102C67B7D042}"/>
              </a:ext>
            </a:extLst>
          </p:cNvPr>
          <p:cNvSpPr/>
          <p:nvPr/>
        </p:nvSpPr>
        <p:spPr>
          <a:xfrm>
            <a:off x="5206058" y="6453336"/>
            <a:ext cx="240211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6770AEB-7B61-4F20-AA6A-89E681AB56EB}"/>
              </a:ext>
            </a:extLst>
          </p:cNvPr>
          <p:cNvSpPr txBox="1"/>
          <p:nvPr/>
        </p:nvSpPr>
        <p:spPr>
          <a:xfrm>
            <a:off x="7363890" y="1190443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Demand compensation </a:t>
            </a:r>
          </a:p>
          <a:p>
            <a:r>
              <a:rPr lang="en-GB" dirty="0"/>
              <a:t>in every balancing group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D32BEA8-3929-4720-A11F-93F74829648F}"/>
              </a:ext>
            </a:extLst>
          </p:cNvPr>
          <p:cNvSpPr txBox="1"/>
          <p:nvPr/>
        </p:nvSpPr>
        <p:spPr>
          <a:xfrm>
            <a:off x="7363890" y="3973446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thermal PP</a:t>
            </a: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059A15E8-E205-4121-B523-363ED2C86CE8}"/>
              </a:ext>
            </a:extLst>
          </p:cNvPr>
          <p:cNvSpPr/>
          <p:nvPr/>
        </p:nvSpPr>
        <p:spPr>
          <a:xfrm>
            <a:off x="8330036" y="6191372"/>
            <a:ext cx="2446485" cy="666628"/>
          </a:xfrm>
          <a:prstGeom prst="roundRect">
            <a:avLst>
              <a:gd name="adj" fmla="val 10000"/>
            </a:avLst>
          </a:prstGeom>
          <a:solidFill>
            <a:srgbClr val="5CB37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3750088"/>
              <a:satOff val="-5627"/>
              <a:lumOff val="-915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C22AD46C-D9B8-4949-9040-F568D49FACF7}"/>
              </a:ext>
            </a:extLst>
          </p:cNvPr>
          <p:cNvSpPr/>
          <p:nvPr/>
        </p:nvSpPr>
        <p:spPr>
          <a:xfrm>
            <a:off x="2708421" y="3323917"/>
            <a:ext cx="1021065" cy="5012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7B22F29-088F-4E65-B617-6964E6017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3874949"/>
            <a:ext cx="5191125" cy="4953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E84B445-02B9-4556-A448-510D9662E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99" y="4282960"/>
            <a:ext cx="5781675" cy="46672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09C5881-F9D8-4BBB-9A95-77DA5BFB8D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392" y="5078658"/>
            <a:ext cx="3914775" cy="723900"/>
          </a:xfrm>
          <a:prstGeom prst="rect">
            <a:avLst/>
          </a:prstGeom>
        </p:spPr>
      </p:pic>
      <p:sp>
        <p:nvSpPr>
          <p:cNvPr id="20" name="Rechteck: abgerundete Ecken 4">
            <a:extLst>
              <a:ext uri="{FF2B5EF4-FFF2-40B4-BE49-F238E27FC236}">
                <a16:creationId xmlns:a16="http://schemas.microsoft.com/office/drawing/2014/main" id="{5FCE5087-33A9-4B67-BA27-3F8409ED30E2}"/>
              </a:ext>
            </a:extLst>
          </p:cNvPr>
          <p:cNvSpPr txBox="1"/>
          <p:nvPr/>
        </p:nvSpPr>
        <p:spPr>
          <a:xfrm>
            <a:off x="8400256" y="6191372"/>
            <a:ext cx="2446485" cy="15660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000" kern="1200" dirty="0"/>
              <a:t>Market-model</a:t>
            </a:r>
          </a:p>
        </p:txBody>
      </p:sp>
    </p:spTree>
    <p:extLst>
      <p:ext uri="{BB962C8B-B14F-4D97-AF65-F5344CB8AC3E}">
        <p14:creationId xmlns:p14="http://schemas.microsoft.com/office/powerpoint/2010/main" val="118424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822"/>
    </mc:Choice>
    <mc:Fallback xmlns="">
      <p:transition spd="slow" advTm="10282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5|5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5|5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6"/>
</p:tagLst>
</file>

<file path=ppt/theme/theme1.xml><?xml version="1.0" encoding="utf-8"?>
<a:theme xmlns:a="http://schemas.openxmlformats.org/drawingml/2006/main" name="Titel mit weißem Rahmen und dunklem Logo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.pptx" id="{BE56EAC6-F32D-4B45-A370-FF523F7A7A1D}" vid="{101DF2FC-8C91-454F-B840-A9C9BB4D794A}"/>
    </a:ext>
  </a:extLst>
</a:theme>
</file>

<file path=ppt/theme/theme2.xml><?xml version="1.0" encoding="utf-8"?>
<a:theme xmlns:a="http://schemas.openxmlformats.org/drawingml/2006/main" name="Inhalt_blauer_Rahm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.pptx" id="{BE56EAC6-F32D-4B45-A370-FF523F7A7A1D}" vid="{77BDF31C-C1A6-48EF-BBE6-112D7A963049}"/>
    </a:ext>
  </a:extLst>
</a:theme>
</file>

<file path=ppt/theme/theme3.xml><?xml version="1.0" encoding="utf-8"?>
<a:theme xmlns:a="http://schemas.openxmlformats.org/drawingml/2006/main" name="Inhalt_weißer_Rahm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.pptx" id="{BE56EAC6-F32D-4B45-A370-FF523F7A7A1D}" vid="{1F051AC5-B6CC-4F31-A504-79E031BF319D}"/>
    </a:ext>
  </a:extLst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3F61A6F441F984CB6AECB2118722A71" ma:contentTypeVersion="9" ma:contentTypeDescription="Ein neues Dokument erstellen." ma:contentTypeScope="" ma:versionID="da462f0aa69dfb8255958ff47f2218a6">
  <xsd:schema xmlns:xsd="http://www.w3.org/2001/XMLSchema" xmlns:xs="http://www.w3.org/2001/XMLSchema" xmlns:p="http://schemas.microsoft.com/office/2006/metadata/properties" xmlns:ns2="29d054a9-41b7-48a1-8d70-70edad58cda4" targetNamespace="http://schemas.microsoft.com/office/2006/metadata/properties" ma:root="true" ma:fieldsID="cdd91223eee9ad216794ac9a7b9b6a85" ns2:_="">
    <xsd:import namespace="29d054a9-41b7-48a1-8d70-70edad58cd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d054a9-41b7-48a1-8d70-70edad58c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5D80AB-D48E-46B6-AF6B-04CE4BD165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E051BA-247E-462C-A5B6-2638B1B7BC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d054a9-41b7-48a1-8d70-70edad58cd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B44E31-AE7E-44C1-99FD-94B60F7E6243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29d054a9-41b7-48a1-8d70-70edad58cda4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Redispatch_EV</Template>
  <TotalTime>0</TotalTime>
  <Words>829</Words>
  <Application>Microsoft Office PowerPoint</Application>
  <PresentationFormat>Breitbild</PresentationFormat>
  <Paragraphs>249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20</vt:i4>
      </vt:variant>
    </vt:vector>
  </HeadingPairs>
  <TitlesOfParts>
    <vt:vector size="28" baseType="lpstr">
      <vt:lpstr>ＭＳ Ｐゴシック</vt:lpstr>
      <vt:lpstr>Arial</vt:lpstr>
      <vt:lpstr>Calibri</vt:lpstr>
      <vt:lpstr>Symbol</vt:lpstr>
      <vt:lpstr>Wingdings</vt:lpstr>
      <vt:lpstr>Titel mit weißem Rahmen und dunklem Logo</vt:lpstr>
      <vt:lpstr>Inhalt_blauer_Rahmen</vt:lpstr>
      <vt:lpstr>Inhalt_weißer_Rahmen</vt:lpstr>
      <vt:lpstr>The influence of local optimised energy communities on the European electricity market</vt:lpstr>
      <vt:lpstr>Overview</vt:lpstr>
      <vt:lpstr>Introduction - Motivation</vt:lpstr>
      <vt:lpstr>Introduction – Energy Communities</vt:lpstr>
      <vt:lpstr>Introduction – Energy Community</vt:lpstr>
      <vt:lpstr>PowerPoint-Präsentation</vt:lpstr>
      <vt:lpstr>Model overview – nodes &amp; connections</vt:lpstr>
      <vt:lpstr>Model Formulation - Objective</vt:lpstr>
      <vt:lpstr>Model Formulation - Constraints</vt:lpstr>
      <vt:lpstr>Model Formulation - Constraints</vt:lpstr>
      <vt:lpstr>Model Formulation - Objective</vt:lpstr>
      <vt:lpstr>Model Formulation - Constraints</vt:lpstr>
      <vt:lpstr>Preliminary Results - Scenarios</vt:lpstr>
      <vt:lpstr>Preliminary Results – EC Set-Up</vt:lpstr>
      <vt:lpstr>Preliminary Results: OV costs</vt:lpstr>
      <vt:lpstr>Preliminary Results – EC cost savings</vt:lpstr>
      <vt:lpstr>Preliminary Results: OV CO2 emissions</vt:lpstr>
      <vt:lpstr>Preliminary Results: CO2 Austria</vt:lpstr>
      <vt:lpstr>Ausblick</vt:lpstr>
      <vt:lpstr>References</vt:lpstr>
    </vt:vector>
  </TitlesOfParts>
  <Company>TU Wien - Campusversion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OF ELECTRIC VEHICLES TO OVERCOME TRANSMISSION LINE CONGESTIONS AND BALANCE REDISPATCH NEEDS</dc:title>
  <dc:creator>Loschan Christoph</dc:creator>
  <cp:lastModifiedBy>Christoph Loschan</cp:lastModifiedBy>
  <cp:revision>235</cp:revision>
  <dcterms:created xsi:type="dcterms:W3CDTF">2021-03-08T11:53:46Z</dcterms:created>
  <dcterms:modified xsi:type="dcterms:W3CDTF">2021-09-08T16:30:31Z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0x010100F3F61A6F441F984CB6AECB2118722A71</vt:lpwstr>
  </property>
</Properties>
</file>