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52"/>
  </p:notesMasterIdLst>
  <p:handoutMasterIdLst>
    <p:handoutMasterId r:id="rId53"/>
  </p:handoutMasterIdLst>
  <p:sldIdLst>
    <p:sldId id="303" r:id="rId5"/>
    <p:sldId id="480" r:id="rId6"/>
    <p:sldId id="378" r:id="rId7"/>
    <p:sldId id="438" r:id="rId8"/>
    <p:sldId id="437" r:id="rId9"/>
    <p:sldId id="379" r:id="rId10"/>
    <p:sldId id="381" r:id="rId11"/>
    <p:sldId id="472" r:id="rId12"/>
    <p:sldId id="382" r:id="rId13"/>
    <p:sldId id="383" r:id="rId14"/>
    <p:sldId id="473" r:id="rId15"/>
    <p:sldId id="474" r:id="rId16"/>
    <p:sldId id="475" r:id="rId17"/>
    <p:sldId id="476" r:id="rId18"/>
    <p:sldId id="477" r:id="rId19"/>
    <p:sldId id="481" r:id="rId20"/>
    <p:sldId id="439" r:id="rId21"/>
    <p:sldId id="444" r:id="rId22"/>
    <p:sldId id="464" r:id="rId23"/>
    <p:sldId id="440" r:id="rId24"/>
    <p:sldId id="465" r:id="rId25"/>
    <p:sldId id="441" r:id="rId26"/>
    <p:sldId id="466" r:id="rId27"/>
    <p:sldId id="487" r:id="rId28"/>
    <p:sldId id="486" r:id="rId29"/>
    <p:sldId id="446" r:id="rId30"/>
    <p:sldId id="447" r:id="rId31"/>
    <p:sldId id="482" r:id="rId32"/>
    <p:sldId id="488" r:id="rId33"/>
    <p:sldId id="489" r:id="rId34"/>
    <p:sldId id="450" r:id="rId35"/>
    <p:sldId id="483" r:id="rId36"/>
    <p:sldId id="451" r:id="rId37"/>
    <p:sldId id="485" r:id="rId38"/>
    <p:sldId id="490" r:id="rId39"/>
    <p:sldId id="491" r:id="rId40"/>
    <p:sldId id="454" r:id="rId41"/>
    <p:sldId id="411" r:id="rId42"/>
    <p:sldId id="409" r:id="rId43"/>
    <p:sldId id="410" r:id="rId44"/>
    <p:sldId id="467" r:id="rId45"/>
    <p:sldId id="468" r:id="rId46"/>
    <p:sldId id="422" r:id="rId47"/>
    <p:sldId id="435" r:id="rId48"/>
    <p:sldId id="492" r:id="rId49"/>
    <p:sldId id="493" r:id="rId50"/>
    <p:sldId id="463" r:id="rId51"/>
  </p:sldIdLst>
  <p:sldSz cx="12192000" cy="6858000"/>
  <p:notesSz cx="6805613" cy="9939338"/>
  <p:defaultTextStyle>
    <a:defPPr>
      <a:defRPr lang="de-DE"/>
    </a:defPPr>
    <a:lvl1pPr algn="r" rtl="0" eaLnBrk="0" fontAlgn="base" hangingPunct="0">
      <a:spcBef>
        <a:spcPct val="0"/>
      </a:spcBef>
      <a:spcAft>
        <a:spcPct val="0"/>
      </a:spcAft>
      <a:defRPr sz="1000" kern="1200">
        <a:solidFill>
          <a:srgbClr val="666369"/>
        </a:solidFill>
        <a:latin typeface="Arial" charset="0"/>
        <a:ea typeface="MS PGothic" pitchFamily="34" charset="-128"/>
        <a:cs typeface="+mn-cs"/>
      </a:defRPr>
    </a:lvl1pPr>
    <a:lvl2pPr marL="457200" algn="r" rtl="0" eaLnBrk="0" fontAlgn="base" hangingPunct="0">
      <a:spcBef>
        <a:spcPct val="0"/>
      </a:spcBef>
      <a:spcAft>
        <a:spcPct val="0"/>
      </a:spcAft>
      <a:defRPr sz="1000" kern="1200">
        <a:solidFill>
          <a:srgbClr val="666369"/>
        </a:solidFill>
        <a:latin typeface="Arial" charset="0"/>
        <a:ea typeface="MS PGothic" pitchFamily="34" charset="-128"/>
        <a:cs typeface="+mn-cs"/>
      </a:defRPr>
    </a:lvl2pPr>
    <a:lvl3pPr marL="914400" algn="r" rtl="0" eaLnBrk="0" fontAlgn="base" hangingPunct="0">
      <a:spcBef>
        <a:spcPct val="0"/>
      </a:spcBef>
      <a:spcAft>
        <a:spcPct val="0"/>
      </a:spcAft>
      <a:defRPr sz="1000" kern="1200">
        <a:solidFill>
          <a:srgbClr val="666369"/>
        </a:solidFill>
        <a:latin typeface="Arial" charset="0"/>
        <a:ea typeface="MS PGothic" pitchFamily="34" charset="-128"/>
        <a:cs typeface="+mn-cs"/>
      </a:defRPr>
    </a:lvl3pPr>
    <a:lvl4pPr marL="1371600" algn="r" rtl="0" eaLnBrk="0" fontAlgn="base" hangingPunct="0">
      <a:spcBef>
        <a:spcPct val="0"/>
      </a:spcBef>
      <a:spcAft>
        <a:spcPct val="0"/>
      </a:spcAft>
      <a:defRPr sz="1000" kern="1200">
        <a:solidFill>
          <a:srgbClr val="666369"/>
        </a:solidFill>
        <a:latin typeface="Arial" charset="0"/>
        <a:ea typeface="MS PGothic" pitchFamily="34" charset="-128"/>
        <a:cs typeface="+mn-cs"/>
      </a:defRPr>
    </a:lvl4pPr>
    <a:lvl5pPr marL="1828800" algn="r" rtl="0" eaLnBrk="0" fontAlgn="base" hangingPunct="0">
      <a:spcBef>
        <a:spcPct val="0"/>
      </a:spcBef>
      <a:spcAft>
        <a:spcPct val="0"/>
      </a:spcAft>
      <a:defRPr sz="1000" kern="1200">
        <a:solidFill>
          <a:srgbClr val="666369"/>
        </a:solidFill>
        <a:latin typeface="Arial" charset="0"/>
        <a:ea typeface="MS PGothic" pitchFamily="34" charset="-128"/>
        <a:cs typeface="+mn-cs"/>
      </a:defRPr>
    </a:lvl5pPr>
    <a:lvl6pPr marL="2286000" algn="l" defTabSz="914400" rtl="0" eaLnBrk="1" latinLnBrk="0" hangingPunct="1">
      <a:defRPr sz="1000" kern="1200">
        <a:solidFill>
          <a:srgbClr val="666369"/>
        </a:solidFill>
        <a:latin typeface="Arial" charset="0"/>
        <a:ea typeface="MS PGothic" pitchFamily="34" charset="-128"/>
        <a:cs typeface="+mn-cs"/>
      </a:defRPr>
    </a:lvl6pPr>
    <a:lvl7pPr marL="2743200" algn="l" defTabSz="914400" rtl="0" eaLnBrk="1" latinLnBrk="0" hangingPunct="1">
      <a:defRPr sz="1000" kern="1200">
        <a:solidFill>
          <a:srgbClr val="666369"/>
        </a:solidFill>
        <a:latin typeface="Arial" charset="0"/>
        <a:ea typeface="MS PGothic" pitchFamily="34" charset="-128"/>
        <a:cs typeface="+mn-cs"/>
      </a:defRPr>
    </a:lvl7pPr>
    <a:lvl8pPr marL="3200400" algn="l" defTabSz="914400" rtl="0" eaLnBrk="1" latinLnBrk="0" hangingPunct="1">
      <a:defRPr sz="1000" kern="1200">
        <a:solidFill>
          <a:srgbClr val="666369"/>
        </a:solidFill>
        <a:latin typeface="Arial" charset="0"/>
        <a:ea typeface="MS PGothic" pitchFamily="34" charset="-128"/>
        <a:cs typeface="+mn-cs"/>
      </a:defRPr>
    </a:lvl8pPr>
    <a:lvl9pPr marL="3657600" algn="l" defTabSz="914400" rtl="0" eaLnBrk="1" latinLnBrk="0" hangingPunct="1">
      <a:defRPr sz="1000" kern="1200">
        <a:solidFill>
          <a:srgbClr val="666369"/>
        </a:solidFill>
        <a:latin typeface="Arial" charset="0"/>
        <a:ea typeface="MS PGothic" pitchFamily="34" charset="-128"/>
        <a:cs typeface="+mn-cs"/>
      </a:defRPr>
    </a:lvl9pPr>
  </p:defaultTextStyle>
  <p:extLst>
    <p:ext uri="{521415D9-36F7-43E2-AB2F-B90AF26B5E84}">
      <p14:sectionLst xmlns:p14="http://schemas.microsoft.com/office/powerpoint/2010/main">
        <p14:section name="Standardabschnitt" id="{8671E558-9D2C-450F-8AE6-842D0948FA42}">
          <p14:sldIdLst>
            <p14:sldId id="303"/>
            <p14:sldId id="480"/>
            <p14:sldId id="378"/>
            <p14:sldId id="438"/>
            <p14:sldId id="437"/>
            <p14:sldId id="379"/>
            <p14:sldId id="381"/>
            <p14:sldId id="472"/>
            <p14:sldId id="382"/>
            <p14:sldId id="383"/>
            <p14:sldId id="473"/>
            <p14:sldId id="474"/>
            <p14:sldId id="475"/>
            <p14:sldId id="476"/>
            <p14:sldId id="477"/>
            <p14:sldId id="481"/>
            <p14:sldId id="439"/>
            <p14:sldId id="444"/>
            <p14:sldId id="464"/>
            <p14:sldId id="440"/>
            <p14:sldId id="465"/>
            <p14:sldId id="441"/>
            <p14:sldId id="466"/>
            <p14:sldId id="487"/>
            <p14:sldId id="486"/>
            <p14:sldId id="446"/>
            <p14:sldId id="447"/>
            <p14:sldId id="482"/>
            <p14:sldId id="488"/>
            <p14:sldId id="489"/>
            <p14:sldId id="450"/>
            <p14:sldId id="483"/>
            <p14:sldId id="451"/>
            <p14:sldId id="485"/>
            <p14:sldId id="490"/>
            <p14:sldId id="491"/>
            <p14:sldId id="454"/>
            <p14:sldId id="411"/>
            <p14:sldId id="409"/>
            <p14:sldId id="410"/>
            <p14:sldId id="467"/>
            <p14:sldId id="468"/>
            <p14:sldId id="422"/>
            <p14:sldId id="435"/>
            <p14:sldId id="492"/>
            <p14:sldId id="493"/>
          </p14:sldIdLst>
        </p14:section>
        <p14:section name="Backup" id="{3D4D61E1-16D3-4109-B768-8F12049A31DD}">
          <p14:sldIdLst>
            <p14:sldId id="4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C8388"/>
    <a:srgbClr val="61B129"/>
    <a:srgbClr val="325AA0"/>
    <a:srgbClr val="C6E0B4"/>
    <a:srgbClr val="D9E1F2"/>
    <a:srgbClr val="BEBEBE"/>
    <a:srgbClr val="035173"/>
    <a:srgbClr val="E5AE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2329" autoAdjust="0"/>
  </p:normalViewPr>
  <p:slideViewPr>
    <p:cSldViewPr>
      <p:cViewPr varScale="1">
        <p:scale>
          <a:sx n="134" d="100"/>
          <a:sy n="134" d="100"/>
        </p:scale>
        <p:origin x="133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400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Setting 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Tabelle1!$Q$4</c:f>
              <c:strCache>
                <c:ptCount val="1"/>
                <c:pt idx="0">
                  <c:v>Energiekosten</c:v>
                </c:pt>
              </c:strCache>
            </c:strRef>
          </c:tx>
          <c:spPr>
            <a:solidFill>
              <a:schemeClr val="accent1"/>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Tabelle1!$R$4:$U$4</c:f>
              <c:numCache>
                <c:formatCode>0</c:formatCode>
                <c:ptCount val="4"/>
                <c:pt idx="0">
                  <c:v>0</c:v>
                </c:pt>
                <c:pt idx="1">
                  <c:v>1924.6619502584624</c:v>
                </c:pt>
                <c:pt idx="2">
                  <c:v>2525.5238786390209</c:v>
                </c:pt>
                <c:pt idx="3">
                  <c:v>2885.658253205364</c:v>
                </c:pt>
              </c:numCache>
            </c:numRef>
          </c:val>
          <c:extLst>
            <c:ext xmlns:c16="http://schemas.microsoft.com/office/drawing/2014/chart" uri="{C3380CC4-5D6E-409C-BE32-E72D297353CC}">
              <c16:uniqueId val="{00000000-5C3C-4AB5-BFFE-9C47687B8E39}"/>
            </c:ext>
          </c:extLst>
        </c:ser>
        <c:ser>
          <c:idx val="1"/>
          <c:order val="1"/>
          <c:tx>
            <c:strRef>
              <c:f>Tabelle1!$Q$5</c:f>
              <c:strCache>
                <c:ptCount val="1"/>
                <c:pt idx="0">
                  <c:v>Netzkosten</c:v>
                </c:pt>
              </c:strCache>
            </c:strRef>
          </c:tx>
          <c:spPr>
            <a:solidFill>
              <a:schemeClr val="accent2"/>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Tabelle1!$R$5:$U$5</c:f>
              <c:numCache>
                <c:formatCode>0</c:formatCode>
                <c:ptCount val="4"/>
                <c:pt idx="0">
                  <c:v>0</c:v>
                </c:pt>
                <c:pt idx="1">
                  <c:v>1329.4949245787413</c:v>
                </c:pt>
                <c:pt idx="2">
                  <c:v>1671.189570373064</c:v>
                </c:pt>
                <c:pt idx="3">
                  <c:v>2001.6504252169293</c:v>
                </c:pt>
              </c:numCache>
            </c:numRef>
          </c:val>
          <c:extLst>
            <c:ext xmlns:c16="http://schemas.microsoft.com/office/drawing/2014/chart" uri="{C3380CC4-5D6E-409C-BE32-E72D297353CC}">
              <c16:uniqueId val="{00000001-5C3C-4AB5-BFFE-9C47687B8E39}"/>
            </c:ext>
          </c:extLst>
        </c:ser>
        <c:ser>
          <c:idx val="2"/>
          <c:order val="2"/>
          <c:tx>
            <c:strRef>
              <c:f>Tabelle1!$Q$6</c:f>
              <c:strCache>
                <c:ptCount val="1"/>
                <c:pt idx="0">
                  <c:v>Andere Abgaben &amp; Steuern</c:v>
                </c:pt>
              </c:strCache>
            </c:strRef>
          </c:tx>
          <c:spPr>
            <a:solidFill>
              <a:schemeClr val="accent3"/>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Tabelle1!$R$6:$U$6</c:f>
              <c:numCache>
                <c:formatCode>0</c:formatCode>
                <c:ptCount val="4"/>
                <c:pt idx="0">
                  <c:v>0</c:v>
                </c:pt>
                <c:pt idx="1">
                  <c:v>1132.2505327120321</c:v>
                </c:pt>
                <c:pt idx="2">
                  <c:v>1468.2269987718021</c:v>
                </c:pt>
                <c:pt idx="3">
                  <c:v>1730.5629520791474</c:v>
                </c:pt>
              </c:numCache>
            </c:numRef>
          </c:val>
          <c:extLst>
            <c:ext xmlns:c16="http://schemas.microsoft.com/office/drawing/2014/chart" uri="{C3380CC4-5D6E-409C-BE32-E72D297353CC}">
              <c16:uniqueId val="{00000002-5C3C-4AB5-BFFE-9C47687B8E39}"/>
            </c:ext>
          </c:extLst>
        </c:ser>
        <c:dLbls>
          <c:showLegendKey val="0"/>
          <c:showVal val="0"/>
          <c:showCatName val="0"/>
          <c:showSerName val="0"/>
          <c:showPercent val="0"/>
          <c:showBubbleSize val="0"/>
        </c:dLbls>
        <c:gapWidth val="150"/>
        <c:shape val="box"/>
        <c:axId val="280493832"/>
        <c:axId val="280495800"/>
        <c:axId val="0"/>
      </c:bar3DChart>
      <c:catAx>
        <c:axId val="280493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5800"/>
        <c:crosses val="autoZero"/>
        <c:auto val="1"/>
        <c:lblAlgn val="ctr"/>
        <c:lblOffset val="100"/>
        <c:noMultiLvlLbl val="0"/>
      </c:catAx>
      <c:valAx>
        <c:axId val="280495800"/>
        <c:scaling>
          <c:orientation val="minMax"/>
          <c:max val="1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Erlöse pro Jahr in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baseline="0">
                <a:effectLst/>
              </a:rPr>
              <a:t>Setting II</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Tabelle1!$Q$15</c:f>
              <c:strCache>
                <c:ptCount val="1"/>
                <c:pt idx="0">
                  <c:v>Energiekosten</c:v>
                </c:pt>
              </c:strCache>
            </c:strRef>
          </c:tx>
          <c:spPr>
            <a:solidFill>
              <a:schemeClr val="accent1"/>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Tabelle1!$R$15:$U$15</c:f>
              <c:numCache>
                <c:formatCode>0</c:formatCode>
                <c:ptCount val="4"/>
                <c:pt idx="0">
                  <c:v>0</c:v>
                </c:pt>
                <c:pt idx="1">
                  <c:v>7468.442425998207</c:v>
                </c:pt>
                <c:pt idx="2">
                  <c:v>7470.0987777084747</c:v>
                </c:pt>
                <c:pt idx="3">
                  <c:v>7538.1017394262017</c:v>
                </c:pt>
              </c:numCache>
            </c:numRef>
          </c:val>
          <c:extLst>
            <c:ext xmlns:c16="http://schemas.microsoft.com/office/drawing/2014/chart" uri="{C3380CC4-5D6E-409C-BE32-E72D297353CC}">
              <c16:uniqueId val="{00000000-470F-4894-BD7D-AFFD8A5DF823}"/>
            </c:ext>
          </c:extLst>
        </c:ser>
        <c:ser>
          <c:idx val="1"/>
          <c:order val="1"/>
          <c:tx>
            <c:strRef>
              <c:f>Tabelle1!$Q$16</c:f>
              <c:strCache>
                <c:ptCount val="1"/>
                <c:pt idx="0">
                  <c:v>Netzkosten</c:v>
                </c:pt>
              </c:strCache>
            </c:strRef>
          </c:tx>
          <c:spPr>
            <a:solidFill>
              <a:schemeClr val="accent2"/>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Tabelle1!$R$16:$U$16</c:f>
              <c:numCache>
                <c:formatCode>0</c:formatCode>
                <c:ptCount val="4"/>
                <c:pt idx="0">
                  <c:v>0</c:v>
                </c:pt>
                <c:pt idx="1">
                  <c:v>5441.3952131239967</c:v>
                </c:pt>
                <c:pt idx="2">
                  <c:v>5336.6296169286034</c:v>
                </c:pt>
                <c:pt idx="3">
                  <c:v>5530.8133653826944</c:v>
                </c:pt>
              </c:numCache>
            </c:numRef>
          </c:val>
          <c:extLst>
            <c:ext xmlns:c16="http://schemas.microsoft.com/office/drawing/2014/chart" uri="{C3380CC4-5D6E-409C-BE32-E72D297353CC}">
              <c16:uniqueId val="{00000001-470F-4894-BD7D-AFFD8A5DF823}"/>
            </c:ext>
          </c:extLst>
        </c:ser>
        <c:ser>
          <c:idx val="2"/>
          <c:order val="2"/>
          <c:tx>
            <c:strRef>
              <c:f>Tabelle1!$Q$17</c:f>
              <c:strCache>
                <c:ptCount val="1"/>
                <c:pt idx="0">
                  <c:v>Andere Abgaben &amp; Steuern</c:v>
                </c:pt>
              </c:strCache>
            </c:strRef>
          </c:tx>
          <c:spPr>
            <a:solidFill>
              <a:schemeClr val="accent3"/>
            </a:solidFill>
            <a:ln>
              <a:noFill/>
            </a:ln>
            <a:effectLst/>
            <a:sp3d/>
          </c:spPr>
          <c:invertIfNegative val="0"/>
          <c:cat>
            <c:strRef>
              <c:f>Tabelle1!$R$3:$U$3</c:f>
              <c:strCache>
                <c:ptCount val="4"/>
                <c:pt idx="0">
                  <c:v>Basis-Szenario</c:v>
                </c:pt>
                <c:pt idx="1">
                  <c:v>P2P Handels-Szenario </c:v>
                </c:pt>
                <c:pt idx="2">
                  <c:v>Speicher-Szenario mit P2P Handel </c:v>
                </c:pt>
                <c:pt idx="3">
                  <c:v>P2P Handel mit Speicher-Szenario </c:v>
                </c:pt>
              </c:strCache>
            </c:strRef>
          </c:cat>
          <c:val>
            <c:numRef>
              <c:f>Tabelle1!$R$17:$U$17</c:f>
              <c:numCache>
                <c:formatCode>0</c:formatCode>
                <c:ptCount val="4"/>
                <c:pt idx="0">
                  <c:v>0</c:v>
                </c:pt>
                <c:pt idx="1">
                  <c:v>4634.107671157918</c:v>
                </c:pt>
                <c:pt idx="2">
                  <c:v>4602.5406992328317</c:v>
                </c:pt>
                <c:pt idx="3">
                  <c:v>4713.7023348369903</c:v>
                </c:pt>
              </c:numCache>
            </c:numRef>
          </c:val>
          <c:extLst>
            <c:ext xmlns:c16="http://schemas.microsoft.com/office/drawing/2014/chart" uri="{C3380CC4-5D6E-409C-BE32-E72D297353CC}">
              <c16:uniqueId val="{00000002-470F-4894-BD7D-AFFD8A5DF823}"/>
            </c:ext>
          </c:extLst>
        </c:ser>
        <c:dLbls>
          <c:showLegendKey val="0"/>
          <c:showVal val="0"/>
          <c:showCatName val="0"/>
          <c:showSerName val="0"/>
          <c:showPercent val="0"/>
          <c:showBubbleSize val="0"/>
        </c:dLbls>
        <c:gapWidth val="150"/>
        <c:shape val="box"/>
        <c:axId val="280493832"/>
        <c:axId val="280495800"/>
        <c:axId val="0"/>
      </c:bar3DChart>
      <c:catAx>
        <c:axId val="280493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5800"/>
        <c:crosses val="autoZero"/>
        <c:auto val="1"/>
        <c:lblAlgn val="ctr"/>
        <c:lblOffset val="100"/>
        <c:noMultiLvlLbl val="0"/>
      </c:catAx>
      <c:valAx>
        <c:axId val="280495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Erlöse pro Jahr in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baseline="0">
                <a:effectLst/>
              </a:rPr>
              <a:t>Setting I</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Tabelle1!$Q$4</c:f>
              <c:strCache>
                <c:ptCount val="1"/>
                <c:pt idx="0">
                  <c:v>Energiekosten</c:v>
                </c:pt>
              </c:strCache>
            </c:strRef>
          </c:tx>
          <c:spPr>
            <a:solidFill>
              <a:schemeClr val="accent1"/>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Tabelle1!$AF$4:$AI$4</c:f>
              <c:numCache>
                <c:formatCode>0</c:formatCode>
                <c:ptCount val="4"/>
                <c:pt idx="0" formatCode="General">
                  <c:v>0</c:v>
                </c:pt>
                <c:pt idx="1">
                  <c:v>160.38849585487188</c:v>
                </c:pt>
                <c:pt idx="2">
                  <c:v>210.46032321991842</c:v>
                </c:pt>
                <c:pt idx="3">
                  <c:v>240.47152110044701</c:v>
                </c:pt>
              </c:numCache>
            </c:numRef>
          </c:val>
          <c:extLst>
            <c:ext xmlns:c16="http://schemas.microsoft.com/office/drawing/2014/chart" uri="{C3380CC4-5D6E-409C-BE32-E72D297353CC}">
              <c16:uniqueId val="{00000000-7488-4E96-9994-71F811FDC13A}"/>
            </c:ext>
          </c:extLst>
        </c:ser>
        <c:ser>
          <c:idx val="1"/>
          <c:order val="1"/>
          <c:tx>
            <c:strRef>
              <c:f>Tabelle1!$Q$5</c:f>
              <c:strCache>
                <c:ptCount val="1"/>
                <c:pt idx="0">
                  <c:v>Netzkosten</c:v>
                </c:pt>
              </c:strCache>
            </c:strRef>
          </c:tx>
          <c:spPr>
            <a:solidFill>
              <a:schemeClr val="accent2"/>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Tabelle1!$AF$5:$AI$5</c:f>
              <c:numCache>
                <c:formatCode>0</c:formatCode>
                <c:ptCount val="4"/>
                <c:pt idx="0" formatCode="General">
                  <c:v>0</c:v>
                </c:pt>
                <c:pt idx="1">
                  <c:v>110.79124371489512</c:v>
                </c:pt>
                <c:pt idx="2">
                  <c:v>139.26579753108868</c:v>
                </c:pt>
                <c:pt idx="3">
                  <c:v>166.80420210141077</c:v>
                </c:pt>
              </c:numCache>
            </c:numRef>
          </c:val>
          <c:extLst>
            <c:ext xmlns:c16="http://schemas.microsoft.com/office/drawing/2014/chart" uri="{C3380CC4-5D6E-409C-BE32-E72D297353CC}">
              <c16:uniqueId val="{00000001-7488-4E96-9994-71F811FDC13A}"/>
            </c:ext>
          </c:extLst>
        </c:ser>
        <c:ser>
          <c:idx val="2"/>
          <c:order val="2"/>
          <c:tx>
            <c:strRef>
              <c:f>Tabelle1!$Q$6</c:f>
              <c:strCache>
                <c:ptCount val="1"/>
                <c:pt idx="0">
                  <c:v>Andere Abgaben &amp; Steuern</c:v>
                </c:pt>
              </c:strCache>
            </c:strRef>
          </c:tx>
          <c:spPr>
            <a:solidFill>
              <a:schemeClr val="accent3"/>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Tabelle1!$AF$6:$AI$6</c:f>
              <c:numCache>
                <c:formatCode>0</c:formatCode>
                <c:ptCount val="4"/>
                <c:pt idx="0" formatCode="General">
                  <c:v>0</c:v>
                </c:pt>
                <c:pt idx="1">
                  <c:v>94.354211059336009</c:v>
                </c:pt>
                <c:pt idx="2">
                  <c:v>122.35224989765017</c:v>
                </c:pt>
                <c:pt idx="3">
                  <c:v>144.21357933992894</c:v>
                </c:pt>
              </c:numCache>
            </c:numRef>
          </c:val>
          <c:extLst>
            <c:ext xmlns:c16="http://schemas.microsoft.com/office/drawing/2014/chart" uri="{C3380CC4-5D6E-409C-BE32-E72D297353CC}">
              <c16:uniqueId val="{00000002-7488-4E96-9994-71F811FDC13A}"/>
            </c:ext>
          </c:extLst>
        </c:ser>
        <c:dLbls>
          <c:showLegendKey val="0"/>
          <c:showVal val="0"/>
          <c:showCatName val="0"/>
          <c:showSerName val="0"/>
          <c:showPercent val="0"/>
          <c:showBubbleSize val="0"/>
        </c:dLbls>
        <c:gapWidth val="150"/>
        <c:shape val="box"/>
        <c:axId val="280493832"/>
        <c:axId val="280495800"/>
        <c:axId val="0"/>
      </c:bar3DChart>
      <c:catAx>
        <c:axId val="280493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5800"/>
        <c:crosses val="autoZero"/>
        <c:auto val="1"/>
        <c:lblAlgn val="ctr"/>
        <c:lblOffset val="100"/>
        <c:noMultiLvlLbl val="0"/>
      </c:catAx>
      <c:valAx>
        <c:axId val="280495800"/>
        <c:scaling>
          <c:orientation val="minMax"/>
          <c:max val="6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Erlöse pro Jahr in € für einen Kunden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baseline="0">
                <a:effectLst/>
              </a:rPr>
              <a:t>Setting II</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Tabelle1!$Q$15</c:f>
              <c:strCache>
                <c:ptCount val="1"/>
                <c:pt idx="0">
                  <c:v>Energiekosten</c:v>
                </c:pt>
              </c:strCache>
            </c:strRef>
          </c:tx>
          <c:spPr>
            <a:solidFill>
              <a:schemeClr val="accent1"/>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Tabelle1!$AF$15:$AI$15</c:f>
              <c:numCache>
                <c:formatCode>0</c:formatCode>
                <c:ptCount val="4"/>
                <c:pt idx="0" formatCode="General">
                  <c:v>0</c:v>
                </c:pt>
                <c:pt idx="1">
                  <c:v>62.237020216651722</c:v>
                </c:pt>
                <c:pt idx="2">
                  <c:v>62.250823147570621</c:v>
                </c:pt>
                <c:pt idx="3">
                  <c:v>62.817514495218347</c:v>
                </c:pt>
              </c:numCache>
            </c:numRef>
          </c:val>
          <c:extLst>
            <c:ext xmlns:c16="http://schemas.microsoft.com/office/drawing/2014/chart" uri="{C3380CC4-5D6E-409C-BE32-E72D297353CC}">
              <c16:uniqueId val="{00000000-1A96-4891-9AF7-EE97F642758F}"/>
            </c:ext>
          </c:extLst>
        </c:ser>
        <c:ser>
          <c:idx val="1"/>
          <c:order val="1"/>
          <c:tx>
            <c:strRef>
              <c:f>Tabelle1!$Q$16</c:f>
              <c:strCache>
                <c:ptCount val="1"/>
                <c:pt idx="0">
                  <c:v>Netzkosten</c:v>
                </c:pt>
              </c:strCache>
            </c:strRef>
          </c:tx>
          <c:spPr>
            <a:solidFill>
              <a:schemeClr val="accent2"/>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Tabelle1!$AF$16:$AI$16</c:f>
              <c:numCache>
                <c:formatCode>0</c:formatCode>
                <c:ptCount val="4"/>
                <c:pt idx="0" formatCode="General">
                  <c:v>0</c:v>
                </c:pt>
                <c:pt idx="1">
                  <c:v>45.344960109366639</c:v>
                </c:pt>
                <c:pt idx="2">
                  <c:v>44.471913474405028</c:v>
                </c:pt>
                <c:pt idx="3">
                  <c:v>46.090111378189121</c:v>
                </c:pt>
              </c:numCache>
            </c:numRef>
          </c:val>
          <c:extLst>
            <c:ext xmlns:c16="http://schemas.microsoft.com/office/drawing/2014/chart" uri="{C3380CC4-5D6E-409C-BE32-E72D297353CC}">
              <c16:uniqueId val="{00000001-1A96-4891-9AF7-EE97F642758F}"/>
            </c:ext>
          </c:extLst>
        </c:ser>
        <c:ser>
          <c:idx val="2"/>
          <c:order val="2"/>
          <c:tx>
            <c:strRef>
              <c:f>Tabelle1!$Q$17</c:f>
              <c:strCache>
                <c:ptCount val="1"/>
                <c:pt idx="0">
                  <c:v>Andere Abgaben &amp; Steuern</c:v>
                </c:pt>
              </c:strCache>
            </c:strRef>
          </c:tx>
          <c:spPr>
            <a:solidFill>
              <a:schemeClr val="accent3"/>
            </a:solidFill>
            <a:ln>
              <a:noFill/>
            </a:ln>
            <a:effectLst/>
            <a:sp3d/>
          </c:spPr>
          <c:invertIfNegative val="0"/>
          <c:cat>
            <c:strRef>
              <c:f>Tabelle1!$AF$3:$AI$3</c:f>
              <c:strCache>
                <c:ptCount val="4"/>
                <c:pt idx="0">
                  <c:v>Basis-Szenario</c:v>
                </c:pt>
                <c:pt idx="1">
                  <c:v>P2P Handels-Szenario </c:v>
                </c:pt>
                <c:pt idx="2">
                  <c:v>Speicher-Szenario mit P2P Handel </c:v>
                </c:pt>
                <c:pt idx="3">
                  <c:v>P2P Handel mit Speicher-Szenario </c:v>
                </c:pt>
              </c:strCache>
            </c:strRef>
          </c:cat>
          <c:val>
            <c:numRef>
              <c:f>Tabelle1!$AF$17:$AI$17</c:f>
              <c:numCache>
                <c:formatCode>0</c:formatCode>
                <c:ptCount val="4"/>
                <c:pt idx="0" formatCode="General">
                  <c:v>0</c:v>
                </c:pt>
                <c:pt idx="1">
                  <c:v>38.617563926315981</c:v>
                </c:pt>
                <c:pt idx="2">
                  <c:v>38.354505826940262</c:v>
                </c:pt>
                <c:pt idx="3">
                  <c:v>39.280852790308252</c:v>
                </c:pt>
              </c:numCache>
            </c:numRef>
          </c:val>
          <c:extLst>
            <c:ext xmlns:c16="http://schemas.microsoft.com/office/drawing/2014/chart" uri="{C3380CC4-5D6E-409C-BE32-E72D297353CC}">
              <c16:uniqueId val="{00000002-1A96-4891-9AF7-EE97F642758F}"/>
            </c:ext>
          </c:extLst>
        </c:ser>
        <c:dLbls>
          <c:showLegendKey val="0"/>
          <c:showVal val="0"/>
          <c:showCatName val="0"/>
          <c:showSerName val="0"/>
          <c:showPercent val="0"/>
          <c:showBubbleSize val="0"/>
        </c:dLbls>
        <c:gapWidth val="150"/>
        <c:shape val="box"/>
        <c:axId val="280493832"/>
        <c:axId val="280495800"/>
        <c:axId val="0"/>
      </c:bar3DChart>
      <c:catAx>
        <c:axId val="280493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5800"/>
        <c:crosses val="autoZero"/>
        <c:auto val="1"/>
        <c:lblAlgn val="ctr"/>
        <c:lblOffset val="100"/>
        <c:noMultiLvlLbl val="0"/>
      </c:catAx>
      <c:valAx>
        <c:axId val="280495800"/>
        <c:scaling>
          <c:orientation val="minMax"/>
          <c:max val="6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Erlöse pro Jahr in € für einen Kunden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2949302" cy="497969"/>
          </a:xfrm>
          <a:prstGeom prst="rect">
            <a:avLst/>
          </a:prstGeom>
          <a:noFill/>
          <a:ln w="9525">
            <a:noFill/>
            <a:miter lim="800000"/>
            <a:headEnd/>
            <a:tailEnd/>
          </a:ln>
        </p:spPr>
        <p:txBody>
          <a:bodyPr vert="horz" wrap="square" lIns="92277" tIns="46138" rIns="92277" bIns="46138" numCol="1" anchor="t" anchorCtr="0" compatLnSpc="1">
            <a:prstTxWarp prst="textNoShape">
              <a:avLst/>
            </a:prstTxWarp>
          </a:bodyPr>
          <a:lstStyle>
            <a:lvl1pPr algn="l">
              <a:defRPr sz="1300">
                <a:solidFill>
                  <a:schemeClr val="tx1"/>
                </a:solidFill>
                <a:ea typeface="ＭＳ Ｐゴシック" pitchFamily="-65" charset="-128"/>
              </a:defRPr>
            </a:lvl1pPr>
          </a:lstStyle>
          <a:p>
            <a:pPr>
              <a:defRPr/>
            </a:pPr>
            <a:endParaRPr lang="de-DE"/>
          </a:p>
        </p:txBody>
      </p:sp>
      <p:sp>
        <p:nvSpPr>
          <p:cNvPr id="43011" name="Rectangle 3"/>
          <p:cNvSpPr>
            <a:spLocks noGrp="1" noChangeArrowheads="1"/>
          </p:cNvSpPr>
          <p:nvPr>
            <p:ph type="dt" sz="quarter" idx="1"/>
          </p:nvPr>
        </p:nvSpPr>
        <p:spPr bwMode="auto">
          <a:xfrm>
            <a:off x="3856312" y="1"/>
            <a:ext cx="2949302" cy="497969"/>
          </a:xfrm>
          <a:prstGeom prst="rect">
            <a:avLst/>
          </a:prstGeom>
          <a:noFill/>
          <a:ln w="9525">
            <a:noFill/>
            <a:miter lim="800000"/>
            <a:headEnd/>
            <a:tailEnd/>
          </a:ln>
        </p:spPr>
        <p:txBody>
          <a:bodyPr vert="horz" wrap="square" lIns="92277" tIns="46138" rIns="92277" bIns="46138" numCol="1" anchor="t" anchorCtr="0" compatLnSpc="1">
            <a:prstTxWarp prst="textNoShape">
              <a:avLst/>
            </a:prstTxWarp>
          </a:bodyPr>
          <a:lstStyle>
            <a:lvl1pPr>
              <a:defRPr sz="1300">
                <a:solidFill>
                  <a:schemeClr val="tx1"/>
                </a:solidFill>
                <a:ea typeface="ＭＳ Ｐゴシック" pitchFamily="-65" charset="-128"/>
              </a:defRPr>
            </a:lvl1pPr>
          </a:lstStyle>
          <a:p>
            <a:pPr>
              <a:defRPr/>
            </a:pPr>
            <a:endParaRPr lang="de-DE"/>
          </a:p>
        </p:txBody>
      </p:sp>
      <p:sp>
        <p:nvSpPr>
          <p:cNvPr id="43012" name="Rectangle 4"/>
          <p:cNvSpPr>
            <a:spLocks noGrp="1" noChangeArrowheads="1"/>
          </p:cNvSpPr>
          <p:nvPr>
            <p:ph type="ftr" sz="quarter" idx="2"/>
          </p:nvPr>
        </p:nvSpPr>
        <p:spPr bwMode="auto">
          <a:xfrm>
            <a:off x="0" y="9441369"/>
            <a:ext cx="2949302" cy="497969"/>
          </a:xfrm>
          <a:prstGeom prst="rect">
            <a:avLst/>
          </a:prstGeom>
          <a:noFill/>
          <a:ln w="9525">
            <a:noFill/>
            <a:miter lim="800000"/>
            <a:headEnd/>
            <a:tailEnd/>
          </a:ln>
        </p:spPr>
        <p:txBody>
          <a:bodyPr vert="horz" wrap="square" lIns="92277" tIns="46138" rIns="92277" bIns="46138" numCol="1" anchor="b" anchorCtr="0" compatLnSpc="1">
            <a:prstTxWarp prst="textNoShape">
              <a:avLst/>
            </a:prstTxWarp>
          </a:bodyPr>
          <a:lstStyle>
            <a:lvl1pPr algn="l">
              <a:defRPr sz="1300">
                <a:solidFill>
                  <a:schemeClr val="tx1"/>
                </a:solidFill>
                <a:ea typeface="ＭＳ Ｐゴシック" pitchFamily="-65" charset="-128"/>
              </a:defRPr>
            </a:lvl1pPr>
          </a:lstStyle>
          <a:p>
            <a:pPr>
              <a:defRPr/>
            </a:pPr>
            <a:r>
              <a:rPr lang="de-DE"/>
              <a:t>1/1</a:t>
            </a:r>
          </a:p>
        </p:txBody>
      </p:sp>
      <p:sp>
        <p:nvSpPr>
          <p:cNvPr id="43013" name="Rectangle 5"/>
          <p:cNvSpPr>
            <a:spLocks noGrp="1" noChangeArrowheads="1"/>
          </p:cNvSpPr>
          <p:nvPr>
            <p:ph type="sldNum" sz="quarter" idx="3"/>
          </p:nvPr>
        </p:nvSpPr>
        <p:spPr bwMode="auto">
          <a:xfrm>
            <a:off x="3856312" y="9441369"/>
            <a:ext cx="2949302" cy="497969"/>
          </a:xfrm>
          <a:prstGeom prst="rect">
            <a:avLst/>
          </a:prstGeom>
          <a:noFill/>
          <a:ln w="9525">
            <a:noFill/>
            <a:miter lim="800000"/>
            <a:headEnd/>
            <a:tailEnd/>
          </a:ln>
        </p:spPr>
        <p:txBody>
          <a:bodyPr vert="horz" wrap="square" lIns="92277" tIns="46138" rIns="92277" bIns="46138" numCol="1" anchor="b" anchorCtr="0" compatLnSpc="1">
            <a:prstTxWarp prst="textNoShape">
              <a:avLst/>
            </a:prstTxWarp>
          </a:bodyPr>
          <a:lstStyle>
            <a:lvl1pPr>
              <a:defRPr sz="1300">
                <a:solidFill>
                  <a:schemeClr val="tx1"/>
                </a:solidFill>
                <a:ea typeface="ＭＳ Ｐゴシック" pitchFamily="-65" charset="-128"/>
              </a:defRPr>
            </a:lvl1pPr>
          </a:lstStyle>
          <a:p>
            <a:pPr>
              <a:defRPr/>
            </a:pPr>
            <a:fld id="{5B5E240C-425E-4FCE-9FFC-7828E7785D9F}" type="slidenum">
              <a:rPr lang="de-DE"/>
              <a:pPr>
                <a:defRPr/>
              </a:pPr>
              <a:t>‹Nr.›</a:t>
            </a:fld>
            <a:endParaRPr lang="de-DE"/>
          </a:p>
        </p:txBody>
      </p:sp>
    </p:spTree>
    <p:extLst>
      <p:ext uri="{BB962C8B-B14F-4D97-AF65-F5344CB8AC3E}">
        <p14:creationId xmlns:p14="http://schemas.microsoft.com/office/powerpoint/2010/main" val="417316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9302" cy="497969"/>
          </a:xfrm>
          <a:prstGeom prst="rect">
            <a:avLst/>
          </a:prstGeom>
          <a:noFill/>
          <a:ln w="9525">
            <a:noFill/>
            <a:miter lim="800000"/>
            <a:headEnd/>
            <a:tailEnd/>
          </a:ln>
        </p:spPr>
        <p:txBody>
          <a:bodyPr vert="horz" wrap="square" lIns="92277" tIns="46138" rIns="92277" bIns="46138" numCol="1" anchor="t" anchorCtr="0" compatLnSpc="1">
            <a:prstTxWarp prst="textNoShape">
              <a:avLst/>
            </a:prstTxWarp>
          </a:bodyPr>
          <a:lstStyle>
            <a:lvl1pPr algn="l">
              <a:defRPr sz="1300">
                <a:solidFill>
                  <a:schemeClr val="tx1"/>
                </a:solidFill>
                <a:ea typeface="ＭＳ Ｐゴシック" pitchFamily="-65" charset="-128"/>
              </a:defRPr>
            </a:lvl1pPr>
          </a:lstStyle>
          <a:p>
            <a:pPr>
              <a:defRPr/>
            </a:pPr>
            <a:endParaRPr lang="de-DE"/>
          </a:p>
        </p:txBody>
      </p:sp>
      <p:sp>
        <p:nvSpPr>
          <p:cNvPr id="3075" name="Rectangle 3"/>
          <p:cNvSpPr>
            <a:spLocks noGrp="1" noChangeArrowheads="1"/>
          </p:cNvSpPr>
          <p:nvPr>
            <p:ph type="dt" idx="1"/>
          </p:nvPr>
        </p:nvSpPr>
        <p:spPr bwMode="auto">
          <a:xfrm>
            <a:off x="3856312" y="1"/>
            <a:ext cx="2949302" cy="497969"/>
          </a:xfrm>
          <a:prstGeom prst="rect">
            <a:avLst/>
          </a:prstGeom>
          <a:noFill/>
          <a:ln w="9525">
            <a:noFill/>
            <a:miter lim="800000"/>
            <a:headEnd/>
            <a:tailEnd/>
          </a:ln>
        </p:spPr>
        <p:txBody>
          <a:bodyPr vert="horz" wrap="square" lIns="92277" tIns="46138" rIns="92277" bIns="46138" numCol="1" anchor="t" anchorCtr="0" compatLnSpc="1">
            <a:prstTxWarp prst="textNoShape">
              <a:avLst/>
            </a:prstTxWarp>
          </a:bodyPr>
          <a:lstStyle>
            <a:lvl1pPr>
              <a:defRPr sz="1300">
                <a:solidFill>
                  <a:schemeClr val="tx1"/>
                </a:solidFill>
                <a:ea typeface="ＭＳ Ｐゴシック" pitchFamily="-65" charset="-128"/>
              </a:defRPr>
            </a:lvl1pPr>
          </a:lstStyle>
          <a:p>
            <a:pPr>
              <a:defRPr/>
            </a:pPr>
            <a:endParaRPr lang="de-DE"/>
          </a:p>
        </p:txBody>
      </p:sp>
      <p:sp>
        <p:nvSpPr>
          <p:cNvPr id="21508"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532" y="4720684"/>
            <a:ext cx="4988551" cy="4472471"/>
          </a:xfrm>
          <a:prstGeom prst="rect">
            <a:avLst/>
          </a:prstGeom>
          <a:noFill/>
          <a:ln w="9525">
            <a:noFill/>
            <a:miter lim="800000"/>
            <a:headEnd/>
            <a:tailEnd/>
          </a:ln>
        </p:spPr>
        <p:txBody>
          <a:bodyPr vert="horz" wrap="square" lIns="92277" tIns="46138" rIns="92277" bIns="46138"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41369"/>
            <a:ext cx="2949302" cy="497969"/>
          </a:xfrm>
          <a:prstGeom prst="rect">
            <a:avLst/>
          </a:prstGeom>
          <a:noFill/>
          <a:ln w="9525">
            <a:noFill/>
            <a:miter lim="800000"/>
            <a:headEnd/>
            <a:tailEnd/>
          </a:ln>
        </p:spPr>
        <p:txBody>
          <a:bodyPr vert="horz" wrap="square" lIns="92277" tIns="46138" rIns="92277" bIns="46138" numCol="1" anchor="b" anchorCtr="0" compatLnSpc="1">
            <a:prstTxWarp prst="textNoShape">
              <a:avLst/>
            </a:prstTxWarp>
          </a:bodyPr>
          <a:lstStyle>
            <a:lvl1pPr algn="l">
              <a:defRPr sz="1300">
                <a:solidFill>
                  <a:schemeClr val="tx1"/>
                </a:solidFill>
                <a:ea typeface="ＭＳ Ｐゴシック" pitchFamily="-65" charset="-128"/>
              </a:defRPr>
            </a:lvl1pPr>
          </a:lstStyle>
          <a:p>
            <a:pPr>
              <a:defRPr/>
            </a:pPr>
            <a:r>
              <a:rPr lang="de-DE"/>
              <a:t>1/1</a:t>
            </a:r>
          </a:p>
        </p:txBody>
      </p:sp>
      <p:sp>
        <p:nvSpPr>
          <p:cNvPr id="3079" name="Rectangle 7"/>
          <p:cNvSpPr>
            <a:spLocks noGrp="1" noChangeArrowheads="1"/>
          </p:cNvSpPr>
          <p:nvPr>
            <p:ph type="sldNum" sz="quarter" idx="5"/>
          </p:nvPr>
        </p:nvSpPr>
        <p:spPr bwMode="auto">
          <a:xfrm>
            <a:off x="3856312" y="9441369"/>
            <a:ext cx="2949302" cy="497969"/>
          </a:xfrm>
          <a:prstGeom prst="rect">
            <a:avLst/>
          </a:prstGeom>
          <a:noFill/>
          <a:ln w="9525">
            <a:noFill/>
            <a:miter lim="800000"/>
            <a:headEnd/>
            <a:tailEnd/>
          </a:ln>
        </p:spPr>
        <p:txBody>
          <a:bodyPr vert="horz" wrap="square" lIns="92277" tIns="46138" rIns="92277" bIns="46138" numCol="1" anchor="b" anchorCtr="0" compatLnSpc="1">
            <a:prstTxWarp prst="textNoShape">
              <a:avLst/>
            </a:prstTxWarp>
          </a:bodyPr>
          <a:lstStyle>
            <a:lvl1pPr>
              <a:defRPr sz="1300">
                <a:solidFill>
                  <a:schemeClr val="tx1"/>
                </a:solidFill>
                <a:ea typeface="ＭＳ Ｐゴシック" pitchFamily="-65" charset="-128"/>
              </a:defRPr>
            </a:lvl1pPr>
          </a:lstStyle>
          <a:p>
            <a:pPr>
              <a:defRPr/>
            </a:pPr>
            <a:fld id="{2981D263-4985-4B59-887D-B3902B4CB726}" type="slidenum">
              <a:rPr lang="de-DE"/>
              <a:pPr>
                <a:defRPr/>
              </a:pPr>
              <a:t>‹Nr.›</a:t>
            </a:fld>
            <a:endParaRPr lang="de-DE"/>
          </a:p>
        </p:txBody>
      </p:sp>
    </p:spTree>
    <p:extLst>
      <p:ext uri="{BB962C8B-B14F-4D97-AF65-F5344CB8AC3E}">
        <p14:creationId xmlns:p14="http://schemas.microsoft.com/office/powerpoint/2010/main" val="2591431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pitchFamily="-107" charset="-128"/>
      </a:defRPr>
    </a:lvl3pPr>
    <a:lvl4pPr marL="1371600" algn="l" rtl="0" eaLnBrk="0" fontAlgn="base" hangingPunct="0">
      <a:spcBef>
        <a:spcPct val="30000"/>
      </a:spcBef>
      <a:spcAft>
        <a:spcPct val="0"/>
      </a:spcAft>
      <a:defRPr sz="1200" kern="1200">
        <a:solidFill>
          <a:schemeClr val="tx1"/>
        </a:solidFill>
        <a:latin typeface="Arial" pitchFamily="-65" charset="0"/>
        <a:ea typeface="Geneva"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Geneva"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92075" y="746125"/>
            <a:ext cx="6623050" cy="3725863"/>
          </a:xfrm>
          <a:ln/>
        </p:spPr>
      </p:sp>
      <p:sp>
        <p:nvSpPr>
          <p:cNvPr id="22531" name="Rectangle 3"/>
          <p:cNvSpPr>
            <a:spLocks noGrp="1" noChangeArrowheads="1"/>
          </p:cNvSpPr>
          <p:nvPr>
            <p:ph type="body" idx="1"/>
          </p:nvPr>
        </p:nvSpPr>
        <p:spPr>
          <a:noFill/>
          <a:ln/>
        </p:spPr>
        <p:txBody>
          <a:bodyPr/>
          <a:lstStyle/>
          <a:p>
            <a:pPr eaLnBrk="1" hangingPunct="1"/>
            <a:endParaRPr lang="de-DE">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25</a:t>
            </a:fld>
            <a:endParaRPr lang="de-DE"/>
          </a:p>
        </p:txBody>
      </p:sp>
    </p:spTree>
    <p:extLst>
      <p:ext uri="{BB962C8B-B14F-4D97-AF65-F5344CB8AC3E}">
        <p14:creationId xmlns:p14="http://schemas.microsoft.com/office/powerpoint/2010/main" val="316723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27</a:t>
            </a:fld>
            <a:endParaRPr lang="de-DE"/>
          </a:p>
        </p:txBody>
      </p:sp>
    </p:spTree>
    <p:extLst>
      <p:ext uri="{BB962C8B-B14F-4D97-AF65-F5344CB8AC3E}">
        <p14:creationId xmlns:p14="http://schemas.microsoft.com/office/powerpoint/2010/main" val="182743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Spitzen ändern sich nicht durch einfachen Speicherbetrieb.</a:t>
            </a:r>
          </a:p>
          <a:p>
            <a:r>
              <a:rPr lang="de-DE"/>
              <a:t>P(U) und Q(U) wurden hier nicht berücksichtigt. Auch kein Peak Shaving/Shifting.</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33</a:t>
            </a:fld>
            <a:endParaRPr lang="de-DE"/>
          </a:p>
        </p:txBody>
      </p:sp>
    </p:spTree>
    <p:extLst>
      <p:ext uri="{BB962C8B-B14F-4D97-AF65-F5344CB8AC3E}">
        <p14:creationId xmlns:p14="http://schemas.microsoft.com/office/powerpoint/2010/main" val="246078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G2P &amp; P2P_G2P overlap</a:t>
            </a:r>
            <a:endParaRPr lang="en-US"/>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34</a:t>
            </a:fld>
            <a:endParaRPr lang="de-DE"/>
          </a:p>
        </p:txBody>
      </p:sp>
    </p:spTree>
    <p:extLst>
      <p:ext uri="{BB962C8B-B14F-4D97-AF65-F5344CB8AC3E}">
        <p14:creationId xmlns:p14="http://schemas.microsoft.com/office/powerpoint/2010/main" val="74925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The baseline scenario (</a:t>
            </a:r>
            <a:r>
              <a:rPr lang="en-GB" sz="1800" i="1">
                <a:effectLst/>
                <a:latin typeface="Arial" panose="020B0604020202020204" pitchFamily="34" charset="0"/>
                <a:ea typeface="Times New Roman" panose="02020603050405020304" pitchFamily="18" charset="0"/>
                <a:cs typeface="Times New Roman" panose="02020603050405020304" pitchFamily="18" charset="0"/>
              </a:rPr>
              <a:t>G2P</a:t>
            </a:r>
            <a:r>
              <a:rPr lang="en-GB" sz="1800">
                <a:effectLst/>
                <a:latin typeface="Arial" panose="020B0604020202020204" pitchFamily="34" charset="0"/>
                <a:ea typeface="Times New Roman" panose="02020603050405020304" pitchFamily="18" charset="0"/>
                <a:cs typeface="Times New Roman" panose="02020603050405020304" pitchFamily="18" charset="0"/>
              </a:rPr>
              <a:t>) without any battery usage or energy sharing within the community shows that 47 % / 54 % (depending on the community setting) of the generated energy is used within the community (see </a:t>
            </a:r>
            <a:r>
              <a:rPr lang="en-US" sz="1800">
                <a:effectLst/>
                <a:latin typeface="Arial" panose="020B0604020202020204" pitchFamily="34" charset="0"/>
                <a:ea typeface="Times New Roman" panose="02020603050405020304" pitchFamily="18" charset="0"/>
                <a:cs typeface="Times New Roman" panose="02020603050405020304" pitchFamily="18" charset="0"/>
              </a:rPr>
              <a:t>Figure 11</a:t>
            </a:r>
            <a:r>
              <a:rPr lang="en-GB" sz="1800">
                <a:effectLst/>
                <a:latin typeface="Arial" panose="020B0604020202020204" pitchFamily="34" charset="0"/>
                <a:ea typeface="Times New Roman" panose="02020603050405020304" pitchFamily="18" charset="0"/>
                <a:cs typeface="Times New Roman" panose="02020603050405020304" pitchFamily="18" charset="0"/>
              </a:rPr>
              <a:t>). This share can be further increase by activating energy sharing and/or the utilization of the community storage. The best results can be achieved when focusing on energy sharing within the community (</a:t>
            </a:r>
            <a:r>
              <a:rPr lang="en-GB" sz="1800" i="1">
                <a:effectLst/>
                <a:latin typeface="Arial" panose="020B0604020202020204" pitchFamily="34" charset="0"/>
                <a:ea typeface="Times New Roman" panose="02020603050405020304" pitchFamily="18" charset="0"/>
                <a:cs typeface="Times New Roman" panose="02020603050405020304" pitchFamily="18" charset="0"/>
              </a:rPr>
              <a:t>P2P_*</a:t>
            </a:r>
            <a:r>
              <a:rPr lang="en-GB" sz="1800">
                <a:effectLst/>
                <a:latin typeface="Arial" panose="020B0604020202020204" pitchFamily="34" charset="0"/>
                <a:ea typeface="Times New Roman" panose="02020603050405020304" pitchFamily="18" charset="0"/>
                <a:cs typeface="Times New Roman" panose="02020603050405020304" pitchFamily="18" charset="0"/>
              </a:rPr>
              <a:t>), followed using the storage (</a:t>
            </a:r>
            <a:r>
              <a:rPr lang="en-GB" sz="1800" i="1">
                <a:effectLst/>
                <a:latin typeface="Arial" panose="020B0604020202020204" pitchFamily="34" charset="0"/>
                <a:ea typeface="Times New Roman" panose="02020603050405020304" pitchFamily="18" charset="0"/>
                <a:cs typeface="Times New Roman" panose="02020603050405020304" pitchFamily="18" charset="0"/>
              </a:rPr>
              <a:t>B2P</a:t>
            </a:r>
            <a:r>
              <a:rPr lang="en-GB" sz="1800">
                <a:effectLst/>
                <a:latin typeface="Arial" panose="020B0604020202020204" pitchFamily="34" charset="0"/>
                <a:ea typeface="Times New Roman" panose="02020603050405020304" pitchFamily="18" charset="0"/>
                <a:cs typeface="Times New Roman" panose="02020603050405020304" pitchFamily="18" charset="0"/>
              </a:rPr>
              <a:t>) and including battery release (</a:t>
            </a:r>
            <a:r>
              <a:rPr lang="en-GB" sz="1800" i="1">
                <a:effectLst/>
                <a:latin typeface="Arial" panose="020B0604020202020204" pitchFamily="34" charset="0"/>
                <a:ea typeface="Times New Roman" panose="02020603050405020304" pitchFamily="18" charset="0"/>
                <a:cs typeface="Times New Roman" panose="02020603050405020304" pitchFamily="18" charset="0"/>
              </a:rPr>
              <a:t>FB</a:t>
            </a:r>
            <a:r>
              <a:rPr lang="en-GB" sz="1800">
                <a:effectLst/>
                <a:latin typeface="Arial" panose="020B0604020202020204" pitchFamily="34" charset="0"/>
                <a:ea typeface="Times New Roman" panose="02020603050405020304" pitchFamily="18" charset="0"/>
                <a:cs typeface="Times New Roman" panose="02020603050405020304" pitchFamily="18" charset="0"/>
              </a:rPr>
              <a:t>). In these scenarios the usage of the locally generated energy can be increased up to 90 % / 99 %. When using the battery storage as highest priority, the results as slightly lower (</a:t>
            </a:r>
            <a:r>
              <a:rPr lang="en-GB" sz="1800" i="1">
                <a:effectLst/>
                <a:latin typeface="Arial" panose="020B0604020202020204" pitchFamily="34" charset="0"/>
                <a:ea typeface="Times New Roman" panose="02020603050405020304" pitchFamily="18" charset="0"/>
                <a:cs typeface="Times New Roman" panose="02020603050405020304" pitchFamily="18" charset="0"/>
              </a:rPr>
              <a:t>B2P_*</a:t>
            </a:r>
            <a:r>
              <a:rPr lang="en-GB" sz="180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35</a:t>
            </a:fld>
            <a:endParaRPr lang="de-DE"/>
          </a:p>
        </p:txBody>
      </p:sp>
    </p:spTree>
    <p:extLst>
      <p:ext uri="{BB962C8B-B14F-4D97-AF65-F5344CB8AC3E}">
        <p14:creationId xmlns:p14="http://schemas.microsoft.com/office/powerpoint/2010/main" val="203180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In the baseline scenario (G2P) 26 % / 10 % of the total community consumption is covered by the locally generated energy (see </a:t>
            </a:r>
            <a:r>
              <a:rPr lang="en-US" sz="1800">
                <a:effectLst/>
                <a:latin typeface="Arial" panose="020B0604020202020204" pitchFamily="34" charset="0"/>
                <a:ea typeface="Times New Roman" panose="02020603050405020304" pitchFamily="18" charset="0"/>
                <a:cs typeface="Times New Roman" panose="02020603050405020304" pitchFamily="18" charset="0"/>
              </a:rPr>
              <a:t>Figure 12</a:t>
            </a:r>
            <a:r>
              <a:rPr lang="en-GB" sz="1800">
                <a:effectLst/>
                <a:latin typeface="Arial" panose="020B0604020202020204" pitchFamily="34" charset="0"/>
                <a:ea typeface="Times New Roman" panose="02020603050405020304" pitchFamily="18" charset="0"/>
                <a:cs typeface="Times New Roman" panose="02020603050405020304" pitchFamily="18" charset="0"/>
              </a:rPr>
              <a:t>). This share can be further increased up to 44 % / 22 % when using energy sharing and the community storage. Similar to the PV usage, scenarios with focus on energy sharing, followed by the battery show the most promising results.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36</a:t>
            </a:fld>
            <a:endParaRPr lang="de-DE"/>
          </a:p>
        </p:txBody>
      </p:sp>
    </p:spTree>
    <p:extLst>
      <p:ext uri="{BB962C8B-B14F-4D97-AF65-F5344CB8AC3E}">
        <p14:creationId xmlns:p14="http://schemas.microsoft.com/office/powerpoint/2010/main" val="2659931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Speicher und P2P leisten bei der kleinen Community ihren Beitrag, welche eine bessere Mischung aus Erzeugung und Verbrauch hat.</a:t>
            </a:r>
          </a:p>
          <a:p>
            <a:r>
              <a:rPr lang="de-DE"/>
              <a:t>Bei der großen Community mit dominantem Verbrauch ist der Speicher eigentlich obsolet. Es kann alles direkt/instantan über P2P abgewickelt werden da immer genug Bedarf vorhanden ist.</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41</a:t>
            </a:fld>
            <a:endParaRPr lang="de-DE"/>
          </a:p>
        </p:txBody>
      </p:sp>
    </p:spTree>
    <p:extLst>
      <p:ext uri="{BB962C8B-B14F-4D97-AF65-F5344CB8AC3E}">
        <p14:creationId xmlns:p14="http://schemas.microsoft.com/office/powerpoint/2010/main" val="349700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Pro Kunde sieht man den besseren Erlös für eine besser durchmischte Community.</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42</a:t>
            </a:fld>
            <a:endParaRPr lang="de-DE"/>
          </a:p>
        </p:txBody>
      </p:sp>
    </p:spTree>
    <p:extLst>
      <p:ext uri="{BB962C8B-B14F-4D97-AF65-F5344CB8AC3E}">
        <p14:creationId xmlns:p14="http://schemas.microsoft.com/office/powerpoint/2010/main" val="351411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Spitzen ändern sich nicht durch einfachen Speicherbetrieb.</a:t>
            </a:r>
          </a:p>
          <a:p>
            <a:r>
              <a:rPr lang="de-DE"/>
              <a:t>P(U) und Q(U) wurden hier nicht berücksichtigt. Auch kein Peak Shaving/Shifting.</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47</a:t>
            </a:fld>
            <a:endParaRPr lang="de-DE"/>
          </a:p>
        </p:txBody>
      </p:sp>
    </p:spTree>
    <p:extLst>
      <p:ext uri="{BB962C8B-B14F-4D97-AF65-F5344CB8AC3E}">
        <p14:creationId xmlns:p14="http://schemas.microsoft.com/office/powerpoint/2010/main" val="289252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a:t>Jahresenergieüberschuss ist tatsächlich die Energie, die im Basisszenario nicht direkt verwendet werden kann und ins Netz abgegeben warden muss. Diese stellt das Potential dar, welches man versuchen kann mit diversen Lösungen (Batterie, P2P) in der Community zu behalten.</a:t>
            </a:r>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3</a:t>
            </a:fld>
            <a:endParaRPr lang="de-DE"/>
          </a:p>
        </p:txBody>
      </p:sp>
    </p:spTree>
    <p:extLst>
      <p:ext uri="{BB962C8B-B14F-4D97-AF65-F5344CB8AC3E}">
        <p14:creationId xmlns:p14="http://schemas.microsoft.com/office/powerpoint/2010/main" val="112411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welche von der Community aus dem Netz bezogen wurde.</a:t>
            </a:r>
          </a:p>
          <a:p>
            <a:r>
              <a:rPr lang="de-DE"/>
              <a:t>Nutzen von Speicher für kleinere Community größer. Diese ist ausgewogender.</a:t>
            </a:r>
          </a:p>
          <a:p>
            <a:r>
              <a:rPr lang="de-DE"/>
              <a:t>Für große Community nur P2P relevant.</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18</a:t>
            </a:fld>
            <a:endParaRPr lang="de-DE"/>
          </a:p>
        </p:txBody>
      </p:sp>
    </p:spTree>
    <p:extLst>
      <p:ext uri="{BB962C8B-B14F-4D97-AF65-F5344CB8AC3E}">
        <p14:creationId xmlns:p14="http://schemas.microsoft.com/office/powerpoint/2010/main" val="72324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welche von der Community aus dem Netz bezogen wurde.</a:t>
            </a:r>
          </a:p>
          <a:p>
            <a:r>
              <a:rPr lang="de-DE"/>
              <a:t>Kleinere Community hat wesentlich größere Verbraucher.</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19</a:t>
            </a:fld>
            <a:endParaRPr lang="de-DE"/>
          </a:p>
        </p:txBody>
      </p:sp>
    </p:spTree>
    <p:extLst>
      <p:ext uri="{BB962C8B-B14F-4D97-AF65-F5344CB8AC3E}">
        <p14:creationId xmlns:p14="http://schemas.microsoft.com/office/powerpoint/2010/main" val="131983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Überschüssige Energie, die die Community in die Batterie übers Jahr einspeist.</a:t>
            </a:r>
          </a:p>
          <a:p>
            <a:r>
              <a:rPr lang="de-DE"/>
              <a:t>Basis und P2P sind deckungsgleich</a:t>
            </a:r>
          </a:p>
          <a:p>
            <a:r>
              <a:rPr lang="de-DE"/>
              <a:t>Speicherszenarien sind deckungsgleich.</a:t>
            </a:r>
          </a:p>
          <a:p>
            <a:endParaRPr lang="de-DE"/>
          </a:p>
          <a:p>
            <a:r>
              <a:rPr lang="de-DE"/>
              <a:t>Falls P2P zuerst stattfindet, gibt es kaum noch Überschuss mit dem die Batterie geladen werden könnte. Vor allem in der großen Community. </a:t>
            </a:r>
          </a:p>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20</a:t>
            </a:fld>
            <a:endParaRPr lang="de-DE"/>
          </a:p>
        </p:txBody>
      </p:sp>
    </p:spTree>
    <p:extLst>
      <p:ext uri="{BB962C8B-B14F-4D97-AF65-F5344CB8AC3E}">
        <p14:creationId xmlns:p14="http://schemas.microsoft.com/office/powerpoint/2010/main" val="50954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Kleinere Community nutzt den Speicher wesentlich besser/mehr pro Kunde.</a:t>
            </a:r>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21</a:t>
            </a:fld>
            <a:endParaRPr lang="de-DE"/>
          </a:p>
        </p:txBody>
      </p:sp>
    </p:spTree>
    <p:extLst>
      <p:ext uri="{BB962C8B-B14F-4D97-AF65-F5344CB8AC3E}">
        <p14:creationId xmlns:p14="http://schemas.microsoft.com/office/powerpoint/2010/main" val="253282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aus Batterie, die die Kunden wieder aus der Batterie entnehmen, welche sie in der Vergangenheit selber eingespeist haben.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die von einem Prosumer in die Batterie eingespeist wurde und später von anderen Kunden wieder genutzt wird (indirektes P2P Trading über den Speicher)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t>Überschüssige Energie im Speicher, welche innerhalbt von 36 Stunden nicht genutzt wurde und deswegen aus der Batterie ins Netz nach Vorgabe vom Zeitfenster zwangsentladen wurde. In diesem Fall wird nie Energie ins Netz zwangsentladen</a:t>
            </a:r>
          </a:p>
          <a:p>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22</a:t>
            </a:fld>
            <a:endParaRPr lang="de-DE"/>
          </a:p>
        </p:txBody>
      </p:sp>
    </p:spTree>
    <p:extLst>
      <p:ext uri="{BB962C8B-B14F-4D97-AF65-F5344CB8AC3E}">
        <p14:creationId xmlns:p14="http://schemas.microsoft.com/office/powerpoint/2010/main" val="141829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aus Batterie, die die Kunden wieder aus der Batterie entnehmen, welche sie in der Vergangenheit selber eingespeist haben.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t>Energie, die von einem Prosumer in die Batterie eingespeist wurde und später von anderen Kunden wieder genutzt wird (indirektes P2P Trading über den Speicher)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t>Überschüssige Energie im Speicher, welche innerhalbt von 36 Stunden nicht genutzt wurde und deswegen aus der Batterie ins Netz nach Vorgabe vom Zeitfenster zwangsentladen wurde. In diesem Fall wird nie Energie ins Netz zwangsentladen</a:t>
            </a:r>
          </a:p>
          <a:p>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23</a:t>
            </a:fld>
            <a:endParaRPr lang="de-DE"/>
          </a:p>
        </p:txBody>
      </p:sp>
    </p:spTree>
    <p:extLst>
      <p:ext uri="{BB962C8B-B14F-4D97-AF65-F5344CB8AC3E}">
        <p14:creationId xmlns:p14="http://schemas.microsoft.com/office/powerpoint/2010/main" val="246774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2981D263-4985-4B59-887D-B3902B4CB726}" type="slidenum">
              <a:rPr lang="de-DE" smtClean="0"/>
              <a:pPr>
                <a:defRPr/>
              </a:pPr>
              <a:t>24</a:t>
            </a:fld>
            <a:endParaRPr lang="de-DE"/>
          </a:p>
        </p:txBody>
      </p:sp>
    </p:spTree>
    <p:extLst>
      <p:ext uri="{BB962C8B-B14F-4D97-AF65-F5344CB8AC3E}">
        <p14:creationId xmlns:p14="http://schemas.microsoft.com/office/powerpoint/2010/main" val="42314197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9.jpeg"/><Relationship Id="rId7"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jpg"/><Relationship Id="rId4" Type="http://schemas.openxmlformats.org/officeDocument/2006/relationships/image" Target="../media/image1.jpg"/><Relationship Id="rId9"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6" name="Picture 2" descr="http://www.e-connected.at/files/images/LogoLinzAGStrom.querformat.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70960" y="-513440"/>
            <a:ext cx="1079997" cy="1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first-service.at/media/Future%20Tennis%20Wels/2013/Logo%20Messe%20Wels.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567182" y="-531440"/>
            <a:ext cx="1441055" cy="216000"/>
          </a:xfrm>
          <a:prstGeom prst="rect">
            <a:avLst/>
          </a:prstGeom>
          <a:noFill/>
          <a:extLst>
            <a:ext uri="{909E8E84-426E-40DD-AFC4-6F175D3DCCD1}">
              <a14:hiddenFill xmlns:a14="http://schemas.microsoft.com/office/drawing/2010/main">
                <a:solidFill>
                  <a:srgbClr val="FFFFFF"/>
                </a:solidFill>
              </a14:hiddenFill>
            </a:ext>
          </a:extLst>
        </p:spPr>
      </p:pic>
      <p:sp>
        <p:nvSpPr>
          <p:cNvPr id="42011" name="Rectangle 27"/>
          <p:cNvSpPr>
            <a:spLocks noGrp="1" noChangeArrowheads="1"/>
          </p:cNvSpPr>
          <p:nvPr>
            <p:ph type="ctrTitle" sz="quarter"/>
          </p:nvPr>
        </p:nvSpPr>
        <p:spPr>
          <a:xfrm>
            <a:off x="696001" y="1728001"/>
            <a:ext cx="10769601" cy="1089025"/>
          </a:xfrm>
        </p:spPr>
        <p:txBody>
          <a:bodyPr anchor="b"/>
          <a:lstStyle>
            <a:lvl1pPr>
              <a:lnSpc>
                <a:spcPts val="4000"/>
              </a:lnSpc>
              <a:defRPr sz="4000">
                <a:solidFill>
                  <a:srgbClr val="325AA0"/>
                </a:solidFill>
              </a:defRPr>
            </a:lvl1pPr>
          </a:lstStyle>
          <a:p>
            <a:r>
              <a:rPr lang="de-DE"/>
              <a:t>Mastertitelformat bearbeiten</a:t>
            </a:r>
            <a:endParaRPr lang="de-AT" dirty="0"/>
          </a:p>
        </p:txBody>
      </p:sp>
      <p:sp>
        <p:nvSpPr>
          <p:cNvPr id="42012" name="Rectangle 28"/>
          <p:cNvSpPr>
            <a:spLocks noGrp="1" noChangeArrowheads="1"/>
          </p:cNvSpPr>
          <p:nvPr>
            <p:ph type="subTitle" sz="quarter" idx="1"/>
          </p:nvPr>
        </p:nvSpPr>
        <p:spPr>
          <a:xfrm>
            <a:off x="706967" y="2844000"/>
            <a:ext cx="10765367" cy="1194600"/>
          </a:xfrm>
        </p:spPr>
        <p:txBody>
          <a:bodyPr/>
          <a:lstStyle>
            <a:lvl1pPr marL="0" indent="0">
              <a:buFont typeface="Wingdings" pitchFamily="-65" charset="2"/>
              <a:buNone/>
              <a:defRPr sz="2200">
                <a:solidFill>
                  <a:srgbClr val="7C8388"/>
                </a:solidFill>
              </a:defRPr>
            </a:lvl1pPr>
          </a:lstStyle>
          <a:p>
            <a:r>
              <a:rPr lang="de-DE"/>
              <a:t>Master-Untertitelformat bearbeiten</a:t>
            </a:r>
            <a:endParaRPr lang="de-AT" dirty="0"/>
          </a:p>
        </p:txBody>
      </p:sp>
      <p:sp>
        <p:nvSpPr>
          <p:cNvPr id="5" name="Inhaltsplatzhalter 3"/>
          <p:cNvSpPr>
            <a:spLocks noGrp="1"/>
          </p:cNvSpPr>
          <p:nvPr>
            <p:ph sz="half" idx="2"/>
          </p:nvPr>
        </p:nvSpPr>
        <p:spPr>
          <a:xfrm>
            <a:off x="706967" y="4038600"/>
            <a:ext cx="10769600" cy="1910680"/>
          </a:xfrm>
        </p:spPr>
        <p:txBody>
          <a:bodyPr/>
          <a:lstStyle>
            <a:lvl1pPr>
              <a:buNone/>
              <a:defRPr sz="1800">
                <a:solidFill>
                  <a:srgbClr val="000A10"/>
                </a:solidFill>
              </a:defRPr>
            </a:lvl1pPr>
            <a:lvl2pPr>
              <a:defRPr sz="1800">
                <a:solidFill>
                  <a:srgbClr val="000A10"/>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p:txBody>
      </p:sp>
      <p:pic>
        <p:nvPicPr>
          <p:cNvPr id="3" name="Grafik 2">
            <a:extLst>
              <a:ext uri="{FF2B5EF4-FFF2-40B4-BE49-F238E27FC236}">
                <a16:creationId xmlns:a16="http://schemas.microsoft.com/office/drawing/2014/main" id="{C797CBE0-F550-46A7-A28D-2A52E3F16271}"/>
              </a:ext>
            </a:extLst>
          </p:cNvPr>
          <p:cNvPicPr>
            <a:picLocks noChangeAspect="1"/>
          </p:cNvPicPr>
          <p:nvPr userDrawn="1"/>
        </p:nvPicPr>
        <p:blipFill>
          <a:blip r:embed="rId4"/>
          <a:stretch>
            <a:fillRect/>
          </a:stretch>
        </p:blipFill>
        <p:spPr>
          <a:xfrm>
            <a:off x="7381220" y="290049"/>
            <a:ext cx="4084382" cy="1681305"/>
          </a:xfrm>
          <a:prstGeom prst="rect">
            <a:avLst/>
          </a:prstGeom>
        </p:spPr>
      </p:pic>
      <p:pic>
        <p:nvPicPr>
          <p:cNvPr id="47" name="Grafik 46">
            <a:extLst>
              <a:ext uri="{FF2B5EF4-FFF2-40B4-BE49-F238E27FC236}">
                <a16:creationId xmlns:a16="http://schemas.microsoft.com/office/drawing/2014/main" id="{B6967F51-D1B3-45F4-8A5D-7251F9973643}"/>
              </a:ext>
            </a:extLst>
          </p:cNvPr>
          <p:cNvPicPr>
            <a:picLocks noChangeAspect="1"/>
          </p:cNvPicPr>
          <p:nvPr userDrawn="1"/>
        </p:nvPicPr>
        <p:blipFill>
          <a:blip r:embed="rId5"/>
          <a:stretch>
            <a:fillRect/>
          </a:stretch>
        </p:blipFill>
        <p:spPr>
          <a:xfrm>
            <a:off x="5284767" y="6093296"/>
            <a:ext cx="1771998" cy="432000"/>
          </a:xfrm>
          <a:prstGeom prst="rect">
            <a:avLst/>
          </a:prstGeom>
        </p:spPr>
      </p:pic>
      <p:pic>
        <p:nvPicPr>
          <p:cNvPr id="48" name="Grafik 47">
            <a:extLst>
              <a:ext uri="{FF2B5EF4-FFF2-40B4-BE49-F238E27FC236}">
                <a16:creationId xmlns:a16="http://schemas.microsoft.com/office/drawing/2014/main" id="{67FDFD2A-FA96-41B7-888A-6F87D3EA1BE8}"/>
              </a:ext>
            </a:extLst>
          </p:cNvPr>
          <p:cNvPicPr>
            <a:picLocks noChangeAspect="1"/>
          </p:cNvPicPr>
          <p:nvPr userDrawn="1"/>
        </p:nvPicPr>
        <p:blipFill>
          <a:blip r:embed="rId6"/>
          <a:stretch>
            <a:fillRect/>
          </a:stretch>
        </p:blipFill>
        <p:spPr>
          <a:xfrm>
            <a:off x="9027675" y="6093296"/>
            <a:ext cx="1131378" cy="432000"/>
          </a:xfrm>
          <a:prstGeom prst="rect">
            <a:avLst/>
          </a:prstGeom>
        </p:spPr>
      </p:pic>
      <p:pic>
        <p:nvPicPr>
          <p:cNvPr id="49" name="Grafik 48">
            <a:extLst>
              <a:ext uri="{FF2B5EF4-FFF2-40B4-BE49-F238E27FC236}">
                <a16:creationId xmlns:a16="http://schemas.microsoft.com/office/drawing/2014/main" id="{FD93E6A5-075C-4D92-B86A-DE3007079000}"/>
              </a:ext>
            </a:extLst>
          </p:cNvPr>
          <p:cNvPicPr>
            <a:picLocks noChangeAspect="1"/>
          </p:cNvPicPr>
          <p:nvPr userDrawn="1"/>
        </p:nvPicPr>
        <p:blipFill>
          <a:blip r:embed="rId7"/>
          <a:stretch>
            <a:fillRect/>
          </a:stretch>
        </p:blipFill>
        <p:spPr>
          <a:xfrm>
            <a:off x="10784276" y="6093296"/>
            <a:ext cx="673075" cy="432000"/>
          </a:xfrm>
          <a:prstGeom prst="rect">
            <a:avLst/>
          </a:prstGeom>
        </p:spPr>
      </p:pic>
      <p:pic>
        <p:nvPicPr>
          <p:cNvPr id="50" name="Grafik 49">
            <a:extLst>
              <a:ext uri="{FF2B5EF4-FFF2-40B4-BE49-F238E27FC236}">
                <a16:creationId xmlns:a16="http://schemas.microsoft.com/office/drawing/2014/main" id="{07530774-7704-4222-AAEB-3D5855068DB4}"/>
              </a:ext>
            </a:extLst>
          </p:cNvPr>
          <p:cNvPicPr>
            <a:picLocks noChangeAspect="1"/>
          </p:cNvPicPr>
          <p:nvPr userDrawn="1"/>
        </p:nvPicPr>
        <p:blipFill>
          <a:blip r:embed="rId8"/>
          <a:stretch>
            <a:fillRect/>
          </a:stretch>
        </p:blipFill>
        <p:spPr>
          <a:xfrm>
            <a:off x="684118" y="6093296"/>
            <a:ext cx="373089" cy="432000"/>
          </a:xfrm>
          <a:prstGeom prst="rect">
            <a:avLst/>
          </a:prstGeom>
        </p:spPr>
      </p:pic>
      <p:pic>
        <p:nvPicPr>
          <p:cNvPr id="51" name="Grafik 50">
            <a:extLst>
              <a:ext uri="{FF2B5EF4-FFF2-40B4-BE49-F238E27FC236}">
                <a16:creationId xmlns:a16="http://schemas.microsoft.com/office/drawing/2014/main" id="{1D00022C-69A7-4C0B-9102-CDBD8AF9DDA0}"/>
              </a:ext>
            </a:extLst>
          </p:cNvPr>
          <p:cNvPicPr>
            <a:picLocks noChangeAspect="1"/>
          </p:cNvPicPr>
          <p:nvPr userDrawn="1"/>
        </p:nvPicPr>
        <p:blipFill>
          <a:blip r:embed="rId9"/>
          <a:stretch>
            <a:fillRect/>
          </a:stretch>
        </p:blipFill>
        <p:spPr>
          <a:xfrm>
            <a:off x="7681991" y="6093296"/>
            <a:ext cx="720458" cy="576000"/>
          </a:xfrm>
          <a:prstGeom prst="rect">
            <a:avLst/>
          </a:prstGeom>
        </p:spPr>
      </p:pic>
      <p:grpSp>
        <p:nvGrpSpPr>
          <p:cNvPr id="52" name="Group 33">
            <a:extLst>
              <a:ext uri="{FF2B5EF4-FFF2-40B4-BE49-F238E27FC236}">
                <a16:creationId xmlns:a16="http://schemas.microsoft.com/office/drawing/2014/main" id="{DF313767-31BB-49D1-98D5-E7C45598375D}"/>
              </a:ext>
            </a:extLst>
          </p:cNvPr>
          <p:cNvGrpSpPr>
            <a:grpSpLocks noChangeAspect="1"/>
          </p:cNvGrpSpPr>
          <p:nvPr userDrawn="1"/>
        </p:nvGrpSpPr>
        <p:grpSpPr bwMode="gray">
          <a:xfrm>
            <a:off x="3639541" y="6093296"/>
            <a:ext cx="1020000" cy="432000"/>
            <a:chOff x="6019" y="204"/>
            <a:chExt cx="1360" cy="576"/>
          </a:xfrm>
        </p:grpSpPr>
        <p:sp>
          <p:nvSpPr>
            <p:cNvPr id="53" name="AutoShape 32">
              <a:extLst>
                <a:ext uri="{FF2B5EF4-FFF2-40B4-BE49-F238E27FC236}">
                  <a16:creationId xmlns:a16="http://schemas.microsoft.com/office/drawing/2014/main" id="{5705F20A-4E02-451D-9256-469C11FE0839}"/>
                </a:ext>
              </a:extLst>
            </p:cNvPr>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4" name="Rectangle 34">
              <a:extLst>
                <a:ext uri="{FF2B5EF4-FFF2-40B4-BE49-F238E27FC236}">
                  <a16:creationId xmlns:a16="http://schemas.microsoft.com/office/drawing/2014/main" id="{D5BACD48-9D6D-46BF-9439-9B15D3DA4E93}"/>
                </a:ext>
              </a:extLst>
            </p:cNvPr>
            <p:cNvSpPr>
              <a:spLocks noChangeArrowheads="1"/>
            </p:cNvSpPr>
            <p:nvPr userDrawn="1"/>
          </p:nvSpPr>
          <p:spPr bwMode="gray">
            <a:xfrm>
              <a:off x="6019" y="204"/>
              <a:ext cx="1360" cy="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5" name="Freeform 35">
              <a:extLst>
                <a:ext uri="{FF2B5EF4-FFF2-40B4-BE49-F238E27FC236}">
                  <a16:creationId xmlns:a16="http://schemas.microsoft.com/office/drawing/2014/main" id="{BAE309E7-5E08-4418-94B8-A0BD38D82621}"/>
                </a:ext>
              </a:extLst>
            </p:cNvPr>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6" name="Freeform 36">
              <a:extLst>
                <a:ext uri="{FF2B5EF4-FFF2-40B4-BE49-F238E27FC236}">
                  <a16:creationId xmlns:a16="http://schemas.microsoft.com/office/drawing/2014/main" id="{065A94DC-A51E-4380-B6F3-5457B1BC1135}"/>
                </a:ext>
              </a:extLst>
            </p:cNvPr>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Freeform 37">
              <a:extLst>
                <a:ext uri="{FF2B5EF4-FFF2-40B4-BE49-F238E27FC236}">
                  <a16:creationId xmlns:a16="http://schemas.microsoft.com/office/drawing/2014/main" id="{2A82EBD9-8A89-465B-9A9F-6CD9BE787363}"/>
                </a:ext>
              </a:extLst>
            </p:cNvPr>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8" name="Freeform 38">
              <a:extLst>
                <a:ext uri="{FF2B5EF4-FFF2-40B4-BE49-F238E27FC236}">
                  <a16:creationId xmlns:a16="http://schemas.microsoft.com/office/drawing/2014/main" id="{EC305E19-66CF-48F0-BB05-C4B132D7458E}"/>
                </a:ext>
              </a:extLst>
            </p:cNvPr>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9" name="Freeform 39">
              <a:extLst>
                <a:ext uri="{FF2B5EF4-FFF2-40B4-BE49-F238E27FC236}">
                  <a16:creationId xmlns:a16="http://schemas.microsoft.com/office/drawing/2014/main" id="{BE94F7E9-CD0F-4ADA-97A4-8A30A6D12F31}"/>
                </a:ext>
              </a:extLst>
            </p:cNvPr>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0" name="Freeform 40">
              <a:extLst>
                <a:ext uri="{FF2B5EF4-FFF2-40B4-BE49-F238E27FC236}">
                  <a16:creationId xmlns:a16="http://schemas.microsoft.com/office/drawing/2014/main" id="{389352B6-385B-4DAF-9DF2-C4C5878BF97A}"/>
                </a:ext>
              </a:extLst>
            </p:cNvPr>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Freeform 41">
              <a:extLst>
                <a:ext uri="{FF2B5EF4-FFF2-40B4-BE49-F238E27FC236}">
                  <a16:creationId xmlns:a16="http://schemas.microsoft.com/office/drawing/2014/main" id="{11EAF8F3-E0BB-481C-BB89-A06821B544E8}"/>
                </a:ext>
              </a:extLst>
            </p:cNvPr>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2" name="Freeform 42">
              <a:extLst>
                <a:ext uri="{FF2B5EF4-FFF2-40B4-BE49-F238E27FC236}">
                  <a16:creationId xmlns:a16="http://schemas.microsoft.com/office/drawing/2014/main" id="{2E09C29E-96B8-4741-893E-C290B6B001AA}"/>
                </a:ext>
              </a:extLst>
            </p:cNvPr>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3" name="Freeform 43">
              <a:extLst>
                <a:ext uri="{FF2B5EF4-FFF2-40B4-BE49-F238E27FC236}">
                  <a16:creationId xmlns:a16="http://schemas.microsoft.com/office/drawing/2014/main" id="{1EEBF64E-9CB7-4D36-A63A-F5230F9FDC6A}"/>
                </a:ext>
              </a:extLst>
            </p:cNvPr>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4" name="Freeform 44">
              <a:extLst>
                <a:ext uri="{FF2B5EF4-FFF2-40B4-BE49-F238E27FC236}">
                  <a16:creationId xmlns:a16="http://schemas.microsoft.com/office/drawing/2014/main" id="{57F3BF92-7D14-49F4-83D7-119CA339E52E}"/>
                </a:ext>
              </a:extLst>
            </p:cNvPr>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5" name="Freeform 45">
              <a:extLst>
                <a:ext uri="{FF2B5EF4-FFF2-40B4-BE49-F238E27FC236}">
                  <a16:creationId xmlns:a16="http://schemas.microsoft.com/office/drawing/2014/main" id="{0AED6A9B-7BB9-498B-A8FB-6865D941E46F}"/>
                </a:ext>
              </a:extLst>
            </p:cNvPr>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Freeform 46">
              <a:extLst>
                <a:ext uri="{FF2B5EF4-FFF2-40B4-BE49-F238E27FC236}">
                  <a16:creationId xmlns:a16="http://schemas.microsoft.com/office/drawing/2014/main" id="{03BAAB91-644D-4662-8837-DD93A715B968}"/>
                </a:ext>
              </a:extLst>
            </p:cNvPr>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7" name="Freeform 47">
              <a:extLst>
                <a:ext uri="{FF2B5EF4-FFF2-40B4-BE49-F238E27FC236}">
                  <a16:creationId xmlns:a16="http://schemas.microsoft.com/office/drawing/2014/main" id="{E1F5B395-5540-4E0F-96AC-7008A67C5F52}"/>
                </a:ext>
              </a:extLst>
            </p:cNvPr>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8" name="Freeform 48">
              <a:extLst>
                <a:ext uri="{FF2B5EF4-FFF2-40B4-BE49-F238E27FC236}">
                  <a16:creationId xmlns:a16="http://schemas.microsoft.com/office/drawing/2014/main" id="{32FD241B-6FC4-4872-8A60-E287A8DA482E}"/>
                </a:ext>
              </a:extLst>
            </p:cNvPr>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Freeform 49">
              <a:extLst>
                <a:ext uri="{FF2B5EF4-FFF2-40B4-BE49-F238E27FC236}">
                  <a16:creationId xmlns:a16="http://schemas.microsoft.com/office/drawing/2014/main" id="{9D395BC2-F6A5-486E-ABA6-865315B95B20}"/>
                </a:ext>
              </a:extLst>
            </p:cNvPr>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Freeform 50">
              <a:extLst>
                <a:ext uri="{FF2B5EF4-FFF2-40B4-BE49-F238E27FC236}">
                  <a16:creationId xmlns:a16="http://schemas.microsoft.com/office/drawing/2014/main" id="{49B14C16-E05B-48D6-91ED-9DBC228368E2}"/>
                </a:ext>
              </a:extLst>
            </p:cNvPr>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1" name="Freeform 51">
              <a:extLst>
                <a:ext uri="{FF2B5EF4-FFF2-40B4-BE49-F238E27FC236}">
                  <a16:creationId xmlns:a16="http://schemas.microsoft.com/office/drawing/2014/main" id="{0A671907-87B1-4DB3-9F94-6018701A60B4}"/>
                </a:ext>
              </a:extLst>
            </p:cNvPr>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2" name="Freeform 52">
              <a:extLst>
                <a:ext uri="{FF2B5EF4-FFF2-40B4-BE49-F238E27FC236}">
                  <a16:creationId xmlns:a16="http://schemas.microsoft.com/office/drawing/2014/main" id="{407BF251-E2CF-4274-9434-9373AF3B152F}"/>
                </a:ext>
              </a:extLst>
            </p:cNvPr>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3" name="Freeform 53">
              <a:extLst>
                <a:ext uri="{FF2B5EF4-FFF2-40B4-BE49-F238E27FC236}">
                  <a16:creationId xmlns:a16="http://schemas.microsoft.com/office/drawing/2014/main" id="{9510734D-93B2-45B6-B187-093610F72E6D}"/>
                </a:ext>
              </a:extLst>
            </p:cNvPr>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4" name="Freeform 54">
              <a:extLst>
                <a:ext uri="{FF2B5EF4-FFF2-40B4-BE49-F238E27FC236}">
                  <a16:creationId xmlns:a16="http://schemas.microsoft.com/office/drawing/2014/main" id="{7F8CDB3C-0B81-4CFD-A51E-C8654018BF91}"/>
                </a:ext>
              </a:extLst>
            </p:cNvPr>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Freeform 55">
              <a:extLst>
                <a:ext uri="{FF2B5EF4-FFF2-40B4-BE49-F238E27FC236}">
                  <a16:creationId xmlns:a16="http://schemas.microsoft.com/office/drawing/2014/main" id="{790815DA-6995-43B9-A454-DFA3AC5AA1C5}"/>
                </a:ext>
              </a:extLst>
            </p:cNvPr>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56">
              <a:extLst>
                <a:ext uri="{FF2B5EF4-FFF2-40B4-BE49-F238E27FC236}">
                  <a16:creationId xmlns:a16="http://schemas.microsoft.com/office/drawing/2014/main" id="{D043E6CF-BDF4-4060-90C5-A48858E45EE6}"/>
                </a:ext>
              </a:extLst>
            </p:cNvPr>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7" name="Freeform 57">
              <a:extLst>
                <a:ext uri="{FF2B5EF4-FFF2-40B4-BE49-F238E27FC236}">
                  <a16:creationId xmlns:a16="http://schemas.microsoft.com/office/drawing/2014/main" id="{EF601015-847B-4EC7-96BC-2EB04B496CCC}"/>
                </a:ext>
              </a:extLst>
            </p:cNvPr>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8" name="Freeform 58">
              <a:extLst>
                <a:ext uri="{FF2B5EF4-FFF2-40B4-BE49-F238E27FC236}">
                  <a16:creationId xmlns:a16="http://schemas.microsoft.com/office/drawing/2014/main" id="{60C76ACD-7E76-42CD-8463-1B307E70E628}"/>
                </a:ext>
              </a:extLst>
            </p:cNvPr>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Freeform 59">
              <a:extLst>
                <a:ext uri="{FF2B5EF4-FFF2-40B4-BE49-F238E27FC236}">
                  <a16:creationId xmlns:a16="http://schemas.microsoft.com/office/drawing/2014/main" id="{091D1FD1-D7AF-4E5F-8A68-07C7E783AA1E}"/>
                </a:ext>
              </a:extLst>
            </p:cNvPr>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pic>
        <p:nvPicPr>
          <p:cNvPr id="108" name="Grafik 107">
            <a:extLst>
              <a:ext uri="{FF2B5EF4-FFF2-40B4-BE49-F238E27FC236}">
                <a16:creationId xmlns:a16="http://schemas.microsoft.com/office/drawing/2014/main" id="{1DECDF12-8686-4FB2-95DD-73CFE4CC20F1}"/>
              </a:ext>
            </a:extLst>
          </p:cNvPr>
          <p:cNvPicPr>
            <a:picLocks noChangeAspect="1"/>
          </p:cNvPicPr>
          <p:nvPr userDrawn="1"/>
        </p:nvPicPr>
        <p:blipFill rotWithShape="1">
          <a:blip r:embed="rId10"/>
          <a:srcRect l="9883" t="19438" r="7188" b="23576"/>
          <a:stretch/>
        </p:blipFill>
        <p:spPr>
          <a:xfrm>
            <a:off x="1682433" y="6093296"/>
            <a:ext cx="1331882" cy="43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06968" y="620689"/>
            <a:ext cx="10769600" cy="396875"/>
          </a:xfrm>
        </p:spPr>
        <p:txBody>
          <a:bodyPr/>
          <a:lstStyle/>
          <a:p>
            <a:r>
              <a:rPr lang="de-DE"/>
              <a:t>Mastertitelformat bearbeiten</a:t>
            </a:r>
            <a:endParaRPr lang="de-DE" dirty="0"/>
          </a:p>
        </p:txBody>
      </p:sp>
      <p:sp>
        <p:nvSpPr>
          <p:cNvPr id="7" name="Untertitel 2"/>
          <p:cNvSpPr>
            <a:spLocks noGrp="1"/>
          </p:cNvSpPr>
          <p:nvPr>
            <p:ph type="subTitle" idx="1"/>
          </p:nvPr>
        </p:nvSpPr>
        <p:spPr>
          <a:xfrm>
            <a:off x="706968" y="1016688"/>
            <a:ext cx="10773833" cy="1828800"/>
          </a:xfrm>
        </p:spPr>
        <p:txBody>
          <a:bodyPr/>
          <a:lstStyle>
            <a:lvl1pPr marL="0" indent="0" algn="l">
              <a:buNone/>
              <a:defRPr>
                <a:solidFill>
                  <a:srgbClr val="7C838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3" name="AutoShape 4" descr="data:image/jpeg;base64,/9j/4AAQSkZJRgABAQAAAQABAAD/2wCEAAkGBxMTEhUQEhIWFRUVGRYSFhUXFRcRGhUUFxgWFxgVGBgYHiggGBooGxYWIT0hJSkrLi4uGB8zRDMsNygtNSsBCgoKDg0OGxAQGzEmHiYwLDQ3MDQsLCw3NzQsLCwuLC8tLCwuLCwsLCwsLCwsLywsLCwsLCwsLDQvLCwyLCwsL//AABEIAGQB9wMBIgACEQEDEQH/xAAcAAEAAQUBAQAAAAAAAAAAAAAABwIDBAUGAQj/xABKEAABAwIEAwQECAoIBwEAAAABAAIDBBEFBhIhMUFRBxMiYRRxgZEjMkJSobHB0RUWYnJzgpKisrMXJTM1U1R08AgkQ4PC0uFj/8QAGgEBAAIDAQAAAAAAAAAAAAAAAAMEAQUGAv/EAC8RAQACAQMDAQcBCQAAAAAAAAABAgMEERIFITFBExUiMlFhccEUI0JDUpGh0fD/2gAMAwEAAhEDEQA/AJxREQEREBERAREQERUSyhoLnGwG5JQVoo9xvtBMUw0DVGDZzNruHM35O+hdvhWJR1ETZoXamO94PNpHIjoo6ZK2naE+TTZMdYtaO0stERSIBFr8axZlOwucd+TevmfJchl/tBa6cwVBAa4+CXZoBPyHdB0PvUdstYtxlPj02TJWbVjtDv0RFIgERR7mzOUtPUSRNdYNLQPC08WtPMea8ZMkUjeU2DBfNbjXykJFEP8ASRN8791n3J/SRN8791n3KL9pp91v3XnS8iijBc/VE1ZTw6/BI8McC1u4IPMC4UrqXHki8bwq59PfBMVuIiL2gEXJ5uzYIAWRuGscXbGx6AHisnJ2a461ltmTMHjj6jhrZ1b9XDoTHGWs24p502SMftNuzo0RFIgEREBERAREQEREBERAREQEREBERAREQEREBERAREQEREBERAREQEREBERAREQEREBERARFRLKGgucbAbkoEsoaC5xsBuSozztm4uvHGbAcB9p81XnTNZdeNhsBwH2nzUeyuLjcqjnzb/DHhu9BodvjusSuLjqPFbzKeY5aKTW3xMdbvI77OHUdHDr7Fp9KWVaJmJ3huL1revG0dn0NhWJR1ETZonamu94PNpHIjorWM4qynYXOO/IfafJRf2VuqnVLjD/YAETF19BdpOgDq+9uHAceIvg5txKp750NQNMg49HDk5p5tPL7wVdnPPDfbu5+uhrOeaRbtH91jNGYHzvO/wDv7lzoCvaU0qlM7+XQY61x141SFkDOunTSVTvDs2OUn4vRjz83o7lw4cJPXze0KRMh5y0aaWpd4Pixyk/E6Mefm9Dy4cOFvBn/AIbNPr9Bvvkxx+Y/0kxQp2kN/wCcm9bf5bFNahrtEb/zk3rb/LYveq+WPyr9KnbNP4/WHF6E0LI0ppVHd0nJnZOb/WFJ+lH1FfQagLKLf6wpf0o+oqfVe0vyy5zq075o/AuSzfmhsLTGw+LgSPqH3qrNuZ2xNMbDvwJH1D71EmIVbpXEkrznz7fDU0Oi9pPO/hYxGsdK4uJVOH1b4XtljcWPYbtcOR+0crc1TpViacN24np96pw6GKxMcYjsnXJ2amVjLGzJmjxs6j57Orfq4dCejXzRg81S+ojbSavSNV49O2k8yb7BtuN9rXuvpKmD9De80l+ka9Nw3Vbxab72vdbHDebR3c11DTUwZPgnz6fRdREUzXiIiAiIgIiICIiAiIgIiICIiAiIgIiICIiAiIgIiICIiAiIgIiICIiAiIgIiICIrc8zWNL3GwG5JQezTNY0ucbAbklRdnXO1yY2fFHAc/WfNWs9ZyLiY2GzRwH2nz+pRpNKXG5KpZc3LtHhv+ndN/mZG3FW2Q31bnkdirmhaFXoqt7eDtuh3CrcW6th28NuWrZ5Xy1JXy6W3ZCw/Cy24fkMvxeR7BxPIGjJeDy4jIW6dELD8LMOF+OhgPF5HuG55AylRY9RUzBTxgsbGSwCwG4JBNydyTc3O5U2PHHm/hp9XqrRvjxxvLe4Xh0VPE2CFgYxgsAPpJPMk7knitfmrLcVbFod4ZG3McgFyw9D1aeY+0Arxuaqc8C4+rSf/Je/jRB+V7m/+ytzfHMbTLS1pmrblETuhjEcNkp5XQTN0vb7Q4cnNPNp6/arGhS1ixpcSPo1nNlDXPjk0jw2tcbHcG4uPtso5r8LkgkMMrbOHucOTmnmD/vdUcmPj3jw32n1fOON+1mr0L1oWb3Cdwolrm7LI2b9GmmqHeDhHIfkdGOPzeh5erhg55wSskq5XRUz3scWlrm2IPgaDz6grnGwruMmZoMdqed3g4MkPyOjXH5vny9XCxS8XiKXa7NjnFac2GO/rH6w4j8WK/8Aycn7v3p+LFf/AJOT9371PKKf9lqp+9M32QzlXLVa2tp5H0z2MY8Oc52kAAA+a7zNeZWxNLGHfgSPqH3q3m7NscLSxrt+BI+oKIsUzA6RxIb7zf6AorWikcaLWDT5NXaMmSOzMr6p0riSVrZqljedz0G6101S53Fx9XAe4K0q/FvKYIiGRNVudw2Hl96ooKKWolbTwML5HmwA+lxPJo5le4fQy1EraeBhfI82AHIc3OPJo5lT3kfJ8WHxWFnzPA72W3H8hvRg6c+JU+LFy/ClrtdXT1418vMj5Oiw+Laz53gd7Lbj+Q3owdOfE+XTosTF67uIJqgtLhFHJLpBsXaGl1geV7K9EREbQ5a97Xtyt5ZaKPcn9qcVdUtpPRnwl4cWuc9rgXNGrTYc9IcfYpCWXkRajNePMoaWSre0uDNIDBsXuc4Na0e0/WtPkHPTcTM4bA+HuRETqc1+rvO8ta3C3dn3oOvREQEREBERAREQEREBERARaPOeYfQKV1WYXSta5jXNa4NID3Bodc/lFo9qyctYy2spYqtgLRK3VpJBLSCWuaSOYcCPYg2aLS5wzCygpX1b2F+ksaGNIBc57g2wJ9ZPqBWBkLOrMSZK5sTonROa0sc4OOlwu123IkOH6qDqUVE8oY1z3GzWguJ6AC5K5fIOcxibJZG074Wxuay7nB2pxGogWG1gW/tIOrREQEWpzVjYoqWWrLDIIw06AQ0u1PazYnb5V/YmVcaFbSxVYYYxIHHQSHFulzm7kfm3QbZERAREQEREBERAREQEREFqqqGxsdI9wa1ouSeQUU53zr3ngjPh5D7T5/UpXqIGva6N7Q5rgWuaRcEHYghQX2gZLfRP76O76Zx2J8RiJ4MeenR3sO/GvqItMdvDZ9MrhnJtk8+jk5pS43JVCLwlU3WdogK32S8py4jLYXZAw/Cy29vdsvsXkexoNzyBqyVlGXEZbC7Kdh+Fl+nu2X4vI9gBueQM/YZh0VPE2CFgZGwWa0fST1JO5J3JKsYsXLvPhpOo9R4fu8fl5heHRU8TIIWBkbBZrR9JJ4kk7knckqAc1ykTy7n+0k/jK+iV86Zs/t5f0kn8ZXrU+ir0bvltu04nd84q8zEZRwkd+0T9axUVV0k1rPo7vsnr5H4iGvfqHdSHgON2dApWzHgTKuIsPheLmOS1yx3mNrtPMX38jYiIOx/+8h+hl+tinVXcMRNNpcp1OeGp3r28PnjGKmqpZnU88bGvb5OLXt5PYdW7T/8ADYghYf4el+bH+y7/ANlO2bsrw18PdyeF7bmOUC7o3fa07Xbz9YBEBY1hM1JM6nnbpe3cHi17eT2Hm0//ADiFXy4uE/ZttBqsWoja0RFl045L+QP1fvKo/DE3z/c1o+xYCokeALlRbNlOPHEb7QlDs+z9oc2kqn3Y4hsUh4sJ2DHdWX4Hlw4cOjzlnJkQfFE4FwJa4jqNi0e3YrQdmnZ+QW11YzxbOhhcPi8xJIPncw3lxO/DO7SchmbVWUjfhfjSxD/q9XsH+J5fK9fG1tk9m5y9tJfVfSP8botxPEHSuJJWEvAV6qrpqxERtAr2HUMtRK2ngYXyP4DkBzc48mjqvcNoJamVtPAzXI/gOQHNzjyaOqnzJOUIsPi0t8cz7d7Lbdx+a3owch7VNixTafs1vUOoRhjjX5nmSMoRYfFYWfM8DvZbbuPzW9GDp7V0qIrsRERtDlb3m88reRarNlvQau+w9Hnvy/6bltVpM8f3bXf6Wp/lPWXlCWGUZhp6fE4t3RVTmOtzAbHIwX6H4Rv6wX0JTzNexsjTdrgHNPVrhcH3FQh2X4MavLtbTtvrdNK6Oxse9ZHA9m44Xc0D1Ersew3HjU4Yxj3EyU7nQOJ4lo8UZ9Wlwb+oUHnaUDVVNFhbeD3iaW3JguP4RKfYFr+xOENkrrCw+AHsBqFd7N611fiNfiJAMMbvRqdw3uBsXA/mNaf+6VhdhGJd9JiA0adBgHG996jy24IJAzPminoWh0xJc74sbQC51uJ3IAHmSFzQ7TC2z5cPqGRG1pON78PjNa395cVJniiGM1Etdr0wPkjjGjvBrid3bdgTts53rN12EvbFg72lj5XlrgWlroHkEHiCLbhB3WFYnFURNmheHsdwPCx5gg7gjoVz+Ys9Q00vozI5KibmyMfFNr2J43tvYA+xcp2R41A6rqaanl1xODpmA3BDWPDQSDuCWvaD6gqX4icJxComqI9TKhzy2QkNJDnl40OdsTvYt24DyuG8pu0tge1lXST02rg5wLgB1IIa63qBXbS1TGxmZzwIw3WX320Wvqv0suOqMx4XiMYgll0XLXAPtGQ4dH7tF9xx4FbbMOCF2HPo6e+zGtjBdclrC1wZc9Q23tQaKTtKDnH0WhqJ2tNi8AtHrs1riPbYrb5YzvBWPMOl8Uwv8HIBvbjpI4kdDY8dtiuZypnSOkibR1ED2GO4u1u+5Ju9hsQd/O66Khhw+sqm1sUl52AbBxjPhuNTmEAnY6b8LABBv8VxOKnidNM8MY3nxueQAG5J6BcX/SZqu6GgqJIhe8nS3H4rXAftLB7Uaprqunp5SRCwNkkt0e8tcduYaw2/OK3sGf8AD2NDGamtaA1rREQABwACDbZYzRT1zS6EkObbVG6wc2/A7EgjzBW7USMxaD8Lw1FJcNlcyOQW0XdISx23TdjvWLqW0GszLhvpNJPT85I3Nb5Ptdp9jgCuS7F6u9G+E8YpDYdGSAP/AIu8UgKPMoxejYtV03Bsl5G+8SNA9TZHD2ILXayDUS0eHNJ+FkD3W5Anu2n3OkP6qsZcgFFjs9OBpjqWlzBwFyO9FugB75tlnYYz0nG5Z+LaZpY3ycB3dv2nSn2KntMi7mekxBvGNwY49Q062t9o7wIN72kVndYdUW4yN7kf9whjv3S4+xWey/DO4w6Laxl1Tu89fxT+wGe5ajtSqBN6JRscLzyBw362jYfMfCO9y3HaHWtpcNeGuEYsyAEnTZriGkX/ADQQgxMT7R4WyGGmgkqnjiYx4TbjpIBLvWBbzKvYF2gQzSinmikppTYBsg2LjwbfYgnzAuuSyf2hYRRUzY3SnvXXdK5sbn3dc2F2jgBYe/qtf2g9omFVcI7p73TMcC0905pLTs5tzbbn6wgkXtNbfDKgeUf82NedmgDcMp77ACQnlb4WRaPMOPd7l01rgXaooXO4Al3extJPne5WVksPqsBa2KzXyw1DGXNwHF8rW3IttdB7V9pLC9zKSlmqtOxcwENPmLBxt5kBZmXs+w1Evo0kclPMdgyQbF1r6QeIdbkQFGuTe078GB1BiNFJG5ry7VG0B3i28THkagLbOBNxbbbft6euwfGKiGaOpJnh3ZGHupnuLSHi7DYyaSL7XAuUEgoiICIiAiIgIiICIiArdTA2Rjo3tDmOBa5rhcOB2IIPEK4rMtQ1vO/kN0Zjf0Qb2gZJdQuM0V3UrjseJhJ4MeebejvYd7X1+Scoy4jLzZTsPwsvXn3cd+LyOfBoNzyBnGvlMrXRljSxwLXNcA/U07EEHaytYUPR42wxsa2NuzWtAbYcdree6r+xry39G295ZvY8PX6/96tlhuHx08TYIWBkbBZrRy+8k73O5JWUrEVU13keh2V9WIamd9+4vm/NU7TUSgHhJIP33L6QXE1+TqN8j5H00Zc5znE6bXJNydlDmx89l/p+pjBaZmEGawmsKa/xHof8rH7j96fiPQ/5WP3H71B7CW297x/S4fsed/WQ/Qy/WxTsuWy1lymp5jJDAxji0tLgN7XBtflwC6lWcVeNdmk1uf22XmLR5tyxDXw91J4XtuY5QLujd9rTtdvP1gEbslY0taBwGo+4e9e5iJjaVelrVtFq+Xzbj+Fy0croKhulzdwfkvbyew82n6OHFSP2adnxBbXVrPFs6GBw+LzEkgPyujeXE7/F7PEqVs7o3yxscYna4yWB2h3UE89h7h0Wyhrzwe32j7lBTFWLbtlqeoZcuOK+Pq2CKiOUO4FJJAOJVhqkddpGQe+1VlI34b40kQ277q5v/wCn8Xr4xNhlBLUytp4GF0jja3DSBxc4/JaOZ+1fSU1ceDG+0/ctXR0rYpZJ2RsbJLYyODGgvI6kbqC+Kszu2un6hlx4pp5+hkrKMWHxaW+OV9jLKRYuPzR81g5D28V0axIa4H4wt9IWU119wpoiIjaGtva1rb28vURFl4FpM8f3bXf6Wp/lPW7WLitI2aCWF4uySN8bgDa7XtLSLjhsSgjX/hz/ALsl/wBTJ/KhXF4xijsEr8Wp23ayriL4CBwkkN2OHRrO8nG/zB7ZpyZl2ChgdDTtLWOeZCC4v8Ra1pN3eTQsDNWS6SvmZPPD3jom6QdTm6mh2rSQPjC5O3mUFXZZgXoeGU8RFnub30nI65PFY+YBa39VcB/w6f2uJ/nQfxVKmiJ4IuFzeTMp01C6d1OxzTMWF93ufct1248PjuQRbSyx4VmKpFY0CnrNb2SPaC0d68SNfc8AH6mE8uPBTBXTUEMJqJfR2xAau8Ij0keR+UT0HFWcz4DTV7O4qYGyNaSQ5xLCw8yxzbOHAc97b3XFw9h+GtfrL5nj/DdKA31Xa0P+lBs+zHN/4RkqHx0LIIYjoZMCA55JuGFoba+kAmztrt6qjLfaGyqrKnDK6GOnfGdDGPfrExa5wcLvaAdtBAtuCSuzwSgip4m08MTYo2CzWstbzPUkne53K57N2QKPEX95UQ6ZANPfMfoeRyvbwut+UDZByna/lPCIqKWo7uKnnA+B7q0Ze8kWb3TfC4HmbbC5usnKOO1NFluKsMLp3RBxDHOLD6P3rmtdexOkMII/JA5K5hnY3hkDhI4PqCCCGzSXFx5RhocPJ1wVI7Wgx6e7FradFgBp4WtwtZBzGWMZosYpI5ZGQyPt8JE4NeYpOYs7cC+4PMKLs6UEFNjNDFhUr+9MjDLEyV8rY3GQW4k6btL7tvYNA2AO/Z4r2MYbM4vAfTXJJbFINNz5SBwaPIWC3WUsjUWHP108OqQjT3znGR4HO1/C39UC6DjO2tstJXUOKt1ugaWRysB8JMbzJpcOF3tc8b/NUm4RXUVTCKiAwvjI1agGjT5OB3aRzBsQsvFoI5Y3QSxtlY8Wcx4BaR5389/Yo6quxDDXv1tdLEP8Nkoc31Xka530oMmiz/FPizcOoqWKeMbvqWkAM07ve2zSHNHhANxd3PcFSUudyplelw9pjpoGs1W1SB2t77cNTnG5HHbgLnZdEgKIO1WrOH4th+KXd3Za+KRovbwBwuR1LZv3PJS+uezjlunr42U9QwvDX94LOLCHBrm8R5OOyDkOwGhd6FLWyEl9VM52om92MuP4zKt52wYR6ThNS0C7ogKhu17GI6nW89Gse1dFl3D46enjpoW6GRDQ1t72Fyb3PEkklZlWGljmuFw4FpHUEWIQQP2a1JxLFqOU3LaCijYbjYyMaY/fqkLvPQpN7W8FfV4XURRAukaGzNaNy7u3BxaAOJLQ6w5myvZMyhS4c6T0eMsMwZqJe59w3VYeLh8YrqJX2F0EZ9jWPUVVQxUzxCKmBvduY5rA57W7Nkbfdw02B6H1i+V2jZ0o8NDGR08E9Q9wHcgNBazm5xaDp3sAOdz0KrzF2WYfWvdM6MwPedTnQv0Fx4klpBZc9bXN1dyx2Y0FDI2aOPvpGm7ZJX6nNPUNADAfO1wgtdpr3Oy/M58Ihe6OBzoQbiNzpYiWXAF7E24K32e18lPlyKoii758UU0gj1FuvTLISAQCb2vtbfguxzJhUVXSyU0zSY5NOoBxafC5rhu3zaF7lzCo6SljpoGkMjDtLS4uO7nOO58yUHM5KzTR41S/DxQGUFwkp3hsukXOlwDxcgttuBxuOSjLtjy/Q0k9N+Dfg6t0lzFC4usbjQ8Nue7drsABa++2ykHHeyLDqp7pSx1M5x1O7l4aCfzXAtb+qAsrK/ZzQYfI2aKIyyt2bJI4vc2/MNADAfMC/vQdzBq0t1fGsNVutt/pVaIgIiICIiAiIgIiIPCFbMAV1EN2K6mVJgWYvLLGz1ylh9wq2NI4H2LJslk2OShsnUK2YLq/ZLLLG6x6ME9GCyEWNjlKxHEGm6qc88lcsllk3Yr478TdedwFl2SyxszyYno6rFMsmy8ITY5SttpwN166EHkq9KaVljdYdTBWzTrLsvVjZnlLC7hetiI4bLLslk2OS02Q81dDk0ppWXl6vCEXqCgR7WVTW22C9RBSGWNwvGMsq0QUd2L3XujyHuVSIKGRgbp3Qvf691WiCnT7PYvSNrL1EFDYwOQ9y9AVSIKHxgr3R5D3KpEFHdi91WiICpaze/NVIgp0b3RzL8VUiCl7Lr1zbixXqIKBH/uyOjBVaIKSzayBu1lUiC22IDkPcqtKqRAREQEREBERAREQEREBERAREQEREBERAREQEREBERAREQEREBERAREQEREBERAREQEREBERAREQEREBERAREQEREBERAREQEREBERAREQEREBERAREQEREH/9k="/>
          <p:cNvSpPr>
            <a:spLocks noChangeAspect="1" noChangeArrowheads="1"/>
          </p:cNvSpPr>
          <p:nvPr userDrawn="1"/>
        </p:nvSpPr>
        <p:spPr bwMode="auto">
          <a:xfrm>
            <a:off x="1253617" y="3789040"/>
            <a:ext cx="6388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sz="1000"/>
          </a:p>
        </p:txBody>
      </p:sp>
      <p:sp>
        <p:nvSpPr>
          <p:cNvPr id="4" name="Foliennummernplatzhalter 3">
            <a:extLst>
              <a:ext uri="{FF2B5EF4-FFF2-40B4-BE49-F238E27FC236}">
                <a16:creationId xmlns:a16="http://schemas.microsoft.com/office/drawing/2014/main" id="{25EFFB15-64BC-4F5E-BD23-DD737D56387F}"/>
              </a:ext>
            </a:extLst>
          </p:cNvPr>
          <p:cNvSpPr>
            <a:spLocks noGrp="1"/>
          </p:cNvSpPr>
          <p:nvPr>
            <p:ph type="sldNum" sz="quarter" idx="10"/>
          </p:nvPr>
        </p:nvSpPr>
        <p:spPr>
          <a:xfrm>
            <a:off x="9044519" y="5661248"/>
            <a:ext cx="2432049" cy="441325"/>
          </a:xfrm>
        </p:spPr>
        <p:txBody>
          <a:bodyPr/>
          <a:lstStyle/>
          <a:p>
            <a:pPr>
              <a:defRPr/>
            </a:pPr>
            <a:fld id="{0825325C-8630-40A2-9E22-640476F9C28D}" type="slidenum">
              <a:rPr lang="de-DE" smtClean="0"/>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06968" y="548681"/>
            <a:ext cx="10769600" cy="701675"/>
          </a:xfrm>
        </p:spPr>
        <p:txBody>
          <a:bodyPr/>
          <a:lstStyle/>
          <a:p>
            <a:r>
              <a:rPr lang="de-DE"/>
              <a:t>Mastertitelformat bearbeiten</a:t>
            </a:r>
            <a:endParaRPr lang="de-DE" dirty="0"/>
          </a:p>
        </p:txBody>
      </p:sp>
      <p:sp>
        <p:nvSpPr>
          <p:cNvPr id="3" name="Inhaltsplatzhalter 2"/>
          <p:cNvSpPr>
            <a:spLocks noGrp="1"/>
          </p:cNvSpPr>
          <p:nvPr>
            <p:ph idx="1"/>
          </p:nvPr>
        </p:nvSpPr>
        <p:spPr>
          <a:xfrm>
            <a:off x="706968" y="1232680"/>
            <a:ext cx="10769600" cy="443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47"/>
          <p:cNvSpPr>
            <a:spLocks noGrp="1" noChangeArrowheads="1"/>
          </p:cNvSpPr>
          <p:nvPr>
            <p:ph type="sldNum" sz="quarter" idx="10"/>
          </p:nvPr>
        </p:nvSpPr>
        <p:spPr/>
        <p:txBody>
          <a:bodyPr/>
          <a:lstStyle>
            <a:lvl1pPr>
              <a:defRPr/>
            </a:lvl1pPr>
          </a:lstStyle>
          <a:p>
            <a:pPr>
              <a:defRPr/>
            </a:pPr>
            <a:fld id="{F81F0267-05B5-4744-AC2B-3C0DE8E53125}" type="slidenum">
              <a:rPr lang="de-DE"/>
              <a:pPr>
                <a:defRPr/>
              </a:pPr>
              <a:t>‹Nr.›</a:t>
            </a:fld>
            <a:endParaRPr lang="de-DE"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706967" y="900000"/>
            <a:ext cx="10782636" cy="550200"/>
          </a:xfrm>
        </p:spPr>
        <p:txBody>
          <a:bodyPr/>
          <a:lstStyle>
            <a:lvl1pPr>
              <a:defRPr>
                <a:solidFill>
                  <a:srgbClr val="325AA0"/>
                </a:solidFill>
              </a:defRPr>
            </a:lvl1pPr>
          </a:lstStyle>
          <a:p>
            <a:r>
              <a:rPr lang="de-DE"/>
              <a:t>Mastertitelformat bearbeiten</a:t>
            </a:r>
            <a:endParaRPr lang="de-DE" dirty="0"/>
          </a:p>
        </p:txBody>
      </p:sp>
      <p:sp>
        <p:nvSpPr>
          <p:cNvPr id="3" name="Textplatzhalter 2"/>
          <p:cNvSpPr>
            <a:spLocks noGrp="1"/>
          </p:cNvSpPr>
          <p:nvPr>
            <p:ph type="body" idx="1"/>
          </p:nvPr>
        </p:nvSpPr>
        <p:spPr>
          <a:xfrm>
            <a:off x="706967" y="1508400"/>
            <a:ext cx="10769600" cy="381000"/>
          </a:xfrm>
        </p:spPr>
        <p:txBody>
          <a:bodyPr anchor="b"/>
          <a:lstStyle>
            <a:lvl1pPr marL="0" indent="0">
              <a:spcBef>
                <a:spcPts val="0"/>
              </a:spcBef>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706967" y="1965600"/>
            <a:ext cx="10769600" cy="4323600"/>
          </a:xfrm>
        </p:spPr>
        <p:txBody>
          <a:bodyPr/>
          <a:lstStyle>
            <a:lvl1pPr>
              <a:defRPr sz="1600">
                <a:solidFill>
                  <a:srgbClr val="000A10"/>
                </a:solidFill>
              </a:defRPr>
            </a:lvl1pPr>
            <a:lvl2pPr>
              <a:defRPr sz="1600">
                <a:solidFill>
                  <a:srgbClr val="000A10"/>
                </a:solidFill>
              </a:defRPr>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Rectangle 47"/>
          <p:cNvSpPr>
            <a:spLocks noGrp="1" noChangeArrowheads="1"/>
          </p:cNvSpPr>
          <p:nvPr>
            <p:ph type="sldNum" sz="quarter" idx="10"/>
          </p:nvPr>
        </p:nvSpPr>
        <p:spPr/>
        <p:txBody>
          <a:bodyPr/>
          <a:lstStyle>
            <a:lvl1pPr>
              <a:defRPr/>
            </a:lvl1pPr>
          </a:lstStyle>
          <a:p>
            <a:pPr>
              <a:defRPr/>
            </a:pPr>
            <a:fld id="{41C5E229-35C6-4A74-A19A-92CBB2948A67}" type="slidenum">
              <a:rPr lang="de-DE"/>
              <a:pPr>
                <a:defRPr/>
              </a:pPr>
              <a:t>‹Nr.›</a:t>
            </a:fld>
            <a:endParaRPr lang="de-DE"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06968" y="900001"/>
            <a:ext cx="10769600" cy="701675"/>
          </a:xfrm>
        </p:spPr>
        <p:txBody>
          <a:bodyPr/>
          <a:lstStyle>
            <a:lvl1pPr>
              <a:defRPr>
                <a:solidFill>
                  <a:srgbClr val="325AA0"/>
                </a:solidFill>
              </a:defRPr>
            </a:lvl1pPr>
          </a:lstStyle>
          <a:p>
            <a:r>
              <a:rPr lang="de-DE"/>
              <a:t>Mastertitelformat bearbeiten</a:t>
            </a:r>
            <a:endParaRPr lang="de-DE" dirty="0"/>
          </a:p>
        </p:txBody>
      </p:sp>
      <p:sp>
        <p:nvSpPr>
          <p:cNvPr id="3" name="Inhaltsplatzhalter 2"/>
          <p:cNvSpPr>
            <a:spLocks noGrp="1"/>
          </p:cNvSpPr>
          <p:nvPr>
            <p:ph sz="half" idx="1"/>
          </p:nvPr>
        </p:nvSpPr>
        <p:spPr>
          <a:xfrm>
            <a:off x="706966" y="1584000"/>
            <a:ext cx="5278967" cy="4435200"/>
          </a:xfrm>
        </p:spPr>
        <p:txBody>
          <a:bodyPr/>
          <a:lstStyle>
            <a:lvl1pPr>
              <a:defRPr sz="1600">
                <a:solidFill>
                  <a:srgbClr val="000C20"/>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89133" y="1584000"/>
            <a:ext cx="5283200" cy="4435200"/>
          </a:xfrm>
        </p:spPr>
        <p:txBody>
          <a:bodyPr/>
          <a:lstStyle>
            <a:lvl1pPr>
              <a:defRPr sz="1600">
                <a:solidFill>
                  <a:srgbClr val="000C20"/>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Rectangle 47"/>
          <p:cNvSpPr>
            <a:spLocks noGrp="1" noChangeArrowheads="1"/>
          </p:cNvSpPr>
          <p:nvPr>
            <p:ph type="sldNum" sz="quarter" idx="10"/>
          </p:nvPr>
        </p:nvSpPr>
        <p:spPr/>
        <p:txBody>
          <a:bodyPr/>
          <a:lstStyle>
            <a:lvl1pPr>
              <a:defRPr/>
            </a:lvl1pPr>
          </a:lstStyle>
          <a:p>
            <a:pPr>
              <a:defRPr/>
            </a:pPr>
            <a:fld id="{13A15209-6B68-4A40-8B1F-C8E6D627115A}" type="slidenum">
              <a:rPr lang="de-DE"/>
              <a:pPr>
                <a:defRPr/>
              </a:pPr>
              <a:t>‹Nr.›</a:t>
            </a:fld>
            <a:endParaRPr lang="de-DE"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06967" y="900000"/>
            <a:ext cx="10773832" cy="702000"/>
          </a:xfrm>
        </p:spPr>
        <p:txBody>
          <a:bodyPr/>
          <a:lstStyle>
            <a:lvl1pPr algn="l">
              <a:defRPr sz="2400" b="0">
                <a:solidFill>
                  <a:srgbClr val="325AA0"/>
                </a:solidFill>
              </a:defRPr>
            </a:lvl1pPr>
          </a:lstStyle>
          <a:p>
            <a:r>
              <a:rPr lang="de-DE"/>
              <a:t>Mastertitelformat bearbeiten</a:t>
            </a:r>
            <a:endParaRPr lang="de-DE" dirty="0"/>
          </a:p>
        </p:txBody>
      </p:sp>
      <p:sp>
        <p:nvSpPr>
          <p:cNvPr id="3" name="Inhaltsplatzhalter 2"/>
          <p:cNvSpPr>
            <a:spLocks noGrp="1"/>
          </p:cNvSpPr>
          <p:nvPr>
            <p:ph idx="1"/>
          </p:nvPr>
        </p:nvSpPr>
        <p:spPr>
          <a:xfrm>
            <a:off x="4766734" y="1584000"/>
            <a:ext cx="6709833" cy="4428000"/>
          </a:xfrm>
        </p:spPr>
        <p:txBody>
          <a:bodyPr/>
          <a:lstStyle>
            <a:lvl1pPr>
              <a:defRPr sz="1800">
                <a:solidFill>
                  <a:srgbClr val="000A10"/>
                </a:solidFill>
              </a:defRPr>
            </a:lvl1pPr>
            <a:lvl2pPr>
              <a:defRPr sz="1600">
                <a:solidFill>
                  <a:srgbClr val="000C20"/>
                </a:solidFill>
              </a:defRPr>
            </a:lvl2pPr>
            <a:lvl3pPr>
              <a:defRPr sz="14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06967" y="1584000"/>
            <a:ext cx="3913717" cy="4428000"/>
          </a:xfrm>
        </p:spPr>
        <p:txBody>
          <a:bodyPr/>
          <a:lstStyle>
            <a:lvl1pPr marL="0" indent="0">
              <a:buNone/>
              <a:defRPr sz="1400">
                <a:solidFill>
                  <a:srgbClr val="000C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7"/>
          <p:cNvSpPr>
            <a:spLocks noGrp="1" noChangeArrowheads="1"/>
          </p:cNvSpPr>
          <p:nvPr>
            <p:ph type="sldNum" sz="quarter" idx="10"/>
          </p:nvPr>
        </p:nvSpPr>
        <p:spPr/>
        <p:txBody>
          <a:bodyPr/>
          <a:lstStyle>
            <a:lvl1pPr>
              <a:defRPr/>
            </a:lvl1pPr>
          </a:lstStyle>
          <a:p>
            <a:pPr>
              <a:defRPr/>
            </a:pPr>
            <a:fld id="{61BF7FB6-E30B-4A29-ACC0-C70418C1CCFE}" type="slidenum">
              <a:rPr lang="de-DE"/>
              <a:pPr>
                <a:defRPr/>
              </a:pPr>
              <a:t>‹Nr.›</a:t>
            </a:fld>
            <a:endParaRPr lang="de-DE"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706966" y="900000"/>
            <a:ext cx="10765367" cy="5083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Rectangle 47"/>
          <p:cNvSpPr>
            <a:spLocks noGrp="1" noChangeArrowheads="1"/>
          </p:cNvSpPr>
          <p:nvPr>
            <p:ph type="sldNum" sz="quarter" idx="10"/>
          </p:nvPr>
        </p:nvSpPr>
        <p:spPr/>
        <p:txBody>
          <a:bodyPr/>
          <a:lstStyle>
            <a:lvl1pPr>
              <a:defRPr/>
            </a:lvl1pPr>
          </a:lstStyle>
          <a:p>
            <a:pPr>
              <a:defRPr/>
            </a:pPr>
            <a:fld id="{E847B2C2-3613-45C0-AFBA-FD759F99B354}" type="slidenum">
              <a:rPr lang="de-DE"/>
              <a:pPr>
                <a:defRPr/>
              </a:pPr>
              <a:t>‹Nr.›</a:t>
            </a:fld>
            <a:endParaRPr lang="de-DE"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79ACA-88E9-4874-95B1-ECC167F21D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12879BB-89CE-45DF-98E0-6A2A22365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131D710-A397-4E15-B211-0D4FFE459D77}"/>
              </a:ext>
            </a:extLst>
          </p:cNvPr>
          <p:cNvSpPr>
            <a:spLocks noGrp="1"/>
          </p:cNvSpPr>
          <p:nvPr>
            <p:ph type="dt" sz="half" idx="10"/>
          </p:nvPr>
        </p:nvSpPr>
        <p:spPr/>
        <p:txBody>
          <a:bodyPr/>
          <a:lstStyle/>
          <a:p>
            <a:fld id="{685C1EE2-497E-4AA4-AE57-6ADBA114F80A}" type="datetimeFigureOut">
              <a:rPr lang="de-DE" smtClean="0"/>
              <a:t>09.09.2021</a:t>
            </a:fld>
            <a:endParaRPr lang="de-DE"/>
          </a:p>
        </p:txBody>
      </p:sp>
      <p:sp>
        <p:nvSpPr>
          <p:cNvPr id="5" name="Fußzeilenplatzhalter 4">
            <a:extLst>
              <a:ext uri="{FF2B5EF4-FFF2-40B4-BE49-F238E27FC236}">
                <a16:creationId xmlns:a16="http://schemas.microsoft.com/office/drawing/2014/main" id="{4C007B87-9CC8-4746-A441-8E450C4349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BC9972-E9FE-4FE5-AE8D-F98BCE44A8B1}"/>
              </a:ext>
            </a:extLst>
          </p:cNvPr>
          <p:cNvSpPr>
            <a:spLocks noGrp="1"/>
          </p:cNvSpPr>
          <p:nvPr>
            <p:ph type="sldNum" sz="quarter" idx="12"/>
          </p:nvPr>
        </p:nvSpPr>
        <p:spPr/>
        <p:txBody>
          <a:bodyPr/>
          <a:lstStyle/>
          <a:p>
            <a:fld id="{FCA15971-D8C8-4DA5-A8DB-E1C2395EF3FA}" type="slidenum">
              <a:rPr lang="de-DE" smtClean="0"/>
              <a:t>‹Nr.›</a:t>
            </a:fld>
            <a:endParaRPr lang="de-DE"/>
          </a:p>
        </p:txBody>
      </p:sp>
    </p:spTree>
    <p:extLst>
      <p:ext uri="{BB962C8B-B14F-4D97-AF65-F5344CB8AC3E}">
        <p14:creationId xmlns:p14="http://schemas.microsoft.com/office/powerpoint/2010/main" val="265738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image" Target="../media/image6.jpg"/><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9025302" y="5642567"/>
            <a:ext cx="2432049"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accent2"/>
                </a:solidFill>
                <a:ea typeface="ＭＳ Ｐゴシック" pitchFamily="-65" charset="-128"/>
              </a:defRPr>
            </a:lvl1pPr>
          </a:lstStyle>
          <a:p>
            <a:pPr>
              <a:defRPr/>
            </a:pPr>
            <a:fld id="{0825325C-8630-40A2-9E22-640476F9C28D}" type="slidenum">
              <a:rPr lang="de-DE"/>
              <a:pPr>
                <a:defRPr/>
              </a:pPr>
              <a:t>‹Nr.›</a:t>
            </a:fld>
            <a:endParaRPr lang="de-DE" dirty="0"/>
          </a:p>
        </p:txBody>
      </p:sp>
      <p:sp>
        <p:nvSpPr>
          <p:cNvPr id="1028" name="Rectangle 52"/>
          <p:cNvSpPr>
            <a:spLocks noGrp="1" noChangeArrowheads="1"/>
          </p:cNvSpPr>
          <p:nvPr>
            <p:ph type="title"/>
          </p:nvPr>
        </p:nvSpPr>
        <p:spPr bwMode="auto">
          <a:xfrm>
            <a:off x="706967" y="548681"/>
            <a:ext cx="10769600"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AT" dirty="0"/>
              <a:t>Mastertitelformat bearbeiten</a:t>
            </a:r>
          </a:p>
        </p:txBody>
      </p:sp>
      <p:sp>
        <p:nvSpPr>
          <p:cNvPr id="1029" name="Rectangle 53"/>
          <p:cNvSpPr>
            <a:spLocks noGrp="1" noChangeArrowheads="1"/>
          </p:cNvSpPr>
          <p:nvPr>
            <p:ph type="body" idx="1"/>
          </p:nvPr>
        </p:nvSpPr>
        <p:spPr bwMode="auto">
          <a:xfrm>
            <a:off x="706967" y="1232893"/>
            <a:ext cx="10769600" cy="4073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pic>
        <p:nvPicPr>
          <p:cNvPr id="4" name="Grafik 3">
            <a:extLst>
              <a:ext uri="{FF2B5EF4-FFF2-40B4-BE49-F238E27FC236}">
                <a16:creationId xmlns:a16="http://schemas.microsoft.com/office/drawing/2014/main" id="{5D8DD59C-B201-43DF-9231-36C25ABA2899}"/>
              </a:ext>
            </a:extLst>
          </p:cNvPr>
          <p:cNvPicPr>
            <a:picLocks noChangeAspect="1"/>
          </p:cNvPicPr>
          <p:nvPr userDrawn="1"/>
        </p:nvPicPr>
        <p:blipFill>
          <a:blip r:embed="rId10"/>
          <a:stretch>
            <a:fillRect/>
          </a:stretch>
        </p:blipFill>
        <p:spPr>
          <a:xfrm>
            <a:off x="9672725" y="521785"/>
            <a:ext cx="1821768" cy="749917"/>
          </a:xfrm>
          <a:prstGeom prst="rect">
            <a:avLst/>
          </a:prstGeom>
        </p:spPr>
      </p:pic>
      <p:pic>
        <p:nvPicPr>
          <p:cNvPr id="50" name="Grafik 49">
            <a:extLst>
              <a:ext uri="{FF2B5EF4-FFF2-40B4-BE49-F238E27FC236}">
                <a16:creationId xmlns:a16="http://schemas.microsoft.com/office/drawing/2014/main" id="{290FF933-D173-4495-B403-A3FB127C5141}"/>
              </a:ext>
            </a:extLst>
          </p:cNvPr>
          <p:cNvPicPr>
            <a:picLocks noChangeAspect="1"/>
          </p:cNvPicPr>
          <p:nvPr userDrawn="1"/>
        </p:nvPicPr>
        <p:blipFill>
          <a:blip r:embed="rId11"/>
          <a:stretch>
            <a:fillRect/>
          </a:stretch>
        </p:blipFill>
        <p:spPr>
          <a:xfrm>
            <a:off x="5284767" y="6093296"/>
            <a:ext cx="1771998" cy="432000"/>
          </a:xfrm>
          <a:prstGeom prst="rect">
            <a:avLst/>
          </a:prstGeom>
        </p:spPr>
      </p:pic>
      <p:pic>
        <p:nvPicPr>
          <p:cNvPr id="51" name="Grafik 50">
            <a:extLst>
              <a:ext uri="{FF2B5EF4-FFF2-40B4-BE49-F238E27FC236}">
                <a16:creationId xmlns:a16="http://schemas.microsoft.com/office/drawing/2014/main" id="{0E743F67-6D0A-43FC-B431-D0CE2C88F075}"/>
              </a:ext>
            </a:extLst>
          </p:cNvPr>
          <p:cNvPicPr>
            <a:picLocks noChangeAspect="1"/>
          </p:cNvPicPr>
          <p:nvPr userDrawn="1"/>
        </p:nvPicPr>
        <p:blipFill>
          <a:blip r:embed="rId12"/>
          <a:stretch>
            <a:fillRect/>
          </a:stretch>
        </p:blipFill>
        <p:spPr>
          <a:xfrm>
            <a:off x="9027675" y="6093296"/>
            <a:ext cx="1131378" cy="432000"/>
          </a:xfrm>
          <a:prstGeom prst="rect">
            <a:avLst/>
          </a:prstGeom>
        </p:spPr>
      </p:pic>
      <p:pic>
        <p:nvPicPr>
          <p:cNvPr id="52" name="Grafik 51">
            <a:extLst>
              <a:ext uri="{FF2B5EF4-FFF2-40B4-BE49-F238E27FC236}">
                <a16:creationId xmlns:a16="http://schemas.microsoft.com/office/drawing/2014/main" id="{D5156778-40D6-4DDF-B492-7F1117507E14}"/>
              </a:ext>
            </a:extLst>
          </p:cNvPr>
          <p:cNvPicPr>
            <a:picLocks noChangeAspect="1"/>
          </p:cNvPicPr>
          <p:nvPr userDrawn="1"/>
        </p:nvPicPr>
        <p:blipFill>
          <a:blip r:embed="rId13"/>
          <a:stretch>
            <a:fillRect/>
          </a:stretch>
        </p:blipFill>
        <p:spPr>
          <a:xfrm>
            <a:off x="10784276" y="6093296"/>
            <a:ext cx="673075" cy="432000"/>
          </a:xfrm>
          <a:prstGeom prst="rect">
            <a:avLst/>
          </a:prstGeom>
        </p:spPr>
      </p:pic>
      <p:pic>
        <p:nvPicPr>
          <p:cNvPr id="53" name="Grafik 52">
            <a:extLst>
              <a:ext uri="{FF2B5EF4-FFF2-40B4-BE49-F238E27FC236}">
                <a16:creationId xmlns:a16="http://schemas.microsoft.com/office/drawing/2014/main" id="{601E028F-7AD3-4B72-B70D-C9407D3641BF}"/>
              </a:ext>
            </a:extLst>
          </p:cNvPr>
          <p:cNvPicPr>
            <a:picLocks noChangeAspect="1"/>
          </p:cNvPicPr>
          <p:nvPr userDrawn="1"/>
        </p:nvPicPr>
        <p:blipFill>
          <a:blip r:embed="rId14"/>
          <a:stretch>
            <a:fillRect/>
          </a:stretch>
        </p:blipFill>
        <p:spPr>
          <a:xfrm>
            <a:off x="684118" y="6093296"/>
            <a:ext cx="373089" cy="432000"/>
          </a:xfrm>
          <a:prstGeom prst="rect">
            <a:avLst/>
          </a:prstGeom>
        </p:spPr>
      </p:pic>
      <p:pic>
        <p:nvPicPr>
          <p:cNvPr id="54" name="Grafik 53">
            <a:extLst>
              <a:ext uri="{FF2B5EF4-FFF2-40B4-BE49-F238E27FC236}">
                <a16:creationId xmlns:a16="http://schemas.microsoft.com/office/drawing/2014/main" id="{A44ED64E-AF14-4CA3-9E89-33446D9E09EA}"/>
              </a:ext>
            </a:extLst>
          </p:cNvPr>
          <p:cNvPicPr>
            <a:picLocks noChangeAspect="1"/>
          </p:cNvPicPr>
          <p:nvPr userDrawn="1"/>
        </p:nvPicPr>
        <p:blipFill>
          <a:blip r:embed="rId15"/>
          <a:stretch>
            <a:fillRect/>
          </a:stretch>
        </p:blipFill>
        <p:spPr>
          <a:xfrm>
            <a:off x="7681991" y="6093296"/>
            <a:ext cx="720458" cy="576000"/>
          </a:xfrm>
          <a:prstGeom prst="rect">
            <a:avLst/>
          </a:prstGeom>
        </p:spPr>
      </p:pic>
      <p:grpSp>
        <p:nvGrpSpPr>
          <p:cNvPr id="55" name="Group 33">
            <a:extLst>
              <a:ext uri="{FF2B5EF4-FFF2-40B4-BE49-F238E27FC236}">
                <a16:creationId xmlns:a16="http://schemas.microsoft.com/office/drawing/2014/main" id="{3F1ACDD2-E235-484A-9E1D-1DFC0A921C71}"/>
              </a:ext>
            </a:extLst>
          </p:cNvPr>
          <p:cNvGrpSpPr>
            <a:grpSpLocks noChangeAspect="1"/>
          </p:cNvGrpSpPr>
          <p:nvPr userDrawn="1"/>
        </p:nvGrpSpPr>
        <p:grpSpPr bwMode="gray">
          <a:xfrm>
            <a:off x="3639541" y="6093296"/>
            <a:ext cx="1020000" cy="432000"/>
            <a:chOff x="6019" y="204"/>
            <a:chExt cx="1360" cy="576"/>
          </a:xfrm>
        </p:grpSpPr>
        <p:sp>
          <p:nvSpPr>
            <p:cNvPr id="56" name="AutoShape 32">
              <a:extLst>
                <a:ext uri="{FF2B5EF4-FFF2-40B4-BE49-F238E27FC236}">
                  <a16:creationId xmlns:a16="http://schemas.microsoft.com/office/drawing/2014/main" id="{38E8CE66-0450-4CA8-ACDF-661456A5AFDF}"/>
                </a:ext>
              </a:extLst>
            </p:cNvPr>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Rectangle 34">
              <a:extLst>
                <a:ext uri="{FF2B5EF4-FFF2-40B4-BE49-F238E27FC236}">
                  <a16:creationId xmlns:a16="http://schemas.microsoft.com/office/drawing/2014/main" id="{635F89AA-BA9D-41F7-978C-B024357FD4B0}"/>
                </a:ext>
              </a:extLst>
            </p:cNvPr>
            <p:cNvSpPr>
              <a:spLocks noChangeArrowheads="1"/>
            </p:cNvSpPr>
            <p:nvPr userDrawn="1"/>
          </p:nvSpPr>
          <p:spPr bwMode="gray">
            <a:xfrm>
              <a:off x="6019" y="204"/>
              <a:ext cx="1360" cy="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8" name="Freeform 35">
              <a:extLst>
                <a:ext uri="{FF2B5EF4-FFF2-40B4-BE49-F238E27FC236}">
                  <a16:creationId xmlns:a16="http://schemas.microsoft.com/office/drawing/2014/main" id="{22D9BC61-5E9F-4391-B00A-5B4193460F61}"/>
                </a:ext>
              </a:extLst>
            </p:cNvPr>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9" name="Freeform 36">
              <a:extLst>
                <a:ext uri="{FF2B5EF4-FFF2-40B4-BE49-F238E27FC236}">
                  <a16:creationId xmlns:a16="http://schemas.microsoft.com/office/drawing/2014/main" id="{328A58D7-96EE-4634-94BA-4B17008C4D92}"/>
                </a:ext>
              </a:extLst>
            </p:cNvPr>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0" name="Freeform 37">
              <a:extLst>
                <a:ext uri="{FF2B5EF4-FFF2-40B4-BE49-F238E27FC236}">
                  <a16:creationId xmlns:a16="http://schemas.microsoft.com/office/drawing/2014/main" id="{C31EE589-D0C9-4754-B14E-1D9EA0650291}"/>
                </a:ext>
              </a:extLst>
            </p:cNvPr>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Freeform 38">
              <a:extLst>
                <a:ext uri="{FF2B5EF4-FFF2-40B4-BE49-F238E27FC236}">
                  <a16:creationId xmlns:a16="http://schemas.microsoft.com/office/drawing/2014/main" id="{D5D028EA-9C04-4154-BC16-BD7F7AFE6CA5}"/>
                </a:ext>
              </a:extLst>
            </p:cNvPr>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2" name="Freeform 39">
              <a:extLst>
                <a:ext uri="{FF2B5EF4-FFF2-40B4-BE49-F238E27FC236}">
                  <a16:creationId xmlns:a16="http://schemas.microsoft.com/office/drawing/2014/main" id="{A04A24C2-5646-4967-9B00-A98F72351768}"/>
                </a:ext>
              </a:extLst>
            </p:cNvPr>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3" name="Freeform 40">
              <a:extLst>
                <a:ext uri="{FF2B5EF4-FFF2-40B4-BE49-F238E27FC236}">
                  <a16:creationId xmlns:a16="http://schemas.microsoft.com/office/drawing/2014/main" id="{71C54EC8-57B4-4C15-924E-E814541A4B8E}"/>
                </a:ext>
              </a:extLst>
            </p:cNvPr>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4" name="Freeform 41">
              <a:extLst>
                <a:ext uri="{FF2B5EF4-FFF2-40B4-BE49-F238E27FC236}">
                  <a16:creationId xmlns:a16="http://schemas.microsoft.com/office/drawing/2014/main" id="{0A46278B-A2DE-4328-95C5-734EF20E43E2}"/>
                </a:ext>
              </a:extLst>
            </p:cNvPr>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5" name="Freeform 42">
              <a:extLst>
                <a:ext uri="{FF2B5EF4-FFF2-40B4-BE49-F238E27FC236}">
                  <a16:creationId xmlns:a16="http://schemas.microsoft.com/office/drawing/2014/main" id="{F5D01C90-6D1B-42B1-A848-CE0ED831E6EB}"/>
                </a:ext>
              </a:extLst>
            </p:cNvPr>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Freeform 43">
              <a:extLst>
                <a:ext uri="{FF2B5EF4-FFF2-40B4-BE49-F238E27FC236}">
                  <a16:creationId xmlns:a16="http://schemas.microsoft.com/office/drawing/2014/main" id="{27AD88BC-0046-4C6B-B78D-9C5831CB7CDC}"/>
                </a:ext>
              </a:extLst>
            </p:cNvPr>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7" name="Freeform 44">
              <a:extLst>
                <a:ext uri="{FF2B5EF4-FFF2-40B4-BE49-F238E27FC236}">
                  <a16:creationId xmlns:a16="http://schemas.microsoft.com/office/drawing/2014/main" id="{3795958D-5CAA-4192-959F-1040FA5D8C47}"/>
                </a:ext>
              </a:extLst>
            </p:cNvPr>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8" name="Freeform 45">
              <a:extLst>
                <a:ext uri="{FF2B5EF4-FFF2-40B4-BE49-F238E27FC236}">
                  <a16:creationId xmlns:a16="http://schemas.microsoft.com/office/drawing/2014/main" id="{079FDA8A-4F83-4DAF-B9DB-76D539CB525C}"/>
                </a:ext>
              </a:extLst>
            </p:cNvPr>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Freeform 46">
              <a:extLst>
                <a:ext uri="{FF2B5EF4-FFF2-40B4-BE49-F238E27FC236}">
                  <a16:creationId xmlns:a16="http://schemas.microsoft.com/office/drawing/2014/main" id="{2E9B9DD7-2082-48B6-BAF0-D97E2DCFE55A}"/>
                </a:ext>
              </a:extLst>
            </p:cNvPr>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Freeform 47">
              <a:extLst>
                <a:ext uri="{FF2B5EF4-FFF2-40B4-BE49-F238E27FC236}">
                  <a16:creationId xmlns:a16="http://schemas.microsoft.com/office/drawing/2014/main" id="{730F63AC-F531-4045-8CAC-01C622DA5454}"/>
                </a:ext>
              </a:extLst>
            </p:cNvPr>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1" name="Freeform 48">
              <a:extLst>
                <a:ext uri="{FF2B5EF4-FFF2-40B4-BE49-F238E27FC236}">
                  <a16:creationId xmlns:a16="http://schemas.microsoft.com/office/drawing/2014/main" id="{B8E4167E-EBB3-4703-BC65-9DE5A70EB797}"/>
                </a:ext>
              </a:extLst>
            </p:cNvPr>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2" name="Freeform 49">
              <a:extLst>
                <a:ext uri="{FF2B5EF4-FFF2-40B4-BE49-F238E27FC236}">
                  <a16:creationId xmlns:a16="http://schemas.microsoft.com/office/drawing/2014/main" id="{D1C424B7-F836-443C-A0D6-24E49F435D5C}"/>
                </a:ext>
              </a:extLst>
            </p:cNvPr>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3" name="Freeform 50">
              <a:extLst>
                <a:ext uri="{FF2B5EF4-FFF2-40B4-BE49-F238E27FC236}">
                  <a16:creationId xmlns:a16="http://schemas.microsoft.com/office/drawing/2014/main" id="{6AAA551E-B947-40A9-A525-8F6254845395}"/>
                </a:ext>
              </a:extLst>
            </p:cNvPr>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4" name="Freeform 51">
              <a:extLst>
                <a:ext uri="{FF2B5EF4-FFF2-40B4-BE49-F238E27FC236}">
                  <a16:creationId xmlns:a16="http://schemas.microsoft.com/office/drawing/2014/main" id="{DF745115-74F9-4338-B02A-55CCC32737C0}"/>
                </a:ext>
              </a:extLst>
            </p:cNvPr>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Freeform 52">
              <a:extLst>
                <a:ext uri="{FF2B5EF4-FFF2-40B4-BE49-F238E27FC236}">
                  <a16:creationId xmlns:a16="http://schemas.microsoft.com/office/drawing/2014/main" id="{0158F223-C99B-41EB-88E2-1CB852DA7633}"/>
                </a:ext>
              </a:extLst>
            </p:cNvPr>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53">
              <a:extLst>
                <a:ext uri="{FF2B5EF4-FFF2-40B4-BE49-F238E27FC236}">
                  <a16:creationId xmlns:a16="http://schemas.microsoft.com/office/drawing/2014/main" id="{0C2647F9-EB24-4E98-8B33-55C19E07E3DE}"/>
                </a:ext>
              </a:extLst>
            </p:cNvPr>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7" name="Freeform 54">
              <a:extLst>
                <a:ext uri="{FF2B5EF4-FFF2-40B4-BE49-F238E27FC236}">
                  <a16:creationId xmlns:a16="http://schemas.microsoft.com/office/drawing/2014/main" id="{9D8203E0-28B0-4D11-8855-A3CDE933B5B5}"/>
                </a:ext>
              </a:extLst>
            </p:cNvPr>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8" name="Freeform 55">
              <a:extLst>
                <a:ext uri="{FF2B5EF4-FFF2-40B4-BE49-F238E27FC236}">
                  <a16:creationId xmlns:a16="http://schemas.microsoft.com/office/drawing/2014/main" id="{3FEDFFAF-260F-46D8-8D30-58BFC1123AE8}"/>
                </a:ext>
              </a:extLst>
            </p:cNvPr>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Freeform 56">
              <a:extLst>
                <a:ext uri="{FF2B5EF4-FFF2-40B4-BE49-F238E27FC236}">
                  <a16:creationId xmlns:a16="http://schemas.microsoft.com/office/drawing/2014/main" id="{FE83D1AC-CE8A-4D04-9E79-090B6EDDFAA0}"/>
                </a:ext>
              </a:extLst>
            </p:cNvPr>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0" name="Freeform 57">
              <a:extLst>
                <a:ext uri="{FF2B5EF4-FFF2-40B4-BE49-F238E27FC236}">
                  <a16:creationId xmlns:a16="http://schemas.microsoft.com/office/drawing/2014/main" id="{0CE99BB0-3151-4DAF-AD7B-4AE9B4558ED6}"/>
                </a:ext>
              </a:extLst>
            </p:cNvPr>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1" name="Freeform 58">
              <a:extLst>
                <a:ext uri="{FF2B5EF4-FFF2-40B4-BE49-F238E27FC236}">
                  <a16:creationId xmlns:a16="http://schemas.microsoft.com/office/drawing/2014/main" id="{BE6854E6-4A4B-42EF-99F7-67BC362BEACF}"/>
                </a:ext>
              </a:extLst>
            </p:cNvPr>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2" name="Freeform 59">
              <a:extLst>
                <a:ext uri="{FF2B5EF4-FFF2-40B4-BE49-F238E27FC236}">
                  <a16:creationId xmlns:a16="http://schemas.microsoft.com/office/drawing/2014/main" id="{A498A1A2-3CA3-43CF-B3EF-E37ABBA5C3D1}"/>
                </a:ext>
              </a:extLst>
            </p:cNvPr>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pic>
        <p:nvPicPr>
          <p:cNvPr id="83" name="Grafik 82">
            <a:extLst>
              <a:ext uri="{FF2B5EF4-FFF2-40B4-BE49-F238E27FC236}">
                <a16:creationId xmlns:a16="http://schemas.microsoft.com/office/drawing/2014/main" id="{1AC55BD6-CEFD-449F-86A6-69CCF6A0F00A}"/>
              </a:ext>
            </a:extLst>
          </p:cNvPr>
          <p:cNvPicPr>
            <a:picLocks noChangeAspect="1"/>
          </p:cNvPicPr>
          <p:nvPr userDrawn="1"/>
        </p:nvPicPr>
        <p:blipFill rotWithShape="1">
          <a:blip r:embed="rId16"/>
          <a:srcRect l="9883" t="19438" r="7188" b="23576"/>
          <a:stretch/>
        </p:blipFill>
        <p:spPr>
          <a:xfrm>
            <a:off x="1682433" y="6093296"/>
            <a:ext cx="1331882" cy="432000"/>
          </a:xfrm>
          <a:prstGeom prst="rect">
            <a:avLst/>
          </a:prstGeom>
        </p:spPr>
      </p:pic>
    </p:spTree>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700" r:id="rId6"/>
    <p:sldLayoutId id="2147484701" r:id="rId7"/>
    <p:sldLayoutId id="2147484702" r:id="rId8"/>
  </p:sldLayoutIdLst>
  <p:hf hdr="0" ftr="0" dt="0"/>
  <p:txStyles>
    <p:titleStyle>
      <a:lvl1pPr algn="l" rtl="0" eaLnBrk="1" fontAlgn="base" hangingPunct="1">
        <a:spcBef>
          <a:spcPct val="0"/>
        </a:spcBef>
        <a:spcAft>
          <a:spcPct val="0"/>
        </a:spcAft>
        <a:defRPr sz="2400" baseline="0">
          <a:solidFill>
            <a:srgbClr val="325AA0"/>
          </a:solidFill>
          <a:latin typeface="+mj-lt"/>
          <a:ea typeface="MS PGothic" pitchFamily="34" charset="-128"/>
          <a:cs typeface="+mj-cs"/>
        </a:defRPr>
      </a:lvl1pPr>
      <a:lvl2pPr algn="l" rtl="0" eaLnBrk="1" fontAlgn="base" hangingPunct="1">
        <a:spcBef>
          <a:spcPct val="0"/>
        </a:spcBef>
        <a:spcAft>
          <a:spcPct val="0"/>
        </a:spcAft>
        <a:defRPr sz="2400">
          <a:solidFill>
            <a:srgbClr val="790B1A"/>
          </a:solidFill>
          <a:latin typeface="Arial" pitchFamily="-65" charset="0"/>
          <a:ea typeface="MS PGothic" pitchFamily="34"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MS PGothic" pitchFamily="34"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MS PGothic" pitchFamily="34"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MS PGothic" pitchFamily="34"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Clr>
          <a:srgbClr val="325AA0"/>
        </a:buClr>
        <a:buFont typeface="Wingdings" pitchFamily="2" charset="2"/>
        <a:buChar char="§"/>
        <a:defRPr>
          <a:solidFill>
            <a:schemeClr val="tx2"/>
          </a:solidFill>
          <a:latin typeface="+mn-lt"/>
          <a:ea typeface="MS PGothic" pitchFamily="34" charset="-128"/>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2"/>
          </a:solidFill>
          <a:latin typeface="+mn-lt"/>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mn-lt"/>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mn-lt"/>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loadprofilegenerator.de/" TargetMode="External"/><Relationship Id="rId2" Type="http://schemas.openxmlformats.org/officeDocument/2006/relationships/hyperlink" Target="https://pvwatts.nrel.gov/" TargetMode="External"/><Relationship Id="rId1" Type="http://schemas.openxmlformats.org/officeDocument/2006/relationships/slideLayout" Target="../slideLayouts/slideLayout3.xml"/><Relationship Id="rId4" Type="http://schemas.openxmlformats.org/officeDocument/2006/relationships/hyperlink" Target="https://simbench.de/d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0"/>
          <p:cNvSpPr>
            <a:spLocks noGrp="1"/>
          </p:cNvSpPr>
          <p:nvPr>
            <p:ph type="ctrTitle" sz="quarter"/>
          </p:nvPr>
        </p:nvSpPr>
        <p:spPr/>
        <p:txBody>
          <a:bodyPr/>
          <a:lstStyle/>
          <a:p>
            <a:r>
              <a:rPr lang="de-DE"/>
              <a:t>IEWT 2021 – Session Energy Communities I</a:t>
            </a:r>
            <a:endParaRPr lang="de-DE" dirty="0"/>
          </a:p>
        </p:txBody>
      </p:sp>
      <p:sp>
        <p:nvSpPr>
          <p:cNvPr id="10243" name="Untertitel 11"/>
          <p:cNvSpPr>
            <a:spLocks noGrp="1"/>
          </p:cNvSpPr>
          <p:nvPr>
            <p:ph type="subTitle" sz="quarter" idx="1"/>
          </p:nvPr>
        </p:nvSpPr>
        <p:spPr>
          <a:xfrm>
            <a:off x="717088" y="2844000"/>
            <a:ext cx="10765367" cy="1194600"/>
          </a:xfrm>
        </p:spPr>
        <p:txBody>
          <a:bodyPr/>
          <a:lstStyle/>
          <a:p>
            <a:r>
              <a:rPr lang="en-US"/>
              <a:t>Rule-based energy simulation studies on different energy community compositions</a:t>
            </a:r>
            <a:endParaRPr lang="de-AT"/>
          </a:p>
          <a:p>
            <a:endParaRPr lang="de-AT" dirty="0"/>
          </a:p>
          <a:p>
            <a:endParaRPr lang="de-AT" dirty="0"/>
          </a:p>
          <a:p>
            <a:endParaRPr lang="de-DE" dirty="0"/>
          </a:p>
        </p:txBody>
      </p:sp>
      <p:sp>
        <p:nvSpPr>
          <p:cNvPr id="5" name="Inhaltsplatzhalter 4"/>
          <p:cNvSpPr>
            <a:spLocks noGrp="1"/>
          </p:cNvSpPr>
          <p:nvPr>
            <p:ph sz="half" idx="2"/>
          </p:nvPr>
        </p:nvSpPr>
        <p:spPr/>
        <p:txBody>
          <a:bodyPr/>
          <a:lstStyle/>
          <a:p>
            <a:r>
              <a:rPr lang="de-DE"/>
              <a:t>08.09.2021</a:t>
            </a:r>
          </a:p>
          <a:p>
            <a:r>
              <a:rPr lang="de-DE"/>
              <a:t>Paul Zehetbauer</a:t>
            </a:r>
          </a:p>
          <a:p>
            <a:r>
              <a:rPr lang="de-DE"/>
              <a:t>AIT Austrian Institute of Technology GmbH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72E43-726F-4465-9E91-60E556F7496A}"/>
              </a:ext>
            </a:extLst>
          </p:cNvPr>
          <p:cNvSpPr>
            <a:spLocks noGrp="1"/>
          </p:cNvSpPr>
          <p:nvPr>
            <p:ph type="title"/>
          </p:nvPr>
        </p:nvSpPr>
        <p:spPr/>
        <p:txBody>
          <a:bodyPr/>
          <a:lstStyle/>
          <a:p>
            <a:r>
              <a:rPr lang="de-DE"/>
              <a:t>Mögliche Szenarien</a:t>
            </a:r>
            <a:endParaRPr lang="de-DE" dirty="0"/>
          </a:p>
        </p:txBody>
      </p:sp>
      <p:sp>
        <p:nvSpPr>
          <p:cNvPr id="3" name="Inhaltsplatzhalter 2">
            <a:extLst>
              <a:ext uri="{FF2B5EF4-FFF2-40B4-BE49-F238E27FC236}">
                <a16:creationId xmlns:a16="http://schemas.microsoft.com/office/drawing/2014/main" id="{D03016ED-C6CE-44DA-8DDD-360055B7D5FF}"/>
              </a:ext>
            </a:extLst>
          </p:cNvPr>
          <p:cNvSpPr>
            <a:spLocks noGrp="1"/>
          </p:cNvSpPr>
          <p:nvPr>
            <p:ph idx="1"/>
          </p:nvPr>
        </p:nvSpPr>
        <p:spPr>
          <a:xfrm>
            <a:off x="706968" y="1232680"/>
            <a:ext cx="11293688" cy="4435200"/>
          </a:xfrm>
        </p:spPr>
        <p:txBody>
          <a:bodyPr/>
          <a:lstStyle/>
          <a:p>
            <a:pPr marL="0" indent="0" fontAlgn="auto">
              <a:lnSpc>
                <a:spcPct val="90000"/>
              </a:lnSpc>
              <a:spcBef>
                <a:spcPts val="1000"/>
              </a:spcBef>
              <a:spcAft>
                <a:spcPts val="0"/>
              </a:spcAft>
              <a:buClrTx/>
              <a:buNone/>
            </a:pPr>
            <a:r>
              <a:rPr lang="de-DE" sz="1900" b="1" kern="1200">
                <a:solidFill>
                  <a:prstClr val="black"/>
                </a:solidFill>
                <a:latin typeface="Calibri" panose="020F0502020204030204"/>
                <a:ea typeface="+mn-ea"/>
              </a:rPr>
              <a:t>Zusammensetzung der Szenarien:</a:t>
            </a:r>
          </a:p>
          <a:p>
            <a:pPr fontAlgn="auto">
              <a:lnSpc>
                <a:spcPct val="90000"/>
              </a:lnSpc>
              <a:spcBef>
                <a:spcPts val="1000"/>
              </a:spcBef>
              <a:spcAft>
                <a:spcPts val="0"/>
              </a:spcAft>
              <a:buClrTx/>
            </a:pPr>
            <a:r>
              <a:rPr lang="de-DE" sz="1900" kern="1200">
                <a:solidFill>
                  <a:prstClr val="black"/>
                </a:solidFill>
                <a:latin typeface="Calibri" panose="020F0502020204030204"/>
                <a:ea typeface="+mn-ea"/>
              </a:rPr>
              <a:t>Reihenfolge der 5 Community Funktionen ist beliebig vertauschbar.</a:t>
            </a:r>
          </a:p>
          <a:p>
            <a:pPr fontAlgn="auto">
              <a:lnSpc>
                <a:spcPct val="90000"/>
              </a:lnSpc>
              <a:spcBef>
                <a:spcPts val="1000"/>
              </a:spcBef>
              <a:spcAft>
                <a:spcPts val="0"/>
              </a:spcAft>
              <a:buClrTx/>
            </a:pPr>
            <a:r>
              <a:rPr lang="de-DE" sz="1900" kern="1200">
                <a:solidFill>
                  <a:prstClr val="black"/>
                </a:solidFill>
                <a:latin typeface="Calibri" panose="020F0502020204030204"/>
                <a:ea typeface="+mn-ea"/>
              </a:rPr>
              <a:t>Community Funktionen können aktiviert oder deaktiviert sein.</a:t>
            </a:r>
          </a:p>
          <a:p>
            <a:pPr fontAlgn="auto">
              <a:lnSpc>
                <a:spcPct val="90000"/>
              </a:lnSpc>
              <a:spcBef>
                <a:spcPts val="1000"/>
              </a:spcBef>
              <a:spcAft>
                <a:spcPts val="0"/>
              </a:spcAft>
              <a:buClrTx/>
              <a:buFont typeface="Wingdings" panose="05000000000000000000" pitchFamily="2" charset="2"/>
              <a:buChar char="à"/>
            </a:pPr>
            <a:r>
              <a:rPr lang="de-DE" sz="1900" kern="1200">
                <a:solidFill>
                  <a:prstClr val="black"/>
                </a:solidFill>
                <a:latin typeface="Calibri" panose="020F0502020204030204"/>
                <a:ea typeface="+mn-ea"/>
                <a:sym typeface="Wingdings" panose="05000000000000000000" pitchFamily="2" charset="2"/>
              </a:rPr>
              <a:t>Nur sinnvolle Kombinationen wurden ausgewählt:</a:t>
            </a:r>
          </a:p>
          <a:p>
            <a:pPr marL="57150" indent="0" fontAlgn="auto">
              <a:lnSpc>
                <a:spcPct val="90000"/>
              </a:lnSpc>
              <a:spcBef>
                <a:spcPts val="1000"/>
              </a:spcBef>
              <a:spcAft>
                <a:spcPts val="0"/>
              </a:spcAft>
              <a:buClrTx/>
              <a:buNone/>
            </a:pPr>
            <a:endParaRPr lang="de-DE" sz="2000" b="1" kern="1200">
              <a:solidFill>
                <a:prstClr val="black"/>
              </a:solidFill>
              <a:latin typeface="Calibri" panose="020F0502020204030204"/>
              <a:ea typeface="+mn-ea"/>
            </a:endParaRPr>
          </a:p>
          <a:p>
            <a:pPr marL="57150" indent="0" fontAlgn="auto">
              <a:lnSpc>
                <a:spcPct val="90000"/>
              </a:lnSpc>
              <a:spcBef>
                <a:spcPts val="1000"/>
              </a:spcBef>
              <a:spcAft>
                <a:spcPts val="0"/>
              </a:spcAft>
              <a:buClrTx/>
              <a:buNone/>
            </a:pPr>
            <a:r>
              <a:rPr lang="de-DE" sz="2000" b="1" kern="1200">
                <a:solidFill>
                  <a:prstClr val="black"/>
                </a:solidFill>
                <a:latin typeface="Calibri" panose="020F0502020204030204"/>
                <a:ea typeface="+mn-ea"/>
              </a:rPr>
              <a:t>Regelbasierter Ansatz:</a:t>
            </a:r>
            <a:r>
              <a:rPr lang="de-DE" sz="2000" kern="1200">
                <a:solidFill>
                  <a:prstClr val="black"/>
                </a:solidFill>
                <a:latin typeface="Calibri" panose="020F0502020204030204"/>
                <a:ea typeface="+mn-ea"/>
              </a:rPr>
              <a:t> </a:t>
            </a:r>
          </a:p>
          <a:p>
            <a:pPr marL="400050" fontAlgn="auto">
              <a:lnSpc>
                <a:spcPct val="90000"/>
              </a:lnSpc>
              <a:spcBef>
                <a:spcPts val="1000"/>
              </a:spcBef>
              <a:spcAft>
                <a:spcPts val="0"/>
              </a:spcAft>
              <a:buClrTx/>
            </a:pPr>
            <a:r>
              <a:rPr lang="de-DE" sz="2000" kern="1200">
                <a:solidFill>
                  <a:prstClr val="black"/>
                </a:solidFill>
                <a:latin typeface="Calibri" panose="020F0502020204030204"/>
                <a:ea typeface="+mn-ea"/>
              </a:rPr>
              <a:t>Reihenfolge der Funktionen im Szenariennamen beschreibt Priorität. Ersteres mit höchster Priorität.</a:t>
            </a:r>
          </a:p>
          <a:p>
            <a:pPr marL="400050" fontAlgn="auto">
              <a:lnSpc>
                <a:spcPct val="90000"/>
              </a:lnSpc>
              <a:spcBef>
                <a:spcPts val="1000"/>
              </a:spcBef>
              <a:spcAft>
                <a:spcPts val="0"/>
              </a:spcAft>
              <a:buClrTx/>
            </a:pPr>
            <a:r>
              <a:rPr lang="de-DE" sz="2000" kern="1200">
                <a:solidFill>
                  <a:prstClr val="black"/>
                </a:solidFill>
                <a:latin typeface="Calibri" panose="020F0502020204030204"/>
                <a:ea typeface="+mn-ea"/>
              </a:rPr>
              <a:t>Communityteilnehmer verhalten sich bezüglich der Regeln alle gleich.</a:t>
            </a:r>
          </a:p>
          <a:p>
            <a:pPr marL="57150" indent="0" fontAlgn="auto">
              <a:lnSpc>
                <a:spcPct val="90000"/>
              </a:lnSpc>
              <a:spcBef>
                <a:spcPts val="1000"/>
              </a:spcBef>
              <a:spcAft>
                <a:spcPts val="0"/>
              </a:spcAft>
              <a:buClrTx/>
              <a:buNone/>
            </a:pPr>
            <a:endParaRPr lang="de-DE" sz="2000" kern="1200">
              <a:solidFill>
                <a:prstClr val="black"/>
              </a:solidFill>
              <a:latin typeface="Calibri" panose="020F0502020204030204"/>
              <a:ea typeface="+mn-ea"/>
            </a:endParaRPr>
          </a:p>
          <a:p>
            <a:pPr marL="457200" lvl="1" indent="0" fontAlgn="auto">
              <a:lnSpc>
                <a:spcPct val="90000"/>
              </a:lnSpc>
              <a:spcBef>
                <a:spcPts val="1000"/>
              </a:spcBef>
              <a:spcAft>
                <a:spcPts val="0"/>
              </a:spcAft>
              <a:buClrTx/>
              <a:buNone/>
            </a:pPr>
            <a:endParaRPr lang="de-DE" sz="1900" kern="1200">
              <a:solidFill>
                <a:prstClr val="black"/>
              </a:solidFill>
              <a:latin typeface="Calibri" panose="020F0502020204030204"/>
              <a:ea typeface="+mn-ea"/>
              <a:sym typeface="Wingdings" panose="05000000000000000000" pitchFamily="2" charset="2"/>
            </a:endParaRPr>
          </a:p>
          <a:p>
            <a:pPr lvl="1" fontAlgn="auto">
              <a:lnSpc>
                <a:spcPct val="90000"/>
              </a:lnSpc>
              <a:spcBef>
                <a:spcPts val="1000"/>
              </a:spcBef>
              <a:spcAft>
                <a:spcPts val="0"/>
              </a:spcAft>
              <a:buClrTx/>
              <a:buFont typeface="Courier New" panose="02070309020205020404" pitchFamily="49" charset="0"/>
              <a:buChar char="o"/>
            </a:pPr>
            <a:endParaRPr lang="de-DE" sz="1900" kern="1200">
              <a:solidFill>
                <a:prstClr val="black"/>
              </a:solidFill>
              <a:latin typeface="Calibri" panose="020F0502020204030204"/>
              <a:ea typeface="+mn-ea"/>
            </a:endParaRPr>
          </a:p>
        </p:txBody>
      </p:sp>
      <p:sp>
        <p:nvSpPr>
          <p:cNvPr id="4" name="Foliennummernplatzhalter 3">
            <a:extLst>
              <a:ext uri="{FF2B5EF4-FFF2-40B4-BE49-F238E27FC236}">
                <a16:creationId xmlns:a16="http://schemas.microsoft.com/office/drawing/2014/main" id="{511EF725-7D2B-4782-A9B0-7F85F5E263D3}"/>
              </a:ext>
            </a:extLst>
          </p:cNvPr>
          <p:cNvSpPr>
            <a:spLocks noGrp="1"/>
          </p:cNvSpPr>
          <p:nvPr>
            <p:ph type="sldNum" sz="quarter" idx="10"/>
          </p:nvPr>
        </p:nvSpPr>
        <p:spPr/>
        <p:txBody>
          <a:bodyPr/>
          <a:lstStyle/>
          <a:p>
            <a:pPr>
              <a:defRPr/>
            </a:pPr>
            <a:fld id="{F81F0267-05B5-4744-AC2B-3C0DE8E53125}" type="slidenum">
              <a:rPr lang="de-DE" smtClean="0"/>
              <a:pPr>
                <a:defRPr/>
              </a:pPr>
              <a:t>10</a:t>
            </a:fld>
            <a:endParaRPr lang="de-DE" sz="1400"/>
          </a:p>
        </p:txBody>
      </p:sp>
    </p:spTree>
    <p:extLst>
      <p:ext uri="{BB962C8B-B14F-4D97-AF65-F5344CB8AC3E}">
        <p14:creationId xmlns:p14="http://schemas.microsoft.com/office/powerpoint/2010/main" val="231180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72E43-726F-4465-9E91-60E556F7496A}"/>
              </a:ext>
            </a:extLst>
          </p:cNvPr>
          <p:cNvSpPr>
            <a:spLocks noGrp="1"/>
          </p:cNvSpPr>
          <p:nvPr>
            <p:ph type="title"/>
          </p:nvPr>
        </p:nvSpPr>
        <p:spPr/>
        <p:txBody>
          <a:bodyPr/>
          <a:lstStyle/>
          <a:p>
            <a:r>
              <a:rPr lang="de-DE"/>
              <a:t>Szenarien im Fokus</a:t>
            </a:r>
            <a:endParaRPr lang="de-DE" dirty="0"/>
          </a:p>
        </p:txBody>
      </p:sp>
      <p:sp>
        <p:nvSpPr>
          <p:cNvPr id="3" name="Inhaltsplatzhalter 2">
            <a:extLst>
              <a:ext uri="{FF2B5EF4-FFF2-40B4-BE49-F238E27FC236}">
                <a16:creationId xmlns:a16="http://schemas.microsoft.com/office/drawing/2014/main" id="{D03016ED-C6CE-44DA-8DDD-360055B7D5FF}"/>
              </a:ext>
            </a:extLst>
          </p:cNvPr>
          <p:cNvSpPr>
            <a:spLocks noGrp="1"/>
          </p:cNvSpPr>
          <p:nvPr>
            <p:ph idx="1"/>
          </p:nvPr>
        </p:nvSpPr>
        <p:spPr>
          <a:xfrm>
            <a:off x="706968" y="1232680"/>
            <a:ext cx="11293688" cy="4435200"/>
          </a:xfrm>
        </p:spPr>
        <p:txBody>
          <a:bodyPr/>
          <a:lstStyle/>
          <a:p>
            <a:pPr marL="228600" lvl="0" indent="-228600" fontAlgn="auto">
              <a:lnSpc>
                <a:spcPct val="90000"/>
              </a:lnSpc>
              <a:spcBef>
                <a:spcPts val="1000"/>
              </a:spcBef>
              <a:spcAft>
                <a:spcPts val="0"/>
              </a:spcAft>
              <a:buClrTx/>
              <a:buFont typeface="Arial" panose="020B0604020202020204" pitchFamily="34" charset="0"/>
              <a:buChar char="•"/>
            </a:pPr>
            <a:r>
              <a:rPr lang="de-DE" sz="1900" kern="1200">
                <a:solidFill>
                  <a:schemeClr val="accent5"/>
                </a:solidFill>
                <a:latin typeface="Calibri" panose="020F0502020204030204"/>
                <a:ea typeface="+mn-ea"/>
              </a:rPr>
              <a:t>Basis-Szenario (</a:t>
            </a:r>
            <a:r>
              <a:rPr lang="de-DE" sz="1900" b="1" kern="1200">
                <a:solidFill>
                  <a:schemeClr val="accent5"/>
                </a:solidFill>
                <a:latin typeface="Calibri" panose="020F0502020204030204"/>
                <a:ea typeface="+mn-ea"/>
              </a:rPr>
              <a:t>G2P</a:t>
            </a:r>
            <a:r>
              <a:rPr lang="de-DE" sz="1900" kern="1200">
                <a:solidFill>
                  <a:schemeClr val="accent5"/>
                </a:solidFill>
                <a:latin typeface="Calibri" panose="020F0502020204030204"/>
                <a:ea typeface="+mn-ea"/>
              </a:rPr>
              <a:t>): </a:t>
            </a:r>
          </a:p>
          <a:p>
            <a:pPr marL="685800" lvl="1" indent="-228600" fontAlgn="auto">
              <a:lnSpc>
                <a:spcPct val="90000"/>
              </a:lnSpc>
              <a:spcBef>
                <a:spcPts val="500"/>
              </a:spcBef>
              <a:spcAft>
                <a:spcPts val="0"/>
              </a:spcAft>
              <a:buClrTx/>
              <a:buFont typeface="Arial" panose="020B0604020202020204" pitchFamily="34" charset="0"/>
              <a:buChar char="•"/>
            </a:pPr>
            <a:r>
              <a:rPr lang="de-DE" sz="1400" kern="1200">
                <a:solidFill>
                  <a:prstClr val="black"/>
                </a:solidFill>
                <a:latin typeface="Calibri" panose="020F0502020204030204"/>
                <a:ea typeface="+mn-ea"/>
                <a:cs typeface="+mn-cs"/>
              </a:rPr>
              <a:t>Standard/Referenz Szenario. Prosumer kann ausschließlich mit dem externem Netz interagieren.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ea typeface="+mn-ea"/>
                <a:cs typeface="+mn-cs"/>
              </a:rPr>
              <a:t>Gesamte Deckung durch externen Netz.</a:t>
            </a:r>
          </a:p>
          <a:p>
            <a:pPr marL="228600" lvl="0" indent="-228600" fontAlgn="auto">
              <a:lnSpc>
                <a:spcPct val="90000"/>
              </a:lnSpc>
              <a:spcBef>
                <a:spcPts val="1000"/>
              </a:spcBef>
              <a:spcAft>
                <a:spcPts val="0"/>
              </a:spcAft>
              <a:buClrTx/>
              <a:buFont typeface="Arial" panose="020B0604020202020204" pitchFamily="34" charset="0"/>
              <a:buChar char="•"/>
            </a:pPr>
            <a:r>
              <a:rPr lang="de-DE" sz="1900" kern="1200">
                <a:solidFill>
                  <a:srgbClr val="70AD47"/>
                </a:solidFill>
                <a:latin typeface="Calibri" panose="020F0502020204030204"/>
                <a:ea typeface="+mn-ea"/>
              </a:rPr>
              <a:t>P2P Handels-Szenario (</a:t>
            </a:r>
            <a:r>
              <a:rPr lang="de-DE" sz="1900" b="1" kern="1200">
                <a:solidFill>
                  <a:srgbClr val="70AD47"/>
                </a:solidFill>
                <a:latin typeface="Calibri" panose="020F0502020204030204"/>
                <a:ea typeface="+mn-ea"/>
              </a:rPr>
              <a:t>P2P_G2P </a:t>
            </a:r>
            <a:r>
              <a:rPr lang="de-DE" sz="1900" kern="1200">
                <a:solidFill>
                  <a:srgbClr val="70AD47"/>
                </a:solidFill>
                <a:latin typeface="Calibri" panose="020F0502020204030204"/>
                <a:ea typeface="+mn-ea"/>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ea typeface="+mn-ea"/>
                <a:cs typeface="+mn-cs"/>
              </a:rPr>
              <a:t>P2P Handel </a:t>
            </a:r>
            <a:r>
              <a:rPr lang="de-DE" sz="1400" kern="1200">
                <a:solidFill>
                  <a:prstClr val="black"/>
                </a:solidFill>
                <a:latin typeface="Calibri" panose="020F0502020204030204"/>
                <a:ea typeface="+mn-ea"/>
                <a:cs typeface="+mn-cs"/>
                <a:sym typeface="Wingdings" panose="05000000000000000000" pitchFamily="2" charset="2"/>
              </a:rPr>
              <a:t></a:t>
            </a:r>
            <a:r>
              <a:rPr lang="de-DE" sz="1400" kern="1200">
                <a:solidFill>
                  <a:prstClr val="black"/>
                </a:solidFill>
                <a:latin typeface="Calibri" panose="020F0502020204030204"/>
                <a:ea typeface="+mn-ea"/>
                <a:cs typeface="+mn-cs"/>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ea typeface="+mn-ea"/>
                <a:cs typeface="+mn-cs"/>
              </a:rPr>
              <a:t>Rest gedeckt durch externen Netz.</a:t>
            </a:r>
          </a:p>
          <a:p>
            <a:pPr marL="228600" lvl="0" indent="-228600" fontAlgn="auto">
              <a:lnSpc>
                <a:spcPct val="90000"/>
              </a:lnSpc>
              <a:spcBef>
                <a:spcPts val="1000"/>
              </a:spcBef>
              <a:spcAft>
                <a:spcPts val="0"/>
              </a:spcAft>
              <a:buClrTx/>
              <a:buFont typeface="Arial" panose="020B0604020202020204" pitchFamily="34" charset="0"/>
              <a:buChar char="•"/>
            </a:pPr>
            <a:r>
              <a:rPr lang="de-DE" sz="1900" kern="1200">
                <a:solidFill>
                  <a:srgbClr val="4472C4"/>
                </a:solidFill>
                <a:latin typeface="Calibri" panose="020F0502020204030204"/>
              </a:rPr>
              <a:t>Speicher-Szenario mit P2P Handel (</a:t>
            </a:r>
            <a:r>
              <a:rPr lang="de-DE" sz="1900" b="1" kern="1200">
                <a:solidFill>
                  <a:srgbClr val="4472C4"/>
                </a:solidFill>
                <a:latin typeface="Calibri" panose="020F0502020204030204"/>
              </a:rPr>
              <a:t>B2P_FB2P_FB2G_P2P_G2P</a:t>
            </a:r>
            <a:r>
              <a:rPr lang="de-DE" sz="1900" kern="1200">
                <a:solidFill>
                  <a:srgbClr val="4472C4"/>
                </a:solidFill>
                <a:latin typeface="Calibri" panose="020F0502020204030204"/>
              </a:rPr>
              <a:t>): </a:t>
            </a:r>
          </a:p>
          <a:p>
            <a:pPr marL="800100" lvl="1" indent="-342900" fontAlgn="auto">
              <a:lnSpc>
                <a:spcPct val="90000"/>
              </a:lnSpc>
              <a:spcBef>
                <a:spcPts val="500"/>
              </a:spcBef>
              <a:spcAft>
                <a:spcPts val="0"/>
              </a:spcAft>
              <a:buClrTx/>
              <a:buFont typeface="+mj-lt"/>
              <a:buAutoNum type="arabicPeriod"/>
            </a:pPr>
            <a:r>
              <a:rPr lang="en-US" sz="1400" kern="1200">
                <a:solidFill>
                  <a:prstClr val="black"/>
                </a:solidFill>
                <a:latin typeface="Calibri" panose="020F0502020204030204"/>
              </a:rPr>
              <a:t>Prosumer nutzt Speicher zur Eigenbedarfsdeckung </a:t>
            </a:r>
            <a:r>
              <a:rPr lang="en-US" sz="1400" kern="1200">
                <a:solidFill>
                  <a:prstClr val="black"/>
                </a:solidFill>
                <a:latin typeface="Calibri" panose="020F0502020204030204"/>
                <a:sym typeface="Wingdings" panose="05000000000000000000" pitchFamily="2" charset="2"/>
              </a:rPr>
              <a:t></a:t>
            </a:r>
            <a:r>
              <a:rPr lang="en-US" sz="1400" kern="1200">
                <a:solidFill>
                  <a:prstClr val="black"/>
                </a:solidFill>
                <a:latin typeface="Calibri" panose="020F0502020204030204"/>
              </a:rPr>
              <a:t> </a:t>
            </a:r>
          </a:p>
          <a:p>
            <a:pPr marL="800100" lvl="1" indent="-342900" fontAlgn="auto">
              <a:lnSpc>
                <a:spcPct val="90000"/>
              </a:lnSpc>
              <a:spcBef>
                <a:spcPts val="500"/>
              </a:spcBef>
              <a:spcAft>
                <a:spcPts val="0"/>
              </a:spcAft>
              <a:buClrTx/>
              <a:buFont typeface="+mj-lt"/>
              <a:buAutoNum type="arabicPeriod"/>
            </a:pPr>
            <a:r>
              <a:rPr lang="en-US" sz="1400" kern="1200">
                <a:solidFill>
                  <a:prstClr val="black"/>
                </a:solidFill>
                <a:latin typeface="Calibri" panose="020F0502020204030204"/>
              </a:rPr>
              <a:t>Durchführung der definierten </a:t>
            </a:r>
            <a:r>
              <a:rPr lang="de-DE" sz="1400" kern="1200">
                <a:solidFill>
                  <a:prstClr val="black"/>
                </a:solidFill>
                <a:latin typeface="Calibri" panose="020F0502020204030204"/>
              </a:rPr>
              <a:t>Entladestrategie </a:t>
            </a:r>
            <a:r>
              <a:rPr lang="de-DE" sz="1400" kern="1200">
                <a:solidFill>
                  <a:prstClr val="black"/>
                </a:solidFill>
                <a:latin typeface="Calibri" panose="020F0502020204030204"/>
                <a:sym typeface="Wingdings" panose="05000000000000000000" pitchFamily="2" charset="2"/>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rPr>
              <a:t>P2P Handel </a:t>
            </a:r>
            <a:r>
              <a:rPr lang="de-DE" sz="1400" kern="1200">
                <a:solidFill>
                  <a:prstClr val="black"/>
                </a:solidFill>
                <a:latin typeface="Calibri" panose="020F0502020204030204"/>
                <a:sym typeface="Wingdings" panose="05000000000000000000" pitchFamily="2" charset="2"/>
              </a:rPr>
              <a:t></a:t>
            </a:r>
            <a:r>
              <a:rPr lang="en-US" sz="1400" kern="1200">
                <a:solidFill>
                  <a:prstClr val="black"/>
                </a:solidFill>
                <a:latin typeface="Calibri" panose="020F0502020204030204"/>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rPr>
              <a:t>Rest gedeckt durch externen Netz.</a:t>
            </a:r>
            <a:endParaRPr lang="de-DE" sz="1400" kern="1200">
              <a:solidFill>
                <a:prstClr val="black"/>
              </a:solidFill>
              <a:latin typeface="Calibri" panose="020F0502020204030204"/>
              <a:ea typeface="+mn-ea"/>
              <a:cs typeface="+mn-cs"/>
            </a:endParaRPr>
          </a:p>
          <a:p>
            <a:pPr marL="228600" lvl="0" indent="-228600" fontAlgn="auto">
              <a:lnSpc>
                <a:spcPct val="90000"/>
              </a:lnSpc>
              <a:spcBef>
                <a:spcPts val="1000"/>
              </a:spcBef>
              <a:spcAft>
                <a:spcPts val="0"/>
              </a:spcAft>
              <a:buClrTx/>
              <a:buFont typeface="Arial" panose="020B0604020202020204" pitchFamily="34" charset="0"/>
              <a:buChar char="•"/>
            </a:pPr>
            <a:r>
              <a:rPr lang="de-DE" sz="1900" kern="1200">
                <a:solidFill>
                  <a:srgbClr val="4472C4"/>
                </a:solidFill>
                <a:latin typeface="Calibri" panose="020F0502020204030204"/>
              </a:rPr>
              <a:t>P2P Handel mit Speicher-Szenario (</a:t>
            </a:r>
            <a:r>
              <a:rPr lang="de-DE" sz="1900" b="1" kern="1200">
                <a:solidFill>
                  <a:srgbClr val="4472C4"/>
                </a:solidFill>
                <a:latin typeface="Calibri" panose="020F0502020204030204"/>
              </a:rPr>
              <a:t>B2P_FB2P_FB2G_P2P_G2P</a:t>
            </a:r>
            <a:r>
              <a:rPr lang="de-DE" sz="1900" kern="1200">
                <a:solidFill>
                  <a:srgbClr val="4472C4"/>
                </a:solidFill>
                <a:latin typeface="Calibri" panose="020F0502020204030204"/>
              </a:rPr>
              <a:t>)</a:t>
            </a:r>
            <a:r>
              <a:rPr lang="de-DE" sz="1900" kern="1200">
                <a:solidFill>
                  <a:srgbClr val="4472C4"/>
                </a:solidFill>
                <a:latin typeface="Calibri" panose="020F0502020204030204"/>
                <a:ea typeface="+mn-ea"/>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rPr>
              <a:t>P2P Handel </a:t>
            </a:r>
            <a:r>
              <a:rPr lang="de-DE" sz="1400" kern="1200">
                <a:solidFill>
                  <a:prstClr val="black"/>
                </a:solidFill>
                <a:latin typeface="Calibri" panose="020F0502020204030204"/>
                <a:sym typeface="Wingdings" panose="05000000000000000000" pitchFamily="2" charset="2"/>
              </a:rPr>
              <a:t></a:t>
            </a:r>
            <a:endParaRPr lang="en-US" sz="1400" kern="1200">
              <a:solidFill>
                <a:prstClr val="black"/>
              </a:solidFill>
              <a:latin typeface="Calibri" panose="020F0502020204030204"/>
            </a:endParaRPr>
          </a:p>
          <a:p>
            <a:pPr marL="800100" lvl="1" indent="-342900" fontAlgn="auto">
              <a:lnSpc>
                <a:spcPct val="90000"/>
              </a:lnSpc>
              <a:spcBef>
                <a:spcPts val="500"/>
              </a:spcBef>
              <a:spcAft>
                <a:spcPts val="0"/>
              </a:spcAft>
              <a:buClrTx/>
              <a:buFont typeface="+mj-lt"/>
              <a:buAutoNum type="arabicPeriod"/>
            </a:pPr>
            <a:r>
              <a:rPr lang="en-US" sz="1400" kern="1200">
                <a:solidFill>
                  <a:prstClr val="black"/>
                </a:solidFill>
                <a:latin typeface="Calibri" panose="020F0502020204030204"/>
              </a:rPr>
              <a:t>Prosumer nutzt Speicher zur Eigenbedarfsdeckung </a:t>
            </a:r>
            <a:r>
              <a:rPr lang="en-US" sz="1400" kern="1200">
                <a:solidFill>
                  <a:prstClr val="black"/>
                </a:solidFill>
                <a:latin typeface="Calibri" panose="020F0502020204030204"/>
                <a:sym typeface="Wingdings" panose="05000000000000000000" pitchFamily="2" charset="2"/>
              </a:rPr>
              <a:t></a:t>
            </a:r>
            <a:r>
              <a:rPr lang="en-US" sz="1400" kern="1200">
                <a:solidFill>
                  <a:prstClr val="black"/>
                </a:solidFill>
                <a:latin typeface="Calibri" panose="020F0502020204030204"/>
              </a:rPr>
              <a:t> </a:t>
            </a:r>
          </a:p>
          <a:p>
            <a:pPr marL="800100" lvl="1" indent="-342900" fontAlgn="auto">
              <a:lnSpc>
                <a:spcPct val="90000"/>
              </a:lnSpc>
              <a:spcBef>
                <a:spcPts val="500"/>
              </a:spcBef>
              <a:spcAft>
                <a:spcPts val="0"/>
              </a:spcAft>
              <a:buClrTx/>
              <a:buFont typeface="+mj-lt"/>
              <a:buAutoNum type="arabicPeriod"/>
            </a:pPr>
            <a:r>
              <a:rPr lang="en-US" sz="1400" kern="1200">
                <a:solidFill>
                  <a:prstClr val="black"/>
                </a:solidFill>
                <a:latin typeface="Calibri" panose="020F0502020204030204"/>
              </a:rPr>
              <a:t>Durchführung der definierten </a:t>
            </a:r>
            <a:r>
              <a:rPr lang="de-DE" sz="1400" kern="1200">
                <a:solidFill>
                  <a:prstClr val="black"/>
                </a:solidFill>
                <a:latin typeface="Calibri" panose="020F0502020204030204"/>
              </a:rPr>
              <a:t>Entladestrategie </a:t>
            </a:r>
            <a:r>
              <a:rPr lang="de-DE" sz="1400" kern="1200">
                <a:solidFill>
                  <a:prstClr val="black"/>
                </a:solidFill>
                <a:latin typeface="Calibri" panose="020F0502020204030204"/>
                <a:sym typeface="Wingdings" panose="05000000000000000000" pitchFamily="2" charset="2"/>
              </a:rPr>
              <a:t> </a:t>
            </a:r>
          </a:p>
          <a:p>
            <a:pPr marL="800100" lvl="1" indent="-342900" fontAlgn="auto">
              <a:lnSpc>
                <a:spcPct val="90000"/>
              </a:lnSpc>
              <a:spcBef>
                <a:spcPts val="500"/>
              </a:spcBef>
              <a:spcAft>
                <a:spcPts val="0"/>
              </a:spcAft>
              <a:buClrTx/>
              <a:buFont typeface="+mj-lt"/>
              <a:buAutoNum type="arabicPeriod"/>
            </a:pPr>
            <a:r>
              <a:rPr lang="de-DE" sz="1400" kern="1200">
                <a:solidFill>
                  <a:prstClr val="black"/>
                </a:solidFill>
                <a:latin typeface="Calibri" panose="020F0502020204030204"/>
              </a:rPr>
              <a:t>Rest gedeckt durch externen Netz.</a:t>
            </a:r>
          </a:p>
          <a:p>
            <a:pPr marL="685800" lvl="1" indent="-228600" fontAlgn="auto">
              <a:lnSpc>
                <a:spcPct val="90000"/>
              </a:lnSpc>
              <a:spcBef>
                <a:spcPts val="500"/>
              </a:spcBef>
              <a:spcAft>
                <a:spcPts val="0"/>
              </a:spcAft>
              <a:buClrTx/>
              <a:buFont typeface="Arial" panose="020B0604020202020204" pitchFamily="34" charset="0"/>
              <a:buChar char="•"/>
            </a:pPr>
            <a:endParaRPr lang="de-DE" sz="1500" kern="1200">
              <a:solidFill>
                <a:prstClr val="black"/>
              </a:solidFill>
              <a:latin typeface="Calibri" panose="020F0502020204030204"/>
              <a:ea typeface="+mn-ea"/>
              <a:cs typeface="+mn-cs"/>
            </a:endParaRPr>
          </a:p>
          <a:p>
            <a:pPr marL="228600" lvl="0" indent="-228600" fontAlgn="auto">
              <a:lnSpc>
                <a:spcPct val="90000"/>
              </a:lnSpc>
              <a:spcBef>
                <a:spcPts val="1000"/>
              </a:spcBef>
              <a:spcAft>
                <a:spcPts val="0"/>
              </a:spcAft>
              <a:buClrTx/>
              <a:buFont typeface="Arial" panose="020B0604020202020204" pitchFamily="34" charset="0"/>
              <a:buChar char="•"/>
            </a:pPr>
            <a:endParaRPr lang="de-DE" sz="1900" kern="1200">
              <a:solidFill>
                <a:prstClr val="black"/>
              </a:solidFill>
              <a:latin typeface="Calibri" panose="020F0502020204030204"/>
              <a:ea typeface="+mn-ea"/>
            </a:endParaRPr>
          </a:p>
        </p:txBody>
      </p:sp>
      <p:sp>
        <p:nvSpPr>
          <p:cNvPr id="4" name="Foliennummernplatzhalter 3">
            <a:extLst>
              <a:ext uri="{FF2B5EF4-FFF2-40B4-BE49-F238E27FC236}">
                <a16:creationId xmlns:a16="http://schemas.microsoft.com/office/drawing/2014/main" id="{511EF725-7D2B-4782-A9B0-7F85F5E263D3}"/>
              </a:ext>
            </a:extLst>
          </p:cNvPr>
          <p:cNvSpPr>
            <a:spLocks noGrp="1"/>
          </p:cNvSpPr>
          <p:nvPr>
            <p:ph type="sldNum" sz="quarter" idx="10"/>
          </p:nvPr>
        </p:nvSpPr>
        <p:spPr/>
        <p:txBody>
          <a:bodyPr/>
          <a:lstStyle/>
          <a:p>
            <a:pPr>
              <a:defRPr/>
            </a:pPr>
            <a:fld id="{F81F0267-05B5-4744-AC2B-3C0DE8E53125}" type="slidenum">
              <a:rPr lang="de-DE" smtClean="0"/>
              <a:pPr>
                <a:defRPr/>
              </a:pPr>
              <a:t>11</a:t>
            </a:fld>
            <a:endParaRPr lang="de-DE" sz="1400"/>
          </a:p>
        </p:txBody>
      </p:sp>
      <p:pic>
        <p:nvPicPr>
          <p:cNvPr id="7" name="Grafik 6" descr="Tabelle">
            <a:extLst>
              <a:ext uri="{FF2B5EF4-FFF2-40B4-BE49-F238E27FC236}">
                <a16:creationId xmlns:a16="http://schemas.microsoft.com/office/drawing/2014/main" id="{C091755A-D0FB-4F2C-ACE5-7359D815BD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684" y="926320"/>
            <a:ext cx="648072" cy="648072"/>
          </a:xfrm>
          <a:prstGeom prst="rect">
            <a:avLst/>
          </a:prstGeom>
        </p:spPr>
      </p:pic>
      <p:pic>
        <p:nvPicPr>
          <p:cNvPr id="8" name="Grafik 7" descr="Tabelle">
            <a:extLst>
              <a:ext uri="{FF2B5EF4-FFF2-40B4-BE49-F238E27FC236}">
                <a16:creationId xmlns:a16="http://schemas.microsoft.com/office/drawing/2014/main" id="{2B36CC96-684C-424D-819E-9DCE11BF6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6400" y="2893598"/>
            <a:ext cx="432048" cy="432048"/>
          </a:xfrm>
          <a:prstGeom prst="rect">
            <a:avLst/>
          </a:prstGeom>
        </p:spPr>
      </p:pic>
      <p:sp>
        <p:nvSpPr>
          <p:cNvPr id="5" name="Textfeld 4">
            <a:extLst>
              <a:ext uri="{FF2B5EF4-FFF2-40B4-BE49-F238E27FC236}">
                <a16:creationId xmlns:a16="http://schemas.microsoft.com/office/drawing/2014/main" id="{F4766C52-697E-4583-A8CE-8BE53F1B4D70}"/>
              </a:ext>
            </a:extLst>
          </p:cNvPr>
          <p:cNvSpPr txBox="1"/>
          <p:nvPr/>
        </p:nvSpPr>
        <p:spPr>
          <a:xfrm>
            <a:off x="4363582" y="2034990"/>
            <a:ext cx="670375" cy="400110"/>
          </a:xfrm>
          <a:prstGeom prst="rect">
            <a:avLst/>
          </a:prstGeom>
          <a:noFill/>
        </p:spPr>
        <p:txBody>
          <a:bodyPr wrap="none" rtlCol="0">
            <a:spAutoFit/>
          </a:bodyPr>
          <a:lstStyle/>
          <a:p>
            <a:r>
              <a:rPr lang="de-DE" sz="2000" b="1"/>
              <a:t>P2P</a:t>
            </a:r>
            <a:endParaRPr lang="en-US" sz="2000" b="1"/>
          </a:p>
        </p:txBody>
      </p:sp>
      <p:pic>
        <p:nvPicPr>
          <p:cNvPr id="9" name="Grafik 8" descr="Leerer Akku">
            <a:extLst>
              <a:ext uri="{FF2B5EF4-FFF2-40B4-BE49-F238E27FC236}">
                <a16:creationId xmlns:a16="http://schemas.microsoft.com/office/drawing/2014/main" id="{057C274B-9ED3-4DF8-AF89-211B3A0DF2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0136" y="2676824"/>
            <a:ext cx="914400" cy="914400"/>
          </a:xfrm>
          <a:prstGeom prst="rect">
            <a:avLst/>
          </a:prstGeom>
        </p:spPr>
      </p:pic>
      <p:sp>
        <p:nvSpPr>
          <p:cNvPr id="10" name="Textfeld 9">
            <a:extLst>
              <a:ext uri="{FF2B5EF4-FFF2-40B4-BE49-F238E27FC236}">
                <a16:creationId xmlns:a16="http://schemas.microsoft.com/office/drawing/2014/main" id="{94E1DCB8-047B-4CC8-8E6B-803316F47DAD}"/>
              </a:ext>
            </a:extLst>
          </p:cNvPr>
          <p:cNvSpPr txBox="1"/>
          <p:nvPr/>
        </p:nvSpPr>
        <p:spPr>
          <a:xfrm>
            <a:off x="8628809" y="2955734"/>
            <a:ext cx="524503" cy="307777"/>
          </a:xfrm>
          <a:prstGeom prst="rect">
            <a:avLst/>
          </a:prstGeom>
          <a:noFill/>
        </p:spPr>
        <p:txBody>
          <a:bodyPr wrap="none" rtlCol="0">
            <a:spAutoFit/>
          </a:bodyPr>
          <a:lstStyle/>
          <a:p>
            <a:r>
              <a:rPr lang="de-DE" sz="1400" b="1"/>
              <a:t>P2P</a:t>
            </a:r>
            <a:endParaRPr lang="en-US" sz="1400" b="1"/>
          </a:p>
        </p:txBody>
      </p:sp>
      <p:pic>
        <p:nvPicPr>
          <p:cNvPr id="11" name="Grafik 10" descr="Tabelle">
            <a:extLst>
              <a:ext uri="{FF2B5EF4-FFF2-40B4-BE49-F238E27FC236}">
                <a16:creationId xmlns:a16="http://schemas.microsoft.com/office/drawing/2014/main" id="{8E84417F-93EC-4132-B3F2-F883B471FD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5710" y="2019021"/>
            <a:ext cx="432048" cy="432048"/>
          </a:xfrm>
          <a:prstGeom prst="rect">
            <a:avLst/>
          </a:prstGeom>
        </p:spPr>
      </p:pic>
      <p:pic>
        <p:nvPicPr>
          <p:cNvPr id="12" name="Grafik 11" descr="Tabelle">
            <a:extLst>
              <a:ext uri="{FF2B5EF4-FFF2-40B4-BE49-F238E27FC236}">
                <a16:creationId xmlns:a16="http://schemas.microsoft.com/office/drawing/2014/main" id="{9EFB5D71-8492-4658-98C7-DEB1C635D1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5186" y="4332749"/>
            <a:ext cx="432048" cy="432048"/>
          </a:xfrm>
          <a:prstGeom prst="rect">
            <a:avLst/>
          </a:prstGeom>
        </p:spPr>
      </p:pic>
      <p:pic>
        <p:nvPicPr>
          <p:cNvPr id="13" name="Grafik 12" descr="Leerer Akku">
            <a:extLst>
              <a:ext uri="{FF2B5EF4-FFF2-40B4-BE49-F238E27FC236}">
                <a16:creationId xmlns:a16="http://schemas.microsoft.com/office/drawing/2014/main" id="{CEAA75D6-E3FE-4221-9359-3C0DC300B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6946" y="4285590"/>
            <a:ext cx="526366" cy="526366"/>
          </a:xfrm>
          <a:prstGeom prst="rect">
            <a:avLst/>
          </a:prstGeom>
        </p:spPr>
      </p:pic>
      <p:sp>
        <p:nvSpPr>
          <p:cNvPr id="14" name="Textfeld 13">
            <a:extLst>
              <a:ext uri="{FF2B5EF4-FFF2-40B4-BE49-F238E27FC236}">
                <a16:creationId xmlns:a16="http://schemas.microsoft.com/office/drawing/2014/main" id="{68247452-9505-4C99-9D56-E975A2C9D685}"/>
              </a:ext>
            </a:extLst>
          </p:cNvPr>
          <p:cNvSpPr txBox="1"/>
          <p:nvPr/>
        </p:nvSpPr>
        <p:spPr>
          <a:xfrm>
            <a:off x="7364696" y="4348718"/>
            <a:ext cx="670376" cy="400110"/>
          </a:xfrm>
          <a:prstGeom prst="rect">
            <a:avLst/>
          </a:prstGeom>
          <a:noFill/>
        </p:spPr>
        <p:txBody>
          <a:bodyPr wrap="none" rtlCol="0">
            <a:spAutoFit/>
          </a:bodyPr>
          <a:lstStyle/>
          <a:p>
            <a:r>
              <a:rPr lang="de-DE" sz="2000" b="1"/>
              <a:t>P2P</a:t>
            </a:r>
            <a:endParaRPr lang="en-US" sz="2000" b="1"/>
          </a:p>
        </p:txBody>
      </p:sp>
      <p:sp>
        <p:nvSpPr>
          <p:cNvPr id="17" name="Pfeil: nach rechts 16">
            <a:extLst>
              <a:ext uri="{FF2B5EF4-FFF2-40B4-BE49-F238E27FC236}">
                <a16:creationId xmlns:a16="http://schemas.microsoft.com/office/drawing/2014/main" id="{6469C180-B277-4C34-AC1F-9B1000E48489}"/>
              </a:ext>
            </a:extLst>
          </p:cNvPr>
          <p:cNvSpPr/>
          <p:nvPr/>
        </p:nvSpPr>
        <p:spPr bwMode="auto">
          <a:xfrm>
            <a:off x="8249253" y="2992828"/>
            <a:ext cx="216024" cy="233588"/>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feil: nach rechts 17">
            <a:extLst>
              <a:ext uri="{FF2B5EF4-FFF2-40B4-BE49-F238E27FC236}">
                <a16:creationId xmlns:a16="http://schemas.microsoft.com/office/drawing/2014/main" id="{49E23981-23CA-459B-AB95-C2DD50F67BCE}"/>
              </a:ext>
            </a:extLst>
          </p:cNvPr>
          <p:cNvSpPr/>
          <p:nvPr/>
        </p:nvSpPr>
        <p:spPr bwMode="auto">
          <a:xfrm>
            <a:off x="9316844" y="2992828"/>
            <a:ext cx="216024" cy="233588"/>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feil: nach rechts 18">
            <a:extLst>
              <a:ext uri="{FF2B5EF4-FFF2-40B4-BE49-F238E27FC236}">
                <a16:creationId xmlns:a16="http://schemas.microsoft.com/office/drawing/2014/main" id="{642B71BE-3E93-472A-8A70-C38E6B6F2550}"/>
              </a:ext>
            </a:extLst>
          </p:cNvPr>
          <p:cNvSpPr/>
          <p:nvPr/>
        </p:nvSpPr>
        <p:spPr bwMode="auto">
          <a:xfrm>
            <a:off x="8222997" y="4431979"/>
            <a:ext cx="216024" cy="233588"/>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feil: nach rechts 19">
            <a:extLst>
              <a:ext uri="{FF2B5EF4-FFF2-40B4-BE49-F238E27FC236}">
                <a16:creationId xmlns:a16="http://schemas.microsoft.com/office/drawing/2014/main" id="{BB4AB432-1340-4992-AC6D-FE4F7200F95F}"/>
              </a:ext>
            </a:extLst>
          </p:cNvPr>
          <p:cNvSpPr/>
          <p:nvPr/>
        </p:nvSpPr>
        <p:spPr bwMode="auto">
          <a:xfrm>
            <a:off x="9341237" y="4431979"/>
            <a:ext cx="216024" cy="233588"/>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feil: nach rechts 20">
            <a:extLst>
              <a:ext uri="{FF2B5EF4-FFF2-40B4-BE49-F238E27FC236}">
                <a16:creationId xmlns:a16="http://schemas.microsoft.com/office/drawing/2014/main" id="{6216CF63-AE79-4240-A7AB-65605FDE8A47}"/>
              </a:ext>
            </a:extLst>
          </p:cNvPr>
          <p:cNvSpPr/>
          <p:nvPr/>
        </p:nvSpPr>
        <p:spPr bwMode="auto">
          <a:xfrm>
            <a:off x="5166822" y="2118251"/>
            <a:ext cx="216024" cy="233588"/>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60714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27090-BCFD-4CB4-902C-96B76ADDF8B9}"/>
              </a:ext>
            </a:extLst>
          </p:cNvPr>
          <p:cNvSpPr>
            <a:spLocks noGrp="1"/>
          </p:cNvSpPr>
          <p:nvPr>
            <p:ph type="title"/>
          </p:nvPr>
        </p:nvSpPr>
        <p:spPr/>
        <p:txBody>
          <a:bodyPr/>
          <a:lstStyle/>
          <a:p>
            <a:r>
              <a:rPr lang="de-DE"/>
              <a:t>SOC ohne Entladestrategie</a:t>
            </a:r>
            <a:endParaRPr lang="en-US"/>
          </a:p>
        </p:txBody>
      </p:sp>
      <p:pic>
        <p:nvPicPr>
          <p:cNvPr id="6" name="Inhaltsplatzhalter 5">
            <a:extLst>
              <a:ext uri="{FF2B5EF4-FFF2-40B4-BE49-F238E27FC236}">
                <a16:creationId xmlns:a16="http://schemas.microsoft.com/office/drawing/2014/main" id="{8288937F-68B1-438E-A266-E63328BB428C}"/>
              </a:ext>
            </a:extLst>
          </p:cNvPr>
          <p:cNvPicPr>
            <a:picLocks noGrp="1" noChangeAspect="1"/>
          </p:cNvPicPr>
          <p:nvPr>
            <p:ph idx="1"/>
          </p:nvPr>
        </p:nvPicPr>
        <p:blipFill>
          <a:blip r:embed="rId2"/>
          <a:stretch>
            <a:fillRect/>
          </a:stretch>
        </p:blipFill>
        <p:spPr>
          <a:xfrm>
            <a:off x="2395009" y="1231900"/>
            <a:ext cx="7392458" cy="4435475"/>
          </a:xfrm>
        </p:spPr>
      </p:pic>
      <p:sp>
        <p:nvSpPr>
          <p:cNvPr id="4" name="Foliennummernplatzhalter 3">
            <a:extLst>
              <a:ext uri="{FF2B5EF4-FFF2-40B4-BE49-F238E27FC236}">
                <a16:creationId xmlns:a16="http://schemas.microsoft.com/office/drawing/2014/main" id="{0F4E2927-0481-4BCA-9432-01F99EEDEDF3}"/>
              </a:ext>
            </a:extLst>
          </p:cNvPr>
          <p:cNvSpPr>
            <a:spLocks noGrp="1"/>
          </p:cNvSpPr>
          <p:nvPr>
            <p:ph type="sldNum" sz="quarter" idx="10"/>
          </p:nvPr>
        </p:nvSpPr>
        <p:spPr/>
        <p:txBody>
          <a:bodyPr/>
          <a:lstStyle/>
          <a:p>
            <a:pPr>
              <a:defRPr/>
            </a:pPr>
            <a:fld id="{F81F0267-05B5-4744-AC2B-3C0DE8E53125}" type="slidenum">
              <a:rPr lang="de-DE" smtClean="0"/>
              <a:pPr>
                <a:defRPr/>
              </a:pPr>
              <a:t>12</a:t>
            </a:fld>
            <a:endParaRPr lang="de-DE" sz="1400"/>
          </a:p>
        </p:txBody>
      </p:sp>
      <p:sp>
        <p:nvSpPr>
          <p:cNvPr id="7" name="Textfeld 6">
            <a:extLst>
              <a:ext uri="{FF2B5EF4-FFF2-40B4-BE49-F238E27FC236}">
                <a16:creationId xmlns:a16="http://schemas.microsoft.com/office/drawing/2014/main" id="{4878ED9F-4AC0-4898-871B-EC36C3B76A97}"/>
              </a:ext>
            </a:extLst>
          </p:cNvPr>
          <p:cNvSpPr txBox="1"/>
          <p:nvPr/>
        </p:nvSpPr>
        <p:spPr>
          <a:xfrm>
            <a:off x="4402314" y="1004811"/>
            <a:ext cx="3377848" cy="246221"/>
          </a:xfrm>
          <a:prstGeom prst="rect">
            <a:avLst/>
          </a:prstGeom>
          <a:noFill/>
        </p:spPr>
        <p:txBody>
          <a:bodyPr wrap="none" rtlCol="0">
            <a:spAutoFit/>
          </a:bodyPr>
          <a:lstStyle/>
          <a:p>
            <a:pPr algn="l"/>
            <a:r>
              <a:rPr lang="de-DE"/>
              <a:t>Beispiel aus Setting 1, Scenario B2P_FB2P_FB2G_G2P</a:t>
            </a:r>
            <a:endParaRPr lang="en-US"/>
          </a:p>
        </p:txBody>
      </p:sp>
    </p:spTree>
    <p:extLst>
      <p:ext uri="{BB962C8B-B14F-4D97-AF65-F5344CB8AC3E}">
        <p14:creationId xmlns:p14="http://schemas.microsoft.com/office/powerpoint/2010/main" val="219575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CE51B-64CA-45D8-AAA6-5E353D9B661E}"/>
              </a:ext>
            </a:extLst>
          </p:cNvPr>
          <p:cNvSpPr>
            <a:spLocks noGrp="1"/>
          </p:cNvSpPr>
          <p:nvPr>
            <p:ph type="title"/>
          </p:nvPr>
        </p:nvSpPr>
        <p:spPr/>
        <p:txBody>
          <a:bodyPr/>
          <a:lstStyle/>
          <a:p>
            <a:r>
              <a:rPr lang="de-DE"/>
              <a:t>SOC mit Ladestrategie</a:t>
            </a:r>
            <a:endParaRPr lang="en-US"/>
          </a:p>
        </p:txBody>
      </p:sp>
      <p:sp>
        <p:nvSpPr>
          <p:cNvPr id="4" name="Foliennummernplatzhalter 3">
            <a:extLst>
              <a:ext uri="{FF2B5EF4-FFF2-40B4-BE49-F238E27FC236}">
                <a16:creationId xmlns:a16="http://schemas.microsoft.com/office/drawing/2014/main" id="{DD858E8A-DF2D-4DCD-961F-1351FBF905B0}"/>
              </a:ext>
            </a:extLst>
          </p:cNvPr>
          <p:cNvSpPr>
            <a:spLocks noGrp="1"/>
          </p:cNvSpPr>
          <p:nvPr>
            <p:ph type="sldNum" sz="quarter" idx="10"/>
          </p:nvPr>
        </p:nvSpPr>
        <p:spPr/>
        <p:txBody>
          <a:bodyPr/>
          <a:lstStyle/>
          <a:p>
            <a:pPr>
              <a:defRPr/>
            </a:pPr>
            <a:fld id="{F81F0267-05B5-4744-AC2B-3C0DE8E53125}" type="slidenum">
              <a:rPr lang="de-DE" smtClean="0"/>
              <a:pPr>
                <a:defRPr/>
              </a:pPr>
              <a:t>13</a:t>
            </a:fld>
            <a:endParaRPr lang="de-DE" sz="1400"/>
          </a:p>
        </p:txBody>
      </p:sp>
      <p:pic>
        <p:nvPicPr>
          <p:cNvPr id="10" name="Inhaltsplatzhalter 9">
            <a:extLst>
              <a:ext uri="{FF2B5EF4-FFF2-40B4-BE49-F238E27FC236}">
                <a16:creationId xmlns:a16="http://schemas.microsoft.com/office/drawing/2014/main" id="{F920C82E-DE4E-4704-B6E5-4AFFA29A129A}"/>
              </a:ext>
            </a:extLst>
          </p:cNvPr>
          <p:cNvPicPr>
            <a:picLocks noGrp="1" noChangeAspect="1"/>
          </p:cNvPicPr>
          <p:nvPr>
            <p:ph idx="1"/>
          </p:nvPr>
        </p:nvPicPr>
        <p:blipFill>
          <a:blip r:embed="rId2"/>
          <a:stretch>
            <a:fillRect/>
          </a:stretch>
        </p:blipFill>
        <p:spPr>
          <a:xfrm>
            <a:off x="2395009" y="1231900"/>
            <a:ext cx="7392458" cy="4435475"/>
          </a:xfrm>
        </p:spPr>
      </p:pic>
      <p:sp>
        <p:nvSpPr>
          <p:cNvPr id="12" name="Textfeld 11">
            <a:extLst>
              <a:ext uri="{FF2B5EF4-FFF2-40B4-BE49-F238E27FC236}">
                <a16:creationId xmlns:a16="http://schemas.microsoft.com/office/drawing/2014/main" id="{B14684FD-A17D-4117-BCB9-2E5B3B3D3E50}"/>
              </a:ext>
            </a:extLst>
          </p:cNvPr>
          <p:cNvSpPr txBox="1"/>
          <p:nvPr/>
        </p:nvSpPr>
        <p:spPr>
          <a:xfrm>
            <a:off x="4402314" y="1004811"/>
            <a:ext cx="3377848" cy="246221"/>
          </a:xfrm>
          <a:prstGeom prst="rect">
            <a:avLst/>
          </a:prstGeom>
          <a:noFill/>
        </p:spPr>
        <p:txBody>
          <a:bodyPr wrap="none" rtlCol="0">
            <a:spAutoFit/>
          </a:bodyPr>
          <a:lstStyle/>
          <a:p>
            <a:pPr algn="l"/>
            <a:r>
              <a:rPr lang="de-DE"/>
              <a:t>Beispiel aus Setting 1, Scenario B2P_FB2P_FB2G_G2P</a:t>
            </a:r>
            <a:endParaRPr lang="en-US"/>
          </a:p>
        </p:txBody>
      </p:sp>
    </p:spTree>
    <p:extLst>
      <p:ext uri="{BB962C8B-B14F-4D97-AF65-F5344CB8AC3E}">
        <p14:creationId xmlns:p14="http://schemas.microsoft.com/office/powerpoint/2010/main" val="322297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CE51B-64CA-45D8-AAA6-5E353D9B661E}"/>
              </a:ext>
            </a:extLst>
          </p:cNvPr>
          <p:cNvSpPr>
            <a:spLocks noGrp="1"/>
          </p:cNvSpPr>
          <p:nvPr>
            <p:ph type="title"/>
          </p:nvPr>
        </p:nvSpPr>
        <p:spPr/>
        <p:txBody>
          <a:bodyPr/>
          <a:lstStyle/>
          <a:p>
            <a:r>
              <a:rPr lang="de-DE"/>
              <a:t>SOC mit Ladestrategie</a:t>
            </a:r>
            <a:endParaRPr lang="en-US"/>
          </a:p>
        </p:txBody>
      </p:sp>
      <p:sp>
        <p:nvSpPr>
          <p:cNvPr id="4" name="Foliennummernplatzhalter 3">
            <a:extLst>
              <a:ext uri="{FF2B5EF4-FFF2-40B4-BE49-F238E27FC236}">
                <a16:creationId xmlns:a16="http://schemas.microsoft.com/office/drawing/2014/main" id="{DD858E8A-DF2D-4DCD-961F-1351FBF905B0}"/>
              </a:ext>
            </a:extLst>
          </p:cNvPr>
          <p:cNvSpPr>
            <a:spLocks noGrp="1"/>
          </p:cNvSpPr>
          <p:nvPr>
            <p:ph type="sldNum" sz="quarter" idx="10"/>
          </p:nvPr>
        </p:nvSpPr>
        <p:spPr/>
        <p:txBody>
          <a:bodyPr/>
          <a:lstStyle/>
          <a:p>
            <a:pPr>
              <a:defRPr/>
            </a:pPr>
            <a:fld id="{F81F0267-05B5-4744-AC2B-3C0DE8E53125}" type="slidenum">
              <a:rPr lang="de-DE" smtClean="0"/>
              <a:pPr>
                <a:defRPr/>
              </a:pPr>
              <a:t>14</a:t>
            </a:fld>
            <a:endParaRPr lang="de-DE" sz="1400"/>
          </a:p>
        </p:txBody>
      </p:sp>
      <p:sp>
        <p:nvSpPr>
          <p:cNvPr id="11" name="Textfeld 10">
            <a:extLst>
              <a:ext uri="{FF2B5EF4-FFF2-40B4-BE49-F238E27FC236}">
                <a16:creationId xmlns:a16="http://schemas.microsoft.com/office/drawing/2014/main" id="{0AFD96AC-0A6D-4A35-8C83-6996EDE7AA6C}"/>
              </a:ext>
            </a:extLst>
          </p:cNvPr>
          <p:cNvSpPr txBox="1"/>
          <p:nvPr/>
        </p:nvSpPr>
        <p:spPr>
          <a:xfrm>
            <a:off x="4402314" y="1004811"/>
            <a:ext cx="3377848" cy="246221"/>
          </a:xfrm>
          <a:prstGeom prst="rect">
            <a:avLst/>
          </a:prstGeom>
          <a:noFill/>
        </p:spPr>
        <p:txBody>
          <a:bodyPr wrap="none" rtlCol="0">
            <a:spAutoFit/>
          </a:bodyPr>
          <a:lstStyle/>
          <a:p>
            <a:pPr algn="l"/>
            <a:r>
              <a:rPr lang="de-DE"/>
              <a:t>Beispiel aus Setting 1, Scenario B2P_FB2P_FB2G_G2P</a:t>
            </a:r>
            <a:endParaRPr lang="en-US"/>
          </a:p>
        </p:txBody>
      </p:sp>
      <p:pic>
        <p:nvPicPr>
          <p:cNvPr id="7" name="Inhaltsplatzhalter 6">
            <a:extLst>
              <a:ext uri="{FF2B5EF4-FFF2-40B4-BE49-F238E27FC236}">
                <a16:creationId xmlns:a16="http://schemas.microsoft.com/office/drawing/2014/main" id="{6218A70D-0D9E-454B-BE69-B9982671E92F}"/>
              </a:ext>
            </a:extLst>
          </p:cNvPr>
          <p:cNvPicPr>
            <a:picLocks noGrp="1" noChangeAspect="1"/>
          </p:cNvPicPr>
          <p:nvPr>
            <p:ph idx="1"/>
          </p:nvPr>
        </p:nvPicPr>
        <p:blipFill>
          <a:blip r:embed="rId2"/>
          <a:stretch>
            <a:fillRect/>
          </a:stretch>
        </p:blipFill>
        <p:spPr>
          <a:xfrm>
            <a:off x="2395009" y="1231900"/>
            <a:ext cx="7392458" cy="4435475"/>
          </a:xfrm>
        </p:spPr>
      </p:pic>
      <p:pic>
        <p:nvPicPr>
          <p:cNvPr id="12" name="Grafik 11">
            <a:extLst>
              <a:ext uri="{FF2B5EF4-FFF2-40B4-BE49-F238E27FC236}">
                <a16:creationId xmlns:a16="http://schemas.microsoft.com/office/drawing/2014/main" id="{F0603563-F760-4DF8-BD79-0D26F1406A4B}"/>
              </a:ext>
            </a:extLst>
          </p:cNvPr>
          <p:cNvPicPr>
            <a:picLocks noChangeAspect="1"/>
          </p:cNvPicPr>
          <p:nvPr/>
        </p:nvPicPr>
        <p:blipFill>
          <a:blip r:embed="rId3"/>
          <a:stretch>
            <a:fillRect/>
          </a:stretch>
        </p:blipFill>
        <p:spPr>
          <a:xfrm>
            <a:off x="6023992" y="5534660"/>
            <a:ext cx="533400" cy="180975"/>
          </a:xfrm>
          <a:prstGeom prst="rect">
            <a:avLst/>
          </a:prstGeom>
        </p:spPr>
      </p:pic>
    </p:spTree>
    <p:extLst>
      <p:ext uri="{BB962C8B-B14F-4D97-AF65-F5344CB8AC3E}">
        <p14:creationId xmlns:p14="http://schemas.microsoft.com/office/powerpoint/2010/main" val="134043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D9693-59EB-46CF-9E64-109AAD9A61BA}"/>
              </a:ext>
            </a:extLst>
          </p:cNvPr>
          <p:cNvSpPr>
            <a:spLocks noGrp="1"/>
          </p:cNvSpPr>
          <p:nvPr>
            <p:ph type="title"/>
          </p:nvPr>
        </p:nvSpPr>
        <p:spPr/>
        <p:txBody>
          <a:bodyPr/>
          <a:lstStyle/>
          <a:p>
            <a:r>
              <a:rPr lang="de-DE"/>
              <a:t>Setting I – Aggregierte Simulationsergebnisse</a:t>
            </a:r>
            <a:endParaRPr lang="en-US"/>
          </a:p>
        </p:txBody>
      </p:sp>
      <p:sp>
        <p:nvSpPr>
          <p:cNvPr id="4" name="Foliennummernplatzhalter 3">
            <a:extLst>
              <a:ext uri="{FF2B5EF4-FFF2-40B4-BE49-F238E27FC236}">
                <a16:creationId xmlns:a16="http://schemas.microsoft.com/office/drawing/2014/main" id="{EDA2FEE9-E25F-4F33-8277-4900DE944B2C}"/>
              </a:ext>
            </a:extLst>
          </p:cNvPr>
          <p:cNvSpPr>
            <a:spLocks noGrp="1"/>
          </p:cNvSpPr>
          <p:nvPr>
            <p:ph type="sldNum" sz="quarter" idx="10"/>
          </p:nvPr>
        </p:nvSpPr>
        <p:spPr/>
        <p:txBody>
          <a:bodyPr/>
          <a:lstStyle/>
          <a:p>
            <a:pPr>
              <a:defRPr/>
            </a:pPr>
            <a:fld id="{F81F0267-05B5-4744-AC2B-3C0DE8E53125}" type="slidenum">
              <a:rPr lang="de-DE" smtClean="0"/>
              <a:pPr>
                <a:defRPr/>
              </a:pPr>
              <a:t>15</a:t>
            </a:fld>
            <a:endParaRPr lang="de-DE" sz="1400"/>
          </a:p>
        </p:txBody>
      </p:sp>
      <p:graphicFrame>
        <p:nvGraphicFramePr>
          <p:cNvPr id="5" name="Inhaltsplatzhalter 6">
            <a:extLst>
              <a:ext uri="{FF2B5EF4-FFF2-40B4-BE49-F238E27FC236}">
                <a16:creationId xmlns:a16="http://schemas.microsoft.com/office/drawing/2014/main" id="{362FAAF3-9489-4E65-AF05-D67C42ABADEC}"/>
              </a:ext>
            </a:extLst>
          </p:cNvPr>
          <p:cNvGraphicFramePr>
            <a:graphicFrameLocks noGrp="1"/>
          </p:cNvGraphicFramePr>
          <p:nvPr>
            <p:ph idx="1"/>
          </p:nvPr>
        </p:nvGraphicFramePr>
        <p:xfrm>
          <a:off x="1682749" y="2563019"/>
          <a:ext cx="8826502" cy="2876550"/>
        </p:xfrm>
        <a:graphic>
          <a:graphicData uri="http://schemas.openxmlformats.org/drawingml/2006/table">
            <a:tbl>
              <a:tblPr/>
              <a:tblGrid>
                <a:gridCol w="3770544">
                  <a:extLst>
                    <a:ext uri="{9D8B030D-6E8A-4147-A177-3AD203B41FA5}">
                      <a16:colId xmlns:a16="http://schemas.microsoft.com/office/drawing/2014/main" val="802200624"/>
                    </a:ext>
                  </a:extLst>
                </a:gridCol>
                <a:gridCol w="723640">
                  <a:extLst>
                    <a:ext uri="{9D8B030D-6E8A-4147-A177-3AD203B41FA5}">
                      <a16:colId xmlns:a16="http://schemas.microsoft.com/office/drawing/2014/main" val="1180005782"/>
                    </a:ext>
                  </a:extLst>
                </a:gridCol>
                <a:gridCol w="714118">
                  <a:extLst>
                    <a:ext uri="{9D8B030D-6E8A-4147-A177-3AD203B41FA5}">
                      <a16:colId xmlns:a16="http://schemas.microsoft.com/office/drawing/2014/main" val="1915186480"/>
                    </a:ext>
                  </a:extLst>
                </a:gridCol>
                <a:gridCol w="698249">
                  <a:extLst>
                    <a:ext uri="{9D8B030D-6E8A-4147-A177-3AD203B41FA5}">
                      <a16:colId xmlns:a16="http://schemas.microsoft.com/office/drawing/2014/main" val="2298577927"/>
                    </a:ext>
                  </a:extLst>
                </a:gridCol>
                <a:gridCol w="723640">
                  <a:extLst>
                    <a:ext uri="{9D8B030D-6E8A-4147-A177-3AD203B41FA5}">
                      <a16:colId xmlns:a16="http://schemas.microsoft.com/office/drawing/2014/main" val="3699656049"/>
                    </a:ext>
                  </a:extLst>
                </a:gridCol>
                <a:gridCol w="837899">
                  <a:extLst>
                    <a:ext uri="{9D8B030D-6E8A-4147-A177-3AD203B41FA5}">
                      <a16:colId xmlns:a16="http://schemas.microsoft.com/office/drawing/2014/main" val="3488052118"/>
                    </a:ext>
                  </a:extLst>
                </a:gridCol>
                <a:gridCol w="698249">
                  <a:extLst>
                    <a:ext uri="{9D8B030D-6E8A-4147-A177-3AD203B41FA5}">
                      <a16:colId xmlns:a16="http://schemas.microsoft.com/office/drawing/2014/main" val="3784263640"/>
                    </a:ext>
                  </a:extLst>
                </a:gridCol>
                <a:gridCol w="660163">
                  <a:extLst>
                    <a:ext uri="{9D8B030D-6E8A-4147-A177-3AD203B41FA5}">
                      <a16:colId xmlns:a16="http://schemas.microsoft.com/office/drawing/2014/main" val="551755887"/>
                    </a:ext>
                  </a:extLst>
                </a:gridCol>
              </a:tblGrid>
              <a:tr h="247650">
                <a:tc>
                  <a:txBody>
                    <a:bodyPr/>
                    <a:lstStyle/>
                    <a:p>
                      <a:pPr algn="l" fontAlgn="b"/>
                      <a:endParaRPr lang="de-DE" sz="14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BatA2PA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Grid2PA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PA2BatA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PA2PB</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338399"/>
                  </a:ext>
                </a:extLst>
              </a:tr>
              <a:tr h="238125">
                <a:tc>
                  <a:txBody>
                    <a:bodyPr/>
                    <a:lstStyle/>
                    <a:p>
                      <a:pPr algn="l" fontAlgn="b"/>
                      <a:r>
                        <a:rPr lang="de-DE" sz="1400" b="0" i="0" u="none" strike="noStrike">
                          <a:solidFill>
                            <a:srgbClr val="000000"/>
                          </a:solidFill>
                          <a:effectLst/>
                          <a:latin typeface="Calibri" panose="020F0502020204030204" pitchFamily="34" charset="0"/>
                        </a:rPr>
                        <a:t>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184954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57777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99299557"/>
                  </a:ext>
                </a:extLst>
              </a:tr>
              <a:tr h="238125">
                <a:tc>
                  <a:txBody>
                    <a:bodyPr/>
                    <a:lstStyle/>
                    <a:p>
                      <a:pPr algn="l" fontAlgn="b"/>
                      <a:r>
                        <a:rPr lang="de-DE" sz="1400" b="0" i="0" u="none" strike="noStrike">
                          <a:solidFill>
                            <a:srgbClr val="000000"/>
                          </a:solidFill>
                          <a:effectLst/>
                          <a:latin typeface="Calibri" panose="020F0502020204030204" pitchFamily="34" charset="0"/>
                        </a:rPr>
                        <a:t>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155560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28383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29394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13374028"/>
                  </a:ext>
                </a:extLst>
              </a:tr>
              <a:tr h="238125">
                <a:tc>
                  <a:txBody>
                    <a:bodyPr/>
                    <a:lstStyle/>
                    <a:p>
                      <a:pPr algn="l" fontAlgn="b"/>
                      <a:r>
                        <a:rPr lang="de-DE" sz="1400" b="0" i="0" u="none" strike="noStrike">
                          <a:solidFill>
                            <a:srgbClr val="000000"/>
                          </a:solidFill>
                          <a:effectLst/>
                          <a:latin typeface="Calibri" panose="020F0502020204030204" pitchFamily="34" charset="0"/>
                        </a:rPr>
                        <a:t>P2P_Bat2P_Grid2P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14182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141378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29394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18064617"/>
                  </a:ext>
                </a:extLst>
              </a:tr>
              <a:tr h="238125">
                <a:tc>
                  <a:txBody>
                    <a:bodyPr/>
                    <a:lstStyle/>
                    <a:p>
                      <a:pPr algn="l" fontAlgn="b"/>
                      <a:r>
                        <a:rPr lang="de-DE" sz="1400" b="0" i="0" u="none" strike="noStrike">
                          <a:solidFill>
                            <a:srgbClr val="000000"/>
                          </a:solidFill>
                          <a:effectLst/>
                          <a:latin typeface="Calibri" panose="020F0502020204030204" pitchFamily="34" charset="0"/>
                        </a:rPr>
                        <a:t>P2P_Bat2P_FB2Grid_Grid2P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14893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140667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15281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13102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29394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6217877"/>
                  </a:ext>
                </a:extLst>
              </a:tr>
              <a:tr h="238125">
                <a:tc>
                  <a:txBody>
                    <a:bodyPr/>
                    <a:lstStyle/>
                    <a:p>
                      <a:pPr algn="l" fontAlgn="b"/>
                      <a:r>
                        <a:rPr lang="de-DE" sz="1400" b="0" i="0" u="none" strike="noStrike">
                          <a:solidFill>
                            <a:srgbClr val="000000"/>
                          </a:solidFill>
                          <a:effectLst/>
                          <a:latin typeface="Calibri" panose="020F0502020204030204" pitchFamily="34" charset="0"/>
                        </a:rPr>
                        <a:t>P2P_Bat2P_FB2P_FB2Grid_Grid2P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14815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139635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15925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12457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29394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63596567"/>
                  </a:ext>
                </a:extLst>
              </a:tr>
              <a:tr h="238125">
                <a:tc>
                  <a:txBody>
                    <a:bodyPr/>
                    <a:lstStyle/>
                    <a:p>
                      <a:pPr algn="l" fontAlgn="b"/>
                      <a:r>
                        <a:rPr lang="de-DE" sz="1400" b="0" i="0" u="none" strike="noStrike">
                          <a:solidFill>
                            <a:srgbClr val="000000"/>
                          </a:solidFill>
                          <a:effectLst/>
                          <a:latin typeface="Calibri" panose="020F0502020204030204" pitchFamily="34" charset="0"/>
                        </a:rPr>
                        <a:t>Bat2P_Grid2P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11133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173821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46643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49800078"/>
                  </a:ext>
                </a:extLst>
              </a:tr>
              <a:tr h="238125">
                <a:tc>
                  <a:txBody>
                    <a:bodyPr/>
                    <a:lstStyle/>
                    <a:p>
                      <a:pPr algn="l" fontAlgn="b"/>
                      <a:r>
                        <a:rPr lang="de-DE" sz="1400" b="0" i="0" u="none" strike="noStrike">
                          <a:solidFill>
                            <a:srgbClr val="000000"/>
                          </a:solidFill>
                          <a:effectLst/>
                          <a:latin typeface="Calibri" panose="020F0502020204030204" pitchFamily="34" charset="0"/>
                        </a:rPr>
                        <a:t>Bat2P_FB2Grid_Grid2P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23085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161869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24748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66597345"/>
                  </a:ext>
                </a:extLst>
              </a:tr>
              <a:tr h="238125">
                <a:tc>
                  <a:txBody>
                    <a:bodyPr/>
                    <a:lstStyle/>
                    <a:p>
                      <a:pPr algn="l" fontAlgn="b"/>
                      <a:r>
                        <a:rPr lang="de-DE" sz="1400" b="0" i="0" u="none" strike="noStrike">
                          <a:solidFill>
                            <a:srgbClr val="000000"/>
                          </a:solidFill>
                          <a:effectLst/>
                          <a:latin typeface="Calibri" panose="020F0502020204030204" pitchFamily="34" charset="0"/>
                        </a:rPr>
                        <a:t>Bat2P_FB2P_FB2Grid_Grid2P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24643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157276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27678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30099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40145726"/>
                  </a:ext>
                </a:extLst>
              </a:tr>
              <a:tr h="238125">
                <a:tc>
                  <a:txBody>
                    <a:bodyPr/>
                    <a:lstStyle/>
                    <a:p>
                      <a:pPr algn="l" fontAlgn="b"/>
                      <a:r>
                        <a:rPr lang="de-DE" sz="1400" b="0" i="0" u="none" strike="noStrike">
                          <a:solidFill>
                            <a:srgbClr val="000000"/>
                          </a:solidFill>
                          <a:effectLst/>
                          <a:latin typeface="Calibri" panose="020F0502020204030204" pitchFamily="34" charset="0"/>
                        </a:rPr>
                        <a:t>Bat2P_P2P_Grid2P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11133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153284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26107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20536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47837465"/>
                  </a:ext>
                </a:extLst>
              </a:tr>
              <a:tr h="238125">
                <a:tc>
                  <a:txBody>
                    <a:bodyPr/>
                    <a:lstStyle/>
                    <a:p>
                      <a:pPr algn="l" fontAlgn="b"/>
                      <a:r>
                        <a:rPr lang="de-DE" sz="1400" b="0" i="0" u="none" strike="noStrike">
                          <a:solidFill>
                            <a:srgbClr val="000000"/>
                          </a:solidFill>
                          <a:effectLst/>
                          <a:latin typeface="Calibri" panose="020F0502020204030204" pitchFamily="34" charset="0"/>
                        </a:rPr>
                        <a:t>Bat2P_FB2Grid_P2P_Grid2P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23085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149458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24748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20618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12411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71486977"/>
                  </a:ext>
                </a:extLst>
              </a:tr>
              <a:tr h="247650">
                <a:tc>
                  <a:txBody>
                    <a:bodyPr/>
                    <a:lstStyle/>
                    <a:p>
                      <a:pPr algn="l" fontAlgn="b"/>
                      <a:r>
                        <a:rPr lang="de-DE" sz="1400" b="0" i="0" u="none" strike="noStrike">
                          <a:solidFill>
                            <a:srgbClr val="000000"/>
                          </a:solidFill>
                          <a:effectLst/>
                          <a:latin typeface="Calibri" panose="020F0502020204030204" pitchFamily="34" charset="0"/>
                        </a:rPr>
                        <a:t>Bat2P_FB2P_FB2Grid_P2P_Grid2P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24643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146155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27678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18978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11121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80546921"/>
                  </a:ext>
                </a:extLst>
              </a:tr>
            </a:tbl>
          </a:graphicData>
        </a:graphic>
      </p:graphicFrame>
      <p:sp>
        <p:nvSpPr>
          <p:cNvPr id="9" name="Textfeld 8">
            <a:extLst>
              <a:ext uri="{FF2B5EF4-FFF2-40B4-BE49-F238E27FC236}">
                <a16:creationId xmlns:a16="http://schemas.microsoft.com/office/drawing/2014/main" id="{8E79EABA-BE94-45E5-8686-96D3DFF4F823}"/>
              </a:ext>
            </a:extLst>
          </p:cNvPr>
          <p:cNvSpPr txBox="1"/>
          <p:nvPr/>
        </p:nvSpPr>
        <p:spPr>
          <a:xfrm>
            <a:off x="1120877" y="1882656"/>
            <a:ext cx="2873479" cy="923330"/>
          </a:xfrm>
          <a:prstGeom prst="rect">
            <a:avLst/>
          </a:prstGeom>
          <a:noFill/>
        </p:spPr>
        <p:txBody>
          <a:bodyPr wrap="none" rtlCol="0">
            <a:spAutoFit/>
          </a:bodyPr>
          <a:lstStyle/>
          <a:p>
            <a:pPr algn="l" eaLnBrk="1" fontAlgn="auto" hangingPunct="1">
              <a:spcBef>
                <a:spcPts val="0"/>
              </a:spcBef>
              <a:spcAft>
                <a:spcPts val="0"/>
              </a:spcAft>
            </a:pPr>
            <a:r>
              <a:rPr lang="de-DE" sz="1800">
                <a:solidFill>
                  <a:srgbClr val="ED7D31"/>
                </a:solidFill>
                <a:latin typeface="Calibri" panose="020F0502020204030204"/>
                <a:ea typeface="+mn-ea"/>
              </a:rPr>
              <a:t>Common/reference scenario</a:t>
            </a:r>
          </a:p>
          <a:p>
            <a:pPr algn="l" eaLnBrk="1" fontAlgn="auto" hangingPunct="1">
              <a:spcBef>
                <a:spcPts val="0"/>
              </a:spcBef>
              <a:spcAft>
                <a:spcPts val="0"/>
              </a:spcAft>
            </a:pPr>
            <a:r>
              <a:rPr lang="de-DE" sz="1800">
                <a:solidFill>
                  <a:srgbClr val="70AD47"/>
                </a:solidFill>
                <a:latin typeface="Calibri" panose="020F0502020204030204"/>
                <a:ea typeface="+mn-ea"/>
              </a:rPr>
              <a:t>P2P priority scenarios</a:t>
            </a:r>
          </a:p>
          <a:p>
            <a:pPr algn="l" eaLnBrk="1" fontAlgn="auto" hangingPunct="1">
              <a:spcBef>
                <a:spcPts val="0"/>
              </a:spcBef>
              <a:spcAft>
                <a:spcPts val="0"/>
              </a:spcAft>
            </a:pPr>
            <a:r>
              <a:rPr lang="de-DE" sz="1800">
                <a:solidFill>
                  <a:srgbClr val="4472C4"/>
                </a:solidFill>
                <a:latin typeface="Calibri" panose="020F0502020204030204"/>
                <a:ea typeface="+mn-ea"/>
              </a:rPr>
              <a:t>Bat2P priority scenarios</a:t>
            </a:r>
          </a:p>
        </p:txBody>
      </p:sp>
      <p:sp>
        <p:nvSpPr>
          <p:cNvPr id="10" name="Textfeld 9">
            <a:extLst>
              <a:ext uri="{FF2B5EF4-FFF2-40B4-BE49-F238E27FC236}">
                <a16:creationId xmlns:a16="http://schemas.microsoft.com/office/drawing/2014/main" id="{12D2020B-4A57-4C52-BB83-532AE1C7EA24}"/>
              </a:ext>
            </a:extLst>
          </p:cNvPr>
          <p:cNvSpPr txBox="1"/>
          <p:nvPr/>
        </p:nvSpPr>
        <p:spPr>
          <a:xfrm>
            <a:off x="5588102" y="1879362"/>
            <a:ext cx="4451860" cy="646331"/>
          </a:xfrm>
          <a:prstGeom prst="rect">
            <a:avLst/>
          </a:prstGeom>
          <a:noFill/>
        </p:spPr>
        <p:txBody>
          <a:bodyPr wrap="none" rtlCol="0">
            <a:spAutoFit/>
          </a:bodyPr>
          <a:lstStyle/>
          <a:p>
            <a:pPr algn="l" eaLnBrk="1" fontAlgn="auto" hangingPunct="1">
              <a:spcBef>
                <a:spcPts val="0"/>
              </a:spcBef>
              <a:spcAft>
                <a:spcPts val="0"/>
              </a:spcAft>
            </a:pPr>
            <a:r>
              <a:rPr lang="de-DE" sz="1800">
                <a:solidFill>
                  <a:prstClr val="black"/>
                </a:solidFill>
                <a:latin typeface="Calibri" panose="020F0502020204030204"/>
                <a:ea typeface="+mn-ea"/>
              </a:rPr>
              <a:t>Consumption:	184 954kWh	76.2%</a:t>
            </a:r>
          </a:p>
          <a:p>
            <a:pPr algn="l" eaLnBrk="1" fontAlgn="auto" hangingPunct="1">
              <a:spcBef>
                <a:spcPts val="0"/>
              </a:spcBef>
              <a:spcAft>
                <a:spcPts val="0"/>
              </a:spcAft>
            </a:pPr>
            <a:r>
              <a:rPr lang="de-DE" sz="1800">
                <a:solidFill>
                  <a:prstClr val="black"/>
                </a:solidFill>
                <a:latin typeface="Calibri" panose="020F0502020204030204"/>
                <a:ea typeface="+mn-ea"/>
              </a:rPr>
              <a:t>Surplus:		  57 777kWh	23.8%</a:t>
            </a:r>
          </a:p>
        </p:txBody>
      </p:sp>
      <p:sp>
        <p:nvSpPr>
          <p:cNvPr id="11" name="Rechteck 10">
            <a:extLst>
              <a:ext uri="{FF2B5EF4-FFF2-40B4-BE49-F238E27FC236}">
                <a16:creationId xmlns:a16="http://schemas.microsoft.com/office/drawing/2014/main" id="{CD0EA031-B84A-4D94-94F1-A14CB65F7D50}"/>
              </a:ext>
            </a:extLst>
          </p:cNvPr>
          <p:cNvSpPr/>
          <p:nvPr/>
        </p:nvSpPr>
        <p:spPr>
          <a:xfrm>
            <a:off x="5354638" y="5568950"/>
            <a:ext cx="5309146" cy="369332"/>
          </a:xfrm>
          <a:prstGeom prst="rect">
            <a:avLst/>
          </a:prstGeom>
        </p:spPr>
        <p:txBody>
          <a:bodyPr wrap="none">
            <a:spAutoFit/>
          </a:bodyPr>
          <a:lstStyle/>
          <a:p>
            <a:pPr algn="l" eaLnBrk="1" fontAlgn="auto" hangingPunct="1">
              <a:spcBef>
                <a:spcPts val="0"/>
              </a:spcBef>
              <a:spcAft>
                <a:spcPts val="0"/>
              </a:spcAft>
            </a:pPr>
            <a:r>
              <a:rPr lang="de-DE" sz="1800" i="1">
                <a:solidFill>
                  <a:srgbClr val="000000"/>
                </a:solidFill>
                <a:latin typeface="Calibri" panose="020F0502020204030204" pitchFamily="34" charset="0"/>
                <a:ea typeface="+mn-ea"/>
              </a:rPr>
              <a:t>Values are kWh/year aggregated to overall community</a:t>
            </a:r>
            <a:endParaRPr lang="de-DE" sz="1800">
              <a:solidFill>
                <a:prstClr val="black"/>
              </a:solidFill>
              <a:latin typeface="Calibri" panose="020F0502020204030204"/>
              <a:ea typeface="+mn-ea"/>
            </a:endParaRPr>
          </a:p>
        </p:txBody>
      </p:sp>
      <p:sp>
        <p:nvSpPr>
          <p:cNvPr id="12" name="Stern: 5 Zacken 11">
            <a:extLst>
              <a:ext uri="{FF2B5EF4-FFF2-40B4-BE49-F238E27FC236}">
                <a16:creationId xmlns:a16="http://schemas.microsoft.com/office/drawing/2014/main" id="{0249B7E7-39D8-4CFA-AA89-88D6DE044805}"/>
              </a:ext>
            </a:extLst>
          </p:cNvPr>
          <p:cNvSpPr/>
          <p:nvPr/>
        </p:nvSpPr>
        <p:spPr bwMode="auto">
          <a:xfrm>
            <a:off x="1222908" y="2805986"/>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Stern: 5 Zacken 12">
            <a:extLst>
              <a:ext uri="{FF2B5EF4-FFF2-40B4-BE49-F238E27FC236}">
                <a16:creationId xmlns:a16="http://schemas.microsoft.com/office/drawing/2014/main" id="{9763A3B9-35AE-432F-82F5-DC85D33A8B70}"/>
              </a:ext>
            </a:extLst>
          </p:cNvPr>
          <p:cNvSpPr/>
          <p:nvPr/>
        </p:nvSpPr>
        <p:spPr bwMode="auto">
          <a:xfrm>
            <a:off x="1222908" y="3053733"/>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Stern: 5 Zacken 13">
            <a:extLst>
              <a:ext uri="{FF2B5EF4-FFF2-40B4-BE49-F238E27FC236}">
                <a16:creationId xmlns:a16="http://schemas.microsoft.com/office/drawing/2014/main" id="{572B7DB2-3158-4E1A-83EF-1DD59D2C86CC}"/>
              </a:ext>
            </a:extLst>
          </p:cNvPr>
          <p:cNvSpPr/>
          <p:nvPr/>
        </p:nvSpPr>
        <p:spPr bwMode="auto">
          <a:xfrm>
            <a:off x="1222908" y="3751157"/>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Stern: 5 Zacken 14">
            <a:extLst>
              <a:ext uri="{FF2B5EF4-FFF2-40B4-BE49-F238E27FC236}">
                <a16:creationId xmlns:a16="http://schemas.microsoft.com/office/drawing/2014/main" id="{F82C19DD-ED16-4DDE-A640-3F663BDF09E0}"/>
              </a:ext>
            </a:extLst>
          </p:cNvPr>
          <p:cNvSpPr/>
          <p:nvPr/>
        </p:nvSpPr>
        <p:spPr bwMode="auto">
          <a:xfrm>
            <a:off x="1222908" y="5191822"/>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8934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D9693-59EB-46CF-9E64-109AAD9A61BA}"/>
              </a:ext>
            </a:extLst>
          </p:cNvPr>
          <p:cNvSpPr>
            <a:spLocks noGrp="1"/>
          </p:cNvSpPr>
          <p:nvPr>
            <p:ph type="title"/>
          </p:nvPr>
        </p:nvSpPr>
        <p:spPr/>
        <p:txBody>
          <a:bodyPr/>
          <a:lstStyle/>
          <a:p>
            <a:r>
              <a:rPr lang="de-DE"/>
              <a:t>Setting II – Aggregierte Simulationsergebnisse</a:t>
            </a:r>
            <a:endParaRPr lang="en-US"/>
          </a:p>
        </p:txBody>
      </p:sp>
      <p:sp>
        <p:nvSpPr>
          <p:cNvPr id="4" name="Foliennummernplatzhalter 3">
            <a:extLst>
              <a:ext uri="{FF2B5EF4-FFF2-40B4-BE49-F238E27FC236}">
                <a16:creationId xmlns:a16="http://schemas.microsoft.com/office/drawing/2014/main" id="{EDA2FEE9-E25F-4F33-8277-4900DE944B2C}"/>
              </a:ext>
            </a:extLst>
          </p:cNvPr>
          <p:cNvSpPr>
            <a:spLocks noGrp="1"/>
          </p:cNvSpPr>
          <p:nvPr>
            <p:ph type="sldNum" sz="quarter" idx="10"/>
          </p:nvPr>
        </p:nvSpPr>
        <p:spPr/>
        <p:txBody>
          <a:bodyPr/>
          <a:lstStyle/>
          <a:p>
            <a:pPr>
              <a:defRPr/>
            </a:pPr>
            <a:fld id="{F81F0267-05B5-4744-AC2B-3C0DE8E53125}" type="slidenum">
              <a:rPr lang="de-DE" smtClean="0"/>
              <a:pPr>
                <a:defRPr/>
              </a:pPr>
              <a:t>16</a:t>
            </a:fld>
            <a:endParaRPr lang="de-DE" sz="1400"/>
          </a:p>
        </p:txBody>
      </p:sp>
      <p:sp>
        <p:nvSpPr>
          <p:cNvPr id="9" name="Textfeld 8">
            <a:extLst>
              <a:ext uri="{FF2B5EF4-FFF2-40B4-BE49-F238E27FC236}">
                <a16:creationId xmlns:a16="http://schemas.microsoft.com/office/drawing/2014/main" id="{8E79EABA-BE94-45E5-8686-96D3DFF4F823}"/>
              </a:ext>
            </a:extLst>
          </p:cNvPr>
          <p:cNvSpPr txBox="1"/>
          <p:nvPr/>
        </p:nvSpPr>
        <p:spPr>
          <a:xfrm>
            <a:off x="1120877" y="1882656"/>
            <a:ext cx="2873479" cy="923330"/>
          </a:xfrm>
          <a:prstGeom prst="rect">
            <a:avLst/>
          </a:prstGeom>
          <a:noFill/>
        </p:spPr>
        <p:txBody>
          <a:bodyPr wrap="none" rtlCol="0">
            <a:spAutoFit/>
          </a:bodyPr>
          <a:lstStyle/>
          <a:p>
            <a:pPr algn="l" eaLnBrk="1" fontAlgn="auto" hangingPunct="1">
              <a:spcBef>
                <a:spcPts val="0"/>
              </a:spcBef>
              <a:spcAft>
                <a:spcPts val="0"/>
              </a:spcAft>
            </a:pPr>
            <a:r>
              <a:rPr lang="de-DE" sz="1800">
                <a:solidFill>
                  <a:srgbClr val="ED7D31"/>
                </a:solidFill>
                <a:latin typeface="Calibri" panose="020F0502020204030204"/>
                <a:ea typeface="+mn-ea"/>
              </a:rPr>
              <a:t>Common/reference scenario</a:t>
            </a:r>
          </a:p>
          <a:p>
            <a:pPr algn="l" eaLnBrk="1" fontAlgn="auto" hangingPunct="1">
              <a:spcBef>
                <a:spcPts val="0"/>
              </a:spcBef>
              <a:spcAft>
                <a:spcPts val="0"/>
              </a:spcAft>
            </a:pPr>
            <a:r>
              <a:rPr lang="de-DE" sz="1800">
                <a:solidFill>
                  <a:srgbClr val="70AD47"/>
                </a:solidFill>
                <a:latin typeface="Calibri" panose="020F0502020204030204"/>
                <a:ea typeface="+mn-ea"/>
              </a:rPr>
              <a:t>P2P priority scenarios</a:t>
            </a:r>
          </a:p>
          <a:p>
            <a:pPr algn="l" eaLnBrk="1" fontAlgn="auto" hangingPunct="1">
              <a:spcBef>
                <a:spcPts val="0"/>
              </a:spcBef>
              <a:spcAft>
                <a:spcPts val="0"/>
              </a:spcAft>
            </a:pPr>
            <a:r>
              <a:rPr lang="de-DE" sz="1800">
                <a:solidFill>
                  <a:srgbClr val="4472C4"/>
                </a:solidFill>
                <a:latin typeface="Calibri" panose="020F0502020204030204"/>
                <a:ea typeface="+mn-ea"/>
              </a:rPr>
              <a:t>Bat2P priority scenarios</a:t>
            </a:r>
          </a:p>
        </p:txBody>
      </p:sp>
      <p:sp>
        <p:nvSpPr>
          <p:cNvPr id="11" name="Rechteck 10">
            <a:extLst>
              <a:ext uri="{FF2B5EF4-FFF2-40B4-BE49-F238E27FC236}">
                <a16:creationId xmlns:a16="http://schemas.microsoft.com/office/drawing/2014/main" id="{CD0EA031-B84A-4D94-94F1-A14CB65F7D50}"/>
              </a:ext>
            </a:extLst>
          </p:cNvPr>
          <p:cNvSpPr/>
          <p:nvPr/>
        </p:nvSpPr>
        <p:spPr>
          <a:xfrm>
            <a:off x="5354638" y="5568950"/>
            <a:ext cx="5309146" cy="369332"/>
          </a:xfrm>
          <a:prstGeom prst="rect">
            <a:avLst/>
          </a:prstGeom>
        </p:spPr>
        <p:txBody>
          <a:bodyPr wrap="none">
            <a:spAutoFit/>
          </a:bodyPr>
          <a:lstStyle/>
          <a:p>
            <a:pPr algn="l" eaLnBrk="1" fontAlgn="auto" hangingPunct="1">
              <a:spcBef>
                <a:spcPts val="0"/>
              </a:spcBef>
              <a:spcAft>
                <a:spcPts val="0"/>
              </a:spcAft>
            </a:pPr>
            <a:r>
              <a:rPr lang="de-DE" sz="1800" i="1">
                <a:solidFill>
                  <a:srgbClr val="000000"/>
                </a:solidFill>
                <a:latin typeface="Calibri" panose="020F0502020204030204" pitchFamily="34" charset="0"/>
                <a:ea typeface="+mn-ea"/>
              </a:rPr>
              <a:t>Values are kWh/year aggregated to overall community</a:t>
            </a:r>
            <a:endParaRPr lang="de-DE" sz="1800">
              <a:solidFill>
                <a:prstClr val="black"/>
              </a:solidFill>
              <a:latin typeface="Calibri" panose="020F0502020204030204"/>
              <a:ea typeface="+mn-ea"/>
            </a:endParaRPr>
          </a:p>
        </p:txBody>
      </p:sp>
      <p:sp>
        <p:nvSpPr>
          <p:cNvPr id="12" name="Stern: 5 Zacken 11">
            <a:extLst>
              <a:ext uri="{FF2B5EF4-FFF2-40B4-BE49-F238E27FC236}">
                <a16:creationId xmlns:a16="http://schemas.microsoft.com/office/drawing/2014/main" id="{0249B7E7-39D8-4CFA-AA89-88D6DE044805}"/>
              </a:ext>
            </a:extLst>
          </p:cNvPr>
          <p:cNvSpPr/>
          <p:nvPr/>
        </p:nvSpPr>
        <p:spPr bwMode="auto">
          <a:xfrm>
            <a:off x="1222908" y="2805986"/>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Stern: 5 Zacken 12">
            <a:extLst>
              <a:ext uri="{FF2B5EF4-FFF2-40B4-BE49-F238E27FC236}">
                <a16:creationId xmlns:a16="http://schemas.microsoft.com/office/drawing/2014/main" id="{9763A3B9-35AE-432F-82F5-DC85D33A8B70}"/>
              </a:ext>
            </a:extLst>
          </p:cNvPr>
          <p:cNvSpPr/>
          <p:nvPr/>
        </p:nvSpPr>
        <p:spPr bwMode="auto">
          <a:xfrm>
            <a:off x="1222908" y="3053733"/>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Stern: 5 Zacken 13">
            <a:extLst>
              <a:ext uri="{FF2B5EF4-FFF2-40B4-BE49-F238E27FC236}">
                <a16:creationId xmlns:a16="http://schemas.microsoft.com/office/drawing/2014/main" id="{572B7DB2-3158-4E1A-83EF-1DD59D2C86CC}"/>
              </a:ext>
            </a:extLst>
          </p:cNvPr>
          <p:cNvSpPr/>
          <p:nvPr/>
        </p:nvSpPr>
        <p:spPr bwMode="auto">
          <a:xfrm>
            <a:off x="1222908" y="3751157"/>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Stern: 5 Zacken 14">
            <a:extLst>
              <a:ext uri="{FF2B5EF4-FFF2-40B4-BE49-F238E27FC236}">
                <a16:creationId xmlns:a16="http://schemas.microsoft.com/office/drawing/2014/main" id="{F82C19DD-ED16-4DDE-A640-3F663BDF09E0}"/>
              </a:ext>
            </a:extLst>
          </p:cNvPr>
          <p:cNvSpPr/>
          <p:nvPr/>
        </p:nvSpPr>
        <p:spPr bwMode="auto">
          <a:xfrm>
            <a:off x="1222908" y="5191822"/>
            <a:ext cx="247747" cy="247747"/>
          </a:xfrm>
          <a:prstGeom prst="star5">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aphicFrame>
        <p:nvGraphicFramePr>
          <p:cNvPr id="16" name="Inhaltsplatzhalter 14">
            <a:extLst>
              <a:ext uri="{FF2B5EF4-FFF2-40B4-BE49-F238E27FC236}">
                <a16:creationId xmlns:a16="http://schemas.microsoft.com/office/drawing/2014/main" id="{C05EA904-A1DF-496C-8FE6-A1483A2B28B4}"/>
              </a:ext>
            </a:extLst>
          </p:cNvPr>
          <p:cNvGraphicFramePr>
            <a:graphicFrameLocks/>
          </p:cNvGraphicFramePr>
          <p:nvPr/>
        </p:nvGraphicFramePr>
        <p:xfrm>
          <a:off x="1682749" y="2563019"/>
          <a:ext cx="8826502" cy="2876550"/>
        </p:xfrm>
        <a:graphic>
          <a:graphicData uri="http://schemas.openxmlformats.org/drawingml/2006/table">
            <a:tbl>
              <a:tblPr/>
              <a:tblGrid>
                <a:gridCol w="3770544">
                  <a:extLst>
                    <a:ext uri="{9D8B030D-6E8A-4147-A177-3AD203B41FA5}">
                      <a16:colId xmlns:a16="http://schemas.microsoft.com/office/drawing/2014/main" val="4275039080"/>
                    </a:ext>
                  </a:extLst>
                </a:gridCol>
                <a:gridCol w="723640">
                  <a:extLst>
                    <a:ext uri="{9D8B030D-6E8A-4147-A177-3AD203B41FA5}">
                      <a16:colId xmlns:a16="http://schemas.microsoft.com/office/drawing/2014/main" val="3377350783"/>
                    </a:ext>
                  </a:extLst>
                </a:gridCol>
                <a:gridCol w="714118">
                  <a:extLst>
                    <a:ext uri="{9D8B030D-6E8A-4147-A177-3AD203B41FA5}">
                      <a16:colId xmlns:a16="http://schemas.microsoft.com/office/drawing/2014/main" val="3925028511"/>
                    </a:ext>
                  </a:extLst>
                </a:gridCol>
                <a:gridCol w="698249">
                  <a:extLst>
                    <a:ext uri="{9D8B030D-6E8A-4147-A177-3AD203B41FA5}">
                      <a16:colId xmlns:a16="http://schemas.microsoft.com/office/drawing/2014/main" val="1889996283"/>
                    </a:ext>
                  </a:extLst>
                </a:gridCol>
                <a:gridCol w="723640">
                  <a:extLst>
                    <a:ext uri="{9D8B030D-6E8A-4147-A177-3AD203B41FA5}">
                      <a16:colId xmlns:a16="http://schemas.microsoft.com/office/drawing/2014/main" val="1037653511"/>
                    </a:ext>
                  </a:extLst>
                </a:gridCol>
                <a:gridCol w="837899">
                  <a:extLst>
                    <a:ext uri="{9D8B030D-6E8A-4147-A177-3AD203B41FA5}">
                      <a16:colId xmlns:a16="http://schemas.microsoft.com/office/drawing/2014/main" val="3146834569"/>
                    </a:ext>
                  </a:extLst>
                </a:gridCol>
                <a:gridCol w="698249">
                  <a:extLst>
                    <a:ext uri="{9D8B030D-6E8A-4147-A177-3AD203B41FA5}">
                      <a16:colId xmlns:a16="http://schemas.microsoft.com/office/drawing/2014/main" val="1059855786"/>
                    </a:ext>
                  </a:extLst>
                </a:gridCol>
                <a:gridCol w="660163">
                  <a:extLst>
                    <a:ext uri="{9D8B030D-6E8A-4147-A177-3AD203B41FA5}">
                      <a16:colId xmlns:a16="http://schemas.microsoft.com/office/drawing/2014/main" val="3376200807"/>
                    </a:ext>
                  </a:extLst>
                </a:gridCol>
              </a:tblGrid>
              <a:tr h="247650">
                <a:tc>
                  <a:txBody>
                    <a:bodyPr/>
                    <a:lstStyle/>
                    <a:p>
                      <a:pPr algn="l" fontAlgn="b"/>
                      <a:endParaRPr lang="de-DE" sz="14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BatA2PA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Grid2PA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PA2BatA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BatA2Grid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a:solidFill>
                            <a:srgbClr val="000000"/>
                          </a:solidFill>
                          <a:effectLst/>
                          <a:latin typeface="Calibri" panose="020F0502020204030204" pitchFamily="34" charset="0"/>
                        </a:rPr>
                        <a:t>PA2PB</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49422"/>
                  </a:ext>
                </a:extLst>
              </a:tr>
              <a:tr h="238125">
                <a:tc>
                  <a:txBody>
                    <a:bodyPr/>
                    <a:lstStyle/>
                    <a:p>
                      <a:pPr algn="l" fontAlgn="b"/>
                      <a:r>
                        <a:rPr lang="de-DE" sz="1400" b="0" i="0" u="none" strike="noStrike">
                          <a:solidFill>
                            <a:srgbClr val="000000"/>
                          </a:solidFill>
                          <a:effectLst/>
                          <a:latin typeface="Calibri" panose="020F0502020204030204" pitchFamily="34" charset="0"/>
                        </a:rPr>
                        <a:t>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960638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124263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08277850"/>
                  </a:ext>
                </a:extLst>
              </a:tr>
              <a:tr h="238125">
                <a:tc>
                  <a:txBody>
                    <a:bodyPr/>
                    <a:lstStyle/>
                    <a:p>
                      <a:pPr algn="l" fontAlgn="b"/>
                      <a:r>
                        <a:rPr lang="de-DE" sz="1400" b="0" i="0" u="none" strike="noStrike">
                          <a:solidFill>
                            <a:srgbClr val="000000"/>
                          </a:solidFill>
                          <a:effectLst/>
                          <a:latin typeface="Calibri" panose="020F0502020204030204" pitchFamily="34" charset="0"/>
                        </a:rPr>
                        <a:t>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840335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120304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36342245"/>
                  </a:ext>
                </a:extLst>
              </a:tr>
              <a:tr h="238125">
                <a:tc>
                  <a:txBody>
                    <a:bodyPr/>
                    <a:lstStyle/>
                    <a:p>
                      <a:pPr algn="l" fontAlgn="b"/>
                      <a:r>
                        <a:rPr lang="de-DE" sz="1400" b="0" i="0" u="none" strike="noStrike">
                          <a:solidFill>
                            <a:srgbClr val="000000"/>
                          </a:solidFill>
                          <a:effectLst/>
                          <a:latin typeface="Calibri" panose="020F0502020204030204" pitchFamily="34" charset="0"/>
                        </a:rPr>
                        <a:t>P2P_Bat2P_Grid2P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2025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838310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120304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08678532"/>
                  </a:ext>
                </a:extLst>
              </a:tr>
              <a:tr h="238125">
                <a:tc>
                  <a:txBody>
                    <a:bodyPr/>
                    <a:lstStyle/>
                    <a:p>
                      <a:pPr algn="l" fontAlgn="b"/>
                      <a:r>
                        <a:rPr lang="de-DE" sz="1400" b="0" i="0" u="none" strike="noStrike">
                          <a:solidFill>
                            <a:srgbClr val="000000"/>
                          </a:solidFill>
                          <a:effectLst/>
                          <a:latin typeface="Calibri" panose="020F0502020204030204" pitchFamily="34" charset="0"/>
                        </a:rPr>
                        <a:t>P2P_Bat2P_FB2Grid_Grid2P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1972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838362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120304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99163763"/>
                  </a:ext>
                </a:extLst>
              </a:tr>
              <a:tr h="238125">
                <a:tc>
                  <a:txBody>
                    <a:bodyPr/>
                    <a:lstStyle/>
                    <a:p>
                      <a:pPr algn="l" fontAlgn="b"/>
                      <a:r>
                        <a:rPr lang="de-DE" sz="1400" b="0" i="0" u="none" strike="noStrike">
                          <a:solidFill>
                            <a:srgbClr val="000000"/>
                          </a:solidFill>
                          <a:effectLst/>
                          <a:latin typeface="Calibri" panose="020F0502020204030204" pitchFamily="34" charset="0"/>
                        </a:rPr>
                        <a:t>P2P_Bat2P_FB2P_FB2Grid_Grid2P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1831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838216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2119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de-DE" sz="1400" b="0" i="0" u="none" strike="noStrike">
                          <a:solidFill>
                            <a:srgbClr val="000000"/>
                          </a:solidFill>
                          <a:effectLst/>
                          <a:latin typeface="Calibri" panose="020F0502020204030204" pitchFamily="34" charset="0"/>
                        </a:rPr>
                        <a:t>120304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6960762"/>
                  </a:ext>
                </a:extLst>
              </a:tr>
              <a:tr h="238125">
                <a:tc>
                  <a:txBody>
                    <a:bodyPr/>
                    <a:lstStyle/>
                    <a:p>
                      <a:pPr algn="l" fontAlgn="b"/>
                      <a:r>
                        <a:rPr lang="de-DE" sz="1400" b="0" i="0" u="none" strike="noStrike">
                          <a:solidFill>
                            <a:srgbClr val="000000"/>
                          </a:solidFill>
                          <a:effectLst/>
                          <a:latin typeface="Calibri" panose="020F0502020204030204" pitchFamily="34" charset="0"/>
                        </a:rPr>
                        <a:t>Bat2P_Grid2P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2176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958462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121990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57154514"/>
                  </a:ext>
                </a:extLst>
              </a:tr>
              <a:tr h="238125">
                <a:tc>
                  <a:txBody>
                    <a:bodyPr/>
                    <a:lstStyle/>
                    <a:p>
                      <a:pPr algn="l" fontAlgn="b"/>
                      <a:r>
                        <a:rPr lang="de-DE" sz="1400" b="0" i="0" u="none" strike="noStrike">
                          <a:solidFill>
                            <a:srgbClr val="000000"/>
                          </a:solidFill>
                          <a:effectLst/>
                          <a:latin typeface="Calibri" panose="020F0502020204030204" pitchFamily="34" charset="0"/>
                        </a:rPr>
                        <a:t>Bat2P_FB2Grid_Grid2P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22965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937674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4763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96525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22991714"/>
                  </a:ext>
                </a:extLst>
              </a:tr>
              <a:tr h="238125">
                <a:tc>
                  <a:txBody>
                    <a:bodyPr/>
                    <a:lstStyle/>
                    <a:p>
                      <a:pPr algn="l" fontAlgn="b"/>
                      <a:r>
                        <a:rPr lang="de-DE" sz="1400" b="0" i="0" u="none" strike="noStrike">
                          <a:solidFill>
                            <a:srgbClr val="000000"/>
                          </a:solidFill>
                          <a:effectLst/>
                          <a:latin typeface="Calibri" panose="020F0502020204030204" pitchFamily="34" charset="0"/>
                        </a:rPr>
                        <a:t>Bat2P_FB2P_FB2Grid_Grid2P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26374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925160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35481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88781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22001624"/>
                  </a:ext>
                </a:extLst>
              </a:tr>
              <a:tr h="238125">
                <a:tc>
                  <a:txBody>
                    <a:bodyPr/>
                    <a:lstStyle/>
                    <a:p>
                      <a:pPr algn="l" fontAlgn="b"/>
                      <a:r>
                        <a:rPr lang="de-DE" sz="1400" b="0" i="0" u="none" strike="noStrike">
                          <a:solidFill>
                            <a:srgbClr val="000000"/>
                          </a:solidFill>
                          <a:effectLst/>
                          <a:latin typeface="Calibri" panose="020F0502020204030204" pitchFamily="34" charset="0"/>
                        </a:rPr>
                        <a:t>Bat2P_P2P_Grid2P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2176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840431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118031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85831429"/>
                  </a:ext>
                </a:extLst>
              </a:tr>
              <a:tr h="238125">
                <a:tc>
                  <a:txBody>
                    <a:bodyPr/>
                    <a:lstStyle/>
                    <a:p>
                      <a:pPr algn="l" fontAlgn="b"/>
                      <a:r>
                        <a:rPr lang="de-DE" sz="1400" b="0" i="0" u="none" strike="noStrike">
                          <a:solidFill>
                            <a:srgbClr val="000000"/>
                          </a:solidFill>
                          <a:effectLst/>
                          <a:latin typeface="Calibri" panose="020F0502020204030204" pitchFamily="34" charset="0"/>
                        </a:rPr>
                        <a:t>Bat2P_FB2Grid_P2P_Grid2P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22965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845092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4763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92582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7589757"/>
                  </a:ext>
                </a:extLst>
              </a:tr>
              <a:tr h="247650">
                <a:tc>
                  <a:txBody>
                    <a:bodyPr/>
                    <a:lstStyle/>
                    <a:p>
                      <a:pPr algn="l" fontAlgn="b"/>
                      <a:r>
                        <a:rPr lang="de-DE" sz="1400" b="0" i="0" u="none" strike="noStrike">
                          <a:solidFill>
                            <a:srgbClr val="000000"/>
                          </a:solidFill>
                          <a:effectLst/>
                          <a:latin typeface="Calibri" panose="020F0502020204030204" pitchFamily="34" charset="0"/>
                        </a:rPr>
                        <a:t>Bat2P_FB2P_FB2Grid_P2P_Grid2P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26374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9105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840279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35481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de-DE" sz="1400" b="0" i="0" u="none" strike="noStrike">
                          <a:solidFill>
                            <a:srgbClr val="000000"/>
                          </a:solidFill>
                          <a:effectLst/>
                          <a:latin typeface="Calibri" panose="020F0502020204030204" pitchFamily="34" charset="0"/>
                        </a:rPr>
                        <a:t>84881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25740245"/>
                  </a:ext>
                </a:extLst>
              </a:tr>
            </a:tbl>
          </a:graphicData>
        </a:graphic>
      </p:graphicFrame>
      <p:sp>
        <p:nvSpPr>
          <p:cNvPr id="18" name="Textfeld 17">
            <a:extLst>
              <a:ext uri="{FF2B5EF4-FFF2-40B4-BE49-F238E27FC236}">
                <a16:creationId xmlns:a16="http://schemas.microsoft.com/office/drawing/2014/main" id="{69464101-4FD0-4F97-9918-A794D20D1642}"/>
              </a:ext>
            </a:extLst>
          </p:cNvPr>
          <p:cNvSpPr txBox="1"/>
          <p:nvPr/>
        </p:nvSpPr>
        <p:spPr>
          <a:xfrm>
            <a:off x="5588102" y="1879362"/>
            <a:ext cx="4451860" cy="646331"/>
          </a:xfrm>
          <a:prstGeom prst="rect">
            <a:avLst/>
          </a:prstGeom>
          <a:noFill/>
        </p:spPr>
        <p:txBody>
          <a:bodyPr wrap="none" rtlCol="0">
            <a:spAutoFit/>
          </a:bodyPr>
          <a:lstStyle/>
          <a:p>
            <a:pPr algn="l" eaLnBrk="1" fontAlgn="auto" hangingPunct="1">
              <a:spcBef>
                <a:spcPts val="0"/>
              </a:spcBef>
              <a:spcAft>
                <a:spcPts val="0"/>
              </a:spcAft>
            </a:pPr>
            <a:r>
              <a:rPr lang="de-DE" sz="1800">
                <a:solidFill>
                  <a:prstClr val="black"/>
                </a:solidFill>
                <a:latin typeface="Calibri" panose="020F0502020204030204"/>
                <a:ea typeface="+mn-ea"/>
              </a:rPr>
              <a:t>Consumption:	960 638kWh	88.5%</a:t>
            </a:r>
          </a:p>
          <a:p>
            <a:pPr algn="l" eaLnBrk="1" fontAlgn="auto" hangingPunct="1">
              <a:spcBef>
                <a:spcPts val="0"/>
              </a:spcBef>
              <a:spcAft>
                <a:spcPts val="0"/>
              </a:spcAft>
            </a:pPr>
            <a:r>
              <a:rPr lang="de-DE" sz="1800">
                <a:solidFill>
                  <a:prstClr val="black"/>
                </a:solidFill>
                <a:latin typeface="Calibri" panose="020F0502020204030204"/>
                <a:ea typeface="+mn-ea"/>
              </a:rPr>
              <a:t>Surplus:		124 263kWh	11.5%</a:t>
            </a:r>
          </a:p>
        </p:txBody>
      </p:sp>
    </p:spTree>
    <p:extLst>
      <p:ext uri="{BB962C8B-B14F-4D97-AF65-F5344CB8AC3E}">
        <p14:creationId xmlns:p14="http://schemas.microsoft.com/office/powerpoint/2010/main" val="126391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3" name="Inhaltsplatzhalter 2">
            <a:extLst>
              <a:ext uri="{FF2B5EF4-FFF2-40B4-BE49-F238E27FC236}">
                <a16:creationId xmlns:a16="http://schemas.microsoft.com/office/drawing/2014/main" id="{48227D61-C9DA-45E5-BAFA-5DB7BF89FFCB}"/>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17</a:t>
            </a:fld>
            <a:endParaRPr lang="de-DE" sz="1400"/>
          </a:p>
        </p:txBody>
      </p:sp>
    </p:spTree>
    <p:extLst>
      <p:ext uri="{BB962C8B-B14F-4D97-AF65-F5344CB8AC3E}">
        <p14:creationId xmlns:p14="http://schemas.microsoft.com/office/powerpoint/2010/main" val="64480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1F94142-B06E-427E-B74B-E0F485003CD1}"/>
              </a:ext>
            </a:extLst>
          </p:cNvPr>
          <p:cNvPicPr>
            <a:picLocks noChangeAspect="1"/>
          </p:cNvPicPr>
          <p:nvPr/>
        </p:nvPicPr>
        <p:blipFill>
          <a:blip r:embed="rId3"/>
          <a:stretch>
            <a:fillRect/>
          </a:stretch>
        </p:blipFill>
        <p:spPr>
          <a:xfrm>
            <a:off x="3169914"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18</a:t>
            </a:fld>
            <a:endParaRPr lang="de-DE" sz="1400"/>
          </a:p>
        </p:txBody>
      </p:sp>
      <p:sp>
        <p:nvSpPr>
          <p:cNvPr id="12" name="Textfeld 11">
            <a:extLst>
              <a:ext uri="{FF2B5EF4-FFF2-40B4-BE49-F238E27FC236}">
                <a16:creationId xmlns:a16="http://schemas.microsoft.com/office/drawing/2014/main" id="{DA8DA79C-264E-4289-B8D5-4BC282526FBD}"/>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pic>
        <p:nvPicPr>
          <p:cNvPr id="5" name="Grafik 4">
            <a:extLst>
              <a:ext uri="{FF2B5EF4-FFF2-40B4-BE49-F238E27FC236}">
                <a16:creationId xmlns:a16="http://schemas.microsoft.com/office/drawing/2014/main" id="{DE1CA624-6C01-41CE-AAB7-0E1C7429E056}"/>
              </a:ext>
            </a:extLst>
          </p:cNvPr>
          <p:cNvPicPr>
            <a:picLocks noChangeAspect="1"/>
          </p:cNvPicPr>
          <p:nvPr/>
        </p:nvPicPr>
        <p:blipFill>
          <a:blip r:embed="rId4"/>
          <a:stretch>
            <a:fillRect/>
          </a:stretch>
        </p:blipFill>
        <p:spPr>
          <a:xfrm>
            <a:off x="5644093" y="427809"/>
            <a:ext cx="895350" cy="809625"/>
          </a:xfrm>
          <a:prstGeom prst="rect">
            <a:avLst/>
          </a:prstGeom>
        </p:spPr>
      </p:pic>
    </p:spTree>
    <p:extLst>
      <p:ext uri="{BB962C8B-B14F-4D97-AF65-F5344CB8AC3E}">
        <p14:creationId xmlns:p14="http://schemas.microsoft.com/office/powerpoint/2010/main" val="3935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A678F72-6702-4BDB-806B-42FD8D847EBD}"/>
              </a:ext>
            </a:extLst>
          </p:cNvPr>
          <p:cNvPicPr>
            <a:picLocks noChangeAspect="1"/>
          </p:cNvPicPr>
          <p:nvPr/>
        </p:nvPicPr>
        <p:blipFill>
          <a:blip r:embed="rId3"/>
          <a:stretch>
            <a:fillRect/>
          </a:stretch>
        </p:blipFill>
        <p:spPr>
          <a:xfrm>
            <a:off x="3169914"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19</a:t>
            </a:fld>
            <a:endParaRPr lang="de-DE" sz="1400"/>
          </a:p>
        </p:txBody>
      </p:sp>
      <p:sp>
        <p:nvSpPr>
          <p:cNvPr id="13" name="Textfeld 12">
            <a:extLst>
              <a:ext uri="{FF2B5EF4-FFF2-40B4-BE49-F238E27FC236}">
                <a16:creationId xmlns:a16="http://schemas.microsoft.com/office/drawing/2014/main" id="{20AE3441-8A06-4B24-957F-B8565ABBC79F}"/>
              </a:ext>
            </a:extLst>
          </p:cNvPr>
          <p:cNvSpPr txBox="1"/>
          <p:nvPr/>
        </p:nvSpPr>
        <p:spPr>
          <a:xfrm>
            <a:off x="5419373" y="1196752"/>
            <a:ext cx="1353256" cy="246221"/>
          </a:xfrm>
          <a:prstGeom prst="rect">
            <a:avLst/>
          </a:prstGeom>
          <a:noFill/>
        </p:spPr>
        <p:txBody>
          <a:bodyPr wrap="none" rtlCol="0">
            <a:spAutoFit/>
          </a:bodyPr>
          <a:lstStyle/>
          <a:p>
            <a:pPr algn="ctr"/>
            <a:r>
              <a:rPr lang="de-DE"/>
              <a:t>Auf Kunden normiert</a:t>
            </a:r>
          </a:p>
        </p:txBody>
      </p:sp>
      <p:pic>
        <p:nvPicPr>
          <p:cNvPr id="6" name="Grafik 5">
            <a:extLst>
              <a:ext uri="{FF2B5EF4-FFF2-40B4-BE49-F238E27FC236}">
                <a16:creationId xmlns:a16="http://schemas.microsoft.com/office/drawing/2014/main" id="{570C6ED5-D33C-43FB-BF81-5B71CCFEB16E}"/>
              </a:ext>
            </a:extLst>
          </p:cNvPr>
          <p:cNvPicPr>
            <a:picLocks noChangeAspect="1"/>
          </p:cNvPicPr>
          <p:nvPr/>
        </p:nvPicPr>
        <p:blipFill>
          <a:blip r:embed="rId4"/>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218159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72714-A773-4687-8FC9-0916FECC91A7}"/>
              </a:ext>
            </a:extLst>
          </p:cNvPr>
          <p:cNvSpPr>
            <a:spLocks noGrp="1"/>
          </p:cNvSpPr>
          <p:nvPr>
            <p:ph type="title"/>
          </p:nvPr>
        </p:nvSpPr>
        <p:spPr/>
        <p:txBody>
          <a:bodyPr/>
          <a:lstStyle/>
          <a:p>
            <a:r>
              <a:rPr lang="de-DE"/>
              <a:t>Ziel</a:t>
            </a:r>
            <a:endParaRPr lang="en-US"/>
          </a:p>
        </p:txBody>
      </p:sp>
      <p:sp>
        <p:nvSpPr>
          <p:cNvPr id="3" name="Inhaltsplatzhalter 2">
            <a:extLst>
              <a:ext uri="{FF2B5EF4-FFF2-40B4-BE49-F238E27FC236}">
                <a16:creationId xmlns:a16="http://schemas.microsoft.com/office/drawing/2014/main" id="{78F47301-CEF3-458E-A1CC-5DF97E78A6DF}"/>
              </a:ext>
            </a:extLst>
          </p:cNvPr>
          <p:cNvSpPr>
            <a:spLocks noGrp="1"/>
          </p:cNvSpPr>
          <p:nvPr>
            <p:ph idx="1"/>
          </p:nvPr>
        </p:nvSpPr>
        <p:spPr/>
        <p:txBody>
          <a:bodyPr/>
          <a:lstStyle/>
          <a:p>
            <a:r>
              <a:rPr lang="de-DE"/>
              <a:t>Vorabuntersuchungen von individuellen (erneuerbaren) Energiegemeinschaften – simulative Bewertung der Sinnhaftigkeit von Lösungen wie z.B. zentrale Speicher oder P2P Handel mittels regelbasierten Energieflusssimulationen.</a:t>
            </a:r>
          </a:p>
          <a:p>
            <a:endParaRPr lang="de-DE"/>
          </a:p>
          <a:p>
            <a:pPr>
              <a:buFont typeface="Wingdings" panose="05000000000000000000" pitchFamily="2" charset="2"/>
              <a:buChar char="à"/>
            </a:pPr>
            <a:endParaRPr lang="de-DE"/>
          </a:p>
          <a:p>
            <a:pPr>
              <a:buFont typeface="Wingdings" panose="05000000000000000000" pitchFamily="2" charset="2"/>
              <a:buChar char="à"/>
            </a:pPr>
            <a:r>
              <a:rPr lang="de-DE"/>
              <a:t>Entwicklung einer passenden Simulationumgebung in Python</a:t>
            </a:r>
          </a:p>
          <a:p>
            <a:pPr>
              <a:buFont typeface="Wingdings" panose="05000000000000000000" pitchFamily="2" charset="2"/>
              <a:buChar char="à"/>
            </a:pPr>
            <a:endParaRPr lang="de-DE"/>
          </a:p>
          <a:p>
            <a:pPr>
              <a:buFont typeface="Wingdings" panose="05000000000000000000" pitchFamily="2" charset="2"/>
              <a:buChar char="à"/>
            </a:pPr>
            <a:endParaRPr lang="de-DE"/>
          </a:p>
          <a:p>
            <a:pPr>
              <a:buFont typeface="Wingdings" panose="05000000000000000000" pitchFamily="2" charset="2"/>
              <a:buChar char="à"/>
            </a:pPr>
            <a:r>
              <a:rPr lang="de-DE"/>
              <a:t>2 unterschiedliche Community Settings (aus Heimschuh) wurden damit untersucht</a:t>
            </a:r>
          </a:p>
          <a:p>
            <a:pPr marL="0" indent="0">
              <a:buNone/>
            </a:pPr>
            <a:endParaRPr lang="de-DE"/>
          </a:p>
          <a:p>
            <a:endParaRPr lang="en-US"/>
          </a:p>
        </p:txBody>
      </p:sp>
      <p:sp>
        <p:nvSpPr>
          <p:cNvPr id="4" name="Foliennummernplatzhalter 3">
            <a:extLst>
              <a:ext uri="{FF2B5EF4-FFF2-40B4-BE49-F238E27FC236}">
                <a16:creationId xmlns:a16="http://schemas.microsoft.com/office/drawing/2014/main" id="{7CA0D273-C67C-45C6-94F0-2E5829F74FC2}"/>
              </a:ext>
            </a:extLst>
          </p:cNvPr>
          <p:cNvSpPr>
            <a:spLocks noGrp="1"/>
          </p:cNvSpPr>
          <p:nvPr>
            <p:ph type="sldNum" sz="quarter" idx="10"/>
          </p:nvPr>
        </p:nvSpPr>
        <p:spPr/>
        <p:txBody>
          <a:bodyPr/>
          <a:lstStyle/>
          <a:p>
            <a:pPr>
              <a:defRPr/>
            </a:pPr>
            <a:fld id="{F81F0267-05B5-4744-AC2B-3C0DE8E53125}" type="slidenum">
              <a:rPr lang="de-DE" smtClean="0"/>
              <a:pPr>
                <a:defRPr/>
              </a:pPr>
              <a:t>2</a:t>
            </a:fld>
            <a:endParaRPr lang="de-DE" sz="1400"/>
          </a:p>
        </p:txBody>
      </p:sp>
      <p:pic>
        <p:nvPicPr>
          <p:cNvPr id="1026" name="Picture 2">
            <a:extLst>
              <a:ext uri="{FF2B5EF4-FFF2-40B4-BE49-F238E27FC236}">
                <a16:creationId xmlns:a16="http://schemas.microsoft.com/office/drawing/2014/main" id="{D0D0A18F-24E9-43D7-9602-0A4E51985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2244482"/>
            <a:ext cx="1214636" cy="121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thumb/3/36/Austria%2C_administrative_divisions_-_de-.svg/1920px-Austria%2C_administrative_divisions_-_de-.svg.png">
            <a:extLst>
              <a:ext uri="{FF2B5EF4-FFF2-40B4-BE49-F238E27FC236}">
                <a16:creationId xmlns:a16="http://schemas.microsoft.com/office/drawing/2014/main" id="{9F4ED196-155A-4CA5-9DAE-C3B9804C69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403" y="4105752"/>
            <a:ext cx="3309003" cy="1844080"/>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27CED45B-B7BE-48E8-8CB5-DC3A37B5399B}"/>
              </a:ext>
            </a:extLst>
          </p:cNvPr>
          <p:cNvSpPr/>
          <p:nvPr/>
        </p:nvSpPr>
        <p:spPr>
          <a:xfrm>
            <a:off x="6584683" y="5614545"/>
            <a:ext cx="41911" cy="41911"/>
          </a:xfrm>
          <a:prstGeom prst="ellipse">
            <a:avLst/>
          </a:prstGeom>
          <a:solidFill>
            <a:srgbClr val="61B12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0" name="Gerade Verbindung mit Pfeil 9">
            <a:extLst>
              <a:ext uri="{FF2B5EF4-FFF2-40B4-BE49-F238E27FC236}">
                <a16:creationId xmlns:a16="http://schemas.microsoft.com/office/drawing/2014/main" id="{F79FE47C-6E58-4DEA-B6DD-5EACBF1CA288}"/>
              </a:ext>
            </a:extLst>
          </p:cNvPr>
          <p:cNvCxnSpPr>
            <a:cxnSpLocks/>
          </p:cNvCxnSpPr>
          <p:nvPr/>
        </p:nvCxnSpPr>
        <p:spPr bwMode="auto">
          <a:xfrm>
            <a:off x="6023992" y="4061120"/>
            <a:ext cx="560691" cy="1542001"/>
          </a:xfrm>
          <a:prstGeom prst="straightConnector1">
            <a:avLst/>
          </a:prstGeom>
          <a:noFill/>
          <a:ln w="9525" cap="flat" cmpd="sng" algn="ctr">
            <a:solidFill>
              <a:schemeClr val="accent4"/>
            </a:solidFill>
            <a:prstDash val="solid"/>
            <a:round/>
            <a:headEnd type="none" w="med" len="med"/>
            <a:tailEnd type="triangle"/>
          </a:ln>
          <a:effectLst/>
        </p:spPr>
      </p:cxnSp>
    </p:spTree>
    <p:extLst>
      <p:ext uri="{BB962C8B-B14F-4D97-AF65-F5344CB8AC3E}">
        <p14:creationId xmlns:p14="http://schemas.microsoft.com/office/powerpoint/2010/main" val="368603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19DFE7B8-91E9-4CB3-8D5B-E83EE479DB52}"/>
              </a:ext>
            </a:extLst>
          </p:cNvPr>
          <p:cNvPicPr>
            <a:picLocks noGrp="1" noChangeAspect="1"/>
          </p:cNvPicPr>
          <p:nvPr>
            <p:ph idx="1"/>
          </p:nvPr>
        </p:nvPicPr>
        <p:blipFill>
          <a:blip r:embed="rId3"/>
          <a:stretch>
            <a:fillRect/>
          </a:stretch>
        </p:blipFill>
        <p:spPr>
          <a:xfrm>
            <a:off x="3165152" y="1255073"/>
            <a:ext cx="5852172" cy="4389129"/>
          </a:xfr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20</a:t>
            </a:fld>
            <a:endParaRPr lang="de-DE" sz="1400"/>
          </a:p>
        </p:txBody>
      </p:sp>
      <p:sp>
        <p:nvSpPr>
          <p:cNvPr id="15" name="Textfeld 14">
            <a:extLst>
              <a:ext uri="{FF2B5EF4-FFF2-40B4-BE49-F238E27FC236}">
                <a16:creationId xmlns:a16="http://schemas.microsoft.com/office/drawing/2014/main" id="{C9C751B4-38AB-4476-B67D-486FC7A22044}"/>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pic>
        <p:nvPicPr>
          <p:cNvPr id="6" name="Grafik 5">
            <a:extLst>
              <a:ext uri="{FF2B5EF4-FFF2-40B4-BE49-F238E27FC236}">
                <a16:creationId xmlns:a16="http://schemas.microsoft.com/office/drawing/2014/main" id="{2EAF2A6D-F195-4D00-8018-4B28C5FB67D2}"/>
              </a:ext>
            </a:extLst>
          </p:cNvPr>
          <p:cNvPicPr>
            <a:picLocks noChangeAspect="1"/>
          </p:cNvPicPr>
          <p:nvPr/>
        </p:nvPicPr>
        <p:blipFill>
          <a:blip r:embed="rId4"/>
          <a:stretch>
            <a:fillRect/>
          </a:stretch>
        </p:blipFill>
        <p:spPr>
          <a:xfrm>
            <a:off x="5644093" y="427809"/>
            <a:ext cx="895350" cy="809625"/>
          </a:xfrm>
          <a:prstGeom prst="rect">
            <a:avLst/>
          </a:prstGeom>
        </p:spPr>
      </p:pic>
    </p:spTree>
    <p:extLst>
      <p:ext uri="{BB962C8B-B14F-4D97-AF65-F5344CB8AC3E}">
        <p14:creationId xmlns:p14="http://schemas.microsoft.com/office/powerpoint/2010/main" val="375426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E633113-16F6-4AC6-8084-AD36DD0B1D8B}"/>
              </a:ext>
            </a:extLst>
          </p:cNvPr>
          <p:cNvPicPr>
            <a:picLocks noChangeAspect="1"/>
          </p:cNvPicPr>
          <p:nvPr/>
        </p:nvPicPr>
        <p:blipFill>
          <a:blip r:embed="rId3"/>
          <a:stretch>
            <a:fillRect/>
          </a:stretch>
        </p:blipFill>
        <p:spPr>
          <a:xfrm>
            <a:off x="3169914"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21</a:t>
            </a:fld>
            <a:endParaRPr lang="de-DE" sz="1400"/>
          </a:p>
        </p:txBody>
      </p:sp>
      <p:sp>
        <p:nvSpPr>
          <p:cNvPr id="12" name="Textfeld 11">
            <a:extLst>
              <a:ext uri="{FF2B5EF4-FFF2-40B4-BE49-F238E27FC236}">
                <a16:creationId xmlns:a16="http://schemas.microsoft.com/office/drawing/2014/main" id="{482099E0-9B1A-4C7F-8F8D-9D694EA83368}"/>
              </a:ext>
            </a:extLst>
          </p:cNvPr>
          <p:cNvSpPr txBox="1"/>
          <p:nvPr/>
        </p:nvSpPr>
        <p:spPr>
          <a:xfrm>
            <a:off x="5419375" y="1196752"/>
            <a:ext cx="1353256" cy="246221"/>
          </a:xfrm>
          <a:prstGeom prst="rect">
            <a:avLst/>
          </a:prstGeom>
          <a:noFill/>
        </p:spPr>
        <p:txBody>
          <a:bodyPr wrap="none" rtlCol="0">
            <a:spAutoFit/>
          </a:bodyPr>
          <a:lstStyle/>
          <a:p>
            <a:pPr algn="ctr"/>
            <a:r>
              <a:rPr lang="de-DE"/>
              <a:t>Auf Kunden normiert</a:t>
            </a:r>
          </a:p>
        </p:txBody>
      </p:sp>
      <p:pic>
        <p:nvPicPr>
          <p:cNvPr id="6" name="Grafik 5">
            <a:extLst>
              <a:ext uri="{FF2B5EF4-FFF2-40B4-BE49-F238E27FC236}">
                <a16:creationId xmlns:a16="http://schemas.microsoft.com/office/drawing/2014/main" id="{B9226A96-E5CE-493A-990A-3F8B1FB9B409}"/>
              </a:ext>
            </a:extLst>
          </p:cNvPr>
          <p:cNvPicPr>
            <a:picLocks noChangeAspect="1"/>
          </p:cNvPicPr>
          <p:nvPr/>
        </p:nvPicPr>
        <p:blipFill>
          <a:blip r:embed="rId4"/>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425624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4D4492B-5286-44AC-AAAA-CBA42DA98ADF}"/>
              </a:ext>
            </a:extLst>
          </p:cNvPr>
          <p:cNvPicPr>
            <a:picLocks noChangeAspect="1"/>
          </p:cNvPicPr>
          <p:nvPr/>
        </p:nvPicPr>
        <p:blipFill>
          <a:blip r:embed="rId3"/>
          <a:stretch>
            <a:fillRect/>
          </a:stretch>
        </p:blipFill>
        <p:spPr>
          <a:xfrm>
            <a:off x="5932460" y="1234435"/>
            <a:ext cx="5852172" cy="4389129"/>
          </a:xfrm>
          <a:prstGeom prst="rect">
            <a:avLst/>
          </a:prstGeom>
        </p:spPr>
      </p:pic>
      <p:pic>
        <p:nvPicPr>
          <p:cNvPr id="7" name="Grafik 6">
            <a:extLst>
              <a:ext uri="{FF2B5EF4-FFF2-40B4-BE49-F238E27FC236}">
                <a16:creationId xmlns:a16="http://schemas.microsoft.com/office/drawing/2014/main" id="{7091D303-DF26-4A86-B2A1-A0E55F419A2B}"/>
              </a:ext>
            </a:extLst>
          </p:cNvPr>
          <p:cNvPicPr>
            <a:picLocks noChangeAspect="1"/>
          </p:cNvPicPr>
          <p:nvPr/>
        </p:nvPicPr>
        <p:blipFill>
          <a:blip r:embed="rId4"/>
          <a:stretch>
            <a:fillRect/>
          </a:stretch>
        </p:blipFill>
        <p:spPr>
          <a:xfrm>
            <a:off x="209508"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22</a:t>
            </a:fld>
            <a:endParaRPr lang="de-DE" sz="1400"/>
          </a:p>
        </p:txBody>
      </p:sp>
      <p:sp>
        <p:nvSpPr>
          <p:cNvPr id="20" name="Textfeld 19">
            <a:extLst>
              <a:ext uri="{FF2B5EF4-FFF2-40B4-BE49-F238E27FC236}">
                <a16:creationId xmlns:a16="http://schemas.microsoft.com/office/drawing/2014/main" id="{C6C8B7E8-91BE-4245-8679-5E39F16B3AD5}"/>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pic>
        <p:nvPicPr>
          <p:cNvPr id="8" name="Grafik 7">
            <a:extLst>
              <a:ext uri="{FF2B5EF4-FFF2-40B4-BE49-F238E27FC236}">
                <a16:creationId xmlns:a16="http://schemas.microsoft.com/office/drawing/2014/main" id="{2D6344BB-DA01-4D0E-AC53-8DA433A47F49}"/>
              </a:ext>
            </a:extLst>
          </p:cNvPr>
          <p:cNvPicPr>
            <a:picLocks noChangeAspect="1"/>
          </p:cNvPicPr>
          <p:nvPr/>
        </p:nvPicPr>
        <p:blipFill>
          <a:blip r:embed="rId5"/>
          <a:stretch>
            <a:fillRect/>
          </a:stretch>
        </p:blipFill>
        <p:spPr>
          <a:xfrm>
            <a:off x="5644093" y="427809"/>
            <a:ext cx="895350" cy="809625"/>
          </a:xfrm>
          <a:prstGeom prst="rect">
            <a:avLst/>
          </a:prstGeom>
        </p:spPr>
      </p:pic>
    </p:spTree>
    <p:extLst>
      <p:ext uri="{BB962C8B-B14F-4D97-AF65-F5344CB8AC3E}">
        <p14:creationId xmlns:p14="http://schemas.microsoft.com/office/powerpoint/2010/main" val="190713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43C9EF8-2EB2-4C8C-8A58-073540F726AD}"/>
              </a:ext>
            </a:extLst>
          </p:cNvPr>
          <p:cNvPicPr>
            <a:picLocks noChangeAspect="1"/>
          </p:cNvPicPr>
          <p:nvPr/>
        </p:nvPicPr>
        <p:blipFill>
          <a:blip r:embed="rId3"/>
          <a:stretch>
            <a:fillRect/>
          </a:stretch>
        </p:blipFill>
        <p:spPr>
          <a:xfrm>
            <a:off x="5932460" y="1234435"/>
            <a:ext cx="5852172" cy="4389129"/>
          </a:xfrm>
          <a:prstGeom prst="rect">
            <a:avLst/>
          </a:prstGeom>
        </p:spPr>
      </p:pic>
      <p:pic>
        <p:nvPicPr>
          <p:cNvPr id="5" name="Grafik 4">
            <a:extLst>
              <a:ext uri="{FF2B5EF4-FFF2-40B4-BE49-F238E27FC236}">
                <a16:creationId xmlns:a16="http://schemas.microsoft.com/office/drawing/2014/main" id="{71181F00-17CD-441C-83AF-587EC1AE2633}"/>
              </a:ext>
            </a:extLst>
          </p:cNvPr>
          <p:cNvPicPr>
            <a:picLocks noChangeAspect="1"/>
          </p:cNvPicPr>
          <p:nvPr/>
        </p:nvPicPr>
        <p:blipFill>
          <a:blip r:embed="rId4"/>
          <a:stretch>
            <a:fillRect/>
          </a:stretch>
        </p:blipFill>
        <p:spPr>
          <a:xfrm>
            <a:off x="243828"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23</a:t>
            </a:fld>
            <a:endParaRPr lang="de-DE" sz="1400"/>
          </a:p>
        </p:txBody>
      </p:sp>
      <p:sp>
        <p:nvSpPr>
          <p:cNvPr id="16" name="Textfeld 15">
            <a:extLst>
              <a:ext uri="{FF2B5EF4-FFF2-40B4-BE49-F238E27FC236}">
                <a16:creationId xmlns:a16="http://schemas.microsoft.com/office/drawing/2014/main" id="{136460C9-339B-4AE2-A07C-FF2E5835BFF0}"/>
              </a:ext>
            </a:extLst>
          </p:cNvPr>
          <p:cNvSpPr txBox="1"/>
          <p:nvPr/>
        </p:nvSpPr>
        <p:spPr>
          <a:xfrm>
            <a:off x="5419375" y="1196752"/>
            <a:ext cx="1353256" cy="246221"/>
          </a:xfrm>
          <a:prstGeom prst="rect">
            <a:avLst/>
          </a:prstGeom>
          <a:noFill/>
        </p:spPr>
        <p:txBody>
          <a:bodyPr wrap="none" rtlCol="0">
            <a:spAutoFit/>
          </a:bodyPr>
          <a:lstStyle/>
          <a:p>
            <a:pPr algn="ctr"/>
            <a:r>
              <a:rPr lang="de-DE"/>
              <a:t>Auf Kunden normiert</a:t>
            </a:r>
          </a:p>
        </p:txBody>
      </p:sp>
      <p:pic>
        <p:nvPicPr>
          <p:cNvPr id="8" name="Grafik 7">
            <a:extLst>
              <a:ext uri="{FF2B5EF4-FFF2-40B4-BE49-F238E27FC236}">
                <a16:creationId xmlns:a16="http://schemas.microsoft.com/office/drawing/2014/main" id="{64CD604D-61A2-4F63-A992-5A7C7EE11FA1}"/>
              </a:ext>
            </a:extLst>
          </p:cNvPr>
          <p:cNvPicPr>
            <a:picLocks noChangeAspect="1"/>
          </p:cNvPicPr>
          <p:nvPr/>
        </p:nvPicPr>
        <p:blipFill>
          <a:blip r:embed="rId5"/>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39993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1DF6A76-1B17-41D2-AD35-6CABC9550EE2}"/>
              </a:ext>
            </a:extLst>
          </p:cNvPr>
          <p:cNvPicPr>
            <a:picLocks noChangeAspect="1"/>
          </p:cNvPicPr>
          <p:nvPr/>
        </p:nvPicPr>
        <p:blipFill>
          <a:blip r:embed="rId3"/>
          <a:stretch>
            <a:fillRect/>
          </a:stretch>
        </p:blipFill>
        <p:spPr>
          <a:xfrm>
            <a:off x="3169914"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24</a:t>
            </a:fld>
            <a:endParaRPr lang="de-DE" sz="1400"/>
          </a:p>
        </p:txBody>
      </p:sp>
      <p:sp>
        <p:nvSpPr>
          <p:cNvPr id="20" name="Textfeld 19">
            <a:extLst>
              <a:ext uri="{FF2B5EF4-FFF2-40B4-BE49-F238E27FC236}">
                <a16:creationId xmlns:a16="http://schemas.microsoft.com/office/drawing/2014/main" id="{C6C8B7E8-91BE-4245-8679-5E39F16B3AD5}"/>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pic>
        <p:nvPicPr>
          <p:cNvPr id="6" name="Grafik 5">
            <a:extLst>
              <a:ext uri="{FF2B5EF4-FFF2-40B4-BE49-F238E27FC236}">
                <a16:creationId xmlns:a16="http://schemas.microsoft.com/office/drawing/2014/main" id="{BB48D71A-7484-48C8-9EA5-4F0A5F57FA10}"/>
              </a:ext>
            </a:extLst>
          </p:cNvPr>
          <p:cNvPicPr>
            <a:picLocks noChangeAspect="1"/>
          </p:cNvPicPr>
          <p:nvPr/>
        </p:nvPicPr>
        <p:blipFill>
          <a:blip r:embed="rId4"/>
          <a:stretch>
            <a:fillRect/>
          </a:stretch>
        </p:blipFill>
        <p:spPr>
          <a:xfrm>
            <a:off x="5644093" y="427809"/>
            <a:ext cx="895350" cy="809625"/>
          </a:xfrm>
          <a:prstGeom prst="rect">
            <a:avLst/>
          </a:prstGeom>
        </p:spPr>
      </p:pic>
    </p:spTree>
    <p:extLst>
      <p:ext uri="{BB962C8B-B14F-4D97-AF65-F5344CB8AC3E}">
        <p14:creationId xmlns:p14="http://schemas.microsoft.com/office/powerpoint/2010/main" val="263279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614689C-8451-4FB4-BC68-C438B249DDDB}"/>
              </a:ext>
            </a:extLst>
          </p:cNvPr>
          <p:cNvPicPr>
            <a:picLocks noChangeAspect="1"/>
          </p:cNvPicPr>
          <p:nvPr/>
        </p:nvPicPr>
        <p:blipFill>
          <a:blip r:embed="rId3"/>
          <a:stretch>
            <a:fillRect/>
          </a:stretch>
        </p:blipFill>
        <p:spPr>
          <a:xfrm>
            <a:off x="3169914"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Energie-Analyse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25</a:t>
            </a:fld>
            <a:endParaRPr lang="de-DE" sz="1400"/>
          </a:p>
        </p:txBody>
      </p:sp>
      <p:sp>
        <p:nvSpPr>
          <p:cNvPr id="16" name="Textfeld 15">
            <a:extLst>
              <a:ext uri="{FF2B5EF4-FFF2-40B4-BE49-F238E27FC236}">
                <a16:creationId xmlns:a16="http://schemas.microsoft.com/office/drawing/2014/main" id="{136460C9-339B-4AE2-A07C-FF2E5835BFF0}"/>
              </a:ext>
            </a:extLst>
          </p:cNvPr>
          <p:cNvSpPr txBox="1"/>
          <p:nvPr/>
        </p:nvSpPr>
        <p:spPr>
          <a:xfrm>
            <a:off x="5419375" y="1196752"/>
            <a:ext cx="1353256" cy="246221"/>
          </a:xfrm>
          <a:prstGeom prst="rect">
            <a:avLst/>
          </a:prstGeom>
          <a:noFill/>
        </p:spPr>
        <p:txBody>
          <a:bodyPr wrap="none" rtlCol="0">
            <a:spAutoFit/>
          </a:bodyPr>
          <a:lstStyle/>
          <a:p>
            <a:pPr algn="ctr"/>
            <a:r>
              <a:rPr lang="de-DE"/>
              <a:t>Auf Kunden normiert</a:t>
            </a:r>
          </a:p>
        </p:txBody>
      </p:sp>
      <p:pic>
        <p:nvPicPr>
          <p:cNvPr id="7" name="Grafik 6">
            <a:extLst>
              <a:ext uri="{FF2B5EF4-FFF2-40B4-BE49-F238E27FC236}">
                <a16:creationId xmlns:a16="http://schemas.microsoft.com/office/drawing/2014/main" id="{43D63646-ECB6-4636-AFE3-CCB18FFD80CE}"/>
              </a:ext>
            </a:extLst>
          </p:cNvPr>
          <p:cNvPicPr>
            <a:picLocks noChangeAspect="1"/>
          </p:cNvPicPr>
          <p:nvPr/>
        </p:nvPicPr>
        <p:blipFill>
          <a:blip r:embed="rId4"/>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310679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SOC-Analyse</a:t>
            </a:r>
          </a:p>
        </p:txBody>
      </p:sp>
      <p:sp>
        <p:nvSpPr>
          <p:cNvPr id="3" name="Inhaltsplatzhalter 2">
            <a:extLst>
              <a:ext uri="{FF2B5EF4-FFF2-40B4-BE49-F238E27FC236}">
                <a16:creationId xmlns:a16="http://schemas.microsoft.com/office/drawing/2014/main" id="{48227D61-C9DA-45E5-BAFA-5DB7BF89FFCB}"/>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26</a:t>
            </a:fld>
            <a:endParaRPr lang="de-DE" sz="1400"/>
          </a:p>
        </p:txBody>
      </p:sp>
    </p:spTree>
    <p:extLst>
      <p:ext uri="{BB962C8B-B14F-4D97-AF65-F5344CB8AC3E}">
        <p14:creationId xmlns:p14="http://schemas.microsoft.com/office/powerpoint/2010/main" val="203128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00570C3-2F7B-4AB3-9A04-9829097F7FAB}"/>
              </a:ext>
            </a:extLst>
          </p:cNvPr>
          <p:cNvPicPr>
            <a:picLocks noChangeAspect="1"/>
          </p:cNvPicPr>
          <p:nvPr/>
        </p:nvPicPr>
        <p:blipFill>
          <a:blip r:embed="rId3"/>
          <a:stretch>
            <a:fillRect/>
          </a:stretch>
        </p:blipFill>
        <p:spPr>
          <a:xfrm>
            <a:off x="269580"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SOC-Analyse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27</a:t>
            </a:fld>
            <a:endParaRPr lang="de-DE" sz="1400"/>
          </a:p>
        </p:txBody>
      </p:sp>
      <p:sp>
        <p:nvSpPr>
          <p:cNvPr id="8" name="Rechteck 7">
            <a:extLst>
              <a:ext uri="{FF2B5EF4-FFF2-40B4-BE49-F238E27FC236}">
                <a16:creationId xmlns:a16="http://schemas.microsoft.com/office/drawing/2014/main" id="{7504ADE2-2879-4B52-9DF1-FE2DBBE1CC03}"/>
              </a:ext>
            </a:extLst>
          </p:cNvPr>
          <p:cNvSpPr/>
          <p:nvPr/>
        </p:nvSpPr>
        <p:spPr bwMode="auto">
          <a:xfrm>
            <a:off x="1127448" y="2636912"/>
            <a:ext cx="936104" cy="25922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1" name="Rechteck 10">
            <a:extLst>
              <a:ext uri="{FF2B5EF4-FFF2-40B4-BE49-F238E27FC236}">
                <a16:creationId xmlns:a16="http://schemas.microsoft.com/office/drawing/2014/main" id="{A6F36594-145B-4F9D-852D-6AA0AA48CC0F}"/>
              </a:ext>
            </a:extLst>
          </p:cNvPr>
          <p:cNvSpPr/>
          <p:nvPr/>
        </p:nvSpPr>
        <p:spPr bwMode="auto">
          <a:xfrm>
            <a:off x="3575720" y="1556792"/>
            <a:ext cx="936104" cy="368036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pic>
        <p:nvPicPr>
          <p:cNvPr id="12" name="Grafik 11">
            <a:extLst>
              <a:ext uri="{FF2B5EF4-FFF2-40B4-BE49-F238E27FC236}">
                <a16:creationId xmlns:a16="http://schemas.microsoft.com/office/drawing/2014/main" id="{681698D8-928B-4E71-A0E8-BA0A1274459A}"/>
              </a:ext>
            </a:extLst>
          </p:cNvPr>
          <p:cNvPicPr>
            <a:picLocks noChangeAspect="1"/>
          </p:cNvPicPr>
          <p:nvPr/>
        </p:nvPicPr>
        <p:blipFill>
          <a:blip r:embed="rId4"/>
          <a:stretch>
            <a:fillRect/>
          </a:stretch>
        </p:blipFill>
        <p:spPr>
          <a:xfrm>
            <a:off x="5873074" y="1234435"/>
            <a:ext cx="5852172" cy="4389129"/>
          </a:xfrm>
          <a:prstGeom prst="rect">
            <a:avLst/>
          </a:prstGeom>
        </p:spPr>
      </p:pic>
      <p:sp>
        <p:nvSpPr>
          <p:cNvPr id="14" name="Rechteck 13">
            <a:extLst>
              <a:ext uri="{FF2B5EF4-FFF2-40B4-BE49-F238E27FC236}">
                <a16:creationId xmlns:a16="http://schemas.microsoft.com/office/drawing/2014/main" id="{3D2DC454-6CA6-4C2F-A992-FC44E186BAEB}"/>
              </a:ext>
            </a:extLst>
          </p:cNvPr>
          <p:cNvSpPr/>
          <p:nvPr/>
        </p:nvSpPr>
        <p:spPr bwMode="auto">
          <a:xfrm>
            <a:off x="1127448" y="1484784"/>
            <a:ext cx="936104" cy="342877"/>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8461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785C5-3897-4567-B05B-128E3A8BEF97}"/>
              </a:ext>
            </a:extLst>
          </p:cNvPr>
          <p:cNvSpPr>
            <a:spLocks noGrp="1"/>
          </p:cNvSpPr>
          <p:nvPr>
            <p:ph type="title"/>
          </p:nvPr>
        </p:nvSpPr>
        <p:spPr/>
        <p:txBody>
          <a:bodyPr/>
          <a:lstStyle/>
          <a:p>
            <a:r>
              <a:rPr lang="de-DE"/>
              <a:t>SOC-Analyse Setting I</a:t>
            </a:r>
            <a:endParaRPr lang="en-US"/>
          </a:p>
        </p:txBody>
      </p:sp>
      <p:sp>
        <p:nvSpPr>
          <p:cNvPr id="4" name="Foliennummernplatzhalter 3">
            <a:extLst>
              <a:ext uri="{FF2B5EF4-FFF2-40B4-BE49-F238E27FC236}">
                <a16:creationId xmlns:a16="http://schemas.microsoft.com/office/drawing/2014/main" id="{6BF9B55B-B57F-456F-B7FE-9F870CAF708C}"/>
              </a:ext>
            </a:extLst>
          </p:cNvPr>
          <p:cNvSpPr>
            <a:spLocks noGrp="1"/>
          </p:cNvSpPr>
          <p:nvPr>
            <p:ph type="sldNum" sz="quarter" idx="10"/>
          </p:nvPr>
        </p:nvSpPr>
        <p:spPr/>
        <p:txBody>
          <a:bodyPr/>
          <a:lstStyle/>
          <a:p>
            <a:pPr>
              <a:defRPr/>
            </a:pPr>
            <a:fld id="{F81F0267-05B5-4744-AC2B-3C0DE8E53125}" type="slidenum">
              <a:rPr lang="de-DE" smtClean="0"/>
              <a:pPr>
                <a:defRPr/>
              </a:pPr>
              <a:t>28</a:t>
            </a:fld>
            <a:endParaRPr lang="de-DE" sz="1400"/>
          </a:p>
        </p:txBody>
      </p:sp>
      <p:pic>
        <p:nvPicPr>
          <p:cNvPr id="5" name="Inhaltsplatzhalter 4">
            <a:extLst>
              <a:ext uri="{FF2B5EF4-FFF2-40B4-BE49-F238E27FC236}">
                <a16:creationId xmlns:a16="http://schemas.microsoft.com/office/drawing/2014/main" id="{5625F689-E78F-4031-954F-7ABBFD284AE1}"/>
              </a:ext>
            </a:extLst>
          </p:cNvPr>
          <p:cNvPicPr>
            <a:picLocks noGrp="1" noChangeAspect="1"/>
          </p:cNvPicPr>
          <p:nvPr>
            <p:ph idx="1"/>
          </p:nvPr>
        </p:nvPicPr>
        <p:blipFill>
          <a:blip r:embed="rId2"/>
          <a:stretch>
            <a:fillRect/>
          </a:stretch>
        </p:blipFill>
        <p:spPr>
          <a:xfrm>
            <a:off x="2395009" y="1231900"/>
            <a:ext cx="7392458" cy="4435475"/>
          </a:xfrm>
          <a:prstGeom prst="rect">
            <a:avLst/>
          </a:prstGeom>
        </p:spPr>
      </p:pic>
      <p:sp>
        <p:nvSpPr>
          <p:cNvPr id="6" name="Ellipse 5">
            <a:extLst>
              <a:ext uri="{FF2B5EF4-FFF2-40B4-BE49-F238E27FC236}">
                <a16:creationId xmlns:a16="http://schemas.microsoft.com/office/drawing/2014/main" id="{056AD546-7D88-4755-9A69-D60650BB1C9B}"/>
              </a:ext>
            </a:extLst>
          </p:cNvPr>
          <p:cNvSpPr/>
          <p:nvPr/>
        </p:nvSpPr>
        <p:spPr bwMode="auto">
          <a:xfrm>
            <a:off x="7464152" y="1691530"/>
            <a:ext cx="1800200" cy="44132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9" name="Ellipse 8">
            <a:extLst>
              <a:ext uri="{FF2B5EF4-FFF2-40B4-BE49-F238E27FC236}">
                <a16:creationId xmlns:a16="http://schemas.microsoft.com/office/drawing/2014/main" id="{68A0F7F7-EED2-40FE-B5F7-08226D5BF6A7}"/>
              </a:ext>
            </a:extLst>
          </p:cNvPr>
          <p:cNvSpPr/>
          <p:nvPr/>
        </p:nvSpPr>
        <p:spPr bwMode="auto">
          <a:xfrm>
            <a:off x="3215680" y="4797153"/>
            <a:ext cx="4032448"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46534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7CBC7-7E0F-4617-91F0-944B359BE099}"/>
              </a:ext>
            </a:extLst>
          </p:cNvPr>
          <p:cNvSpPr>
            <a:spLocks noGrp="1"/>
          </p:cNvSpPr>
          <p:nvPr>
            <p:ph type="title"/>
          </p:nvPr>
        </p:nvSpPr>
        <p:spPr/>
        <p:txBody>
          <a:bodyPr/>
          <a:lstStyle/>
          <a:p>
            <a:r>
              <a:rPr lang="de-DE"/>
              <a:t>Batterieaustausch-Analyse</a:t>
            </a:r>
            <a:endParaRPr lang="en-US"/>
          </a:p>
        </p:txBody>
      </p:sp>
      <p:pic>
        <p:nvPicPr>
          <p:cNvPr id="6" name="Inhaltsplatzhalter 5">
            <a:extLst>
              <a:ext uri="{FF2B5EF4-FFF2-40B4-BE49-F238E27FC236}">
                <a16:creationId xmlns:a16="http://schemas.microsoft.com/office/drawing/2014/main" id="{1F717E8C-3904-4DBC-A008-4FCE65C05E21}"/>
              </a:ext>
            </a:extLst>
          </p:cNvPr>
          <p:cNvPicPr>
            <a:picLocks noGrp="1" noChangeAspect="1"/>
          </p:cNvPicPr>
          <p:nvPr>
            <p:ph idx="1"/>
          </p:nvPr>
        </p:nvPicPr>
        <p:blipFill>
          <a:blip r:embed="rId2"/>
          <a:stretch>
            <a:fillRect/>
          </a:stretch>
        </p:blipFill>
        <p:spPr>
          <a:xfrm>
            <a:off x="479376" y="1255073"/>
            <a:ext cx="5852172" cy="4389129"/>
          </a:xfrm>
        </p:spPr>
      </p:pic>
      <p:sp>
        <p:nvSpPr>
          <p:cNvPr id="4" name="Foliennummernplatzhalter 3">
            <a:extLst>
              <a:ext uri="{FF2B5EF4-FFF2-40B4-BE49-F238E27FC236}">
                <a16:creationId xmlns:a16="http://schemas.microsoft.com/office/drawing/2014/main" id="{57D2A2BB-21EE-4A71-BFFE-143A584BA15D}"/>
              </a:ext>
            </a:extLst>
          </p:cNvPr>
          <p:cNvSpPr>
            <a:spLocks noGrp="1"/>
          </p:cNvSpPr>
          <p:nvPr>
            <p:ph type="sldNum" sz="quarter" idx="10"/>
          </p:nvPr>
        </p:nvSpPr>
        <p:spPr/>
        <p:txBody>
          <a:bodyPr/>
          <a:lstStyle/>
          <a:p>
            <a:pPr>
              <a:defRPr/>
            </a:pPr>
            <a:fld id="{F81F0267-05B5-4744-AC2B-3C0DE8E53125}" type="slidenum">
              <a:rPr lang="de-DE" smtClean="0"/>
              <a:pPr>
                <a:defRPr/>
              </a:pPr>
              <a:t>29</a:t>
            </a:fld>
            <a:endParaRPr lang="de-DE" sz="1400"/>
          </a:p>
        </p:txBody>
      </p:sp>
      <p:pic>
        <p:nvPicPr>
          <p:cNvPr id="8" name="Grafik 7">
            <a:extLst>
              <a:ext uri="{FF2B5EF4-FFF2-40B4-BE49-F238E27FC236}">
                <a16:creationId xmlns:a16="http://schemas.microsoft.com/office/drawing/2014/main" id="{DE6217E1-42F8-4375-A7FF-19BDD3E95244}"/>
              </a:ext>
            </a:extLst>
          </p:cNvPr>
          <p:cNvPicPr>
            <a:picLocks noChangeAspect="1"/>
          </p:cNvPicPr>
          <p:nvPr/>
        </p:nvPicPr>
        <p:blipFill>
          <a:blip r:embed="rId3"/>
          <a:stretch>
            <a:fillRect/>
          </a:stretch>
        </p:blipFill>
        <p:spPr>
          <a:xfrm>
            <a:off x="5977972" y="1234435"/>
            <a:ext cx="5852172" cy="4389129"/>
          </a:xfrm>
          <a:prstGeom prst="rect">
            <a:avLst/>
          </a:prstGeom>
        </p:spPr>
      </p:pic>
    </p:spTree>
    <p:extLst>
      <p:ext uri="{BB962C8B-B14F-4D97-AF65-F5344CB8AC3E}">
        <p14:creationId xmlns:p14="http://schemas.microsoft.com/office/powerpoint/2010/main" val="415929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E4FCB-C4B1-4EBC-8C61-963FD6C7F21D}"/>
              </a:ext>
            </a:extLst>
          </p:cNvPr>
          <p:cNvSpPr>
            <a:spLocks noGrp="1"/>
          </p:cNvSpPr>
          <p:nvPr>
            <p:ph type="title"/>
          </p:nvPr>
        </p:nvSpPr>
        <p:spPr/>
        <p:txBody>
          <a:bodyPr/>
          <a:lstStyle/>
          <a:p>
            <a:r>
              <a:rPr lang="de-DE"/>
              <a:t>Community Settings</a:t>
            </a:r>
            <a:endParaRPr lang="de-DE" dirty="0"/>
          </a:p>
        </p:txBody>
      </p:sp>
      <p:graphicFrame>
        <p:nvGraphicFramePr>
          <p:cNvPr id="5" name="Inhaltsplatzhalter 4">
            <a:extLst>
              <a:ext uri="{FF2B5EF4-FFF2-40B4-BE49-F238E27FC236}">
                <a16:creationId xmlns:a16="http://schemas.microsoft.com/office/drawing/2014/main" id="{B1AE5C01-7620-4306-85E6-860D02687E6A}"/>
              </a:ext>
            </a:extLst>
          </p:cNvPr>
          <p:cNvGraphicFramePr>
            <a:graphicFrameLocks noGrp="1"/>
          </p:cNvGraphicFramePr>
          <p:nvPr>
            <p:ph idx="1"/>
            <p:extLst>
              <p:ext uri="{D42A27DB-BD31-4B8C-83A1-F6EECF244321}">
                <p14:modId xmlns:p14="http://schemas.microsoft.com/office/powerpoint/2010/main" val="3264074828"/>
              </p:ext>
            </p:extLst>
          </p:nvPr>
        </p:nvGraphicFramePr>
        <p:xfrm>
          <a:off x="1847529" y="1551828"/>
          <a:ext cx="7488832" cy="3564000"/>
        </p:xfrm>
        <a:graphic>
          <a:graphicData uri="http://schemas.openxmlformats.org/drawingml/2006/table">
            <a:tbl>
              <a:tblPr firstRow="1" bandRow="1">
                <a:tableStyleId>{93296810-A885-4BE3-A3E7-6D5BEEA58F35}</a:tableStyleId>
              </a:tblPr>
              <a:tblGrid>
                <a:gridCol w="2808311">
                  <a:extLst>
                    <a:ext uri="{9D8B030D-6E8A-4147-A177-3AD203B41FA5}">
                      <a16:colId xmlns:a16="http://schemas.microsoft.com/office/drawing/2014/main" val="2862136357"/>
                    </a:ext>
                  </a:extLst>
                </a:gridCol>
                <a:gridCol w="2482727">
                  <a:extLst>
                    <a:ext uri="{9D8B030D-6E8A-4147-A177-3AD203B41FA5}">
                      <a16:colId xmlns:a16="http://schemas.microsoft.com/office/drawing/2014/main" val="3592320488"/>
                    </a:ext>
                  </a:extLst>
                </a:gridCol>
                <a:gridCol w="2197794">
                  <a:extLst>
                    <a:ext uri="{9D8B030D-6E8A-4147-A177-3AD203B41FA5}">
                      <a16:colId xmlns:a16="http://schemas.microsoft.com/office/drawing/2014/main" val="3748580185"/>
                    </a:ext>
                  </a:extLst>
                </a:gridCol>
              </a:tblGrid>
              <a:tr h="324000">
                <a:tc>
                  <a:txBody>
                    <a:bodyPr/>
                    <a:lstStyle/>
                    <a:p>
                      <a:endParaRPr lang="de-DE" sz="1400" dirty="0"/>
                    </a:p>
                  </a:txBody>
                  <a:tcPr/>
                </a:tc>
                <a:tc>
                  <a:txBody>
                    <a:bodyPr/>
                    <a:lstStyle/>
                    <a:p>
                      <a:r>
                        <a:rPr lang="de-DE" sz="1400"/>
                        <a:t>Setting I</a:t>
                      </a:r>
                      <a:endParaRPr lang="de-DE"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Setting II</a:t>
                      </a:r>
                      <a:endParaRPr lang="de-DE" sz="1400" dirty="0"/>
                    </a:p>
                  </a:txBody>
                  <a:tcPr/>
                </a:tc>
                <a:extLst>
                  <a:ext uri="{0D108BD9-81ED-4DB2-BD59-A6C34878D82A}">
                    <a16:rowId xmlns:a16="http://schemas.microsoft.com/office/drawing/2014/main" val="267463455"/>
                  </a:ext>
                </a:extLst>
              </a:tr>
              <a:tr h="324000">
                <a:tc>
                  <a:txBody>
                    <a:bodyPr/>
                    <a:lstStyle/>
                    <a:p>
                      <a:r>
                        <a:rPr lang="de-DE" sz="1400">
                          <a:solidFill>
                            <a:sysClr val="windowText" lastClr="000000"/>
                          </a:solidFill>
                        </a:rPr>
                        <a:t>Anschlussobjekte</a:t>
                      </a:r>
                      <a:endParaRPr lang="de-DE" sz="1400" dirty="0">
                        <a:solidFill>
                          <a:sysClr val="windowText" lastClr="000000"/>
                        </a:solidFill>
                      </a:endParaRPr>
                    </a:p>
                  </a:txBody>
                  <a:tcPr/>
                </a:tc>
                <a:tc>
                  <a:txBody>
                    <a:bodyPr/>
                    <a:lstStyle/>
                    <a:p>
                      <a:r>
                        <a:rPr lang="de-DE" sz="1400" dirty="0">
                          <a:solidFill>
                            <a:sysClr val="windowText" lastClr="000000"/>
                          </a:solidFill>
                        </a:rPr>
                        <a:t>12</a:t>
                      </a:r>
                    </a:p>
                  </a:txBody>
                  <a:tcPr/>
                </a:tc>
                <a:tc>
                  <a:txBody>
                    <a:bodyPr/>
                    <a:lstStyle/>
                    <a:p>
                      <a:r>
                        <a:rPr lang="de-DE" sz="1400" dirty="0">
                          <a:solidFill>
                            <a:sysClr val="windowText" lastClr="000000"/>
                          </a:solidFill>
                        </a:rPr>
                        <a:t>120*</a:t>
                      </a:r>
                    </a:p>
                  </a:txBody>
                  <a:tcPr/>
                </a:tc>
                <a:extLst>
                  <a:ext uri="{0D108BD9-81ED-4DB2-BD59-A6C34878D82A}">
                    <a16:rowId xmlns:a16="http://schemas.microsoft.com/office/drawing/2014/main" val="4280638811"/>
                  </a:ext>
                </a:extLst>
              </a:tr>
              <a:tr h="324000">
                <a:tc>
                  <a:txBody>
                    <a:bodyPr/>
                    <a:lstStyle/>
                    <a:p>
                      <a:r>
                        <a:rPr lang="de-DE" sz="1400">
                          <a:solidFill>
                            <a:sysClr val="windowText" lastClr="000000"/>
                          </a:solidFill>
                        </a:rPr>
                        <a:t>Verbraucheranzahl</a:t>
                      </a:r>
                      <a:endParaRPr lang="de-DE" sz="1400" dirty="0">
                        <a:solidFill>
                          <a:sysClr val="windowText" lastClr="000000"/>
                        </a:solidFill>
                      </a:endParaRPr>
                    </a:p>
                  </a:txBody>
                  <a:tcPr/>
                </a:tc>
                <a:tc>
                  <a:txBody>
                    <a:bodyPr/>
                    <a:lstStyle/>
                    <a:p>
                      <a:r>
                        <a:rPr lang="de-DE" sz="1400" dirty="0">
                          <a:solidFill>
                            <a:sysClr val="windowText" lastClr="000000"/>
                          </a:solidFill>
                        </a:rPr>
                        <a:t>12</a:t>
                      </a:r>
                    </a:p>
                  </a:txBody>
                  <a:tcPr/>
                </a:tc>
                <a:tc>
                  <a:txBody>
                    <a:bodyPr/>
                    <a:lstStyle/>
                    <a:p>
                      <a:r>
                        <a:rPr lang="de-DE" sz="1400" dirty="0">
                          <a:solidFill>
                            <a:sysClr val="windowText" lastClr="000000"/>
                          </a:solidFill>
                        </a:rPr>
                        <a:t>125</a:t>
                      </a:r>
                    </a:p>
                  </a:txBody>
                  <a:tcPr/>
                </a:tc>
                <a:extLst>
                  <a:ext uri="{0D108BD9-81ED-4DB2-BD59-A6C34878D82A}">
                    <a16:rowId xmlns:a16="http://schemas.microsoft.com/office/drawing/2014/main" val="3606947279"/>
                  </a:ext>
                </a:extLst>
              </a:tr>
              <a:tr h="324000">
                <a:tc>
                  <a:txBody>
                    <a:bodyPr/>
                    <a:lstStyle/>
                    <a:p>
                      <a:r>
                        <a:rPr lang="en-US" sz="1400">
                          <a:solidFill>
                            <a:sysClr val="windowText" lastClr="000000"/>
                          </a:solidFill>
                        </a:rPr>
                        <a:t>Jahresenergieverbrauch</a:t>
                      </a:r>
                      <a:endParaRPr lang="de-DE" sz="1400" dirty="0">
                        <a:solidFill>
                          <a:sysClr val="windowText" lastClr="000000"/>
                        </a:solidFill>
                      </a:endParaRPr>
                    </a:p>
                  </a:txBody>
                  <a:tcPr/>
                </a:tc>
                <a:tc>
                  <a:txBody>
                    <a:bodyPr/>
                    <a:lstStyle/>
                    <a:p>
                      <a:r>
                        <a:rPr lang="de-DE" sz="1400" dirty="0">
                          <a:solidFill>
                            <a:sysClr val="windowText" lastClr="000000"/>
                          </a:solidFill>
                        </a:rPr>
                        <a:t>184.954 </a:t>
                      </a:r>
                      <a:r>
                        <a:rPr lang="en-US" sz="1400" dirty="0">
                          <a:solidFill>
                            <a:sysClr val="windowText" lastClr="000000"/>
                          </a:solidFill>
                        </a:rPr>
                        <a:t>kWh (76,2 %)</a:t>
                      </a:r>
                      <a:endParaRPr lang="de-DE" sz="1400" dirty="0">
                        <a:solidFill>
                          <a:sysClr val="windowText" lastClr="000000"/>
                        </a:solidFill>
                      </a:endParaRPr>
                    </a:p>
                  </a:txBody>
                  <a:tcPr/>
                </a:tc>
                <a:tc>
                  <a:txBody>
                    <a:bodyPr/>
                    <a:lstStyle/>
                    <a:p>
                      <a:r>
                        <a:rPr lang="de-DE" sz="1400" dirty="0">
                          <a:solidFill>
                            <a:sysClr val="windowText" lastClr="000000"/>
                          </a:solidFill>
                        </a:rPr>
                        <a:t>960.638 kWh (88,5%)</a:t>
                      </a:r>
                    </a:p>
                  </a:txBody>
                  <a:tcPr/>
                </a:tc>
                <a:extLst>
                  <a:ext uri="{0D108BD9-81ED-4DB2-BD59-A6C34878D82A}">
                    <a16:rowId xmlns:a16="http://schemas.microsoft.com/office/drawing/2014/main" val="533899710"/>
                  </a:ext>
                </a:extLst>
              </a:tr>
              <a:tr h="324000">
                <a:tc>
                  <a:txBody>
                    <a:bodyPr/>
                    <a:lstStyle/>
                    <a:p>
                      <a:r>
                        <a:rPr lang="de-DE" sz="1400">
                          <a:solidFill>
                            <a:sysClr val="windowText" lastClr="000000"/>
                          </a:solidFill>
                        </a:rPr>
                        <a:t>PV-Anlagen</a:t>
                      </a:r>
                      <a:endParaRPr lang="de-DE" sz="1400" dirty="0">
                        <a:solidFill>
                          <a:sysClr val="windowText" lastClr="000000"/>
                        </a:solidFill>
                      </a:endParaRPr>
                    </a:p>
                  </a:txBody>
                  <a:tcPr/>
                </a:tc>
                <a:tc>
                  <a:txBody>
                    <a:bodyPr/>
                    <a:lstStyle/>
                    <a:p>
                      <a:r>
                        <a:rPr lang="de-DE" sz="1400">
                          <a:solidFill>
                            <a:sysClr val="windowText" lastClr="000000"/>
                          </a:solidFill>
                        </a:rPr>
                        <a:t>9*</a:t>
                      </a:r>
                      <a:endParaRPr lang="de-DE" sz="1400" dirty="0">
                        <a:solidFill>
                          <a:sysClr val="windowText" lastClr="000000"/>
                        </a:solidFill>
                      </a:endParaRPr>
                    </a:p>
                  </a:txBody>
                  <a:tcPr/>
                </a:tc>
                <a:tc>
                  <a:txBody>
                    <a:bodyPr/>
                    <a:lstStyle/>
                    <a:p>
                      <a:r>
                        <a:rPr lang="de-DE" sz="1400">
                          <a:solidFill>
                            <a:sysClr val="windowText" lastClr="000000"/>
                          </a:solidFill>
                        </a:rPr>
                        <a:t>20*</a:t>
                      </a:r>
                      <a:endParaRPr lang="de-DE" sz="1400" dirty="0">
                        <a:solidFill>
                          <a:sysClr val="windowText" lastClr="000000"/>
                        </a:solidFill>
                      </a:endParaRPr>
                    </a:p>
                  </a:txBody>
                  <a:tcPr/>
                </a:tc>
                <a:extLst>
                  <a:ext uri="{0D108BD9-81ED-4DB2-BD59-A6C34878D82A}">
                    <a16:rowId xmlns:a16="http://schemas.microsoft.com/office/drawing/2014/main" val="2000673743"/>
                  </a:ext>
                </a:extLst>
              </a:tr>
              <a:tr h="324000">
                <a:tc>
                  <a:txBody>
                    <a:bodyPr/>
                    <a:lstStyle/>
                    <a:p>
                      <a:r>
                        <a:rPr lang="en-US" sz="1400">
                          <a:solidFill>
                            <a:sysClr val="windowText" lastClr="000000"/>
                          </a:solidFill>
                        </a:rPr>
                        <a:t>Jahresenergieüberschuss</a:t>
                      </a:r>
                      <a:endParaRPr lang="de-DE" sz="1400" dirty="0">
                        <a:solidFill>
                          <a:sysClr val="windowText" lastClr="000000"/>
                        </a:solidFill>
                      </a:endParaRPr>
                    </a:p>
                  </a:txBody>
                  <a:tcPr/>
                </a:tc>
                <a:tc>
                  <a:txBody>
                    <a:bodyPr/>
                    <a:lstStyle/>
                    <a:p>
                      <a:r>
                        <a:rPr lang="de-DE" sz="1400" dirty="0">
                          <a:solidFill>
                            <a:sysClr val="windowText" lastClr="000000"/>
                          </a:solidFill>
                        </a:rPr>
                        <a:t>57.777 kWh (23,8 %)</a:t>
                      </a:r>
                    </a:p>
                  </a:txBody>
                  <a:tcPr/>
                </a:tc>
                <a:tc>
                  <a:txBody>
                    <a:bodyPr/>
                    <a:lstStyle/>
                    <a:p>
                      <a:r>
                        <a:rPr lang="de-DE" sz="1400" dirty="0">
                          <a:solidFill>
                            <a:sysClr val="windowText" lastClr="000000"/>
                          </a:solidFill>
                        </a:rPr>
                        <a:t>124.263</a:t>
                      </a:r>
                      <a:r>
                        <a:rPr lang="en-US" sz="1400" dirty="0">
                          <a:solidFill>
                            <a:sysClr val="windowText" lastClr="000000"/>
                          </a:solidFill>
                        </a:rPr>
                        <a:t> kWh (</a:t>
                      </a:r>
                      <a:r>
                        <a:rPr lang="de-DE" sz="1400" dirty="0">
                          <a:solidFill>
                            <a:sysClr val="windowText" lastClr="000000"/>
                          </a:solidFill>
                        </a:rPr>
                        <a:t>11,5%</a:t>
                      </a:r>
                      <a:r>
                        <a:rPr lang="en-US" sz="1400" dirty="0">
                          <a:solidFill>
                            <a:sysClr val="windowText" lastClr="000000"/>
                          </a:solidFill>
                        </a:rPr>
                        <a:t>)</a:t>
                      </a:r>
                      <a:endParaRPr lang="de-DE" sz="1400" dirty="0">
                        <a:solidFill>
                          <a:sysClr val="windowText" lastClr="000000"/>
                        </a:solidFill>
                      </a:endParaRPr>
                    </a:p>
                  </a:txBody>
                  <a:tcPr/>
                </a:tc>
                <a:extLst>
                  <a:ext uri="{0D108BD9-81ED-4DB2-BD59-A6C34878D82A}">
                    <a16:rowId xmlns:a16="http://schemas.microsoft.com/office/drawing/2014/main" val="2200844250"/>
                  </a:ext>
                </a:extLst>
              </a:tr>
              <a:tr h="324000">
                <a:tc>
                  <a:txBody>
                    <a:bodyPr/>
                    <a:lstStyle/>
                    <a:p>
                      <a:r>
                        <a:rPr lang="en-US" sz="1400">
                          <a:solidFill>
                            <a:sysClr val="windowText" lastClr="000000"/>
                          </a:solidFill>
                        </a:rPr>
                        <a:t>Gemeinschaftsspeicherkapazität</a:t>
                      </a:r>
                      <a:endParaRPr lang="de-DE" sz="1400" dirty="0">
                        <a:solidFill>
                          <a:sysClr val="windowText" lastClr="000000"/>
                        </a:solidFill>
                      </a:endParaRPr>
                    </a:p>
                  </a:txBody>
                  <a:tcPr/>
                </a:tc>
                <a:tc>
                  <a:txBody>
                    <a:bodyPr/>
                    <a:lstStyle/>
                    <a:p>
                      <a:r>
                        <a:rPr lang="de-DE" sz="1400" dirty="0">
                          <a:solidFill>
                            <a:sysClr val="windowText" lastClr="000000"/>
                          </a:solidFill>
                        </a:rPr>
                        <a:t>100 kWh</a:t>
                      </a:r>
                    </a:p>
                  </a:txBody>
                  <a:tcPr/>
                </a:tc>
                <a:tc>
                  <a:txBody>
                    <a:bodyPr/>
                    <a:lstStyle/>
                    <a:p>
                      <a:r>
                        <a:rPr lang="de-DE" sz="1400" dirty="0">
                          <a:solidFill>
                            <a:sysClr val="windowText" lastClr="000000"/>
                          </a:solidFill>
                        </a:rPr>
                        <a:t>100 kWh</a:t>
                      </a:r>
                    </a:p>
                  </a:txBody>
                  <a:tcPr/>
                </a:tc>
                <a:extLst>
                  <a:ext uri="{0D108BD9-81ED-4DB2-BD59-A6C34878D82A}">
                    <a16:rowId xmlns:a16="http://schemas.microsoft.com/office/drawing/2014/main" val="823942296"/>
                  </a:ext>
                </a:extLst>
              </a:tr>
              <a:tr h="324000">
                <a:tc>
                  <a:txBody>
                    <a:bodyPr/>
                    <a:lstStyle/>
                    <a:p>
                      <a:r>
                        <a:rPr lang="de-DE" sz="1400">
                          <a:solidFill>
                            <a:sysClr val="windowText" lastClr="000000"/>
                          </a:solidFill>
                        </a:rPr>
                        <a:t>SOC Reservierung</a:t>
                      </a:r>
                      <a:endParaRPr lang="de-DE" sz="1400" dirty="0">
                        <a:solidFill>
                          <a:sysClr val="windowText" lastClr="000000"/>
                        </a:solidFill>
                      </a:endParaRPr>
                    </a:p>
                  </a:txBody>
                  <a:tcPr/>
                </a:tc>
                <a:tc>
                  <a:txBody>
                    <a:bodyPr/>
                    <a:lstStyle/>
                    <a:p>
                      <a:r>
                        <a:rPr lang="de-DE" sz="1400">
                          <a:solidFill>
                            <a:sysClr val="windowText" lastClr="000000"/>
                          </a:solidFill>
                        </a:rPr>
                        <a:t>14 Stunden</a:t>
                      </a:r>
                      <a:endParaRPr lang="de-DE" sz="1400" dirty="0">
                        <a:solidFill>
                          <a:sysClr val="windowText" lastClr="000000"/>
                        </a:solidFill>
                      </a:endParaRPr>
                    </a:p>
                  </a:txBody>
                  <a:tcPr/>
                </a:tc>
                <a:tc>
                  <a:txBody>
                    <a:bodyPr/>
                    <a:lstStyle/>
                    <a:p>
                      <a:r>
                        <a:rPr lang="de-DE" sz="1400">
                          <a:solidFill>
                            <a:sysClr val="windowText" lastClr="000000"/>
                          </a:solidFill>
                        </a:rPr>
                        <a:t>14 Stunden</a:t>
                      </a:r>
                      <a:endParaRPr lang="de-DE" sz="1400" dirty="0">
                        <a:solidFill>
                          <a:sysClr val="windowText" lastClr="000000"/>
                        </a:solidFill>
                      </a:endParaRPr>
                    </a:p>
                  </a:txBody>
                  <a:tcPr/>
                </a:tc>
                <a:extLst>
                  <a:ext uri="{0D108BD9-81ED-4DB2-BD59-A6C34878D82A}">
                    <a16:rowId xmlns:a16="http://schemas.microsoft.com/office/drawing/2014/main" val="927325294"/>
                  </a:ext>
                </a:extLst>
              </a:tr>
              <a:tr h="324000">
                <a:tc>
                  <a:txBody>
                    <a:bodyPr/>
                    <a:lstStyle/>
                    <a:p>
                      <a:r>
                        <a:rPr lang="de-DE" sz="1400">
                          <a:solidFill>
                            <a:sysClr val="windowText" lastClr="000000"/>
                          </a:solidFill>
                        </a:rPr>
                        <a:t>SOC Freigabe</a:t>
                      </a:r>
                      <a:endParaRPr lang="de-DE" sz="1400" dirty="0">
                        <a:solidFill>
                          <a:sysClr val="windowText" lastClr="000000"/>
                        </a:solidFill>
                      </a:endParaRPr>
                    </a:p>
                  </a:txBody>
                  <a:tcPr/>
                </a:tc>
                <a:tc>
                  <a:txBody>
                    <a:bodyPr/>
                    <a:lstStyle/>
                    <a:p>
                      <a:r>
                        <a:rPr lang="de-DE" sz="1400">
                          <a:solidFill>
                            <a:sysClr val="windowText" lastClr="000000"/>
                          </a:solidFill>
                        </a:rPr>
                        <a:t>36 Stunden</a:t>
                      </a:r>
                      <a:endParaRPr lang="de-DE" sz="1400" dirty="0">
                        <a:solidFill>
                          <a:sysClr val="windowText" lastClr="000000"/>
                        </a:solidFill>
                      </a:endParaRPr>
                    </a:p>
                  </a:txBody>
                  <a:tcPr/>
                </a:tc>
                <a:tc>
                  <a:txBody>
                    <a:bodyPr/>
                    <a:lstStyle/>
                    <a:p>
                      <a:r>
                        <a:rPr lang="de-DE" sz="1400">
                          <a:solidFill>
                            <a:sysClr val="windowText" lastClr="000000"/>
                          </a:solidFill>
                        </a:rPr>
                        <a:t>36 Stunden</a:t>
                      </a:r>
                      <a:endParaRPr lang="de-DE" sz="1400" dirty="0">
                        <a:solidFill>
                          <a:sysClr val="windowText" lastClr="000000"/>
                        </a:solidFill>
                      </a:endParaRPr>
                    </a:p>
                  </a:txBody>
                  <a:tcPr/>
                </a:tc>
                <a:extLst>
                  <a:ext uri="{0D108BD9-81ED-4DB2-BD59-A6C34878D82A}">
                    <a16:rowId xmlns:a16="http://schemas.microsoft.com/office/drawing/2014/main" val="1258381899"/>
                  </a:ext>
                </a:extLst>
              </a:tr>
              <a:tr h="324000">
                <a:tc>
                  <a:txBody>
                    <a:bodyPr/>
                    <a:lstStyle/>
                    <a:p>
                      <a:r>
                        <a:rPr lang="de-DE" sz="1400">
                          <a:solidFill>
                            <a:sysClr val="windowText" lastClr="000000"/>
                          </a:solidFill>
                        </a:rPr>
                        <a:t>Simulationszeitraum</a:t>
                      </a:r>
                      <a:endParaRPr lang="de-DE" sz="1400" dirty="0">
                        <a:solidFill>
                          <a:sysClr val="windowText" lastClr="000000"/>
                        </a:solidFill>
                      </a:endParaRPr>
                    </a:p>
                  </a:txBody>
                  <a:tcPr/>
                </a:tc>
                <a:tc>
                  <a:txBody>
                    <a:bodyPr/>
                    <a:lstStyle/>
                    <a:p>
                      <a:r>
                        <a:rPr lang="de-DE" sz="1400">
                          <a:solidFill>
                            <a:sysClr val="windowText" lastClr="000000"/>
                          </a:solidFill>
                        </a:rPr>
                        <a:t>365 Tage</a:t>
                      </a:r>
                      <a:endParaRPr lang="de-DE" sz="1400" dirty="0">
                        <a:solidFill>
                          <a:sysClr val="windowText" lastClr="000000"/>
                        </a:solidFill>
                      </a:endParaRPr>
                    </a:p>
                  </a:txBody>
                  <a:tcPr/>
                </a:tc>
                <a:tc>
                  <a:txBody>
                    <a:bodyPr/>
                    <a:lstStyle/>
                    <a:p>
                      <a:r>
                        <a:rPr lang="de-DE" sz="1400">
                          <a:solidFill>
                            <a:sysClr val="windowText" lastClr="000000"/>
                          </a:solidFill>
                        </a:rPr>
                        <a:t>365 Tage</a:t>
                      </a:r>
                      <a:endParaRPr lang="de-DE" sz="1400" dirty="0">
                        <a:solidFill>
                          <a:sysClr val="windowText" lastClr="000000"/>
                        </a:solidFill>
                      </a:endParaRPr>
                    </a:p>
                  </a:txBody>
                  <a:tcPr/>
                </a:tc>
                <a:extLst>
                  <a:ext uri="{0D108BD9-81ED-4DB2-BD59-A6C34878D82A}">
                    <a16:rowId xmlns:a16="http://schemas.microsoft.com/office/drawing/2014/main" val="2030634257"/>
                  </a:ext>
                </a:extLst>
              </a:tr>
              <a:tr h="324000">
                <a:tc>
                  <a:txBody>
                    <a:bodyPr/>
                    <a:lstStyle/>
                    <a:p>
                      <a:r>
                        <a:rPr lang="de-DE" sz="1400">
                          <a:solidFill>
                            <a:sysClr val="windowText" lastClr="000000"/>
                          </a:solidFill>
                        </a:rPr>
                        <a:t>Zeitrliche Auflösung</a:t>
                      </a:r>
                      <a:endParaRPr lang="de-DE" sz="1400" dirty="0">
                        <a:solidFill>
                          <a:sysClr val="windowText" lastClr="000000"/>
                        </a:solidFill>
                      </a:endParaRPr>
                    </a:p>
                  </a:txBody>
                  <a:tcPr/>
                </a:tc>
                <a:tc>
                  <a:txBody>
                    <a:bodyPr/>
                    <a:lstStyle/>
                    <a:p>
                      <a:r>
                        <a:rPr lang="de-DE" sz="1400">
                          <a:solidFill>
                            <a:sysClr val="windowText" lastClr="000000"/>
                          </a:solidFill>
                        </a:rPr>
                        <a:t>15 Minuten</a:t>
                      </a:r>
                      <a:endParaRPr lang="de-DE" sz="1400" dirty="0">
                        <a:solidFill>
                          <a:sysClr val="windowText" lastClr="000000"/>
                        </a:solidFill>
                      </a:endParaRPr>
                    </a:p>
                  </a:txBody>
                  <a:tcPr/>
                </a:tc>
                <a:tc>
                  <a:txBody>
                    <a:bodyPr/>
                    <a:lstStyle/>
                    <a:p>
                      <a:r>
                        <a:rPr lang="de-DE" sz="1400">
                          <a:solidFill>
                            <a:sysClr val="windowText" lastClr="000000"/>
                          </a:solidFill>
                        </a:rPr>
                        <a:t>15 Minuten</a:t>
                      </a:r>
                      <a:endParaRPr lang="de-DE" sz="1400" dirty="0">
                        <a:solidFill>
                          <a:sysClr val="windowText" lastClr="000000"/>
                        </a:solidFill>
                      </a:endParaRPr>
                    </a:p>
                  </a:txBody>
                  <a:tcPr/>
                </a:tc>
                <a:extLst>
                  <a:ext uri="{0D108BD9-81ED-4DB2-BD59-A6C34878D82A}">
                    <a16:rowId xmlns:a16="http://schemas.microsoft.com/office/drawing/2014/main" val="2183789651"/>
                  </a:ext>
                </a:extLst>
              </a:tr>
            </a:tbl>
          </a:graphicData>
        </a:graphic>
      </p:graphicFrame>
      <p:sp>
        <p:nvSpPr>
          <p:cNvPr id="4" name="Foliennummernplatzhalter 3">
            <a:extLst>
              <a:ext uri="{FF2B5EF4-FFF2-40B4-BE49-F238E27FC236}">
                <a16:creationId xmlns:a16="http://schemas.microsoft.com/office/drawing/2014/main" id="{8CDD9BFB-6E97-437D-AD9C-DF83FCC5A006}"/>
              </a:ext>
            </a:extLst>
          </p:cNvPr>
          <p:cNvSpPr>
            <a:spLocks noGrp="1"/>
          </p:cNvSpPr>
          <p:nvPr>
            <p:ph type="sldNum" sz="quarter" idx="10"/>
          </p:nvPr>
        </p:nvSpPr>
        <p:spPr/>
        <p:txBody>
          <a:bodyPr/>
          <a:lstStyle/>
          <a:p>
            <a:pPr>
              <a:defRPr/>
            </a:pPr>
            <a:fld id="{F81F0267-05B5-4744-AC2B-3C0DE8E53125}" type="slidenum">
              <a:rPr lang="de-DE" smtClean="0"/>
              <a:pPr>
                <a:defRPr/>
              </a:pPr>
              <a:t>3</a:t>
            </a:fld>
            <a:endParaRPr lang="de-DE" sz="1400"/>
          </a:p>
        </p:txBody>
      </p:sp>
      <p:sp>
        <p:nvSpPr>
          <p:cNvPr id="6" name="Textfeld 5">
            <a:extLst>
              <a:ext uri="{FF2B5EF4-FFF2-40B4-BE49-F238E27FC236}">
                <a16:creationId xmlns:a16="http://schemas.microsoft.com/office/drawing/2014/main" id="{7BD11FAA-2C05-46A8-A56B-0BA9BBC87456}"/>
              </a:ext>
            </a:extLst>
          </p:cNvPr>
          <p:cNvSpPr txBox="1"/>
          <p:nvPr/>
        </p:nvSpPr>
        <p:spPr>
          <a:xfrm>
            <a:off x="2135561" y="5171079"/>
            <a:ext cx="1561646" cy="246221"/>
          </a:xfrm>
          <a:prstGeom prst="rect">
            <a:avLst/>
          </a:prstGeom>
          <a:noFill/>
        </p:spPr>
        <p:txBody>
          <a:bodyPr wrap="none" rtlCol="0">
            <a:spAutoFit/>
          </a:bodyPr>
          <a:lstStyle/>
          <a:p>
            <a:r>
              <a:rPr lang="de-DE"/>
              <a:t>* </a:t>
            </a:r>
            <a:r>
              <a:rPr lang="de-DE">
                <a:sym typeface="Wingdings" panose="05000000000000000000" pitchFamily="2" charset="2"/>
              </a:rPr>
              <a:t>Überschusseinspeiser</a:t>
            </a:r>
            <a:endParaRPr lang="de-DE" dirty="0"/>
          </a:p>
        </p:txBody>
      </p:sp>
      <p:sp>
        <p:nvSpPr>
          <p:cNvPr id="11" name="Pfeil: nach rechts gekrümmt 10">
            <a:extLst>
              <a:ext uri="{FF2B5EF4-FFF2-40B4-BE49-F238E27FC236}">
                <a16:creationId xmlns:a16="http://schemas.microsoft.com/office/drawing/2014/main" id="{9D34BB68-C13B-4686-B171-B6EF96D97F69}"/>
              </a:ext>
            </a:extLst>
          </p:cNvPr>
          <p:cNvSpPr/>
          <p:nvPr/>
        </p:nvSpPr>
        <p:spPr bwMode="auto">
          <a:xfrm rot="10800000">
            <a:off x="9480376" y="2632153"/>
            <a:ext cx="288032" cy="701675"/>
          </a:xfrm>
          <a:prstGeom prst="curvedRightArrow">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6823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7CBC7-7E0F-4617-91F0-944B359BE099}"/>
              </a:ext>
            </a:extLst>
          </p:cNvPr>
          <p:cNvSpPr>
            <a:spLocks noGrp="1"/>
          </p:cNvSpPr>
          <p:nvPr>
            <p:ph type="title"/>
          </p:nvPr>
        </p:nvSpPr>
        <p:spPr/>
        <p:txBody>
          <a:bodyPr/>
          <a:lstStyle/>
          <a:p>
            <a:r>
              <a:rPr lang="de-DE"/>
              <a:t>Batterieaustausch-Analyse Setting I</a:t>
            </a:r>
            <a:endParaRPr lang="en-US"/>
          </a:p>
        </p:txBody>
      </p:sp>
      <p:sp>
        <p:nvSpPr>
          <p:cNvPr id="4" name="Foliennummernplatzhalter 3">
            <a:extLst>
              <a:ext uri="{FF2B5EF4-FFF2-40B4-BE49-F238E27FC236}">
                <a16:creationId xmlns:a16="http://schemas.microsoft.com/office/drawing/2014/main" id="{57D2A2BB-21EE-4A71-BFFE-143A584BA15D}"/>
              </a:ext>
            </a:extLst>
          </p:cNvPr>
          <p:cNvSpPr>
            <a:spLocks noGrp="1"/>
          </p:cNvSpPr>
          <p:nvPr>
            <p:ph type="sldNum" sz="quarter" idx="10"/>
          </p:nvPr>
        </p:nvSpPr>
        <p:spPr/>
        <p:txBody>
          <a:bodyPr/>
          <a:lstStyle/>
          <a:p>
            <a:pPr>
              <a:defRPr/>
            </a:pPr>
            <a:fld id="{F81F0267-05B5-4744-AC2B-3C0DE8E53125}" type="slidenum">
              <a:rPr lang="de-DE" smtClean="0"/>
              <a:pPr>
                <a:defRPr/>
              </a:pPr>
              <a:t>30</a:t>
            </a:fld>
            <a:endParaRPr lang="de-DE" sz="1400"/>
          </a:p>
        </p:txBody>
      </p:sp>
      <p:pic>
        <p:nvPicPr>
          <p:cNvPr id="9" name="Inhaltsplatzhalter 8">
            <a:extLst>
              <a:ext uri="{FF2B5EF4-FFF2-40B4-BE49-F238E27FC236}">
                <a16:creationId xmlns:a16="http://schemas.microsoft.com/office/drawing/2014/main" id="{8A644E3D-879F-4FC5-8BA7-FC1FC723ECBB}"/>
              </a:ext>
            </a:extLst>
          </p:cNvPr>
          <p:cNvPicPr>
            <a:picLocks noGrp="1" noChangeAspect="1"/>
          </p:cNvPicPr>
          <p:nvPr>
            <p:ph idx="1"/>
          </p:nvPr>
        </p:nvPicPr>
        <p:blipFill>
          <a:blip r:embed="rId2"/>
          <a:stretch>
            <a:fillRect/>
          </a:stretch>
        </p:blipFill>
        <p:spPr>
          <a:xfrm>
            <a:off x="2395009" y="1231900"/>
            <a:ext cx="7392458" cy="4435475"/>
          </a:xfrm>
        </p:spPr>
      </p:pic>
      <p:sp>
        <p:nvSpPr>
          <p:cNvPr id="6" name="Ellipse 5">
            <a:extLst>
              <a:ext uri="{FF2B5EF4-FFF2-40B4-BE49-F238E27FC236}">
                <a16:creationId xmlns:a16="http://schemas.microsoft.com/office/drawing/2014/main" id="{164557E8-CCC4-48BF-AD47-F25E6E60C9B9}"/>
              </a:ext>
            </a:extLst>
          </p:cNvPr>
          <p:cNvSpPr/>
          <p:nvPr/>
        </p:nvSpPr>
        <p:spPr bwMode="auto">
          <a:xfrm>
            <a:off x="3359696" y="4797152"/>
            <a:ext cx="50405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7" name="Ellipse 6">
            <a:extLst>
              <a:ext uri="{FF2B5EF4-FFF2-40B4-BE49-F238E27FC236}">
                <a16:creationId xmlns:a16="http://schemas.microsoft.com/office/drawing/2014/main" id="{7FCA1D44-A49A-4D89-86F3-CAE3DA3F42A9}"/>
              </a:ext>
            </a:extLst>
          </p:cNvPr>
          <p:cNvSpPr/>
          <p:nvPr/>
        </p:nvSpPr>
        <p:spPr bwMode="auto">
          <a:xfrm>
            <a:off x="8521246" y="1717551"/>
            <a:ext cx="50405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8930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Netzaustausch-Analyse</a:t>
            </a:r>
          </a:p>
        </p:txBody>
      </p:sp>
      <p:sp>
        <p:nvSpPr>
          <p:cNvPr id="3" name="Inhaltsplatzhalter 2">
            <a:extLst>
              <a:ext uri="{FF2B5EF4-FFF2-40B4-BE49-F238E27FC236}">
                <a16:creationId xmlns:a16="http://schemas.microsoft.com/office/drawing/2014/main" id="{48227D61-C9DA-45E5-BAFA-5DB7BF89FFCB}"/>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31</a:t>
            </a:fld>
            <a:endParaRPr lang="de-DE" sz="1400"/>
          </a:p>
        </p:txBody>
      </p:sp>
    </p:spTree>
    <p:extLst>
      <p:ext uri="{BB962C8B-B14F-4D97-AF65-F5344CB8AC3E}">
        <p14:creationId xmlns:p14="http://schemas.microsoft.com/office/powerpoint/2010/main" val="312178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84BBB-3C74-4F84-8547-BD440DD7FFF0}"/>
              </a:ext>
            </a:extLst>
          </p:cNvPr>
          <p:cNvSpPr>
            <a:spLocks noGrp="1"/>
          </p:cNvSpPr>
          <p:nvPr>
            <p:ph type="title"/>
          </p:nvPr>
        </p:nvSpPr>
        <p:spPr/>
        <p:txBody>
          <a:bodyPr/>
          <a:lstStyle/>
          <a:p>
            <a:r>
              <a:rPr lang="de-DE"/>
              <a:t>Netzaustausch-Analyse</a:t>
            </a:r>
            <a:endParaRPr lang="en-US"/>
          </a:p>
        </p:txBody>
      </p:sp>
      <p:pic>
        <p:nvPicPr>
          <p:cNvPr id="6" name="Inhaltsplatzhalter 5">
            <a:extLst>
              <a:ext uri="{FF2B5EF4-FFF2-40B4-BE49-F238E27FC236}">
                <a16:creationId xmlns:a16="http://schemas.microsoft.com/office/drawing/2014/main" id="{38AB6571-8E75-4F78-A6BF-53A7D5680387}"/>
              </a:ext>
            </a:extLst>
          </p:cNvPr>
          <p:cNvPicPr>
            <a:picLocks noGrp="1" noChangeAspect="1"/>
          </p:cNvPicPr>
          <p:nvPr>
            <p:ph idx="1"/>
          </p:nvPr>
        </p:nvPicPr>
        <p:blipFill>
          <a:blip r:embed="rId2"/>
          <a:stretch>
            <a:fillRect/>
          </a:stretch>
        </p:blipFill>
        <p:spPr>
          <a:xfrm>
            <a:off x="3165152" y="1255073"/>
            <a:ext cx="5852172" cy="4389129"/>
          </a:xfrm>
        </p:spPr>
      </p:pic>
      <p:sp>
        <p:nvSpPr>
          <p:cNvPr id="4" name="Foliennummernplatzhalter 3">
            <a:extLst>
              <a:ext uri="{FF2B5EF4-FFF2-40B4-BE49-F238E27FC236}">
                <a16:creationId xmlns:a16="http://schemas.microsoft.com/office/drawing/2014/main" id="{25C100D5-4EF0-4B51-BE26-40FB0097F6FC}"/>
              </a:ext>
            </a:extLst>
          </p:cNvPr>
          <p:cNvSpPr>
            <a:spLocks noGrp="1"/>
          </p:cNvSpPr>
          <p:nvPr>
            <p:ph type="sldNum" sz="quarter" idx="10"/>
          </p:nvPr>
        </p:nvSpPr>
        <p:spPr/>
        <p:txBody>
          <a:bodyPr/>
          <a:lstStyle/>
          <a:p>
            <a:pPr>
              <a:defRPr/>
            </a:pPr>
            <a:fld id="{F81F0267-05B5-4744-AC2B-3C0DE8E53125}" type="slidenum">
              <a:rPr lang="de-DE" smtClean="0"/>
              <a:pPr>
                <a:defRPr/>
              </a:pPr>
              <a:t>32</a:t>
            </a:fld>
            <a:endParaRPr lang="de-DE" sz="1400"/>
          </a:p>
        </p:txBody>
      </p:sp>
    </p:spTree>
    <p:extLst>
      <p:ext uri="{BB962C8B-B14F-4D97-AF65-F5344CB8AC3E}">
        <p14:creationId xmlns:p14="http://schemas.microsoft.com/office/powerpoint/2010/main" val="308958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CEB8C8-916C-4845-A2C8-0FEF72143451}"/>
              </a:ext>
            </a:extLst>
          </p:cNvPr>
          <p:cNvPicPr>
            <a:picLocks noChangeAspect="1"/>
          </p:cNvPicPr>
          <p:nvPr/>
        </p:nvPicPr>
        <p:blipFill>
          <a:blip r:embed="rId3"/>
          <a:stretch>
            <a:fillRect/>
          </a:stretch>
        </p:blipFill>
        <p:spPr>
          <a:xfrm>
            <a:off x="5932460" y="1234435"/>
            <a:ext cx="5852172" cy="4389129"/>
          </a:xfrm>
          <a:prstGeom prst="rect">
            <a:avLst/>
          </a:prstGeom>
        </p:spPr>
      </p:pic>
      <p:pic>
        <p:nvPicPr>
          <p:cNvPr id="5" name="Grafik 4">
            <a:extLst>
              <a:ext uri="{FF2B5EF4-FFF2-40B4-BE49-F238E27FC236}">
                <a16:creationId xmlns:a16="http://schemas.microsoft.com/office/drawing/2014/main" id="{B8BAA258-BA30-426C-9435-0CC5C73D0E45}"/>
              </a:ext>
            </a:extLst>
          </p:cNvPr>
          <p:cNvPicPr>
            <a:picLocks noChangeAspect="1"/>
          </p:cNvPicPr>
          <p:nvPr/>
        </p:nvPicPr>
        <p:blipFill>
          <a:blip r:embed="rId4"/>
          <a:stretch>
            <a:fillRect/>
          </a:stretch>
        </p:blipFill>
        <p:spPr>
          <a:xfrm>
            <a:off x="243828"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Netzaustausch-Analyse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33</a:t>
            </a:fld>
            <a:endParaRPr lang="de-DE" sz="1400"/>
          </a:p>
        </p:txBody>
      </p:sp>
      <p:sp>
        <p:nvSpPr>
          <p:cNvPr id="20" name="Textfeld 19">
            <a:extLst>
              <a:ext uri="{FF2B5EF4-FFF2-40B4-BE49-F238E27FC236}">
                <a16:creationId xmlns:a16="http://schemas.microsoft.com/office/drawing/2014/main" id="{4E425979-D5D0-4B0F-BB78-E96CA37D94FB}"/>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pic>
        <p:nvPicPr>
          <p:cNvPr id="8" name="Grafik 7">
            <a:extLst>
              <a:ext uri="{FF2B5EF4-FFF2-40B4-BE49-F238E27FC236}">
                <a16:creationId xmlns:a16="http://schemas.microsoft.com/office/drawing/2014/main" id="{2381C6F0-A58C-4A9C-B132-1153637C9A96}"/>
              </a:ext>
            </a:extLst>
          </p:cNvPr>
          <p:cNvPicPr>
            <a:picLocks noChangeAspect="1"/>
          </p:cNvPicPr>
          <p:nvPr/>
        </p:nvPicPr>
        <p:blipFill>
          <a:blip r:embed="rId5"/>
          <a:stretch>
            <a:fillRect/>
          </a:stretch>
        </p:blipFill>
        <p:spPr>
          <a:xfrm>
            <a:off x="5644093" y="427809"/>
            <a:ext cx="895350" cy="809625"/>
          </a:xfrm>
          <a:prstGeom prst="rect">
            <a:avLst/>
          </a:prstGeom>
        </p:spPr>
      </p:pic>
    </p:spTree>
    <p:extLst>
      <p:ext uri="{BB962C8B-B14F-4D97-AF65-F5344CB8AC3E}">
        <p14:creationId xmlns:p14="http://schemas.microsoft.com/office/powerpoint/2010/main" val="63670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E9D1F-5B2F-4939-BABC-F2067E8B18D5}"/>
              </a:ext>
            </a:extLst>
          </p:cNvPr>
          <p:cNvSpPr>
            <a:spLocks noGrp="1"/>
          </p:cNvSpPr>
          <p:nvPr>
            <p:ph type="title"/>
          </p:nvPr>
        </p:nvSpPr>
        <p:spPr/>
        <p:txBody>
          <a:bodyPr/>
          <a:lstStyle/>
          <a:p>
            <a:r>
              <a:rPr lang="de-DE"/>
              <a:t>Netzaustausch-Analyse Setting I</a:t>
            </a:r>
            <a:endParaRPr lang="en-US"/>
          </a:p>
        </p:txBody>
      </p:sp>
      <p:sp>
        <p:nvSpPr>
          <p:cNvPr id="4" name="Foliennummernplatzhalter 3">
            <a:extLst>
              <a:ext uri="{FF2B5EF4-FFF2-40B4-BE49-F238E27FC236}">
                <a16:creationId xmlns:a16="http://schemas.microsoft.com/office/drawing/2014/main" id="{347E3A61-9BA0-407B-8E36-F22F6737FEA2}"/>
              </a:ext>
            </a:extLst>
          </p:cNvPr>
          <p:cNvSpPr>
            <a:spLocks noGrp="1"/>
          </p:cNvSpPr>
          <p:nvPr>
            <p:ph type="sldNum" sz="quarter" idx="10"/>
          </p:nvPr>
        </p:nvSpPr>
        <p:spPr/>
        <p:txBody>
          <a:bodyPr/>
          <a:lstStyle/>
          <a:p>
            <a:pPr>
              <a:defRPr/>
            </a:pPr>
            <a:fld id="{F81F0267-05B5-4744-AC2B-3C0DE8E53125}" type="slidenum">
              <a:rPr lang="de-DE" smtClean="0"/>
              <a:pPr>
                <a:defRPr/>
              </a:pPr>
              <a:t>34</a:t>
            </a:fld>
            <a:endParaRPr lang="de-DE" sz="1400"/>
          </a:p>
        </p:txBody>
      </p:sp>
      <p:pic>
        <p:nvPicPr>
          <p:cNvPr id="10" name="Inhaltsplatzhalter 9">
            <a:extLst>
              <a:ext uri="{FF2B5EF4-FFF2-40B4-BE49-F238E27FC236}">
                <a16:creationId xmlns:a16="http://schemas.microsoft.com/office/drawing/2014/main" id="{93665417-AFE0-4C52-AB4D-2DE8BACB90C2}"/>
              </a:ext>
            </a:extLst>
          </p:cNvPr>
          <p:cNvPicPr>
            <a:picLocks noGrp="1" noChangeAspect="1"/>
          </p:cNvPicPr>
          <p:nvPr>
            <p:ph idx="1"/>
          </p:nvPr>
        </p:nvPicPr>
        <p:blipFill>
          <a:blip r:embed="rId3"/>
          <a:stretch>
            <a:fillRect/>
          </a:stretch>
        </p:blipFill>
        <p:spPr>
          <a:xfrm>
            <a:off x="2395009" y="1231900"/>
            <a:ext cx="7392458" cy="4435475"/>
          </a:xfrm>
        </p:spPr>
      </p:pic>
      <p:sp>
        <p:nvSpPr>
          <p:cNvPr id="11" name="Ellipse 10">
            <a:extLst>
              <a:ext uri="{FF2B5EF4-FFF2-40B4-BE49-F238E27FC236}">
                <a16:creationId xmlns:a16="http://schemas.microsoft.com/office/drawing/2014/main" id="{728726DE-3EB4-4D8D-8058-54B569A1F827}"/>
              </a:ext>
            </a:extLst>
          </p:cNvPr>
          <p:cNvSpPr/>
          <p:nvPr/>
        </p:nvSpPr>
        <p:spPr bwMode="auto">
          <a:xfrm>
            <a:off x="3503712" y="3140969"/>
            <a:ext cx="1512168"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2" name="Ellipse 11">
            <a:extLst>
              <a:ext uri="{FF2B5EF4-FFF2-40B4-BE49-F238E27FC236}">
                <a16:creationId xmlns:a16="http://schemas.microsoft.com/office/drawing/2014/main" id="{6FE6E4DB-9CE6-4449-88D9-BE43602FEDEE}"/>
              </a:ext>
            </a:extLst>
          </p:cNvPr>
          <p:cNvSpPr/>
          <p:nvPr/>
        </p:nvSpPr>
        <p:spPr bwMode="auto">
          <a:xfrm>
            <a:off x="3359696" y="4797152"/>
            <a:ext cx="50405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Ellipse 12">
            <a:extLst>
              <a:ext uri="{FF2B5EF4-FFF2-40B4-BE49-F238E27FC236}">
                <a16:creationId xmlns:a16="http://schemas.microsoft.com/office/drawing/2014/main" id="{F746EFC4-9C7B-4168-B23A-0C06BF188CCB}"/>
              </a:ext>
            </a:extLst>
          </p:cNvPr>
          <p:cNvSpPr/>
          <p:nvPr/>
        </p:nvSpPr>
        <p:spPr bwMode="auto">
          <a:xfrm>
            <a:off x="8513150" y="1717551"/>
            <a:ext cx="50405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65788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23D32-FF91-4ADA-9076-00F6DD213323}"/>
              </a:ext>
            </a:extLst>
          </p:cNvPr>
          <p:cNvSpPr>
            <a:spLocks noGrp="1"/>
          </p:cNvSpPr>
          <p:nvPr>
            <p:ph type="title"/>
          </p:nvPr>
        </p:nvSpPr>
        <p:spPr/>
        <p:txBody>
          <a:bodyPr/>
          <a:lstStyle/>
          <a:p>
            <a:r>
              <a:rPr lang="de-DE"/>
              <a:t>PV Nutzung</a:t>
            </a:r>
            <a:endParaRPr lang="en-US"/>
          </a:p>
        </p:txBody>
      </p:sp>
      <p:sp>
        <p:nvSpPr>
          <p:cNvPr id="4" name="Foliennummernplatzhalter 3">
            <a:extLst>
              <a:ext uri="{FF2B5EF4-FFF2-40B4-BE49-F238E27FC236}">
                <a16:creationId xmlns:a16="http://schemas.microsoft.com/office/drawing/2014/main" id="{1F1D8672-BAC7-4021-8D12-498C845191BB}"/>
              </a:ext>
            </a:extLst>
          </p:cNvPr>
          <p:cNvSpPr>
            <a:spLocks noGrp="1"/>
          </p:cNvSpPr>
          <p:nvPr>
            <p:ph type="sldNum" sz="quarter" idx="10"/>
          </p:nvPr>
        </p:nvSpPr>
        <p:spPr/>
        <p:txBody>
          <a:bodyPr/>
          <a:lstStyle/>
          <a:p>
            <a:pPr>
              <a:defRPr/>
            </a:pPr>
            <a:fld id="{F81F0267-05B5-4744-AC2B-3C0DE8E53125}" type="slidenum">
              <a:rPr lang="de-DE" smtClean="0"/>
              <a:pPr>
                <a:defRPr/>
              </a:pPr>
              <a:t>35</a:t>
            </a:fld>
            <a:endParaRPr lang="de-DE" sz="1400"/>
          </a:p>
        </p:txBody>
      </p:sp>
      <p:pic>
        <p:nvPicPr>
          <p:cNvPr id="5" name="Inhaltsplatzhalter 4">
            <a:extLst>
              <a:ext uri="{FF2B5EF4-FFF2-40B4-BE49-F238E27FC236}">
                <a16:creationId xmlns:a16="http://schemas.microsoft.com/office/drawing/2014/main" id="{785BF7D5-3E80-40BC-871C-02FE6EEDB18F}"/>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1981" y="1231900"/>
            <a:ext cx="7118513" cy="4435475"/>
          </a:xfrm>
          <a:prstGeom prst="rect">
            <a:avLst/>
          </a:prstGeom>
          <a:ln>
            <a:noFill/>
          </a:ln>
        </p:spPr>
      </p:pic>
    </p:spTree>
    <p:extLst>
      <p:ext uri="{BB962C8B-B14F-4D97-AF65-F5344CB8AC3E}">
        <p14:creationId xmlns:p14="http://schemas.microsoft.com/office/powerpoint/2010/main" val="997506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BACE9-FDF6-4EFB-9924-ADEC41853FAE}"/>
              </a:ext>
            </a:extLst>
          </p:cNvPr>
          <p:cNvSpPr>
            <a:spLocks noGrp="1"/>
          </p:cNvSpPr>
          <p:nvPr>
            <p:ph type="title"/>
          </p:nvPr>
        </p:nvSpPr>
        <p:spPr/>
        <p:txBody>
          <a:bodyPr/>
          <a:lstStyle/>
          <a:p>
            <a:r>
              <a:rPr lang="de-DE"/>
              <a:t>Eigenbedarfsdeckung durch PV</a:t>
            </a:r>
            <a:endParaRPr lang="en-US"/>
          </a:p>
        </p:txBody>
      </p:sp>
      <p:sp>
        <p:nvSpPr>
          <p:cNvPr id="4" name="Foliennummernplatzhalter 3">
            <a:extLst>
              <a:ext uri="{FF2B5EF4-FFF2-40B4-BE49-F238E27FC236}">
                <a16:creationId xmlns:a16="http://schemas.microsoft.com/office/drawing/2014/main" id="{AAE7D694-B5EB-4D37-BF0D-9C55E0B9B333}"/>
              </a:ext>
            </a:extLst>
          </p:cNvPr>
          <p:cNvSpPr>
            <a:spLocks noGrp="1"/>
          </p:cNvSpPr>
          <p:nvPr>
            <p:ph type="sldNum" sz="quarter" idx="10"/>
          </p:nvPr>
        </p:nvSpPr>
        <p:spPr/>
        <p:txBody>
          <a:bodyPr/>
          <a:lstStyle/>
          <a:p>
            <a:pPr>
              <a:defRPr/>
            </a:pPr>
            <a:fld id="{F81F0267-05B5-4744-AC2B-3C0DE8E53125}" type="slidenum">
              <a:rPr lang="de-DE" smtClean="0"/>
              <a:pPr>
                <a:defRPr/>
              </a:pPr>
              <a:t>36</a:t>
            </a:fld>
            <a:endParaRPr lang="de-DE" sz="1400"/>
          </a:p>
        </p:txBody>
      </p:sp>
      <p:pic>
        <p:nvPicPr>
          <p:cNvPr id="5" name="Inhaltsplatzhalter 4">
            <a:extLst>
              <a:ext uri="{FF2B5EF4-FFF2-40B4-BE49-F238E27FC236}">
                <a16:creationId xmlns:a16="http://schemas.microsoft.com/office/drawing/2014/main" id="{F4BFC54E-4C53-43CD-8488-F5910F7DA426}"/>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5002" y="1231900"/>
            <a:ext cx="7112471" cy="4435475"/>
          </a:xfrm>
          <a:prstGeom prst="rect">
            <a:avLst/>
          </a:prstGeom>
        </p:spPr>
      </p:pic>
    </p:spTree>
    <p:extLst>
      <p:ext uri="{BB962C8B-B14F-4D97-AF65-F5344CB8AC3E}">
        <p14:creationId xmlns:p14="http://schemas.microsoft.com/office/powerpoint/2010/main" val="64244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1F7F4-0510-41FA-ABD2-3D4A612E02AC}"/>
              </a:ext>
            </a:extLst>
          </p:cNvPr>
          <p:cNvSpPr>
            <a:spLocks noGrp="1"/>
          </p:cNvSpPr>
          <p:nvPr>
            <p:ph type="title"/>
          </p:nvPr>
        </p:nvSpPr>
        <p:spPr/>
        <p:txBody>
          <a:bodyPr/>
          <a:lstStyle/>
          <a:p>
            <a:r>
              <a:rPr lang="de-DE"/>
              <a:t>Cash-Flow-Analyse</a:t>
            </a:r>
          </a:p>
        </p:txBody>
      </p:sp>
      <p:sp>
        <p:nvSpPr>
          <p:cNvPr id="3" name="Inhaltsplatzhalter 2">
            <a:extLst>
              <a:ext uri="{FF2B5EF4-FFF2-40B4-BE49-F238E27FC236}">
                <a16:creationId xmlns:a16="http://schemas.microsoft.com/office/drawing/2014/main" id="{3136F343-1C11-4FBC-A9D7-957247CB2F52}"/>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2E5008C9-2A69-4B3D-983E-9305E15C5A0D}"/>
              </a:ext>
            </a:extLst>
          </p:cNvPr>
          <p:cNvSpPr>
            <a:spLocks noGrp="1"/>
          </p:cNvSpPr>
          <p:nvPr>
            <p:ph type="sldNum" sz="quarter" idx="10"/>
          </p:nvPr>
        </p:nvSpPr>
        <p:spPr/>
        <p:txBody>
          <a:bodyPr/>
          <a:lstStyle/>
          <a:p>
            <a:pPr>
              <a:defRPr/>
            </a:pPr>
            <a:fld id="{F81F0267-05B5-4744-AC2B-3C0DE8E53125}" type="slidenum">
              <a:rPr lang="de-DE" smtClean="0"/>
              <a:pPr>
                <a:defRPr/>
              </a:pPr>
              <a:t>37</a:t>
            </a:fld>
            <a:endParaRPr lang="de-DE" sz="1400"/>
          </a:p>
        </p:txBody>
      </p:sp>
    </p:spTree>
    <p:extLst>
      <p:ext uri="{BB962C8B-B14F-4D97-AF65-F5344CB8AC3E}">
        <p14:creationId xmlns:p14="http://schemas.microsoft.com/office/powerpoint/2010/main" val="2653301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6B62146D-72CD-43AD-BC7E-5D8ABF90DCA6}"/>
              </a:ext>
            </a:extLst>
          </p:cNvPr>
          <p:cNvGrpSpPr/>
          <p:nvPr/>
        </p:nvGrpSpPr>
        <p:grpSpPr>
          <a:xfrm>
            <a:off x="1052203" y="1196752"/>
            <a:ext cx="8706615" cy="3985325"/>
            <a:chOff x="1052203" y="1393201"/>
            <a:chExt cx="8706615" cy="3985325"/>
          </a:xfrm>
        </p:grpSpPr>
        <p:grpSp>
          <p:nvGrpSpPr>
            <p:cNvPr id="2" name="Gruppieren 1">
              <a:extLst>
                <a:ext uri="{FF2B5EF4-FFF2-40B4-BE49-F238E27FC236}">
                  <a16:creationId xmlns:a16="http://schemas.microsoft.com/office/drawing/2014/main" id="{641C17B7-6BB3-46C5-B048-F1CB2E8B1B9E}"/>
                </a:ext>
              </a:extLst>
            </p:cNvPr>
            <p:cNvGrpSpPr/>
            <p:nvPr/>
          </p:nvGrpSpPr>
          <p:grpSpPr>
            <a:xfrm>
              <a:off x="2160966" y="1393201"/>
              <a:ext cx="7597852" cy="3985325"/>
              <a:chOff x="2160966" y="1393201"/>
              <a:chExt cx="7597852" cy="3985325"/>
            </a:xfrm>
          </p:grpSpPr>
          <p:pic>
            <p:nvPicPr>
              <p:cNvPr id="7" name="Grafik 6" descr="Leerer Akku">
                <a:extLst>
                  <a:ext uri="{FF2B5EF4-FFF2-40B4-BE49-F238E27FC236}">
                    <a16:creationId xmlns:a16="http://schemas.microsoft.com/office/drawing/2014/main" id="{4CF384E0-66D3-4CE3-95BC-E69A2EAF39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5419" y="4352729"/>
                <a:ext cx="914400" cy="914400"/>
              </a:xfrm>
              <a:prstGeom prst="rect">
                <a:avLst/>
              </a:prstGeom>
            </p:spPr>
          </p:pic>
          <p:sp>
            <p:nvSpPr>
              <p:cNvPr id="8" name="Rechteck: abgerundete Ecken 7">
                <a:extLst>
                  <a:ext uri="{FF2B5EF4-FFF2-40B4-BE49-F238E27FC236}">
                    <a16:creationId xmlns:a16="http://schemas.microsoft.com/office/drawing/2014/main" id="{A7D2BACB-FE0C-4159-9BA2-C09C9D72E233}"/>
                  </a:ext>
                </a:extLst>
              </p:cNvPr>
              <p:cNvSpPr/>
              <p:nvPr/>
            </p:nvSpPr>
            <p:spPr>
              <a:xfrm>
                <a:off x="2517562" y="1938433"/>
                <a:ext cx="1040363" cy="1040363"/>
              </a:xfrm>
              <a:prstGeom prst="roundRect">
                <a:avLst/>
              </a:prstGeom>
              <a:pattFill prst="openDmnd">
                <a:fgClr>
                  <a:schemeClr val="tx1"/>
                </a:fgClr>
                <a:bgClr>
                  <a:schemeClr val="bg1"/>
                </a:bgClr>
              </a:patt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 name="Gruppieren 10">
                <a:extLst>
                  <a:ext uri="{FF2B5EF4-FFF2-40B4-BE49-F238E27FC236}">
                    <a16:creationId xmlns:a16="http://schemas.microsoft.com/office/drawing/2014/main" id="{252AB6AE-CE6F-480A-8FAE-D76A25128602}"/>
                  </a:ext>
                </a:extLst>
              </p:cNvPr>
              <p:cNvGrpSpPr/>
              <p:nvPr/>
            </p:nvGrpSpPr>
            <p:grpSpPr>
              <a:xfrm>
                <a:off x="5545419" y="2001415"/>
                <a:ext cx="914400" cy="914400"/>
                <a:chOff x="5638800" y="2971800"/>
                <a:chExt cx="914400" cy="914400"/>
              </a:xfrm>
            </p:grpSpPr>
            <p:pic>
              <p:nvPicPr>
                <p:cNvPr id="5" name="Grafik 4" descr="Zuhause">
                  <a:extLst>
                    <a:ext uri="{FF2B5EF4-FFF2-40B4-BE49-F238E27FC236}">
                      <a16:creationId xmlns:a16="http://schemas.microsoft.com/office/drawing/2014/main" id="{AFBC13F1-5E67-4AC0-B42D-69A8F8ABC1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10" name="Gerader Verbinder 9">
                  <a:extLst>
                    <a:ext uri="{FF2B5EF4-FFF2-40B4-BE49-F238E27FC236}">
                      <a16:creationId xmlns:a16="http://schemas.microsoft.com/office/drawing/2014/main" id="{B780C1A6-268D-4298-9ACE-A5BC0C893068}"/>
                    </a:ext>
                  </a:extLst>
                </p:cNvPr>
                <p:cNvCxnSpPr>
                  <a:stCxn id="5"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C8EE0661-BCBB-4303-BE24-8D63EAC75ACE}"/>
                  </a:ext>
                </a:extLst>
              </p:cNvPr>
              <p:cNvGrpSpPr/>
              <p:nvPr/>
            </p:nvGrpSpPr>
            <p:grpSpPr>
              <a:xfrm>
                <a:off x="8447314" y="2001415"/>
                <a:ext cx="914400" cy="914400"/>
                <a:chOff x="5638800" y="2971800"/>
                <a:chExt cx="914400" cy="914400"/>
              </a:xfrm>
            </p:grpSpPr>
            <p:pic>
              <p:nvPicPr>
                <p:cNvPr id="13" name="Grafik 12" descr="Zuhause">
                  <a:extLst>
                    <a:ext uri="{FF2B5EF4-FFF2-40B4-BE49-F238E27FC236}">
                      <a16:creationId xmlns:a16="http://schemas.microsoft.com/office/drawing/2014/main" id="{D64A9DBF-881E-4F79-BD2F-085FB615B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14" name="Gerader Verbinder 13">
                  <a:extLst>
                    <a:ext uri="{FF2B5EF4-FFF2-40B4-BE49-F238E27FC236}">
                      <a16:creationId xmlns:a16="http://schemas.microsoft.com/office/drawing/2014/main" id="{37B425C5-A134-4017-9EBD-C950313DE34B}"/>
                    </a:ext>
                  </a:extLst>
                </p:cNvPr>
                <p:cNvCxnSpPr>
                  <a:stCxn id="13"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Gerade Verbindung mit Pfeil 15">
                <a:extLst>
                  <a:ext uri="{FF2B5EF4-FFF2-40B4-BE49-F238E27FC236}">
                    <a16:creationId xmlns:a16="http://schemas.microsoft.com/office/drawing/2014/main" id="{99E25AAF-C739-4348-8DA9-BEA3F9CAAE44}"/>
                  </a:ext>
                </a:extLst>
              </p:cNvPr>
              <p:cNvCxnSpPr/>
              <p:nvPr/>
            </p:nvCxnSpPr>
            <p:spPr>
              <a:xfrm>
                <a:off x="3704253" y="2292996"/>
                <a:ext cx="1679510" cy="0"/>
              </a:xfrm>
              <a:prstGeom prst="straightConnector1">
                <a:avLst/>
              </a:prstGeom>
              <a:ln w="19050">
                <a:solidFill>
                  <a:srgbClr val="325A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C9422EFD-ED52-4888-9FD1-7E2FC445F649}"/>
                  </a:ext>
                </a:extLst>
              </p:cNvPr>
              <p:cNvCxnSpPr/>
              <p:nvPr/>
            </p:nvCxnSpPr>
            <p:spPr>
              <a:xfrm>
                <a:off x="6596743" y="2292996"/>
                <a:ext cx="1679510" cy="0"/>
              </a:xfrm>
              <a:prstGeom prst="straightConnector1">
                <a:avLst/>
              </a:prstGeom>
              <a:ln w="19050">
                <a:solidFill>
                  <a:srgbClr val="61B129"/>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1C1D7440-A6F5-4B43-A52F-9F884CF71B5C}"/>
                  </a:ext>
                </a:extLst>
              </p:cNvPr>
              <p:cNvCxnSpPr>
                <a:cxnSpLocks/>
              </p:cNvCxnSpPr>
              <p:nvPr/>
            </p:nvCxnSpPr>
            <p:spPr>
              <a:xfrm flipH="1">
                <a:off x="6596743" y="2647560"/>
                <a:ext cx="1679510" cy="0"/>
              </a:xfrm>
              <a:prstGeom prst="straightConnector1">
                <a:avLst/>
              </a:prstGeom>
              <a:ln w="19050">
                <a:solidFill>
                  <a:srgbClr val="325A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C3DAE0E-3792-4363-9E0F-F0FC9BB49D47}"/>
                  </a:ext>
                </a:extLst>
              </p:cNvPr>
              <p:cNvCxnSpPr>
                <a:cxnSpLocks/>
              </p:cNvCxnSpPr>
              <p:nvPr/>
            </p:nvCxnSpPr>
            <p:spPr>
              <a:xfrm flipH="1">
                <a:off x="3704253" y="2647560"/>
                <a:ext cx="1679510" cy="0"/>
              </a:xfrm>
              <a:prstGeom prst="straightConnector1">
                <a:avLst/>
              </a:prstGeom>
              <a:ln w="19050">
                <a:solidFill>
                  <a:srgbClr val="61B129"/>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647E1DF9-5089-41F8-BC12-FD961A31FE59}"/>
                  </a:ext>
                </a:extLst>
              </p:cNvPr>
              <p:cNvCxnSpPr>
                <a:cxnSpLocks/>
              </p:cNvCxnSpPr>
              <p:nvPr/>
            </p:nvCxnSpPr>
            <p:spPr>
              <a:xfrm>
                <a:off x="5805045" y="2915815"/>
                <a:ext cx="0" cy="1436914"/>
              </a:xfrm>
              <a:prstGeom prst="straightConnector1">
                <a:avLst/>
              </a:prstGeom>
              <a:ln w="19050">
                <a:solidFill>
                  <a:srgbClr val="325A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068BDBD1-5851-48AB-A991-07598E548E3D}"/>
                  </a:ext>
                </a:extLst>
              </p:cNvPr>
              <p:cNvCxnSpPr>
                <a:cxnSpLocks/>
              </p:cNvCxnSpPr>
              <p:nvPr/>
            </p:nvCxnSpPr>
            <p:spPr>
              <a:xfrm flipV="1">
                <a:off x="6116065" y="2915815"/>
                <a:ext cx="0" cy="1436914"/>
              </a:xfrm>
              <a:prstGeom prst="straightConnector1">
                <a:avLst/>
              </a:prstGeom>
              <a:ln w="19050">
                <a:solidFill>
                  <a:srgbClr val="325AA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4DA437B0-1B99-40FA-AD95-40705BD4049A}"/>
                  </a:ext>
                </a:extLst>
              </p:cNvPr>
              <p:cNvSpPr txBox="1"/>
              <p:nvPr/>
            </p:nvSpPr>
            <p:spPr>
              <a:xfrm>
                <a:off x="2160966" y="1393201"/>
                <a:ext cx="1805302" cy="523220"/>
              </a:xfrm>
              <a:prstGeom prst="rect">
                <a:avLst/>
              </a:prstGeom>
              <a:noFill/>
            </p:spPr>
            <p:txBody>
              <a:bodyPr wrap="none" rtlCol="0">
                <a:spAutoFit/>
              </a:bodyPr>
              <a:lstStyle/>
              <a:p>
                <a:pPr algn="ctr"/>
                <a:r>
                  <a:rPr lang="en-US" sz="1400">
                    <a:solidFill>
                      <a:schemeClr val="tx2"/>
                    </a:solidFill>
                  </a:rPr>
                  <a:t>Externer </a:t>
                </a:r>
              </a:p>
              <a:p>
                <a:pPr algn="ctr"/>
                <a:r>
                  <a:rPr lang="en-US" sz="1400">
                    <a:solidFill>
                      <a:schemeClr val="tx2"/>
                    </a:solidFill>
                  </a:rPr>
                  <a:t>Lieferand/Abnehmer</a:t>
                </a:r>
                <a:endParaRPr lang="en-US" sz="1400" dirty="0">
                  <a:solidFill>
                    <a:schemeClr val="tx2"/>
                  </a:solidFill>
                </a:endParaRPr>
              </a:p>
            </p:txBody>
          </p:sp>
          <p:sp>
            <p:nvSpPr>
              <p:cNvPr id="28" name="Textfeld 27">
                <a:extLst>
                  <a:ext uri="{FF2B5EF4-FFF2-40B4-BE49-F238E27FC236}">
                    <a16:creationId xmlns:a16="http://schemas.microsoft.com/office/drawing/2014/main" id="{2054129F-FB7E-4F26-ADE4-A5F37A378C30}"/>
                  </a:ext>
                </a:extLst>
              </p:cNvPr>
              <p:cNvSpPr txBox="1"/>
              <p:nvPr/>
            </p:nvSpPr>
            <p:spPr>
              <a:xfrm>
                <a:off x="5350325" y="1580764"/>
                <a:ext cx="1506118" cy="307777"/>
              </a:xfrm>
              <a:prstGeom prst="rect">
                <a:avLst/>
              </a:prstGeom>
              <a:noFill/>
            </p:spPr>
            <p:txBody>
              <a:bodyPr wrap="none" rtlCol="0">
                <a:spAutoFit/>
              </a:bodyPr>
              <a:lstStyle/>
              <a:p>
                <a:r>
                  <a:rPr lang="en-US" sz="1400" dirty="0">
                    <a:solidFill>
                      <a:schemeClr val="tx2"/>
                    </a:solidFill>
                  </a:rPr>
                  <a:t>Prosumer A (PA)</a:t>
                </a:r>
              </a:p>
            </p:txBody>
          </p:sp>
          <p:sp>
            <p:nvSpPr>
              <p:cNvPr id="29" name="Textfeld 28">
                <a:extLst>
                  <a:ext uri="{FF2B5EF4-FFF2-40B4-BE49-F238E27FC236}">
                    <a16:creationId xmlns:a16="http://schemas.microsoft.com/office/drawing/2014/main" id="{D1675368-1426-460E-8603-430F8FF31346}"/>
                  </a:ext>
                </a:extLst>
              </p:cNvPr>
              <p:cNvSpPr txBox="1"/>
              <p:nvPr/>
            </p:nvSpPr>
            <p:spPr>
              <a:xfrm>
                <a:off x="8219614" y="1548495"/>
                <a:ext cx="1539204" cy="307777"/>
              </a:xfrm>
              <a:prstGeom prst="rect">
                <a:avLst/>
              </a:prstGeom>
              <a:noFill/>
            </p:spPr>
            <p:txBody>
              <a:bodyPr wrap="none" rtlCol="0">
                <a:spAutoFit/>
              </a:bodyPr>
              <a:lstStyle/>
              <a:p>
                <a:r>
                  <a:rPr lang="en-US" sz="1400" dirty="0">
                    <a:solidFill>
                      <a:schemeClr val="tx2"/>
                    </a:solidFill>
                  </a:rPr>
                  <a:t>Prosumer B (PB)</a:t>
                </a:r>
              </a:p>
            </p:txBody>
          </p:sp>
          <p:cxnSp>
            <p:nvCxnSpPr>
              <p:cNvPr id="34" name="Verbinder: gekrümmt 33">
                <a:extLst>
                  <a:ext uri="{FF2B5EF4-FFF2-40B4-BE49-F238E27FC236}">
                    <a16:creationId xmlns:a16="http://schemas.microsoft.com/office/drawing/2014/main" id="{B45DAAEC-2161-4388-9414-57E36BDC0D88}"/>
                  </a:ext>
                </a:extLst>
              </p:cNvPr>
              <p:cNvCxnSpPr>
                <a:stCxn id="7" idx="3"/>
                <a:endCxn id="13" idx="2"/>
              </p:cNvCxnSpPr>
              <p:nvPr/>
            </p:nvCxnSpPr>
            <p:spPr>
              <a:xfrm flipV="1">
                <a:off x="6459819" y="2915815"/>
                <a:ext cx="2444695" cy="1894114"/>
              </a:xfrm>
              <a:prstGeom prst="curvedConnector2">
                <a:avLst/>
              </a:prstGeom>
              <a:ln w="19050">
                <a:solidFill>
                  <a:srgbClr val="61B129"/>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6" name="Verbinder: gekrümmt 35">
                <a:extLst>
                  <a:ext uri="{FF2B5EF4-FFF2-40B4-BE49-F238E27FC236}">
                    <a16:creationId xmlns:a16="http://schemas.microsoft.com/office/drawing/2014/main" id="{4EEE4A3C-9B50-4EA3-A1EF-E251370C7AB7}"/>
                  </a:ext>
                </a:extLst>
              </p:cNvPr>
              <p:cNvCxnSpPr>
                <a:stCxn id="7" idx="1"/>
                <a:endCxn id="8" idx="2"/>
              </p:cNvCxnSpPr>
              <p:nvPr/>
            </p:nvCxnSpPr>
            <p:spPr>
              <a:xfrm rot="10800000">
                <a:off x="3037745" y="2978797"/>
                <a:ext cx="2507675" cy="1831133"/>
              </a:xfrm>
              <a:prstGeom prst="curvedConnector2">
                <a:avLst/>
              </a:prstGeom>
              <a:ln w="19050">
                <a:solidFill>
                  <a:srgbClr val="61B129"/>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Pfeil: nach rechts gekrümmt 52">
                <a:extLst>
                  <a:ext uri="{FF2B5EF4-FFF2-40B4-BE49-F238E27FC236}">
                    <a16:creationId xmlns:a16="http://schemas.microsoft.com/office/drawing/2014/main" id="{AEBFB3A7-BB69-45AE-B604-481200F83522}"/>
                  </a:ext>
                </a:extLst>
              </p:cNvPr>
              <p:cNvSpPr/>
              <p:nvPr/>
            </p:nvSpPr>
            <p:spPr>
              <a:xfrm flipH="1" flipV="1">
                <a:off x="6382135" y="2735796"/>
                <a:ext cx="541171" cy="1854864"/>
              </a:xfrm>
              <a:prstGeom prst="curvedRightArrow">
                <a:avLst/>
              </a:prstGeom>
              <a:solidFill>
                <a:srgbClr val="325AA0"/>
              </a:solidFill>
              <a:ln w="12700">
                <a:solidFill>
                  <a:srgbClr val="325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4" name="Textfeld 53">
                <a:extLst>
                  <a:ext uri="{FF2B5EF4-FFF2-40B4-BE49-F238E27FC236}">
                    <a16:creationId xmlns:a16="http://schemas.microsoft.com/office/drawing/2014/main" id="{E3C95124-26B0-46C0-9303-243DB8216ABC}"/>
                  </a:ext>
                </a:extLst>
              </p:cNvPr>
              <p:cNvSpPr txBox="1"/>
              <p:nvPr/>
            </p:nvSpPr>
            <p:spPr>
              <a:xfrm>
                <a:off x="3993710" y="1918033"/>
                <a:ext cx="1040670" cy="307777"/>
              </a:xfrm>
              <a:prstGeom prst="rect">
                <a:avLst/>
              </a:prstGeom>
              <a:noFill/>
            </p:spPr>
            <p:txBody>
              <a:bodyPr wrap="none" rtlCol="0">
                <a:spAutoFit/>
              </a:bodyPr>
              <a:lstStyle/>
              <a:p>
                <a:r>
                  <a:rPr lang="en-US" sz="1400">
                    <a:solidFill>
                      <a:srgbClr val="325AA0"/>
                    </a:solidFill>
                  </a:rPr>
                  <a:t>Netzbezug</a:t>
                </a:r>
                <a:endParaRPr lang="en-US" sz="1400" dirty="0">
                  <a:solidFill>
                    <a:srgbClr val="325AA0"/>
                  </a:solidFill>
                </a:endParaRPr>
              </a:p>
            </p:txBody>
          </p:sp>
          <p:sp>
            <p:nvSpPr>
              <p:cNvPr id="55" name="Textfeld 54">
                <a:extLst>
                  <a:ext uri="{FF2B5EF4-FFF2-40B4-BE49-F238E27FC236}">
                    <a16:creationId xmlns:a16="http://schemas.microsoft.com/office/drawing/2014/main" id="{52A9D643-EDF3-4E26-B87F-EB41C5285B7A}"/>
                  </a:ext>
                </a:extLst>
              </p:cNvPr>
              <p:cNvSpPr txBox="1"/>
              <p:nvPr/>
            </p:nvSpPr>
            <p:spPr>
              <a:xfrm>
                <a:off x="3828111" y="2671019"/>
                <a:ext cx="1558440" cy="523220"/>
              </a:xfrm>
              <a:prstGeom prst="rect">
                <a:avLst/>
              </a:prstGeom>
              <a:noFill/>
            </p:spPr>
            <p:txBody>
              <a:bodyPr wrap="none" rtlCol="0">
                <a:spAutoFit/>
              </a:bodyPr>
              <a:lstStyle/>
              <a:p>
                <a:pPr algn="ctr"/>
                <a:r>
                  <a:rPr lang="en-US" sz="1400">
                    <a:solidFill>
                      <a:srgbClr val="61B129"/>
                    </a:solidFill>
                  </a:rPr>
                  <a:t>Netzeinspeisung </a:t>
                </a:r>
              </a:p>
              <a:p>
                <a:pPr algn="ctr"/>
                <a:r>
                  <a:rPr lang="en-US" sz="1400">
                    <a:solidFill>
                      <a:srgbClr val="61B129"/>
                    </a:solidFill>
                  </a:rPr>
                  <a:t>PA</a:t>
                </a:r>
                <a:endParaRPr lang="en-US" sz="1400" dirty="0">
                  <a:solidFill>
                    <a:srgbClr val="61B129"/>
                  </a:solidFill>
                </a:endParaRPr>
              </a:p>
            </p:txBody>
          </p:sp>
          <p:sp>
            <p:nvSpPr>
              <p:cNvPr id="56" name="Textfeld 55">
                <a:extLst>
                  <a:ext uri="{FF2B5EF4-FFF2-40B4-BE49-F238E27FC236}">
                    <a16:creationId xmlns:a16="http://schemas.microsoft.com/office/drawing/2014/main" id="{06B02023-533A-44AE-BF7A-6459B0650F6A}"/>
                  </a:ext>
                </a:extLst>
              </p:cNvPr>
              <p:cNvSpPr txBox="1"/>
              <p:nvPr/>
            </p:nvSpPr>
            <p:spPr>
              <a:xfrm>
                <a:off x="6790013" y="1788791"/>
                <a:ext cx="1486240" cy="523220"/>
              </a:xfrm>
              <a:prstGeom prst="rect">
                <a:avLst/>
              </a:prstGeom>
              <a:noFill/>
            </p:spPr>
            <p:txBody>
              <a:bodyPr wrap="none" rtlCol="0">
                <a:spAutoFit/>
              </a:bodyPr>
              <a:lstStyle/>
              <a:p>
                <a:pPr algn="ctr"/>
                <a:r>
                  <a:rPr lang="en-US" sz="1400">
                    <a:solidFill>
                      <a:srgbClr val="61B129"/>
                    </a:solidFill>
                  </a:rPr>
                  <a:t>P2P Erzeugung </a:t>
                </a:r>
              </a:p>
              <a:p>
                <a:pPr algn="ctr"/>
                <a:r>
                  <a:rPr lang="en-US" sz="1400">
                    <a:solidFill>
                      <a:srgbClr val="61B129"/>
                    </a:solidFill>
                  </a:rPr>
                  <a:t>PA</a:t>
                </a:r>
                <a:endParaRPr lang="en-US" sz="1400" dirty="0">
                  <a:solidFill>
                    <a:srgbClr val="61B129"/>
                  </a:solidFill>
                </a:endParaRPr>
              </a:p>
            </p:txBody>
          </p:sp>
          <p:sp>
            <p:nvSpPr>
              <p:cNvPr id="58" name="Textfeld 57">
                <a:extLst>
                  <a:ext uri="{FF2B5EF4-FFF2-40B4-BE49-F238E27FC236}">
                    <a16:creationId xmlns:a16="http://schemas.microsoft.com/office/drawing/2014/main" id="{9A856CBB-91B8-4A68-BCA5-64A7482BB9F8}"/>
                  </a:ext>
                </a:extLst>
              </p:cNvPr>
              <p:cNvSpPr txBox="1"/>
              <p:nvPr/>
            </p:nvSpPr>
            <p:spPr>
              <a:xfrm rot="16200000">
                <a:off x="5069863" y="3379578"/>
                <a:ext cx="801823" cy="523220"/>
              </a:xfrm>
              <a:prstGeom prst="rect">
                <a:avLst/>
              </a:prstGeom>
              <a:noFill/>
            </p:spPr>
            <p:txBody>
              <a:bodyPr wrap="none" rtlCol="0">
                <a:spAutoFit/>
              </a:bodyPr>
              <a:lstStyle/>
              <a:p>
                <a:pPr algn="ctr"/>
                <a:r>
                  <a:rPr lang="en-US" sz="1400">
                    <a:solidFill>
                      <a:srgbClr val="325AA0"/>
                    </a:solidFill>
                  </a:rPr>
                  <a:t>Batterie</a:t>
                </a:r>
                <a:br>
                  <a:rPr lang="en-US" sz="1400">
                    <a:solidFill>
                      <a:srgbClr val="325AA0"/>
                    </a:solidFill>
                  </a:rPr>
                </a:br>
                <a:r>
                  <a:rPr lang="en-US" sz="1400">
                    <a:solidFill>
                      <a:srgbClr val="325AA0"/>
                    </a:solidFill>
                  </a:rPr>
                  <a:t>Ladung</a:t>
                </a:r>
                <a:endParaRPr lang="en-US" sz="1400" dirty="0">
                  <a:solidFill>
                    <a:srgbClr val="325AA0"/>
                  </a:solidFill>
                </a:endParaRPr>
              </a:p>
            </p:txBody>
          </p:sp>
          <p:sp>
            <p:nvSpPr>
              <p:cNvPr id="59" name="Textfeld 58">
                <a:extLst>
                  <a:ext uri="{FF2B5EF4-FFF2-40B4-BE49-F238E27FC236}">
                    <a16:creationId xmlns:a16="http://schemas.microsoft.com/office/drawing/2014/main" id="{869D2653-CD02-441F-83B6-902C4830FC65}"/>
                  </a:ext>
                </a:extLst>
              </p:cNvPr>
              <p:cNvSpPr txBox="1"/>
              <p:nvPr/>
            </p:nvSpPr>
            <p:spPr>
              <a:xfrm rot="16200000">
                <a:off x="5922670" y="3426232"/>
                <a:ext cx="990977" cy="523220"/>
              </a:xfrm>
              <a:prstGeom prst="rect">
                <a:avLst/>
              </a:prstGeom>
              <a:noFill/>
            </p:spPr>
            <p:txBody>
              <a:bodyPr wrap="none" rtlCol="0">
                <a:spAutoFit/>
              </a:bodyPr>
              <a:lstStyle/>
              <a:p>
                <a:pPr algn="ctr"/>
                <a:r>
                  <a:rPr lang="en-US" sz="1400">
                    <a:solidFill>
                      <a:srgbClr val="325AA0"/>
                    </a:solidFill>
                  </a:rPr>
                  <a:t>Batterie</a:t>
                </a:r>
                <a:br>
                  <a:rPr lang="en-US" sz="1400">
                    <a:solidFill>
                      <a:srgbClr val="325AA0"/>
                    </a:solidFill>
                  </a:rPr>
                </a:br>
                <a:r>
                  <a:rPr lang="en-US" sz="1400">
                    <a:solidFill>
                      <a:srgbClr val="325AA0"/>
                    </a:solidFill>
                  </a:rPr>
                  <a:t>Entladung</a:t>
                </a:r>
                <a:endParaRPr lang="en-US" sz="1400" dirty="0">
                  <a:solidFill>
                    <a:srgbClr val="325AA0"/>
                  </a:solidFill>
                </a:endParaRPr>
              </a:p>
            </p:txBody>
          </p:sp>
          <p:sp>
            <p:nvSpPr>
              <p:cNvPr id="60" name="Textfeld 59">
                <a:extLst>
                  <a:ext uri="{FF2B5EF4-FFF2-40B4-BE49-F238E27FC236}">
                    <a16:creationId xmlns:a16="http://schemas.microsoft.com/office/drawing/2014/main" id="{DE7D033B-A22E-4E65-95C2-F5FCF1331DBB}"/>
                  </a:ext>
                </a:extLst>
              </p:cNvPr>
              <p:cNvSpPr txBox="1"/>
              <p:nvPr/>
            </p:nvSpPr>
            <p:spPr>
              <a:xfrm>
                <a:off x="6917646" y="2634594"/>
                <a:ext cx="1436291" cy="523220"/>
              </a:xfrm>
              <a:prstGeom prst="rect">
                <a:avLst/>
              </a:prstGeom>
              <a:noFill/>
            </p:spPr>
            <p:txBody>
              <a:bodyPr wrap="none" rtlCol="0">
                <a:spAutoFit/>
              </a:bodyPr>
              <a:lstStyle/>
              <a:p>
                <a:pPr algn="ctr"/>
                <a:r>
                  <a:rPr lang="en-US" sz="1400">
                    <a:solidFill>
                      <a:srgbClr val="325AA0"/>
                    </a:solidFill>
                  </a:rPr>
                  <a:t>P2P Verbrauch </a:t>
                </a:r>
              </a:p>
              <a:p>
                <a:pPr algn="ctr"/>
                <a:r>
                  <a:rPr lang="en-US" sz="1400">
                    <a:solidFill>
                      <a:srgbClr val="325AA0"/>
                    </a:solidFill>
                  </a:rPr>
                  <a:t>PB</a:t>
                </a:r>
                <a:endParaRPr lang="en-US" sz="1400" dirty="0">
                  <a:solidFill>
                    <a:srgbClr val="325AA0"/>
                  </a:solidFill>
                </a:endParaRPr>
              </a:p>
            </p:txBody>
          </p:sp>
          <p:sp>
            <p:nvSpPr>
              <p:cNvPr id="61" name="Textfeld 60">
                <a:extLst>
                  <a:ext uri="{FF2B5EF4-FFF2-40B4-BE49-F238E27FC236}">
                    <a16:creationId xmlns:a16="http://schemas.microsoft.com/office/drawing/2014/main" id="{734FEFDD-3E71-4B77-AB69-428CA451FE1B}"/>
                  </a:ext>
                </a:extLst>
              </p:cNvPr>
              <p:cNvSpPr txBox="1"/>
              <p:nvPr/>
            </p:nvSpPr>
            <p:spPr>
              <a:xfrm rot="19459046">
                <a:off x="7134287" y="3797529"/>
                <a:ext cx="1436547" cy="523220"/>
              </a:xfrm>
              <a:prstGeom prst="rect">
                <a:avLst/>
              </a:prstGeom>
              <a:noFill/>
            </p:spPr>
            <p:txBody>
              <a:bodyPr wrap="none" rtlCol="0">
                <a:spAutoFit/>
              </a:bodyPr>
              <a:lstStyle/>
              <a:p>
                <a:pPr algn="ctr"/>
                <a:r>
                  <a:rPr lang="en-US" sz="1400">
                    <a:solidFill>
                      <a:srgbClr val="61B129"/>
                    </a:solidFill>
                  </a:rPr>
                  <a:t>P2P Erzeugung</a:t>
                </a:r>
              </a:p>
              <a:p>
                <a:pPr algn="ctr"/>
                <a:r>
                  <a:rPr lang="en-US" sz="1400">
                    <a:solidFill>
                      <a:srgbClr val="61B129"/>
                    </a:solidFill>
                  </a:rPr>
                  <a:t>BatA</a:t>
                </a:r>
                <a:endParaRPr lang="en-US" sz="1400" dirty="0">
                  <a:solidFill>
                    <a:srgbClr val="61B129"/>
                  </a:solidFill>
                </a:endParaRPr>
              </a:p>
            </p:txBody>
          </p:sp>
          <p:sp>
            <p:nvSpPr>
              <p:cNvPr id="62" name="Textfeld 61">
                <a:extLst>
                  <a:ext uri="{FF2B5EF4-FFF2-40B4-BE49-F238E27FC236}">
                    <a16:creationId xmlns:a16="http://schemas.microsoft.com/office/drawing/2014/main" id="{6AA7E3BF-AC5B-46D7-B9B6-3B823BE9048E}"/>
                  </a:ext>
                </a:extLst>
              </p:cNvPr>
              <p:cNvSpPr txBox="1"/>
              <p:nvPr/>
            </p:nvSpPr>
            <p:spPr>
              <a:xfrm rot="1951042">
                <a:off x="3392893" y="3820724"/>
                <a:ext cx="1558440" cy="523220"/>
              </a:xfrm>
              <a:prstGeom prst="rect">
                <a:avLst/>
              </a:prstGeom>
              <a:noFill/>
            </p:spPr>
            <p:txBody>
              <a:bodyPr wrap="none" rtlCol="0">
                <a:spAutoFit/>
              </a:bodyPr>
              <a:lstStyle/>
              <a:p>
                <a:pPr algn="ctr"/>
                <a:r>
                  <a:rPr lang="en-US" sz="1400">
                    <a:solidFill>
                      <a:srgbClr val="61B129"/>
                    </a:solidFill>
                  </a:rPr>
                  <a:t>Netzeinspeisung </a:t>
                </a:r>
              </a:p>
              <a:p>
                <a:pPr algn="ctr"/>
                <a:r>
                  <a:rPr lang="en-US" sz="1400">
                    <a:solidFill>
                      <a:srgbClr val="61B129"/>
                    </a:solidFill>
                  </a:rPr>
                  <a:t>BatA</a:t>
                </a:r>
                <a:endParaRPr lang="en-US" sz="1400" dirty="0">
                  <a:solidFill>
                    <a:srgbClr val="61B129"/>
                  </a:solidFill>
                </a:endParaRPr>
              </a:p>
            </p:txBody>
          </p:sp>
          <p:sp>
            <p:nvSpPr>
              <p:cNvPr id="38" name="Textfeld 37">
                <a:extLst>
                  <a:ext uri="{FF2B5EF4-FFF2-40B4-BE49-F238E27FC236}">
                    <a16:creationId xmlns:a16="http://schemas.microsoft.com/office/drawing/2014/main" id="{85325A4F-DC62-43DD-9747-9DC8360E5728}"/>
                  </a:ext>
                </a:extLst>
              </p:cNvPr>
              <p:cNvSpPr txBox="1"/>
              <p:nvPr/>
            </p:nvSpPr>
            <p:spPr>
              <a:xfrm rot="16200000">
                <a:off x="6429008" y="3401617"/>
                <a:ext cx="1436291" cy="523220"/>
              </a:xfrm>
              <a:prstGeom prst="rect">
                <a:avLst/>
              </a:prstGeom>
              <a:noFill/>
            </p:spPr>
            <p:txBody>
              <a:bodyPr wrap="none" rtlCol="0">
                <a:spAutoFit/>
              </a:bodyPr>
              <a:lstStyle/>
              <a:p>
                <a:pPr algn="ctr"/>
                <a:r>
                  <a:rPr lang="en-US" sz="1400">
                    <a:solidFill>
                      <a:srgbClr val="325AA0"/>
                    </a:solidFill>
                  </a:rPr>
                  <a:t>P2P Verbrauch </a:t>
                </a:r>
              </a:p>
              <a:p>
                <a:pPr algn="ctr"/>
                <a:r>
                  <a:rPr lang="en-US" sz="1400">
                    <a:solidFill>
                      <a:srgbClr val="325AA0"/>
                    </a:solidFill>
                  </a:rPr>
                  <a:t>BatB</a:t>
                </a:r>
                <a:endParaRPr lang="en-US" sz="1400" dirty="0">
                  <a:solidFill>
                    <a:srgbClr val="325AA0"/>
                  </a:solidFill>
                </a:endParaRPr>
              </a:p>
            </p:txBody>
          </p:sp>
          <p:sp>
            <p:nvSpPr>
              <p:cNvPr id="40" name="Textfeld 39">
                <a:extLst>
                  <a:ext uri="{FF2B5EF4-FFF2-40B4-BE49-F238E27FC236}">
                    <a16:creationId xmlns:a16="http://schemas.microsoft.com/office/drawing/2014/main" id="{6A248C67-DFDE-446A-B42C-F0B9F98610C1}"/>
                  </a:ext>
                </a:extLst>
              </p:cNvPr>
              <p:cNvSpPr txBox="1"/>
              <p:nvPr/>
            </p:nvSpPr>
            <p:spPr>
              <a:xfrm>
                <a:off x="5092255" y="5070749"/>
                <a:ext cx="1757212" cy="307777"/>
              </a:xfrm>
              <a:prstGeom prst="rect">
                <a:avLst/>
              </a:prstGeom>
              <a:noFill/>
            </p:spPr>
            <p:txBody>
              <a:bodyPr wrap="none" rtlCol="0">
                <a:spAutoFit/>
              </a:bodyPr>
              <a:lstStyle/>
              <a:p>
                <a:r>
                  <a:rPr lang="en-US" sz="1400">
                    <a:solidFill>
                      <a:schemeClr val="tx2"/>
                    </a:solidFill>
                  </a:rPr>
                  <a:t>Community Batterie</a:t>
                </a:r>
                <a:endParaRPr lang="en-US" sz="1400" dirty="0">
                  <a:solidFill>
                    <a:schemeClr val="tx2"/>
                  </a:solidFill>
                </a:endParaRPr>
              </a:p>
            </p:txBody>
          </p:sp>
        </p:grpSp>
        <p:sp>
          <p:nvSpPr>
            <p:cNvPr id="3" name="Textfeld 2">
              <a:extLst>
                <a:ext uri="{FF2B5EF4-FFF2-40B4-BE49-F238E27FC236}">
                  <a16:creationId xmlns:a16="http://schemas.microsoft.com/office/drawing/2014/main" id="{6B9BF6EC-2AD4-41BB-9A61-D1822F0937B6}"/>
                </a:ext>
              </a:extLst>
            </p:cNvPr>
            <p:cNvSpPr txBox="1"/>
            <p:nvPr/>
          </p:nvSpPr>
          <p:spPr>
            <a:xfrm>
              <a:off x="1052203" y="3240276"/>
              <a:ext cx="1259512" cy="523220"/>
            </a:xfrm>
            <a:prstGeom prst="rect">
              <a:avLst/>
            </a:prstGeom>
            <a:noFill/>
          </p:spPr>
          <p:txBody>
            <a:bodyPr wrap="none" rtlCol="0">
              <a:spAutoFit/>
            </a:bodyPr>
            <a:lstStyle/>
            <a:p>
              <a:pPr algn="l"/>
              <a:r>
                <a:rPr lang="en-US" sz="1400" b="1">
                  <a:solidFill>
                    <a:srgbClr val="61B129"/>
                  </a:solidFill>
                </a:rPr>
                <a:t>PA Gewinne </a:t>
              </a:r>
            </a:p>
            <a:p>
              <a:pPr algn="l"/>
              <a:r>
                <a:rPr lang="en-US" sz="1400" b="1">
                  <a:solidFill>
                    <a:srgbClr val="325AA0"/>
                  </a:solidFill>
                </a:rPr>
                <a:t>PA Kosten</a:t>
              </a:r>
              <a:endParaRPr lang="en-US" sz="1400" b="1" dirty="0">
                <a:solidFill>
                  <a:srgbClr val="61B129"/>
                </a:solidFill>
              </a:endParaRPr>
            </a:p>
          </p:txBody>
        </p:sp>
      </p:grpSp>
      <p:sp>
        <p:nvSpPr>
          <p:cNvPr id="20" name="Titel 19">
            <a:extLst>
              <a:ext uri="{FF2B5EF4-FFF2-40B4-BE49-F238E27FC236}">
                <a16:creationId xmlns:a16="http://schemas.microsoft.com/office/drawing/2014/main" id="{FC29115F-A81E-4B70-A99E-58F6CDF1EA0E}"/>
              </a:ext>
            </a:extLst>
          </p:cNvPr>
          <p:cNvSpPr>
            <a:spLocks noGrp="1"/>
          </p:cNvSpPr>
          <p:nvPr>
            <p:ph type="title"/>
          </p:nvPr>
        </p:nvSpPr>
        <p:spPr/>
        <p:txBody>
          <a:bodyPr/>
          <a:lstStyle/>
          <a:p>
            <a:r>
              <a:rPr lang="de-DE"/>
              <a:t>Angewandte Tarife</a:t>
            </a:r>
            <a:endParaRPr lang="en-GB" dirty="0"/>
          </a:p>
        </p:txBody>
      </p:sp>
      <p:sp>
        <p:nvSpPr>
          <p:cNvPr id="39" name="Rechteck 38">
            <a:extLst>
              <a:ext uri="{FF2B5EF4-FFF2-40B4-BE49-F238E27FC236}">
                <a16:creationId xmlns:a16="http://schemas.microsoft.com/office/drawing/2014/main" id="{B7C948F3-10B5-47EE-86B1-1BDBF1CABB95}"/>
              </a:ext>
            </a:extLst>
          </p:cNvPr>
          <p:cNvSpPr/>
          <p:nvPr/>
        </p:nvSpPr>
        <p:spPr>
          <a:xfrm>
            <a:off x="706968" y="5267129"/>
            <a:ext cx="9493488" cy="523220"/>
          </a:xfrm>
          <a:prstGeom prst="rect">
            <a:avLst/>
          </a:prstGeom>
        </p:spPr>
        <p:txBody>
          <a:bodyPr wrap="square">
            <a:spAutoFit/>
          </a:bodyPr>
          <a:lstStyle/>
          <a:p>
            <a:pPr algn="l"/>
            <a:r>
              <a:rPr lang="de-DE" sz="1400">
                <a:solidFill>
                  <a:srgbClr val="61B129"/>
                </a:solidFill>
              </a:rPr>
              <a:t>Prosumer Gewinne = Netzeinspeisung PA + Netzeinspeisung BatA + P2P Erzeugung PA + P2P Erzeugung BatA </a:t>
            </a:r>
          </a:p>
          <a:p>
            <a:pPr algn="l"/>
            <a:r>
              <a:rPr lang="de-DE" sz="1400">
                <a:solidFill>
                  <a:srgbClr val="325AA0"/>
                </a:solidFill>
              </a:rPr>
              <a:t>Prosumer Kosten =    Netzbezug + Batterie Ladung + Batterie Entladung + P2P Verbraucht BatB + P2P Verbrauch PB</a:t>
            </a:r>
            <a:endParaRPr lang="de-DE" sz="1400" dirty="0">
              <a:solidFill>
                <a:srgbClr val="325AA0"/>
              </a:solidFill>
            </a:endParaRPr>
          </a:p>
        </p:txBody>
      </p:sp>
    </p:spTree>
    <p:extLst>
      <p:ext uri="{BB962C8B-B14F-4D97-AF65-F5344CB8AC3E}">
        <p14:creationId xmlns:p14="http://schemas.microsoft.com/office/powerpoint/2010/main" val="66594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Verwendete Tarife</a:t>
            </a:r>
          </a:p>
        </p:txBody>
      </p:sp>
      <p:graphicFrame>
        <p:nvGraphicFramePr>
          <p:cNvPr id="13" name="Inhaltsplatzhalter 6">
            <a:extLst>
              <a:ext uri="{FF2B5EF4-FFF2-40B4-BE49-F238E27FC236}">
                <a16:creationId xmlns:a16="http://schemas.microsoft.com/office/drawing/2014/main" id="{2C11C9D8-3D16-44C1-A114-0915087AC445}"/>
              </a:ext>
            </a:extLst>
          </p:cNvPr>
          <p:cNvGraphicFramePr>
            <a:graphicFrameLocks noGrp="1"/>
          </p:cNvGraphicFramePr>
          <p:nvPr>
            <p:ph idx="1"/>
            <p:extLst>
              <p:ext uri="{D42A27DB-BD31-4B8C-83A1-F6EECF244321}">
                <p14:modId xmlns:p14="http://schemas.microsoft.com/office/powerpoint/2010/main" val="4151423569"/>
              </p:ext>
            </p:extLst>
          </p:nvPr>
        </p:nvGraphicFramePr>
        <p:xfrm>
          <a:off x="838200" y="1556792"/>
          <a:ext cx="10515599" cy="3504181"/>
        </p:xfrm>
        <a:graphic>
          <a:graphicData uri="http://schemas.openxmlformats.org/drawingml/2006/table">
            <a:tbl>
              <a:tblPr/>
              <a:tblGrid>
                <a:gridCol w="1468902">
                  <a:extLst>
                    <a:ext uri="{9D8B030D-6E8A-4147-A177-3AD203B41FA5}">
                      <a16:colId xmlns:a16="http://schemas.microsoft.com/office/drawing/2014/main" val="2944042783"/>
                    </a:ext>
                  </a:extLst>
                </a:gridCol>
                <a:gridCol w="886264">
                  <a:extLst>
                    <a:ext uri="{9D8B030D-6E8A-4147-A177-3AD203B41FA5}">
                      <a16:colId xmlns:a16="http://schemas.microsoft.com/office/drawing/2014/main" val="1924131601"/>
                    </a:ext>
                  </a:extLst>
                </a:gridCol>
                <a:gridCol w="886265">
                  <a:extLst>
                    <a:ext uri="{9D8B030D-6E8A-4147-A177-3AD203B41FA5}">
                      <a16:colId xmlns:a16="http://schemas.microsoft.com/office/drawing/2014/main" val="2546453956"/>
                    </a:ext>
                  </a:extLst>
                </a:gridCol>
                <a:gridCol w="942535">
                  <a:extLst>
                    <a:ext uri="{9D8B030D-6E8A-4147-A177-3AD203B41FA5}">
                      <a16:colId xmlns:a16="http://schemas.microsoft.com/office/drawing/2014/main" val="1894002621"/>
                    </a:ext>
                  </a:extLst>
                </a:gridCol>
                <a:gridCol w="436099">
                  <a:extLst>
                    <a:ext uri="{9D8B030D-6E8A-4147-A177-3AD203B41FA5}">
                      <a16:colId xmlns:a16="http://schemas.microsoft.com/office/drawing/2014/main" val="495802499"/>
                    </a:ext>
                  </a:extLst>
                </a:gridCol>
                <a:gridCol w="1370992">
                  <a:extLst>
                    <a:ext uri="{9D8B030D-6E8A-4147-A177-3AD203B41FA5}">
                      <a16:colId xmlns:a16="http://schemas.microsoft.com/office/drawing/2014/main" val="2142584375"/>
                    </a:ext>
                  </a:extLst>
                </a:gridCol>
                <a:gridCol w="1378095">
                  <a:extLst>
                    <a:ext uri="{9D8B030D-6E8A-4147-A177-3AD203B41FA5}">
                      <a16:colId xmlns:a16="http://schemas.microsoft.com/office/drawing/2014/main" val="3078679826"/>
                    </a:ext>
                  </a:extLst>
                </a:gridCol>
                <a:gridCol w="1378095">
                  <a:extLst>
                    <a:ext uri="{9D8B030D-6E8A-4147-A177-3AD203B41FA5}">
                      <a16:colId xmlns:a16="http://schemas.microsoft.com/office/drawing/2014/main" val="873544549"/>
                    </a:ext>
                  </a:extLst>
                </a:gridCol>
                <a:gridCol w="1036620">
                  <a:extLst>
                    <a:ext uri="{9D8B030D-6E8A-4147-A177-3AD203B41FA5}">
                      <a16:colId xmlns:a16="http://schemas.microsoft.com/office/drawing/2014/main" val="4169586094"/>
                    </a:ext>
                  </a:extLst>
                </a:gridCol>
                <a:gridCol w="731732">
                  <a:extLst>
                    <a:ext uri="{9D8B030D-6E8A-4147-A177-3AD203B41FA5}">
                      <a16:colId xmlns:a16="http://schemas.microsoft.com/office/drawing/2014/main" val="1732119099"/>
                    </a:ext>
                  </a:extLst>
                </a:gridCol>
              </a:tblGrid>
              <a:tr h="192135">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de-DE" sz="1100" b="0" i="0" u="none" strike="noStrike">
                          <a:solidFill>
                            <a:srgbClr val="000000"/>
                          </a:solidFill>
                          <a:effectLst/>
                          <a:latin typeface="Calibri" panose="020F0502020204030204" pitchFamily="34" charset="0"/>
                        </a:rPr>
                        <a:t>Reduzierter Netztarif</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392006"/>
                  </a:ext>
                </a:extLst>
              </a:tr>
              <a:tr h="558107">
                <a:tc>
                  <a:txBody>
                    <a:bodyPr/>
                    <a:lstStyle/>
                    <a:p>
                      <a:pPr algn="l" fontAlgn="ctr"/>
                      <a:r>
                        <a:rPr lang="en-US" sz="1100" b="0" i="0" u="none" strike="noStrike">
                          <a:solidFill>
                            <a:srgbClr val="000000"/>
                          </a:solidFill>
                          <a:effectLst/>
                          <a:latin typeface="Calibri" panose="020F0502020204030204" pitchFamily="34" charset="0"/>
                        </a:rPr>
                        <a:t>Von --&gt; Zu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(Sicht aus Prosumer 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 Energiepreis</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2. Netzgebühr</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3. Verluste</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4. VAT </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E-Abgabe</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Ökostrom-Abgabe</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Biomasse-Förderbeitrag (inkl. Verluste)</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Gesamt in c/kWh</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fontAlgn="ctr"/>
                      <a:r>
                        <a:rPr lang="de-DE" sz="1100" b="0" i="0" u="none" strike="noStrike">
                          <a:solidFill>
                            <a:srgbClr val="000000"/>
                          </a:solidFill>
                          <a:effectLst/>
                          <a:latin typeface="Calibri" panose="020F0502020204030204" pitchFamily="34" charset="0"/>
                        </a:rPr>
                        <a:t>Community Heimschuh &amp; Gasen</a:t>
                      </a:r>
                    </a:p>
                  </a:txBody>
                  <a:tcPr marL="9149" marR="9149" marT="914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7671713"/>
                  </a:ext>
                </a:extLst>
              </a:tr>
              <a:tr h="365972">
                <a:tc>
                  <a:txBody>
                    <a:bodyPr/>
                    <a:lstStyle/>
                    <a:p>
                      <a:pPr algn="l" fontAlgn="ctr"/>
                      <a:r>
                        <a:rPr lang="de-DE" sz="1100" b="0" i="0" u="none" strike="noStrike">
                          <a:solidFill>
                            <a:srgbClr val="000000"/>
                          </a:solidFill>
                          <a:effectLst/>
                          <a:latin typeface="Calibri" panose="020F0502020204030204" pitchFamily="34" charset="0"/>
                        </a:rPr>
                        <a:t>Eigenverbrauchsdeckung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100" b="0" i="0" u="none" strike="noStrike">
                          <a:solidFill>
                            <a:srgbClr val="000000"/>
                          </a:solidFill>
                          <a:effectLst/>
                          <a:latin typeface="Calibri" panose="020F0502020204030204" pitchFamily="34" charset="0"/>
                        </a:rPr>
                        <a:t>8.760</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422319355"/>
                  </a:ext>
                </a:extLst>
              </a:tr>
              <a:tr h="365972">
                <a:tc>
                  <a:txBody>
                    <a:bodyPr/>
                    <a:lstStyle/>
                    <a:p>
                      <a:pPr algn="l" fontAlgn="ctr"/>
                      <a:r>
                        <a:rPr lang="de-DE" sz="1100" b="0" i="0" u="none" strike="noStrike">
                          <a:solidFill>
                            <a:srgbClr val="000000"/>
                          </a:solidFill>
                          <a:effectLst/>
                          <a:latin typeface="Calibri" panose="020F0502020204030204" pitchFamily="34" charset="0"/>
                        </a:rPr>
                        <a:t>P2P Erzeugung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PB)</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100" b="0" i="0" u="none" strike="noStrike">
                          <a:solidFill>
                            <a:srgbClr val="000000"/>
                          </a:solidFill>
                          <a:effectLst/>
                          <a:latin typeface="Calibri" panose="020F0502020204030204" pitchFamily="34" charset="0"/>
                        </a:rPr>
                        <a:t>11.352</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4223116344"/>
                  </a:ext>
                </a:extLst>
              </a:tr>
              <a:tr h="365972">
                <a:tc>
                  <a:txBody>
                    <a:bodyPr/>
                    <a:lstStyle/>
                    <a:p>
                      <a:pPr algn="l" fontAlgn="ctr"/>
                      <a:r>
                        <a:rPr lang="de-DE" sz="1100" b="0" i="0" u="none" strike="noStrike">
                          <a:solidFill>
                            <a:srgbClr val="000000"/>
                          </a:solidFill>
                          <a:effectLst/>
                          <a:latin typeface="Calibri" panose="020F0502020204030204" pitchFamily="34" charset="0"/>
                        </a:rPr>
                        <a:t>P2P Verbrauch</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(PB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1.968</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0.126</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de-DE" sz="1100" b="0" i="0" u="none" strike="noStrike">
                          <a:solidFill>
                            <a:srgbClr val="000000"/>
                          </a:solidFill>
                          <a:effectLst/>
                          <a:latin typeface="Calibri" panose="020F0502020204030204" pitchFamily="34" charset="0"/>
                        </a:rPr>
                        <a:t>0.331</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3091204076"/>
                  </a:ext>
                </a:extLst>
              </a:tr>
              <a:tr h="365972">
                <a:tc>
                  <a:txBody>
                    <a:bodyPr/>
                    <a:lstStyle/>
                    <a:p>
                      <a:pPr algn="l" fontAlgn="ctr"/>
                      <a:r>
                        <a:rPr lang="de-DE" sz="1100" b="0" i="0" u="none" strike="noStrike">
                          <a:solidFill>
                            <a:srgbClr val="000000"/>
                          </a:solidFill>
                          <a:effectLst/>
                          <a:latin typeface="Calibri" panose="020F0502020204030204" pitchFamily="34" charset="0"/>
                        </a:rPr>
                        <a:t>Batterie Ladung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Bat)</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0.210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de-DE" sz="1100" b="0" i="0" u="none" strike="noStrike">
                          <a:solidFill>
                            <a:srgbClr val="000000"/>
                          </a:solidFill>
                          <a:effectLst/>
                          <a:latin typeface="Calibri" panose="020F0502020204030204" pitchFamily="34" charset="0"/>
                        </a:rPr>
                        <a:t>2.592</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2037202122"/>
                  </a:ext>
                </a:extLst>
              </a:tr>
              <a:tr h="365972">
                <a:tc>
                  <a:txBody>
                    <a:bodyPr/>
                    <a:lstStyle/>
                    <a:p>
                      <a:pPr algn="l" fontAlgn="ctr"/>
                      <a:r>
                        <a:rPr lang="de-DE" sz="1100" b="0" i="0" u="none" strike="noStrike">
                          <a:solidFill>
                            <a:srgbClr val="000000"/>
                          </a:solidFill>
                          <a:effectLst/>
                          <a:latin typeface="Calibri" panose="020F0502020204030204" pitchFamily="34" charset="0"/>
                        </a:rPr>
                        <a:t>Batterie Entladung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(Bat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1.968</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0.126</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de-DE" sz="1100" b="0" i="0" u="none" strike="noStrike">
                          <a:solidFill>
                            <a:srgbClr val="000000"/>
                          </a:solidFill>
                          <a:effectLst/>
                          <a:latin typeface="Calibri" panose="020F0502020204030204" pitchFamily="34" charset="0"/>
                        </a:rPr>
                        <a:t>7.224</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218127125"/>
                  </a:ext>
                </a:extLst>
              </a:tr>
              <a:tr h="182986">
                <a:tc rowSpan="3">
                  <a:txBody>
                    <a:bodyPr/>
                    <a:lstStyle/>
                    <a:p>
                      <a:pPr algn="l" fontAlgn="ctr"/>
                      <a:r>
                        <a:rPr lang="en-US" sz="1100" b="0" i="0" u="none" strike="noStrike">
                          <a:solidFill>
                            <a:srgbClr val="000000"/>
                          </a:solidFill>
                          <a:effectLst/>
                          <a:latin typeface="Calibri" panose="020F0502020204030204" pitchFamily="34" charset="0"/>
                        </a:rPr>
                        <a:t>Netzeinspeisung</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(PA --&gt; Grid, Bat --&gt; Grid)</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6.020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100" b="0" i="0" u="none" strike="noStrike">
                          <a:solidFill>
                            <a:srgbClr val="000000"/>
                          </a:solidFill>
                          <a:effectLst/>
                          <a:latin typeface="Calibri" panose="020F0502020204030204" pitchFamily="34" charset="0"/>
                        </a:rPr>
                        <a:t>3.996</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4059638141"/>
                  </a:ext>
                </a:extLst>
              </a:tr>
              <a:tr h="182986">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3.330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b"/>
                      <a:r>
                        <a:rPr lang="de-DE" sz="1100" b="0" i="0" u="none" strike="noStrike">
                          <a:solidFill>
                            <a:srgbClr val="000000"/>
                          </a:solidFill>
                          <a:effectLst/>
                          <a:latin typeface="Calibri" panose="020F0502020204030204" pitchFamily="34" charset="0"/>
                        </a:rPr>
                        <a:t>3.960</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716281330"/>
                  </a:ext>
                </a:extLst>
              </a:tr>
              <a:tr h="182986">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3.300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b"/>
                      <a:r>
                        <a:rPr lang="de-DE" sz="1100" b="0" i="0" u="none" strike="noStrike">
                          <a:solidFill>
                            <a:srgbClr val="000000"/>
                          </a:solidFill>
                          <a:effectLst/>
                          <a:latin typeface="Calibri" panose="020F0502020204030204" pitchFamily="34" charset="0"/>
                        </a:rPr>
                        <a:t>18.331</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822077457"/>
                  </a:ext>
                </a:extLst>
              </a:tr>
              <a:tr h="375121">
                <a:tc>
                  <a:txBody>
                    <a:bodyPr/>
                    <a:lstStyle/>
                    <a:p>
                      <a:pPr algn="l" fontAlgn="ctr"/>
                      <a:r>
                        <a:rPr lang="de-DE" sz="1100" b="0" i="0" u="none" strike="noStrike">
                          <a:solidFill>
                            <a:srgbClr val="000000"/>
                          </a:solidFill>
                          <a:effectLst/>
                          <a:latin typeface="Calibri" panose="020F0502020204030204" pitchFamily="34" charset="0"/>
                        </a:rPr>
                        <a:t>Netzbezug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(Grid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4.920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0.315</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1.500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1.175</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8.760</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568638822"/>
                  </a:ext>
                </a:extLst>
              </a:tr>
            </a:tbl>
          </a:graphicData>
        </a:graphic>
      </p:graphicFrame>
      <p:cxnSp>
        <p:nvCxnSpPr>
          <p:cNvPr id="14" name="Gerade Verbindung mit Pfeil 13">
            <a:extLst>
              <a:ext uri="{FF2B5EF4-FFF2-40B4-BE49-F238E27FC236}">
                <a16:creationId xmlns:a16="http://schemas.microsoft.com/office/drawing/2014/main" id="{CD27127E-40CF-4F4A-8658-21748B4A2BDD}"/>
              </a:ext>
            </a:extLst>
          </p:cNvPr>
          <p:cNvCxnSpPr>
            <a:cxnSpLocks/>
            <a:endCxn id="15" idx="0"/>
          </p:cNvCxnSpPr>
          <p:nvPr/>
        </p:nvCxnSpPr>
        <p:spPr>
          <a:xfrm>
            <a:off x="3699803" y="4076537"/>
            <a:ext cx="1471819" cy="1462410"/>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E9CD687-583F-48F0-B2CF-A395A9A7FC2C}"/>
              </a:ext>
            </a:extLst>
          </p:cNvPr>
          <p:cNvSpPr txBox="1"/>
          <p:nvPr/>
        </p:nvSpPr>
        <p:spPr>
          <a:xfrm>
            <a:off x="4128868" y="5538947"/>
            <a:ext cx="2085507" cy="369332"/>
          </a:xfrm>
          <a:prstGeom prst="rect">
            <a:avLst/>
          </a:prstGeom>
          <a:noFill/>
        </p:spPr>
        <p:txBody>
          <a:bodyPr wrap="none" rtlCol="0">
            <a:spAutoFit/>
          </a:bodyPr>
          <a:lstStyle/>
          <a:p>
            <a:r>
              <a:rPr lang="de-DE"/>
              <a:t>40% vom Netzbezug</a:t>
            </a:r>
          </a:p>
        </p:txBody>
      </p:sp>
      <p:cxnSp>
        <p:nvCxnSpPr>
          <p:cNvPr id="16" name="Gerade Verbindung mit Pfeil 15">
            <a:extLst>
              <a:ext uri="{FF2B5EF4-FFF2-40B4-BE49-F238E27FC236}">
                <a16:creationId xmlns:a16="http://schemas.microsoft.com/office/drawing/2014/main" id="{4D4FC368-1FA4-44F8-A289-1307C3711ACD}"/>
              </a:ext>
            </a:extLst>
          </p:cNvPr>
          <p:cNvCxnSpPr/>
          <p:nvPr/>
        </p:nvCxnSpPr>
        <p:spPr>
          <a:xfrm flipH="1">
            <a:off x="1575582" y="4414161"/>
            <a:ext cx="935501" cy="921434"/>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076C3505-1C52-4C57-97A8-5A03B12F06E5}"/>
              </a:ext>
            </a:extLst>
          </p:cNvPr>
          <p:cNvSpPr txBox="1"/>
          <p:nvPr/>
        </p:nvSpPr>
        <p:spPr>
          <a:xfrm>
            <a:off x="299591" y="5440473"/>
            <a:ext cx="2551981" cy="369332"/>
          </a:xfrm>
          <a:prstGeom prst="rect">
            <a:avLst/>
          </a:prstGeom>
          <a:noFill/>
        </p:spPr>
        <p:txBody>
          <a:bodyPr wrap="none" rtlCol="0">
            <a:spAutoFit/>
          </a:bodyPr>
          <a:lstStyle/>
          <a:p>
            <a:r>
              <a:rPr lang="de-DE"/>
              <a:t>1000kWh/Jahr Staffelung</a:t>
            </a:r>
          </a:p>
        </p:txBody>
      </p:sp>
    </p:spTree>
    <p:extLst>
      <p:ext uri="{BB962C8B-B14F-4D97-AF65-F5344CB8AC3E}">
        <p14:creationId xmlns:p14="http://schemas.microsoft.com/office/powerpoint/2010/main" val="191359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B1683-D47D-49D1-9BA8-FE080641F5E0}"/>
              </a:ext>
            </a:extLst>
          </p:cNvPr>
          <p:cNvSpPr>
            <a:spLocks noGrp="1"/>
          </p:cNvSpPr>
          <p:nvPr>
            <p:ph type="title"/>
          </p:nvPr>
        </p:nvSpPr>
        <p:spPr/>
        <p:txBody>
          <a:bodyPr/>
          <a:lstStyle/>
          <a:p>
            <a:r>
              <a:rPr lang="de-DE"/>
              <a:t>Energiefluss-Simulationen über Zeit - Annahmen</a:t>
            </a:r>
          </a:p>
        </p:txBody>
      </p:sp>
      <p:sp>
        <p:nvSpPr>
          <p:cNvPr id="3" name="Inhaltsplatzhalter 2">
            <a:extLst>
              <a:ext uri="{FF2B5EF4-FFF2-40B4-BE49-F238E27FC236}">
                <a16:creationId xmlns:a16="http://schemas.microsoft.com/office/drawing/2014/main" id="{AE260380-0F36-4F0B-945C-0C3F53C6DC62}"/>
              </a:ext>
            </a:extLst>
          </p:cNvPr>
          <p:cNvSpPr>
            <a:spLocks noGrp="1"/>
          </p:cNvSpPr>
          <p:nvPr>
            <p:ph idx="1"/>
          </p:nvPr>
        </p:nvSpPr>
        <p:spPr/>
        <p:txBody>
          <a:bodyPr/>
          <a:lstStyle/>
          <a:p>
            <a:pPr marL="0" indent="0">
              <a:buNone/>
            </a:pPr>
            <a:r>
              <a:rPr lang="de-DE" b="1"/>
              <a:t>Zeitcharakteristiken:</a:t>
            </a:r>
          </a:p>
          <a:p>
            <a:pPr>
              <a:buFont typeface="Arial" panose="020B0604020202020204" pitchFamily="34" charset="0"/>
              <a:buChar char="•"/>
            </a:pPr>
            <a:r>
              <a:rPr lang="de-DE"/>
              <a:t>Folgende zeitliche Profile wurden verwendet:</a:t>
            </a:r>
          </a:p>
          <a:p>
            <a:pPr lvl="1">
              <a:buFont typeface="Arial" panose="020B0604020202020204" pitchFamily="34" charset="0"/>
              <a:buChar char="•"/>
            </a:pPr>
            <a:r>
              <a:rPr lang="de-DE"/>
              <a:t>PV Anlage – alle als Überschusseinspeiser modelliert </a:t>
            </a:r>
          </a:p>
          <a:p>
            <a:pPr lvl="2"/>
            <a:r>
              <a:rPr lang="de-DE"/>
              <a:t>(Kein Volleinspeiser vorhanden)</a:t>
            </a:r>
          </a:p>
          <a:p>
            <a:pPr lvl="2">
              <a:buFont typeface="Arial" panose="020B0604020202020204" pitchFamily="34" charset="0"/>
              <a:buChar char="•"/>
            </a:pPr>
            <a:r>
              <a:rPr lang="de-DE"/>
              <a:t>Ein PV Profil für Heimschuh wird für alle Anlagen verwendet (</a:t>
            </a:r>
            <a:r>
              <a:rPr lang="de-DE">
                <a:hlinkClick r:id="rId2"/>
              </a:rPr>
              <a:t>https://pvwatts.nrel.gov/</a:t>
            </a:r>
            <a:r>
              <a:rPr lang="de-DE"/>
              <a:t>)</a:t>
            </a:r>
          </a:p>
          <a:p>
            <a:pPr lvl="1">
              <a:buFont typeface="Arial" panose="020B0604020202020204" pitchFamily="34" charset="0"/>
              <a:buChar char="•"/>
            </a:pPr>
            <a:r>
              <a:rPr lang="de-DE"/>
              <a:t>Lastprofilgenerator für Wohnobjekte (</a:t>
            </a:r>
            <a:r>
              <a:rPr lang="de-DE">
                <a:hlinkClick r:id="rId3"/>
              </a:rPr>
              <a:t>https://www.loadprofilegenerator.de/</a:t>
            </a:r>
            <a:r>
              <a:rPr lang="de-DE"/>
              <a:t>)</a:t>
            </a:r>
          </a:p>
          <a:p>
            <a:pPr lvl="1">
              <a:buFont typeface="Arial" panose="020B0604020202020204" pitchFamily="34" charset="0"/>
              <a:buChar char="•"/>
            </a:pPr>
            <a:r>
              <a:rPr lang="de-DE"/>
              <a:t>Simbench Datensatz für andere Lasttypen (große bzw. kommerzielle Verbraucher) verwendet (</a:t>
            </a:r>
            <a:r>
              <a:rPr lang="de-DE">
                <a:hlinkClick r:id="rId4"/>
              </a:rPr>
              <a:t>https://simbench.de/de/</a:t>
            </a:r>
            <a:r>
              <a:rPr lang="de-DE"/>
              <a:t>)</a:t>
            </a:r>
          </a:p>
          <a:p>
            <a:pPr marL="285750" indent="-285750">
              <a:buFont typeface="Arial" panose="020B0604020202020204" pitchFamily="34" charset="0"/>
              <a:buChar char="•"/>
            </a:pPr>
            <a:endParaRPr lang="de-DE"/>
          </a:p>
          <a:p>
            <a:pPr marL="0" indent="0">
              <a:buNone/>
            </a:pPr>
            <a:r>
              <a:rPr lang="de-DE" b="1"/>
              <a:t>Größenordnung:</a:t>
            </a:r>
          </a:p>
          <a:p>
            <a:pPr marL="285750" indent="-285750">
              <a:buFont typeface="Arial" panose="020B0604020202020204" pitchFamily="34" charset="0"/>
              <a:buChar char="•"/>
            </a:pPr>
            <a:r>
              <a:rPr lang="de-DE"/>
              <a:t>Profile sind auf Jahresenergiebedarf skaliert (kWh/a)</a:t>
            </a:r>
          </a:p>
          <a:p>
            <a:endParaRPr lang="de-DE"/>
          </a:p>
        </p:txBody>
      </p:sp>
      <p:sp>
        <p:nvSpPr>
          <p:cNvPr id="4" name="Foliennummernplatzhalter 3">
            <a:extLst>
              <a:ext uri="{FF2B5EF4-FFF2-40B4-BE49-F238E27FC236}">
                <a16:creationId xmlns:a16="http://schemas.microsoft.com/office/drawing/2014/main" id="{E8592EB7-C1D7-4826-B84C-81E5619B3764}"/>
              </a:ext>
            </a:extLst>
          </p:cNvPr>
          <p:cNvSpPr>
            <a:spLocks noGrp="1"/>
          </p:cNvSpPr>
          <p:nvPr>
            <p:ph type="sldNum" sz="quarter" idx="10"/>
          </p:nvPr>
        </p:nvSpPr>
        <p:spPr/>
        <p:txBody>
          <a:bodyPr/>
          <a:lstStyle/>
          <a:p>
            <a:pPr>
              <a:defRPr/>
            </a:pPr>
            <a:fld id="{F81F0267-05B5-4744-AC2B-3C0DE8E53125}" type="slidenum">
              <a:rPr lang="de-DE" smtClean="0"/>
              <a:pPr>
                <a:defRPr/>
              </a:pPr>
              <a:t>4</a:t>
            </a:fld>
            <a:endParaRPr lang="de-DE" sz="1400"/>
          </a:p>
        </p:txBody>
      </p:sp>
    </p:spTree>
    <p:extLst>
      <p:ext uri="{BB962C8B-B14F-4D97-AF65-F5344CB8AC3E}">
        <p14:creationId xmlns:p14="http://schemas.microsoft.com/office/powerpoint/2010/main" val="161452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Berechnung der Erlöse</a:t>
            </a:r>
            <a:endParaRPr lang="de-DE" dirty="0"/>
          </a:p>
        </p:txBody>
      </p:sp>
      <p:sp>
        <p:nvSpPr>
          <p:cNvPr id="4" name="Inhaltsplatzhalter 3">
            <a:extLst>
              <a:ext uri="{FF2B5EF4-FFF2-40B4-BE49-F238E27FC236}">
                <a16:creationId xmlns:a16="http://schemas.microsoft.com/office/drawing/2014/main" id="{21841340-79F9-4230-B36C-76AC3A88B1BE}"/>
              </a:ext>
            </a:extLst>
          </p:cNvPr>
          <p:cNvSpPr>
            <a:spLocks noGrp="1"/>
          </p:cNvSpPr>
          <p:nvPr>
            <p:ph idx="1"/>
          </p:nvPr>
        </p:nvSpPr>
        <p:spPr/>
        <p:txBody>
          <a:bodyPr/>
          <a:lstStyle/>
          <a:p>
            <a:pPr>
              <a:buFont typeface="+mj-lt"/>
              <a:buAutoNum type="arabicPeriod"/>
            </a:pPr>
            <a:r>
              <a:rPr lang="de-DE"/>
              <a:t>Berechnung der Community Gewinne = </a:t>
            </a:r>
          </a:p>
          <a:p>
            <a:pPr>
              <a:buFont typeface="+mj-lt"/>
              <a:buAutoNum type="arabicPeriod"/>
            </a:pPr>
            <a:endParaRPr lang="de-DE"/>
          </a:p>
          <a:p>
            <a:pPr marL="0" indent="0">
              <a:buNone/>
            </a:pPr>
            <a:r>
              <a:rPr lang="de-DE"/>
              <a:t>	Netzeinspeisung PA + Netzeinspeisung BatA + P2P Erzeugung PA + P2P Erzeugung BatA </a:t>
            </a:r>
          </a:p>
          <a:p>
            <a:endParaRPr lang="de-DE"/>
          </a:p>
          <a:p>
            <a:pPr>
              <a:buFont typeface="+mj-lt"/>
              <a:buAutoNum type="arabicPeriod" startAt="2"/>
            </a:pPr>
            <a:r>
              <a:rPr lang="de-DE"/>
              <a:t>Berechnung der Community Kosten =    </a:t>
            </a:r>
          </a:p>
          <a:p>
            <a:pPr marL="0" indent="0">
              <a:buNone/>
            </a:pPr>
            <a:endParaRPr lang="de-DE"/>
          </a:p>
          <a:p>
            <a:pPr marL="0" indent="0">
              <a:buNone/>
            </a:pPr>
            <a:r>
              <a:rPr lang="de-DE"/>
              <a:t>	Netzbezug + Batterie Ladung + Batterie Entladung + P2P Verbraucht BatB + P2P Verbrauch PB</a:t>
            </a:r>
          </a:p>
          <a:p>
            <a:endParaRPr lang="de-DE" dirty="0"/>
          </a:p>
          <a:p>
            <a:pPr>
              <a:buFont typeface="+mj-lt"/>
              <a:buAutoNum type="arabicPeriod" startAt="3"/>
            </a:pPr>
            <a:r>
              <a:rPr lang="de-DE"/>
              <a:t>Berechnung der resultiertenden Erlöse aus gesamten Kosten und Gewinn</a:t>
            </a:r>
          </a:p>
          <a:p>
            <a:pPr marL="0" indent="0">
              <a:buNone/>
            </a:pPr>
            <a:endParaRPr lang="de-DE" dirty="0"/>
          </a:p>
          <a:p>
            <a:pPr>
              <a:buFont typeface="+mj-lt"/>
              <a:buAutoNum type="arabicPeriod" startAt="4"/>
            </a:pPr>
            <a:r>
              <a:rPr lang="de-DE"/>
              <a:t>Vergleich der Erlöse der innovativen Szenarien mit dem Basis Szenario</a:t>
            </a:r>
            <a:endParaRPr lang="de-DE" dirty="0"/>
          </a:p>
        </p:txBody>
      </p:sp>
    </p:spTree>
    <p:extLst>
      <p:ext uri="{BB962C8B-B14F-4D97-AF65-F5344CB8AC3E}">
        <p14:creationId xmlns:p14="http://schemas.microsoft.com/office/powerpoint/2010/main" val="34418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FD897-5B8B-4AAB-B8F9-5224A4C5074F}"/>
              </a:ext>
            </a:extLst>
          </p:cNvPr>
          <p:cNvSpPr>
            <a:spLocks noGrp="1"/>
          </p:cNvSpPr>
          <p:nvPr>
            <p:ph type="title"/>
          </p:nvPr>
        </p:nvSpPr>
        <p:spPr/>
        <p:txBody>
          <a:bodyPr/>
          <a:lstStyle/>
          <a:p>
            <a:r>
              <a:rPr lang="de-DE"/>
              <a:t>Cash Flow-Analyse</a:t>
            </a:r>
          </a:p>
        </p:txBody>
      </p:sp>
      <p:sp>
        <p:nvSpPr>
          <p:cNvPr id="4" name="Foliennummernplatzhalter 3">
            <a:extLst>
              <a:ext uri="{FF2B5EF4-FFF2-40B4-BE49-F238E27FC236}">
                <a16:creationId xmlns:a16="http://schemas.microsoft.com/office/drawing/2014/main" id="{EDD1CF51-64AF-49DE-BAA8-E13D95305405}"/>
              </a:ext>
            </a:extLst>
          </p:cNvPr>
          <p:cNvSpPr>
            <a:spLocks noGrp="1"/>
          </p:cNvSpPr>
          <p:nvPr>
            <p:ph type="sldNum" sz="quarter" idx="10"/>
          </p:nvPr>
        </p:nvSpPr>
        <p:spPr/>
        <p:txBody>
          <a:bodyPr/>
          <a:lstStyle/>
          <a:p>
            <a:pPr>
              <a:defRPr/>
            </a:pPr>
            <a:fld id="{F81F0267-05B5-4744-AC2B-3C0DE8E53125}" type="slidenum">
              <a:rPr lang="de-DE" smtClean="0"/>
              <a:pPr>
                <a:defRPr/>
              </a:pPr>
              <a:t>41</a:t>
            </a:fld>
            <a:endParaRPr lang="de-DE" sz="1400"/>
          </a:p>
        </p:txBody>
      </p:sp>
      <p:sp>
        <p:nvSpPr>
          <p:cNvPr id="13" name="Textfeld 12">
            <a:extLst>
              <a:ext uri="{FF2B5EF4-FFF2-40B4-BE49-F238E27FC236}">
                <a16:creationId xmlns:a16="http://schemas.microsoft.com/office/drawing/2014/main" id="{5A346092-5CFC-4A05-8881-111B7F2DCDA7}"/>
              </a:ext>
            </a:extLst>
          </p:cNvPr>
          <p:cNvSpPr txBox="1"/>
          <p:nvPr/>
        </p:nvSpPr>
        <p:spPr>
          <a:xfrm>
            <a:off x="5453036" y="1196752"/>
            <a:ext cx="1285929" cy="246221"/>
          </a:xfrm>
          <a:prstGeom prst="rect">
            <a:avLst/>
          </a:prstGeom>
          <a:noFill/>
        </p:spPr>
        <p:txBody>
          <a:bodyPr wrap="none" rtlCol="0">
            <a:spAutoFit/>
          </a:bodyPr>
          <a:lstStyle/>
          <a:p>
            <a:pPr algn="ctr"/>
            <a:r>
              <a:rPr lang="de-DE"/>
              <a:t>Community gesamt</a:t>
            </a:r>
          </a:p>
        </p:txBody>
      </p:sp>
      <p:graphicFrame>
        <p:nvGraphicFramePr>
          <p:cNvPr id="15" name="Diagramm 14">
            <a:extLst>
              <a:ext uri="{FF2B5EF4-FFF2-40B4-BE49-F238E27FC236}">
                <a16:creationId xmlns:a16="http://schemas.microsoft.com/office/drawing/2014/main" id="{FF89660A-6C77-4C27-9BE3-41416B9F3CC3}"/>
              </a:ext>
            </a:extLst>
          </p:cNvPr>
          <p:cNvGraphicFramePr>
            <a:graphicFrameLocks/>
          </p:cNvGraphicFramePr>
          <p:nvPr>
            <p:extLst>
              <p:ext uri="{D42A27DB-BD31-4B8C-83A1-F6EECF244321}">
                <p14:modId xmlns:p14="http://schemas.microsoft.com/office/powerpoint/2010/main" val="1692220347"/>
              </p:ext>
            </p:extLst>
          </p:nvPr>
        </p:nvGraphicFramePr>
        <p:xfrm>
          <a:off x="173360" y="1773079"/>
          <a:ext cx="5562600" cy="3311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 16">
            <a:extLst>
              <a:ext uri="{FF2B5EF4-FFF2-40B4-BE49-F238E27FC236}">
                <a16:creationId xmlns:a16="http://schemas.microsoft.com/office/drawing/2014/main" id="{9546C7E7-63E9-4E51-BCFD-98666C128D1A}"/>
              </a:ext>
            </a:extLst>
          </p:cNvPr>
          <p:cNvGraphicFramePr>
            <a:graphicFrameLocks/>
          </p:cNvGraphicFramePr>
          <p:nvPr>
            <p:extLst>
              <p:ext uri="{D42A27DB-BD31-4B8C-83A1-F6EECF244321}">
                <p14:modId xmlns:p14="http://schemas.microsoft.com/office/powerpoint/2010/main" val="2868256772"/>
              </p:ext>
            </p:extLst>
          </p:nvPr>
        </p:nvGraphicFramePr>
        <p:xfrm>
          <a:off x="6023992" y="1768316"/>
          <a:ext cx="5572125" cy="332136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feld 17">
            <a:extLst>
              <a:ext uri="{FF2B5EF4-FFF2-40B4-BE49-F238E27FC236}">
                <a16:creationId xmlns:a16="http://schemas.microsoft.com/office/drawing/2014/main" id="{76D30CE5-C3FF-4DF4-A0ED-71C40E35D995}"/>
              </a:ext>
            </a:extLst>
          </p:cNvPr>
          <p:cNvSpPr txBox="1"/>
          <p:nvPr/>
        </p:nvSpPr>
        <p:spPr>
          <a:xfrm>
            <a:off x="1501792" y="5301208"/>
            <a:ext cx="2382383" cy="246221"/>
          </a:xfrm>
          <a:prstGeom prst="rect">
            <a:avLst/>
          </a:prstGeom>
          <a:noFill/>
        </p:spPr>
        <p:txBody>
          <a:bodyPr wrap="none" rtlCol="0">
            <a:spAutoFit/>
          </a:bodyPr>
          <a:lstStyle/>
          <a:p>
            <a:r>
              <a:rPr lang="de-DE"/>
              <a:t>Bis zu 6618 € / Jahr für die Community</a:t>
            </a:r>
          </a:p>
        </p:txBody>
      </p:sp>
      <p:sp>
        <p:nvSpPr>
          <p:cNvPr id="19" name="Textfeld 18">
            <a:extLst>
              <a:ext uri="{FF2B5EF4-FFF2-40B4-BE49-F238E27FC236}">
                <a16:creationId xmlns:a16="http://schemas.microsoft.com/office/drawing/2014/main" id="{0649037E-FEFD-447A-B3C2-E590A7FD4DCF}"/>
              </a:ext>
            </a:extLst>
          </p:cNvPr>
          <p:cNvSpPr txBox="1"/>
          <p:nvPr/>
        </p:nvSpPr>
        <p:spPr>
          <a:xfrm>
            <a:off x="7893014" y="5301208"/>
            <a:ext cx="2452916" cy="246221"/>
          </a:xfrm>
          <a:prstGeom prst="rect">
            <a:avLst/>
          </a:prstGeom>
          <a:noFill/>
        </p:spPr>
        <p:txBody>
          <a:bodyPr wrap="none" rtlCol="0">
            <a:spAutoFit/>
          </a:bodyPr>
          <a:lstStyle/>
          <a:p>
            <a:r>
              <a:rPr lang="de-DE"/>
              <a:t>Bis zu 17783 € / Jahr für die Community</a:t>
            </a:r>
          </a:p>
        </p:txBody>
      </p:sp>
      <p:pic>
        <p:nvPicPr>
          <p:cNvPr id="9" name="Grafik 8">
            <a:extLst>
              <a:ext uri="{FF2B5EF4-FFF2-40B4-BE49-F238E27FC236}">
                <a16:creationId xmlns:a16="http://schemas.microsoft.com/office/drawing/2014/main" id="{B6DCC310-2062-4F60-B382-F5F062D81E5F}"/>
              </a:ext>
            </a:extLst>
          </p:cNvPr>
          <p:cNvPicPr>
            <a:picLocks noChangeAspect="1"/>
          </p:cNvPicPr>
          <p:nvPr/>
        </p:nvPicPr>
        <p:blipFill>
          <a:blip r:embed="rId5"/>
          <a:stretch>
            <a:fillRect/>
          </a:stretch>
        </p:blipFill>
        <p:spPr>
          <a:xfrm>
            <a:off x="5644093" y="427809"/>
            <a:ext cx="895350" cy="809625"/>
          </a:xfrm>
          <a:prstGeom prst="rect">
            <a:avLst/>
          </a:prstGeom>
        </p:spPr>
      </p:pic>
    </p:spTree>
    <p:extLst>
      <p:ext uri="{BB962C8B-B14F-4D97-AF65-F5344CB8AC3E}">
        <p14:creationId xmlns:p14="http://schemas.microsoft.com/office/powerpoint/2010/main" val="1374936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AB3B5-38AB-4568-BE2E-03D5700E28B5}"/>
              </a:ext>
            </a:extLst>
          </p:cNvPr>
          <p:cNvSpPr>
            <a:spLocks noGrp="1"/>
          </p:cNvSpPr>
          <p:nvPr>
            <p:ph type="title"/>
          </p:nvPr>
        </p:nvSpPr>
        <p:spPr/>
        <p:txBody>
          <a:bodyPr/>
          <a:lstStyle/>
          <a:p>
            <a:r>
              <a:rPr lang="de-DE"/>
              <a:t>Cash Flow-Analyse</a:t>
            </a:r>
          </a:p>
        </p:txBody>
      </p:sp>
      <p:sp>
        <p:nvSpPr>
          <p:cNvPr id="4" name="Foliennummernplatzhalter 3">
            <a:extLst>
              <a:ext uri="{FF2B5EF4-FFF2-40B4-BE49-F238E27FC236}">
                <a16:creationId xmlns:a16="http://schemas.microsoft.com/office/drawing/2014/main" id="{389078E9-8F3B-4529-A6F6-ACBADDFACF5C}"/>
              </a:ext>
            </a:extLst>
          </p:cNvPr>
          <p:cNvSpPr>
            <a:spLocks noGrp="1"/>
          </p:cNvSpPr>
          <p:nvPr>
            <p:ph type="sldNum" sz="quarter" idx="10"/>
          </p:nvPr>
        </p:nvSpPr>
        <p:spPr/>
        <p:txBody>
          <a:bodyPr/>
          <a:lstStyle/>
          <a:p>
            <a:pPr>
              <a:defRPr/>
            </a:pPr>
            <a:fld id="{F81F0267-05B5-4744-AC2B-3C0DE8E53125}" type="slidenum">
              <a:rPr lang="de-DE" smtClean="0"/>
              <a:pPr>
                <a:defRPr/>
              </a:pPr>
              <a:t>42</a:t>
            </a:fld>
            <a:endParaRPr lang="de-DE" sz="1400"/>
          </a:p>
        </p:txBody>
      </p:sp>
      <p:sp>
        <p:nvSpPr>
          <p:cNvPr id="11" name="Textfeld 10">
            <a:extLst>
              <a:ext uri="{FF2B5EF4-FFF2-40B4-BE49-F238E27FC236}">
                <a16:creationId xmlns:a16="http://schemas.microsoft.com/office/drawing/2014/main" id="{7274E053-34C8-42FB-9DA0-15B4D9AE2CAB}"/>
              </a:ext>
            </a:extLst>
          </p:cNvPr>
          <p:cNvSpPr txBox="1"/>
          <p:nvPr/>
        </p:nvSpPr>
        <p:spPr>
          <a:xfrm>
            <a:off x="5419375" y="1196752"/>
            <a:ext cx="1353256" cy="246221"/>
          </a:xfrm>
          <a:prstGeom prst="rect">
            <a:avLst/>
          </a:prstGeom>
          <a:noFill/>
        </p:spPr>
        <p:txBody>
          <a:bodyPr wrap="none" rtlCol="0">
            <a:spAutoFit/>
          </a:bodyPr>
          <a:lstStyle/>
          <a:p>
            <a:pPr algn="ctr"/>
            <a:r>
              <a:rPr lang="de-DE"/>
              <a:t>Auf Kunden normiert</a:t>
            </a:r>
          </a:p>
        </p:txBody>
      </p:sp>
      <p:graphicFrame>
        <p:nvGraphicFramePr>
          <p:cNvPr id="13" name="Diagramm 12">
            <a:extLst>
              <a:ext uri="{FF2B5EF4-FFF2-40B4-BE49-F238E27FC236}">
                <a16:creationId xmlns:a16="http://schemas.microsoft.com/office/drawing/2014/main" id="{5F6C0DA4-3DE6-4625-BDBC-969E2956CA58}"/>
              </a:ext>
            </a:extLst>
          </p:cNvPr>
          <p:cNvGraphicFramePr>
            <a:graphicFrameLocks/>
          </p:cNvGraphicFramePr>
          <p:nvPr>
            <p:extLst>
              <p:ext uri="{D42A27DB-BD31-4B8C-83A1-F6EECF244321}">
                <p14:modId xmlns:p14="http://schemas.microsoft.com/office/powerpoint/2010/main" val="2974486632"/>
              </p:ext>
            </p:extLst>
          </p:nvPr>
        </p:nvGraphicFramePr>
        <p:xfrm>
          <a:off x="175265" y="1770221"/>
          <a:ext cx="5560695" cy="3317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m 14">
            <a:extLst>
              <a:ext uri="{FF2B5EF4-FFF2-40B4-BE49-F238E27FC236}">
                <a16:creationId xmlns:a16="http://schemas.microsoft.com/office/drawing/2014/main" id="{EE189073-89D9-4303-B0BC-28A9A902415B}"/>
              </a:ext>
            </a:extLst>
          </p:cNvPr>
          <p:cNvGraphicFramePr>
            <a:graphicFrameLocks/>
          </p:cNvGraphicFramePr>
          <p:nvPr>
            <p:extLst>
              <p:ext uri="{D42A27DB-BD31-4B8C-83A1-F6EECF244321}">
                <p14:modId xmlns:p14="http://schemas.microsoft.com/office/powerpoint/2010/main" val="505830715"/>
              </p:ext>
            </p:extLst>
          </p:nvPr>
        </p:nvGraphicFramePr>
        <p:xfrm>
          <a:off x="6023992" y="1768316"/>
          <a:ext cx="5572125" cy="332136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feld 15">
            <a:extLst>
              <a:ext uri="{FF2B5EF4-FFF2-40B4-BE49-F238E27FC236}">
                <a16:creationId xmlns:a16="http://schemas.microsoft.com/office/drawing/2014/main" id="{4C15702D-8F0A-4C9E-8B20-837D65FD2E28}"/>
              </a:ext>
            </a:extLst>
          </p:cNvPr>
          <p:cNvSpPr txBox="1"/>
          <p:nvPr/>
        </p:nvSpPr>
        <p:spPr>
          <a:xfrm>
            <a:off x="1641252" y="5301208"/>
            <a:ext cx="2242923" cy="246221"/>
          </a:xfrm>
          <a:prstGeom prst="rect">
            <a:avLst/>
          </a:prstGeom>
          <a:noFill/>
        </p:spPr>
        <p:txBody>
          <a:bodyPr wrap="none" rtlCol="0">
            <a:spAutoFit/>
          </a:bodyPr>
          <a:lstStyle/>
          <a:p>
            <a:r>
              <a:rPr lang="de-DE"/>
              <a:t>Bis zu 551 € / Jahr für einen Kunden</a:t>
            </a:r>
          </a:p>
        </p:txBody>
      </p:sp>
      <p:sp>
        <p:nvSpPr>
          <p:cNvPr id="17" name="Textfeld 16">
            <a:extLst>
              <a:ext uri="{FF2B5EF4-FFF2-40B4-BE49-F238E27FC236}">
                <a16:creationId xmlns:a16="http://schemas.microsoft.com/office/drawing/2014/main" id="{DED604AE-1DC6-470C-9378-48D1C044BC8B}"/>
              </a:ext>
            </a:extLst>
          </p:cNvPr>
          <p:cNvSpPr txBox="1"/>
          <p:nvPr/>
        </p:nvSpPr>
        <p:spPr>
          <a:xfrm>
            <a:off x="8103007" y="5301208"/>
            <a:ext cx="2242923" cy="246221"/>
          </a:xfrm>
          <a:prstGeom prst="rect">
            <a:avLst/>
          </a:prstGeom>
          <a:noFill/>
        </p:spPr>
        <p:txBody>
          <a:bodyPr wrap="none" rtlCol="0">
            <a:spAutoFit/>
          </a:bodyPr>
          <a:lstStyle/>
          <a:p>
            <a:r>
              <a:rPr lang="de-DE"/>
              <a:t>Bis zu 148 € / Jahr für einen Kunden</a:t>
            </a:r>
          </a:p>
        </p:txBody>
      </p:sp>
      <p:pic>
        <p:nvPicPr>
          <p:cNvPr id="9" name="Grafik 8">
            <a:extLst>
              <a:ext uri="{FF2B5EF4-FFF2-40B4-BE49-F238E27FC236}">
                <a16:creationId xmlns:a16="http://schemas.microsoft.com/office/drawing/2014/main" id="{A4AA1D91-0780-48A9-8D4F-F6F5E8466783}"/>
              </a:ext>
            </a:extLst>
          </p:cNvPr>
          <p:cNvPicPr>
            <a:picLocks noChangeAspect="1"/>
          </p:cNvPicPr>
          <p:nvPr/>
        </p:nvPicPr>
        <p:blipFill>
          <a:blip r:embed="rId5"/>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3767655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05E27-1829-4E6A-B46D-35B85239ACF0}"/>
              </a:ext>
            </a:extLst>
          </p:cNvPr>
          <p:cNvSpPr>
            <a:spLocks noGrp="1"/>
          </p:cNvSpPr>
          <p:nvPr>
            <p:ph type="title"/>
          </p:nvPr>
        </p:nvSpPr>
        <p:spPr/>
        <p:txBody>
          <a:bodyPr/>
          <a:lstStyle/>
          <a:p>
            <a:r>
              <a:rPr lang="de-DE"/>
              <a:t>Conclusio</a:t>
            </a:r>
            <a:endParaRPr lang="de-DE" dirty="0"/>
          </a:p>
        </p:txBody>
      </p:sp>
      <p:sp>
        <p:nvSpPr>
          <p:cNvPr id="3" name="Inhaltsplatzhalter 2">
            <a:extLst>
              <a:ext uri="{FF2B5EF4-FFF2-40B4-BE49-F238E27FC236}">
                <a16:creationId xmlns:a16="http://schemas.microsoft.com/office/drawing/2014/main" id="{C6BC357D-DC8B-4E3B-975D-29F25DF557EC}"/>
              </a:ext>
            </a:extLst>
          </p:cNvPr>
          <p:cNvSpPr>
            <a:spLocks noGrp="1"/>
          </p:cNvSpPr>
          <p:nvPr>
            <p:ph idx="1"/>
          </p:nvPr>
        </p:nvSpPr>
        <p:spPr/>
        <p:txBody>
          <a:bodyPr/>
          <a:lstStyle/>
          <a:p>
            <a:r>
              <a:rPr lang="de-DE" sz="1600"/>
              <a:t>Spitzen werden nicht reduziert im Normalbetrieb – Netzdienliche Funktionen sind notwendig.</a:t>
            </a:r>
          </a:p>
          <a:p>
            <a:r>
              <a:rPr lang="de-DE" sz="1600"/>
              <a:t>Anreize für systemdienliches Verhalten der Communitys fehlen derzeit noch aus der Sicht des Netzbetreibers.</a:t>
            </a:r>
          </a:p>
          <a:p>
            <a:r>
              <a:rPr lang="de-DE" sz="1600"/>
              <a:t>Rahmenbedingungen für zentrale Speichertechnologie/Gemeinschaftsspeichern befinden sich derzeit noch in Ausarbeitung (Umsetzung des CEPs).</a:t>
            </a:r>
          </a:p>
          <a:p>
            <a:pPr lvl="1"/>
            <a:r>
              <a:rPr lang="de-DE" sz="1600"/>
              <a:t>Die Tarife müssen für Communities noch angepasst werden.</a:t>
            </a:r>
          </a:p>
          <a:p>
            <a:r>
              <a:rPr lang="de-DE" sz="1600"/>
              <a:t>Speicher macht nur für ausgewogene Communites (im Sinne von Erzeugung &amp; Verbrauch) Sinn.</a:t>
            </a:r>
          </a:p>
          <a:p>
            <a:r>
              <a:rPr lang="de-DE" sz="1600"/>
              <a:t>P2P macht für verbrauchslastige Communities am meisten Sinn.</a:t>
            </a:r>
          </a:p>
          <a:p>
            <a:r>
              <a:rPr lang="de-DE" sz="1600"/>
              <a:t>Kombinierte Anwendungsfälle (Speicherbewirtschaftung / Eigenverbrauchsoptimierung, P2P Handel, Netzdienlichkeit) bringen für alle Teilnehmer die meisten Vorteile.</a:t>
            </a:r>
          </a:p>
          <a:p>
            <a:r>
              <a:rPr lang="de-DE" sz="1600"/>
              <a:t>Wichtige Faktoren der Community sind: </a:t>
            </a:r>
          </a:p>
          <a:p>
            <a:pPr lvl="1"/>
            <a:r>
              <a:rPr lang="de-DE" sz="1600"/>
              <a:t>Anzahl, Größe und zeitliches Verhalten von Erzeugern und Verbrauchern und deren Mischung untereinander.</a:t>
            </a:r>
          </a:p>
          <a:p>
            <a:r>
              <a:rPr lang="de-DE" sz="1600"/>
              <a:t>Falls maximaler Erlös pro Kunde in der Community das Ziel ist, gibt es Motivation sich gegenseitig abzustimmen.</a:t>
            </a:r>
          </a:p>
          <a:p>
            <a:endParaRPr lang="de-DE" sz="1600"/>
          </a:p>
          <a:p>
            <a:pPr marL="0" indent="0">
              <a:buNone/>
            </a:pPr>
            <a:endParaRPr lang="de-DE" sz="1600"/>
          </a:p>
          <a:p>
            <a:pPr marL="0" indent="0">
              <a:buNone/>
            </a:pPr>
            <a:endParaRPr lang="de-DE" sz="1600"/>
          </a:p>
          <a:p>
            <a:endParaRPr lang="de-DE" sz="1600"/>
          </a:p>
        </p:txBody>
      </p:sp>
    </p:spTree>
    <p:extLst>
      <p:ext uri="{BB962C8B-B14F-4D97-AF65-F5344CB8AC3E}">
        <p14:creationId xmlns:p14="http://schemas.microsoft.com/office/powerpoint/2010/main" val="4114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13F252F-56FB-4F99-AC34-DB94E81077C9}"/>
              </a:ext>
            </a:extLst>
          </p:cNvPr>
          <p:cNvSpPr>
            <a:spLocks noGrp="1"/>
          </p:cNvSpPr>
          <p:nvPr>
            <p:ph type="ctrTitle" sz="quarter"/>
          </p:nvPr>
        </p:nvSpPr>
        <p:spPr/>
        <p:txBody>
          <a:bodyPr/>
          <a:lstStyle/>
          <a:p>
            <a:r>
              <a:rPr lang="de-DE" sz="3600" dirty="0"/>
              <a:t>Vielen Dank für Ihre Aufmerksamkeit</a:t>
            </a:r>
          </a:p>
        </p:txBody>
      </p:sp>
      <p:sp>
        <p:nvSpPr>
          <p:cNvPr id="8" name="Untertitel 7">
            <a:extLst>
              <a:ext uri="{FF2B5EF4-FFF2-40B4-BE49-F238E27FC236}">
                <a16:creationId xmlns:a16="http://schemas.microsoft.com/office/drawing/2014/main" id="{9DC99D69-5948-4174-9DC8-BAA8ABD537A0}"/>
              </a:ext>
            </a:extLst>
          </p:cNvPr>
          <p:cNvSpPr>
            <a:spLocks noGrp="1"/>
          </p:cNvSpPr>
          <p:nvPr>
            <p:ph type="subTitle" sz="quarter" idx="1"/>
          </p:nvPr>
        </p:nvSpPr>
        <p:spPr/>
        <p:txBody>
          <a:bodyPr/>
          <a:lstStyle/>
          <a:p>
            <a:r>
              <a:rPr lang="de-DE"/>
              <a:t>Paul Zehetbauer, 08.09.2021</a:t>
            </a:r>
            <a:endParaRPr lang="de-DE" dirty="0"/>
          </a:p>
        </p:txBody>
      </p:sp>
      <p:sp>
        <p:nvSpPr>
          <p:cNvPr id="9" name="Inhaltsplatzhalter 8">
            <a:extLst>
              <a:ext uri="{FF2B5EF4-FFF2-40B4-BE49-F238E27FC236}">
                <a16:creationId xmlns:a16="http://schemas.microsoft.com/office/drawing/2014/main" id="{73752EFD-A717-41AF-8C9E-0C4E8EE72CE9}"/>
              </a:ext>
            </a:extLst>
          </p:cNvPr>
          <p:cNvSpPr>
            <a:spLocks noGrp="1"/>
          </p:cNvSpPr>
          <p:nvPr>
            <p:ph sz="half" idx="2"/>
          </p:nvPr>
        </p:nvSpPr>
        <p:spPr>
          <a:xfrm>
            <a:off x="2054225" y="3645024"/>
            <a:ext cx="8077200" cy="1910680"/>
          </a:xfrm>
        </p:spPr>
        <p:txBody>
          <a:bodyPr/>
          <a:lstStyle/>
          <a:p>
            <a:pPr algn="ctr"/>
            <a:r>
              <a:rPr lang="de-DE" dirty="0"/>
              <a:t>Dieses Projekt wird aus Mitteln des Klima- und Energiefonds gefördert und im Rahmen der FTI-Initiative „Vorzeigeregion Energie“ </a:t>
            </a:r>
            <a:r>
              <a:rPr lang="de-DE"/>
              <a:t>durchgeführt.</a:t>
            </a:r>
          </a:p>
          <a:p>
            <a:pPr algn="ctr"/>
            <a:endParaRPr lang="de-DE"/>
          </a:p>
          <a:p>
            <a:pPr algn="ctr"/>
            <a:r>
              <a:rPr lang="de-DE"/>
              <a:t>Full Paper befindet sich online.</a:t>
            </a:r>
            <a:endParaRPr lang="de-DE" dirty="0"/>
          </a:p>
        </p:txBody>
      </p:sp>
    </p:spTree>
    <p:extLst>
      <p:ext uri="{BB962C8B-B14F-4D97-AF65-F5344CB8AC3E}">
        <p14:creationId xmlns:p14="http://schemas.microsoft.com/office/powerpoint/2010/main" val="15303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54FB-0642-40F9-B9A5-0198AFDD4129}"/>
              </a:ext>
            </a:extLst>
          </p:cNvPr>
          <p:cNvSpPr>
            <a:spLocks noGrp="1"/>
          </p:cNvSpPr>
          <p:nvPr>
            <p:ph type="title"/>
          </p:nvPr>
        </p:nvSpPr>
        <p:spPr/>
        <p:txBody>
          <a:bodyPr/>
          <a:lstStyle/>
          <a:p>
            <a:r>
              <a:rPr lang="de-DE"/>
              <a:t>Autoren</a:t>
            </a:r>
            <a:endParaRPr lang="en-US"/>
          </a:p>
        </p:txBody>
      </p:sp>
      <p:sp>
        <p:nvSpPr>
          <p:cNvPr id="5" name="Foliennummernplatzhalter 4">
            <a:extLst>
              <a:ext uri="{FF2B5EF4-FFF2-40B4-BE49-F238E27FC236}">
                <a16:creationId xmlns:a16="http://schemas.microsoft.com/office/drawing/2014/main" id="{F0CD1163-B943-426B-9B78-96C00E6FBC21}"/>
              </a:ext>
            </a:extLst>
          </p:cNvPr>
          <p:cNvSpPr>
            <a:spLocks noGrp="1"/>
          </p:cNvSpPr>
          <p:nvPr>
            <p:ph type="sldNum" sz="quarter" idx="10"/>
          </p:nvPr>
        </p:nvSpPr>
        <p:spPr/>
        <p:txBody>
          <a:bodyPr/>
          <a:lstStyle/>
          <a:p>
            <a:pPr>
              <a:defRPr/>
            </a:pPr>
            <a:fld id="{13A15209-6B68-4A40-8B1F-C8E6D627115A}" type="slidenum">
              <a:rPr lang="de-DE" smtClean="0"/>
              <a:pPr>
                <a:defRPr/>
              </a:pPr>
              <a:t>45</a:t>
            </a:fld>
            <a:endParaRPr lang="de-DE" sz="1400"/>
          </a:p>
        </p:txBody>
      </p:sp>
      <p:sp>
        <p:nvSpPr>
          <p:cNvPr id="9" name="Inhaltsplatzhalter 8">
            <a:extLst>
              <a:ext uri="{FF2B5EF4-FFF2-40B4-BE49-F238E27FC236}">
                <a16:creationId xmlns:a16="http://schemas.microsoft.com/office/drawing/2014/main" id="{9129635A-4A86-416B-99F9-6FFD3B9B758D}"/>
              </a:ext>
            </a:extLst>
          </p:cNvPr>
          <p:cNvSpPr>
            <a:spLocks noGrp="1"/>
          </p:cNvSpPr>
          <p:nvPr>
            <p:ph sz="half" idx="1"/>
          </p:nvPr>
        </p:nvSpPr>
        <p:spPr>
          <a:xfrm>
            <a:off x="706966" y="1584000"/>
            <a:ext cx="10501602" cy="4435200"/>
          </a:xfrm>
        </p:spPr>
        <p:txBody>
          <a:bodyPr/>
          <a:lstStyle/>
          <a:p>
            <a:r>
              <a:rPr lang="de-DE"/>
              <a:t>Paul Zehetbauer (AIT Austrian Institute of Technology GmbH)</a:t>
            </a:r>
          </a:p>
          <a:p>
            <a:r>
              <a:rPr lang="de-DE"/>
              <a:t>Mark Stefan (AIT Austrian Institute of Technology GmbH)</a:t>
            </a:r>
          </a:p>
          <a:p>
            <a:r>
              <a:rPr lang="de-DE"/>
              <a:t>Regina Hemm (AIT Austrian Institute of Technology GmbH)</a:t>
            </a:r>
          </a:p>
          <a:p>
            <a:r>
              <a:rPr lang="de-DE"/>
              <a:t>Gregor Taljan (Energienetze Steiermark GmbH)</a:t>
            </a:r>
            <a:endParaRPr lang="en-US"/>
          </a:p>
        </p:txBody>
      </p:sp>
    </p:spTree>
    <p:extLst>
      <p:ext uri="{BB962C8B-B14F-4D97-AF65-F5344CB8AC3E}">
        <p14:creationId xmlns:p14="http://schemas.microsoft.com/office/powerpoint/2010/main" val="74935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54FB-0642-40F9-B9A5-0198AFDD4129}"/>
              </a:ext>
            </a:extLst>
          </p:cNvPr>
          <p:cNvSpPr>
            <a:spLocks noGrp="1"/>
          </p:cNvSpPr>
          <p:nvPr>
            <p:ph type="title"/>
          </p:nvPr>
        </p:nvSpPr>
        <p:spPr/>
        <p:txBody>
          <a:bodyPr/>
          <a:lstStyle/>
          <a:p>
            <a:r>
              <a:rPr lang="de-DE"/>
              <a:t>Verlinkte Sessions</a:t>
            </a:r>
            <a:endParaRPr lang="en-US"/>
          </a:p>
        </p:txBody>
      </p:sp>
      <p:sp>
        <p:nvSpPr>
          <p:cNvPr id="5" name="Foliennummernplatzhalter 4">
            <a:extLst>
              <a:ext uri="{FF2B5EF4-FFF2-40B4-BE49-F238E27FC236}">
                <a16:creationId xmlns:a16="http://schemas.microsoft.com/office/drawing/2014/main" id="{F0CD1163-B943-426B-9B78-96C00E6FBC21}"/>
              </a:ext>
            </a:extLst>
          </p:cNvPr>
          <p:cNvSpPr>
            <a:spLocks noGrp="1"/>
          </p:cNvSpPr>
          <p:nvPr>
            <p:ph type="sldNum" sz="quarter" idx="10"/>
          </p:nvPr>
        </p:nvSpPr>
        <p:spPr/>
        <p:txBody>
          <a:bodyPr/>
          <a:lstStyle/>
          <a:p>
            <a:pPr>
              <a:defRPr/>
            </a:pPr>
            <a:fld id="{13A15209-6B68-4A40-8B1F-C8E6D627115A}" type="slidenum">
              <a:rPr lang="de-DE" smtClean="0"/>
              <a:pPr>
                <a:defRPr/>
              </a:pPr>
              <a:t>46</a:t>
            </a:fld>
            <a:endParaRPr lang="de-DE" sz="1400"/>
          </a:p>
        </p:txBody>
      </p:sp>
      <p:sp>
        <p:nvSpPr>
          <p:cNvPr id="9" name="Inhaltsplatzhalter 8">
            <a:extLst>
              <a:ext uri="{FF2B5EF4-FFF2-40B4-BE49-F238E27FC236}">
                <a16:creationId xmlns:a16="http://schemas.microsoft.com/office/drawing/2014/main" id="{9129635A-4A86-416B-99F9-6FFD3B9B758D}"/>
              </a:ext>
            </a:extLst>
          </p:cNvPr>
          <p:cNvSpPr>
            <a:spLocks noGrp="1"/>
          </p:cNvSpPr>
          <p:nvPr>
            <p:ph sz="half" idx="1"/>
          </p:nvPr>
        </p:nvSpPr>
        <p:spPr>
          <a:xfrm>
            <a:off x="706966" y="1584000"/>
            <a:ext cx="10501602" cy="4435200"/>
          </a:xfrm>
        </p:spPr>
        <p:txBody>
          <a:bodyPr/>
          <a:lstStyle/>
          <a:p>
            <a:r>
              <a:rPr lang="en-US" b="1"/>
              <a:t>Parallelsession 1D: Green Energy Lab</a:t>
            </a:r>
          </a:p>
          <a:p>
            <a:pPr lvl="1"/>
            <a:r>
              <a:rPr lang="en-US" i="1"/>
              <a:t>Blockchain-enabled flexibility activation for distribution grid management (Blockchain Grid)</a:t>
            </a:r>
            <a:br>
              <a:rPr lang="en-US"/>
            </a:br>
            <a:r>
              <a:rPr lang="en-US"/>
              <a:t>Authors: Mark Stefan, Gregor Taljan </a:t>
            </a:r>
            <a:br>
              <a:rPr lang="en-US"/>
            </a:br>
            <a:r>
              <a:rPr lang="en-US"/>
              <a:t>Presenter: Mark Stefan (AIT Austrian Institute of Technology GmbH) </a:t>
            </a:r>
          </a:p>
          <a:p>
            <a:pPr lvl="1"/>
            <a:endParaRPr lang="en-US"/>
          </a:p>
          <a:p>
            <a:r>
              <a:rPr lang="en-US" b="1"/>
              <a:t>Parallelsession 5C: Speicher I</a:t>
            </a:r>
          </a:p>
          <a:p>
            <a:pPr lvl="1"/>
            <a:r>
              <a:rPr lang="en-US" i="1"/>
              <a:t>Community battery storage dimensioning and scalability analysis with rule-based energy flow simulations</a:t>
            </a:r>
            <a:br>
              <a:rPr lang="en-US"/>
            </a:br>
            <a:r>
              <a:rPr lang="en-US"/>
              <a:t>Authors: Paul Zehetbauer, Mark Stefan, Regina Hemm, Bharath-Varsh Rao, Gregor Taljan, Klaus Neumann </a:t>
            </a:r>
            <a:br>
              <a:rPr lang="en-US"/>
            </a:br>
            <a:r>
              <a:rPr lang="en-US"/>
              <a:t>Presenter: Paul Zehetbauer (AIT Austrian Institute of Technology GmbH) </a:t>
            </a:r>
            <a:endParaRPr lang="en-US" b="1"/>
          </a:p>
        </p:txBody>
      </p:sp>
    </p:spTree>
    <p:extLst>
      <p:ext uri="{BB962C8B-B14F-4D97-AF65-F5344CB8AC3E}">
        <p14:creationId xmlns:p14="http://schemas.microsoft.com/office/powerpoint/2010/main" val="1857993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5A16933-71E1-41C8-9E22-12DE5351C6FE}"/>
              </a:ext>
            </a:extLst>
          </p:cNvPr>
          <p:cNvPicPr>
            <a:picLocks noChangeAspect="1"/>
          </p:cNvPicPr>
          <p:nvPr/>
        </p:nvPicPr>
        <p:blipFill>
          <a:blip r:embed="rId3"/>
          <a:stretch>
            <a:fillRect/>
          </a:stretch>
        </p:blipFill>
        <p:spPr>
          <a:xfrm>
            <a:off x="5951984" y="1234435"/>
            <a:ext cx="5852172" cy="4389129"/>
          </a:xfrm>
          <a:prstGeom prst="rect">
            <a:avLst/>
          </a:prstGeom>
        </p:spPr>
      </p:pic>
      <p:pic>
        <p:nvPicPr>
          <p:cNvPr id="5" name="Grafik 4">
            <a:extLst>
              <a:ext uri="{FF2B5EF4-FFF2-40B4-BE49-F238E27FC236}">
                <a16:creationId xmlns:a16="http://schemas.microsoft.com/office/drawing/2014/main" id="{4BA62A7D-979B-4D00-9019-091748E2B841}"/>
              </a:ext>
            </a:extLst>
          </p:cNvPr>
          <p:cNvPicPr>
            <a:picLocks noChangeAspect="1"/>
          </p:cNvPicPr>
          <p:nvPr/>
        </p:nvPicPr>
        <p:blipFill>
          <a:blip r:embed="rId4"/>
          <a:stretch>
            <a:fillRect/>
          </a:stretch>
        </p:blipFill>
        <p:spPr>
          <a:xfrm>
            <a:off x="246596" y="1234435"/>
            <a:ext cx="5852172" cy="4389129"/>
          </a:xfrm>
          <a:prstGeom prst="rect">
            <a:avLst/>
          </a:prstGeom>
        </p:spPr>
      </p:pic>
      <p:sp>
        <p:nvSpPr>
          <p:cNvPr id="2" name="Titel 1">
            <a:extLst>
              <a:ext uri="{FF2B5EF4-FFF2-40B4-BE49-F238E27FC236}">
                <a16:creationId xmlns:a16="http://schemas.microsoft.com/office/drawing/2014/main" id="{FD234242-F1AA-40AD-8AD6-79527B5B1468}"/>
              </a:ext>
            </a:extLst>
          </p:cNvPr>
          <p:cNvSpPr>
            <a:spLocks noGrp="1"/>
          </p:cNvSpPr>
          <p:nvPr>
            <p:ph type="title"/>
          </p:nvPr>
        </p:nvSpPr>
        <p:spPr/>
        <p:txBody>
          <a:bodyPr/>
          <a:lstStyle/>
          <a:p>
            <a:r>
              <a:rPr lang="de-DE"/>
              <a:t>Netzaustausch-Analyse</a:t>
            </a:r>
          </a:p>
        </p:txBody>
      </p:sp>
      <p:sp>
        <p:nvSpPr>
          <p:cNvPr id="4" name="Foliennummernplatzhalter 3">
            <a:extLst>
              <a:ext uri="{FF2B5EF4-FFF2-40B4-BE49-F238E27FC236}">
                <a16:creationId xmlns:a16="http://schemas.microsoft.com/office/drawing/2014/main" id="{F62BB8BF-0652-44AD-9DDF-EFF0D2768284}"/>
              </a:ext>
            </a:extLst>
          </p:cNvPr>
          <p:cNvSpPr>
            <a:spLocks noGrp="1"/>
          </p:cNvSpPr>
          <p:nvPr>
            <p:ph type="sldNum" sz="quarter" idx="10"/>
          </p:nvPr>
        </p:nvSpPr>
        <p:spPr/>
        <p:txBody>
          <a:bodyPr/>
          <a:lstStyle/>
          <a:p>
            <a:pPr>
              <a:defRPr/>
            </a:pPr>
            <a:fld id="{F81F0267-05B5-4744-AC2B-3C0DE8E53125}" type="slidenum">
              <a:rPr lang="de-DE" smtClean="0"/>
              <a:pPr>
                <a:defRPr/>
              </a:pPr>
              <a:t>47</a:t>
            </a:fld>
            <a:endParaRPr lang="de-DE" sz="1400"/>
          </a:p>
        </p:txBody>
      </p:sp>
      <p:sp>
        <p:nvSpPr>
          <p:cNvPr id="16" name="Textfeld 15">
            <a:extLst>
              <a:ext uri="{FF2B5EF4-FFF2-40B4-BE49-F238E27FC236}">
                <a16:creationId xmlns:a16="http://schemas.microsoft.com/office/drawing/2014/main" id="{D18A4BEC-4A7E-4E35-9DB1-C74363BCADDD}"/>
              </a:ext>
            </a:extLst>
          </p:cNvPr>
          <p:cNvSpPr txBox="1"/>
          <p:nvPr/>
        </p:nvSpPr>
        <p:spPr>
          <a:xfrm>
            <a:off x="5419375" y="1196752"/>
            <a:ext cx="1353256" cy="246221"/>
          </a:xfrm>
          <a:prstGeom prst="rect">
            <a:avLst/>
          </a:prstGeom>
          <a:noFill/>
        </p:spPr>
        <p:txBody>
          <a:bodyPr wrap="none" rtlCol="0">
            <a:spAutoFit/>
          </a:bodyPr>
          <a:lstStyle/>
          <a:p>
            <a:pPr algn="ctr"/>
            <a:r>
              <a:rPr lang="de-DE"/>
              <a:t>Auf Kunden normiert</a:t>
            </a:r>
          </a:p>
        </p:txBody>
      </p:sp>
      <p:pic>
        <p:nvPicPr>
          <p:cNvPr id="8" name="Grafik 7">
            <a:extLst>
              <a:ext uri="{FF2B5EF4-FFF2-40B4-BE49-F238E27FC236}">
                <a16:creationId xmlns:a16="http://schemas.microsoft.com/office/drawing/2014/main" id="{54902436-6025-483E-9DA5-127F805B19FE}"/>
              </a:ext>
            </a:extLst>
          </p:cNvPr>
          <p:cNvPicPr>
            <a:picLocks noChangeAspect="1"/>
          </p:cNvPicPr>
          <p:nvPr/>
        </p:nvPicPr>
        <p:blipFill>
          <a:blip r:embed="rId5"/>
          <a:stretch>
            <a:fillRect/>
          </a:stretch>
        </p:blipFill>
        <p:spPr>
          <a:xfrm>
            <a:off x="5577418" y="472667"/>
            <a:ext cx="1028700" cy="800100"/>
          </a:xfrm>
          <a:prstGeom prst="rect">
            <a:avLst/>
          </a:prstGeom>
        </p:spPr>
      </p:pic>
    </p:spTree>
    <p:extLst>
      <p:ext uri="{BB962C8B-B14F-4D97-AF65-F5344CB8AC3E}">
        <p14:creationId xmlns:p14="http://schemas.microsoft.com/office/powerpoint/2010/main" val="377907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B467E-35D8-4B7F-8EAD-76D77BE6C16F}"/>
              </a:ext>
            </a:extLst>
          </p:cNvPr>
          <p:cNvSpPr>
            <a:spLocks noGrp="1"/>
          </p:cNvSpPr>
          <p:nvPr>
            <p:ph type="title"/>
          </p:nvPr>
        </p:nvSpPr>
        <p:spPr/>
        <p:txBody>
          <a:bodyPr/>
          <a:lstStyle/>
          <a:p>
            <a:r>
              <a:rPr lang="de-DE"/>
              <a:t>Setting I - Kunden</a:t>
            </a:r>
            <a:endParaRPr lang="de-DE" dirty="0"/>
          </a:p>
        </p:txBody>
      </p:sp>
      <p:sp>
        <p:nvSpPr>
          <p:cNvPr id="4" name="Foliennummernplatzhalter 3">
            <a:extLst>
              <a:ext uri="{FF2B5EF4-FFF2-40B4-BE49-F238E27FC236}">
                <a16:creationId xmlns:a16="http://schemas.microsoft.com/office/drawing/2014/main" id="{72D59591-8BB4-4B9F-B4E0-C0A83414508D}"/>
              </a:ext>
            </a:extLst>
          </p:cNvPr>
          <p:cNvSpPr>
            <a:spLocks noGrp="1"/>
          </p:cNvSpPr>
          <p:nvPr>
            <p:ph type="sldNum" sz="quarter" idx="10"/>
          </p:nvPr>
        </p:nvSpPr>
        <p:spPr/>
        <p:txBody>
          <a:bodyPr/>
          <a:lstStyle/>
          <a:p>
            <a:pPr>
              <a:defRPr/>
            </a:pPr>
            <a:fld id="{F81F0267-05B5-4744-AC2B-3C0DE8E53125}" type="slidenum">
              <a:rPr lang="de-DE" smtClean="0"/>
              <a:pPr>
                <a:defRPr/>
              </a:pPr>
              <a:t>5</a:t>
            </a:fld>
            <a:endParaRPr lang="de-DE" sz="1400"/>
          </a:p>
        </p:txBody>
      </p:sp>
      <p:sp>
        <p:nvSpPr>
          <p:cNvPr id="11" name="Textfeld 10">
            <a:extLst>
              <a:ext uri="{FF2B5EF4-FFF2-40B4-BE49-F238E27FC236}">
                <a16:creationId xmlns:a16="http://schemas.microsoft.com/office/drawing/2014/main" id="{16E17851-E0E2-4950-918F-CE594BFA625C}"/>
              </a:ext>
            </a:extLst>
          </p:cNvPr>
          <p:cNvSpPr txBox="1"/>
          <p:nvPr/>
        </p:nvSpPr>
        <p:spPr>
          <a:xfrm>
            <a:off x="8095259" y="1412776"/>
            <a:ext cx="3462358" cy="1754326"/>
          </a:xfrm>
          <a:prstGeom prst="rect">
            <a:avLst/>
          </a:prstGeom>
          <a:noFill/>
        </p:spPr>
        <p:txBody>
          <a:bodyPr wrap="none" rtlCol="0">
            <a:spAutoFit/>
          </a:bodyPr>
          <a:lstStyle/>
          <a:p>
            <a:pPr algn="l" defTabSz="457200" eaLnBrk="1" fontAlgn="auto" hangingPunct="1">
              <a:spcBef>
                <a:spcPts val="0"/>
              </a:spcBef>
              <a:spcAft>
                <a:spcPts val="0"/>
              </a:spcAft>
            </a:pPr>
            <a:r>
              <a:rPr lang="de-DE" sz="1800">
                <a:solidFill>
                  <a:srgbClr val="F0F0F0">
                    <a:lumMod val="10000"/>
                  </a:srgbClr>
                </a:solidFill>
                <a:latin typeface="Calibri" panose="020F0502020204030204"/>
                <a:ea typeface="+mn-ea"/>
              </a:rPr>
              <a:t>Schwarz = Mittelwert</a:t>
            </a:r>
          </a:p>
          <a:p>
            <a:pPr algn="l" defTabSz="457200" eaLnBrk="1" fontAlgn="auto" hangingPunct="1">
              <a:spcBef>
                <a:spcPts val="0"/>
              </a:spcBef>
              <a:spcAft>
                <a:spcPts val="0"/>
              </a:spcAft>
            </a:pPr>
            <a:r>
              <a:rPr lang="de-DE" sz="1800">
                <a:solidFill>
                  <a:srgbClr val="FFC000"/>
                </a:solidFill>
                <a:latin typeface="Calibri" panose="020F0502020204030204"/>
                <a:ea typeface="+mn-ea"/>
              </a:rPr>
              <a:t>Orange = 25-75% Quantile</a:t>
            </a:r>
          </a:p>
          <a:p>
            <a:pPr algn="l" defTabSz="457200" eaLnBrk="1" fontAlgn="auto" hangingPunct="1">
              <a:spcBef>
                <a:spcPts val="0"/>
              </a:spcBef>
              <a:spcAft>
                <a:spcPts val="0"/>
              </a:spcAft>
            </a:pPr>
            <a:r>
              <a:rPr lang="de-DE" sz="1800">
                <a:solidFill>
                  <a:srgbClr val="FF0000"/>
                </a:solidFill>
                <a:latin typeface="Calibri" panose="020F0502020204030204"/>
                <a:ea typeface="+mn-ea"/>
              </a:rPr>
              <a:t>Rot = 0-25% und 75-100% Quantile</a:t>
            </a:r>
          </a:p>
          <a:p>
            <a:pPr algn="l" defTabSz="457200" eaLnBrk="1" fontAlgn="auto" hangingPunct="1">
              <a:spcBef>
                <a:spcPts val="0"/>
              </a:spcBef>
              <a:spcAft>
                <a:spcPts val="0"/>
              </a:spcAft>
            </a:pPr>
            <a:endParaRPr lang="de-DE" sz="1800">
              <a:solidFill>
                <a:srgbClr val="FF0000"/>
              </a:solidFill>
              <a:latin typeface="Calibri" panose="020F0502020204030204"/>
              <a:ea typeface="+mn-ea"/>
            </a:endParaRPr>
          </a:p>
          <a:p>
            <a:pPr algn="l" defTabSz="457200" eaLnBrk="1" fontAlgn="auto" hangingPunct="1">
              <a:spcBef>
                <a:spcPts val="0"/>
              </a:spcBef>
              <a:spcAft>
                <a:spcPts val="0"/>
              </a:spcAft>
            </a:pPr>
            <a:r>
              <a:rPr lang="de-DE" sz="1800">
                <a:solidFill>
                  <a:srgbClr val="1488CB"/>
                </a:solidFill>
                <a:latin typeface="Calibri" panose="020F0502020204030204"/>
                <a:ea typeface="+mn-ea"/>
              </a:rPr>
              <a:t>„-“ = Erzeugung</a:t>
            </a:r>
          </a:p>
          <a:p>
            <a:pPr algn="l" defTabSz="457200" eaLnBrk="1" fontAlgn="auto" hangingPunct="1">
              <a:spcBef>
                <a:spcPts val="0"/>
              </a:spcBef>
              <a:spcAft>
                <a:spcPts val="0"/>
              </a:spcAft>
            </a:pPr>
            <a:r>
              <a:rPr lang="de-DE" sz="1800">
                <a:solidFill>
                  <a:srgbClr val="1488CB"/>
                </a:solidFill>
                <a:latin typeface="Calibri" panose="020F0502020204030204"/>
                <a:ea typeface="+mn-ea"/>
              </a:rPr>
              <a:t>„+“ = Verbrauch</a:t>
            </a:r>
          </a:p>
        </p:txBody>
      </p:sp>
      <p:sp>
        <p:nvSpPr>
          <p:cNvPr id="12" name="Textfeld 11">
            <a:extLst>
              <a:ext uri="{FF2B5EF4-FFF2-40B4-BE49-F238E27FC236}">
                <a16:creationId xmlns:a16="http://schemas.microsoft.com/office/drawing/2014/main" id="{6A1ACCF3-217A-4684-A096-C63DBAB94A95}"/>
              </a:ext>
            </a:extLst>
          </p:cNvPr>
          <p:cNvSpPr txBox="1"/>
          <p:nvPr/>
        </p:nvSpPr>
        <p:spPr>
          <a:xfrm rot="16200000">
            <a:off x="537566" y="3645379"/>
            <a:ext cx="1697902" cy="246221"/>
          </a:xfrm>
          <a:prstGeom prst="rect">
            <a:avLst/>
          </a:prstGeom>
          <a:noFill/>
        </p:spPr>
        <p:txBody>
          <a:bodyPr wrap="none" rtlCol="0">
            <a:spAutoFit/>
          </a:bodyPr>
          <a:lstStyle/>
          <a:p>
            <a:r>
              <a:rPr lang="de-DE"/>
              <a:t>y Achse: Wirkleistung in W</a:t>
            </a:r>
          </a:p>
        </p:txBody>
      </p:sp>
      <p:sp>
        <p:nvSpPr>
          <p:cNvPr id="13" name="Rechteck 12">
            <a:extLst>
              <a:ext uri="{FF2B5EF4-FFF2-40B4-BE49-F238E27FC236}">
                <a16:creationId xmlns:a16="http://schemas.microsoft.com/office/drawing/2014/main" id="{6431A371-6281-4A94-9B17-FB0FD1930AE3}"/>
              </a:ext>
            </a:extLst>
          </p:cNvPr>
          <p:cNvSpPr/>
          <p:nvPr/>
        </p:nvSpPr>
        <p:spPr>
          <a:xfrm>
            <a:off x="3071664" y="5617008"/>
            <a:ext cx="2961068" cy="246221"/>
          </a:xfrm>
          <a:prstGeom prst="rect">
            <a:avLst/>
          </a:prstGeom>
        </p:spPr>
        <p:txBody>
          <a:bodyPr wrap="none">
            <a:spAutoFit/>
          </a:bodyPr>
          <a:lstStyle/>
          <a:p>
            <a:r>
              <a:rPr lang="de-DE"/>
              <a:t>x Achse: Tageszeit 0-24h in 15 Minuten Schritten</a:t>
            </a:r>
          </a:p>
        </p:txBody>
      </p:sp>
      <p:pic>
        <p:nvPicPr>
          <p:cNvPr id="10" name="Inhaltsplatzhalter 9">
            <a:extLst>
              <a:ext uri="{FF2B5EF4-FFF2-40B4-BE49-F238E27FC236}">
                <a16:creationId xmlns:a16="http://schemas.microsoft.com/office/drawing/2014/main" id="{99E4BE7B-7BCC-4DD5-9A5E-4ABA608945C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026" y="1231900"/>
            <a:ext cx="5544343" cy="4435475"/>
          </a:xfrm>
          <a:prstGeom prst="rect">
            <a:avLst/>
          </a:prstGeom>
          <a:noFill/>
          <a:ln>
            <a:noFill/>
          </a:ln>
        </p:spPr>
      </p:pic>
    </p:spTree>
    <p:extLst>
      <p:ext uri="{BB962C8B-B14F-4D97-AF65-F5344CB8AC3E}">
        <p14:creationId xmlns:p14="http://schemas.microsoft.com/office/powerpoint/2010/main" val="12074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B467E-35D8-4B7F-8EAD-76D77BE6C16F}"/>
              </a:ext>
            </a:extLst>
          </p:cNvPr>
          <p:cNvSpPr>
            <a:spLocks noGrp="1"/>
          </p:cNvSpPr>
          <p:nvPr>
            <p:ph type="title"/>
          </p:nvPr>
        </p:nvSpPr>
        <p:spPr/>
        <p:txBody>
          <a:bodyPr/>
          <a:lstStyle/>
          <a:p>
            <a:r>
              <a:rPr lang="de-DE"/>
              <a:t>Setting II - Kunden</a:t>
            </a:r>
            <a:endParaRPr lang="de-DE" dirty="0"/>
          </a:p>
        </p:txBody>
      </p:sp>
      <p:sp>
        <p:nvSpPr>
          <p:cNvPr id="4" name="Foliennummernplatzhalter 3">
            <a:extLst>
              <a:ext uri="{FF2B5EF4-FFF2-40B4-BE49-F238E27FC236}">
                <a16:creationId xmlns:a16="http://schemas.microsoft.com/office/drawing/2014/main" id="{72D59591-8BB4-4B9F-B4E0-C0A83414508D}"/>
              </a:ext>
            </a:extLst>
          </p:cNvPr>
          <p:cNvSpPr>
            <a:spLocks noGrp="1"/>
          </p:cNvSpPr>
          <p:nvPr>
            <p:ph type="sldNum" sz="quarter" idx="10"/>
          </p:nvPr>
        </p:nvSpPr>
        <p:spPr/>
        <p:txBody>
          <a:bodyPr/>
          <a:lstStyle/>
          <a:p>
            <a:pPr>
              <a:defRPr/>
            </a:pPr>
            <a:fld id="{F81F0267-05B5-4744-AC2B-3C0DE8E53125}" type="slidenum">
              <a:rPr lang="de-DE" smtClean="0"/>
              <a:pPr>
                <a:defRPr/>
              </a:pPr>
              <a:t>6</a:t>
            </a:fld>
            <a:endParaRPr lang="de-DE" sz="1400"/>
          </a:p>
        </p:txBody>
      </p:sp>
      <p:sp>
        <p:nvSpPr>
          <p:cNvPr id="10" name="Textfeld 9">
            <a:extLst>
              <a:ext uri="{FF2B5EF4-FFF2-40B4-BE49-F238E27FC236}">
                <a16:creationId xmlns:a16="http://schemas.microsoft.com/office/drawing/2014/main" id="{7945CE7A-EFBF-444B-B55B-B680D6F53A76}"/>
              </a:ext>
            </a:extLst>
          </p:cNvPr>
          <p:cNvSpPr txBox="1"/>
          <p:nvPr/>
        </p:nvSpPr>
        <p:spPr>
          <a:xfrm rot="16200000">
            <a:off x="1913777" y="3305849"/>
            <a:ext cx="1697902" cy="246221"/>
          </a:xfrm>
          <a:prstGeom prst="rect">
            <a:avLst/>
          </a:prstGeom>
          <a:noFill/>
        </p:spPr>
        <p:txBody>
          <a:bodyPr wrap="none" rtlCol="0">
            <a:spAutoFit/>
          </a:bodyPr>
          <a:lstStyle/>
          <a:p>
            <a:r>
              <a:rPr lang="de-DE"/>
              <a:t>y Achse: Wirkleistung in W</a:t>
            </a:r>
          </a:p>
        </p:txBody>
      </p:sp>
      <p:sp>
        <p:nvSpPr>
          <p:cNvPr id="11" name="Rechteck 10">
            <a:extLst>
              <a:ext uri="{FF2B5EF4-FFF2-40B4-BE49-F238E27FC236}">
                <a16:creationId xmlns:a16="http://schemas.microsoft.com/office/drawing/2014/main" id="{61508D05-EAA0-4917-9548-37B281AF1334}"/>
              </a:ext>
            </a:extLst>
          </p:cNvPr>
          <p:cNvSpPr/>
          <p:nvPr/>
        </p:nvSpPr>
        <p:spPr>
          <a:xfrm>
            <a:off x="4610703" y="5698018"/>
            <a:ext cx="2961068" cy="246221"/>
          </a:xfrm>
          <a:prstGeom prst="rect">
            <a:avLst/>
          </a:prstGeom>
        </p:spPr>
        <p:txBody>
          <a:bodyPr wrap="none">
            <a:spAutoFit/>
          </a:bodyPr>
          <a:lstStyle/>
          <a:p>
            <a:r>
              <a:rPr lang="de-DE"/>
              <a:t>x Achse: Tageszeit 0-24h in 15 Minuten Schritten</a:t>
            </a:r>
          </a:p>
        </p:txBody>
      </p:sp>
      <p:pic>
        <p:nvPicPr>
          <p:cNvPr id="13" name="Inhaltsplatzhalter 12">
            <a:extLst>
              <a:ext uri="{FF2B5EF4-FFF2-40B4-BE49-F238E27FC236}">
                <a16:creationId xmlns:a16="http://schemas.microsoft.com/office/drawing/2014/main" id="{793F35AC-8158-41E3-A002-CB44CC800B4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9066" y="1231900"/>
            <a:ext cx="5544343" cy="4435475"/>
          </a:xfrm>
          <a:prstGeom prst="rect">
            <a:avLst/>
          </a:prstGeom>
          <a:noFill/>
          <a:ln>
            <a:noFill/>
          </a:ln>
        </p:spPr>
      </p:pic>
    </p:spTree>
    <p:extLst>
      <p:ext uri="{BB962C8B-B14F-4D97-AF65-F5344CB8AC3E}">
        <p14:creationId xmlns:p14="http://schemas.microsoft.com/office/powerpoint/2010/main" val="18636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D868-F3BC-4017-8910-F899DAE51557}"/>
              </a:ext>
            </a:extLst>
          </p:cNvPr>
          <p:cNvSpPr>
            <a:spLocks noGrp="1"/>
          </p:cNvSpPr>
          <p:nvPr>
            <p:ph type="title"/>
          </p:nvPr>
        </p:nvSpPr>
        <p:spPr/>
        <p:txBody>
          <a:bodyPr/>
          <a:lstStyle/>
          <a:p>
            <a:r>
              <a:rPr lang="de-DE"/>
              <a:t>Community Teilnehmertypen im Überblick</a:t>
            </a:r>
          </a:p>
        </p:txBody>
      </p:sp>
      <p:pic>
        <p:nvPicPr>
          <p:cNvPr id="4" name="Grafik 3" descr="Haus">
            <a:extLst>
              <a:ext uri="{FF2B5EF4-FFF2-40B4-BE49-F238E27FC236}">
                <a16:creationId xmlns:a16="http://schemas.microsoft.com/office/drawing/2014/main" id="{20DA936E-D67D-49DD-AF30-FF18157E02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5480" y="1752282"/>
            <a:ext cx="914400" cy="914400"/>
          </a:xfrm>
          <a:prstGeom prst="rect">
            <a:avLst/>
          </a:prstGeom>
        </p:spPr>
      </p:pic>
      <p:pic>
        <p:nvPicPr>
          <p:cNvPr id="7" name="Grafik 6" descr="Datenbank">
            <a:extLst>
              <a:ext uri="{FF2B5EF4-FFF2-40B4-BE49-F238E27FC236}">
                <a16:creationId xmlns:a16="http://schemas.microsoft.com/office/drawing/2014/main" id="{7819B65A-36B8-4420-AE1E-B6B93E9A3D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480" y="4005064"/>
            <a:ext cx="914400" cy="914400"/>
          </a:xfrm>
          <a:prstGeom prst="rect">
            <a:avLst/>
          </a:prstGeom>
        </p:spPr>
      </p:pic>
      <p:pic>
        <p:nvPicPr>
          <p:cNvPr id="9" name="Grafik 8" descr="Tabelle">
            <a:extLst>
              <a:ext uri="{FF2B5EF4-FFF2-40B4-BE49-F238E27FC236}">
                <a16:creationId xmlns:a16="http://schemas.microsoft.com/office/drawing/2014/main" id="{27A39648-7D08-46E8-81C0-0D6B7FB4E0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1088" y="2878673"/>
            <a:ext cx="914400" cy="914400"/>
          </a:xfrm>
          <a:prstGeom prst="rect">
            <a:avLst/>
          </a:prstGeom>
        </p:spPr>
      </p:pic>
      <p:sp>
        <p:nvSpPr>
          <p:cNvPr id="30" name="Textfeld 29">
            <a:extLst>
              <a:ext uri="{FF2B5EF4-FFF2-40B4-BE49-F238E27FC236}">
                <a16:creationId xmlns:a16="http://schemas.microsoft.com/office/drawing/2014/main" id="{85A017B5-FAF2-4B7D-9C63-3B19CE30328E}"/>
              </a:ext>
            </a:extLst>
          </p:cNvPr>
          <p:cNvSpPr txBox="1"/>
          <p:nvPr/>
        </p:nvSpPr>
        <p:spPr>
          <a:xfrm>
            <a:off x="2639616" y="2024816"/>
            <a:ext cx="7135351" cy="369332"/>
          </a:xfrm>
          <a:prstGeom prst="rect">
            <a:avLst/>
          </a:prstGeom>
          <a:noFill/>
        </p:spPr>
        <p:txBody>
          <a:bodyPr wrap="none" rtlCol="0">
            <a:spAutoFit/>
          </a:bodyPr>
          <a:lstStyle/>
          <a:p>
            <a:pPr algn="l"/>
            <a:r>
              <a:rPr lang="de-DE" sz="1800"/>
              <a:t>Prosumer (P)... Mitglieder der Community (Verbraucher &amp; Erzeuger)</a:t>
            </a:r>
            <a:endParaRPr lang="en-US" sz="1800"/>
          </a:p>
        </p:txBody>
      </p:sp>
      <p:sp>
        <p:nvSpPr>
          <p:cNvPr id="31" name="Textfeld 30">
            <a:extLst>
              <a:ext uri="{FF2B5EF4-FFF2-40B4-BE49-F238E27FC236}">
                <a16:creationId xmlns:a16="http://schemas.microsoft.com/office/drawing/2014/main" id="{CD77EF44-AE87-4FB5-8BEF-9FF7E6582A2F}"/>
              </a:ext>
            </a:extLst>
          </p:cNvPr>
          <p:cNvSpPr txBox="1"/>
          <p:nvPr/>
        </p:nvSpPr>
        <p:spPr>
          <a:xfrm>
            <a:off x="2639616" y="3151207"/>
            <a:ext cx="7380845" cy="646331"/>
          </a:xfrm>
          <a:prstGeom prst="rect">
            <a:avLst/>
          </a:prstGeom>
          <a:noFill/>
        </p:spPr>
        <p:txBody>
          <a:bodyPr wrap="square" rtlCol="0">
            <a:spAutoFit/>
          </a:bodyPr>
          <a:lstStyle/>
          <a:p>
            <a:pPr algn="l"/>
            <a:r>
              <a:rPr lang="de-DE" sz="1800"/>
              <a:t>Grid (G)... </a:t>
            </a:r>
            <a:r>
              <a:rPr lang="en-US" sz="1800"/>
              <a:t>Externer Lieferant / Abnehmer</a:t>
            </a:r>
          </a:p>
          <a:p>
            <a:pPr algn="l"/>
            <a:endParaRPr lang="en-US" sz="1800"/>
          </a:p>
        </p:txBody>
      </p:sp>
      <p:sp>
        <p:nvSpPr>
          <p:cNvPr id="32" name="Textfeld 31">
            <a:extLst>
              <a:ext uri="{FF2B5EF4-FFF2-40B4-BE49-F238E27FC236}">
                <a16:creationId xmlns:a16="http://schemas.microsoft.com/office/drawing/2014/main" id="{DC307E80-A81C-4408-AD9F-740CFD4106B1}"/>
              </a:ext>
            </a:extLst>
          </p:cNvPr>
          <p:cNvSpPr txBox="1"/>
          <p:nvPr/>
        </p:nvSpPr>
        <p:spPr>
          <a:xfrm>
            <a:off x="2639616" y="4276286"/>
            <a:ext cx="4685898" cy="369332"/>
          </a:xfrm>
          <a:prstGeom prst="rect">
            <a:avLst/>
          </a:prstGeom>
          <a:noFill/>
        </p:spPr>
        <p:txBody>
          <a:bodyPr wrap="none" rtlCol="0">
            <a:spAutoFit/>
          </a:bodyPr>
          <a:lstStyle/>
          <a:p>
            <a:pPr algn="l"/>
            <a:r>
              <a:rPr lang="de-DE" sz="1800"/>
              <a:t>Battery (B)... Zentraler Community-Speicher</a:t>
            </a:r>
            <a:endParaRPr lang="en-US" sz="1800"/>
          </a:p>
        </p:txBody>
      </p:sp>
    </p:spTree>
    <p:extLst>
      <p:ext uri="{BB962C8B-B14F-4D97-AF65-F5344CB8AC3E}">
        <p14:creationId xmlns:p14="http://schemas.microsoft.com/office/powerpoint/2010/main" val="22287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D868-F3BC-4017-8910-F899DAE51557}"/>
              </a:ext>
            </a:extLst>
          </p:cNvPr>
          <p:cNvSpPr>
            <a:spLocks noGrp="1"/>
          </p:cNvSpPr>
          <p:nvPr>
            <p:ph type="title"/>
          </p:nvPr>
        </p:nvSpPr>
        <p:spPr/>
        <p:txBody>
          <a:bodyPr/>
          <a:lstStyle/>
          <a:p>
            <a:r>
              <a:rPr lang="de-DE"/>
              <a:t>Community Funktionen im Überblick</a:t>
            </a:r>
          </a:p>
        </p:txBody>
      </p:sp>
      <p:pic>
        <p:nvPicPr>
          <p:cNvPr id="4" name="Grafik 3" descr="Haus">
            <a:extLst>
              <a:ext uri="{FF2B5EF4-FFF2-40B4-BE49-F238E27FC236}">
                <a16:creationId xmlns:a16="http://schemas.microsoft.com/office/drawing/2014/main" id="{20DA936E-D67D-49DD-AF30-FF18157E02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5797" y="2209482"/>
            <a:ext cx="914400" cy="914400"/>
          </a:xfrm>
          <a:prstGeom prst="rect">
            <a:avLst/>
          </a:prstGeom>
        </p:spPr>
      </p:pic>
      <p:pic>
        <p:nvPicPr>
          <p:cNvPr id="5" name="Grafik 4" descr="Haus">
            <a:extLst>
              <a:ext uri="{FF2B5EF4-FFF2-40B4-BE49-F238E27FC236}">
                <a16:creationId xmlns:a16="http://schemas.microsoft.com/office/drawing/2014/main" id="{FC0BC8F3-29DF-4C08-B645-C5709DDC6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5797" y="4257257"/>
            <a:ext cx="914400" cy="914400"/>
          </a:xfrm>
          <a:prstGeom prst="rect">
            <a:avLst/>
          </a:prstGeom>
        </p:spPr>
      </p:pic>
      <p:pic>
        <p:nvPicPr>
          <p:cNvPr id="6" name="Grafik 5" descr="Haus">
            <a:extLst>
              <a:ext uri="{FF2B5EF4-FFF2-40B4-BE49-F238E27FC236}">
                <a16:creationId xmlns:a16="http://schemas.microsoft.com/office/drawing/2014/main" id="{898FFF97-90EB-454F-94F8-ABD25CD860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1401" y="2209482"/>
            <a:ext cx="914400" cy="914400"/>
          </a:xfrm>
          <a:prstGeom prst="rect">
            <a:avLst/>
          </a:prstGeom>
        </p:spPr>
      </p:pic>
      <p:pic>
        <p:nvPicPr>
          <p:cNvPr id="7" name="Grafik 6" descr="Datenbank">
            <a:extLst>
              <a:ext uri="{FF2B5EF4-FFF2-40B4-BE49-F238E27FC236}">
                <a16:creationId xmlns:a16="http://schemas.microsoft.com/office/drawing/2014/main" id="{7819B65A-36B8-4420-AE1E-B6B93E9A3D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1401" y="4257257"/>
            <a:ext cx="914400" cy="914400"/>
          </a:xfrm>
          <a:prstGeom prst="rect">
            <a:avLst/>
          </a:prstGeom>
        </p:spPr>
      </p:pic>
      <p:pic>
        <p:nvPicPr>
          <p:cNvPr id="8" name="Grafik 7" descr="Haus">
            <a:extLst>
              <a:ext uri="{FF2B5EF4-FFF2-40B4-BE49-F238E27FC236}">
                <a16:creationId xmlns:a16="http://schemas.microsoft.com/office/drawing/2014/main" id="{81DF07AD-1288-4656-9FA8-2E1A739658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005" y="2209482"/>
            <a:ext cx="914400" cy="914400"/>
          </a:xfrm>
          <a:prstGeom prst="rect">
            <a:avLst/>
          </a:prstGeom>
        </p:spPr>
      </p:pic>
      <p:pic>
        <p:nvPicPr>
          <p:cNvPr id="9" name="Grafik 8" descr="Tabelle">
            <a:extLst>
              <a:ext uri="{FF2B5EF4-FFF2-40B4-BE49-F238E27FC236}">
                <a16:creationId xmlns:a16="http://schemas.microsoft.com/office/drawing/2014/main" id="{27A39648-7D08-46E8-81C0-0D6B7FB4E0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7005" y="4257257"/>
            <a:ext cx="914400" cy="914400"/>
          </a:xfrm>
          <a:prstGeom prst="rect">
            <a:avLst/>
          </a:prstGeom>
        </p:spPr>
      </p:pic>
      <p:sp>
        <p:nvSpPr>
          <p:cNvPr id="10" name="Pfeil: nach oben und unten 9">
            <a:extLst>
              <a:ext uri="{FF2B5EF4-FFF2-40B4-BE49-F238E27FC236}">
                <a16:creationId xmlns:a16="http://schemas.microsoft.com/office/drawing/2014/main" id="{93BD4536-9150-4F22-9B9F-885FE03B89E8}"/>
              </a:ext>
            </a:extLst>
          </p:cNvPr>
          <p:cNvSpPr/>
          <p:nvPr/>
        </p:nvSpPr>
        <p:spPr>
          <a:xfrm>
            <a:off x="2814286" y="3277887"/>
            <a:ext cx="259882" cy="914400"/>
          </a:xfrm>
          <a:prstGeom prst="upDownArrow">
            <a:avLst/>
          </a:prstGeom>
          <a:solidFill>
            <a:srgbClr val="61B129"/>
          </a:solidFill>
          <a:ln>
            <a:solidFill>
              <a:srgbClr val="61B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1" name="Pfeil: nach oben und unten 10">
            <a:extLst>
              <a:ext uri="{FF2B5EF4-FFF2-40B4-BE49-F238E27FC236}">
                <a16:creationId xmlns:a16="http://schemas.microsoft.com/office/drawing/2014/main" id="{70FF3529-B8BD-405F-8AC8-51419FCB2EAC}"/>
              </a:ext>
            </a:extLst>
          </p:cNvPr>
          <p:cNvSpPr/>
          <p:nvPr/>
        </p:nvSpPr>
        <p:spPr>
          <a:xfrm>
            <a:off x="4328660" y="3277887"/>
            <a:ext cx="259882" cy="914400"/>
          </a:xfrm>
          <a:prstGeom prst="upDownArrow">
            <a:avLst/>
          </a:prstGeom>
          <a:solidFill>
            <a:srgbClr val="61B129"/>
          </a:solidFill>
          <a:ln>
            <a:solidFill>
              <a:srgbClr val="61B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Pfeil: nach oben und unten 11">
            <a:extLst>
              <a:ext uri="{FF2B5EF4-FFF2-40B4-BE49-F238E27FC236}">
                <a16:creationId xmlns:a16="http://schemas.microsoft.com/office/drawing/2014/main" id="{52EBB77A-C066-44AD-BF6B-5CC326831075}"/>
              </a:ext>
            </a:extLst>
          </p:cNvPr>
          <p:cNvSpPr/>
          <p:nvPr/>
        </p:nvSpPr>
        <p:spPr>
          <a:xfrm>
            <a:off x="5854264" y="3277887"/>
            <a:ext cx="259882" cy="914400"/>
          </a:xfrm>
          <a:prstGeom prst="upDownArrow">
            <a:avLst/>
          </a:prstGeom>
          <a:solidFill>
            <a:srgbClr val="61B129"/>
          </a:solidFill>
          <a:ln>
            <a:solidFill>
              <a:srgbClr val="61B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3" name="Textfeld 12">
            <a:extLst>
              <a:ext uri="{FF2B5EF4-FFF2-40B4-BE49-F238E27FC236}">
                <a16:creationId xmlns:a16="http://schemas.microsoft.com/office/drawing/2014/main" id="{73B56DCA-6453-473E-958B-1C6F7DD95404}"/>
              </a:ext>
            </a:extLst>
          </p:cNvPr>
          <p:cNvSpPr txBox="1"/>
          <p:nvPr/>
        </p:nvSpPr>
        <p:spPr>
          <a:xfrm>
            <a:off x="2677958" y="1840150"/>
            <a:ext cx="524504" cy="307777"/>
          </a:xfrm>
          <a:prstGeom prst="rect">
            <a:avLst/>
          </a:prstGeom>
          <a:noFill/>
        </p:spPr>
        <p:txBody>
          <a:bodyPr wrap="none" rtlCol="0">
            <a:spAutoFit/>
          </a:bodyPr>
          <a:lstStyle/>
          <a:p>
            <a:r>
              <a:rPr lang="de-DE" sz="1400" dirty="0"/>
              <a:t>P2P</a:t>
            </a:r>
          </a:p>
        </p:txBody>
      </p:sp>
      <p:sp>
        <p:nvSpPr>
          <p:cNvPr id="14" name="Textfeld 13">
            <a:extLst>
              <a:ext uri="{FF2B5EF4-FFF2-40B4-BE49-F238E27FC236}">
                <a16:creationId xmlns:a16="http://schemas.microsoft.com/office/drawing/2014/main" id="{720B08BE-6F60-41A6-85C5-0700DAC99966}"/>
              </a:ext>
            </a:extLst>
          </p:cNvPr>
          <p:cNvSpPr txBox="1"/>
          <p:nvPr/>
        </p:nvSpPr>
        <p:spPr>
          <a:xfrm>
            <a:off x="4150407" y="1840150"/>
            <a:ext cx="673582" cy="307777"/>
          </a:xfrm>
          <a:prstGeom prst="rect">
            <a:avLst/>
          </a:prstGeom>
          <a:noFill/>
        </p:spPr>
        <p:txBody>
          <a:bodyPr wrap="none" rtlCol="0">
            <a:spAutoFit/>
          </a:bodyPr>
          <a:lstStyle/>
          <a:p>
            <a:r>
              <a:rPr lang="de-DE" sz="1400"/>
              <a:t>Bat2P</a:t>
            </a:r>
          </a:p>
        </p:txBody>
      </p:sp>
      <p:sp>
        <p:nvSpPr>
          <p:cNvPr id="15" name="Textfeld 14">
            <a:extLst>
              <a:ext uri="{FF2B5EF4-FFF2-40B4-BE49-F238E27FC236}">
                <a16:creationId xmlns:a16="http://schemas.microsoft.com/office/drawing/2014/main" id="{7F5A4C24-F732-48BD-8D64-8B04533F75D4}"/>
              </a:ext>
            </a:extLst>
          </p:cNvPr>
          <p:cNvSpPr txBox="1"/>
          <p:nvPr/>
        </p:nvSpPr>
        <p:spPr>
          <a:xfrm>
            <a:off x="5712335" y="1840150"/>
            <a:ext cx="543739" cy="307777"/>
          </a:xfrm>
          <a:prstGeom prst="rect">
            <a:avLst/>
          </a:prstGeom>
          <a:noFill/>
        </p:spPr>
        <p:txBody>
          <a:bodyPr wrap="none" rtlCol="0">
            <a:spAutoFit/>
          </a:bodyPr>
          <a:lstStyle/>
          <a:p>
            <a:r>
              <a:rPr lang="de-DE" sz="1400"/>
              <a:t>G2P</a:t>
            </a:r>
          </a:p>
        </p:txBody>
      </p:sp>
      <p:pic>
        <p:nvPicPr>
          <p:cNvPr id="16" name="Grafik 15" descr="Datenbank">
            <a:extLst>
              <a:ext uri="{FF2B5EF4-FFF2-40B4-BE49-F238E27FC236}">
                <a16:creationId xmlns:a16="http://schemas.microsoft.com/office/drawing/2014/main" id="{874AAF08-31D1-4373-A3FC-590BEAD9CC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8507" y="2209482"/>
            <a:ext cx="914400" cy="914400"/>
          </a:xfrm>
          <a:prstGeom prst="rect">
            <a:avLst/>
          </a:prstGeom>
        </p:spPr>
      </p:pic>
      <p:pic>
        <p:nvPicPr>
          <p:cNvPr id="17" name="Grafik 16" descr="Tabelle">
            <a:extLst>
              <a:ext uri="{FF2B5EF4-FFF2-40B4-BE49-F238E27FC236}">
                <a16:creationId xmlns:a16="http://schemas.microsoft.com/office/drawing/2014/main" id="{DC6CA6BB-8F52-44C5-9E34-C61FE4B061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8507" y="4257257"/>
            <a:ext cx="914400" cy="914400"/>
          </a:xfrm>
          <a:prstGeom prst="rect">
            <a:avLst/>
          </a:prstGeom>
        </p:spPr>
      </p:pic>
      <p:sp>
        <p:nvSpPr>
          <p:cNvPr id="18" name="Pfeil: nach unten 17">
            <a:extLst>
              <a:ext uri="{FF2B5EF4-FFF2-40B4-BE49-F238E27FC236}">
                <a16:creationId xmlns:a16="http://schemas.microsoft.com/office/drawing/2014/main" id="{C39FECE4-4D53-498B-B73E-B69953676BD8}"/>
              </a:ext>
            </a:extLst>
          </p:cNvPr>
          <p:cNvSpPr/>
          <p:nvPr/>
        </p:nvSpPr>
        <p:spPr>
          <a:xfrm>
            <a:off x="8835766" y="3277887"/>
            <a:ext cx="259882" cy="914400"/>
          </a:xfrm>
          <a:prstGeom prst="downArrow">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400"/>
          </a:p>
        </p:txBody>
      </p:sp>
      <p:sp>
        <p:nvSpPr>
          <p:cNvPr id="19" name="Textfeld 18">
            <a:extLst>
              <a:ext uri="{FF2B5EF4-FFF2-40B4-BE49-F238E27FC236}">
                <a16:creationId xmlns:a16="http://schemas.microsoft.com/office/drawing/2014/main" id="{560C9702-30C1-428B-A176-637A78E59D1C}"/>
              </a:ext>
            </a:extLst>
          </p:cNvPr>
          <p:cNvSpPr txBox="1"/>
          <p:nvPr/>
        </p:nvSpPr>
        <p:spPr>
          <a:xfrm>
            <a:off x="8639335" y="1840150"/>
            <a:ext cx="652743" cy="307777"/>
          </a:xfrm>
          <a:prstGeom prst="rect">
            <a:avLst/>
          </a:prstGeom>
          <a:noFill/>
        </p:spPr>
        <p:txBody>
          <a:bodyPr wrap="none" rtlCol="0">
            <a:spAutoFit/>
          </a:bodyPr>
          <a:lstStyle/>
          <a:p>
            <a:r>
              <a:rPr lang="de-DE" sz="1400"/>
              <a:t>FB2G</a:t>
            </a:r>
          </a:p>
        </p:txBody>
      </p:sp>
      <p:pic>
        <p:nvPicPr>
          <p:cNvPr id="20" name="Grafik 19" descr="Datenbank">
            <a:extLst>
              <a:ext uri="{FF2B5EF4-FFF2-40B4-BE49-F238E27FC236}">
                <a16:creationId xmlns:a16="http://schemas.microsoft.com/office/drawing/2014/main" id="{134D3297-F703-4D4F-8D4B-D4DE94BA1E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1870" y="2209482"/>
            <a:ext cx="914400" cy="914400"/>
          </a:xfrm>
          <a:prstGeom prst="rect">
            <a:avLst/>
          </a:prstGeom>
        </p:spPr>
      </p:pic>
      <p:sp>
        <p:nvSpPr>
          <p:cNvPr id="21" name="Pfeil: nach unten 20">
            <a:extLst>
              <a:ext uri="{FF2B5EF4-FFF2-40B4-BE49-F238E27FC236}">
                <a16:creationId xmlns:a16="http://schemas.microsoft.com/office/drawing/2014/main" id="{C35D7176-BDC2-4D39-9BA6-7D8A3A5820A5}"/>
              </a:ext>
            </a:extLst>
          </p:cNvPr>
          <p:cNvSpPr/>
          <p:nvPr/>
        </p:nvSpPr>
        <p:spPr>
          <a:xfrm>
            <a:off x="7299129" y="3277887"/>
            <a:ext cx="259882" cy="914400"/>
          </a:xfrm>
          <a:prstGeom prst="downArrow">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400"/>
          </a:p>
        </p:txBody>
      </p:sp>
      <p:pic>
        <p:nvPicPr>
          <p:cNvPr id="22" name="Grafik 21" descr="Haus">
            <a:extLst>
              <a:ext uri="{FF2B5EF4-FFF2-40B4-BE49-F238E27FC236}">
                <a16:creationId xmlns:a16="http://schemas.microsoft.com/office/drawing/2014/main" id="{F5A96E06-0DE9-48BB-8AAF-1A234B8E83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1870" y="4257257"/>
            <a:ext cx="914400" cy="914400"/>
          </a:xfrm>
          <a:prstGeom prst="rect">
            <a:avLst/>
          </a:prstGeom>
        </p:spPr>
      </p:pic>
      <p:sp>
        <p:nvSpPr>
          <p:cNvPr id="23" name="Textfeld 22">
            <a:extLst>
              <a:ext uri="{FF2B5EF4-FFF2-40B4-BE49-F238E27FC236}">
                <a16:creationId xmlns:a16="http://schemas.microsoft.com/office/drawing/2014/main" id="{BD88F17D-9682-493B-BF86-91354B57CB07}"/>
              </a:ext>
            </a:extLst>
          </p:cNvPr>
          <p:cNvSpPr txBox="1"/>
          <p:nvPr/>
        </p:nvSpPr>
        <p:spPr>
          <a:xfrm>
            <a:off x="7103488" y="1840150"/>
            <a:ext cx="633507" cy="307777"/>
          </a:xfrm>
          <a:prstGeom prst="rect">
            <a:avLst/>
          </a:prstGeom>
          <a:noFill/>
        </p:spPr>
        <p:txBody>
          <a:bodyPr wrap="none" rtlCol="0">
            <a:spAutoFit/>
          </a:bodyPr>
          <a:lstStyle/>
          <a:p>
            <a:r>
              <a:rPr lang="de-DE" sz="1400"/>
              <a:t>FB2P</a:t>
            </a:r>
          </a:p>
        </p:txBody>
      </p:sp>
      <p:sp>
        <p:nvSpPr>
          <p:cNvPr id="3" name="Textfeld 2">
            <a:extLst>
              <a:ext uri="{FF2B5EF4-FFF2-40B4-BE49-F238E27FC236}">
                <a16:creationId xmlns:a16="http://schemas.microsoft.com/office/drawing/2014/main" id="{EA0AD6B5-E31D-4081-9186-4AF7D480F0AD}"/>
              </a:ext>
            </a:extLst>
          </p:cNvPr>
          <p:cNvSpPr txBox="1"/>
          <p:nvPr/>
        </p:nvSpPr>
        <p:spPr>
          <a:xfrm>
            <a:off x="9624392" y="3429000"/>
            <a:ext cx="1329210" cy="307777"/>
          </a:xfrm>
          <a:prstGeom prst="rect">
            <a:avLst/>
          </a:prstGeom>
          <a:noFill/>
        </p:spPr>
        <p:txBody>
          <a:bodyPr wrap="none" rtlCol="0">
            <a:spAutoFit/>
          </a:bodyPr>
          <a:lstStyle/>
          <a:p>
            <a:r>
              <a:rPr lang="de-DE" sz="1400">
                <a:solidFill>
                  <a:srgbClr val="FF0000"/>
                </a:solidFill>
              </a:rPr>
              <a:t>Uni-direktional</a:t>
            </a:r>
          </a:p>
        </p:txBody>
      </p:sp>
      <p:sp>
        <p:nvSpPr>
          <p:cNvPr id="24" name="Textfeld 23">
            <a:extLst>
              <a:ext uri="{FF2B5EF4-FFF2-40B4-BE49-F238E27FC236}">
                <a16:creationId xmlns:a16="http://schemas.microsoft.com/office/drawing/2014/main" id="{94D55FD8-4CBD-46BB-873B-1F14B15FD2A0}"/>
              </a:ext>
            </a:extLst>
          </p:cNvPr>
          <p:cNvSpPr txBox="1"/>
          <p:nvPr/>
        </p:nvSpPr>
        <p:spPr>
          <a:xfrm>
            <a:off x="961219" y="3429000"/>
            <a:ext cx="1220206" cy="307777"/>
          </a:xfrm>
          <a:prstGeom prst="rect">
            <a:avLst/>
          </a:prstGeom>
          <a:noFill/>
        </p:spPr>
        <p:txBody>
          <a:bodyPr wrap="none" rtlCol="0">
            <a:spAutoFit/>
          </a:bodyPr>
          <a:lstStyle/>
          <a:p>
            <a:r>
              <a:rPr lang="de-DE" sz="1400">
                <a:solidFill>
                  <a:srgbClr val="61B129"/>
                </a:solidFill>
              </a:rPr>
              <a:t>Bi-direktional</a:t>
            </a:r>
          </a:p>
        </p:txBody>
      </p:sp>
      <p:sp>
        <p:nvSpPr>
          <p:cNvPr id="25" name="Textfeld 24">
            <a:extLst>
              <a:ext uri="{FF2B5EF4-FFF2-40B4-BE49-F238E27FC236}">
                <a16:creationId xmlns:a16="http://schemas.microsoft.com/office/drawing/2014/main" id="{B0835699-8107-4EE4-ACE9-DEBEC9F62EA8}"/>
              </a:ext>
            </a:extLst>
          </p:cNvPr>
          <p:cNvSpPr txBox="1"/>
          <p:nvPr/>
        </p:nvSpPr>
        <p:spPr>
          <a:xfrm>
            <a:off x="7061811" y="5325662"/>
            <a:ext cx="716863" cy="369332"/>
          </a:xfrm>
          <a:prstGeom prst="rect">
            <a:avLst/>
          </a:prstGeom>
          <a:noFill/>
        </p:spPr>
        <p:txBody>
          <a:bodyPr wrap="none" rtlCol="0">
            <a:spAutoFit/>
          </a:bodyPr>
          <a:lstStyle/>
          <a:p>
            <a:r>
              <a:rPr lang="de-DE" sz="1800" b="1"/>
              <a:t>&gt;14h</a:t>
            </a:r>
          </a:p>
        </p:txBody>
      </p:sp>
      <p:sp>
        <p:nvSpPr>
          <p:cNvPr id="26" name="Textfeld 25">
            <a:extLst>
              <a:ext uri="{FF2B5EF4-FFF2-40B4-BE49-F238E27FC236}">
                <a16:creationId xmlns:a16="http://schemas.microsoft.com/office/drawing/2014/main" id="{6D6842CC-9CB3-498A-AA8A-BF4C767EE4A8}"/>
              </a:ext>
            </a:extLst>
          </p:cNvPr>
          <p:cNvSpPr txBox="1"/>
          <p:nvPr/>
        </p:nvSpPr>
        <p:spPr>
          <a:xfrm>
            <a:off x="8648151" y="5325662"/>
            <a:ext cx="716863" cy="369332"/>
          </a:xfrm>
          <a:prstGeom prst="rect">
            <a:avLst/>
          </a:prstGeom>
          <a:noFill/>
        </p:spPr>
        <p:txBody>
          <a:bodyPr wrap="none" rtlCol="0">
            <a:spAutoFit/>
          </a:bodyPr>
          <a:lstStyle/>
          <a:p>
            <a:r>
              <a:rPr lang="de-DE" sz="1800" b="1"/>
              <a:t>&gt;36h</a:t>
            </a:r>
          </a:p>
        </p:txBody>
      </p:sp>
      <p:sp>
        <p:nvSpPr>
          <p:cNvPr id="28" name="Rechteck 27">
            <a:extLst>
              <a:ext uri="{FF2B5EF4-FFF2-40B4-BE49-F238E27FC236}">
                <a16:creationId xmlns:a16="http://schemas.microsoft.com/office/drawing/2014/main" id="{C507BCFD-2E78-4136-8A07-962A611AE8A4}"/>
              </a:ext>
            </a:extLst>
          </p:cNvPr>
          <p:cNvSpPr/>
          <p:nvPr/>
        </p:nvSpPr>
        <p:spPr>
          <a:xfrm>
            <a:off x="6735599" y="1516926"/>
            <a:ext cx="1313180" cy="246221"/>
          </a:xfrm>
          <a:prstGeom prst="rect">
            <a:avLst/>
          </a:prstGeom>
        </p:spPr>
        <p:txBody>
          <a:bodyPr wrap="none">
            <a:spAutoFit/>
          </a:bodyPr>
          <a:lstStyle/>
          <a:p>
            <a:r>
              <a:rPr lang="de-DE" b="1"/>
              <a:t>SOC Reservierung</a:t>
            </a:r>
            <a:endParaRPr lang="de-DE" b="1" dirty="0"/>
          </a:p>
        </p:txBody>
      </p:sp>
      <p:sp>
        <p:nvSpPr>
          <p:cNvPr id="29" name="Rechteck 28">
            <a:extLst>
              <a:ext uri="{FF2B5EF4-FFF2-40B4-BE49-F238E27FC236}">
                <a16:creationId xmlns:a16="http://schemas.microsoft.com/office/drawing/2014/main" id="{B57C5DDE-1BB3-437B-86D0-37DED5664CA8}"/>
              </a:ext>
            </a:extLst>
          </p:cNvPr>
          <p:cNvSpPr/>
          <p:nvPr/>
        </p:nvSpPr>
        <p:spPr>
          <a:xfrm>
            <a:off x="8436555" y="1516926"/>
            <a:ext cx="1029449" cy="246221"/>
          </a:xfrm>
          <a:prstGeom prst="rect">
            <a:avLst/>
          </a:prstGeom>
        </p:spPr>
        <p:txBody>
          <a:bodyPr wrap="none">
            <a:spAutoFit/>
          </a:bodyPr>
          <a:lstStyle/>
          <a:p>
            <a:r>
              <a:rPr lang="de-DE" b="1"/>
              <a:t>SOC Freigabe</a:t>
            </a:r>
            <a:endParaRPr lang="de-DE" b="1" dirty="0"/>
          </a:p>
        </p:txBody>
      </p:sp>
    </p:spTree>
    <p:extLst>
      <p:ext uri="{BB962C8B-B14F-4D97-AF65-F5344CB8AC3E}">
        <p14:creationId xmlns:p14="http://schemas.microsoft.com/office/powerpoint/2010/main" val="5961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F9EB4-A1E7-476F-B749-FC9BAA0280C4}"/>
              </a:ext>
            </a:extLst>
          </p:cNvPr>
          <p:cNvSpPr>
            <a:spLocks noGrp="1"/>
          </p:cNvSpPr>
          <p:nvPr>
            <p:ph type="title"/>
          </p:nvPr>
        </p:nvSpPr>
        <p:spPr/>
        <p:txBody>
          <a:bodyPr/>
          <a:lstStyle/>
          <a:p>
            <a:r>
              <a:rPr lang="de-DE"/>
              <a:t>Community Funktionen im Überblick aus Prosumer A-Sicht</a:t>
            </a:r>
            <a:endParaRPr lang="de-DE" dirty="0"/>
          </a:p>
        </p:txBody>
      </p:sp>
      <p:grpSp>
        <p:nvGrpSpPr>
          <p:cNvPr id="28" name="Gruppieren 27">
            <a:extLst>
              <a:ext uri="{FF2B5EF4-FFF2-40B4-BE49-F238E27FC236}">
                <a16:creationId xmlns:a16="http://schemas.microsoft.com/office/drawing/2014/main" id="{9E8613CE-AFFB-4A82-AA02-1CB7F7BF01E1}"/>
              </a:ext>
            </a:extLst>
          </p:cNvPr>
          <p:cNvGrpSpPr/>
          <p:nvPr/>
        </p:nvGrpSpPr>
        <p:grpSpPr>
          <a:xfrm>
            <a:off x="2107896" y="1839605"/>
            <a:ext cx="7692218" cy="3917170"/>
            <a:chOff x="2066600" y="1349959"/>
            <a:chExt cx="7692218" cy="3917170"/>
          </a:xfrm>
        </p:grpSpPr>
        <p:pic>
          <p:nvPicPr>
            <p:cNvPr id="29" name="Grafik 28" descr="Leerer Akku">
              <a:extLst>
                <a:ext uri="{FF2B5EF4-FFF2-40B4-BE49-F238E27FC236}">
                  <a16:creationId xmlns:a16="http://schemas.microsoft.com/office/drawing/2014/main" id="{2F5AC4F6-5C99-4550-A8CE-1A0FF01676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5419" y="4352729"/>
              <a:ext cx="914400" cy="914400"/>
            </a:xfrm>
            <a:prstGeom prst="rect">
              <a:avLst/>
            </a:prstGeom>
          </p:spPr>
        </p:pic>
        <p:sp>
          <p:nvSpPr>
            <p:cNvPr id="30" name="Rechteck: abgerundete Ecken 29">
              <a:extLst>
                <a:ext uri="{FF2B5EF4-FFF2-40B4-BE49-F238E27FC236}">
                  <a16:creationId xmlns:a16="http://schemas.microsoft.com/office/drawing/2014/main" id="{787C92FA-2DA1-42C6-A289-FBC56A541D08}"/>
                </a:ext>
              </a:extLst>
            </p:cNvPr>
            <p:cNvSpPr/>
            <p:nvPr/>
          </p:nvSpPr>
          <p:spPr>
            <a:xfrm>
              <a:off x="2517562" y="1938433"/>
              <a:ext cx="1040363" cy="1040363"/>
            </a:xfrm>
            <a:prstGeom prst="roundRect">
              <a:avLst/>
            </a:prstGeom>
            <a:pattFill prst="openDmnd">
              <a:fgClr>
                <a:schemeClr val="tx1"/>
              </a:fgClr>
              <a:bgClr>
                <a:schemeClr val="bg1"/>
              </a:bgClr>
            </a:patt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1" name="Gruppieren 30">
              <a:extLst>
                <a:ext uri="{FF2B5EF4-FFF2-40B4-BE49-F238E27FC236}">
                  <a16:creationId xmlns:a16="http://schemas.microsoft.com/office/drawing/2014/main" id="{99B749B7-5FC6-415E-A73D-CD7E0219358C}"/>
                </a:ext>
              </a:extLst>
            </p:cNvPr>
            <p:cNvGrpSpPr/>
            <p:nvPr/>
          </p:nvGrpSpPr>
          <p:grpSpPr>
            <a:xfrm>
              <a:off x="5545419" y="2001415"/>
              <a:ext cx="914400" cy="914400"/>
              <a:chOff x="5638800" y="2971800"/>
              <a:chExt cx="914400" cy="914400"/>
            </a:xfrm>
          </p:grpSpPr>
          <p:pic>
            <p:nvPicPr>
              <p:cNvPr id="50" name="Grafik 49" descr="Zuhause">
                <a:extLst>
                  <a:ext uri="{FF2B5EF4-FFF2-40B4-BE49-F238E27FC236}">
                    <a16:creationId xmlns:a16="http://schemas.microsoft.com/office/drawing/2014/main" id="{00D12A4C-7DFD-4411-A2F7-DB4A316AB5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51" name="Gerader Verbinder 50">
                <a:extLst>
                  <a:ext uri="{FF2B5EF4-FFF2-40B4-BE49-F238E27FC236}">
                    <a16:creationId xmlns:a16="http://schemas.microsoft.com/office/drawing/2014/main" id="{88D84358-DC56-48CE-9B03-39F1243B3322}"/>
                  </a:ext>
                </a:extLst>
              </p:cNvPr>
              <p:cNvCxnSpPr>
                <a:stCxn id="50"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089316BC-DC06-48DB-AEE0-58E0923A0774}"/>
                </a:ext>
              </a:extLst>
            </p:cNvPr>
            <p:cNvGrpSpPr/>
            <p:nvPr/>
          </p:nvGrpSpPr>
          <p:grpSpPr>
            <a:xfrm>
              <a:off x="8447314" y="2001415"/>
              <a:ext cx="914400" cy="914400"/>
              <a:chOff x="5638800" y="2971800"/>
              <a:chExt cx="914400" cy="914400"/>
            </a:xfrm>
          </p:grpSpPr>
          <p:pic>
            <p:nvPicPr>
              <p:cNvPr id="48" name="Grafik 47" descr="Zuhause">
                <a:extLst>
                  <a:ext uri="{FF2B5EF4-FFF2-40B4-BE49-F238E27FC236}">
                    <a16:creationId xmlns:a16="http://schemas.microsoft.com/office/drawing/2014/main" id="{11548393-6D92-4CF7-AC6A-390CB33C6E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49" name="Gerader Verbinder 48">
                <a:extLst>
                  <a:ext uri="{FF2B5EF4-FFF2-40B4-BE49-F238E27FC236}">
                    <a16:creationId xmlns:a16="http://schemas.microsoft.com/office/drawing/2014/main" id="{988F32F5-3F03-4C86-840C-364B33E847F0}"/>
                  </a:ext>
                </a:extLst>
              </p:cNvPr>
              <p:cNvCxnSpPr>
                <a:stCxn id="48"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Gerade Verbindung mit Pfeil 32">
              <a:extLst>
                <a:ext uri="{FF2B5EF4-FFF2-40B4-BE49-F238E27FC236}">
                  <a16:creationId xmlns:a16="http://schemas.microsoft.com/office/drawing/2014/main" id="{9B6B0095-5B69-4558-A9A4-BED7844623BE}"/>
                </a:ext>
              </a:extLst>
            </p:cNvPr>
            <p:cNvCxnSpPr/>
            <p:nvPr/>
          </p:nvCxnSpPr>
          <p:spPr>
            <a:xfrm>
              <a:off x="3704253" y="2292996"/>
              <a:ext cx="1679510" cy="0"/>
            </a:xfrm>
            <a:prstGeom prst="straightConnector1">
              <a:avLst/>
            </a:prstGeom>
            <a:ln w="19050">
              <a:solidFill>
                <a:srgbClr val="61B129"/>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ABE64543-7E8A-4F82-83F8-E155810E37F4}"/>
                </a:ext>
              </a:extLst>
            </p:cNvPr>
            <p:cNvCxnSpPr/>
            <p:nvPr/>
          </p:nvCxnSpPr>
          <p:spPr>
            <a:xfrm>
              <a:off x="6596743" y="2292996"/>
              <a:ext cx="1679510" cy="0"/>
            </a:xfrm>
            <a:prstGeom prst="straightConnector1">
              <a:avLst/>
            </a:prstGeom>
            <a:ln w="19050">
              <a:solidFill>
                <a:srgbClr val="61B129"/>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2BAFD35E-42A0-4CFA-A050-5D1D475D87A9}"/>
                </a:ext>
              </a:extLst>
            </p:cNvPr>
            <p:cNvCxnSpPr>
              <a:cxnSpLocks/>
            </p:cNvCxnSpPr>
            <p:nvPr/>
          </p:nvCxnSpPr>
          <p:spPr>
            <a:xfrm>
              <a:off x="6000988" y="2915815"/>
              <a:ext cx="0" cy="1436914"/>
            </a:xfrm>
            <a:prstGeom prst="straightConnector1">
              <a:avLst/>
            </a:prstGeom>
            <a:ln w="19050">
              <a:solidFill>
                <a:srgbClr val="61B129"/>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C0EF16A9-9355-452B-8009-A286DFCB9DC7}"/>
                </a:ext>
              </a:extLst>
            </p:cNvPr>
            <p:cNvSpPr txBox="1"/>
            <p:nvPr/>
          </p:nvSpPr>
          <p:spPr>
            <a:xfrm>
              <a:off x="2066600" y="1349959"/>
              <a:ext cx="1986505" cy="830997"/>
            </a:xfrm>
            <a:prstGeom prst="rect">
              <a:avLst/>
            </a:prstGeom>
            <a:noFill/>
          </p:spPr>
          <p:txBody>
            <a:bodyPr wrap="none" rtlCol="0">
              <a:spAutoFit/>
            </a:bodyPr>
            <a:lstStyle/>
            <a:p>
              <a:pPr algn="ctr"/>
              <a:r>
                <a:rPr lang="en-US" sz="1600"/>
                <a:t>Externer </a:t>
              </a:r>
            </a:p>
            <a:p>
              <a:pPr algn="ctr"/>
              <a:r>
                <a:rPr lang="en-US" sz="1600"/>
                <a:t>Lieferant/Abnehmer</a:t>
              </a:r>
            </a:p>
            <a:p>
              <a:pPr algn="ctr"/>
              <a:endParaRPr lang="en-US" sz="1600" dirty="0"/>
            </a:p>
          </p:txBody>
        </p:sp>
        <p:sp>
          <p:nvSpPr>
            <p:cNvPr id="37" name="Textfeld 36">
              <a:extLst>
                <a:ext uri="{FF2B5EF4-FFF2-40B4-BE49-F238E27FC236}">
                  <a16:creationId xmlns:a16="http://schemas.microsoft.com/office/drawing/2014/main" id="{8DBE10BD-426D-4594-8046-65C7BC49FD0C}"/>
                </a:ext>
              </a:extLst>
            </p:cNvPr>
            <p:cNvSpPr txBox="1"/>
            <p:nvPr/>
          </p:nvSpPr>
          <p:spPr>
            <a:xfrm>
              <a:off x="5158028" y="1580764"/>
              <a:ext cx="1698415" cy="338554"/>
            </a:xfrm>
            <a:prstGeom prst="rect">
              <a:avLst/>
            </a:prstGeom>
            <a:noFill/>
          </p:spPr>
          <p:txBody>
            <a:bodyPr wrap="none" rtlCol="0">
              <a:spAutoFit/>
            </a:bodyPr>
            <a:lstStyle/>
            <a:p>
              <a:r>
                <a:rPr lang="en-US" sz="1600" dirty="0"/>
                <a:t>Prosumer A (PA)</a:t>
              </a:r>
            </a:p>
          </p:txBody>
        </p:sp>
        <p:sp>
          <p:nvSpPr>
            <p:cNvPr id="38" name="Textfeld 37">
              <a:extLst>
                <a:ext uri="{FF2B5EF4-FFF2-40B4-BE49-F238E27FC236}">
                  <a16:creationId xmlns:a16="http://schemas.microsoft.com/office/drawing/2014/main" id="{5E7CB501-FC13-437A-9298-4D29C93D7EC8}"/>
                </a:ext>
              </a:extLst>
            </p:cNvPr>
            <p:cNvSpPr txBox="1"/>
            <p:nvPr/>
          </p:nvSpPr>
          <p:spPr>
            <a:xfrm>
              <a:off x="8022445" y="1548495"/>
              <a:ext cx="1736373" cy="338554"/>
            </a:xfrm>
            <a:prstGeom prst="rect">
              <a:avLst/>
            </a:prstGeom>
            <a:noFill/>
          </p:spPr>
          <p:txBody>
            <a:bodyPr wrap="none" rtlCol="0">
              <a:spAutoFit/>
            </a:bodyPr>
            <a:lstStyle/>
            <a:p>
              <a:r>
                <a:rPr lang="en-US" sz="1600" dirty="0"/>
                <a:t>Prosumer B (PB)</a:t>
              </a:r>
            </a:p>
          </p:txBody>
        </p:sp>
        <p:cxnSp>
          <p:nvCxnSpPr>
            <p:cNvPr id="39" name="Verbinder: gekrümmt 38">
              <a:extLst>
                <a:ext uri="{FF2B5EF4-FFF2-40B4-BE49-F238E27FC236}">
                  <a16:creationId xmlns:a16="http://schemas.microsoft.com/office/drawing/2014/main" id="{86F6DE01-717E-44F0-9C96-B4F30A85850C}"/>
                </a:ext>
              </a:extLst>
            </p:cNvPr>
            <p:cNvCxnSpPr>
              <a:stCxn id="29" idx="3"/>
              <a:endCxn id="48" idx="2"/>
            </p:cNvCxnSpPr>
            <p:nvPr/>
          </p:nvCxnSpPr>
          <p:spPr>
            <a:xfrm flipV="1">
              <a:off x="6459819" y="2915815"/>
              <a:ext cx="2444695" cy="1894114"/>
            </a:xfrm>
            <a:prstGeom prst="curvedConnector2">
              <a:avLst/>
            </a:prstGeom>
            <a:solidFill>
              <a:srgbClr val="FF0000"/>
            </a:solidFill>
            <a:ln w="190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Verbinder: gekrümmt 39">
              <a:extLst>
                <a:ext uri="{FF2B5EF4-FFF2-40B4-BE49-F238E27FC236}">
                  <a16:creationId xmlns:a16="http://schemas.microsoft.com/office/drawing/2014/main" id="{82D1086D-F17A-43A9-87DF-CD0C268C87A3}"/>
                </a:ext>
              </a:extLst>
            </p:cNvPr>
            <p:cNvCxnSpPr>
              <a:cxnSpLocks/>
              <a:stCxn id="29" idx="1"/>
              <a:endCxn id="30" idx="2"/>
            </p:cNvCxnSpPr>
            <p:nvPr/>
          </p:nvCxnSpPr>
          <p:spPr>
            <a:xfrm rot="10800000">
              <a:off x="3037745" y="2978797"/>
              <a:ext cx="2507675" cy="1831133"/>
            </a:xfrm>
            <a:prstGeom prst="curvedConnector2">
              <a:avLst/>
            </a:prstGeom>
            <a:solidFill>
              <a:srgbClr val="FF0000"/>
            </a:solidFill>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Pfeil: nach rechts gekrümmt 40">
              <a:extLst>
                <a:ext uri="{FF2B5EF4-FFF2-40B4-BE49-F238E27FC236}">
                  <a16:creationId xmlns:a16="http://schemas.microsoft.com/office/drawing/2014/main" id="{C166AEDC-C2A0-4E57-8CF1-D695C6B8D48D}"/>
                </a:ext>
              </a:extLst>
            </p:cNvPr>
            <p:cNvSpPr/>
            <p:nvPr/>
          </p:nvSpPr>
          <p:spPr>
            <a:xfrm flipH="1" flipV="1">
              <a:off x="6382135" y="2735796"/>
              <a:ext cx="541171" cy="1854864"/>
            </a:xfrm>
            <a:prstGeom prst="curvedRight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highlight>
                  <a:srgbClr val="FF0000"/>
                </a:highlight>
              </a:endParaRPr>
            </a:p>
          </p:txBody>
        </p:sp>
        <p:sp>
          <p:nvSpPr>
            <p:cNvPr id="42" name="Textfeld 41">
              <a:extLst>
                <a:ext uri="{FF2B5EF4-FFF2-40B4-BE49-F238E27FC236}">
                  <a16:creationId xmlns:a16="http://schemas.microsoft.com/office/drawing/2014/main" id="{0E62D353-3819-4ED1-ABB2-FA9B0D81145D}"/>
                </a:ext>
              </a:extLst>
            </p:cNvPr>
            <p:cNvSpPr txBox="1"/>
            <p:nvPr/>
          </p:nvSpPr>
          <p:spPr>
            <a:xfrm>
              <a:off x="4233079" y="1950096"/>
              <a:ext cx="595035" cy="338554"/>
            </a:xfrm>
            <a:prstGeom prst="rect">
              <a:avLst/>
            </a:prstGeom>
            <a:noFill/>
          </p:spPr>
          <p:txBody>
            <a:bodyPr wrap="none" rtlCol="0">
              <a:spAutoFit/>
            </a:bodyPr>
            <a:lstStyle/>
            <a:p>
              <a:r>
                <a:rPr lang="en-US" sz="1600">
                  <a:solidFill>
                    <a:srgbClr val="61B129"/>
                  </a:solidFill>
                </a:rPr>
                <a:t>G2P</a:t>
              </a:r>
              <a:endParaRPr lang="en-US" sz="1600" dirty="0">
                <a:solidFill>
                  <a:srgbClr val="61B129"/>
                </a:solidFill>
              </a:endParaRPr>
            </a:p>
          </p:txBody>
        </p:sp>
        <p:sp>
          <p:nvSpPr>
            <p:cNvPr id="43" name="Textfeld 42">
              <a:extLst>
                <a:ext uri="{FF2B5EF4-FFF2-40B4-BE49-F238E27FC236}">
                  <a16:creationId xmlns:a16="http://schemas.microsoft.com/office/drawing/2014/main" id="{37ADFCC3-D3B0-46B3-AC99-B9554B4A9E78}"/>
                </a:ext>
              </a:extLst>
            </p:cNvPr>
            <p:cNvSpPr txBox="1"/>
            <p:nvPr/>
          </p:nvSpPr>
          <p:spPr>
            <a:xfrm>
              <a:off x="7134973" y="1950096"/>
              <a:ext cx="570990" cy="338554"/>
            </a:xfrm>
            <a:prstGeom prst="rect">
              <a:avLst/>
            </a:prstGeom>
            <a:noFill/>
          </p:spPr>
          <p:txBody>
            <a:bodyPr wrap="none" rtlCol="0">
              <a:spAutoFit/>
            </a:bodyPr>
            <a:lstStyle/>
            <a:p>
              <a:r>
                <a:rPr lang="en-US" sz="1600" dirty="0">
                  <a:solidFill>
                    <a:srgbClr val="61B129"/>
                  </a:solidFill>
                </a:rPr>
                <a:t>P2P</a:t>
              </a:r>
            </a:p>
          </p:txBody>
        </p:sp>
        <p:sp>
          <p:nvSpPr>
            <p:cNvPr id="44" name="Textfeld 43">
              <a:extLst>
                <a:ext uri="{FF2B5EF4-FFF2-40B4-BE49-F238E27FC236}">
                  <a16:creationId xmlns:a16="http://schemas.microsoft.com/office/drawing/2014/main" id="{58B8DAB0-D5BC-4D0C-A1AE-04AA35049487}"/>
                </a:ext>
              </a:extLst>
            </p:cNvPr>
            <p:cNvSpPr txBox="1"/>
            <p:nvPr/>
          </p:nvSpPr>
          <p:spPr>
            <a:xfrm rot="16200000">
              <a:off x="5523783" y="3425257"/>
              <a:ext cx="570990" cy="338554"/>
            </a:xfrm>
            <a:prstGeom prst="rect">
              <a:avLst/>
            </a:prstGeom>
            <a:noFill/>
          </p:spPr>
          <p:txBody>
            <a:bodyPr wrap="none" rtlCol="0">
              <a:spAutoFit/>
            </a:bodyPr>
            <a:lstStyle/>
            <a:p>
              <a:r>
                <a:rPr lang="en-US" sz="1600">
                  <a:solidFill>
                    <a:srgbClr val="61B129"/>
                  </a:solidFill>
                </a:rPr>
                <a:t>B2P</a:t>
              </a:r>
              <a:endParaRPr lang="en-US" sz="1600" dirty="0">
                <a:solidFill>
                  <a:srgbClr val="61B129"/>
                </a:solidFill>
              </a:endParaRPr>
            </a:p>
          </p:txBody>
        </p:sp>
        <p:sp>
          <p:nvSpPr>
            <p:cNvPr id="45" name="Textfeld 44">
              <a:extLst>
                <a:ext uri="{FF2B5EF4-FFF2-40B4-BE49-F238E27FC236}">
                  <a16:creationId xmlns:a16="http://schemas.microsoft.com/office/drawing/2014/main" id="{BAE45A5E-6394-4486-850A-2A0D2953EFDB}"/>
                </a:ext>
              </a:extLst>
            </p:cNvPr>
            <p:cNvSpPr txBox="1"/>
            <p:nvPr/>
          </p:nvSpPr>
          <p:spPr>
            <a:xfrm rot="16200000">
              <a:off x="6789435" y="3425257"/>
              <a:ext cx="696024" cy="338554"/>
            </a:xfrm>
            <a:prstGeom prst="rect">
              <a:avLst/>
            </a:prstGeom>
            <a:noFill/>
          </p:spPr>
          <p:txBody>
            <a:bodyPr wrap="none" rtlCol="0">
              <a:spAutoFit/>
            </a:bodyPr>
            <a:lstStyle/>
            <a:p>
              <a:r>
                <a:rPr lang="en-US" sz="1600">
                  <a:solidFill>
                    <a:srgbClr val="FF0000"/>
                  </a:solidFill>
                </a:rPr>
                <a:t>FB2P</a:t>
              </a:r>
              <a:endParaRPr lang="en-US" sz="1600" dirty="0">
                <a:solidFill>
                  <a:srgbClr val="FF0000"/>
                </a:solidFill>
              </a:endParaRPr>
            </a:p>
          </p:txBody>
        </p:sp>
        <p:sp>
          <p:nvSpPr>
            <p:cNvPr id="46" name="Textfeld 45">
              <a:extLst>
                <a:ext uri="{FF2B5EF4-FFF2-40B4-BE49-F238E27FC236}">
                  <a16:creationId xmlns:a16="http://schemas.microsoft.com/office/drawing/2014/main" id="{BF6F02BA-569A-4827-98DE-740492E40AE6}"/>
                </a:ext>
              </a:extLst>
            </p:cNvPr>
            <p:cNvSpPr txBox="1"/>
            <p:nvPr/>
          </p:nvSpPr>
          <p:spPr>
            <a:xfrm rot="19800000">
              <a:off x="7582668" y="4464356"/>
              <a:ext cx="696023" cy="338554"/>
            </a:xfrm>
            <a:prstGeom prst="rect">
              <a:avLst/>
            </a:prstGeom>
            <a:noFill/>
          </p:spPr>
          <p:txBody>
            <a:bodyPr wrap="none" rtlCol="0">
              <a:spAutoFit/>
            </a:bodyPr>
            <a:lstStyle/>
            <a:p>
              <a:r>
                <a:rPr lang="en-US" sz="1600">
                  <a:solidFill>
                    <a:srgbClr val="FF0000"/>
                  </a:solidFill>
                </a:rPr>
                <a:t>FB2P</a:t>
              </a:r>
              <a:endParaRPr lang="en-US" sz="1600" dirty="0">
                <a:solidFill>
                  <a:srgbClr val="FF0000"/>
                </a:solidFill>
              </a:endParaRPr>
            </a:p>
          </p:txBody>
        </p:sp>
        <p:sp>
          <p:nvSpPr>
            <p:cNvPr id="47" name="Textfeld 46">
              <a:extLst>
                <a:ext uri="{FF2B5EF4-FFF2-40B4-BE49-F238E27FC236}">
                  <a16:creationId xmlns:a16="http://schemas.microsoft.com/office/drawing/2014/main" id="{EC623298-F941-4452-BD97-EA68124DCDB5}"/>
                </a:ext>
              </a:extLst>
            </p:cNvPr>
            <p:cNvSpPr txBox="1"/>
            <p:nvPr/>
          </p:nvSpPr>
          <p:spPr>
            <a:xfrm rot="1800000">
              <a:off x="3754351" y="4483019"/>
              <a:ext cx="720069" cy="338554"/>
            </a:xfrm>
            <a:prstGeom prst="rect">
              <a:avLst/>
            </a:prstGeom>
            <a:noFill/>
          </p:spPr>
          <p:txBody>
            <a:bodyPr wrap="none" rtlCol="0">
              <a:spAutoFit/>
            </a:bodyPr>
            <a:lstStyle/>
            <a:p>
              <a:r>
                <a:rPr lang="en-US" sz="1600">
                  <a:solidFill>
                    <a:srgbClr val="FF0000"/>
                  </a:solidFill>
                </a:rPr>
                <a:t>FB2G</a:t>
              </a:r>
              <a:endParaRPr lang="en-US" sz="1600" dirty="0">
                <a:solidFill>
                  <a:srgbClr val="FF0000"/>
                </a:solidFill>
              </a:endParaRPr>
            </a:p>
          </p:txBody>
        </p:sp>
      </p:grpSp>
      <p:sp>
        <p:nvSpPr>
          <p:cNvPr id="27" name="Textfeld 26">
            <a:extLst>
              <a:ext uri="{FF2B5EF4-FFF2-40B4-BE49-F238E27FC236}">
                <a16:creationId xmlns:a16="http://schemas.microsoft.com/office/drawing/2014/main" id="{05C9761C-4BA5-4078-85D1-E64FCD185181}"/>
              </a:ext>
            </a:extLst>
          </p:cNvPr>
          <p:cNvSpPr txBox="1"/>
          <p:nvPr/>
        </p:nvSpPr>
        <p:spPr>
          <a:xfrm>
            <a:off x="796958" y="3429000"/>
            <a:ext cx="1367683" cy="338554"/>
          </a:xfrm>
          <a:prstGeom prst="rect">
            <a:avLst/>
          </a:prstGeom>
          <a:noFill/>
        </p:spPr>
        <p:txBody>
          <a:bodyPr wrap="none" rtlCol="0">
            <a:spAutoFit/>
          </a:bodyPr>
          <a:lstStyle/>
          <a:p>
            <a:r>
              <a:rPr lang="de-DE" sz="1600">
                <a:solidFill>
                  <a:srgbClr val="61B129"/>
                </a:solidFill>
              </a:rPr>
              <a:t>Bi-direktional</a:t>
            </a:r>
          </a:p>
        </p:txBody>
      </p:sp>
      <p:sp>
        <p:nvSpPr>
          <p:cNvPr id="52" name="Textfeld 51">
            <a:extLst>
              <a:ext uri="{FF2B5EF4-FFF2-40B4-BE49-F238E27FC236}">
                <a16:creationId xmlns:a16="http://schemas.microsoft.com/office/drawing/2014/main" id="{BCF99F94-D42D-45C9-9AE2-54277CE32C23}"/>
              </a:ext>
            </a:extLst>
          </p:cNvPr>
          <p:cNvSpPr txBox="1"/>
          <p:nvPr/>
        </p:nvSpPr>
        <p:spPr>
          <a:xfrm>
            <a:off x="792675" y="3772904"/>
            <a:ext cx="1492716" cy="338554"/>
          </a:xfrm>
          <a:prstGeom prst="rect">
            <a:avLst/>
          </a:prstGeom>
          <a:noFill/>
        </p:spPr>
        <p:txBody>
          <a:bodyPr wrap="none" rtlCol="0">
            <a:spAutoFit/>
          </a:bodyPr>
          <a:lstStyle/>
          <a:p>
            <a:r>
              <a:rPr lang="de-DE" sz="1600">
                <a:solidFill>
                  <a:srgbClr val="FF0000"/>
                </a:solidFill>
              </a:rPr>
              <a:t>Uni-direktional</a:t>
            </a:r>
          </a:p>
        </p:txBody>
      </p:sp>
    </p:spTree>
    <p:extLst>
      <p:ext uri="{BB962C8B-B14F-4D97-AF65-F5344CB8AC3E}">
        <p14:creationId xmlns:p14="http://schemas.microsoft.com/office/powerpoint/2010/main" val="38628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IT_Power_Point_Vorlage">
  <a:themeElements>
    <a:clrScheme name="Benutzerdefiniert 1">
      <a:dk1>
        <a:srgbClr val="7C8388"/>
      </a:dk1>
      <a:lt1>
        <a:srgbClr val="FFFFFF"/>
      </a:lt1>
      <a:dk2>
        <a:srgbClr val="000C20"/>
      </a:dk2>
      <a:lt2>
        <a:srgbClr val="E0E0E0"/>
      </a:lt2>
      <a:accent1>
        <a:srgbClr val="BEBEBE"/>
      </a:accent1>
      <a:accent2>
        <a:srgbClr val="7C8388"/>
      </a:accent2>
      <a:accent3>
        <a:srgbClr val="3F3F3F"/>
      </a:accent3>
      <a:accent4>
        <a:srgbClr val="790B1A"/>
      </a:accent4>
      <a:accent5>
        <a:srgbClr val="D7843F"/>
      </a:accent5>
      <a:accent6>
        <a:srgbClr val="617D2B"/>
      </a:accent6>
      <a:hlink>
        <a:srgbClr val="790B1A"/>
      </a:hlink>
      <a:folHlink>
        <a:srgbClr val="790B1A"/>
      </a:folHlink>
    </a:clrScheme>
    <a:fontScheme name="ARC_BasisPPT_Vorla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ockchainGrid.potx" id="{E1691E1A-CF96-4BAC-B4E1-95605F3E63E0}" vid="{B8C662BC-31EE-493A-A9CE-6C168E80569D}"/>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6A65413F531254ABE57963506E9F5D3" ma:contentTypeVersion="10" ma:contentTypeDescription="Ein neues Dokument erstellen." ma:contentTypeScope="" ma:versionID="90354418ef65c72859b8fb855bb6cda2">
  <xsd:schema xmlns:xsd="http://www.w3.org/2001/XMLSchema" xmlns:xs="http://www.w3.org/2001/XMLSchema" xmlns:p="http://schemas.microsoft.com/office/2006/metadata/properties" xmlns:ns2="e65dbadd-5ac6-48af-acdf-88e84832f688" targetNamespace="http://schemas.microsoft.com/office/2006/metadata/properties" ma:root="true" ma:fieldsID="ad4de58a89decd0bae119e911ba81df1" ns2:_="">
    <xsd:import namespace="e65dbadd-5ac6-48af-acdf-88e84832f6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dbadd-5ac6-48af-acdf-88e84832f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D48BA9-03DF-4FD4-BDA3-FBC3B5B2B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5dbadd-5ac6-48af-acdf-88e84832f6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EF4FA-4284-44DA-AABB-743038DEDCFA}">
  <ds:schemaRefs>
    <ds:schemaRef ds:uri="http://schemas.microsoft.com/sharepoint/v3/contenttype/forms"/>
  </ds:schemaRefs>
</ds:datastoreItem>
</file>

<file path=customXml/itemProps3.xml><?xml version="1.0" encoding="utf-8"?>
<ds:datastoreItem xmlns:ds="http://schemas.openxmlformats.org/officeDocument/2006/customXml" ds:itemID="{D456AC17-F1BD-4003-AC24-35A84792AB26}">
  <ds:schemaRefs>
    <ds:schemaRef ds:uri="http://schemas.microsoft.com/office/2006/documentManagement/types"/>
    <ds:schemaRef ds:uri="http://schemas.microsoft.com/office/infopath/2007/PartnerControls"/>
    <ds:schemaRef ds:uri="e65dbadd-5ac6-48af-acdf-88e84832f688"/>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BlockchainGrid_Präsentation_JJJJMMTT</Template>
  <TotalTime>0</TotalTime>
  <Words>2439</Words>
  <Application>Microsoft Office PowerPoint</Application>
  <PresentationFormat>Breitbild</PresentationFormat>
  <Paragraphs>622</Paragraphs>
  <Slides>47</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47</vt:i4>
      </vt:variant>
    </vt:vector>
  </HeadingPairs>
  <TitlesOfParts>
    <vt:vector size="52" baseType="lpstr">
      <vt:lpstr>Arial</vt:lpstr>
      <vt:lpstr>Calibri</vt:lpstr>
      <vt:lpstr>Courier New</vt:lpstr>
      <vt:lpstr>Wingdings</vt:lpstr>
      <vt:lpstr>AIT_Power_Point_Vorlage</vt:lpstr>
      <vt:lpstr>IEWT 2021 – Session Energy Communities I</vt:lpstr>
      <vt:lpstr>Ziel</vt:lpstr>
      <vt:lpstr>Community Settings</vt:lpstr>
      <vt:lpstr>Energiefluss-Simulationen über Zeit - Annahmen</vt:lpstr>
      <vt:lpstr>Setting I - Kunden</vt:lpstr>
      <vt:lpstr>Setting II - Kunden</vt:lpstr>
      <vt:lpstr>Community Teilnehmertypen im Überblick</vt:lpstr>
      <vt:lpstr>Community Funktionen im Überblick</vt:lpstr>
      <vt:lpstr>Community Funktionen im Überblick aus Prosumer A-Sicht</vt:lpstr>
      <vt:lpstr>Mögliche Szenarien</vt:lpstr>
      <vt:lpstr>Szenarien im Fokus</vt:lpstr>
      <vt:lpstr>SOC ohne Entladestrategie</vt:lpstr>
      <vt:lpstr>SOC mit Ladestrategie</vt:lpstr>
      <vt:lpstr>SOC mit Ladestrategie</vt:lpstr>
      <vt:lpstr>Setting I – Aggregierte Simulationsergebnisse</vt:lpstr>
      <vt:lpstr>Setting II – Aggregierte Simulationsergebnisse</vt:lpstr>
      <vt:lpstr>Energie-Analyse</vt:lpstr>
      <vt:lpstr>Energie-Analyse</vt:lpstr>
      <vt:lpstr>Energie-Analyse</vt:lpstr>
      <vt:lpstr>Energie-Analyse</vt:lpstr>
      <vt:lpstr>Energie-Analyse</vt:lpstr>
      <vt:lpstr>Energie-Analyse</vt:lpstr>
      <vt:lpstr>Energie-Analyse</vt:lpstr>
      <vt:lpstr>Energie-Analyse</vt:lpstr>
      <vt:lpstr>Energie-Analyse</vt:lpstr>
      <vt:lpstr>SOC-Analyse</vt:lpstr>
      <vt:lpstr>SOC-Analyse</vt:lpstr>
      <vt:lpstr>SOC-Analyse Setting I</vt:lpstr>
      <vt:lpstr>Batterieaustausch-Analyse</vt:lpstr>
      <vt:lpstr>Batterieaustausch-Analyse Setting I</vt:lpstr>
      <vt:lpstr>Netzaustausch-Analyse</vt:lpstr>
      <vt:lpstr>Netzaustausch-Analyse</vt:lpstr>
      <vt:lpstr>Netzaustausch-Analyse</vt:lpstr>
      <vt:lpstr>Netzaustausch-Analyse Setting I</vt:lpstr>
      <vt:lpstr>PV Nutzung</vt:lpstr>
      <vt:lpstr>Eigenbedarfsdeckung durch PV</vt:lpstr>
      <vt:lpstr>Cash-Flow-Analyse</vt:lpstr>
      <vt:lpstr>Angewandte Tarife</vt:lpstr>
      <vt:lpstr>Verwendete Tarife</vt:lpstr>
      <vt:lpstr>Berechnung der Erlöse</vt:lpstr>
      <vt:lpstr>Cash Flow-Analyse</vt:lpstr>
      <vt:lpstr>Cash Flow-Analyse</vt:lpstr>
      <vt:lpstr>Conclusio</vt:lpstr>
      <vt:lpstr>Vielen Dank für Ihre Aufmerksamkeit</vt:lpstr>
      <vt:lpstr>Autoren</vt:lpstr>
      <vt:lpstr>Verlinkte Sessions</vt:lpstr>
      <vt:lpstr>Netzaustausch-Analyse</vt:lpstr>
    </vt:vector>
  </TitlesOfParts>
  <Company>AIT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Grid</dc:title>
  <dc:creator>Stefan Mark</dc:creator>
  <cp:keywords>Präsentation</cp:keywords>
  <cp:lastModifiedBy>Zehetbauer Paul</cp:lastModifiedBy>
  <cp:revision>205</cp:revision>
  <cp:lastPrinted>2009-05-18T09:01:15Z</cp:lastPrinted>
  <dcterms:created xsi:type="dcterms:W3CDTF">2019-11-10T19:25:22Z</dcterms:created>
  <dcterms:modified xsi:type="dcterms:W3CDTF">2021-09-09T06:07:13Z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0x010100E6A65413F531254ABE57963506E9F5D3</vt:lpwstr>
  </property>
</Properties>
</file>