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8" r:id="rId3"/>
    <p:sldId id="261" r:id="rId4"/>
    <p:sldId id="262" r:id="rId5"/>
    <p:sldId id="256" r:id="rId6"/>
    <p:sldId id="260" r:id="rId7"/>
    <p:sldId id="263" r:id="rId8"/>
    <p:sldId id="264" r:id="rId9"/>
    <p:sldId id="265" r:id="rId10"/>
    <p:sldId id="266" r:id="rId11"/>
    <p:sldId id="269" r:id="rId12"/>
    <p:sldId id="258" r:id="rId13"/>
  </p:sldIdLst>
  <p:sldSz cx="12160250" cy="6840538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3" userDrawn="1">
          <p15:clr>
            <a:srgbClr val="A4A3A4"/>
          </p15:clr>
        </p15:guide>
        <p15:guide id="2" pos="5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200"/>
    <a:srgbClr val="FF8528"/>
    <a:srgbClr val="0073AF"/>
    <a:srgbClr val="6E9137"/>
    <a:srgbClr val="FF5A0A"/>
    <a:srgbClr val="E8943B"/>
    <a:srgbClr val="00AAE1"/>
    <a:srgbClr val="914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92961" autoAdjust="0"/>
  </p:normalViewPr>
  <p:slideViewPr>
    <p:cSldViewPr showGuides="1">
      <p:cViewPr varScale="1">
        <p:scale>
          <a:sx n="83" d="100"/>
          <a:sy n="83" d="100"/>
        </p:scale>
        <p:origin x="173" y="48"/>
      </p:cViewPr>
      <p:guideLst>
        <p:guide orient="horz" pos="793"/>
        <p:guide pos="5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 alt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de-DE" alt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 alt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5DD0038D-AD88-4F55-ADF7-CFCFB2E48EE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8673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de-DE" alt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 alt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258BC80-D2C4-4EAF-9601-4581ABBA3B5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6066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BC80-D2C4-4EAF-9601-4581ABBA3B5B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0990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BC80-D2C4-4EAF-9601-4581ABBA3B5B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4912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BC80-D2C4-4EAF-9601-4581ABBA3B5B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2439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BC80-D2C4-4EAF-9601-4581ABBA3B5B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467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BC80-D2C4-4EAF-9601-4581ABBA3B5B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3374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BC80-D2C4-4EAF-9601-4581ABBA3B5B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924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BC80-D2C4-4EAF-9601-4581ABBA3B5B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625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BC80-D2C4-4EAF-9601-4581ABBA3B5B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232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/>
            </a:r>
            <a:br>
              <a:rPr lang="de-DE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BC80-D2C4-4EAF-9601-4581ABBA3B5B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6409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BC80-D2C4-4EAF-9601-4581ABBA3B5B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0772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BC80-D2C4-4EAF-9601-4581ABBA3B5B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569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BC80-D2C4-4EAF-9601-4581ABBA3B5B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250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1452" y="2125663"/>
            <a:ext cx="10337346" cy="14652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4967" y="3876675"/>
            <a:ext cx="8510318" cy="174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45393" indent="0" algn="ctr">
              <a:buNone/>
              <a:defRPr/>
            </a:lvl2pPr>
            <a:lvl3pPr marL="890786" indent="0" algn="ctr">
              <a:buNone/>
              <a:defRPr/>
            </a:lvl3pPr>
            <a:lvl4pPr marL="1336180" indent="0" algn="ctr">
              <a:buNone/>
              <a:defRPr/>
            </a:lvl4pPr>
            <a:lvl5pPr marL="1781573" indent="0" algn="ctr">
              <a:buNone/>
              <a:defRPr/>
            </a:lvl5pPr>
            <a:lvl6pPr marL="2226965" indent="0" algn="ctr">
              <a:buNone/>
              <a:defRPr/>
            </a:lvl6pPr>
            <a:lvl7pPr marL="2672358" indent="0" algn="ctr">
              <a:buNone/>
              <a:defRPr/>
            </a:lvl7pPr>
            <a:lvl8pPr marL="3117752" indent="0" algn="ctr">
              <a:buNone/>
              <a:defRPr/>
            </a:lvl8pPr>
            <a:lvl9pPr marL="3563145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01DFD6-79E7-48F3-967B-C0FE67588E40}" type="datetime1">
              <a:rPr lang="de-DE" altLang="de-DE"/>
              <a:pPr/>
              <a:t>04.10.2021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4E7391-8105-4295-AA2F-AD0C541521E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0802449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324" y="274642"/>
            <a:ext cx="10943605" cy="11398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8324" y="1595438"/>
            <a:ext cx="10943605" cy="4514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90371-B15F-4768-9978-0AA9034F5A12}" type="datetime1">
              <a:rPr lang="de-DE" altLang="de-DE"/>
              <a:pPr/>
              <a:t>04.10.2021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8FEADB-8B4A-453C-8B30-5BAB5BECCC97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C03FCA-0BA8-44C4-B0C1-8DB090B94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9" y="6173983"/>
            <a:ext cx="1234278" cy="5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6473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17574" y="274638"/>
            <a:ext cx="2734355" cy="583565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8322" y="274638"/>
            <a:ext cx="8011288" cy="5835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9E905F-5398-4D1B-AB0F-06D5C2D94088}" type="datetime1">
              <a:rPr lang="de-DE" altLang="de-DE"/>
              <a:pPr/>
              <a:t>04.10.2021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545FDD-0DE2-41F8-8495-3CBB004E0ACF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2AA0F62-98BA-4FC3-A372-1CC3ED4EEF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9" y="6173983"/>
            <a:ext cx="1234278" cy="5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46077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8324" y="274638"/>
            <a:ext cx="10943605" cy="5835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60893" y="6229354"/>
            <a:ext cx="1404296" cy="455613"/>
          </a:xfrm>
        </p:spPr>
        <p:txBody>
          <a:bodyPr/>
          <a:lstStyle>
            <a:lvl1pPr>
              <a:defRPr/>
            </a:lvl1pPr>
          </a:lstStyle>
          <a:p>
            <a:fld id="{8F604751-1699-4C2F-A88F-70C904EA8C30}" type="datetime1">
              <a:rPr lang="de-DE" altLang="de-DE"/>
              <a:pPr/>
              <a:t>04.10.2021</a:t>
            </a:fld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0570365" y="6229354"/>
            <a:ext cx="1177464" cy="360363"/>
          </a:xfrm>
        </p:spPr>
        <p:txBody>
          <a:bodyPr/>
          <a:lstStyle>
            <a:lvl1pPr>
              <a:defRPr/>
            </a:lvl1pPr>
          </a:lstStyle>
          <a:p>
            <a:fld id="{2C510010-A394-4BB9-9202-BF7051AE5A6D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CCBACD4-833A-4BB8-90CD-843AA4B2A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9" y="6173983"/>
            <a:ext cx="1234278" cy="5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07243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324" y="274642"/>
            <a:ext cx="10943605" cy="11398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8324" y="1595438"/>
            <a:ext cx="10943605" cy="451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D1D3F4-0F65-4826-9FDB-EEB3C1C0C061}" type="datetime1">
              <a:rPr lang="de-DE" altLang="de-DE"/>
              <a:pPr/>
              <a:t>04.10.2021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E83E77-4451-4EFF-959B-08BAF8015A1E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DF29A6D-C53C-4EFC-90B0-6D792D51DD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9" y="6173983"/>
            <a:ext cx="1234278" cy="5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5203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945" y="4395788"/>
            <a:ext cx="10335283" cy="1358900"/>
          </a:xfrm>
          <a:prstGeom prst="rect">
            <a:avLst/>
          </a:prstGeom>
        </p:spPr>
        <p:txBody>
          <a:bodyPr anchor="t"/>
          <a:lstStyle>
            <a:lvl1pPr algn="l">
              <a:defRPr sz="3897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0945" y="2898779"/>
            <a:ext cx="10335283" cy="1497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48"/>
            </a:lvl1pPr>
            <a:lvl2pPr marL="445393" indent="0">
              <a:buNone/>
              <a:defRPr sz="1754"/>
            </a:lvl2pPr>
            <a:lvl3pPr marL="890786" indent="0">
              <a:buNone/>
              <a:defRPr sz="1559"/>
            </a:lvl3pPr>
            <a:lvl4pPr marL="1336180" indent="0">
              <a:buNone/>
              <a:defRPr sz="1364"/>
            </a:lvl4pPr>
            <a:lvl5pPr marL="1781573" indent="0">
              <a:buNone/>
              <a:defRPr sz="1364"/>
            </a:lvl5pPr>
            <a:lvl6pPr marL="2226965" indent="0">
              <a:buNone/>
              <a:defRPr sz="1364"/>
            </a:lvl6pPr>
            <a:lvl7pPr marL="2672358" indent="0">
              <a:buNone/>
              <a:defRPr sz="1364"/>
            </a:lvl7pPr>
            <a:lvl8pPr marL="3117752" indent="0">
              <a:buNone/>
              <a:defRPr sz="1364"/>
            </a:lvl8pPr>
            <a:lvl9pPr marL="3563145" indent="0">
              <a:buNone/>
              <a:defRPr sz="1364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BDE50-CF5E-4ED4-914C-9DBDF632FA6F}" type="datetime1">
              <a:rPr lang="de-DE" altLang="de-DE"/>
              <a:pPr/>
              <a:t>04.10.2021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FD465C-076C-45E8-ACE1-D4C7984E1CA9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49D3BC7-D806-42DE-A94F-8D4CBAF09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9" y="6173983"/>
            <a:ext cx="1234278" cy="5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46357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324" y="274642"/>
            <a:ext cx="10943605" cy="11398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8323" y="1595438"/>
            <a:ext cx="5371790" cy="4514850"/>
          </a:xfrm>
          <a:prstGeom prst="rect">
            <a:avLst/>
          </a:prstGeom>
        </p:spPr>
        <p:txBody>
          <a:bodyPr/>
          <a:lstStyle>
            <a:lvl1pPr>
              <a:defRPr sz="2728"/>
            </a:lvl1pPr>
            <a:lvl2pPr>
              <a:defRPr sz="2338"/>
            </a:lvl2pPr>
            <a:lvl3pPr>
              <a:defRPr sz="1948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8077" y="1595438"/>
            <a:ext cx="5373853" cy="4514850"/>
          </a:xfrm>
          <a:prstGeom prst="rect">
            <a:avLst/>
          </a:prstGeom>
        </p:spPr>
        <p:txBody>
          <a:bodyPr/>
          <a:lstStyle>
            <a:lvl1pPr>
              <a:defRPr sz="2728"/>
            </a:lvl1pPr>
            <a:lvl2pPr>
              <a:defRPr sz="2338"/>
            </a:lvl2pPr>
            <a:lvl3pPr>
              <a:defRPr sz="1948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D5673E-1D36-4BB9-BF08-69829B5C5CCE}" type="datetime1">
              <a:rPr lang="de-DE" altLang="de-DE"/>
              <a:pPr/>
              <a:t>04.10.2021</a:t>
            </a:fld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49E750-215A-445E-90D0-12E3F4B8132D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24B53E-860E-4A16-940C-9480E3CFB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9" y="6173983"/>
            <a:ext cx="1234278" cy="5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51845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324" y="274642"/>
            <a:ext cx="10943605" cy="1139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8323" y="1531939"/>
            <a:ext cx="5371790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38" b="1"/>
            </a:lvl1pPr>
            <a:lvl2pPr marL="445393" indent="0">
              <a:buNone/>
              <a:defRPr sz="1948" b="1"/>
            </a:lvl2pPr>
            <a:lvl3pPr marL="890786" indent="0">
              <a:buNone/>
              <a:defRPr sz="1754" b="1"/>
            </a:lvl3pPr>
            <a:lvl4pPr marL="1336180" indent="0">
              <a:buNone/>
              <a:defRPr sz="1559" b="1"/>
            </a:lvl4pPr>
            <a:lvl5pPr marL="1781573" indent="0">
              <a:buNone/>
              <a:defRPr sz="1559" b="1"/>
            </a:lvl5pPr>
            <a:lvl6pPr marL="2226965" indent="0">
              <a:buNone/>
              <a:defRPr sz="1559" b="1"/>
            </a:lvl6pPr>
            <a:lvl7pPr marL="2672358" indent="0">
              <a:buNone/>
              <a:defRPr sz="1559" b="1"/>
            </a:lvl7pPr>
            <a:lvl8pPr marL="3117752" indent="0">
              <a:buNone/>
              <a:defRPr sz="1559" b="1"/>
            </a:lvl8pPr>
            <a:lvl9pPr marL="3563145" indent="0">
              <a:buNone/>
              <a:defRPr sz="1559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8323" y="2170117"/>
            <a:ext cx="5371790" cy="3940175"/>
          </a:xfrm>
          <a:prstGeom prst="rect">
            <a:avLst/>
          </a:prstGeom>
        </p:spPr>
        <p:txBody>
          <a:bodyPr/>
          <a:lstStyle>
            <a:lvl1pPr>
              <a:defRPr sz="2338"/>
            </a:lvl1pPr>
            <a:lvl2pPr>
              <a:defRPr sz="1948"/>
            </a:lvl2pPr>
            <a:lvl3pPr>
              <a:defRPr sz="1754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8077" y="1531939"/>
            <a:ext cx="5373853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38" b="1"/>
            </a:lvl1pPr>
            <a:lvl2pPr marL="445393" indent="0">
              <a:buNone/>
              <a:defRPr sz="1948" b="1"/>
            </a:lvl2pPr>
            <a:lvl3pPr marL="890786" indent="0">
              <a:buNone/>
              <a:defRPr sz="1754" b="1"/>
            </a:lvl3pPr>
            <a:lvl4pPr marL="1336180" indent="0">
              <a:buNone/>
              <a:defRPr sz="1559" b="1"/>
            </a:lvl4pPr>
            <a:lvl5pPr marL="1781573" indent="0">
              <a:buNone/>
              <a:defRPr sz="1559" b="1"/>
            </a:lvl5pPr>
            <a:lvl6pPr marL="2226965" indent="0">
              <a:buNone/>
              <a:defRPr sz="1559" b="1"/>
            </a:lvl6pPr>
            <a:lvl7pPr marL="2672358" indent="0">
              <a:buNone/>
              <a:defRPr sz="1559" b="1"/>
            </a:lvl7pPr>
            <a:lvl8pPr marL="3117752" indent="0">
              <a:buNone/>
              <a:defRPr sz="1559" b="1"/>
            </a:lvl8pPr>
            <a:lvl9pPr marL="3563145" indent="0">
              <a:buNone/>
              <a:defRPr sz="1559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8077" y="2170117"/>
            <a:ext cx="5373853" cy="3940175"/>
          </a:xfrm>
          <a:prstGeom prst="rect">
            <a:avLst/>
          </a:prstGeom>
        </p:spPr>
        <p:txBody>
          <a:bodyPr/>
          <a:lstStyle>
            <a:lvl1pPr>
              <a:defRPr sz="2338"/>
            </a:lvl1pPr>
            <a:lvl2pPr>
              <a:defRPr sz="1948"/>
            </a:lvl2pPr>
            <a:lvl3pPr>
              <a:defRPr sz="1754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04F52-6725-4818-AB1E-EFA768ADC071}" type="datetime1">
              <a:rPr lang="de-DE" altLang="de-DE"/>
              <a:pPr/>
              <a:t>04.10.2021</a:t>
            </a:fld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20EC14-25E4-4FF6-AE89-0951D7BDB43D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D943A81-3E98-498C-BC9B-4CD07A7DF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9" y="6173983"/>
            <a:ext cx="1234278" cy="5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8768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324" y="274642"/>
            <a:ext cx="10943605" cy="11398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82EC4-7808-4622-BF67-B334BC5AB5B3}" type="datetime1">
              <a:rPr lang="de-DE" altLang="de-DE"/>
              <a:pPr/>
              <a:t>04.10.2021</a:t>
            </a:fld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702360-F198-497A-B1C7-5C4D3A7D2F8B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C12194-F39C-4E37-BED0-39C1069E9D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9" y="6173983"/>
            <a:ext cx="1234278" cy="5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00726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665B08-F482-4C81-ABAE-3DDB81371E27}" type="datetime1">
              <a:rPr lang="de-DE" altLang="de-DE"/>
              <a:pPr/>
              <a:t>04.10.2021</a:t>
            </a:fld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5DB3C6-4C31-4A65-BD18-62D02EB69C47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E97F8A0-54D6-4757-8EA1-1F380EB19A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9" y="6173983"/>
            <a:ext cx="1234278" cy="5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58460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325" y="273054"/>
            <a:ext cx="4000489" cy="1158875"/>
          </a:xfrm>
          <a:prstGeom prst="rect">
            <a:avLst/>
          </a:prstGeom>
        </p:spPr>
        <p:txBody>
          <a:bodyPr anchor="b"/>
          <a:lstStyle>
            <a:lvl1pPr algn="l">
              <a:defRPr sz="1948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55220" y="273050"/>
            <a:ext cx="6796708" cy="5837238"/>
          </a:xfrm>
          <a:prstGeom prst="rect">
            <a:avLst/>
          </a:prstGeom>
        </p:spPr>
        <p:txBody>
          <a:bodyPr/>
          <a:lstStyle>
            <a:lvl1pPr>
              <a:defRPr sz="3117"/>
            </a:lvl1pPr>
            <a:lvl2pPr>
              <a:defRPr sz="2728"/>
            </a:lvl2pPr>
            <a:lvl3pPr>
              <a:defRPr sz="2338"/>
            </a:lvl3pPr>
            <a:lvl4pPr>
              <a:defRPr sz="1948"/>
            </a:lvl4pPr>
            <a:lvl5pPr>
              <a:defRPr sz="1948"/>
            </a:lvl5pPr>
            <a:lvl6pPr>
              <a:defRPr sz="1948"/>
            </a:lvl6pPr>
            <a:lvl7pPr>
              <a:defRPr sz="1948"/>
            </a:lvl7pPr>
            <a:lvl8pPr>
              <a:defRPr sz="1948"/>
            </a:lvl8pPr>
            <a:lvl9pPr>
              <a:defRPr sz="194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325" y="1431927"/>
            <a:ext cx="4000489" cy="4678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4"/>
            </a:lvl1pPr>
            <a:lvl2pPr marL="445393" indent="0">
              <a:buNone/>
              <a:defRPr sz="1169"/>
            </a:lvl2pPr>
            <a:lvl3pPr marL="890786" indent="0">
              <a:buNone/>
              <a:defRPr sz="974"/>
            </a:lvl3pPr>
            <a:lvl4pPr marL="1336180" indent="0">
              <a:buNone/>
              <a:defRPr sz="877"/>
            </a:lvl4pPr>
            <a:lvl5pPr marL="1781573" indent="0">
              <a:buNone/>
              <a:defRPr sz="877"/>
            </a:lvl5pPr>
            <a:lvl6pPr marL="2226965" indent="0">
              <a:buNone/>
              <a:defRPr sz="877"/>
            </a:lvl6pPr>
            <a:lvl7pPr marL="2672358" indent="0">
              <a:buNone/>
              <a:defRPr sz="877"/>
            </a:lvl7pPr>
            <a:lvl8pPr marL="3117752" indent="0">
              <a:buNone/>
              <a:defRPr sz="877"/>
            </a:lvl8pPr>
            <a:lvl9pPr marL="3563145" indent="0">
              <a:buNone/>
              <a:defRPr sz="877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70B84-5779-4397-9DE9-76C4693F7068}" type="datetime1">
              <a:rPr lang="de-DE" altLang="de-DE"/>
              <a:pPr/>
              <a:t>04.10.2021</a:t>
            </a:fld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EE948A-D3BB-4689-A58D-4C92A7069E68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5FEA746-0FAB-47CB-886E-DDEDD6A3E8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9" y="6173983"/>
            <a:ext cx="1234278" cy="5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34604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3799" y="4787900"/>
            <a:ext cx="7295737" cy="565150"/>
          </a:xfrm>
          <a:prstGeom prst="rect">
            <a:avLst/>
          </a:prstGeom>
        </p:spPr>
        <p:txBody>
          <a:bodyPr anchor="b"/>
          <a:lstStyle>
            <a:lvl1pPr algn="l">
              <a:defRPr sz="1948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3799" y="611192"/>
            <a:ext cx="7295737" cy="410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7"/>
            </a:lvl1pPr>
            <a:lvl2pPr marL="445393" indent="0">
              <a:buNone/>
              <a:defRPr sz="2728"/>
            </a:lvl2pPr>
            <a:lvl3pPr marL="890786" indent="0">
              <a:buNone/>
              <a:defRPr sz="2338"/>
            </a:lvl3pPr>
            <a:lvl4pPr marL="1336180" indent="0">
              <a:buNone/>
              <a:defRPr sz="1948"/>
            </a:lvl4pPr>
            <a:lvl5pPr marL="1781573" indent="0">
              <a:buNone/>
              <a:defRPr sz="1948"/>
            </a:lvl5pPr>
            <a:lvl6pPr marL="2226965" indent="0">
              <a:buNone/>
              <a:defRPr sz="1948"/>
            </a:lvl6pPr>
            <a:lvl7pPr marL="2672358" indent="0">
              <a:buNone/>
              <a:defRPr sz="1948"/>
            </a:lvl7pPr>
            <a:lvl8pPr marL="3117752" indent="0">
              <a:buNone/>
              <a:defRPr sz="1948"/>
            </a:lvl8pPr>
            <a:lvl9pPr marL="3563145" indent="0">
              <a:buNone/>
              <a:defRPr sz="1948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3799" y="5353054"/>
            <a:ext cx="72957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4"/>
            </a:lvl1pPr>
            <a:lvl2pPr marL="445393" indent="0">
              <a:buNone/>
              <a:defRPr sz="1169"/>
            </a:lvl2pPr>
            <a:lvl3pPr marL="890786" indent="0">
              <a:buNone/>
              <a:defRPr sz="974"/>
            </a:lvl3pPr>
            <a:lvl4pPr marL="1336180" indent="0">
              <a:buNone/>
              <a:defRPr sz="877"/>
            </a:lvl4pPr>
            <a:lvl5pPr marL="1781573" indent="0">
              <a:buNone/>
              <a:defRPr sz="877"/>
            </a:lvl5pPr>
            <a:lvl6pPr marL="2226965" indent="0">
              <a:buNone/>
              <a:defRPr sz="877"/>
            </a:lvl6pPr>
            <a:lvl7pPr marL="2672358" indent="0">
              <a:buNone/>
              <a:defRPr sz="877"/>
            </a:lvl7pPr>
            <a:lvl8pPr marL="3117752" indent="0">
              <a:buNone/>
              <a:defRPr sz="877"/>
            </a:lvl8pPr>
            <a:lvl9pPr marL="3563145" indent="0">
              <a:buNone/>
              <a:defRPr sz="877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DFBCE-8A3E-4092-9515-1F71BB759D00}" type="datetime1">
              <a:rPr lang="de-DE" altLang="de-DE"/>
              <a:pPr/>
              <a:t>04.10.2021</a:t>
            </a:fld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EF2997-EA29-4D48-968C-6DABB1C96052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10D70A-EA3D-4435-9E5C-B77106BDE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9" y="6173983"/>
            <a:ext cx="1234278" cy="5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0444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0893" y="6229354"/>
            <a:ext cx="1404296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77">
                <a:latin typeface="Arial" charset="0"/>
              </a:defRPr>
            </a:lvl1pPr>
          </a:lstStyle>
          <a:p>
            <a:fld id="{7E64D99B-3F6C-4E3D-8E26-17F7A78FEEB2}" type="datetime1">
              <a:rPr lang="de-DE" altLang="de-DE"/>
              <a:pPr/>
              <a:t>04.10.2021</a:t>
            </a:fld>
            <a:endParaRPr lang="de-DE" alt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70365" y="6229354"/>
            <a:ext cx="1177464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77">
                <a:latin typeface="Arial" charset="0"/>
              </a:defRPr>
            </a:lvl1pPr>
          </a:lstStyle>
          <a:p>
            <a:fld id="{C6315979-DB7C-45F8-9CC8-6A0D124195E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104" name="Line 32"/>
          <p:cNvSpPr>
            <a:spLocks noChangeShapeType="1"/>
          </p:cNvSpPr>
          <p:nvPr userDrawn="1"/>
        </p:nvSpPr>
        <p:spPr bwMode="auto">
          <a:xfrm>
            <a:off x="0" y="5580063"/>
            <a:ext cx="8885624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 sz="2338"/>
          </a:p>
        </p:txBody>
      </p:sp>
      <p:sp>
        <p:nvSpPr>
          <p:cNvPr id="3105" name="Line 33"/>
          <p:cNvSpPr>
            <a:spLocks noChangeShapeType="1"/>
          </p:cNvSpPr>
          <p:nvPr userDrawn="1"/>
        </p:nvSpPr>
        <p:spPr bwMode="auto">
          <a:xfrm>
            <a:off x="0" y="5580063"/>
            <a:ext cx="879282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 sz="2338"/>
          </a:p>
        </p:txBody>
      </p:sp>
      <p:sp>
        <p:nvSpPr>
          <p:cNvPr id="3107" name="Rectangle 35"/>
          <p:cNvSpPr>
            <a:spLocks noChangeArrowheads="1"/>
          </p:cNvSpPr>
          <p:nvPr userDrawn="1"/>
        </p:nvSpPr>
        <p:spPr bwMode="auto">
          <a:xfrm>
            <a:off x="2338431" y="6229351"/>
            <a:ext cx="8231934" cy="22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877" b="0">
                <a:latin typeface="Arial" charset="0"/>
              </a:rPr>
              <a:t>Bezeichnung deutsch: ev. Untereinheit 2. Ebene    I    ev. Untereinheit 3. Ebene    I    Univ. Prof. DI. Dr. Max Mustermann</a:t>
            </a:r>
          </a:p>
        </p:txBody>
      </p:sp>
      <p:sp>
        <p:nvSpPr>
          <p:cNvPr id="3108" name="Line 36"/>
          <p:cNvSpPr>
            <a:spLocks noChangeShapeType="1"/>
          </p:cNvSpPr>
          <p:nvPr userDrawn="1"/>
        </p:nvSpPr>
        <p:spPr bwMode="auto">
          <a:xfrm>
            <a:off x="560893" y="6156325"/>
            <a:ext cx="11131258" cy="0"/>
          </a:xfrm>
          <a:prstGeom prst="line">
            <a:avLst/>
          </a:prstGeom>
          <a:noFill/>
          <a:ln w="9525">
            <a:solidFill>
              <a:srgbClr val="FF85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AT" sz="2338"/>
          </a:p>
        </p:txBody>
      </p:sp>
      <p:pic>
        <p:nvPicPr>
          <p:cNvPr id="3124" name="Picture 52" descr="Dep_Sozialwissenschaften_A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52" y="4"/>
            <a:ext cx="8881498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9"/>
          <p:cNvSpPr>
            <a:spLocks noChangeArrowheads="1"/>
          </p:cNvSpPr>
          <p:nvPr userDrawn="1"/>
        </p:nvSpPr>
        <p:spPr bwMode="auto">
          <a:xfrm>
            <a:off x="9344488" y="1633783"/>
            <a:ext cx="4010398" cy="55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29" tIns="51315" rIns="102629" bIns="51315">
            <a:spAutoFit/>
          </a:bodyPr>
          <a:lstStyle>
            <a:lvl1pPr defTabSz="1054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7050" defTabSz="1054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54100" defTabSz="1054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1150" defTabSz="1054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06613" defTabSz="1054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38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10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82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54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lnSpc>
                <a:spcPts val="1169"/>
              </a:lnSpc>
            </a:pPr>
            <a:r>
              <a:rPr lang="de-DE" altLang="de-DE" sz="877" dirty="0">
                <a:latin typeface="Arial" charset="0"/>
              </a:rPr>
              <a:t>University </a:t>
            </a:r>
            <a:r>
              <a:rPr lang="de-DE" altLang="de-DE" sz="877" dirty="0" err="1">
                <a:latin typeface="Arial" charset="0"/>
              </a:rPr>
              <a:t>of</a:t>
            </a:r>
            <a:r>
              <a:rPr lang="de-DE" altLang="de-DE" sz="877" dirty="0">
                <a:latin typeface="Arial" charset="0"/>
              </a:rPr>
              <a:t> Natural</a:t>
            </a:r>
            <a:r>
              <a:rPr lang="de-DE" altLang="de-DE" sz="877" baseline="0" dirty="0">
                <a:latin typeface="Arial" charset="0"/>
              </a:rPr>
              <a:t> Resources</a:t>
            </a:r>
          </a:p>
          <a:p>
            <a:pPr eaLnBrk="0" hangingPunct="0">
              <a:lnSpc>
                <a:spcPts val="1169"/>
              </a:lnSpc>
            </a:pPr>
            <a:r>
              <a:rPr lang="de-DE" altLang="de-DE" sz="877" baseline="0" dirty="0" err="1">
                <a:latin typeface="Arial" charset="0"/>
              </a:rPr>
              <a:t>and</a:t>
            </a:r>
            <a:r>
              <a:rPr lang="de-DE" altLang="de-DE" sz="877" baseline="0" dirty="0">
                <a:latin typeface="Arial" charset="0"/>
              </a:rPr>
              <a:t> Life </a:t>
            </a:r>
            <a:r>
              <a:rPr lang="de-DE" altLang="de-DE" sz="877" baseline="0" dirty="0" err="1">
                <a:latin typeface="Arial" charset="0"/>
              </a:rPr>
              <a:t>Sciences</a:t>
            </a:r>
            <a:r>
              <a:rPr lang="de-DE" altLang="de-DE" sz="877" baseline="0" dirty="0">
                <a:latin typeface="Arial" charset="0"/>
              </a:rPr>
              <a:t>, Vienna</a:t>
            </a:r>
            <a:endParaRPr lang="de-DE" altLang="de-DE" sz="877" dirty="0">
              <a:latin typeface="Arial" charset="0"/>
            </a:endParaRPr>
          </a:p>
          <a:p>
            <a:pPr eaLnBrk="0" hangingPunct="0">
              <a:lnSpc>
                <a:spcPts val="1169"/>
              </a:lnSpc>
            </a:pPr>
            <a:r>
              <a:rPr lang="de-DE" altLang="de-DE" sz="877" b="0" dirty="0">
                <a:latin typeface="+mj-lt"/>
              </a:rPr>
              <a:t>Department </a:t>
            </a:r>
            <a:r>
              <a:rPr lang="de-DE" altLang="de-DE" sz="877" b="0" dirty="0" err="1">
                <a:latin typeface="+mj-lt"/>
              </a:rPr>
              <a:t>of</a:t>
            </a:r>
            <a:r>
              <a:rPr lang="de-DE" altLang="de-DE" sz="877" b="0" dirty="0">
                <a:latin typeface="+mj-lt"/>
              </a:rPr>
              <a:t> Economics </a:t>
            </a:r>
            <a:r>
              <a:rPr lang="de-DE" altLang="de-DE" sz="877" b="0" dirty="0" err="1">
                <a:latin typeface="+mj-lt"/>
              </a:rPr>
              <a:t>and</a:t>
            </a:r>
            <a:r>
              <a:rPr lang="de-DE" altLang="de-DE" sz="877" b="0" dirty="0">
                <a:latin typeface="+mj-lt"/>
              </a:rPr>
              <a:t> </a:t>
            </a:r>
            <a:r>
              <a:rPr lang="de-DE" altLang="de-DE" sz="877" b="0" dirty="0" err="1">
                <a:latin typeface="+mj-lt"/>
              </a:rPr>
              <a:t>Social</a:t>
            </a:r>
            <a:r>
              <a:rPr lang="de-DE" altLang="de-DE" sz="877" b="0" baseline="0" dirty="0">
                <a:latin typeface="+mj-lt"/>
              </a:rPr>
              <a:t> </a:t>
            </a:r>
            <a:r>
              <a:rPr lang="de-DE" altLang="de-DE" sz="877" b="0" baseline="0" dirty="0" err="1">
                <a:latin typeface="+mj-lt"/>
              </a:rPr>
              <a:t>Sciences</a:t>
            </a:r>
            <a:endParaRPr lang="de-DE" altLang="de-DE" sz="877" b="0" dirty="0">
              <a:latin typeface="+mj-lt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827CFD2-8FD9-42A0-8B9F-94280E8DDDE2}"/>
              </a:ext>
            </a:extLst>
          </p:cNvPr>
          <p:cNvSpPr/>
          <p:nvPr userDrawn="1"/>
        </p:nvSpPr>
        <p:spPr>
          <a:xfrm>
            <a:off x="9357568" y="2087042"/>
            <a:ext cx="1260000" cy="1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900" b="0" dirty="0"/>
              <a:t>Institute </a:t>
            </a:r>
            <a:r>
              <a:rPr lang="de-AT" sz="900" b="0" dirty="0" err="1"/>
              <a:t>of</a:t>
            </a:r>
            <a:r>
              <a:rPr lang="de-AT" sz="900" b="0" dirty="0"/>
              <a:t> </a:t>
            </a:r>
            <a:r>
              <a:rPr lang="de-AT" sz="900" b="0" dirty="0" err="1"/>
              <a:t>Social</a:t>
            </a:r>
            <a:r>
              <a:rPr lang="de-AT" sz="900" b="0" dirty="0"/>
              <a:t> Ecology</a:t>
            </a:r>
          </a:p>
          <a:p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zoom/>
  </p:transition>
  <p:hf hdr="0" ftr="0"/>
  <p:txStyles>
    <p:titleStyle>
      <a:lvl1pPr algn="l" rtl="0" fontAlgn="base">
        <a:spcBef>
          <a:spcPct val="0"/>
        </a:spcBef>
        <a:spcAft>
          <a:spcPct val="0"/>
        </a:spcAft>
        <a:defRPr sz="3117" b="1">
          <a:solidFill>
            <a:srgbClr val="007E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17" b="1">
          <a:solidFill>
            <a:srgbClr val="007E00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117" b="1">
          <a:solidFill>
            <a:srgbClr val="007E00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117" b="1">
          <a:solidFill>
            <a:srgbClr val="007E00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117" b="1">
          <a:solidFill>
            <a:srgbClr val="007E00"/>
          </a:solidFill>
          <a:latin typeface="Arial Narrow" pitchFamily="34" charset="0"/>
        </a:defRPr>
      </a:lvl5pPr>
      <a:lvl6pPr marL="445393" algn="l" rtl="0" fontAlgn="base">
        <a:spcBef>
          <a:spcPct val="0"/>
        </a:spcBef>
        <a:spcAft>
          <a:spcPct val="0"/>
        </a:spcAft>
        <a:defRPr sz="3117" b="1">
          <a:solidFill>
            <a:srgbClr val="007E00"/>
          </a:solidFill>
          <a:latin typeface="Arial Narrow" pitchFamily="34" charset="0"/>
        </a:defRPr>
      </a:lvl6pPr>
      <a:lvl7pPr marL="890786" algn="l" rtl="0" fontAlgn="base">
        <a:spcBef>
          <a:spcPct val="0"/>
        </a:spcBef>
        <a:spcAft>
          <a:spcPct val="0"/>
        </a:spcAft>
        <a:defRPr sz="3117" b="1">
          <a:solidFill>
            <a:srgbClr val="007E00"/>
          </a:solidFill>
          <a:latin typeface="Arial Narrow" pitchFamily="34" charset="0"/>
        </a:defRPr>
      </a:lvl7pPr>
      <a:lvl8pPr marL="1336180" algn="l" rtl="0" fontAlgn="base">
        <a:spcBef>
          <a:spcPct val="0"/>
        </a:spcBef>
        <a:spcAft>
          <a:spcPct val="0"/>
        </a:spcAft>
        <a:defRPr sz="3117" b="1">
          <a:solidFill>
            <a:srgbClr val="007E00"/>
          </a:solidFill>
          <a:latin typeface="Arial Narrow" pitchFamily="34" charset="0"/>
        </a:defRPr>
      </a:lvl8pPr>
      <a:lvl9pPr marL="1781573" algn="l" rtl="0" fontAlgn="base">
        <a:spcBef>
          <a:spcPct val="0"/>
        </a:spcBef>
        <a:spcAft>
          <a:spcPct val="0"/>
        </a:spcAft>
        <a:defRPr sz="3117" b="1">
          <a:solidFill>
            <a:srgbClr val="007E00"/>
          </a:solidFill>
          <a:latin typeface="Arial Narrow" pitchFamily="34" charset="0"/>
        </a:defRPr>
      </a:lvl9pPr>
    </p:titleStyle>
    <p:bodyStyle>
      <a:lvl1pPr marL="334045" indent="-334045" algn="l" rtl="0" fontAlgn="base">
        <a:spcBef>
          <a:spcPct val="20000"/>
        </a:spcBef>
        <a:spcAft>
          <a:spcPct val="0"/>
        </a:spcAft>
        <a:buClr>
          <a:srgbClr val="009900"/>
        </a:buClr>
        <a:buSzPct val="110000"/>
        <a:buFont typeface="Wingdings" pitchFamily="2" charset="2"/>
        <a:buChar char="§"/>
        <a:defRPr sz="2338">
          <a:solidFill>
            <a:schemeClr val="tx1"/>
          </a:solidFill>
          <a:latin typeface="+mn-lt"/>
          <a:ea typeface="+mn-ea"/>
          <a:cs typeface="+mn-cs"/>
        </a:defRPr>
      </a:lvl1pPr>
      <a:lvl2pPr marL="723764" indent="-278371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2338">
          <a:solidFill>
            <a:schemeClr val="tx1"/>
          </a:solidFill>
          <a:latin typeface="+mn-lt"/>
        </a:defRPr>
      </a:lvl2pPr>
      <a:lvl3pPr marL="1113483" indent="-222697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948">
          <a:solidFill>
            <a:schemeClr val="tx1"/>
          </a:solidFill>
          <a:latin typeface="+mn-lt"/>
        </a:defRPr>
      </a:lvl3pPr>
      <a:lvl4pPr marL="1558876" indent="-222697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559">
          <a:solidFill>
            <a:schemeClr val="tx1"/>
          </a:solidFill>
          <a:latin typeface="+mn-lt"/>
        </a:defRPr>
      </a:lvl4pPr>
      <a:lvl5pPr marL="2004269" indent="-222697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364">
          <a:solidFill>
            <a:schemeClr val="tx1"/>
          </a:solidFill>
          <a:latin typeface="+mn-lt"/>
        </a:defRPr>
      </a:lvl5pPr>
      <a:lvl6pPr marL="2449662" indent="-222697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364">
          <a:solidFill>
            <a:schemeClr val="tx1"/>
          </a:solidFill>
          <a:latin typeface="+mn-lt"/>
        </a:defRPr>
      </a:lvl6pPr>
      <a:lvl7pPr marL="2895056" indent="-222697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364">
          <a:solidFill>
            <a:schemeClr val="tx1"/>
          </a:solidFill>
          <a:latin typeface="+mn-lt"/>
        </a:defRPr>
      </a:lvl7pPr>
      <a:lvl8pPr marL="3340448" indent="-222697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364">
          <a:solidFill>
            <a:schemeClr val="tx1"/>
          </a:solidFill>
          <a:latin typeface="+mn-lt"/>
        </a:defRPr>
      </a:lvl8pPr>
      <a:lvl9pPr marL="3785841" indent="-222697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364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9078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393" algn="l" defTabSz="89078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786" algn="l" defTabSz="89078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180" algn="l" defTabSz="89078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573" algn="l" defTabSz="89078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65" algn="l" defTabSz="89078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358" algn="l" defTabSz="89078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7752" algn="l" defTabSz="89078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145" algn="l" defTabSz="89078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ECF1-DFFB-4EC1-A144-DF86E8EB33CF}" type="datetime1">
              <a:rPr lang="de-DE" altLang="de-DE"/>
              <a:pPr/>
              <a:t>04.10.2021</a:t>
            </a:fld>
            <a:endParaRPr lang="de-DE" alt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DDCF81-09A1-4A16-86AC-AFCAB3C2B7D7}" type="slidenum">
              <a:rPr lang="de-DE" altLang="de-DE"/>
              <a:pPr/>
              <a:t>1</a:t>
            </a:fld>
            <a:endParaRPr lang="de-DE" altLang="de-DE"/>
          </a:p>
        </p:txBody>
      </p:sp>
      <p:pic>
        <p:nvPicPr>
          <p:cNvPr id="1048" name="Picture 24" descr="Sozialwissenscha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8602"/>
            <a:ext cx="12160249" cy="242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5469" y="1624394"/>
            <a:ext cx="9219675" cy="2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083" tIns="44542" rIns="89083" bIns="44542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sz="3600" dirty="0">
                <a:solidFill>
                  <a:schemeClr val="tx1"/>
                </a:solidFill>
                <a:latin typeface="Arial" charset="0"/>
              </a:rPr>
              <a:t>A socio-metabolic analysis of bulk materials in electricity systems: </a:t>
            </a:r>
            <a:r>
              <a:rPr lang="en-US" altLang="de-DE" sz="36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altLang="de-DE" sz="36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altLang="de-DE" sz="3600" dirty="0" smtClean="0">
                <a:solidFill>
                  <a:schemeClr val="tx1"/>
                </a:solidFill>
                <a:latin typeface="Arial" charset="0"/>
              </a:rPr>
              <a:t>Insights </a:t>
            </a:r>
            <a:r>
              <a:rPr lang="en-US" altLang="de-DE" sz="3600" dirty="0">
                <a:solidFill>
                  <a:schemeClr val="tx1"/>
                </a:solidFill>
                <a:latin typeface="Arial" charset="0"/>
              </a:rPr>
              <a:t>from a stock-flow-service nexus perspective and outlook to </a:t>
            </a:r>
            <a:r>
              <a:rPr lang="en-US" altLang="de-DE" sz="3600" dirty="0" smtClean="0">
                <a:solidFill>
                  <a:schemeClr val="tx1"/>
                </a:solidFill>
                <a:latin typeface="Arial" charset="0"/>
              </a:rPr>
              <a:t>2050</a:t>
            </a:r>
            <a:endParaRPr lang="de-DE" altLang="de-DE" sz="16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" name="Picture 2" descr="RZ Logo 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144" y="2392396"/>
            <a:ext cx="276510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N:\H73700\data\!projekt\2009_MAT_STOCKS\Außen-Kommunikation &amp; Social Media\Foerdergeber\LOGO_ERC-FLAG_EU_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23448" r="5709" b="23447"/>
          <a:stretch/>
        </p:blipFill>
        <p:spPr bwMode="auto">
          <a:xfrm>
            <a:off x="1018637" y="5781029"/>
            <a:ext cx="2339395" cy="9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/>
          <p:cNvSpPr txBox="1"/>
          <p:nvPr/>
        </p:nvSpPr>
        <p:spPr>
          <a:xfrm>
            <a:off x="3358032" y="5902955"/>
            <a:ext cx="83897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project has received funding from the European Research Council (ERC) under the European Union’s Horizon 2020 research and innovation </a:t>
            </a:r>
            <a:r>
              <a:rPr lang="en-US" sz="1600" dirty="0" err="1"/>
              <a:t>programme</a:t>
            </a:r>
            <a:r>
              <a:rPr lang="en-US" sz="1600" dirty="0"/>
              <a:t> (grant agreement No 741950).</a:t>
            </a:r>
          </a:p>
          <a:p>
            <a:endParaRPr lang="en-US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192248" y="4338444"/>
            <a:ext cx="99371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1800" b="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Philipp Thunshirn</a:t>
            </a:r>
            <a:r>
              <a:rPr lang="de-DE" altLang="de-DE" sz="1800" b="0" kern="0" baseline="3000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(1)</a:t>
            </a:r>
            <a:r>
              <a:rPr lang="de-DE" altLang="de-DE" sz="1800" b="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, Gerald Kalt</a:t>
            </a:r>
            <a:r>
              <a:rPr lang="de-DE" altLang="de-DE" sz="1800" b="0" kern="0" baseline="3000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(2)</a:t>
            </a:r>
            <a:r>
              <a:rPr lang="de-DE" altLang="de-DE" sz="1800" b="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, Fridolin Krausmann</a:t>
            </a:r>
            <a:r>
              <a:rPr lang="de-DE" altLang="de-DE" sz="1800" b="0" kern="0" baseline="3000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(2)</a:t>
            </a:r>
            <a:r>
              <a:rPr lang="de-DE" altLang="de-DE" sz="1800" b="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, Dominik </a:t>
            </a:r>
            <a:r>
              <a:rPr lang="de-DE" altLang="de-DE" sz="1800" b="0" kern="0" dirty="0" err="1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Wiedenhofer</a:t>
            </a:r>
            <a:r>
              <a:rPr lang="de-DE" altLang="de-DE" sz="1800" b="0" kern="0" baseline="3000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(2)</a:t>
            </a:r>
            <a:r>
              <a:rPr lang="de-DE" altLang="de-DE" sz="1800" b="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, Willi Haas</a:t>
            </a:r>
            <a:r>
              <a:rPr lang="de-DE" altLang="de-DE" sz="1800" b="0" kern="0" baseline="3000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(2)</a:t>
            </a:r>
            <a:r>
              <a:rPr lang="de-DE" altLang="de-DE" sz="1800" b="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, Helmut Haberl</a:t>
            </a:r>
            <a:r>
              <a:rPr lang="de-DE" altLang="de-DE" sz="1800" b="0" kern="0" baseline="3000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(2</a:t>
            </a:r>
            <a:r>
              <a:rPr lang="de-DE" altLang="de-DE" sz="1800" b="0" kern="0" baseline="300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)</a:t>
            </a:r>
          </a:p>
          <a:p>
            <a:r>
              <a:rPr lang="de-DE" altLang="de-DE" sz="180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de-DE" altLang="de-DE" sz="180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</a:br>
            <a:r>
              <a:rPr lang="de-DE" altLang="de-DE" sz="1400" b="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(1) FH Technikum Wien, Fakultät Industrial Engineering, Kompetenzfeld </a:t>
            </a:r>
            <a:r>
              <a:rPr lang="de-DE" altLang="de-DE" sz="1400" b="0" kern="0" dirty="0" err="1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Renewable</a:t>
            </a:r>
            <a:r>
              <a:rPr lang="de-DE" altLang="de-DE" sz="1400" b="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de-DE" altLang="de-DE" sz="1400" b="0" kern="0" dirty="0" err="1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Energy</a:t>
            </a:r>
            <a:r>
              <a:rPr lang="de-DE" altLang="de-DE" sz="1400" b="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 Systems</a:t>
            </a:r>
            <a:br>
              <a:rPr lang="de-DE" altLang="de-DE" sz="1400" b="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</a:br>
            <a:r>
              <a:rPr lang="de-DE" altLang="de-DE" sz="1400" b="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(2) Universität für Bodenkultur, Wien, Department für Wirtschafts- und Sozialwissenschaften, Institut für Soziale Ökologie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idx="1"/>
          </p:nvPr>
        </p:nvSpPr>
        <p:spPr>
          <a:xfrm>
            <a:off x="608324" y="1595438"/>
            <a:ext cx="4031641" cy="4514850"/>
          </a:xfrm>
        </p:spPr>
        <p:txBody>
          <a:bodyPr/>
          <a:lstStyle/>
          <a:p>
            <a:r>
              <a:rPr lang="de-DE" dirty="0" smtClean="0"/>
              <a:t>Paradox: Je ambitionierter das Energieszenario, desto höher die THG-Emissionen</a:t>
            </a:r>
          </a:p>
          <a:p>
            <a:r>
              <a:rPr lang="de-DE" dirty="0" smtClean="0"/>
              <a:t>Umweltmaßnahmen:</a:t>
            </a:r>
          </a:p>
          <a:p>
            <a:pPr lvl="1"/>
            <a:r>
              <a:rPr lang="de-DE" dirty="0" smtClean="0"/>
              <a:t>Recycling</a:t>
            </a:r>
          </a:p>
          <a:p>
            <a:pPr lvl="1"/>
            <a:r>
              <a:rPr lang="de-DE" dirty="0" smtClean="0"/>
              <a:t>materialsparende Technologien</a:t>
            </a:r>
          </a:p>
          <a:p>
            <a:pPr lvl="1"/>
            <a:r>
              <a:rPr lang="de-DE" dirty="0" smtClean="0"/>
              <a:t>Reduktion der CO</a:t>
            </a:r>
            <a:r>
              <a:rPr lang="de-DE" baseline="-25000" dirty="0" smtClean="0"/>
              <a:t>2</a:t>
            </a:r>
            <a:r>
              <a:rPr lang="de-DE" dirty="0" smtClean="0"/>
              <a:t>-Intensität in der Herstellung</a:t>
            </a:r>
            <a:endParaRPr lang="de-DE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D3F4-0F65-4826-9FDB-EEB3C1C0C061}" type="datetime1">
              <a:rPr lang="de-DE" altLang="de-DE" smtClean="0"/>
              <a:pPr/>
              <a:t>04.10.2021</a:t>
            </a:fld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E83E77-4451-4EFF-959B-08BAF8015A1E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7" name="Textfeld 6"/>
          <p:cNvSpPr txBox="1"/>
          <p:nvPr/>
        </p:nvSpPr>
        <p:spPr>
          <a:xfrm>
            <a:off x="9320485" y="323925"/>
            <a:ext cx="2839765" cy="25922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49" y="623272"/>
            <a:ext cx="6690749" cy="48851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3379965" y="6223302"/>
            <a:ext cx="60845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FH Technikum Wien</a:t>
            </a:r>
            <a:r>
              <a:rPr lang="de-DE" sz="1200" b="0" dirty="0"/>
              <a:t> </a:t>
            </a:r>
            <a:r>
              <a:rPr lang="de-DE" sz="1200" b="0" dirty="0" smtClean="0"/>
              <a:t>  Kompetenzfeld </a:t>
            </a:r>
            <a:r>
              <a:rPr lang="de-DE" sz="1200" b="0" dirty="0" err="1" smtClean="0"/>
              <a:t>Renewable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Energy</a:t>
            </a:r>
            <a:r>
              <a:rPr lang="de-DE" sz="1200" b="0" dirty="0" smtClean="0"/>
              <a:t> Systems     DDI Philipp Thunshirn</a:t>
            </a:r>
            <a:endParaRPr lang="de-DE" sz="1200" b="0" dirty="0"/>
          </a:p>
        </p:txBody>
      </p:sp>
      <p:sp>
        <p:nvSpPr>
          <p:cNvPr id="11" name="Textfeld 10"/>
          <p:cNvSpPr txBox="1"/>
          <p:nvPr/>
        </p:nvSpPr>
        <p:spPr>
          <a:xfrm>
            <a:off x="4242387" y="5501888"/>
            <a:ext cx="738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0" dirty="0" err="1" smtClean="0">
                <a:latin typeface="+mj-lt"/>
              </a:rPr>
              <a:t>Abbildung</a:t>
            </a:r>
            <a:r>
              <a:rPr lang="en-US" sz="1200" b="0" dirty="0" smtClean="0">
                <a:latin typeface="+mj-lt"/>
              </a:rPr>
              <a:t> 8: </a:t>
            </a:r>
            <a:r>
              <a:rPr lang="de-DE" altLang="de-DE" sz="1200" b="0" dirty="0" smtClean="0">
                <a:solidFill>
                  <a:srgbClr val="202124"/>
                </a:solidFill>
                <a:latin typeface="+mj-lt"/>
              </a:rPr>
              <a:t>a) Angenommene Entwicklung der Treibhausgasintensitäten. b) Kumulative inkorporierte THG-Emissionen in </a:t>
            </a:r>
            <a:r>
              <a:rPr lang="de-DE" altLang="de-DE" sz="1200" b="0" dirty="0" err="1" smtClean="0">
                <a:solidFill>
                  <a:srgbClr val="202124"/>
                </a:solidFill>
                <a:latin typeface="+mj-lt"/>
              </a:rPr>
              <a:t>bulk</a:t>
            </a:r>
            <a:r>
              <a:rPr lang="de-DE" altLang="de-DE" sz="1200" b="0" dirty="0" smtClean="0">
                <a:solidFill>
                  <a:srgbClr val="202124"/>
                </a:solidFill>
                <a:latin typeface="+mj-lt"/>
              </a:rPr>
              <a:t> </a:t>
            </a:r>
            <a:r>
              <a:rPr lang="de-DE" altLang="de-DE" sz="1200" b="0" dirty="0" err="1" smtClean="0">
                <a:solidFill>
                  <a:srgbClr val="202124"/>
                </a:solidFill>
                <a:latin typeface="+mj-lt"/>
              </a:rPr>
              <a:t>materials</a:t>
            </a:r>
            <a:r>
              <a:rPr lang="de-DE" altLang="de-DE" sz="1200" b="0" dirty="0" smtClean="0">
                <a:solidFill>
                  <a:srgbClr val="202124"/>
                </a:solidFill>
                <a:latin typeface="+mj-lt"/>
              </a:rPr>
              <a:t>. Unsicherheitsbalken stammen von hohen und niedrigen Schätzungen für Materialintensitäten</a:t>
            </a:r>
            <a:r>
              <a:rPr lang="de-DE" altLang="de-DE" sz="1200" b="0" dirty="0" smtClean="0">
                <a:latin typeface="+mj-lt"/>
              </a:rPr>
              <a:t>. Quelle: </a:t>
            </a:r>
            <a:r>
              <a:rPr lang="en-US" sz="1200" b="0" dirty="0" err="1" smtClean="0">
                <a:latin typeface="+mj-lt"/>
              </a:rPr>
              <a:t>Kalt</a:t>
            </a:r>
            <a:r>
              <a:rPr lang="en-US" sz="1200" b="0" dirty="0" smtClean="0">
                <a:latin typeface="+mj-lt"/>
              </a:rPr>
              <a:t> et al. (2021b) (</a:t>
            </a:r>
            <a:r>
              <a:rPr lang="en-US" sz="1200" b="0" dirty="0"/>
              <a:t>under </a:t>
            </a:r>
            <a:r>
              <a:rPr lang="en-US" sz="1200" b="0" dirty="0" smtClean="0"/>
              <a:t>review)</a:t>
            </a:r>
            <a:r>
              <a:rPr lang="en-US" sz="1200" b="0" dirty="0" smtClean="0">
                <a:latin typeface="+mj-lt"/>
              </a:rPr>
              <a:t> </a:t>
            </a:r>
            <a:endParaRPr lang="de-DE" sz="1200" b="0" dirty="0">
              <a:latin typeface="+mj-lt"/>
            </a:endParaRPr>
          </a:p>
        </p:txBody>
      </p:sp>
      <p:cxnSp>
        <p:nvCxnSpPr>
          <p:cNvPr id="12" name="Gerader Verbinder 11"/>
          <p:cNvCxnSpPr/>
          <p:nvPr/>
        </p:nvCxnSpPr>
        <p:spPr bwMode="auto">
          <a:xfrm>
            <a:off x="4639965" y="6296570"/>
            <a:ext cx="1" cy="130462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7232253" y="6306723"/>
            <a:ext cx="1" cy="130462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RZ Logo 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79" y="6193988"/>
            <a:ext cx="786036" cy="55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722" y="6242556"/>
            <a:ext cx="657095" cy="456761"/>
          </a:xfrm>
          <a:prstGeom prst="rect">
            <a:avLst/>
          </a:prstGeom>
        </p:spPr>
      </p:pic>
      <p:sp>
        <p:nvSpPr>
          <p:cNvPr id="8" name="Titel 2"/>
          <p:cNvSpPr txBox="1">
            <a:spLocks/>
          </p:cNvSpPr>
          <p:nvPr/>
        </p:nvSpPr>
        <p:spPr>
          <a:xfrm>
            <a:off x="679525" y="186060"/>
            <a:ext cx="10943605" cy="641921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5pPr>
            <a:lvl6pPr marL="445393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6pPr>
            <a:lvl7pPr marL="890786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7pPr>
            <a:lvl8pPr marL="1336180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8pPr>
            <a:lvl9pPr marL="1781573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9pPr>
          </a:lstStyle>
          <a:p>
            <a:r>
              <a:rPr lang="de-DE" kern="0" dirty="0" smtClean="0"/>
              <a:t>Ergebnisse – Treibhausgasemissionen 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0581793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Diskussion und Zusammenfassung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D3F4-0F65-4826-9FDB-EEB3C1C0C061}" type="datetime1">
              <a:rPr lang="de-DE" altLang="de-DE" smtClean="0"/>
              <a:pPr/>
              <a:t>04.10.2021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E83E77-4451-4EFF-959B-08BAF8015A1E}" type="slidenum">
              <a:rPr lang="de-DE" altLang="de-DE" smtClean="0"/>
              <a:pPr/>
              <a:t>11</a:t>
            </a:fld>
            <a:endParaRPr lang="de-DE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9320485" y="323925"/>
            <a:ext cx="2839765" cy="25922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3462" y="971997"/>
            <a:ext cx="12056788" cy="5112568"/>
          </a:xfrm>
        </p:spPr>
        <p:txBody>
          <a:bodyPr/>
          <a:lstStyle/>
          <a:p>
            <a:r>
              <a:rPr lang="de-DE" b="1" dirty="0" smtClean="0"/>
              <a:t>Materialbestände</a:t>
            </a:r>
            <a:r>
              <a:rPr lang="de-DE" dirty="0" smtClean="0"/>
              <a:t> in globalen Strominfrastrukturen haben sich zwischen </a:t>
            </a:r>
            <a:r>
              <a:rPr lang="de-DE" b="1" dirty="0" smtClean="0"/>
              <a:t>1980-2017</a:t>
            </a:r>
            <a:r>
              <a:rPr lang="de-DE" dirty="0" smtClean="0"/>
              <a:t> </a:t>
            </a:r>
            <a:r>
              <a:rPr lang="de-DE" b="1" dirty="0" smtClean="0"/>
              <a:t>verdreifacht</a:t>
            </a:r>
          </a:p>
          <a:p>
            <a:pPr lvl="1"/>
            <a:r>
              <a:rPr lang="de-DE" b="1" dirty="0" smtClean="0"/>
              <a:t>26%</a:t>
            </a:r>
            <a:r>
              <a:rPr lang="de-DE" dirty="0" smtClean="0"/>
              <a:t> der gesamten globalen Kupferbestände</a:t>
            </a:r>
          </a:p>
          <a:p>
            <a:pPr lvl="1"/>
            <a:r>
              <a:rPr lang="de-DE" b="1" dirty="0" smtClean="0"/>
              <a:t>15%</a:t>
            </a:r>
            <a:r>
              <a:rPr lang="de-DE" dirty="0" smtClean="0"/>
              <a:t> der gesamten globalen Aluminiumbestände</a:t>
            </a:r>
          </a:p>
          <a:p>
            <a:r>
              <a:rPr lang="de-DE" b="1" dirty="0" smtClean="0"/>
              <a:t>Metallbestände</a:t>
            </a:r>
            <a:r>
              <a:rPr lang="de-DE" dirty="0" smtClean="0"/>
              <a:t> korrelieren </a:t>
            </a:r>
            <a:r>
              <a:rPr lang="de-DE" b="1" dirty="0" smtClean="0"/>
              <a:t>positiv</a:t>
            </a:r>
            <a:r>
              <a:rPr lang="de-DE" dirty="0" smtClean="0"/>
              <a:t> mit gesellschaftlichen </a:t>
            </a:r>
            <a:r>
              <a:rPr lang="de-DE" b="1" dirty="0" smtClean="0"/>
              <a:t>Wohlstand</a:t>
            </a:r>
          </a:p>
          <a:p>
            <a:r>
              <a:rPr lang="de-DE" dirty="0"/>
              <a:t>Szenarien mit </a:t>
            </a:r>
            <a:r>
              <a:rPr lang="de-DE" b="1" dirty="0"/>
              <a:t>hohem Anteil erneuerbarer Energien </a:t>
            </a:r>
            <a:r>
              <a:rPr lang="de-DE" dirty="0"/>
              <a:t>implizieren einen deutlich </a:t>
            </a:r>
            <a:r>
              <a:rPr lang="de-DE" b="1" dirty="0"/>
              <a:t>höheren </a:t>
            </a:r>
            <a:r>
              <a:rPr lang="de-DE" b="1" dirty="0" smtClean="0"/>
              <a:t>Materialbedarf</a:t>
            </a:r>
          </a:p>
          <a:p>
            <a:pPr lvl="1"/>
            <a:r>
              <a:rPr lang="de-DE" b="1" dirty="0" smtClean="0"/>
              <a:t>CO</a:t>
            </a:r>
            <a:r>
              <a:rPr lang="de-DE" b="1" baseline="-25000" dirty="0" smtClean="0"/>
              <a:t>2</a:t>
            </a:r>
            <a:r>
              <a:rPr lang="de-DE" b="1" dirty="0" smtClean="0"/>
              <a:t>-Emissionen</a:t>
            </a:r>
            <a:r>
              <a:rPr lang="de-DE" dirty="0" smtClean="0"/>
              <a:t> könnten im </a:t>
            </a:r>
            <a:r>
              <a:rPr lang="de-DE" i="1" dirty="0" err="1" smtClean="0"/>
              <a:t>worst-case</a:t>
            </a:r>
            <a:r>
              <a:rPr lang="de-DE" dirty="0" smtClean="0"/>
              <a:t> Szenario </a:t>
            </a:r>
            <a:r>
              <a:rPr lang="de-DE" b="1" dirty="0" smtClean="0"/>
              <a:t>über 10% des globalen CO</a:t>
            </a:r>
            <a:r>
              <a:rPr lang="de-DE" b="1" baseline="-25000" dirty="0" smtClean="0"/>
              <a:t>2</a:t>
            </a:r>
            <a:r>
              <a:rPr lang="de-DE" b="1" dirty="0" smtClean="0"/>
              <a:t>-Budget</a:t>
            </a:r>
            <a:r>
              <a:rPr lang="de-DE" b="1" i="1" dirty="0" smtClean="0"/>
              <a:t> </a:t>
            </a:r>
            <a:r>
              <a:rPr lang="de-DE" dirty="0" smtClean="0"/>
              <a:t>betragen (in 2050)</a:t>
            </a:r>
          </a:p>
          <a:p>
            <a:r>
              <a:rPr lang="de-DE" b="1" dirty="0" smtClean="0"/>
              <a:t>Maßnahmen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materialsparende </a:t>
            </a:r>
            <a:r>
              <a:rPr lang="de-DE" dirty="0"/>
              <a:t>Stromtechnologien </a:t>
            </a:r>
            <a:r>
              <a:rPr lang="de-DE" dirty="0" smtClean="0"/>
              <a:t>bevorzugen</a:t>
            </a:r>
          </a:p>
          <a:p>
            <a:pPr lvl="1"/>
            <a:r>
              <a:rPr lang="de-DE" dirty="0" smtClean="0"/>
              <a:t>Anwendung </a:t>
            </a:r>
            <a:r>
              <a:rPr lang="de-DE" dirty="0"/>
              <a:t>kohlenstoffarmer Prozesse in der Industrie </a:t>
            </a:r>
          </a:p>
          <a:p>
            <a:pPr lvl="1"/>
            <a:r>
              <a:rPr lang="de-DE" dirty="0" smtClean="0"/>
              <a:t>Recycling 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379965" y="6223302"/>
            <a:ext cx="60845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FH Technikum Wien</a:t>
            </a:r>
            <a:r>
              <a:rPr lang="de-DE" sz="1200" b="0" dirty="0"/>
              <a:t> </a:t>
            </a:r>
            <a:r>
              <a:rPr lang="de-DE" sz="1200" b="0" dirty="0" smtClean="0"/>
              <a:t>  Kompetenzfeld </a:t>
            </a:r>
            <a:r>
              <a:rPr lang="de-DE" sz="1200" b="0" dirty="0" err="1" smtClean="0"/>
              <a:t>Renewable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Energy</a:t>
            </a:r>
            <a:r>
              <a:rPr lang="de-DE" sz="1200" b="0" dirty="0" smtClean="0"/>
              <a:t> Systems     DDI Philipp Thunshirn</a:t>
            </a:r>
            <a:endParaRPr lang="de-DE" sz="1200" b="0" dirty="0"/>
          </a:p>
        </p:txBody>
      </p:sp>
    </p:spTree>
    <p:extLst>
      <p:ext uri="{BB962C8B-B14F-4D97-AF65-F5344CB8AC3E}">
        <p14:creationId xmlns:p14="http://schemas.microsoft.com/office/powerpoint/2010/main" val="41727164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72" name="Picture 40" descr="Sozialwissenschaft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4" y="4068341"/>
            <a:ext cx="12160250" cy="27721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57091" y="495876"/>
            <a:ext cx="8715619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altLang="de-DE" sz="2000" dirty="0" smtClean="0">
                <a:latin typeface="Arial" charset="0"/>
              </a:rPr>
              <a:t>University für Bodenkultur, Wien </a:t>
            </a:r>
          </a:p>
          <a:p>
            <a:pPr eaLnBrk="0" hangingPunct="0">
              <a:lnSpc>
                <a:spcPct val="150000"/>
              </a:lnSpc>
            </a:pPr>
            <a:r>
              <a:rPr lang="de-DE" altLang="de-DE" sz="1800" b="0" dirty="0">
                <a:latin typeface="Arial" charset="0"/>
              </a:rPr>
              <a:t>Department für Wirtschafts- und Sozialwissenschaften, Institute für Soziale </a:t>
            </a:r>
            <a:r>
              <a:rPr lang="de-DE" altLang="de-DE" sz="1800" b="0" dirty="0" smtClean="0">
                <a:latin typeface="Arial" charset="0"/>
              </a:rPr>
              <a:t>Ökologie</a:t>
            </a:r>
            <a:endParaRPr lang="de-DE" altLang="de-DE" sz="1800" dirty="0" smtClean="0">
              <a:latin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de-DE" altLang="de-DE" sz="2000" dirty="0" smtClean="0">
                <a:latin typeface="Arial" charset="0"/>
              </a:rPr>
              <a:t>Fachhochschule Technikum Wien</a:t>
            </a:r>
            <a:endParaRPr lang="de-DE" altLang="de-DE" sz="1800" dirty="0">
              <a:latin typeface="Arial" charset="0"/>
            </a:endParaRPr>
          </a:p>
          <a:p>
            <a:r>
              <a:rPr lang="de-DE" altLang="de-DE" sz="1800" b="0" dirty="0" smtClean="0">
                <a:latin typeface="Arial" charset="0"/>
              </a:rPr>
              <a:t>Fakultät Industrial Engineering, Kompetenzfeld </a:t>
            </a:r>
            <a:r>
              <a:rPr lang="de-DE" altLang="de-DE" sz="1800" b="0" dirty="0" err="1" smtClean="0">
                <a:latin typeface="Arial" charset="0"/>
              </a:rPr>
              <a:t>Renewable</a:t>
            </a:r>
            <a:r>
              <a:rPr lang="de-DE" altLang="de-DE" sz="1800" b="0" dirty="0" smtClean="0">
                <a:latin typeface="Arial" charset="0"/>
              </a:rPr>
              <a:t> </a:t>
            </a:r>
            <a:r>
              <a:rPr lang="de-DE" altLang="de-DE" sz="1800" b="0" dirty="0" err="1" smtClean="0">
                <a:latin typeface="Arial" charset="0"/>
              </a:rPr>
              <a:t>Energy</a:t>
            </a:r>
            <a:r>
              <a:rPr lang="de-DE" altLang="de-DE" sz="1800" b="0" dirty="0" smtClean="0">
                <a:latin typeface="Arial" charset="0"/>
              </a:rPr>
              <a:t> Systems</a:t>
            </a:r>
            <a:endParaRPr lang="de-DE" altLang="de-DE" sz="1800" b="0" dirty="0">
              <a:latin typeface="Arial" charset="0"/>
            </a:endParaRPr>
          </a:p>
          <a:p>
            <a:endParaRPr lang="de-DE" altLang="de-DE" sz="1400" b="0" dirty="0">
              <a:latin typeface="Arial" charset="0"/>
            </a:endParaRPr>
          </a:p>
          <a:p>
            <a:r>
              <a:rPr lang="de-DE" altLang="de-DE" sz="1400" b="0" dirty="0" smtClean="0">
                <a:latin typeface="Arial" charset="0"/>
              </a:rPr>
              <a:t>Kontakt: DDI Philipp Thunshirn</a:t>
            </a:r>
          </a:p>
          <a:p>
            <a:pPr lvl="2"/>
            <a:r>
              <a:rPr lang="de-DE" altLang="de-DE" sz="1400" b="0" dirty="0" smtClean="0">
                <a:latin typeface="Arial" charset="0"/>
              </a:rPr>
              <a:t> </a:t>
            </a:r>
            <a:r>
              <a:rPr lang="de-DE" altLang="de-DE" sz="1400" b="0" dirty="0" err="1" smtClean="0">
                <a:latin typeface="Arial" charset="0"/>
              </a:rPr>
              <a:t>Giefinggasse</a:t>
            </a:r>
            <a:r>
              <a:rPr lang="de-DE" altLang="de-DE" sz="1400" b="0" dirty="0" smtClean="0">
                <a:latin typeface="Arial" charset="0"/>
              </a:rPr>
              <a:t> </a:t>
            </a:r>
            <a:r>
              <a:rPr lang="de-DE" altLang="de-DE" sz="1400" b="0" dirty="0">
                <a:latin typeface="Arial" charset="0"/>
              </a:rPr>
              <a:t>6, 1210 Wien, </a:t>
            </a:r>
            <a:endParaRPr lang="de-DE" altLang="de-DE" sz="1400" b="0" dirty="0" smtClean="0">
              <a:latin typeface="Arial" charset="0"/>
            </a:endParaRPr>
          </a:p>
          <a:p>
            <a:pPr lvl="2"/>
            <a:r>
              <a:rPr lang="de-DE" altLang="de-DE" sz="1400" b="0" dirty="0" smtClean="0">
                <a:latin typeface="Arial" charset="0"/>
              </a:rPr>
              <a:t> E-Mail: philipp.thunshirn@technikum-wien.at </a:t>
            </a:r>
            <a:endParaRPr lang="de-DE" altLang="de-DE" sz="1400" b="0" dirty="0">
              <a:latin typeface="Arial" charset="0"/>
            </a:endParaRPr>
          </a:p>
        </p:txBody>
      </p:sp>
      <p:pic>
        <p:nvPicPr>
          <p:cNvPr id="6" name="Grafik 5" descr="N:\H73700\data\!projekt\2009_MAT_STOCKS\Außen-Kommunikation &amp; Social Media\Foerdergeber\LOGO_ERC-FLAG_EU_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23448" r="5709" b="23447"/>
          <a:stretch/>
        </p:blipFill>
        <p:spPr bwMode="auto">
          <a:xfrm>
            <a:off x="235781" y="5996384"/>
            <a:ext cx="2001662" cy="8008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2237443" y="6081127"/>
            <a:ext cx="9732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project has received funding from the European Research Council (ERC) under the European Union’s Horizon 2020 research and innovation </a:t>
            </a:r>
            <a:r>
              <a:rPr lang="en-US" sz="1600" dirty="0" err="1"/>
              <a:t>programme</a:t>
            </a:r>
            <a:r>
              <a:rPr lang="en-US" sz="1600" dirty="0"/>
              <a:t> (grant agreement No 741950).</a:t>
            </a:r>
          </a:p>
          <a:p>
            <a:endParaRPr lang="en-US" sz="1600" dirty="0"/>
          </a:p>
        </p:txBody>
      </p:sp>
      <p:pic>
        <p:nvPicPr>
          <p:cNvPr id="8" name="Picture 2" descr="RZ Logo 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710" y="2392396"/>
            <a:ext cx="276510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57091" y="3055943"/>
            <a:ext cx="923945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Referenzen</a:t>
            </a:r>
          </a:p>
          <a:p>
            <a:r>
              <a:rPr lang="en-US" sz="1800" b="0" dirty="0" err="1"/>
              <a:t>Kalt</a:t>
            </a:r>
            <a:r>
              <a:rPr lang="en-US" sz="1800" b="0" dirty="0"/>
              <a:t>, G., Thunshirn, P., Haberl, H., 2021a. A global inventory of electricity infrastructures from 1980 to 2017: Country-level data on power plants, grids and transformers (submitted). </a:t>
            </a:r>
            <a:r>
              <a:rPr lang="de-DE" sz="1800" b="0" dirty="0"/>
              <a:t>Data Brief</a:t>
            </a:r>
            <a:r>
              <a:rPr lang="de-DE" sz="1800" b="0" dirty="0" smtClean="0"/>
              <a:t>.</a:t>
            </a:r>
          </a:p>
          <a:p>
            <a:endParaRPr lang="de-DE" sz="1800" b="0" dirty="0"/>
          </a:p>
          <a:p>
            <a:r>
              <a:rPr lang="de-DE" sz="1800" b="0" dirty="0"/>
              <a:t>Kalt, G., Thunshirn, P., Krausmann, F., Haberl, H., 2021b. </a:t>
            </a:r>
            <a:r>
              <a:rPr lang="en-US" sz="1800" b="0" dirty="0"/>
              <a:t>Bulk material requirements of global electricity sector pathways to 2050 and associated greenhouse gas emissions. </a:t>
            </a:r>
            <a:r>
              <a:rPr lang="de-DE" sz="1800" b="0" dirty="0" err="1"/>
              <a:t>Glob</a:t>
            </a:r>
            <a:r>
              <a:rPr lang="de-DE" sz="1800" b="0" dirty="0"/>
              <a:t>. </a:t>
            </a:r>
            <a:r>
              <a:rPr lang="de-DE" sz="1800" b="0" dirty="0" err="1"/>
              <a:t>Environ</a:t>
            </a:r>
            <a:r>
              <a:rPr lang="de-DE" sz="1800" b="0" dirty="0"/>
              <a:t>. Change (</a:t>
            </a:r>
            <a:r>
              <a:rPr lang="de-DE" sz="1800" b="0" dirty="0" err="1"/>
              <a:t>under</a:t>
            </a:r>
            <a:r>
              <a:rPr lang="de-DE" sz="1800" b="0" dirty="0"/>
              <a:t> </a:t>
            </a:r>
            <a:r>
              <a:rPr lang="de-DE" sz="1800" b="0" dirty="0" err="1"/>
              <a:t>review</a:t>
            </a:r>
            <a:r>
              <a:rPr lang="de-DE" sz="1800" b="0" dirty="0" smtClean="0"/>
              <a:t>).</a:t>
            </a:r>
          </a:p>
          <a:p>
            <a:endParaRPr lang="de-DE" sz="1800" b="0" dirty="0"/>
          </a:p>
          <a:p>
            <a:r>
              <a:rPr lang="de-DE" sz="1800" b="0" dirty="0"/>
              <a:t>Kalt, G., Thunshirn, P., </a:t>
            </a:r>
            <a:r>
              <a:rPr lang="de-DE" sz="1800" b="0" dirty="0" err="1"/>
              <a:t>Wiedenhofer</a:t>
            </a:r>
            <a:r>
              <a:rPr lang="de-DE" sz="1800" b="0" dirty="0"/>
              <a:t>, D., Krausmann, F., Haas, W., Haberl, H., 2021c. </a:t>
            </a:r>
            <a:r>
              <a:rPr lang="en-US" sz="1800" b="0" dirty="0"/>
              <a:t>Material stocks in global electricity infrastructures – An empirical analysis of the power sector's stock-flow-service nexus. </a:t>
            </a:r>
            <a:r>
              <a:rPr lang="en-US" sz="1800" b="0" dirty="0" err="1"/>
              <a:t>Resour</a:t>
            </a:r>
            <a:r>
              <a:rPr lang="en-US" sz="1800" b="0" dirty="0"/>
              <a:t>. </a:t>
            </a:r>
            <a:r>
              <a:rPr lang="en-US" sz="1800" b="0" dirty="0" err="1"/>
              <a:t>Conserv</a:t>
            </a:r>
            <a:r>
              <a:rPr lang="en-US" sz="1800" b="0" dirty="0"/>
              <a:t>. </a:t>
            </a:r>
            <a:r>
              <a:rPr lang="en-US" sz="1800" b="0" dirty="0" err="1"/>
              <a:t>Recycl</a:t>
            </a:r>
            <a:r>
              <a:rPr lang="en-US" sz="1800" b="0" dirty="0"/>
              <a:t>. 173, 105723. https://doi.org/10.1016/j.resconrec.2021.105723</a:t>
            </a:r>
            <a:endParaRPr lang="de-DE" sz="1800" b="0" dirty="0"/>
          </a:p>
          <a:p>
            <a:endParaRPr lang="de-DE" sz="14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75669" y="6229354"/>
            <a:ext cx="1404296" cy="455613"/>
          </a:xfrm>
        </p:spPr>
        <p:txBody>
          <a:bodyPr/>
          <a:lstStyle/>
          <a:p>
            <a:fld id="{B5D1D3F4-0F65-4826-9FDB-EEB3C1C0C061}" type="datetime1">
              <a:rPr lang="de-DE" altLang="de-DE" smtClean="0"/>
              <a:pPr/>
              <a:t>04.10.2021</a:t>
            </a:fld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E83E77-4451-4EFF-959B-08BAF8015A1E}" type="slidenum">
              <a:rPr lang="de-DE" altLang="de-DE" smtClean="0"/>
              <a:pPr/>
              <a:t>2</a:t>
            </a:fld>
            <a:endParaRPr lang="de-DE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9320485" y="323925"/>
            <a:ext cx="2839765" cy="25922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5470" y="1908100"/>
            <a:ext cx="11737304" cy="4222771"/>
          </a:xfrm>
        </p:spPr>
        <p:txBody>
          <a:bodyPr/>
          <a:lstStyle/>
          <a:p>
            <a:r>
              <a:rPr lang="de-DE" sz="2800" dirty="0"/>
              <a:t>Bisher wurden nur kritische Rohstoffe in Energiesystemen </a:t>
            </a:r>
            <a:r>
              <a:rPr lang="de-DE" sz="2800" dirty="0" smtClean="0"/>
              <a:t>betrachtet</a:t>
            </a:r>
          </a:p>
          <a:p>
            <a:r>
              <a:rPr lang="de-DE" sz="2800" i="1" dirty="0" err="1" smtClean="0"/>
              <a:t>Bulk</a:t>
            </a:r>
            <a:r>
              <a:rPr lang="de-DE" sz="2800" i="1" dirty="0" smtClean="0"/>
              <a:t> </a:t>
            </a:r>
            <a:r>
              <a:rPr lang="de-DE" sz="2800" i="1" dirty="0" err="1" smtClean="0"/>
              <a:t>materials</a:t>
            </a:r>
            <a:r>
              <a:rPr lang="de-DE" sz="2800" dirty="0" smtClean="0"/>
              <a:t> – Beton, Stahl, Aluminium, Kupfer </a:t>
            </a:r>
            <a:r>
              <a:rPr lang="de-DE" sz="2800" dirty="0"/>
              <a:t>–</a:t>
            </a:r>
            <a:r>
              <a:rPr lang="de-DE" sz="2800" dirty="0" smtClean="0"/>
              <a:t> sind mengenmäßig bedeutsam</a:t>
            </a:r>
            <a:endParaRPr lang="de-DE" sz="2800" dirty="0"/>
          </a:p>
          <a:p>
            <a:r>
              <a:rPr lang="de-DE" sz="2800" dirty="0" smtClean="0"/>
              <a:t>Herstellungsprozesse sind sehr CO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-intensiv</a:t>
            </a:r>
          </a:p>
          <a:p>
            <a:pPr lvl="1"/>
            <a:r>
              <a:rPr lang="de-DE" sz="2800" dirty="0" smtClean="0"/>
              <a:t>~15% der gesamten globalen Treibhausgasemissionen</a:t>
            </a:r>
          </a:p>
          <a:p>
            <a:r>
              <a:rPr lang="de-DE" sz="2800" dirty="0" smtClean="0"/>
              <a:t>Energiewende, Zugang zu Elektrizität (SDG 7), und Elektrifizierung des Energiesektors </a:t>
            </a:r>
          </a:p>
          <a:p>
            <a:pPr lvl="1"/>
            <a:r>
              <a:rPr lang="de-DE" sz="2800" dirty="0" smtClean="0">
                <a:sym typeface="Wingdings" panose="05000000000000000000" pitchFamily="2" charset="2"/>
              </a:rPr>
              <a:t>Steigender Verbrauch an </a:t>
            </a:r>
            <a:r>
              <a:rPr lang="de-DE" sz="2800" i="1" dirty="0" err="1" smtClean="0">
                <a:sym typeface="Wingdings" panose="05000000000000000000" pitchFamily="2" charset="2"/>
              </a:rPr>
              <a:t>bulk</a:t>
            </a:r>
            <a:r>
              <a:rPr lang="de-DE" sz="2800" i="1" dirty="0" smtClean="0">
                <a:sym typeface="Wingdings" panose="05000000000000000000" pitchFamily="2" charset="2"/>
              </a:rPr>
              <a:t> </a:t>
            </a:r>
            <a:r>
              <a:rPr lang="de-DE" sz="2800" i="1" dirty="0" err="1" smtClean="0">
                <a:sym typeface="Wingdings" panose="05000000000000000000" pitchFamily="2" charset="2"/>
              </a:rPr>
              <a:t>materials</a:t>
            </a:r>
            <a:r>
              <a:rPr lang="de-DE" sz="2800" i="1" dirty="0" smtClean="0">
                <a:sym typeface="Wingdings" panose="05000000000000000000" pitchFamily="2" charset="2"/>
              </a:rPr>
              <a:t> </a:t>
            </a:r>
            <a:r>
              <a:rPr lang="de-DE" sz="2800" dirty="0" smtClean="0">
                <a:sym typeface="Wingdings" panose="05000000000000000000" pitchFamily="2" charset="2"/>
              </a:rPr>
              <a:t>erwartet</a:t>
            </a:r>
          </a:p>
          <a:p>
            <a:r>
              <a:rPr lang="de-DE" sz="2800" b="1" dirty="0" smtClean="0"/>
              <a:t>Wir haben die Materialbestände und die Treibhausgasemissionen des globalen Stromsektors berechnet</a:t>
            </a:r>
            <a:endParaRPr lang="de-DE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379965" y="6223302"/>
            <a:ext cx="60845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FH Technikum Wien</a:t>
            </a:r>
            <a:r>
              <a:rPr lang="de-DE" sz="1200" b="0" dirty="0"/>
              <a:t> </a:t>
            </a:r>
            <a:r>
              <a:rPr lang="de-DE" sz="1200" b="0" dirty="0" smtClean="0"/>
              <a:t>  Kompetenzfeld </a:t>
            </a:r>
            <a:r>
              <a:rPr lang="de-DE" sz="1200" b="0" dirty="0" err="1" smtClean="0"/>
              <a:t>Renewable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Energy</a:t>
            </a:r>
            <a:r>
              <a:rPr lang="de-DE" sz="1200" b="0" dirty="0" smtClean="0"/>
              <a:t> Systems     DDI Philipp Thunshirn</a:t>
            </a:r>
            <a:endParaRPr lang="de-DE" sz="1200" b="0" dirty="0"/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4639965" y="6296570"/>
            <a:ext cx="1" cy="130462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 bwMode="auto">
          <a:xfrm>
            <a:off x="7232253" y="6306723"/>
            <a:ext cx="1" cy="130462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324" y="274642"/>
            <a:ext cx="10944409" cy="1705467"/>
          </a:xfrm>
        </p:spPr>
        <p:txBody>
          <a:bodyPr/>
          <a:lstStyle/>
          <a:p>
            <a:r>
              <a:rPr lang="de-DE" sz="4800" dirty="0"/>
              <a:t>Wieso </a:t>
            </a:r>
            <a:r>
              <a:rPr lang="de-DE" sz="4800" i="1" dirty="0" err="1"/>
              <a:t>bulk</a:t>
            </a:r>
            <a:r>
              <a:rPr lang="de-DE" sz="4800" i="1" dirty="0"/>
              <a:t> </a:t>
            </a:r>
            <a:r>
              <a:rPr lang="de-DE" sz="4800" i="1" dirty="0" err="1"/>
              <a:t>materials</a:t>
            </a:r>
            <a:r>
              <a:rPr lang="de-DE" sz="4800" i="1" dirty="0"/>
              <a:t> </a:t>
            </a:r>
            <a:r>
              <a:rPr lang="de-DE" sz="4800" dirty="0"/>
              <a:t>von Energiesystemen studieren?</a:t>
            </a:r>
            <a:br>
              <a:rPr lang="de-DE" sz="4800" dirty="0"/>
            </a:br>
            <a:endParaRPr lang="de-DE" sz="4800" dirty="0"/>
          </a:p>
        </p:txBody>
      </p:sp>
      <p:pic>
        <p:nvPicPr>
          <p:cNvPr id="10" name="Picture 2" descr="RZ Logo 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79" y="6193988"/>
            <a:ext cx="786036" cy="55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722" y="6242556"/>
            <a:ext cx="657095" cy="45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2872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E83E77-4451-4EFF-959B-08BAF8015A1E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7" name="Textfeld 6"/>
          <p:cNvSpPr txBox="1"/>
          <p:nvPr/>
        </p:nvSpPr>
        <p:spPr>
          <a:xfrm>
            <a:off x="9320485" y="323925"/>
            <a:ext cx="2839765" cy="25922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51" y="683965"/>
            <a:ext cx="11458279" cy="5401372"/>
          </a:xfrm>
          <a:prstGeom prst="rect">
            <a:avLst/>
          </a:prstGeom>
        </p:spPr>
      </p:pic>
      <p:sp>
        <p:nvSpPr>
          <p:cNvPr id="8" name="Titel 2"/>
          <p:cNvSpPr txBox="1">
            <a:spLocks/>
          </p:cNvSpPr>
          <p:nvPr/>
        </p:nvSpPr>
        <p:spPr>
          <a:xfrm>
            <a:off x="679525" y="186060"/>
            <a:ext cx="10943605" cy="641921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5pPr>
            <a:lvl6pPr marL="445393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6pPr>
            <a:lvl7pPr marL="890786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7pPr>
            <a:lvl8pPr marL="1336180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8pPr>
            <a:lvl9pPr marL="1781573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9pPr>
          </a:lstStyle>
          <a:p>
            <a:r>
              <a:rPr lang="de-DE" kern="0" smtClean="0"/>
              <a:t>Daten und Methode</a:t>
            </a:r>
            <a:endParaRPr lang="de-DE" kern="0" dirty="0"/>
          </a:p>
        </p:txBody>
      </p:sp>
      <p:sp>
        <p:nvSpPr>
          <p:cNvPr id="9" name="Textfeld 8"/>
          <p:cNvSpPr txBox="1"/>
          <p:nvPr/>
        </p:nvSpPr>
        <p:spPr>
          <a:xfrm>
            <a:off x="3379965" y="6223302"/>
            <a:ext cx="60845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FH Technikum Wien</a:t>
            </a:r>
            <a:r>
              <a:rPr lang="de-DE" sz="1200" b="0" dirty="0"/>
              <a:t> </a:t>
            </a:r>
            <a:r>
              <a:rPr lang="de-DE" sz="1200" b="0" dirty="0" smtClean="0"/>
              <a:t>  Kompetenzfeld </a:t>
            </a:r>
            <a:r>
              <a:rPr lang="de-DE" sz="1200" b="0" dirty="0" err="1" smtClean="0"/>
              <a:t>Renewable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Energy</a:t>
            </a:r>
            <a:r>
              <a:rPr lang="de-DE" sz="1200" b="0" dirty="0" smtClean="0"/>
              <a:t> Systems     DDI Philipp Thunshirn</a:t>
            </a:r>
            <a:endParaRPr lang="de-DE" sz="1200" b="0" dirty="0"/>
          </a:p>
        </p:txBody>
      </p:sp>
      <p:sp>
        <p:nvSpPr>
          <p:cNvPr id="2" name="Textfeld 1"/>
          <p:cNvSpPr txBox="1"/>
          <p:nvPr/>
        </p:nvSpPr>
        <p:spPr>
          <a:xfrm>
            <a:off x="463501" y="5868541"/>
            <a:ext cx="8091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0" dirty="0" err="1" smtClean="0">
                <a:latin typeface="+mj-lt"/>
              </a:rPr>
              <a:t>Abbildung</a:t>
            </a:r>
            <a:r>
              <a:rPr lang="en-US" sz="1200" b="0" dirty="0" smtClean="0">
                <a:latin typeface="+mj-lt"/>
              </a:rPr>
              <a:t> 1: </a:t>
            </a:r>
            <a:r>
              <a:rPr lang="de-DE" altLang="de-DE" sz="1200" b="0" dirty="0">
                <a:solidFill>
                  <a:srgbClr val="202124"/>
                </a:solidFill>
                <a:latin typeface="+mj-lt"/>
              </a:rPr>
              <a:t>Zusammenfassung der Daten und Methoden zur Schätzung historischer </a:t>
            </a:r>
            <a:r>
              <a:rPr lang="de-DE" altLang="de-DE" sz="1200" b="0" dirty="0" smtClean="0">
                <a:solidFill>
                  <a:srgbClr val="202124"/>
                </a:solidFill>
                <a:latin typeface="+mj-lt"/>
              </a:rPr>
              <a:t>Bestände von </a:t>
            </a:r>
            <a:r>
              <a:rPr lang="de-DE" altLang="de-DE" sz="1200" b="0" i="1" dirty="0" err="1" smtClean="0">
                <a:solidFill>
                  <a:srgbClr val="202124"/>
                </a:solidFill>
                <a:latin typeface="+mj-lt"/>
              </a:rPr>
              <a:t>bulk</a:t>
            </a:r>
            <a:r>
              <a:rPr lang="de-DE" altLang="de-DE" sz="1200" b="0" i="1" dirty="0" smtClean="0">
                <a:solidFill>
                  <a:srgbClr val="202124"/>
                </a:solidFill>
                <a:latin typeface="+mj-lt"/>
              </a:rPr>
              <a:t> </a:t>
            </a:r>
            <a:r>
              <a:rPr lang="de-DE" altLang="de-DE" sz="1200" b="0" i="1" dirty="0" err="1" smtClean="0">
                <a:solidFill>
                  <a:srgbClr val="202124"/>
                </a:solidFill>
                <a:latin typeface="+mj-lt"/>
              </a:rPr>
              <a:t>materials</a:t>
            </a:r>
            <a:r>
              <a:rPr lang="de-DE" altLang="de-DE" sz="1200" b="0" dirty="0" smtClean="0">
                <a:solidFill>
                  <a:srgbClr val="202124"/>
                </a:solidFill>
                <a:latin typeface="+mj-lt"/>
              </a:rPr>
              <a:t>.</a:t>
            </a:r>
            <a:r>
              <a:rPr lang="de-DE" altLang="de-DE" sz="1200" b="0" dirty="0" smtClean="0">
                <a:latin typeface="+mj-lt"/>
              </a:rPr>
              <a:t> Quelle: </a:t>
            </a:r>
            <a:r>
              <a:rPr lang="en-US" sz="1200" b="0" dirty="0" err="1" smtClean="0">
                <a:latin typeface="+mj-lt"/>
              </a:rPr>
              <a:t>Kalt</a:t>
            </a:r>
            <a:r>
              <a:rPr lang="en-US" sz="1200" b="0" dirty="0" smtClean="0">
                <a:latin typeface="+mj-lt"/>
              </a:rPr>
              <a:t> </a:t>
            </a:r>
            <a:r>
              <a:rPr lang="en-US" sz="1200" b="0" dirty="0">
                <a:latin typeface="+mj-lt"/>
              </a:rPr>
              <a:t>et al</a:t>
            </a:r>
            <a:r>
              <a:rPr lang="en-US" sz="1200" b="0" dirty="0" smtClean="0">
                <a:latin typeface="+mj-lt"/>
              </a:rPr>
              <a:t>. </a:t>
            </a:r>
            <a:r>
              <a:rPr lang="en-US" sz="1200" b="0" dirty="0">
                <a:latin typeface="+mj-lt"/>
              </a:rPr>
              <a:t>(2021a</a:t>
            </a:r>
            <a:r>
              <a:rPr lang="en-US" sz="1200" b="0" dirty="0" smtClean="0">
                <a:latin typeface="+mj-lt"/>
              </a:rPr>
              <a:t>) </a:t>
            </a:r>
            <a:endParaRPr lang="de-DE" sz="1200" b="0" dirty="0">
              <a:latin typeface="+mj-lt"/>
            </a:endParaRPr>
          </a:p>
        </p:txBody>
      </p:sp>
      <p:cxnSp>
        <p:nvCxnSpPr>
          <p:cNvPr id="10" name="Gerader Verbinder 9"/>
          <p:cNvCxnSpPr/>
          <p:nvPr/>
        </p:nvCxnSpPr>
        <p:spPr bwMode="auto">
          <a:xfrm>
            <a:off x="4639965" y="6296570"/>
            <a:ext cx="1" cy="130462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 bwMode="auto">
          <a:xfrm>
            <a:off x="7232253" y="6306723"/>
            <a:ext cx="1" cy="130462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1975669" y="6229354"/>
            <a:ext cx="1404296" cy="455613"/>
          </a:xfrm>
        </p:spPr>
        <p:txBody>
          <a:bodyPr/>
          <a:lstStyle/>
          <a:p>
            <a:fld id="{B5D1D3F4-0F65-4826-9FDB-EEB3C1C0C061}" type="datetime1">
              <a:rPr lang="de-DE" altLang="de-DE" smtClean="0"/>
              <a:pPr/>
              <a:t>04.10.2021</a:t>
            </a:fld>
            <a:endParaRPr lang="de-DE" altLang="de-DE" dirty="0"/>
          </a:p>
        </p:txBody>
      </p:sp>
      <p:pic>
        <p:nvPicPr>
          <p:cNvPr id="13" name="Picture 2" descr="RZ Logo 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79" y="6193988"/>
            <a:ext cx="786036" cy="55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722" y="6242556"/>
            <a:ext cx="657095" cy="45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432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E83E77-4451-4EFF-959B-08BAF8015A1E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2" name="Textfeld 1"/>
          <p:cNvSpPr txBox="1"/>
          <p:nvPr/>
        </p:nvSpPr>
        <p:spPr>
          <a:xfrm>
            <a:off x="9320485" y="323925"/>
            <a:ext cx="2839765" cy="25922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54" y="225572"/>
            <a:ext cx="8443483" cy="56429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3379965" y="6223302"/>
            <a:ext cx="60845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FH Technikum Wien</a:t>
            </a:r>
            <a:r>
              <a:rPr lang="de-DE" sz="1200" b="0" dirty="0"/>
              <a:t> </a:t>
            </a:r>
            <a:r>
              <a:rPr lang="de-DE" sz="1200" b="0" dirty="0" smtClean="0"/>
              <a:t>  Kompetenzfeld </a:t>
            </a:r>
            <a:r>
              <a:rPr lang="de-DE" sz="1200" b="0" dirty="0" err="1" smtClean="0"/>
              <a:t>Renewable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Energy</a:t>
            </a:r>
            <a:r>
              <a:rPr lang="de-DE" sz="1200" b="0" dirty="0" smtClean="0"/>
              <a:t> Systems     DDI Philipp Thunshirn</a:t>
            </a:r>
            <a:endParaRPr lang="de-DE" sz="1200" b="0" dirty="0"/>
          </a:p>
        </p:txBody>
      </p:sp>
      <p:sp>
        <p:nvSpPr>
          <p:cNvPr id="9" name="Textfeld 8"/>
          <p:cNvSpPr txBox="1"/>
          <p:nvPr/>
        </p:nvSpPr>
        <p:spPr>
          <a:xfrm>
            <a:off x="463501" y="5868541"/>
            <a:ext cx="10729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0" dirty="0" err="1" smtClean="0">
                <a:latin typeface="+mj-lt"/>
              </a:rPr>
              <a:t>Abbildung</a:t>
            </a:r>
            <a:r>
              <a:rPr lang="en-US" sz="1200" b="0" dirty="0" smtClean="0">
                <a:latin typeface="+mj-lt"/>
              </a:rPr>
              <a:t> 2: </a:t>
            </a:r>
            <a:r>
              <a:rPr lang="de-DE" altLang="de-DE" sz="1200" b="0" dirty="0">
                <a:solidFill>
                  <a:srgbClr val="202124"/>
                </a:solidFill>
                <a:latin typeface="+mj-lt"/>
              </a:rPr>
              <a:t>Methode zur Schätzung zukünftiger Bestände und </a:t>
            </a:r>
            <a:r>
              <a:rPr lang="de-DE" altLang="de-DE" sz="1200" b="0" dirty="0" smtClean="0">
                <a:solidFill>
                  <a:srgbClr val="202124"/>
                </a:solidFill>
                <a:latin typeface="+mj-lt"/>
              </a:rPr>
              <a:t>Treibhausgasemissionen</a:t>
            </a:r>
            <a:r>
              <a:rPr lang="de-DE" altLang="de-DE" sz="1200" b="0" dirty="0" smtClean="0">
                <a:latin typeface="+mj-lt"/>
              </a:rPr>
              <a:t>. Quelle: </a:t>
            </a:r>
            <a:r>
              <a:rPr lang="en-US" sz="1200" b="0" dirty="0" err="1" smtClean="0">
                <a:latin typeface="+mj-lt"/>
              </a:rPr>
              <a:t>Kalt</a:t>
            </a:r>
            <a:r>
              <a:rPr lang="en-US" sz="1200" b="0" dirty="0" smtClean="0">
                <a:latin typeface="+mj-lt"/>
              </a:rPr>
              <a:t> </a:t>
            </a:r>
            <a:r>
              <a:rPr lang="en-US" sz="1200" b="0" dirty="0">
                <a:latin typeface="+mj-lt"/>
              </a:rPr>
              <a:t>et al. (</a:t>
            </a:r>
            <a:r>
              <a:rPr lang="en-US" sz="1200" b="0" dirty="0" smtClean="0">
                <a:latin typeface="+mj-lt"/>
              </a:rPr>
              <a:t>2021b) </a:t>
            </a:r>
            <a:endParaRPr lang="de-DE" sz="1200" b="0" dirty="0">
              <a:latin typeface="+mj-lt"/>
            </a:endParaRPr>
          </a:p>
        </p:txBody>
      </p:sp>
      <p:cxnSp>
        <p:nvCxnSpPr>
          <p:cNvPr id="10" name="Gerader Verbinder 9"/>
          <p:cNvCxnSpPr/>
          <p:nvPr/>
        </p:nvCxnSpPr>
        <p:spPr bwMode="auto">
          <a:xfrm>
            <a:off x="4639965" y="6296570"/>
            <a:ext cx="1" cy="130462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 bwMode="auto">
          <a:xfrm>
            <a:off x="7232253" y="6306723"/>
            <a:ext cx="1" cy="130462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1975669" y="6229354"/>
            <a:ext cx="1404296" cy="455613"/>
          </a:xfrm>
        </p:spPr>
        <p:txBody>
          <a:bodyPr/>
          <a:lstStyle/>
          <a:p>
            <a:fld id="{B5D1D3F4-0F65-4826-9FDB-EEB3C1C0C061}" type="datetime1">
              <a:rPr lang="de-DE" altLang="de-DE" smtClean="0"/>
              <a:pPr/>
              <a:t>04.10.2021</a:t>
            </a:fld>
            <a:endParaRPr lang="de-DE" altLang="de-DE" dirty="0"/>
          </a:p>
        </p:txBody>
      </p:sp>
      <p:pic>
        <p:nvPicPr>
          <p:cNvPr id="13" name="Picture 2" descr="RZ Logo 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79" y="6193988"/>
            <a:ext cx="786036" cy="55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722" y="6242556"/>
            <a:ext cx="657095" cy="45676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79525" y="186060"/>
            <a:ext cx="10943605" cy="641921"/>
          </a:xfrm>
        </p:spPr>
        <p:txBody>
          <a:bodyPr/>
          <a:lstStyle/>
          <a:p>
            <a:r>
              <a:rPr lang="de-DE" dirty="0" smtClean="0"/>
              <a:t>Daten und Methode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00217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B580-B977-4A06-945F-E92973FE0376}" type="datetime1">
              <a:rPr lang="de-DE" altLang="de-DE"/>
              <a:pPr/>
              <a:t>04.10.2021</a:t>
            </a:fld>
            <a:endParaRPr lang="de-DE" altLang="de-DE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36A52B-61F6-4D67-8155-E899036BB429}" type="slidenum">
              <a:rPr lang="de-DE" altLang="de-DE"/>
              <a:pPr/>
              <a:t>5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1" y="6190464"/>
            <a:ext cx="1234278" cy="51098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320485" y="323925"/>
            <a:ext cx="2839765" cy="25922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77" y="717722"/>
            <a:ext cx="8990325" cy="496424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379965" y="6223302"/>
            <a:ext cx="60845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FH Technikum Wien</a:t>
            </a:r>
            <a:r>
              <a:rPr lang="de-DE" sz="1200" b="0" dirty="0"/>
              <a:t> </a:t>
            </a:r>
            <a:r>
              <a:rPr lang="de-DE" sz="1200" b="0" dirty="0" smtClean="0"/>
              <a:t>  Kompetenzfeld </a:t>
            </a:r>
            <a:r>
              <a:rPr lang="de-DE" sz="1200" b="0" dirty="0" err="1" smtClean="0"/>
              <a:t>Renewable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Energy</a:t>
            </a:r>
            <a:r>
              <a:rPr lang="de-DE" sz="1200" b="0" dirty="0" smtClean="0"/>
              <a:t> Systems     DDI Philipp Thunshirn</a:t>
            </a:r>
            <a:endParaRPr lang="de-DE" sz="1200" b="0" dirty="0"/>
          </a:p>
        </p:txBody>
      </p:sp>
      <p:sp>
        <p:nvSpPr>
          <p:cNvPr id="12" name="Textfeld 11"/>
          <p:cNvSpPr txBox="1"/>
          <p:nvPr/>
        </p:nvSpPr>
        <p:spPr>
          <a:xfrm>
            <a:off x="391493" y="5683734"/>
            <a:ext cx="1144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0" dirty="0" err="1" smtClean="0">
                <a:latin typeface="+mj-lt"/>
              </a:rPr>
              <a:t>Abbildung</a:t>
            </a:r>
            <a:r>
              <a:rPr lang="en-US" sz="1200" b="0" dirty="0" smtClean="0">
                <a:latin typeface="+mj-lt"/>
              </a:rPr>
              <a:t> 3: </a:t>
            </a:r>
            <a:r>
              <a:rPr lang="de-DE" altLang="de-DE" sz="1200" b="0" dirty="0" smtClean="0">
                <a:solidFill>
                  <a:srgbClr val="202124"/>
                </a:solidFill>
                <a:latin typeface="+mj-lt"/>
              </a:rPr>
              <a:t>Globale </a:t>
            </a:r>
            <a:r>
              <a:rPr lang="de-DE" altLang="de-DE" sz="1200" b="0" dirty="0">
                <a:solidFill>
                  <a:srgbClr val="202124"/>
                </a:solidFill>
                <a:latin typeface="+mj-lt"/>
              </a:rPr>
              <a:t>historische Materialbestände in allen untersuchten Infrastrukturen. Gestapelte Flächen stellen mittlere Schätzungen dar, und rote gestrichelte Linien stellen Summen niedriger und hoher Schätzungen (niedrigste/höchste Werte der Materialintensitätsbereiche) für alle Infrastrukturkategorien </a:t>
            </a:r>
            <a:r>
              <a:rPr lang="de-DE" altLang="de-DE" sz="1200" b="0" dirty="0" smtClean="0">
                <a:solidFill>
                  <a:srgbClr val="202124"/>
                </a:solidFill>
                <a:latin typeface="+mj-lt"/>
              </a:rPr>
              <a:t>dar</a:t>
            </a:r>
            <a:r>
              <a:rPr lang="de-DE" altLang="de-DE" sz="1200" b="0" dirty="0" smtClean="0">
                <a:latin typeface="+mj-lt"/>
              </a:rPr>
              <a:t>. Quelle: </a:t>
            </a:r>
            <a:r>
              <a:rPr lang="en-US" sz="1200" b="0" dirty="0" err="1" smtClean="0">
                <a:latin typeface="+mj-lt"/>
              </a:rPr>
              <a:t>Kalt</a:t>
            </a:r>
            <a:r>
              <a:rPr lang="en-US" sz="1200" b="0" dirty="0" smtClean="0">
                <a:latin typeface="+mj-lt"/>
              </a:rPr>
              <a:t> </a:t>
            </a:r>
            <a:r>
              <a:rPr lang="en-US" sz="1200" b="0" dirty="0">
                <a:latin typeface="+mj-lt"/>
              </a:rPr>
              <a:t>et al. (</a:t>
            </a:r>
            <a:r>
              <a:rPr lang="en-US" sz="1200" b="0" dirty="0" smtClean="0">
                <a:latin typeface="+mj-lt"/>
              </a:rPr>
              <a:t>2021c) </a:t>
            </a:r>
            <a:endParaRPr lang="de-DE" sz="1200" b="0" dirty="0">
              <a:latin typeface="+mj-lt"/>
            </a:endParaRPr>
          </a:p>
        </p:txBody>
      </p:sp>
      <p:cxnSp>
        <p:nvCxnSpPr>
          <p:cNvPr id="13" name="Gerader Verbinder 12"/>
          <p:cNvCxnSpPr/>
          <p:nvPr/>
        </p:nvCxnSpPr>
        <p:spPr bwMode="auto">
          <a:xfrm>
            <a:off x="4639965" y="6296570"/>
            <a:ext cx="1" cy="130462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 bwMode="auto">
          <a:xfrm>
            <a:off x="7232253" y="6306723"/>
            <a:ext cx="1" cy="130462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atumsplatzhalter 3"/>
          <p:cNvSpPr txBox="1">
            <a:spLocks/>
          </p:cNvSpPr>
          <p:nvPr/>
        </p:nvSpPr>
        <p:spPr bwMode="auto">
          <a:xfrm>
            <a:off x="1975669" y="6229354"/>
            <a:ext cx="1404296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77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fld id="{B5D1D3F4-0F65-4826-9FDB-EEB3C1C0C061}" type="datetime1">
              <a:rPr lang="de-DE" altLang="de-DE" smtClean="0"/>
              <a:pPr/>
              <a:t>04.10.2021</a:t>
            </a:fld>
            <a:endParaRPr lang="de-DE" altLang="de-DE" dirty="0"/>
          </a:p>
        </p:txBody>
      </p:sp>
      <p:pic>
        <p:nvPicPr>
          <p:cNvPr id="16" name="Picture 2" descr="RZ Logo 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79" y="6193988"/>
            <a:ext cx="786036" cy="55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9722" y="6242556"/>
            <a:ext cx="657095" cy="456761"/>
          </a:xfrm>
          <a:prstGeom prst="rect">
            <a:avLst/>
          </a:prstGeom>
        </p:spPr>
      </p:pic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679525" y="186060"/>
            <a:ext cx="10943605" cy="641921"/>
          </a:xfrm>
        </p:spPr>
        <p:txBody>
          <a:bodyPr/>
          <a:lstStyle/>
          <a:p>
            <a:r>
              <a:rPr lang="de-DE" dirty="0" smtClean="0"/>
              <a:t>Ergebnisse – Materialbestände in der gesamten Strominfrastruktur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E83E77-4451-4EFF-959B-08BAF8015A1E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7" name="Textfeld 6"/>
          <p:cNvSpPr txBox="1"/>
          <p:nvPr/>
        </p:nvSpPr>
        <p:spPr>
          <a:xfrm>
            <a:off x="9320485" y="323925"/>
            <a:ext cx="2839765" cy="25922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itel 2"/>
          <p:cNvSpPr txBox="1">
            <a:spLocks/>
          </p:cNvSpPr>
          <p:nvPr/>
        </p:nvSpPr>
        <p:spPr>
          <a:xfrm>
            <a:off x="679525" y="186060"/>
            <a:ext cx="10943605" cy="641921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5pPr>
            <a:lvl6pPr marL="445393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6pPr>
            <a:lvl7pPr marL="890786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7pPr>
            <a:lvl8pPr marL="1336180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8pPr>
            <a:lvl9pPr marL="1781573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9pPr>
          </a:lstStyle>
          <a:p>
            <a:r>
              <a:rPr lang="de-DE" kern="0" dirty="0" smtClean="0"/>
              <a:t>Ergebnisse – Materialbestände in Kraftwerken</a:t>
            </a:r>
            <a:endParaRPr lang="de-DE" kern="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05" y="808500"/>
            <a:ext cx="9156283" cy="496321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379965" y="6223302"/>
            <a:ext cx="60845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FH Technikum Wien</a:t>
            </a:r>
            <a:r>
              <a:rPr lang="de-DE" sz="1200" b="0" dirty="0"/>
              <a:t> </a:t>
            </a:r>
            <a:r>
              <a:rPr lang="de-DE" sz="1200" b="0" dirty="0" smtClean="0"/>
              <a:t>  Kompetenzfeld </a:t>
            </a:r>
            <a:r>
              <a:rPr lang="de-DE" sz="1200" b="0" dirty="0" err="1" smtClean="0"/>
              <a:t>Renewable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Energy</a:t>
            </a:r>
            <a:r>
              <a:rPr lang="de-DE" sz="1200" b="0" dirty="0" smtClean="0"/>
              <a:t> Systems     DDI Philipp Thunshirn</a:t>
            </a:r>
            <a:endParaRPr lang="de-DE" sz="1200" b="0" dirty="0"/>
          </a:p>
        </p:txBody>
      </p:sp>
      <p:sp>
        <p:nvSpPr>
          <p:cNvPr id="8" name="Textfeld 7"/>
          <p:cNvSpPr txBox="1"/>
          <p:nvPr/>
        </p:nvSpPr>
        <p:spPr>
          <a:xfrm>
            <a:off x="463501" y="5694420"/>
            <a:ext cx="1152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0" dirty="0" err="1" smtClean="0">
                <a:latin typeface="+mj-lt"/>
              </a:rPr>
              <a:t>Abbildung</a:t>
            </a:r>
            <a:r>
              <a:rPr lang="en-US" sz="1200" b="0" dirty="0" smtClean="0">
                <a:latin typeface="+mj-lt"/>
              </a:rPr>
              <a:t> 4: </a:t>
            </a:r>
            <a:r>
              <a:rPr lang="de-DE" altLang="de-DE" sz="1200" b="0" dirty="0">
                <a:solidFill>
                  <a:srgbClr val="202124"/>
                </a:solidFill>
                <a:latin typeface="+mj-lt"/>
              </a:rPr>
              <a:t>Weltweite historische Materialbestände in Kraftwerken. Gestapelte Bereiche veranschaulichen mittlere Schätzungen und rot gestrichelte Grenzen symbolisieren niedrige und hohe </a:t>
            </a:r>
            <a:r>
              <a:rPr lang="de-DE" altLang="de-DE" sz="1200" b="0" dirty="0" smtClean="0">
                <a:solidFill>
                  <a:srgbClr val="202124"/>
                </a:solidFill>
                <a:latin typeface="+mj-lt"/>
              </a:rPr>
              <a:t>Schätzungen</a:t>
            </a:r>
            <a:r>
              <a:rPr lang="de-DE" altLang="de-DE" sz="1200" b="0" dirty="0" smtClean="0">
                <a:latin typeface="+mj-lt"/>
              </a:rPr>
              <a:t>. Quelle: </a:t>
            </a:r>
            <a:r>
              <a:rPr lang="en-US" sz="1200" b="0" dirty="0" err="1" smtClean="0">
                <a:latin typeface="+mj-lt"/>
              </a:rPr>
              <a:t>Kalt</a:t>
            </a:r>
            <a:r>
              <a:rPr lang="en-US" sz="1200" b="0" dirty="0" smtClean="0">
                <a:latin typeface="+mj-lt"/>
              </a:rPr>
              <a:t> </a:t>
            </a:r>
            <a:r>
              <a:rPr lang="en-US" sz="1200" b="0" dirty="0">
                <a:latin typeface="+mj-lt"/>
              </a:rPr>
              <a:t>et al. (</a:t>
            </a:r>
            <a:r>
              <a:rPr lang="en-US" sz="1200" b="0" dirty="0" smtClean="0">
                <a:latin typeface="+mj-lt"/>
              </a:rPr>
              <a:t>2021c) </a:t>
            </a:r>
            <a:endParaRPr lang="de-DE" sz="1200" b="0" dirty="0">
              <a:latin typeface="+mj-lt"/>
            </a:endParaRPr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4639965" y="6296570"/>
            <a:ext cx="1" cy="130462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 bwMode="auto">
          <a:xfrm>
            <a:off x="7232253" y="6306723"/>
            <a:ext cx="1" cy="130462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1975669" y="6229354"/>
            <a:ext cx="1404296" cy="455613"/>
          </a:xfrm>
        </p:spPr>
        <p:txBody>
          <a:bodyPr/>
          <a:lstStyle/>
          <a:p>
            <a:fld id="{B5D1D3F4-0F65-4826-9FDB-EEB3C1C0C061}" type="datetime1">
              <a:rPr lang="de-DE" altLang="de-DE" smtClean="0"/>
              <a:pPr/>
              <a:t>04.10.2021</a:t>
            </a:fld>
            <a:endParaRPr lang="de-DE" altLang="de-DE" dirty="0"/>
          </a:p>
        </p:txBody>
      </p:sp>
      <p:pic>
        <p:nvPicPr>
          <p:cNvPr id="14" name="Picture 2" descr="RZ Logo 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79" y="6193988"/>
            <a:ext cx="786036" cy="55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722" y="6242556"/>
            <a:ext cx="657095" cy="45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945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E83E77-4451-4EFF-959B-08BAF8015A1E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7" name="Textfeld 6"/>
          <p:cNvSpPr txBox="1"/>
          <p:nvPr/>
        </p:nvSpPr>
        <p:spPr>
          <a:xfrm>
            <a:off x="9338280" y="251917"/>
            <a:ext cx="2839765" cy="25922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9525" y="186060"/>
            <a:ext cx="10943605" cy="641921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5pPr>
            <a:lvl6pPr marL="445393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6pPr>
            <a:lvl7pPr marL="890786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7pPr>
            <a:lvl8pPr marL="1336180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8pPr>
            <a:lvl9pPr marL="1781573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9pPr>
          </a:lstStyle>
          <a:p>
            <a:r>
              <a:rPr lang="de-DE" kern="0" dirty="0" smtClean="0"/>
              <a:t>Ergebnisse – Materialbestände und Wohlstand</a:t>
            </a:r>
            <a:endParaRPr lang="de-DE" kern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45" y="918471"/>
            <a:ext cx="9117648" cy="494354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379965" y="6223302"/>
            <a:ext cx="60845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FH Technikum Wien</a:t>
            </a:r>
            <a:r>
              <a:rPr lang="de-DE" sz="1200" b="0" dirty="0"/>
              <a:t> </a:t>
            </a:r>
            <a:r>
              <a:rPr lang="de-DE" sz="1200" b="0" dirty="0" smtClean="0"/>
              <a:t>  Kompetenzfeld </a:t>
            </a:r>
            <a:r>
              <a:rPr lang="de-DE" sz="1200" b="0" dirty="0" err="1" smtClean="0"/>
              <a:t>Renewable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Energy</a:t>
            </a:r>
            <a:r>
              <a:rPr lang="de-DE" sz="1200" b="0" dirty="0" smtClean="0"/>
              <a:t> Systems     DDI Philipp Thunshirn</a:t>
            </a:r>
            <a:endParaRPr lang="de-DE" sz="1200" b="0" dirty="0"/>
          </a:p>
        </p:txBody>
      </p:sp>
      <p:sp>
        <p:nvSpPr>
          <p:cNvPr id="10" name="Textfeld 9"/>
          <p:cNvSpPr txBox="1"/>
          <p:nvPr/>
        </p:nvSpPr>
        <p:spPr>
          <a:xfrm>
            <a:off x="463501" y="5868541"/>
            <a:ext cx="11284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0" dirty="0" err="1" smtClean="0">
                <a:latin typeface="+mj-lt"/>
              </a:rPr>
              <a:t>Abbildung</a:t>
            </a:r>
            <a:r>
              <a:rPr lang="en-US" sz="1200" b="0" dirty="0" smtClean="0">
                <a:latin typeface="+mj-lt"/>
              </a:rPr>
              <a:t> 5: </a:t>
            </a:r>
            <a:r>
              <a:rPr lang="de-DE" altLang="de-DE" sz="1200" b="0" dirty="0">
                <a:solidFill>
                  <a:srgbClr val="202124"/>
                </a:solidFill>
                <a:latin typeface="+mj-lt"/>
              </a:rPr>
              <a:t>Pro-Kopf-Metallbestände in Strominfrastrukturen im Jahr 2017. a) Vergleich zwischen Länder- und Einkommensgruppen. b) </a:t>
            </a:r>
            <a:r>
              <a:rPr lang="de-DE" altLang="de-DE" sz="1200" b="0" dirty="0" smtClean="0">
                <a:solidFill>
                  <a:srgbClr val="202124"/>
                </a:solidFill>
                <a:latin typeface="+mj-lt"/>
              </a:rPr>
              <a:t>Pro-Kopf-Bestände </a:t>
            </a:r>
            <a:r>
              <a:rPr lang="de-DE" altLang="de-DE" sz="1200" b="0" dirty="0">
                <a:solidFill>
                  <a:srgbClr val="202124"/>
                </a:solidFill>
                <a:latin typeface="+mj-lt"/>
              </a:rPr>
              <a:t>vs. </a:t>
            </a:r>
            <a:r>
              <a:rPr lang="de-DE" altLang="de-DE" sz="1200" b="0" dirty="0" smtClean="0">
                <a:solidFill>
                  <a:srgbClr val="202124"/>
                </a:solidFill>
                <a:latin typeface="+mj-lt"/>
              </a:rPr>
              <a:t>SPI-Werte</a:t>
            </a:r>
            <a:r>
              <a:rPr lang="de-DE" altLang="de-DE" sz="1200" b="0" dirty="0" smtClean="0">
                <a:latin typeface="+mj-lt"/>
              </a:rPr>
              <a:t>. Quelle: </a:t>
            </a:r>
            <a:r>
              <a:rPr lang="en-US" sz="1200" b="0" dirty="0" err="1" smtClean="0">
                <a:latin typeface="+mj-lt"/>
              </a:rPr>
              <a:t>Kalt</a:t>
            </a:r>
            <a:r>
              <a:rPr lang="en-US" sz="1200" b="0" dirty="0" smtClean="0">
                <a:latin typeface="+mj-lt"/>
              </a:rPr>
              <a:t> </a:t>
            </a:r>
            <a:r>
              <a:rPr lang="en-US" sz="1200" b="0" dirty="0">
                <a:latin typeface="+mj-lt"/>
              </a:rPr>
              <a:t>et al. (</a:t>
            </a:r>
            <a:r>
              <a:rPr lang="en-US" sz="1200" b="0" dirty="0" smtClean="0">
                <a:latin typeface="+mj-lt"/>
              </a:rPr>
              <a:t>2021c) </a:t>
            </a:r>
            <a:endParaRPr lang="de-DE" sz="1200" b="0" dirty="0">
              <a:latin typeface="+mj-lt"/>
            </a:endParaRPr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4639965" y="6296570"/>
            <a:ext cx="1" cy="130462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 bwMode="auto">
          <a:xfrm>
            <a:off x="7232253" y="6306723"/>
            <a:ext cx="1" cy="130462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1975669" y="6229354"/>
            <a:ext cx="1404296" cy="455613"/>
          </a:xfrm>
        </p:spPr>
        <p:txBody>
          <a:bodyPr/>
          <a:lstStyle/>
          <a:p>
            <a:fld id="{B5D1D3F4-0F65-4826-9FDB-EEB3C1C0C061}" type="datetime1">
              <a:rPr lang="de-DE" altLang="de-DE" smtClean="0"/>
              <a:pPr/>
              <a:t>04.10.2021</a:t>
            </a:fld>
            <a:endParaRPr lang="de-DE" altLang="de-DE" dirty="0"/>
          </a:p>
        </p:txBody>
      </p:sp>
      <p:pic>
        <p:nvPicPr>
          <p:cNvPr id="14" name="Picture 2" descr="RZ Logo 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79" y="6193988"/>
            <a:ext cx="786036" cy="55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722" y="6242556"/>
            <a:ext cx="657095" cy="45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780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D3F4-0F65-4826-9FDB-EEB3C1C0C061}" type="datetime1">
              <a:rPr lang="de-DE" altLang="de-DE" smtClean="0"/>
              <a:pPr/>
              <a:t>04.10.2021</a:t>
            </a:fld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E83E77-4451-4EFF-959B-08BAF8015A1E}" type="slidenum">
              <a:rPr lang="de-DE" altLang="de-DE" smtClean="0"/>
              <a:pPr/>
              <a:t>8</a:t>
            </a:fld>
            <a:endParaRPr lang="de-DE" alt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320485" y="323925"/>
            <a:ext cx="2839765" cy="25922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52" y="669967"/>
            <a:ext cx="5884102" cy="527765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Titel 2"/>
          <p:cNvSpPr txBox="1">
            <a:spLocks/>
          </p:cNvSpPr>
          <p:nvPr/>
        </p:nvSpPr>
        <p:spPr>
          <a:xfrm>
            <a:off x="679525" y="186060"/>
            <a:ext cx="10943605" cy="641921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5pPr>
            <a:lvl6pPr marL="445393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6pPr>
            <a:lvl7pPr marL="890786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7pPr>
            <a:lvl8pPr marL="1336180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8pPr>
            <a:lvl9pPr marL="1781573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9pPr>
          </a:lstStyle>
          <a:p>
            <a:r>
              <a:rPr lang="de-DE" kern="0" dirty="0" smtClean="0"/>
              <a:t>Ergebnisse – zukünftige Materialbestände</a:t>
            </a:r>
            <a:endParaRPr lang="de-DE" kern="0" dirty="0"/>
          </a:p>
        </p:txBody>
      </p:sp>
      <p:sp>
        <p:nvSpPr>
          <p:cNvPr id="9" name="Textfeld 8"/>
          <p:cNvSpPr txBox="1"/>
          <p:nvPr/>
        </p:nvSpPr>
        <p:spPr>
          <a:xfrm>
            <a:off x="3379965" y="6223302"/>
            <a:ext cx="60845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FH Technikum Wien</a:t>
            </a:r>
            <a:r>
              <a:rPr lang="de-DE" sz="1200" b="0" dirty="0"/>
              <a:t> </a:t>
            </a:r>
            <a:r>
              <a:rPr lang="de-DE" sz="1200" b="0" dirty="0" smtClean="0"/>
              <a:t>  Kompetenzfeld </a:t>
            </a:r>
            <a:r>
              <a:rPr lang="de-DE" sz="1200" b="0" dirty="0" err="1" smtClean="0"/>
              <a:t>Renewable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Energy</a:t>
            </a:r>
            <a:r>
              <a:rPr lang="de-DE" sz="1200" b="0" dirty="0" smtClean="0"/>
              <a:t> Systems     DDI Philipp Thunshirn</a:t>
            </a:r>
            <a:endParaRPr lang="de-DE" sz="1200" b="0" dirty="0"/>
          </a:p>
        </p:txBody>
      </p:sp>
      <p:sp>
        <p:nvSpPr>
          <p:cNvPr id="10" name="Textfeld 9"/>
          <p:cNvSpPr txBox="1"/>
          <p:nvPr/>
        </p:nvSpPr>
        <p:spPr>
          <a:xfrm>
            <a:off x="5072013" y="5869636"/>
            <a:ext cx="6371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0" dirty="0" err="1" smtClean="0">
                <a:latin typeface="+mj-lt"/>
              </a:rPr>
              <a:t>Abbildung</a:t>
            </a:r>
            <a:r>
              <a:rPr lang="en-US" sz="1200" b="0" dirty="0" smtClean="0">
                <a:latin typeface="+mj-lt"/>
              </a:rPr>
              <a:t> 6: </a:t>
            </a:r>
            <a:r>
              <a:rPr lang="de-DE" altLang="de-DE" sz="1200" b="0" dirty="0">
                <a:solidFill>
                  <a:srgbClr val="202124"/>
                </a:solidFill>
                <a:latin typeface="+mj-lt"/>
              </a:rPr>
              <a:t>Globale Materialbestände in Kraftwerken 2017 und </a:t>
            </a:r>
            <a:r>
              <a:rPr lang="de-DE" altLang="de-DE" sz="1200" b="0" dirty="0" smtClean="0">
                <a:solidFill>
                  <a:srgbClr val="202124"/>
                </a:solidFill>
                <a:latin typeface="+mj-lt"/>
              </a:rPr>
              <a:t>2050</a:t>
            </a:r>
            <a:r>
              <a:rPr lang="de-DE" altLang="de-DE" sz="1200" b="0" dirty="0" smtClean="0">
                <a:latin typeface="+mj-lt"/>
              </a:rPr>
              <a:t>. </a:t>
            </a:r>
            <a:r>
              <a:rPr lang="en-US" altLang="de-DE" sz="1200" b="0" dirty="0" err="1" smtClean="0">
                <a:latin typeface="+mj-lt"/>
              </a:rPr>
              <a:t>Quelle</a:t>
            </a:r>
            <a:r>
              <a:rPr lang="en-US" altLang="de-DE" sz="1200" b="0" dirty="0" smtClean="0">
                <a:latin typeface="+mj-lt"/>
              </a:rPr>
              <a:t>: </a:t>
            </a:r>
            <a:r>
              <a:rPr lang="en-US" altLang="de-DE" sz="1200" b="0" dirty="0" err="1" smtClean="0">
                <a:latin typeface="+mj-lt"/>
              </a:rPr>
              <a:t>K</a:t>
            </a:r>
            <a:r>
              <a:rPr lang="en-US" sz="1200" b="0" dirty="0" err="1" smtClean="0">
                <a:latin typeface="+mj-lt"/>
              </a:rPr>
              <a:t>alt</a:t>
            </a:r>
            <a:r>
              <a:rPr lang="en-US" sz="1200" b="0" dirty="0" smtClean="0">
                <a:latin typeface="+mj-lt"/>
              </a:rPr>
              <a:t> </a:t>
            </a:r>
            <a:r>
              <a:rPr lang="en-US" sz="1200" b="0" dirty="0">
                <a:latin typeface="+mj-lt"/>
              </a:rPr>
              <a:t>et al. </a:t>
            </a:r>
            <a:r>
              <a:rPr lang="en-US" sz="1200" b="0" dirty="0" smtClean="0">
                <a:latin typeface="+mj-lt"/>
              </a:rPr>
              <a:t>(2021b) </a:t>
            </a:r>
            <a:r>
              <a:rPr lang="en-US" sz="1200" b="0" dirty="0"/>
              <a:t>(under review)</a:t>
            </a:r>
            <a:r>
              <a:rPr lang="en-US" sz="1200" b="0" dirty="0" smtClean="0">
                <a:latin typeface="+mj-lt"/>
              </a:rPr>
              <a:t> </a:t>
            </a:r>
            <a:endParaRPr lang="de-DE" sz="1200" b="0" dirty="0">
              <a:latin typeface="+mj-lt"/>
            </a:endParaRPr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4639965" y="6296570"/>
            <a:ext cx="1" cy="130462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 bwMode="auto">
          <a:xfrm>
            <a:off x="7232253" y="6306723"/>
            <a:ext cx="1" cy="130462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RZ Logo 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79" y="6193988"/>
            <a:ext cx="786036" cy="55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722" y="6242556"/>
            <a:ext cx="657095" cy="456761"/>
          </a:xfrm>
          <a:prstGeom prst="rect">
            <a:avLst/>
          </a:prstGeom>
        </p:spPr>
      </p:pic>
      <p:sp>
        <p:nvSpPr>
          <p:cNvPr id="19" name="Inhaltsplatzhalter 2"/>
          <p:cNvSpPr txBox="1">
            <a:spLocks/>
          </p:cNvSpPr>
          <p:nvPr/>
        </p:nvSpPr>
        <p:spPr>
          <a:xfrm>
            <a:off x="608324" y="1595438"/>
            <a:ext cx="4340228" cy="4514850"/>
          </a:xfrm>
          <a:prstGeom prst="rect">
            <a:avLst/>
          </a:prstGeom>
        </p:spPr>
        <p:txBody>
          <a:bodyPr/>
          <a:lstStyle>
            <a:lvl1pPr marL="334045" indent="-334045" algn="l" rtl="0" fontAlgn="base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110000"/>
              <a:buFont typeface="Wingdings" pitchFamily="2" charset="2"/>
              <a:buChar char="§"/>
              <a:defRPr sz="233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764" indent="-278371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2338">
                <a:solidFill>
                  <a:schemeClr val="tx1"/>
                </a:solidFill>
                <a:latin typeface="+mn-lt"/>
              </a:defRPr>
            </a:lvl2pPr>
            <a:lvl3pPr marL="1113483" indent="-222697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948">
                <a:solidFill>
                  <a:schemeClr val="tx1"/>
                </a:solidFill>
                <a:latin typeface="+mn-lt"/>
              </a:defRPr>
            </a:lvl3pPr>
            <a:lvl4pPr marL="1558876" indent="-222697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559">
                <a:solidFill>
                  <a:schemeClr val="tx1"/>
                </a:solidFill>
                <a:latin typeface="+mn-lt"/>
              </a:defRPr>
            </a:lvl4pPr>
            <a:lvl5pPr marL="2004269" indent="-222697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364">
                <a:solidFill>
                  <a:schemeClr val="tx1"/>
                </a:solidFill>
                <a:latin typeface="+mn-lt"/>
              </a:defRPr>
            </a:lvl5pPr>
            <a:lvl6pPr marL="2449662" indent="-222697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364">
                <a:solidFill>
                  <a:schemeClr val="tx1"/>
                </a:solidFill>
                <a:latin typeface="+mn-lt"/>
              </a:defRPr>
            </a:lvl6pPr>
            <a:lvl7pPr marL="2895056" indent="-222697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364">
                <a:solidFill>
                  <a:schemeClr val="tx1"/>
                </a:solidFill>
                <a:latin typeface="+mn-lt"/>
              </a:defRPr>
            </a:lvl7pPr>
            <a:lvl8pPr marL="3340448" indent="-222697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364">
                <a:solidFill>
                  <a:schemeClr val="tx1"/>
                </a:solidFill>
                <a:latin typeface="+mn-lt"/>
              </a:defRPr>
            </a:lvl8pPr>
            <a:lvl9pPr marL="3785841" indent="-222697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364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0" kern="0" dirty="0" smtClean="0"/>
              <a:t>Erneuerbare Energieträger verbrauchen mehr Material</a:t>
            </a:r>
            <a:r>
              <a:rPr lang="de-DE" b="0" i="1" kern="0" dirty="0" smtClean="0"/>
              <a:t> </a:t>
            </a:r>
            <a:r>
              <a:rPr lang="de-DE" b="0" kern="0" dirty="0" smtClean="0"/>
              <a:t>als konventionelle</a:t>
            </a:r>
          </a:p>
          <a:p>
            <a:r>
              <a:rPr lang="de-DE" b="0" kern="0" dirty="0" smtClean="0"/>
              <a:t>Ambitionierte Energieszenarien zeigen starken Anstieg der Material</a:t>
            </a:r>
            <a:r>
              <a:rPr lang="de-DE" b="0" kern="0" dirty="0"/>
              <a:t>b</a:t>
            </a:r>
            <a:r>
              <a:rPr lang="de-DE" b="0" kern="0" dirty="0" smtClean="0"/>
              <a:t>estände</a:t>
            </a:r>
            <a:endParaRPr lang="de-DE" b="0" kern="0" dirty="0"/>
          </a:p>
        </p:txBody>
      </p:sp>
      <p:sp>
        <p:nvSpPr>
          <p:cNvPr id="2" name="Ellipse 1"/>
          <p:cNvSpPr/>
          <p:nvPr/>
        </p:nvSpPr>
        <p:spPr bwMode="auto">
          <a:xfrm>
            <a:off x="5303956" y="4761160"/>
            <a:ext cx="259766" cy="476071"/>
          </a:xfrm>
          <a:prstGeom prst="ellipse">
            <a:avLst/>
          </a:prstGeom>
          <a:noFill/>
          <a:ln>
            <a:solidFill>
              <a:srgbClr val="FF32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6151327" y="3636293"/>
            <a:ext cx="259766" cy="735747"/>
          </a:xfrm>
          <a:prstGeom prst="ellipse">
            <a:avLst/>
          </a:prstGeom>
          <a:noFill/>
          <a:ln>
            <a:solidFill>
              <a:srgbClr val="FF32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6172760" y="4912637"/>
            <a:ext cx="259766" cy="649188"/>
          </a:xfrm>
          <a:prstGeom prst="ellipse">
            <a:avLst/>
          </a:prstGeom>
          <a:noFill/>
          <a:ln>
            <a:solidFill>
              <a:srgbClr val="FF32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499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E83E77-4451-4EFF-959B-08BAF8015A1E}" type="slidenum">
              <a:rPr lang="de-DE" altLang="de-DE" smtClean="0"/>
              <a:pPr/>
              <a:t>9</a:t>
            </a:fld>
            <a:endParaRPr lang="de-DE" altLang="de-DE"/>
          </a:p>
        </p:txBody>
      </p:sp>
      <p:sp>
        <p:nvSpPr>
          <p:cNvPr id="7" name="Textfeld 6"/>
          <p:cNvSpPr txBox="1"/>
          <p:nvPr/>
        </p:nvSpPr>
        <p:spPr>
          <a:xfrm>
            <a:off x="9320485" y="323925"/>
            <a:ext cx="2839765" cy="25922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"/>
          <a:stretch/>
        </p:blipFill>
        <p:spPr bwMode="auto">
          <a:xfrm>
            <a:off x="4805440" y="677902"/>
            <a:ext cx="6353657" cy="5373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379965" y="6223302"/>
            <a:ext cx="60845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FH Technikum Wien</a:t>
            </a:r>
            <a:r>
              <a:rPr lang="de-DE" sz="1200" b="0" dirty="0"/>
              <a:t> </a:t>
            </a:r>
            <a:r>
              <a:rPr lang="de-DE" sz="1200" b="0" dirty="0" smtClean="0"/>
              <a:t>  Kompetenzfeld </a:t>
            </a:r>
            <a:r>
              <a:rPr lang="de-DE" sz="1200" b="0" dirty="0" err="1" smtClean="0"/>
              <a:t>Renewable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Energy</a:t>
            </a:r>
            <a:r>
              <a:rPr lang="de-DE" sz="1200" b="0" dirty="0" smtClean="0"/>
              <a:t> Systems     DDI Philipp Thunshirn</a:t>
            </a:r>
            <a:endParaRPr lang="de-DE" sz="1200" b="0" dirty="0"/>
          </a:p>
        </p:txBody>
      </p:sp>
      <p:sp>
        <p:nvSpPr>
          <p:cNvPr id="11" name="Textfeld 10"/>
          <p:cNvSpPr txBox="1"/>
          <p:nvPr/>
        </p:nvSpPr>
        <p:spPr>
          <a:xfrm>
            <a:off x="4947559" y="5881857"/>
            <a:ext cx="8745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0" dirty="0" err="1" smtClean="0">
                <a:latin typeface="+mj-lt"/>
              </a:rPr>
              <a:t>Abbildung</a:t>
            </a:r>
            <a:r>
              <a:rPr lang="en-US" sz="1200" b="0" dirty="0" smtClean="0">
                <a:latin typeface="+mj-lt"/>
              </a:rPr>
              <a:t> 7: </a:t>
            </a:r>
            <a:r>
              <a:rPr lang="de-DE" altLang="de-DE" sz="1200" b="0" dirty="0">
                <a:solidFill>
                  <a:srgbClr val="202124"/>
                </a:solidFill>
                <a:latin typeface="+mj-lt"/>
              </a:rPr>
              <a:t>Materialbestände in </a:t>
            </a:r>
            <a:r>
              <a:rPr lang="de-DE" altLang="de-DE" sz="1200" b="0" dirty="0" smtClean="0">
                <a:solidFill>
                  <a:srgbClr val="202124"/>
                </a:solidFill>
                <a:latin typeface="+mj-lt"/>
              </a:rPr>
              <a:t>Netzen in </a:t>
            </a:r>
            <a:r>
              <a:rPr lang="de-DE" altLang="de-DE" sz="1200" b="0" dirty="0">
                <a:solidFill>
                  <a:srgbClr val="202124"/>
                </a:solidFill>
                <a:latin typeface="+mj-lt"/>
              </a:rPr>
              <a:t>2017 und </a:t>
            </a:r>
            <a:r>
              <a:rPr lang="de-DE" altLang="de-DE" sz="1200" b="0" dirty="0" smtClean="0">
                <a:solidFill>
                  <a:srgbClr val="202124"/>
                </a:solidFill>
                <a:latin typeface="+mj-lt"/>
              </a:rPr>
              <a:t>2050</a:t>
            </a:r>
            <a:r>
              <a:rPr lang="de-DE" altLang="de-DE" sz="1200" b="0" dirty="0" smtClean="0">
                <a:latin typeface="+mj-lt"/>
              </a:rPr>
              <a:t>. Quelle: </a:t>
            </a:r>
            <a:r>
              <a:rPr lang="en-US" sz="1200" b="0" dirty="0" err="1" smtClean="0">
                <a:latin typeface="+mj-lt"/>
              </a:rPr>
              <a:t>Kalt</a:t>
            </a:r>
            <a:r>
              <a:rPr lang="en-US" sz="1200" b="0" dirty="0" smtClean="0">
                <a:latin typeface="+mj-lt"/>
              </a:rPr>
              <a:t> </a:t>
            </a:r>
            <a:r>
              <a:rPr lang="en-US" sz="1200" b="0" dirty="0">
                <a:latin typeface="+mj-lt"/>
              </a:rPr>
              <a:t>et al. </a:t>
            </a:r>
            <a:r>
              <a:rPr lang="en-US" sz="1200" b="0" dirty="0" smtClean="0">
                <a:latin typeface="+mj-lt"/>
              </a:rPr>
              <a:t>(2021b) (</a:t>
            </a:r>
            <a:r>
              <a:rPr lang="en-US" sz="1200" b="0" dirty="0"/>
              <a:t>under </a:t>
            </a:r>
            <a:r>
              <a:rPr lang="en-US" sz="1200" b="0" dirty="0" smtClean="0"/>
              <a:t>review)</a:t>
            </a:r>
            <a:r>
              <a:rPr lang="en-US" sz="1200" b="0" dirty="0" smtClean="0">
                <a:latin typeface="+mj-lt"/>
              </a:rPr>
              <a:t> </a:t>
            </a:r>
            <a:endParaRPr lang="de-DE" sz="1200" b="0" dirty="0">
              <a:latin typeface="+mj-lt"/>
            </a:endParaRPr>
          </a:p>
        </p:txBody>
      </p:sp>
      <p:cxnSp>
        <p:nvCxnSpPr>
          <p:cNvPr id="12" name="Gerader Verbinder 11"/>
          <p:cNvCxnSpPr/>
          <p:nvPr/>
        </p:nvCxnSpPr>
        <p:spPr bwMode="auto">
          <a:xfrm>
            <a:off x="4639965" y="6296570"/>
            <a:ext cx="1" cy="130462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7232253" y="6306723"/>
            <a:ext cx="1" cy="130462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75669" y="6229354"/>
            <a:ext cx="1404296" cy="455613"/>
          </a:xfrm>
        </p:spPr>
        <p:txBody>
          <a:bodyPr/>
          <a:lstStyle/>
          <a:p>
            <a:fld id="{B5D1D3F4-0F65-4826-9FDB-EEB3C1C0C061}" type="datetime1">
              <a:rPr lang="de-DE" altLang="de-DE" smtClean="0"/>
              <a:pPr/>
              <a:t>04.10.2021</a:t>
            </a:fld>
            <a:endParaRPr lang="de-DE" altLang="de-DE" dirty="0"/>
          </a:p>
        </p:txBody>
      </p:sp>
      <p:pic>
        <p:nvPicPr>
          <p:cNvPr id="15" name="Picture 2" descr="RZ Logo 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79" y="6193988"/>
            <a:ext cx="786036" cy="55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722" y="6242556"/>
            <a:ext cx="657095" cy="456761"/>
          </a:xfrm>
          <a:prstGeom prst="rect">
            <a:avLst/>
          </a:prstGeom>
        </p:spPr>
      </p:pic>
      <p:sp>
        <p:nvSpPr>
          <p:cNvPr id="8" name="Titel 2"/>
          <p:cNvSpPr txBox="1">
            <a:spLocks/>
          </p:cNvSpPr>
          <p:nvPr/>
        </p:nvSpPr>
        <p:spPr>
          <a:xfrm>
            <a:off x="679525" y="186060"/>
            <a:ext cx="10943605" cy="641921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5pPr>
            <a:lvl6pPr marL="445393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6pPr>
            <a:lvl7pPr marL="890786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7pPr>
            <a:lvl8pPr marL="1336180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8pPr>
            <a:lvl9pPr marL="1781573" algn="l" rtl="0" fontAlgn="base">
              <a:spcBef>
                <a:spcPct val="0"/>
              </a:spcBef>
              <a:spcAft>
                <a:spcPct val="0"/>
              </a:spcAft>
              <a:defRPr sz="3117" b="1">
                <a:solidFill>
                  <a:srgbClr val="007E00"/>
                </a:solidFill>
                <a:latin typeface="Arial Narrow" pitchFamily="34" charset="0"/>
              </a:defRPr>
            </a:lvl9pPr>
          </a:lstStyle>
          <a:p>
            <a:r>
              <a:rPr lang="de-DE" kern="0" dirty="0" smtClean="0"/>
              <a:t>Ergebnisse – zukünftige Materialbestände</a:t>
            </a:r>
            <a:endParaRPr lang="de-DE" kern="0" dirty="0"/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679524" y="1595438"/>
            <a:ext cx="4536505" cy="4514850"/>
          </a:xfrm>
          <a:prstGeom prst="rect">
            <a:avLst/>
          </a:prstGeom>
        </p:spPr>
        <p:txBody>
          <a:bodyPr/>
          <a:lstStyle>
            <a:lvl1pPr marL="334045" indent="-334045" algn="l" rtl="0" fontAlgn="base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110000"/>
              <a:buFont typeface="Wingdings" pitchFamily="2" charset="2"/>
              <a:buChar char="§"/>
              <a:defRPr sz="233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764" indent="-278371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2338">
                <a:solidFill>
                  <a:schemeClr val="tx1"/>
                </a:solidFill>
                <a:latin typeface="+mn-lt"/>
              </a:defRPr>
            </a:lvl2pPr>
            <a:lvl3pPr marL="1113483" indent="-222697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948">
                <a:solidFill>
                  <a:schemeClr val="tx1"/>
                </a:solidFill>
                <a:latin typeface="+mn-lt"/>
              </a:defRPr>
            </a:lvl3pPr>
            <a:lvl4pPr marL="1558876" indent="-222697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559">
                <a:solidFill>
                  <a:schemeClr val="tx1"/>
                </a:solidFill>
                <a:latin typeface="+mn-lt"/>
              </a:defRPr>
            </a:lvl4pPr>
            <a:lvl5pPr marL="2004269" indent="-222697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364">
                <a:solidFill>
                  <a:schemeClr val="tx1"/>
                </a:solidFill>
                <a:latin typeface="+mn-lt"/>
              </a:defRPr>
            </a:lvl5pPr>
            <a:lvl6pPr marL="2449662" indent="-222697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364">
                <a:solidFill>
                  <a:schemeClr val="tx1"/>
                </a:solidFill>
                <a:latin typeface="+mn-lt"/>
              </a:defRPr>
            </a:lvl6pPr>
            <a:lvl7pPr marL="2895056" indent="-222697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364">
                <a:solidFill>
                  <a:schemeClr val="tx1"/>
                </a:solidFill>
                <a:latin typeface="+mn-lt"/>
              </a:defRPr>
            </a:lvl7pPr>
            <a:lvl8pPr marL="3340448" indent="-222697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364">
                <a:solidFill>
                  <a:schemeClr val="tx1"/>
                </a:solidFill>
                <a:latin typeface="+mn-lt"/>
              </a:defRPr>
            </a:lvl8pPr>
            <a:lvl9pPr marL="3785841" indent="-222697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364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0" kern="0" dirty="0" smtClean="0"/>
              <a:t>Netze sind hauptsächlich für Kupferverbrauch verantwortlich</a:t>
            </a:r>
          </a:p>
          <a:p>
            <a:r>
              <a:rPr lang="de-DE" b="0" kern="0" dirty="0" smtClean="0"/>
              <a:t>Ambitionierte </a:t>
            </a:r>
            <a:r>
              <a:rPr lang="de-DE" b="0" kern="0" dirty="0" err="1" smtClean="0"/>
              <a:t>Dekarbonisierungspfade</a:t>
            </a:r>
            <a:r>
              <a:rPr lang="de-DE" b="0" kern="0" dirty="0" smtClean="0"/>
              <a:t> implizieren längere Übertragungsnetze</a:t>
            </a:r>
          </a:p>
          <a:p>
            <a:pPr lvl="1"/>
            <a:r>
              <a:rPr lang="de-DE" b="0" kern="0" dirty="0" smtClean="0"/>
              <a:t>Anstieg Aluminiumverbrauch</a:t>
            </a:r>
            <a:endParaRPr lang="de-DE" b="0" kern="0" dirty="0"/>
          </a:p>
        </p:txBody>
      </p:sp>
    </p:spTree>
    <p:extLst>
      <p:ext uri="{BB962C8B-B14F-4D97-AF65-F5344CB8AC3E}">
        <p14:creationId xmlns:p14="http://schemas.microsoft.com/office/powerpoint/2010/main" val="2023932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KU-Marketing">
  <a:themeElements>
    <a:clrScheme name="">
      <a:dk1>
        <a:srgbClr val="000000"/>
      </a:dk1>
      <a:lt1>
        <a:srgbClr val="FFFFFF"/>
      </a:lt1>
      <a:dk2>
        <a:srgbClr val="A6173B"/>
      </a:dk2>
      <a:lt2>
        <a:srgbClr val="666369"/>
      </a:lt2>
      <a:accent1>
        <a:srgbClr val="DBDADC"/>
      </a:accent1>
      <a:accent2>
        <a:srgbClr val="D49486"/>
      </a:accent2>
      <a:accent3>
        <a:srgbClr val="FFFFFF"/>
      </a:accent3>
      <a:accent4>
        <a:srgbClr val="000000"/>
      </a:accent4>
      <a:accent5>
        <a:srgbClr val="EAEAEB"/>
      </a:accent5>
      <a:accent6>
        <a:srgbClr val="C08679"/>
      </a:accent6>
      <a:hlink>
        <a:srgbClr val="CCCCFF"/>
      </a:hlink>
      <a:folHlink>
        <a:srgbClr val="B5B3B7"/>
      </a:folHlink>
    </a:clrScheme>
    <a:fontScheme name="BOKU-Marketi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KU-Market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KU-Market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8">
        <a:dk1>
          <a:srgbClr val="000000"/>
        </a:dk1>
        <a:lt1>
          <a:srgbClr val="FFFFFF"/>
        </a:lt1>
        <a:dk2>
          <a:srgbClr val="CE0025"/>
        </a:dk2>
        <a:lt2>
          <a:srgbClr val="464646"/>
        </a:lt2>
        <a:accent1>
          <a:srgbClr val="E1E1E1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G:\UL\ULU\daten\martin\_atexte\boku\Vizerektorat\CD\BOKU-Marketing.ppt</Template>
  <TotalTime>0</TotalTime>
  <Words>875</Words>
  <Application>Microsoft Office PowerPoint</Application>
  <PresentationFormat>Benutzerdefiniert</PresentationFormat>
  <Paragraphs>110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Times New Roman</vt:lpstr>
      <vt:lpstr>Wingdings</vt:lpstr>
      <vt:lpstr>BOKU-Marketing</vt:lpstr>
      <vt:lpstr>A socio-metabolic analysis of bulk materials in electricity systems:  Insights from a stock-flow-service nexus perspective and outlook to 2050</vt:lpstr>
      <vt:lpstr>Wieso bulk materials von Energiesystemen studieren? </vt:lpstr>
      <vt:lpstr>PowerPoint-Präsentation</vt:lpstr>
      <vt:lpstr>Daten und Methode</vt:lpstr>
      <vt:lpstr>Ergebnisse – Materialbestände in der gesamten Strominfrastruktur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Diskussion und Zusammenfassung</vt:lpstr>
      <vt:lpstr>PowerPoint-Präsentation</vt:lpstr>
    </vt:vector>
  </TitlesOfParts>
  <Company>ARC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GERZABEK</dc:creator>
  <cp:lastModifiedBy>Philipp Thunshirn</cp:lastModifiedBy>
  <cp:revision>92</cp:revision>
  <dcterms:created xsi:type="dcterms:W3CDTF">2003-09-23T06:28:36Z</dcterms:created>
  <dcterms:modified xsi:type="dcterms:W3CDTF">2021-10-04T11:45:29Z</dcterms:modified>
</cp:coreProperties>
</file>