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67" r:id="rId2"/>
    <p:sldMasterId id="2147483665" r:id="rId3"/>
  </p:sldMasterIdLst>
  <p:notesMasterIdLst>
    <p:notesMasterId r:id="rId16"/>
  </p:notesMasterIdLst>
  <p:handoutMasterIdLst>
    <p:handoutMasterId r:id="rId17"/>
  </p:handoutMasterIdLst>
  <p:sldIdLst>
    <p:sldId id="256" r:id="rId4"/>
    <p:sldId id="258" r:id="rId5"/>
    <p:sldId id="271" r:id="rId6"/>
    <p:sldId id="282" r:id="rId7"/>
    <p:sldId id="269" r:id="rId8"/>
    <p:sldId id="279" r:id="rId9"/>
    <p:sldId id="277" r:id="rId10"/>
    <p:sldId id="262" r:id="rId11"/>
    <p:sldId id="266" r:id="rId12"/>
    <p:sldId id="281" r:id="rId13"/>
    <p:sldId id="259" r:id="rId14"/>
    <p:sldId id="28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79" autoAdjust="0"/>
    <p:restoredTop sz="94660"/>
  </p:normalViewPr>
  <p:slideViewPr>
    <p:cSldViewPr snapToGrid="0">
      <p:cViewPr varScale="1">
        <p:scale>
          <a:sx n="108" d="100"/>
          <a:sy n="108" d="100"/>
        </p:scale>
        <p:origin x="174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24962c07e848bbea" providerId="LiveId" clId="{D9495160-4905-454C-9FF5-179C67F0FFF9}"/>
    <pc:docChg chg="modSld">
      <pc:chgData name="" userId="24962c07e848bbea" providerId="LiveId" clId="{D9495160-4905-454C-9FF5-179C67F0FFF9}" dt="2021-10-06T09:44:57.121" v="5" actId="20577"/>
      <pc:docMkLst>
        <pc:docMk/>
      </pc:docMkLst>
      <pc:sldChg chg="modSp">
        <pc:chgData name="" userId="24962c07e848bbea" providerId="LiveId" clId="{D9495160-4905-454C-9FF5-179C67F0FFF9}" dt="2021-10-06T09:44:57.121" v="5" actId="20577"/>
        <pc:sldMkLst>
          <pc:docMk/>
          <pc:sldMk cId="2269692393" sldId="256"/>
        </pc:sldMkLst>
        <pc:spChg chg="mod">
          <ac:chgData name="" userId="24962c07e848bbea" providerId="LiveId" clId="{D9495160-4905-454C-9FF5-179C67F0FFF9}" dt="2021-10-06T09:44:57.121" v="5" actId="20577"/>
          <ac:spMkLst>
            <pc:docMk/>
            <pc:sldMk cId="2269692393" sldId="256"/>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DCFC9F-2ED1-4053-90BE-09D135DF6F42}" type="datetimeFigureOut">
              <a:rPr lang="de-AT" smtClean="0"/>
              <a:t>06.10.2021</a:t>
            </a:fld>
            <a:endParaRPr lang="de-AT"/>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B900D3-2AC3-43D9-A379-9F104B57A2CE}" type="slidenum">
              <a:rPr lang="de-AT" smtClean="0"/>
              <a:t>‹Nr.›</a:t>
            </a:fld>
            <a:endParaRPr lang="de-AT"/>
          </a:p>
        </p:txBody>
      </p:sp>
    </p:spTree>
    <p:extLst>
      <p:ext uri="{BB962C8B-B14F-4D97-AF65-F5344CB8AC3E}">
        <p14:creationId xmlns:p14="http://schemas.microsoft.com/office/powerpoint/2010/main" val="353732076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2F5FA-EFC0-4D96-8360-6E3713BA8A71}" type="datetimeFigureOut">
              <a:rPr lang="de-AT" smtClean="0"/>
              <a:t>06.10.2021</a:t>
            </a:fld>
            <a:endParaRPr lang="de-AT"/>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A15CD0-3D63-4502-9461-AA2B7FACC3F3}" type="slidenum">
              <a:rPr lang="de-AT" smtClean="0"/>
              <a:t>‹Nr.›</a:t>
            </a:fld>
            <a:endParaRPr lang="de-AT"/>
          </a:p>
        </p:txBody>
      </p:sp>
    </p:spTree>
    <p:extLst>
      <p:ext uri="{BB962C8B-B14F-4D97-AF65-F5344CB8AC3E}">
        <p14:creationId xmlns:p14="http://schemas.microsoft.com/office/powerpoint/2010/main" val="6255377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1840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Right now the heat pump has no restriction on load changing, these results will become less volatile when the </a:t>
            </a:r>
            <a:r>
              <a:rPr lang="en-US" dirty="0" err="1"/>
              <a:t>heatpump</a:t>
            </a:r>
            <a:r>
              <a:rPr lang="en-US" dirty="0"/>
              <a:t> is modeled more accurately in the further course of this research.</a:t>
            </a:r>
          </a:p>
        </p:txBody>
      </p:sp>
    </p:spTree>
    <p:extLst>
      <p:ext uri="{BB962C8B-B14F-4D97-AF65-F5344CB8AC3E}">
        <p14:creationId xmlns:p14="http://schemas.microsoft.com/office/powerpoint/2010/main" val="3471709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Thank you for you attention! If you have any questions or feedback, I am happy to hear it</a:t>
            </a:r>
          </a:p>
        </p:txBody>
      </p:sp>
    </p:spTree>
    <p:extLst>
      <p:ext uri="{BB962C8B-B14F-4D97-AF65-F5344CB8AC3E}">
        <p14:creationId xmlns:p14="http://schemas.microsoft.com/office/powerpoint/2010/main" val="3134325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177515" y="2153750"/>
            <a:ext cx="8788970" cy="1209124"/>
          </a:xfrm>
          <a:prstGeom prst="rect">
            <a:avLst/>
          </a:prstGeom>
        </p:spPr>
        <p:txBody>
          <a:bodyPr/>
          <a:lstStyle>
            <a:lvl1pPr>
              <a:defRPr sz="3200">
                <a:solidFill>
                  <a:schemeClr val="accent5">
                    <a:lumMod val="75000"/>
                  </a:schemeClr>
                </a:solidFill>
                <a:latin typeface="Arial" panose="020B0604020202020204" pitchFamily="34" charset="0"/>
                <a:cs typeface="Arial" panose="020B0604020202020204" pitchFamily="34" charset="0"/>
              </a:defRPr>
            </a:lvl1pPr>
          </a:lstStyle>
          <a:p>
            <a:r>
              <a:rPr lang="en-US" dirty="0"/>
              <a:t>Click to edit master title style</a:t>
            </a:r>
            <a:endParaRPr lang="de-AT" dirty="0"/>
          </a:p>
        </p:txBody>
      </p:sp>
      <p:sp>
        <p:nvSpPr>
          <p:cNvPr id="14" name="Text Placeholder 13"/>
          <p:cNvSpPr>
            <a:spLocks noGrp="1"/>
          </p:cNvSpPr>
          <p:nvPr>
            <p:ph type="body" sz="quarter" idx="10" hasCustomPrompt="1"/>
          </p:nvPr>
        </p:nvSpPr>
        <p:spPr>
          <a:xfrm>
            <a:off x="177515" y="3772533"/>
            <a:ext cx="6076950" cy="220662"/>
          </a:xfrm>
          <a:prstGeom prst="rect">
            <a:avLst/>
          </a:prstGeom>
        </p:spPr>
        <p:txBody>
          <a:bodyPr/>
          <a:lstStyle>
            <a:lvl1pPr marL="0" indent="0">
              <a:buNone/>
              <a:defRPr sz="1400" baseline="0">
                <a:latin typeface="Arial" panose="020B0604020202020204" pitchFamily="34" charset="0"/>
                <a:cs typeface="Arial" panose="020B0604020202020204" pitchFamily="34" charset="0"/>
              </a:defRPr>
            </a:lvl1pPr>
          </a:lstStyle>
          <a:p>
            <a:pPr lvl="0"/>
            <a:r>
              <a:rPr lang="en-US" dirty="0"/>
              <a:t>Edit Name</a:t>
            </a:r>
            <a:endParaRPr lang="de-AT" dirty="0"/>
          </a:p>
        </p:txBody>
      </p:sp>
      <p:sp>
        <p:nvSpPr>
          <p:cNvPr id="5" name="Text Placeholder 13"/>
          <p:cNvSpPr>
            <a:spLocks noGrp="1"/>
          </p:cNvSpPr>
          <p:nvPr>
            <p:ph type="body" sz="quarter" idx="11" hasCustomPrompt="1"/>
          </p:nvPr>
        </p:nvSpPr>
        <p:spPr>
          <a:xfrm>
            <a:off x="177515" y="4077332"/>
            <a:ext cx="6076950" cy="250827"/>
          </a:xfrm>
          <a:prstGeom prst="rect">
            <a:avLst/>
          </a:prstGeom>
        </p:spPr>
        <p:txBody>
          <a:bodyPr/>
          <a:lstStyle>
            <a:lvl1pPr marL="0" indent="0">
              <a:buNone/>
              <a:defRPr sz="1400" baseline="0">
                <a:latin typeface="Arial" panose="020B0604020202020204" pitchFamily="34" charset="0"/>
                <a:cs typeface="Arial" panose="020B0604020202020204" pitchFamily="34" charset="0"/>
              </a:defRPr>
            </a:lvl1pPr>
          </a:lstStyle>
          <a:p>
            <a:pPr lvl="0"/>
            <a:r>
              <a:rPr lang="en-US" dirty="0"/>
              <a:t>Edit Date</a:t>
            </a:r>
            <a:endParaRPr lang="de-AT" dirty="0"/>
          </a:p>
        </p:txBody>
      </p:sp>
    </p:spTree>
    <p:extLst>
      <p:ext uri="{BB962C8B-B14F-4D97-AF65-F5344CB8AC3E}">
        <p14:creationId xmlns:p14="http://schemas.microsoft.com/office/powerpoint/2010/main" val="4217019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Footer Placeholder 1"/>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bg1">
                    <a:lumMod val="50000"/>
                  </a:schemeClr>
                </a:solidFill>
                <a:latin typeface="Arial" panose="020B0604020202020204" pitchFamily="34" charset="0"/>
                <a:cs typeface="Arial" panose="020B0604020202020204" pitchFamily="34" charset="0"/>
              </a:defRPr>
            </a:lvl1pPr>
          </a:lstStyle>
          <a:p>
            <a:endParaRPr lang="en-US" dirty="0"/>
          </a:p>
        </p:txBody>
      </p:sp>
      <p:sp>
        <p:nvSpPr>
          <p:cNvPr id="15" name="Slide Number Placeholder 2"/>
          <p:cNvSpPr>
            <a:spLocks noGrp="1"/>
          </p:cNvSpPr>
          <p:nvPr>
            <p:ph type="sldNum" sz="quarter" idx="4"/>
          </p:nvPr>
        </p:nvSpPr>
        <p:spPr>
          <a:xfrm>
            <a:off x="347472" y="6356350"/>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pPr algn="l"/>
            <a:fld id="{01307E4E-91ED-4D37-ADA8-A2790ED4317B}" type="slidenum">
              <a:rPr lang="de-AT" smtClean="0"/>
              <a:pPr algn="l"/>
              <a:t>‹Nr.›</a:t>
            </a:fld>
            <a:endParaRPr lang="de-AT" dirty="0"/>
          </a:p>
        </p:txBody>
      </p:sp>
      <p:sp>
        <p:nvSpPr>
          <p:cNvPr id="17" name="Content Placeholder 17"/>
          <p:cNvSpPr>
            <a:spLocks noGrp="1"/>
          </p:cNvSpPr>
          <p:nvPr>
            <p:ph sz="quarter" idx="13" hasCustomPrompt="1"/>
          </p:nvPr>
        </p:nvSpPr>
        <p:spPr>
          <a:xfrm>
            <a:off x="347663" y="566738"/>
            <a:ext cx="8448675" cy="679450"/>
          </a:xfrm>
          <a:prstGeom prst="rect">
            <a:avLst/>
          </a:prstGeom>
        </p:spPr>
        <p:txBody>
          <a:bodyPr/>
          <a:lstStyle>
            <a:lvl1pPr marL="0" indent="0">
              <a:buNone/>
              <a:defRPr sz="2400">
                <a:solidFill>
                  <a:schemeClr val="accent5">
                    <a:lumMod val="75000"/>
                  </a:schemeClr>
                </a:solidFill>
                <a:latin typeface="Arial" panose="020B0604020202020204" pitchFamily="34" charset="0"/>
                <a:cs typeface="Arial" panose="020B0604020202020204" pitchFamily="34" charset="0"/>
              </a:defRPr>
            </a:lvl1pPr>
          </a:lstStyle>
          <a:p>
            <a:pPr lvl="0"/>
            <a:r>
              <a:rPr lang="en-US" sz="2400" dirty="0"/>
              <a:t>Contents</a:t>
            </a:r>
            <a:endParaRPr lang="de-AT" dirty="0"/>
          </a:p>
        </p:txBody>
      </p:sp>
      <p:sp>
        <p:nvSpPr>
          <p:cNvPr id="6" name="Content Placeholder 2"/>
          <p:cNvSpPr>
            <a:spLocks noGrp="1"/>
          </p:cNvSpPr>
          <p:nvPr>
            <p:ph idx="1"/>
          </p:nvPr>
        </p:nvSpPr>
        <p:spPr>
          <a:xfrm>
            <a:off x="347472" y="1538459"/>
            <a:ext cx="8449056" cy="4535424"/>
          </a:xfrm>
          <a:prstGeom prst="rect">
            <a:avLst/>
          </a:prstGeom>
        </p:spPr>
        <p:txBody>
          <a:bodyPr/>
          <a:lstStyle>
            <a:lvl1pPr marL="173736" indent="-173736">
              <a:lnSpc>
                <a:spcPct val="100000"/>
              </a:lnSpc>
              <a:spcBef>
                <a:spcPts val="600"/>
              </a:spcBef>
              <a:buClr>
                <a:schemeClr val="accent5">
                  <a:lumMod val="75000"/>
                </a:schemeClr>
              </a:buClr>
              <a:buSzPct val="140000"/>
              <a:buFont typeface="Wingdings 3" panose="05040102010807070707" pitchFamily="18" charset="2"/>
              <a:buChar char="ê"/>
              <a:defRPr sz="1800">
                <a:latin typeface="Arial" panose="020B0604020202020204" pitchFamily="34" charset="0"/>
                <a:cs typeface="Arial" panose="020B0604020202020204" pitchFamily="34" charset="0"/>
              </a:defRPr>
            </a:lvl1pPr>
            <a:lvl2pPr marL="685800" indent="-228600">
              <a:buClr>
                <a:schemeClr val="accent5">
                  <a:lumMod val="75000"/>
                </a:schemeClr>
              </a:buClr>
              <a:buFont typeface="Arial" panose="020B0604020202020204" pitchFamily="34" charset="0"/>
              <a:buChar char="•"/>
              <a:defRPr sz="1600">
                <a:latin typeface="Arial" panose="020B0604020202020204" pitchFamily="34" charset="0"/>
                <a:cs typeface="Arial" panose="020B0604020202020204" pitchFamily="34" charset="0"/>
              </a:defRPr>
            </a:lvl2pPr>
            <a:lvl3pPr marL="1143000" indent="-228600">
              <a:lnSpc>
                <a:spcPct val="100000"/>
              </a:lnSpc>
              <a:buClr>
                <a:schemeClr val="accent5">
                  <a:lumMod val="75000"/>
                </a:schemeClr>
              </a:buClr>
              <a:buFont typeface="Wingdings" panose="05000000000000000000" pitchFamily="2" charset="2"/>
              <a:buChar char="§"/>
              <a:defRPr sz="1400">
                <a:latin typeface="Arial" panose="020B0604020202020204" pitchFamily="34" charset="0"/>
                <a:cs typeface="Arial" panose="020B0604020202020204" pitchFamily="34" charset="0"/>
              </a:defRPr>
            </a:lvl3pPr>
            <a:lvl4pPr marL="1600200" indent="-228600">
              <a:buClr>
                <a:schemeClr val="accent5">
                  <a:lumMod val="75000"/>
                </a:schemeClr>
              </a:buClr>
              <a:buFont typeface="Symbol" panose="05050102010706020507" pitchFamily="18" charset="2"/>
              <a:buChar char="-"/>
              <a:defRPr sz="1400">
                <a:latin typeface="Arial" panose="020B0604020202020204" pitchFamily="34" charset="0"/>
                <a:cs typeface="Arial" panose="020B0604020202020204" pitchFamily="34" charset="0"/>
              </a:defRPr>
            </a:lvl4pPr>
            <a:lvl5pPr marL="2057400" indent="-228600">
              <a:buClr>
                <a:schemeClr val="accent5">
                  <a:lumMod val="75000"/>
                </a:schemeClr>
              </a:buClr>
              <a:buSzPct val="75000"/>
              <a:buFont typeface="Courier New" panose="02070309020205020404" pitchFamily="49" charset="0"/>
              <a:buChar char="o"/>
              <a:defRPr sz="1400">
                <a:latin typeface="Arial" panose="020B0604020202020204" pitchFamily="34" charset="0"/>
                <a:cs typeface="Arial" panose="020B0604020202020204" pitchFamily="34" charset="0"/>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654663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472" y="1538459"/>
            <a:ext cx="8449056" cy="4535424"/>
          </a:xfrm>
          <a:prstGeom prst="rect">
            <a:avLst/>
          </a:prstGeom>
        </p:spPr>
        <p:txBody>
          <a:bodyPr/>
          <a:lstStyle>
            <a:lvl1pPr marL="173736" indent="-173736">
              <a:lnSpc>
                <a:spcPct val="100000"/>
              </a:lnSpc>
              <a:spcBef>
                <a:spcPts val="600"/>
              </a:spcBef>
              <a:buClr>
                <a:schemeClr val="accent5">
                  <a:lumMod val="75000"/>
                </a:schemeClr>
              </a:buClr>
              <a:buSzPct val="140000"/>
              <a:buFont typeface="Wingdings 3" panose="05040102010807070707" pitchFamily="18" charset="2"/>
              <a:buChar char="ê"/>
              <a:defRPr sz="1800">
                <a:latin typeface="Arial" panose="020B0604020202020204" pitchFamily="34" charset="0"/>
                <a:cs typeface="Arial" panose="020B0604020202020204" pitchFamily="34" charset="0"/>
              </a:defRPr>
            </a:lvl1pPr>
            <a:lvl2pPr marL="685800" indent="-228600">
              <a:buClr>
                <a:schemeClr val="accent5">
                  <a:lumMod val="75000"/>
                </a:schemeClr>
              </a:buClr>
              <a:buFont typeface="Arial" panose="020B0604020202020204" pitchFamily="34" charset="0"/>
              <a:buChar char="•"/>
              <a:defRPr sz="1600">
                <a:latin typeface="Arial" panose="020B0604020202020204" pitchFamily="34" charset="0"/>
                <a:cs typeface="Arial" panose="020B0604020202020204" pitchFamily="34" charset="0"/>
              </a:defRPr>
            </a:lvl2pPr>
            <a:lvl3pPr marL="1143000" indent="-228600">
              <a:lnSpc>
                <a:spcPct val="100000"/>
              </a:lnSpc>
              <a:buClr>
                <a:schemeClr val="accent5">
                  <a:lumMod val="75000"/>
                </a:schemeClr>
              </a:buClr>
              <a:buFont typeface="Wingdings" panose="05000000000000000000" pitchFamily="2" charset="2"/>
              <a:buChar char="§"/>
              <a:defRPr sz="1400">
                <a:latin typeface="Arial" panose="020B0604020202020204" pitchFamily="34" charset="0"/>
                <a:cs typeface="Arial" panose="020B0604020202020204" pitchFamily="34" charset="0"/>
              </a:defRPr>
            </a:lvl3pPr>
            <a:lvl4pPr marL="1600200" indent="-228600">
              <a:buClr>
                <a:schemeClr val="accent5">
                  <a:lumMod val="75000"/>
                </a:schemeClr>
              </a:buClr>
              <a:buFont typeface="Symbol" panose="05050102010706020507" pitchFamily="18" charset="2"/>
              <a:buChar char="-"/>
              <a:defRPr sz="1400">
                <a:latin typeface="Arial" panose="020B0604020202020204" pitchFamily="34" charset="0"/>
                <a:cs typeface="Arial" panose="020B0604020202020204" pitchFamily="34" charset="0"/>
              </a:defRPr>
            </a:lvl4pPr>
            <a:lvl5pPr marL="2057400" indent="-228600">
              <a:buClr>
                <a:schemeClr val="accent5">
                  <a:lumMod val="75000"/>
                </a:schemeClr>
              </a:buClr>
              <a:buSzPct val="75000"/>
              <a:buFont typeface="Courier New" panose="02070309020205020404" pitchFamily="49" charset="0"/>
              <a:buChar char="o"/>
              <a:defRPr sz="1400">
                <a:latin typeface="Arial" panose="020B0604020202020204" pitchFamily="34" charset="0"/>
                <a:cs typeface="Arial" panose="020B0604020202020204" pitchFamily="34" charset="0"/>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6" name="Title 15"/>
          <p:cNvSpPr>
            <a:spLocks noGrp="1"/>
          </p:cNvSpPr>
          <p:nvPr>
            <p:ph type="title" hasCustomPrompt="1"/>
          </p:nvPr>
        </p:nvSpPr>
        <p:spPr>
          <a:xfrm>
            <a:off x="347472" y="158697"/>
            <a:ext cx="8449056" cy="228600"/>
          </a:xfrm>
          <a:prstGeom prst="rect">
            <a:avLst/>
          </a:prstGeom>
        </p:spPr>
        <p:txBody>
          <a:bodyPr/>
          <a:lstStyle>
            <a:lvl1pPr>
              <a:defRPr sz="1200" b="1">
                <a:latin typeface="Arial" panose="020B0604020202020204" pitchFamily="34" charset="0"/>
                <a:cs typeface="Arial" panose="020B0604020202020204" pitchFamily="34" charset="0"/>
              </a:defRPr>
            </a:lvl1pPr>
          </a:lstStyle>
          <a:p>
            <a:r>
              <a:rPr lang="en-US" dirty="0"/>
              <a:t>Click to edit Section title style</a:t>
            </a:r>
            <a:endParaRPr lang="de-AT" dirty="0"/>
          </a:p>
        </p:txBody>
      </p:sp>
      <p:sp>
        <p:nvSpPr>
          <p:cNvPr id="18" name="Content Placeholder 17"/>
          <p:cNvSpPr>
            <a:spLocks noGrp="1"/>
          </p:cNvSpPr>
          <p:nvPr>
            <p:ph sz="quarter" idx="13" hasCustomPrompt="1"/>
          </p:nvPr>
        </p:nvSpPr>
        <p:spPr>
          <a:xfrm>
            <a:off x="347663" y="566738"/>
            <a:ext cx="8448675" cy="679450"/>
          </a:xfrm>
          <a:prstGeom prst="rect">
            <a:avLst/>
          </a:prstGeom>
        </p:spPr>
        <p:txBody>
          <a:bodyPr/>
          <a:lstStyle>
            <a:lvl1pPr marL="0" indent="0">
              <a:buNone/>
              <a:defRPr sz="2400">
                <a:solidFill>
                  <a:schemeClr val="accent5">
                    <a:lumMod val="75000"/>
                  </a:schemeClr>
                </a:solidFill>
                <a:latin typeface="Arial" panose="020B0604020202020204" pitchFamily="34" charset="0"/>
                <a:cs typeface="Arial" panose="020B0604020202020204" pitchFamily="34" charset="0"/>
              </a:defRPr>
            </a:lvl1pPr>
          </a:lstStyle>
          <a:p>
            <a:pPr lvl="0"/>
            <a:r>
              <a:rPr lang="en-US" sz="2400" dirty="0"/>
              <a:t>Content title</a:t>
            </a:r>
            <a:endParaRPr lang="de-AT" dirty="0"/>
          </a:p>
        </p:txBody>
      </p:sp>
      <p:sp>
        <p:nvSpPr>
          <p:cNvPr id="15" name="Footer Placeholder 1"/>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bg1">
                    <a:lumMod val="50000"/>
                  </a:schemeClr>
                </a:solidFill>
                <a:latin typeface="Arial" panose="020B0604020202020204" pitchFamily="34" charset="0"/>
                <a:cs typeface="Arial" panose="020B0604020202020204" pitchFamily="34" charset="0"/>
              </a:defRPr>
            </a:lvl1pPr>
          </a:lstStyle>
          <a:p>
            <a:endParaRPr lang="en-US" dirty="0"/>
          </a:p>
        </p:txBody>
      </p:sp>
      <p:sp>
        <p:nvSpPr>
          <p:cNvPr id="17" name="Slide Number Placeholder 2"/>
          <p:cNvSpPr>
            <a:spLocks noGrp="1"/>
          </p:cNvSpPr>
          <p:nvPr>
            <p:ph type="sldNum" sz="quarter" idx="4"/>
          </p:nvPr>
        </p:nvSpPr>
        <p:spPr>
          <a:xfrm>
            <a:off x="347472" y="6356350"/>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pPr algn="l"/>
            <a:fld id="{01307E4E-91ED-4D37-ADA8-A2790ED4317B}" type="slidenum">
              <a:rPr lang="de-AT" smtClean="0"/>
              <a:pPr algn="l"/>
              <a:t>‹Nr.›</a:t>
            </a:fld>
            <a:endParaRPr lang="de-AT" dirty="0"/>
          </a:p>
        </p:txBody>
      </p:sp>
    </p:spTree>
    <p:extLst>
      <p:ext uri="{BB962C8B-B14F-4D97-AF65-F5344CB8AC3E}">
        <p14:creationId xmlns:p14="http://schemas.microsoft.com/office/powerpoint/2010/main" val="2360507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0"/>
          <p:cNvSpPr>
            <a:spLocks noGrp="1"/>
          </p:cNvSpPr>
          <p:nvPr>
            <p:ph type="title" hasCustomPrompt="1"/>
          </p:nvPr>
        </p:nvSpPr>
        <p:spPr>
          <a:xfrm>
            <a:off x="177515" y="1362723"/>
            <a:ext cx="8788970" cy="669278"/>
          </a:xfrm>
          <a:prstGeom prst="rect">
            <a:avLst/>
          </a:prstGeom>
        </p:spPr>
        <p:txBody>
          <a:bodyPr/>
          <a:lstStyle>
            <a:lvl1pPr algn="ctr">
              <a:defRPr sz="3200">
                <a:solidFill>
                  <a:schemeClr val="accent5">
                    <a:lumMod val="75000"/>
                  </a:schemeClr>
                </a:solidFill>
                <a:latin typeface="Arial" panose="020B0604020202020204" pitchFamily="34" charset="0"/>
                <a:cs typeface="Arial" panose="020B0604020202020204" pitchFamily="34" charset="0"/>
              </a:defRPr>
            </a:lvl1pPr>
          </a:lstStyle>
          <a:p>
            <a:r>
              <a:rPr lang="en-US" noProof="0" dirty="0"/>
              <a:t>Thank you for your attention</a:t>
            </a:r>
            <a:endParaRPr lang="de-AT" noProof="0" dirty="0"/>
          </a:p>
        </p:txBody>
      </p:sp>
      <p:sp>
        <p:nvSpPr>
          <p:cNvPr id="5" name="Text Placeholder 13"/>
          <p:cNvSpPr>
            <a:spLocks noGrp="1"/>
          </p:cNvSpPr>
          <p:nvPr>
            <p:ph type="body" sz="quarter" idx="10" hasCustomPrompt="1"/>
          </p:nvPr>
        </p:nvSpPr>
        <p:spPr>
          <a:xfrm>
            <a:off x="178308" y="2176554"/>
            <a:ext cx="8787384" cy="457200"/>
          </a:xfrm>
          <a:prstGeom prst="rect">
            <a:avLst/>
          </a:prstGeom>
        </p:spPr>
        <p:txBody>
          <a:bodyPr/>
          <a:lstStyle>
            <a:lvl1pPr marL="0" indent="0" algn="ctr">
              <a:buNone/>
              <a:defRPr sz="2400" baseline="0">
                <a:solidFill>
                  <a:schemeClr val="accent5">
                    <a:lumMod val="75000"/>
                  </a:schemeClr>
                </a:solidFill>
                <a:latin typeface="Arial" panose="020B0604020202020204" pitchFamily="34" charset="0"/>
                <a:cs typeface="Arial" panose="020B0604020202020204" pitchFamily="34" charset="0"/>
              </a:defRPr>
            </a:lvl1pPr>
          </a:lstStyle>
          <a:p>
            <a:pPr lvl="0"/>
            <a:r>
              <a:rPr lang="en-US" noProof="0" dirty="0"/>
              <a:t>Name</a:t>
            </a:r>
          </a:p>
        </p:txBody>
      </p:sp>
      <p:sp>
        <p:nvSpPr>
          <p:cNvPr id="6" name="Text Placeholder 13"/>
          <p:cNvSpPr>
            <a:spLocks noGrp="1"/>
          </p:cNvSpPr>
          <p:nvPr>
            <p:ph type="body" sz="quarter" idx="11" hasCustomPrompt="1"/>
          </p:nvPr>
        </p:nvSpPr>
        <p:spPr>
          <a:xfrm>
            <a:off x="178308" y="2657883"/>
            <a:ext cx="8787384" cy="457200"/>
          </a:xfrm>
          <a:prstGeom prst="rect">
            <a:avLst/>
          </a:prstGeom>
        </p:spPr>
        <p:txBody>
          <a:bodyPr/>
          <a:lstStyle>
            <a:lvl1pPr marL="0" indent="0" algn="ctr">
              <a:buNone/>
              <a:defRPr sz="2400" baseline="0">
                <a:solidFill>
                  <a:schemeClr val="accent5">
                    <a:lumMod val="75000"/>
                  </a:schemeClr>
                </a:solidFill>
                <a:latin typeface="Arial" panose="020B0604020202020204" pitchFamily="34" charset="0"/>
                <a:cs typeface="Arial" panose="020B0604020202020204" pitchFamily="34" charset="0"/>
              </a:defRPr>
            </a:lvl1pPr>
          </a:lstStyle>
          <a:p>
            <a:pPr lvl="0"/>
            <a:r>
              <a:rPr lang="en-US" noProof="0" dirty="0"/>
              <a:t>Email</a:t>
            </a:r>
          </a:p>
        </p:txBody>
      </p:sp>
    </p:spTree>
    <p:extLst>
      <p:ext uri="{BB962C8B-B14F-4D97-AF65-F5344CB8AC3E}">
        <p14:creationId xmlns:p14="http://schemas.microsoft.com/office/powerpoint/2010/main" val="12838463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19578"/>
          </a:xfrm>
          <a:prstGeom prst="rect">
            <a:avLst/>
          </a:prstGeom>
        </p:spPr>
      </p:pic>
      <p:sp>
        <p:nvSpPr>
          <p:cNvPr id="10" name="Text Placeholder 14"/>
          <p:cNvSpPr txBox="1">
            <a:spLocks/>
          </p:cNvSpPr>
          <p:nvPr userDrawn="1"/>
        </p:nvSpPr>
        <p:spPr>
          <a:xfrm>
            <a:off x="113205" y="6363015"/>
            <a:ext cx="8449056" cy="49498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TU Wien</a:t>
            </a:r>
            <a:r>
              <a:rPr lang="en-US" sz="900" baseline="0"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 Energy Economics Group (EEG)</a:t>
            </a:r>
          </a:p>
        </p:txBody>
      </p:sp>
      <p:pic>
        <p:nvPicPr>
          <p:cNvPr id="6" name="Grafik 4"/>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38571" y="94988"/>
            <a:ext cx="2896322"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41" descr="eeg_logo-higher-resolution"/>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357700" y="6254649"/>
            <a:ext cx="786300" cy="56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781733"/>
      </p:ext>
    </p:extLst>
  </p:cSld>
  <p:clrMap bg1="lt1" tx1="dk1" bg2="lt2" tx2="dk2" accent1="accent1" accent2="accent2" accent3="accent3" accent4="accent4" accent5="accent5" accent6="accent6" hlink="hlink" folHlink="folHlink"/>
  <p:sldLayoutIdLst>
    <p:sldLayoutId id="2147483664"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1041" descr="eeg_logo-higher-resolution"/>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98325" y="6254649"/>
            <a:ext cx="786300" cy="568526"/>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bg1">
                    <a:lumMod val="50000"/>
                  </a:schemeClr>
                </a:solidFill>
                <a:latin typeface="Arial" panose="020B0604020202020204" pitchFamily="34" charset="0"/>
                <a:cs typeface="Arial" panose="020B0604020202020204" pitchFamily="34" charset="0"/>
              </a:defRPr>
            </a:lvl1pPr>
          </a:lstStyle>
          <a:p>
            <a:endParaRPr lang="de-AT" dirty="0"/>
          </a:p>
        </p:txBody>
      </p:sp>
      <p:sp>
        <p:nvSpPr>
          <p:cNvPr id="3" name="Slide Number Placeholder 2"/>
          <p:cNvSpPr>
            <a:spLocks noGrp="1"/>
          </p:cNvSpPr>
          <p:nvPr>
            <p:ph type="sldNum" sz="quarter" idx="4"/>
          </p:nvPr>
        </p:nvSpPr>
        <p:spPr>
          <a:xfrm>
            <a:off x="868905" y="6356350"/>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pPr algn="l"/>
            <a:fld id="{01307E4E-91ED-4D37-ADA8-A2790ED4317B}" type="slidenum">
              <a:rPr lang="de-AT" smtClean="0"/>
              <a:pPr algn="l"/>
              <a:t>‹Nr.›</a:t>
            </a:fld>
            <a:endParaRPr lang="de-AT" dirty="0"/>
          </a:p>
        </p:txBody>
      </p:sp>
      <p:pic>
        <p:nvPicPr>
          <p:cNvPr id="5" name="Grafik 4"/>
          <p:cNvPicPr>
            <a:picLocks noChangeAspect="1"/>
          </p:cNvPicPr>
          <p:nvPr userDrawn="1"/>
        </p:nvPicPr>
        <p:blipFill rotWithShape="1">
          <a:blip r:embed="rId5" cstate="print">
            <a:extLst>
              <a:ext uri="{28A0092B-C50C-407E-A947-70E740481C1C}">
                <a14:useLocalDpi xmlns:a14="http://schemas.microsoft.com/office/drawing/2010/main" val="0"/>
              </a:ext>
            </a:extLst>
          </a:blip>
          <a:srcRect r="61999"/>
          <a:stretch/>
        </p:blipFill>
        <p:spPr bwMode="auto">
          <a:xfrm>
            <a:off x="8545081" y="6274535"/>
            <a:ext cx="550322"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3424864"/>
      </p:ext>
    </p:extLst>
  </p:cSld>
  <p:clrMap bg1="lt1" tx1="dk1" bg2="lt2" tx2="dk2" accent1="accent1" accent2="accent2" accent3="accent3" accent4="accent4" accent5="accent5" accent6="accent6" hlink="hlink" folHlink="folHlink"/>
  <p:sldLayoutIdLst>
    <p:sldLayoutId id="2147483668" r:id="rId1"/>
    <p:sldLayoutId id="2147483662"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1066" r="88379" b="26980"/>
          <a:stretch/>
        </p:blipFill>
        <p:spPr>
          <a:xfrm>
            <a:off x="290308" y="161298"/>
            <a:ext cx="965200" cy="963559"/>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018234"/>
            <a:ext cx="9144000" cy="3839766"/>
          </a:xfrm>
          <a:prstGeom prst="rect">
            <a:avLst/>
          </a:prstGeom>
        </p:spPr>
      </p:pic>
      <p:pic>
        <p:nvPicPr>
          <p:cNvPr id="6" name="Grafik 4"/>
          <p:cNvPicPr>
            <a:picLocks noChangeAspect="1"/>
          </p:cNvPicPr>
          <p:nvPr userDrawn="1"/>
        </p:nvPicPr>
        <p:blipFill rotWithShape="1">
          <a:blip r:embed="rId5" cstate="print">
            <a:extLst>
              <a:ext uri="{28A0092B-C50C-407E-A947-70E740481C1C}">
                <a14:useLocalDpi xmlns:a14="http://schemas.microsoft.com/office/drawing/2010/main" val="0"/>
              </a:ext>
            </a:extLst>
          </a:blip>
          <a:srcRect r="59565"/>
          <a:stretch/>
        </p:blipFill>
        <p:spPr bwMode="auto">
          <a:xfrm>
            <a:off x="238571" y="94988"/>
            <a:ext cx="1171129"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4"/>
          <p:cNvPicPr>
            <a:picLocks noChangeAspect="1"/>
          </p:cNvPicPr>
          <p:nvPr userDrawn="1"/>
        </p:nvPicPr>
        <p:blipFill rotWithShape="1">
          <a:blip r:embed="rId5" cstate="print">
            <a:extLst>
              <a:ext uri="{28A0092B-C50C-407E-A947-70E740481C1C}">
                <a14:useLocalDpi xmlns:a14="http://schemas.microsoft.com/office/drawing/2010/main" val="0"/>
              </a:ext>
            </a:extLst>
          </a:blip>
          <a:srcRect r="59786"/>
          <a:stretch/>
        </p:blipFill>
        <p:spPr bwMode="auto">
          <a:xfrm>
            <a:off x="232274" y="96248"/>
            <a:ext cx="1164726"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41" descr="eeg_logo-higher-resolution"/>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411212" y="51901"/>
            <a:ext cx="1636776" cy="11834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userDrawn="1"/>
        </p:nvSpPr>
        <p:spPr>
          <a:xfrm>
            <a:off x="-66673" y="6662020"/>
            <a:ext cx="1782860" cy="253916"/>
          </a:xfrm>
          <a:prstGeom prst="rect">
            <a:avLst/>
          </a:prstGeom>
          <a:noFill/>
        </p:spPr>
        <p:txBody>
          <a:bodyPr wrap="none" rtlCol="0">
            <a:spAutoFit/>
          </a:bodyPr>
          <a:lstStyle/>
          <a:p>
            <a:r>
              <a:rPr lang="en-US" sz="1050" dirty="0">
                <a:solidFill>
                  <a:srgbClr val="00B0F0"/>
                </a:solidFill>
              </a:rPr>
              <a:t>Orig. Photo:</a:t>
            </a:r>
            <a:r>
              <a:rPr lang="en-US" sz="1050" baseline="0" dirty="0">
                <a:solidFill>
                  <a:srgbClr val="00B0F0"/>
                </a:solidFill>
              </a:rPr>
              <a:t> Patrick </a:t>
            </a:r>
            <a:r>
              <a:rPr lang="en-US" sz="1050" baseline="0" dirty="0" err="1">
                <a:solidFill>
                  <a:srgbClr val="00B0F0"/>
                </a:solidFill>
              </a:rPr>
              <a:t>Stargardt</a:t>
            </a:r>
            <a:endParaRPr lang="en-US" sz="1050" dirty="0">
              <a:solidFill>
                <a:srgbClr val="00B0F0"/>
              </a:solidFill>
            </a:endParaRPr>
          </a:p>
        </p:txBody>
      </p:sp>
      <p:sp>
        <p:nvSpPr>
          <p:cNvPr id="9" name="Rectangle 8"/>
          <p:cNvSpPr/>
          <p:nvPr userDrawn="1"/>
        </p:nvSpPr>
        <p:spPr>
          <a:xfrm>
            <a:off x="0" y="3115083"/>
            <a:ext cx="9143999" cy="374291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6400316"/>
      </p:ext>
    </p:extLst>
  </p:cSld>
  <p:clrMap bg1="lt1" tx1="dk1" bg2="lt2" tx2="dk2" accent1="accent1" accent2="accent2" accent3="accent3" accent4="accent4" accent5="accent5" accent6="accent6" hlink="hlink" folHlink="folHlink"/>
  <p:sldLayoutIdLst>
    <p:sldLayoutId id="2147483666"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cordis.europa.eu/project/id/893311" TargetMode="Externa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Investigating the demand side flexibility of the residential building stock</a:t>
            </a:r>
            <a:r>
              <a:rPr lang="en-US" dirty="0"/>
              <a:t> </a:t>
            </a:r>
          </a:p>
        </p:txBody>
      </p:sp>
      <p:sp>
        <p:nvSpPr>
          <p:cNvPr id="3" name="Text Placeholder 2"/>
          <p:cNvSpPr>
            <a:spLocks noGrp="1"/>
          </p:cNvSpPr>
          <p:nvPr>
            <p:ph type="body" sz="quarter" idx="10"/>
          </p:nvPr>
        </p:nvSpPr>
        <p:spPr>
          <a:xfrm>
            <a:off x="177515" y="3772533"/>
            <a:ext cx="6076950" cy="220662"/>
          </a:xfrm>
        </p:spPr>
        <p:txBody>
          <a:bodyPr/>
          <a:lstStyle/>
          <a:p>
            <a:r>
              <a:rPr lang="en-US" dirty="0"/>
              <a:t>Philipp MASCHERBAUER, Lukas KRANZL</a:t>
            </a:r>
          </a:p>
          <a:p>
            <a:r>
              <a:rPr lang="en-US" dirty="0"/>
              <a:t>IEWT 2021</a:t>
            </a:r>
          </a:p>
          <a:p>
            <a:endParaRPr lang="en-US" dirty="0"/>
          </a:p>
        </p:txBody>
      </p:sp>
      <p:sp>
        <p:nvSpPr>
          <p:cNvPr id="4" name="Text Placeholder 3"/>
          <p:cNvSpPr>
            <a:spLocks noGrp="1"/>
          </p:cNvSpPr>
          <p:nvPr>
            <p:ph type="body" sz="quarter" idx="11"/>
          </p:nvPr>
        </p:nvSpPr>
        <p:spPr>
          <a:xfrm>
            <a:off x="177515" y="4432289"/>
            <a:ext cx="6076950" cy="250827"/>
          </a:xfrm>
        </p:spPr>
        <p:txBody>
          <a:bodyPr/>
          <a:lstStyle/>
          <a:p>
            <a:r>
              <a:rPr lang="en-US" dirty="0"/>
              <a:t>06.09.2021</a:t>
            </a:r>
          </a:p>
        </p:txBody>
      </p:sp>
    </p:spTree>
    <p:extLst>
      <p:ext uri="{BB962C8B-B14F-4D97-AF65-F5344CB8AC3E}">
        <p14:creationId xmlns:p14="http://schemas.microsoft.com/office/powerpoint/2010/main" val="2269692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D7C2113-9AB4-4B00-A8DB-A978DE4C7C1B}"/>
              </a:ext>
            </a:extLst>
          </p:cNvPr>
          <p:cNvSpPr>
            <a:spLocks noGrp="1"/>
          </p:cNvSpPr>
          <p:nvPr>
            <p:ph idx="1"/>
          </p:nvPr>
        </p:nvSpPr>
        <p:spPr>
          <a:xfrm>
            <a:off x="347282" y="1191218"/>
            <a:ext cx="8449056" cy="4535424"/>
          </a:xfrm>
        </p:spPr>
        <p:txBody>
          <a:bodyPr/>
          <a:lstStyle/>
          <a:p>
            <a:pPr marL="0" indent="0">
              <a:buNone/>
            </a:pPr>
            <a:r>
              <a:rPr lang="en-US" dirty="0"/>
              <a:t>Findings</a:t>
            </a:r>
          </a:p>
          <a:p>
            <a:r>
              <a:rPr lang="en-US" sz="1400" dirty="0"/>
              <a:t>Optimization will always result in lower Electricity demand (fixed price)</a:t>
            </a:r>
          </a:p>
          <a:p>
            <a:r>
              <a:rPr lang="en-US" sz="1400" dirty="0"/>
              <a:t>Variable electricity price results in large amounts of energy shifted and contrary to the fixed electricity price it will increase the electricity demand when no thermal storage and PV are available.</a:t>
            </a:r>
          </a:p>
          <a:p>
            <a:r>
              <a:rPr lang="en-US" sz="1400" dirty="0"/>
              <a:t>Even households without any kind of storage and PV can shift their demand considerably with their thermal mass</a:t>
            </a:r>
          </a:p>
          <a:p>
            <a:pPr marL="0" indent="0">
              <a:buNone/>
            </a:pPr>
            <a:endParaRPr lang="en-US" dirty="0"/>
          </a:p>
          <a:p>
            <a:pPr marL="0" indent="0">
              <a:buNone/>
            </a:pPr>
            <a:r>
              <a:rPr lang="en-US" dirty="0"/>
              <a:t>Outlook</a:t>
            </a:r>
          </a:p>
          <a:p>
            <a:r>
              <a:rPr lang="en-US" sz="1400" dirty="0"/>
              <a:t>Quantification of overall load shifting potential</a:t>
            </a:r>
          </a:p>
          <a:p>
            <a:r>
              <a:rPr lang="de-AT" sz="1400" dirty="0"/>
              <a:t>Aggregation </a:t>
            </a:r>
            <a:r>
              <a:rPr lang="en-US" sz="1400" dirty="0"/>
              <a:t>of</a:t>
            </a:r>
            <a:r>
              <a:rPr lang="de-AT" sz="1400" dirty="0"/>
              <a:t> </a:t>
            </a:r>
            <a:r>
              <a:rPr lang="en-US" sz="1400" dirty="0"/>
              <a:t>load</a:t>
            </a:r>
            <a:r>
              <a:rPr lang="de-AT" sz="1400" dirty="0"/>
              <a:t> </a:t>
            </a:r>
            <a:r>
              <a:rPr lang="en-US" sz="1400" dirty="0"/>
              <a:t>profiles</a:t>
            </a:r>
            <a:r>
              <a:rPr lang="de-AT" sz="1400" dirty="0"/>
              <a:t> </a:t>
            </a:r>
            <a:r>
              <a:rPr lang="en-US" sz="1400" dirty="0"/>
              <a:t>to the whole building </a:t>
            </a:r>
            <a:r>
              <a:rPr lang="de-AT" sz="1400" dirty="0"/>
              <a:t>stock</a:t>
            </a:r>
          </a:p>
          <a:p>
            <a:r>
              <a:rPr lang="en-US" sz="1400" dirty="0"/>
              <a:t>Including the actual distribution of heating systems in the buildings as well as installed PV systems</a:t>
            </a:r>
          </a:p>
          <a:p>
            <a:r>
              <a:rPr lang="en-US" sz="1400" dirty="0"/>
              <a:t>Inclusion of investment costs</a:t>
            </a:r>
          </a:p>
          <a:p>
            <a:r>
              <a:rPr lang="de-AT" sz="1400" dirty="0"/>
              <a:t>Development </a:t>
            </a:r>
            <a:r>
              <a:rPr lang="en-US" sz="1400" dirty="0"/>
              <a:t>of</a:t>
            </a:r>
            <a:r>
              <a:rPr lang="de-AT" sz="1400" dirty="0"/>
              <a:t> different </a:t>
            </a:r>
            <a:r>
              <a:rPr lang="en-US" sz="1400" dirty="0"/>
              <a:t>scenarios</a:t>
            </a:r>
            <a:r>
              <a:rPr lang="de-AT" sz="1400" dirty="0"/>
              <a:t> </a:t>
            </a:r>
            <a:r>
              <a:rPr lang="en-US" sz="1400" dirty="0"/>
              <a:t>until</a:t>
            </a:r>
            <a:r>
              <a:rPr lang="de-AT" sz="1400" dirty="0"/>
              <a:t> 2050 </a:t>
            </a:r>
            <a:r>
              <a:rPr lang="de-AT" sz="1400" dirty="0" err="1"/>
              <a:t>by</a:t>
            </a:r>
            <a:r>
              <a:rPr lang="de-AT" sz="1400" dirty="0"/>
              <a:t> </a:t>
            </a:r>
            <a:r>
              <a:rPr lang="de-AT" sz="1400" dirty="0" err="1"/>
              <a:t>coupling</a:t>
            </a:r>
            <a:r>
              <a:rPr lang="de-AT" sz="1400" dirty="0"/>
              <a:t> </a:t>
            </a:r>
            <a:r>
              <a:rPr lang="de-AT" sz="1400" dirty="0" err="1"/>
              <a:t>this</a:t>
            </a:r>
            <a:r>
              <a:rPr lang="de-AT" sz="1400" dirty="0"/>
              <a:t> </a:t>
            </a:r>
            <a:r>
              <a:rPr lang="de-AT" sz="1400" dirty="0" err="1"/>
              <a:t>model</a:t>
            </a:r>
            <a:r>
              <a:rPr lang="de-AT" sz="1400" dirty="0"/>
              <a:t> </a:t>
            </a:r>
            <a:r>
              <a:rPr lang="de-AT" sz="1400" dirty="0" err="1"/>
              <a:t>with</a:t>
            </a:r>
            <a:r>
              <a:rPr lang="de-AT" sz="1400" dirty="0"/>
              <a:t> </a:t>
            </a:r>
            <a:r>
              <a:rPr lang="de-AT" sz="1400" dirty="0" err="1"/>
              <a:t>the</a:t>
            </a:r>
            <a:r>
              <a:rPr lang="de-AT" sz="1400" dirty="0"/>
              <a:t> </a:t>
            </a:r>
            <a:r>
              <a:rPr lang="de-AT" sz="1400" dirty="0" err="1"/>
              <a:t>building</a:t>
            </a:r>
            <a:r>
              <a:rPr lang="de-AT" sz="1400" dirty="0"/>
              <a:t> stock </a:t>
            </a:r>
            <a:r>
              <a:rPr lang="de-AT" sz="1400" dirty="0" err="1"/>
              <a:t>model</a:t>
            </a:r>
            <a:r>
              <a:rPr lang="de-AT" sz="1400" dirty="0"/>
              <a:t> „Invert“</a:t>
            </a:r>
            <a:endParaRPr lang="en-US" sz="1400" dirty="0"/>
          </a:p>
          <a:p>
            <a:r>
              <a:rPr lang="en-US" sz="1400" dirty="0"/>
              <a:t>Analyze cooling energy</a:t>
            </a:r>
          </a:p>
          <a:p>
            <a:r>
              <a:rPr lang="en-US" sz="1400" dirty="0"/>
              <a:t>Analyze</a:t>
            </a:r>
            <a:r>
              <a:rPr lang="de-AT" sz="1400" dirty="0"/>
              <a:t> </a:t>
            </a:r>
            <a:r>
              <a:rPr lang="en-US" sz="1400" dirty="0"/>
              <a:t>effects</a:t>
            </a:r>
            <a:r>
              <a:rPr lang="de-AT" sz="1400" dirty="0"/>
              <a:t> in </a:t>
            </a:r>
            <a:r>
              <a:rPr lang="en-US" sz="1400" dirty="0"/>
              <a:t>other</a:t>
            </a:r>
            <a:r>
              <a:rPr lang="de-AT" sz="1400" dirty="0"/>
              <a:t> countries</a:t>
            </a:r>
          </a:p>
          <a:p>
            <a:pPr marL="0" indent="0">
              <a:buNone/>
            </a:pPr>
            <a:endParaRPr lang="en-US" dirty="0"/>
          </a:p>
          <a:p>
            <a:endParaRPr lang="en-US" dirty="0"/>
          </a:p>
          <a:p>
            <a:endParaRPr lang="en-US" dirty="0"/>
          </a:p>
          <a:p>
            <a:endParaRPr lang="en-US" dirty="0"/>
          </a:p>
          <a:p>
            <a:endParaRPr lang="en-US" dirty="0"/>
          </a:p>
        </p:txBody>
      </p:sp>
      <p:sp>
        <p:nvSpPr>
          <p:cNvPr id="3" name="Titel 2">
            <a:extLst>
              <a:ext uri="{FF2B5EF4-FFF2-40B4-BE49-F238E27FC236}">
                <a16:creationId xmlns:a16="http://schemas.microsoft.com/office/drawing/2014/main" id="{6E119DEB-3F9F-47E2-80F5-8640D4B9FD48}"/>
              </a:ext>
            </a:extLst>
          </p:cNvPr>
          <p:cNvSpPr>
            <a:spLocks noGrp="1"/>
          </p:cNvSpPr>
          <p:nvPr>
            <p:ph type="title"/>
          </p:nvPr>
        </p:nvSpPr>
        <p:spPr/>
        <p:txBody>
          <a:bodyPr/>
          <a:lstStyle/>
          <a:p>
            <a:endParaRPr lang="en-US"/>
          </a:p>
        </p:txBody>
      </p:sp>
      <p:sp>
        <p:nvSpPr>
          <p:cNvPr id="4" name="Inhaltsplatzhalter 3">
            <a:extLst>
              <a:ext uri="{FF2B5EF4-FFF2-40B4-BE49-F238E27FC236}">
                <a16:creationId xmlns:a16="http://schemas.microsoft.com/office/drawing/2014/main" id="{79BE8DEC-A65D-4762-B3EA-0900BB090E36}"/>
              </a:ext>
            </a:extLst>
          </p:cNvPr>
          <p:cNvSpPr>
            <a:spLocks noGrp="1"/>
          </p:cNvSpPr>
          <p:nvPr>
            <p:ph sz="quarter" idx="13"/>
          </p:nvPr>
        </p:nvSpPr>
        <p:spPr/>
        <p:txBody>
          <a:bodyPr/>
          <a:lstStyle/>
          <a:p>
            <a:r>
              <a:rPr lang="en-US" dirty="0"/>
              <a:t>Conclusion and Outlook</a:t>
            </a:r>
          </a:p>
        </p:txBody>
      </p:sp>
      <p:sp>
        <p:nvSpPr>
          <p:cNvPr id="5" name="Fußzeilenplatzhalter 4">
            <a:extLst>
              <a:ext uri="{FF2B5EF4-FFF2-40B4-BE49-F238E27FC236}">
                <a16:creationId xmlns:a16="http://schemas.microsoft.com/office/drawing/2014/main" id="{3F64CA88-80AB-45A0-B7FF-40A34F19A7F5}"/>
              </a:ext>
            </a:extLst>
          </p:cNvPr>
          <p:cNvSpPr>
            <a:spLocks noGrp="1"/>
          </p:cNvSpPr>
          <p:nvPr>
            <p:ph type="ftr" sz="quarter" idx="3"/>
          </p:nvPr>
        </p:nvSpPr>
        <p:spPr/>
        <p:txBody>
          <a:bodyPr/>
          <a:lstStyle/>
          <a:p>
            <a:endParaRPr lang="en-US" dirty="0"/>
          </a:p>
        </p:txBody>
      </p:sp>
      <p:sp>
        <p:nvSpPr>
          <p:cNvPr id="6" name="Foliennummernplatzhalter 5">
            <a:extLst>
              <a:ext uri="{FF2B5EF4-FFF2-40B4-BE49-F238E27FC236}">
                <a16:creationId xmlns:a16="http://schemas.microsoft.com/office/drawing/2014/main" id="{E0780BD3-B6DF-4CFC-9319-E88BD4EABCDC}"/>
              </a:ext>
            </a:extLst>
          </p:cNvPr>
          <p:cNvSpPr>
            <a:spLocks noGrp="1"/>
          </p:cNvSpPr>
          <p:nvPr>
            <p:ph type="sldNum" sz="quarter" idx="4"/>
          </p:nvPr>
        </p:nvSpPr>
        <p:spPr/>
        <p:txBody>
          <a:bodyPr/>
          <a:lstStyle/>
          <a:p>
            <a:pPr algn="l"/>
            <a:fld id="{01307E4E-91ED-4D37-ADA8-A2790ED4317B}" type="slidenum">
              <a:rPr lang="de-AT" smtClean="0"/>
              <a:pPr algn="l"/>
              <a:t>10</a:t>
            </a:fld>
            <a:endParaRPr lang="de-AT" dirty="0"/>
          </a:p>
        </p:txBody>
      </p:sp>
    </p:spTree>
    <p:extLst>
      <p:ext uri="{BB962C8B-B14F-4D97-AF65-F5344CB8AC3E}">
        <p14:creationId xmlns:p14="http://schemas.microsoft.com/office/powerpoint/2010/main" val="351986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for your attention!</a:t>
            </a:r>
          </a:p>
        </p:txBody>
      </p:sp>
      <p:sp>
        <p:nvSpPr>
          <p:cNvPr id="3" name="Text Placeholder 2"/>
          <p:cNvSpPr>
            <a:spLocks noGrp="1"/>
          </p:cNvSpPr>
          <p:nvPr>
            <p:ph type="body" sz="quarter" idx="10"/>
          </p:nvPr>
        </p:nvSpPr>
        <p:spPr/>
        <p:txBody>
          <a:bodyPr/>
          <a:lstStyle/>
          <a:p>
            <a:r>
              <a:rPr lang="en-US" dirty="0"/>
              <a:t>Philipp Mascherbauer</a:t>
            </a:r>
          </a:p>
        </p:txBody>
      </p:sp>
      <p:sp>
        <p:nvSpPr>
          <p:cNvPr id="4" name="Text Placeholder 3"/>
          <p:cNvSpPr>
            <a:spLocks noGrp="1"/>
          </p:cNvSpPr>
          <p:nvPr>
            <p:ph type="body" sz="quarter" idx="11"/>
          </p:nvPr>
        </p:nvSpPr>
        <p:spPr/>
        <p:txBody>
          <a:bodyPr/>
          <a:lstStyle/>
          <a:p>
            <a:r>
              <a:rPr lang="en-US" dirty="0"/>
              <a:t>mascherbauer@eeg.tuwien.ac.at</a:t>
            </a:r>
          </a:p>
        </p:txBody>
      </p:sp>
    </p:spTree>
    <p:extLst>
      <p:ext uri="{BB962C8B-B14F-4D97-AF65-F5344CB8AC3E}">
        <p14:creationId xmlns:p14="http://schemas.microsoft.com/office/powerpoint/2010/main" val="3659197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Inhaltsplatzhalter 7">
            <a:extLst>
              <a:ext uri="{FF2B5EF4-FFF2-40B4-BE49-F238E27FC236}">
                <a16:creationId xmlns:a16="http://schemas.microsoft.com/office/drawing/2014/main" id="{D0225CF6-6324-4947-9393-84DA9ACD80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5914" y="1611467"/>
            <a:ext cx="5852172" cy="4389129"/>
          </a:xfrm>
        </p:spPr>
      </p:pic>
      <p:sp>
        <p:nvSpPr>
          <p:cNvPr id="3" name="Titel 2">
            <a:extLst>
              <a:ext uri="{FF2B5EF4-FFF2-40B4-BE49-F238E27FC236}">
                <a16:creationId xmlns:a16="http://schemas.microsoft.com/office/drawing/2014/main" id="{5E8A8248-35B5-46E2-B873-32D038C27CD9}"/>
              </a:ext>
            </a:extLst>
          </p:cNvPr>
          <p:cNvSpPr>
            <a:spLocks noGrp="1"/>
          </p:cNvSpPr>
          <p:nvPr>
            <p:ph type="title"/>
          </p:nvPr>
        </p:nvSpPr>
        <p:spPr/>
        <p:txBody>
          <a:bodyPr/>
          <a:lstStyle/>
          <a:p>
            <a:endParaRPr lang="en-US"/>
          </a:p>
        </p:txBody>
      </p:sp>
      <p:sp>
        <p:nvSpPr>
          <p:cNvPr id="4" name="Inhaltsplatzhalter 3">
            <a:extLst>
              <a:ext uri="{FF2B5EF4-FFF2-40B4-BE49-F238E27FC236}">
                <a16:creationId xmlns:a16="http://schemas.microsoft.com/office/drawing/2014/main" id="{6FBC89E9-F30D-49C7-B16F-1144DE8F7BAF}"/>
              </a:ext>
            </a:extLst>
          </p:cNvPr>
          <p:cNvSpPr>
            <a:spLocks noGrp="1"/>
          </p:cNvSpPr>
          <p:nvPr>
            <p:ph sz="quarter" idx="13"/>
          </p:nvPr>
        </p:nvSpPr>
        <p:spPr/>
        <p:txBody>
          <a:bodyPr/>
          <a:lstStyle/>
          <a:p>
            <a:endParaRPr lang="en-US"/>
          </a:p>
        </p:txBody>
      </p:sp>
      <p:sp>
        <p:nvSpPr>
          <p:cNvPr id="5" name="Fußzeilenplatzhalter 4">
            <a:extLst>
              <a:ext uri="{FF2B5EF4-FFF2-40B4-BE49-F238E27FC236}">
                <a16:creationId xmlns:a16="http://schemas.microsoft.com/office/drawing/2014/main" id="{492DEBDE-8CD3-4781-A5DE-B2AEA99D1F6E}"/>
              </a:ext>
            </a:extLst>
          </p:cNvPr>
          <p:cNvSpPr>
            <a:spLocks noGrp="1"/>
          </p:cNvSpPr>
          <p:nvPr>
            <p:ph type="ftr" sz="quarter" idx="3"/>
          </p:nvPr>
        </p:nvSpPr>
        <p:spPr/>
        <p:txBody>
          <a:bodyPr/>
          <a:lstStyle/>
          <a:p>
            <a:endParaRPr lang="en-US" dirty="0"/>
          </a:p>
        </p:txBody>
      </p:sp>
      <p:sp>
        <p:nvSpPr>
          <p:cNvPr id="6" name="Foliennummernplatzhalter 5">
            <a:extLst>
              <a:ext uri="{FF2B5EF4-FFF2-40B4-BE49-F238E27FC236}">
                <a16:creationId xmlns:a16="http://schemas.microsoft.com/office/drawing/2014/main" id="{473558DC-C8AD-478E-BD30-CB93CC0A879C}"/>
              </a:ext>
            </a:extLst>
          </p:cNvPr>
          <p:cNvSpPr>
            <a:spLocks noGrp="1"/>
          </p:cNvSpPr>
          <p:nvPr>
            <p:ph type="sldNum" sz="quarter" idx="4"/>
          </p:nvPr>
        </p:nvSpPr>
        <p:spPr/>
        <p:txBody>
          <a:bodyPr/>
          <a:lstStyle/>
          <a:p>
            <a:pPr algn="l"/>
            <a:fld id="{01307E4E-91ED-4D37-ADA8-A2790ED4317B}" type="slidenum">
              <a:rPr lang="de-AT" smtClean="0"/>
              <a:pPr algn="l"/>
              <a:t>12</a:t>
            </a:fld>
            <a:endParaRPr lang="de-AT" dirty="0"/>
          </a:p>
        </p:txBody>
      </p:sp>
    </p:spTree>
    <p:extLst>
      <p:ext uri="{BB962C8B-B14F-4D97-AF65-F5344CB8AC3E}">
        <p14:creationId xmlns:p14="http://schemas.microsoft.com/office/powerpoint/2010/main" val="2469184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4" name="Content Placeholder 3"/>
          <p:cNvSpPr>
            <a:spLocks noGrp="1"/>
          </p:cNvSpPr>
          <p:nvPr>
            <p:ph sz="quarter" idx="13"/>
          </p:nvPr>
        </p:nvSpPr>
        <p:spPr>
          <a:xfrm>
            <a:off x="347663" y="566738"/>
            <a:ext cx="8448675" cy="679450"/>
          </a:xfrm>
        </p:spPr>
        <p:txBody>
          <a:bodyPr/>
          <a:lstStyle/>
          <a:p>
            <a:r>
              <a:rPr lang="en-IE" dirty="0"/>
              <a:t>N</a:t>
            </a:r>
            <a:r>
              <a:rPr lang="de-DE" altLang="zh-CN" dirty="0" err="1"/>
              <a:t>ewTrends</a:t>
            </a:r>
            <a:r>
              <a:rPr lang="de-DE" altLang="zh-CN" dirty="0"/>
              <a:t> – </a:t>
            </a:r>
            <a:r>
              <a:rPr lang="de-DE" altLang="zh-CN" dirty="0" err="1"/>
              <a:t>From</a:t>
            </a:r>
            <a:r>
              <a:rPr lang="de-DE" altLang="zh-CN" dirty="0"/>
              <a:t> </a:t>
            </a:r>
            <a:r>
              <a:rPr lang="en-IE" dirty="0"/>
              <a:t>Consumers to </a:t>
            </a:r>
            <a:r>
              <a:rPr lang="en-IE" dirty="0" err="1"/>
              <a:t>Prosumagers</a:t>
            </a:r>
            <a:endParaRPr lang="en-US" dirty="0"/>
          </a:p>
        </p:txBody>
      </p:sp>
      <p:sp>
        <p:nvSpPr>
          <p:cNvPr id="5" name="Footer Placeholder 4"/>
          <p:cNvSpPr>
            <a:spLocks noGrp="1"/>
          </p:cNvSpPr>
          <p:nvPr>
            <p:ph type="ftr" sz="quarter" idx="3"/>
          </p:nvPr>
        </p:nvSpPr>
        <p:spPr/>
        <p:txBody>
          <a:bodyPr/>
          <a:lstStyle/>
          <a:p>
            <a:r>
              <a:rPr lang="en-US" dirty="0"/>
              <a:t>TU Wien – Energy Economics Group</a:t>
            </a:r>
          </a:p>
        </p:txBody>
      </p:sp>
      <p:sp>
        <p:nvSpPr>
          <p:cNvPr id="6" name="Slide Number Placeholder 5"/>
          <p:cNvSpPr>
            <a:spLocks noGrp="1"/>
          </p:cNvSpPr>
          <p:nvPr>
            <p:ph type="sldNum" sz="quarter" idx="4"/>
          </p:nvPr>
        </p:nvSpPr>
        <p:spPr/>
        <p:txBody>
          <a:bodyPr/>
          <a:lstStyle/>
          <a:p>
            <a:pPr algn="l"/>
            <a:fld id="{01307E4E-91ED-4D37-ADA8-A2790ED4317B}" type="slidenum">
              <a:rPr lang="de-AT" smtClean="0"/>
              <a:pPr algn="l"/>
              <a:t>2</a:t>
            </a:fld>
            <a:endParaRPr lang="de-AT" dirty="0"/>
          </a:p>
        </p:txBody>
      </p:sp>
      <p:sp>
        <p:nvSpPr>
          <p:cNvPr id="110" name="Inhaltsplatzhalter 1">
            <a:extLst>
              <a:ext uri="{FF2B5EF4-FFF2-40B4-BE49-F238E27FC236}">
                <a16:creationId xmlns:a16="http://schemas.microsoft.com/office/drawing/2014/main" id="{2108E0E1-D837-4AAF-A28B-848B9C261D6B}"/>
              </a:ext>
            </a:extLst>
          </p:cNvPr>
          <p:cNvSpPr>
            <a:spLocks noGrp="1"/>
          </p:cNvSpPr>
          <p:nvPr>
            <p:ph idx="1"/>
          </p:nvPr>
        </p:nvSpPr>
        <p:spPr>
          <a:xfrm>
            <a:off x="347472" y="1165755"/>
            <a:ext cx="8449056" cy="5110162"/>
          </a:xfrm>
        </p:spPr>
        <p:txBody>
          <a:bodyPr/>
          <a:lstStyle/>
          <a:p>
            <a:r>
              <a:rPr lang="en-US" dirty="0">
                <a:latin typeface="Calibri" panose="020F0502020204030204" pitchFamily="34" charset="0"/>
              </a:rPr>
              <a:t>Horizon 2020 project </a:t>
            </a:r>
          </a:p>
          <a:p>
            <a:pPr lvl="1"/>
            <a:r>
              <a:rPr lang="en-US" dirty="0">
                <a:latin typeface="Calibri" panose="020F0502020204030204" pitchFamily="34" charset="0"/>
              </a:rPr>
              <a:t>How do New Societal Trends affect energy demand?	</a:t>
            </a:r>
          </a:p>
          <a:p>
            <a:pPr lvl="1"/>
            <a:r>
              <a:rPr lang="en-US" dirty="0">
                <a:latin typeface="Calibri" panose="020F0502020204030204" pitchFamily="34" charset="0"/>
              </a:rPr>
              <a:t>Work package 5 focuses on </a:t>
            </a:r>
            <a:r>
              <a:rPr lang="en-US" dirty="0" err="1">
                <a:latin typeface="Calibri" panose="020F0502020204030204" pitchFamily="34" charset="0"/>
              </a:rPr>
              <a:t>Prosumagers</a:t>
            </a:r>
            <a:r>
              <a:rPr lang="en-US" dirty="0">
                <a:latin typeface="Calibri" panose="020F0502020204030204" pitchFamily="34" charset="0"/>
              </a:rPr>
              <a:t> and big data (new data sources) in energy demand models related to the built environment</a:t>
            </a:r>
          </a:p>
          <a:p>
            <a:pPr lvl="3"/>
            <a:r>
              <a:rPr lang="en-US" dirty="0"/>
              <a:t>Link to the project: </a:t>
            </a:r>
            <a:r>
              <a:rPr lang="en-US" dirty="0">
                <a:hlinkClick r:id="rId2"/>
              </a:rPr>
              <a:t>https://cordis.europa.eu/project/id/893311</a:t>
            </a:r>
            <a:r>
              <a:rPr lang="en-US" dirty="0"/>
              <a:t> </a:t>
            </a:r>
          </a:p>
          <a:p>
            <a:pPr lvl="3"/>
            <a:endParaRPr lang="en-US" dirty="0"/>
          </a:p>
          <a:p>
            <a:pPr lvl="3"/>
            <a:endParaRPr lang="en-US" dirty="0"/>
          </a:p>
          <a:p>
            <a:pPr lvl="3"/>
            <a:endParaRPr lang="en-US" dirty="0"/>
          </a:p>
          <a:p>
            <a:pPr marL="0" indent="0">
              <a:buNone/>
            </a:pPr>
            <a:r>
              <a:rPr lang="en-US" dirty="0"/>
              <a:t>My objective:</a:t>
            </a:r>
          </a:p>
          <a:p>
            <a:pPr>
              <a:buFont typeface="Arial" panose="020B0604020202020204" pitchFamily="34" charset="0"/>
              <a:buChar char="•"/>
            </a:pPr>
            <a:r>
              <a:rPr lang="en-US" dirty="0"/>
              <a:t>How can active demand response measures of buildings with heat pumps (HP) in the residential sector affect the aggregate load profile on the national level?</a:t>
            </a:r>
          </a:p>
          <a:p>
            <a:pPr lvl="1"/>
            <a:r>
              <a:rPr lang="en-US" dirty="0"/>
              <a:t>In this regard the potential storage of the thermal buildings mass is considered for every building</a:t>
            </a:r>
          </a:p>
          <a:p>
            <a:pPr marL="914400" lvl="2" indent="0">
              <a:buNone/>
            </a:pPr>
            <a:endParaRPr lang="en-US" sz="800" dirty="0"/>
          </a:p>
          <a:p>
            <a:pPr marL="914400" lvl="2" indent="0">
              <a:buNone/>
            </a:pPr>
            <a:r>
              <a:rPr lang="en-US" sz="1000" dirty="0">
                <a:solidFill>
                  <a:schemeClr val="bg1"/>
                </a:solidFill>
              </a:rPr>
              <a:t>Bottom-up energy supply optimization of a national building stock. In: </a:t>
            </a:r>
            <a:r>
              <a:rPr lang="en-US" sz="1000" i="1" dirty="0">
                <a:solidFill>
                  <a:schemeClr val="bg1"/>
                </a:solidFill>
              </a:rPr>
              <a:t>Energy and Buildings </a:t>
            </a:r>
            <a:r>
              <a:rPr lang="en-US" sz="1000" dirty="0">
                <a:solidFill>
                  <a:schemeClr val="bg1"/>
                </a:solidFill>
              </a:rPr>
              <a:t>209, S. 109667. DOI: 10.1016/j.enbuild.2019.109667</a:t>
            </a:r>
          </a:p>
        </p:txBody>
      </p:sp>
      <p:pic>
        <p:nvPicPr>
          <p:cNvPr id="2" name="Grafik 1">
            <a:extLst>
              <a:ext uri="{FF2B5EF4-FFF2-40B4-BE49-F238E27FC236}">
                <a16:creationId xmlns:a16="http://schemas.microsoft.com/office/drawing/2014/main" id="{0C2BA851-E60D-44D3-B76A-3CD97F672ED7}"/>
              </a:ext>
            </a:extLst>
          </p:cNvPr>
          <p:cNvPicPr>
            <a:picLocks noChangeAspect="1"/>
          </p:cNvPicPr>
          <p:nvPr/>
        </p:nvPicPr>
        <p:blipFill rotWithShape="1">
          <a:blip r:embed="rId3"/>
          <a:srcRect l="4720" t="6503" r="4720" b="7647"/>
          <a:stretch/>
        </p:blipFill>
        <p:spPr>
          <a:xfrm>
            <a:off x="7396225" y="742471"/>
            <a:ext cx="1080000" cy="1007433"/>
          </a:xfrm>
          <a:prstGeom prst="rect">
            <a:avLst/>
          </a:prstGeom>
        </p:spPr>
      </p:pic>
      <p:pic>
        <p:nvPicPr>
          <p:cNvPr id="8" name="Grafik 7">
            <a:extLst>
              <a:ext uri="{FF2B5EF4-FFF2-40B4-BE49-F238E27FC236}">
                <a16:creationId xmlns:a16="http://schemas.microsoft.com/office/drawing/2014/main" id="{31DE3541-FFF3-4F67-8B1D-C24E44ED264C}"/>
              </a:ext>
            </a:extLst>
          </p:cNvPr>
          <p:cNvPicPr>
            <a:picLocks noChangeAspect="1"/>
          </p:cNvPicPr>
          <p:nvPr/>
        </p:nvPicPr>
        <p:blipFill>
          <a:blip r:embed="rId4"/>
          <a:stretch>
            <a:fillRect/>
          </a:stretch>
        </p:blipFill>
        <p:spPr>
          <a:xfrm>
            <a:off x="400326" y="2363237"/>
            <a:ext cx="1080000" cy="721800"/>
          </a:xfrm>
          <a:prstGeom prst="rect">
            <a:avLst/>
          </a:prstGeom>
        </p:spPr>
      </p:pic>
    </p:spTree>
    <p:extLst>
      <p:ext uri="{BB962C8B-B14F-4D97-AF65-F5344CB8AC3E}">
        <p14:creationId xmlns:p14="http://schemas.microsoft.com/office/powerpoint/2010/main" val="1468597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04E9B59-C650-4176-BAB8-0FCC523A195D}"/>
              </a:ext>
            </a:extLst>
          </p:cNvPr>
          <p:cNvSpPr>
            <a:spLocks noGrp="1"/>
          </p:cNvSpPr>
          <p:nvPr>
            <p:ph type="title"/>
          </p:nvPr>
        </p:nvSpPr>
        <p:spPr/>
        <p:txBody>
          <a:bodyPr/>
          <a:lstStyle/>
          <a:p>
            <a:endParaRPr lang="de-AT"/>
          </a:p>
        </p:txBody>
      </p:sp>
      <p:sp>
        <p:nvSpPr>
          <p:cNvPr id="4" name="Inhaltsplatzhalter 3">
            <a:extLst>
              <a:ext uri="{FF2B5EF4-FFF2-40B4-BE49-F238E27FC236}">
                <a16:creationId xmlns:a16="http://schemas.microsoft.com/office/drawing/2014/main" id="{073570C3-BBAF-4C17-A0B9-903621F7B782}"/>
              </a:ext>
            </a:extLst>
          </p:cNvPr>
          <p:cNvSpPr>
            <a:spLocks noGrp="1"/>
          </p:cNvSpPr>
          <p:nvPr>
            <p:ph sz="quarter" idx="13"/>
          </p:nvPr>
        </p:nvSpPr>
        <p:spPr/>
        <p:txBody>
          <a:bodyPr/>
          <a:lstStyle/>
          <a:p>
            <a:r>
              <a:rPr lang="de-AT" dirty="0"/>
              <a:t>Method</a:t>
            </a:r>
          </a:p>
        </p:txBody>
      </p:sp>
      <p:sp>
        <p:nvSpPr>
          <p:cNvPr id="5" name="Fußzeilenplatzhalter 4">
            <a:extLst>
              <a:ext uri="{FF2B5EF4-FFF2-40B4-BE49-F238E27FC236}">
                <a16:creationId xmlns:a16="http://schemas.microsoft.com/office/drawing/2014/main" id="{06F6B18F-7C44-44AF-B909-D284BAF1DAE1}"/>
              </a:ext>
            </a:extLst>
          </p:cNvPr>
          <p:cNvSpPr>
            <a:spLocks noGrp="1"/>
          </p:cNvSpPr>
          <p:nvPr>
            <p:ph type="ftr" sz="quarter" idx="3"/>
          </p:nvPr>
        </p:nvSpPr>
        <p:spPr/>
        <p:txBody>
          <a:bodyPr/>
          <a:lstStyle/>
          <a:p>
            <a:endParaRPr lang="en-US" dirty="0"/>
          </a:p>
        </p:txBody>
      </p:sp>
      <p:sp>
        <p:nvSpPr>
          <p:cNvPr id="6" name="Foliennummernplatzhalter 5">
            <a:extLst>
              <a:ext uri="{FF2B5EF4-FFF2-40B4-BE49-F238E27FC236}">
                <a16:creationId xmlns:a16="http://schemas.microsoft.com/office/drawing/2014/main" id="{DF8095DF-010E-495F-B902-D61675CF9CAB}"/>
              </a:ext>
            </a:extLst>
          </p:cNvPr>
          <p:cNvSpPr>
            <a:spLocks noGrp="1"/>
          </p:cNvSpPr>
          <p:nvPr>
            <p:ph type="sldNum" sz="quarter" idx="4"/>
          </p:nvPr>
        </p:nvSpPr>
        <p:spPr/>
        <p:txBody>
          <a:bodyPr/>
          <a:lstStyle/>
          <a:p>
            <a:pPr algn="l"/>
            <a:fld id="{01307E4E-91ED-4D37-ADA8-A2790ED4317B}" type="slidenum">
              <a:rPr lang="de-AT" smtClean="0"/>
              <a:pPr algn="l"/>
              <a:t>3</a:t>
            </a:fld>
            <a:endParaRPr lang="de-AT" dirty="0"/>
          </a:p>
        </p:txBody>
      </p:sp>
      <p:sp>
        <p:nvSpPr>
          <p:cNvPr id="8" name="Rounded Rectangle 2">
            <a:extLst>
              <a:ext uri="{FF2B5EF4-FFF2-40B4-BE49-F238E27FC236}">
                <a16:creationId xmlns:a16="http://schemas.microsoft.com/office/drawing/2014/main" id="{403C2435-5C0D-46F9-8ED1-7EFC9749785A}"/>
              </a:ext>
            </a:extLst>
          </p:cNvPr>
          <p:cNvSpPr/>
          <p:nvPr/>
        </p:nvSpPr>
        <p:spPr bwMode="auto">
          <a:xfrm>
            <a:off x="1639450" y="1165547"/>
            <a:ext cx="2282844" cy="767642"/>
          </a:xfrm>
          <a:prstGeom prst="roundRect">
            <a:avLst/>
          </a:prstGeom>
          <a:noFill/>
          <a:ln w="76200" algn="ctr">
            <a:noFill/>
            <a:miter lim="800000"/>
            <a:headEnd/>
            <a:tailEnd/>
          </a:ln>
          <a:effectLst/>
          <a:extLst/>
        </p:spPr>
        <p:txBody>
          <a:bodyPr wrap="square" lIns="72000" tIns="54000" rIns="72000" bIns="54000" rtlCol="0" anchor="ctr">
            <a:spAutoFit/>
          </a:bodyPr>
          <a:lstStyle/>
          <a:p>
            <a:pPr marL="215900" indent="-215900">
              <a:spcAft>
                <a:spcPts val="1200"/>
              </a:spcAft>
              <a:buClr>
                <a:schemeClr val="tx2"/>
              </a:buClr>
            </a:pPr>
            <a:r>
              <a:rPr lang="en-US" sz="1600" b="1" dirty="0">
                <a:solidFill>
                  <a:srgbClr val="FF0000"/>
                </a:solidFill>
                <a:latin typeface="Arial" panose="020B0604020202020204" pitchFamily="34" charset="0"/>
                <a:cs typeface="Arial" panose="020B0604020202020204" pitchFamily="34" charset="0"/>
              </a:rPr>
              <a:t>Household</a:t>
            </a:r>
          </a:p>
          <a:p>
            <a:pPr marL="285750" indent="-285750">
              <a:buClr>
                <a:schemeClr val="tx2"/>
              </a:buClr>
              <a:buFont typeface="Arial" panose="020B0604020202020204" pitchFamily="34" charset="0"/>
              <a:buChar char="•"/>
            </a:pPr>
            <a:r>
              <a:rPr lang="en-US" sz="1200" dirty="0"/>
              <a:t>Country</a:t>
            </a:r>
          </a:p>
        </p:txBody>
      </p:sp>
      <p:sp>
        <p:nvSpPr>
          <p:cNvPr id="9" name="Rounded Rectangle 8">
            <a:extLst>
              <a:ext uri="{FF2B5EF4-FFF2-40B4-BE49-F238E27FC236}">
                <a16:creationId xmlns:a16="http://schemas.microsoft.com/office/drawing/2014/main" id="{35B7502C-4D4D-4C88-A326-2143236DC21B}"/>
              </a:ext>
            </a:extLst>
          </p:cNvPr>
          <p:cNvSpPr/>
          <p:nvPr/>
        </p:nvSpPr>
        <p:spPr bwMode="auto">
          <a:xfrm>
            <a:off x="693871" y="4900849"/>
            <a:ext cx="1720119" cy="980466"/>
          </a:xfrm>
          <a:prstGeom prst="roundRect">
            <a:avLst/>
          </a:prstGeom>
          <a:noFill/>
          <a:ln w="9525" algn="ctr">
            <a:solidFill>
              <a:schemeClr val="tx2"/>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54000" rIns="72000" bIns="54000" rtlCol="0" anchor="ctr">
            <a:spAutoFit/>
          </a:bodyPr>
          <a:lstStyle/>
          <a:p>
            <a:pPr marL="215900" indent="-215900" algn="ctr">
              <a:spcAft>
                <a:spcPts val="300"/>
              </a:spcAft>
              <a:buClr>
                <a:schemeClr val="tx2"/>
              </a:buClr>
            </a:pPr>
            <a:r>
              <a:rPr lang="en-US" sz="1200" b="1" dirty="0">
                <a:solidFill>
                  <a:srgbClr val="FF0000"/>
                </a:solidFill>
                <a:latin typeface="Arial" panose="020B0604020202020204" pitchFamily="34" charset="0"/>
                <a:cs typeface="Arial" panose="020B0604020202020204" pitchFamily="34" charset="0"/>
              </a:rPr>
              <a:t>Appliances</a:t>
            </a:r>
            <a:endParaRPr lang="en-US" sz="1200" dirty="0"/>
          </a:p>
          <a:p>
            <a:pPr marL="285750" indent="-285750">
              <a:spcAft>
                <a:spcPts val="0"/>
              </a:spcAft>
              <a:buClr>
                <a:schemeClr val="tx2"/>
              </a:buClr>
              <a:buFont typeface="Arial" panose="020B0604020202020204" pitchFamily="34" charset="0"/>
              <a:buChar char="•"/>
            </a:pPr>
            <a:r>
              <a:rPr lang="en-US" sz="1200" dirty="0"/>
              <a:t>Dryer</a:t>
            </a:r>
          </a:p>
          <a:p>
            <a:pPr marL="285750" indent="-285750">
              <a:spcAft>
                <a:spcPts val="0"/>
              </a:spcAft>
              <a:buClr>
                <a:schemeClr val="tx2"/>
              </a:buClr>
              <a:buFont typeface="Arial" panose="020B0604020202020204" pitchFamily="34" charset="0"/>
              <a:buChar char="•"/>
            </a:pPr>
            <a:r>
              <a:rPr lang="en-US" sz="1200" dirty="0"/>
              <a:t>Dish washer</a:t>
            </a:r>
          </a:p>
          <a:p>
            <a:pPr marL="285750" indent="-285750">
              <a:spcAft>
                <a:spcPts val="0"/>
              </a:spcAft>
              <a:buClr>
                <a:schemeClr val="tx2"/>
              </a:buClr>
              <a:buFont typeface="Arial" panose="020B0604020202020204" pitchFamily="34" charset="0"/>
              <a:buChar char="•"/>
            </a:pPr>
            <a:r>
              <a:rPr lang="en-US" sz="1200" dirty="0"/>
              <a:t>Washing machine</a:t>
            </a:r>
          </a:p>
        </p:txBody>
      </p:sp>
      <p:sp>
        <p:nvSpPr>
          <p:cNvPr id="13" name="Rounded Rectangle 7">
            <a:extLst>
              <a:ext uri="{FF2B5EF4-FFF2-40B4-BE49-F238E27FC236}">
                <a16:creationId xmlns:a16="http://schemas.microsoft.com/office/drawing/2014/main" id="{A5316F59-24A9-4F0C-9423-D06C39A778D7}"/>
              </a:ext>
            </a:extLst>
          </p:cNvPr>
          <p:cNvSpPr/>
          <p:nvPr/>
        </p:nvSpPr>
        <p:spPr bwMode="auto">
          <a:xfrm>
            <a:off x="684998" y="2121324"/>
            <a:ext cx="1713605" cy="980466"/>
          </a:xfrm>
          <a:prstGeom prst="roundRect">
            <a:avLst/>
          </a:prstGeom>
          <a:noFill/>
          <a:ln w="9525" algn="ctr">
            <a:solidFill>
              <a:schemeClr val="tx2"/>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54000" rIns="72000" bIns="54000" rtlCol="0" anchor="ctr">
            <a:spAutoFit/>
          </a:bodyPr>
          <a:lstStyle/>
          <a:p>
            <a:pPr marL="215900" indent="-215900" algn="ctr">
              <a:spcAft>
                <a:spcPts val="300"/>
              </a:spcAft>
              <a:buClr>
                <a:schemeClr val="tx2"/>
              </a:buClr>
            </a:pPr>
            <a:r>
              <a:rPr lang="de-DE" sz="1200" b="1" dirty="0">
                <a:solidFill>
                  <a:srgbClr val="FF0000"/>
                </a:solidFill>
                <a:latin typeface="Arial" panose="020B0604020202020204" pitchFamily="34" charset="0"/>
                <a:cs typeface="Arial" panose="020B0604020202020204" pitchFamily="34" charset="0"/>
              </a:rPr>
              <a:t>Building</a:t>
            </a:r>
            <a:endParaRPr lang="de-DE" sz="1200" dirty="0"/>
          </a:p>
          <a:p>
            <a:pPr marL="285750" indent="-285750">
              <a:spcAft>
                <a:spcPts val="0"/>
              </a:spcAft>
              <a:buClr>
                <a:schemeClr val="tx2"/>
              </a:buClr>
              <a:buFont typeface="Arial" panose="020B0604020202020204" pitchFamily="34" charset="0"/>
              <a:buChar char="•"/>
            </a:pPr>
            <a:r>
              <a:rPr lang="en-US" sz="1200" dirty="0"/>
              <a:t>Type</a:t>
            </a:r>
          </a:p>
          <a:p>
            <a:pPr marL="285750" indent="-285750">
              <a:spcAft>
                <a:spcPts val="0"/>
              </a:spcAft>
              <a:buClr>
                <a:schemeClr val="tx2"/>
              </a:buClr>
              <a:buFont typeface="Arial" panose="020B0604020202020204" pitchFamily="34" charset="0"/>
              <a:buChar char="•"/>
            </a:pPr>
            <a:r>
              <a:rPr lang="en-US" sz="1200" dirty="0"/>
              <a:t>Age class</a:t>
            </a:r>
          </a:p>
          <a:p>
            <a:pPr marL="285750" indent="-285750">
              <a:spcAft>
                <a:spcPts val="0"/>
              </a:spcAft>
              <a:buClr>
                <a:schemeClr val="tx2"/>
              </a:buClr>
              <a:buFont typeface="Arial" panose="020B0604020202020204" pitchFamily="34" charset="0"/>
              <a:buChar char="•"/>
            </a:pPr>
            <a:r>
              <a:rPr lang="en-US" sz="1200" dirty="0"/>
              <a:t>Components</a:t>
            </a:r>
          </a:p>
        </p:txBody>
      </p:sp>
      <p:sp>
        <p:nvSpPr>
          <p:cNvPr id="14" name="Rounded Rectangle 11">
            <a:extLst>
              <a:ext uri="{FF2B5EF4-FFF2-40B4-BE49-F238E27FC236}">
                <a16:creationId xmlns:a16="http://schemas.microsoft.com/office/drawing/2014/main" id="{1D3A911B-DD70-4F57-8AE0-B50F2C7B2610}"/>
              </a:ext>
            </a:extLst>
          </p:cNvPr>
          <p:cNvSpPr/>
          <p:nvPr/>
        </p:nvSpPr>
        <p:spPr bwMode="auto">
          <a:xfrm>
            <a:off x="691058" y="3332815"/>
            <a:ext cx="1713606" cy="1184777"/>
          </a:xfrm>
          <a:prstGeom prst="roundRect">
            <a:avLst/>
          </a:prstGeom>
          <a:noFill/>
          <a:ln w="9525" algn="ctr">
            <a:solidFill>
              <a:schemeClr val="tx2"/>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54000" rIns="72000" bIns="54000" rtlCol="0" anchor="ctr">
            <a:spAutoFit/>
          </a:bodyPr>
          <a:lstStyle/>
          <a:p>
            <a:pPr marL="215900" indent="-215900" algn="ctr">
              <a:spcAft>
                <a:spcPts val="300"/>
              </a:spcAft>
              <a:buClr>
                <a:schemeClr val="tx2"/>
              </a:buClr>
            </a:pPr>
            <a:r>
              <a:rPr lang="en-US" sz="1200" b="1" dirty="0">
                <a:solidFill>
                  <a:srgbClr val="FF0000"/>
                </a:solidFill>
                <a:latin typeface="Arial" panose="020B0604020202020204" pitchFamily="34" charset="0"/>
                <a:cs typeface="Arial" panose="020B0604020202020204" pitchFamily="34" charset="0"/>
              </a:rPr>
              <a:t>Space heating</a:t>
            </a:r>
            <a:endParaRPr lang="en-US" sz="1200" b="1" dirty="0"/>
          </a:p>
          <a:p>
            <a:pPr marL="285750" indent="-285750">
              <a:spcAft>
                <a:spcPts val="0"/>
              </a:spcAft>
              <a:buClr>
                <a:schemeClr val="tx2"/>
              </a:buClr>
              <a:buFont typeface="Arial" panose="020B0604020202020204" pitchFamily="34" charset="0"/>
              <a:buChar char="•"/>
            </a:pPr>
            <a:r>
              <a:rPr lang="en-US" sz="1200" dirty="0"/>
              <a:t>Type of heating system</a:t>
            </a:r>
          </a:p>
          <a:p>
            <a:pPr marL="285750" indent="-285750">
              <a:spcAft>
                <a:spcPts val="0"/>
              </a:spcAft>
              <a:buClr>
                <a:schemeClr val="tx2"/>
              </a:buClr>
              <a:buFont typeface="Arial" panose="020B0604020202020204" pitchFamily="34" charset="0"/>
              <a:buChar char="•"/>
            </a:pPr>
            <a:r>
              <a:rPr lang="en-US" sz="1200" dirty="0"/>
              <a:t>Thermal storage size</a:t>
            </a:r>
          </a:p>
        </p:txBody>
      </p:sp>
      <p:sp>
        <p:nvSpPr>
          <p:cNvPr id="17" name="Rechteck: abgerundete Ecken 16">
            <a:extLst>
              <a:ext uri="{FF2B5EF4-FFF2-40B4-BE49-F238E27FC236}">
                <a16:creationId xmlns:a16="http://schemas.microsoft.com/office/drawing/2014/main" id="{5BD0B249-8139-4F38-8FC3-576E9DDFB1D4}"/>
              </a:ext>
            </a:extLst>
          </p:cNvPr>
          <p:cNvSpPr/>
          <p:nvPr/>
        </p:nvSpPr>
        <p:spPr>
          <a:xfrm>
            <a:off x="538054" y="1042550"/>
            <a:ext cx="3822700" cy="5486400"/>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8" name="Rounded Rectangle 17">
            <a:extLst>
              <a:ext uri="{FF2B5EF4-FFF2-40B4-BE49-F238E27FC236}">
                <a16:creationId xmlns:a16="http://schemas.microsoft.com/office/drawing/2014/main" id="{8B21EE91-0B43-46A9-A7BF-25B5C2CCF45F}"/>
              </a:ext>
            </a:extLst>
          </p:cNvPr>
          <p:cNvSpPr/>
          <p:nvPr/>
        </p:nvSpPr>
        <p:spPr bwMode="auto">
          <a:xfrm>
            <a:off x="4783248" y="924423"/>
            <a:ext cx="4022293" cy="1743796"/>
          </a:xfrm>
          <a:prstGeom prst="roundRect">
            <a:avLst/>
          </a:prstGeom>
          <a:noFill/>
          <a:ln w="28575" algn="ctr">
            <a:solidFill>
              <a:schemeClr val="accent6"/>
            </a:solidFill>
            <a:miter lim="800000"/>
            <a:headEnd/>
            <a:tailEnd/>
          </a:ln>
          <a:effectLst/>
          <a:extLst/>
        </p:spPr>
        <p:txBody>
          <a:bodyPr wrap="square" lIns="72000" tIns="54000" rIns="72000" bIns="54000" rtlCol="0" anchor="ctr">
            <a:spAutoFit/>
          </a:bodyPr>
          <a:lstStyle/>
          <a:p>
            <a:pPr marL="215900" indent="-215900">
              <a:spcAft>
                <a:spcPts val="1200"/>
              </a:spcAft>
              <a:buClr>
                <a:schemeClr val="tx2"/>
              </a:buClr>
            </a:pPr>
            <a:r>
              <a:rPr lang="en-US" sz="1600" b="1" dirty="0">
                <a:solidFill>
                  <a:srgbClr val="FF0000"/>
                </a:solidFill>
                <a:latin typeface="Arial" panose="020B0604020202020204" pitchFamily="34" charset="0"/>
                <a:cs typeface="Arial" panose="020B0604020202020204" pitchFamily="34" charset="0"/>
              </a:rPr>
              <a:t>Scenario</a:t>
            </a:r>
          </a:p>
          <a:p>
            <a:pPr marL="285750" indent="-285750">
              <a:spcAft>
                <a:spcPts val="800"/>
              </a:spcAft>
              <a:buClr>
                <a:schemeClr val="tx2"/>
              </a:buClr>
              <a:buFont typeface="Arial" panose="020B0604020202020204" pitchFamily="34" charset="0"/>
              <a:buChar char="•"/>
            </a:pPr>
            <a:r>
              <a:rPr lang="en-US" sz="1400" dirty="0"/>
              <a:t>P</a:t>
            </a:r>
            <a:r>
              <a:rPr lang="en-US" altLang="zh-CN" sz="1400" dirty="0"/>
              <a:t>olicy and economics: hourly e</a:t>
            </a:r>
            <a:r>
              <a:rPr lang="en-US" sz="1400" dirty="0"/>
              <a:t>lectricity price and feed-in tariff</a:t>
            </a:r>
          </a:p>
          <a:p>
            <a:pPr marL="285750" indent="-285750">
              <a:spcAft>
                <a:spcPts val="800"/>
              </a:spcAft>
              <a:buClr>
                <a:schemeClr val="tx2"/>
              </a:buClr>
              <a:buFont typeface="Arial" panose="020B0604020202020204" pitchFamily="34" charset="0"/>
              <a:buChar char="•"/>
            </a:pPr>
            <a:r>
              <a:rPr lang="en-US" sz="1400" dirty="0"/>
              <a:t>Weather: hourly radiation and temperature</a:t>
            </a:r>
          </a:p>
          <a:p>
            <a:pPr marL="285750" indent="-285750">
              <a:spcAft>
                <a:spcPts val="800"/>
              </a:spcAft>
              <a:buClr>
                <a:schemeClr val="tx2"/>
              </a:buClr>
              <a:buFont typeface="Arial" panose="020B0604020202020204" pitchFamily="34" charset="0"/>
              <a:buChar char="•"/>
            </a:pPr>
            <a:r>
              <a:rPr lang="en-US" sz="1400" dirty="0"/>
              <a:t>Behavior: target indoor temperature, lifestyle</a:t>
            </a:r>
          </a:p>
        </p:txBody>
      </p:sp>
      <p:sp>
        <p:nvSpPr>
          <p:cNvPr id="20" name="Rechteck: abgerundete Ecken 19">
            <a:extLst>
              <a:ext uri="{FF2B5EF4-FFF2-40B4-BE49-F238E27FC236}">
                <a16:creationId xmlns:a16="http://schemas.microsoft.com/office/drawing/2014/main" id="{C77CAFF8-CCB7-4201-B1B4-DC829F269B46}"/>
              </a:ext>
            </a:extLst>
          </p:cNvPr>
          <p:cNvSpPr/>
          <p:nvPr/>
        </p:nvSpPr>
        <p:spPr>
          <a:xfrm>
            <a:off x="4876692" y="2942821"/>
            <a:ext cx="1917700" cy="858447"/>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Optimization model</a:t>
            </a:r>
          </a:p>
        </p:txBody>
      </p:sp>
      <p:sp>
        <p:nvSpPr>
          <p:cNvPr id="21" name="Rechteck: abgerundete Ecken 20">
            <a:extLst>
              <a:ext uri="{FF2B5EF4-FFF2-40B4-BE49-F238E27FC236}">
                <a16:creationId xmlns:a16="http://schemas.microsoft.com/office/drawing/2014/main" id="{D05A1805-E171-4733-A164-F0932C10DA31}"/>
              </a:ext>
            </a:extLst>
          </p:cNvPr>
          <p:cNvSpPr/>
          <p:nvPr/>
        </p:nvSpPr>
        <p:spPr>
          <a:xfrm>
            <a:off x="6853131" y="3914941"/>
            <a:ext cx="1917700" cy="8584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Reference model</a:t>
            </a:r>
          </a:p>
        </p:txBody>
      </p:sp>
      <p:cxnSp>
        <p:nvCxnSpPr>
          <p:cNvPr id="23" name="Gerade Verbindung mit Pfeil 22">
            <a:extLst>
              <a:ext uri="{FF2B5EF4-FFF2-40B4-BE49-F238E27FC236}">
                <a16:creationId xmlns:a16="http://schemas.microsoft.com/office/drawing/2014/main" id="{DFECD2E2-AF77-4296-A6FE-6C6ABDB617EB}"/>
              </a:ext>
            </a:extLst>
          </p:cNvPr>
          <p:cNvCxnSpPr>
            <a:cxnSpLocks/>
            <a:endCxn id="20" idx="0"/>
          </p:cNvCxnSpPr>
          <p:nvPr/>
        </p:nvCxnSpPr>
        <p:spPr>
          <a:xfrm>
            <a:off x="5835542" y="2668219"/>
            <a:ext cx="0" cy="27460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27492BC6-604F-4049-A6DA-D148B1D62A7A}"/>
              </a:ext>
            </a:extLst>
          </p:cNvPr>
          <p:cNvCxnSpPr>
            <a:cxnSpLocks/>
            <a:endCxn id="20" idx="1"/>
          </p:cNvCxnSpPr>
          <p:nvPr/>
        </p:nvCxnSpPr>
        <p:spPr>
          <a:xfrm>
            <a:off x="4360753" y="3370380"/>
            <a:ext cx="515939" cy="1665"/>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430CED8C-A03A-43D7-92E2-E5F40001D7BE}"/>
              </a:ext>
            </a:extLst>
          </p:cNvPr>
          <p:cNvCxnSpPr>
            <a:cxnSpLocks/>
            <a:endCxn id="21" idx="0"/>
          </p:cNvCxnSpPr>
          <p:nvPr/>
        </p:nvCxnSpPr>
        <p:spPr>
          <a:xfrm flipH="1">
            <a:off x="7811981" y="2668219"/>
            <a:ext cx="2196" cy="124672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Gerade Verbindung mit Pfeil 34">
            <a:extLst>
              <a:ext uri="{FF2B5EF4-FFF2-40B4-BE49-F238E27FC236}">
                <a16:creationId xmlns:a16="http://schemas.microsoft.com/office/drawing/2014/main" id="{D7F8F7AE-6195-4DD2-B4ED-458B407700C1}"/>
              </a:ext>
            </a:extLst>
          </p:cNvPr>
          <p:cNvCxnSpPr>
            <a:cxnSpLocks/>
            <a:endCxn id="21" idx="1"/>
          </p:cNvCxnSpPr>
          <p:nvPr/>
        </p:nvCxnSpPr>
        <p:spPr>
          <a:xfrm flipV="1">
            <a:off x="4360753" y="4344165"/>
            <a:ext cx="2492378" cy="4715"/>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4" name="Rechteck: abgerundete Ecken 43">
            <a:extLst>
              <a:ext uri="{FF2B5EF4-FFF2-40B4-BE49-F238E27FC236}">
                <a16:creationId xmlns:a16="http://schemas.microsoft.com/office/drawing/2014/main" id="{D23BE9A9-1394-4626-9284-2E3E3385E63C}"/>
              </a:ext>
            </a:extLst>
          </p:cNvPr>
          <p:cNvSpPr/>
          <p:nvPr/>
        </p:nvSpPr>
        <p:spPr>
          <a:xfrm>
            <a:off x="5257692" y="5243423"/>
            <a:ext cx="1155700" cy="810198"/>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Load profiles</a:t>
            </a:r>
          </a:p>
        </p:txBody>
      </p:sp>
      <p:sp>
        <p:nvSpPr>
          <p:cNvPr id="46" name="Rechteck: abgerundete Ecken 45">
            <a:extLst>
              <a:ext uri="{FF2B5EF4-FFF2-40B4-BE49-F238E27FC236}">
                <a16:creationId xmlns:a16="http://schemas.microsoft.com/office/drawing/2014/main" id="{4BD47B1A-3B4B-43C9-827B-CFA34E296026}"/>
              </a:ext>
            </a:extLst>
          </p:cNvPr>
          <p:cNvSpPr/>
          <p:nvPr/>
        </p:nvSpPr>
        <p:spPr>
          <a:xfrm>
            <a:off x="7234131" y="5243423"/>
            <a:ext cx="1155700" cy="810198"/>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Load profiles</a:t>
            </a:r>
          </a:p>
        </p:txBody>
      </p:sp>
      <p:cxnSp>
        <p:nvCxnSpPr>
          <p:cNvPr id="48" name="Gerade Verbindung mit Pfeil 47">
            <a:extLst>
              <a:ext uri="{FF2B5EF4-FFF2-40B4-BE49-F238E27FC236}">
                <a16:creationId xmlns:a16="http://schemas.microsoft.com/office/drawing/2014/main" id="{FB490F7B-BB65-42F8-BD64-332E09482561}"/>
              </a:ext>
            </a:extLst>
          </p:cNvPr>
          <p:cNvCxnSpPr>
            <a:stCxn id="44" idx="3"/>
            <a:endCxn id="46" idx="1"/>
          </p:cNvCxnSpPr>
          <p:nvPr/>
        </p:nvCxnSpPr>
        <p:spPr>
          <a:xfrm>
            <a:off x="6413392" y="5648522"/>
            <a:ext cx="820739" cy="0"/>
          </a:xfrm>
          <a:prstGeom prst="straightConnector1">
            <a:avLst/>
          </a:prstGeom>
          <a:ln w="190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Gerade Verbindung mit Pfeil 49">
            <a:extLst>
              <a:ext uri="{FF2B5EF4-FFF2-40B4-BE49-F238E27FC236}">
                <a16:creationId xmlns:a16="http://schemas.microsoft.com/office/drawing/2014/main" id="{FF9ABAE0-810E-438A-9406-F0062E007277}"/>
              </a:ext>
            </a:extLst>
          </p:cNvPr>
          <p:cNvCxnSpPr>
            <a:stCxn id="20" idx="2"/>
            <a:endCxn id="44" idx="0"/>
          </p:cNvCxnSpPr>
          <p:nvPr/>
        </p:nvCxnSpPr>
        <p:spPr>
          <a:xfrm>
            <a:off x="5835542" y="3801268"/>
            <a:ext cx="0" cy="14421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Gerade Verbindung mit Pfeil 51">
            <a:extLst>
              <a:ext uri="{FF2B5EF4-FFF2-40B4-BE49-F238E27FC236}">
                <a16:creationId xmlns:a16="http://schemas.microsoft.com/office/drawing/2014/main" id="{7B815A47-1F65-4E6D-AE7C-B9E992788800}"/>
              </a:ext>
            </a:extLst>
          </p:cNvPr>
          <p:cNvCxnSpPr>
            <a:stCxn id="21" idx="2"/>
            <a:endCxn id="46" idx="0"/>
          </p:cNvCxnSpPr>
          <p:nvPr/>
        </p:nvCxnSpPr>
        <p:spPr>
          <a:xfrm>
            <a:off x="7811981" y="4773388"/>
            <a:ext cx="0" cy="4700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Textfeld 52">
            <a:extLst>
              <a:ext uri="{FF2B5EF4-FFF2-40B4-BE49-F238E27FC236}">
                <a16:creationId xmlns:a16="http://schemas.microsoft.com/office/drawing/2014/main" id="{C30E500D-92BD-4C6F-A06B-B903BEC6974E}"/>
              </a:ext>
            </a:extLst>
          </p:cNvPr>
          <p:cNvSpPr txBox="1"/>
          <p:nvPr/>
        </p:nvSpPr>
        <p:spPr>
          <a:xfrm>
            <a:off x="6442801" y="5646318"/>
            <a:ext cx="736099" cy="230832"/>
          </a:xfrm>
          <a:prstGeom prst="rect">
            <a:avLst/>
          </a:prstGeom>
          <a:noFill/>
        </p:spPr>
        <p:txBody>
          <a:bodyPr wrap="none" rtlCol="0">
            <a:spAutoFit/>
          </a:bodyPr>
          <a:lstStyle/>
          <a:p>
            <a:r>
              <a:rPr lang="en-US" sz="900" dirty="0"/>
              <a:t>comparison</a:t>
            </a:r>
            <a:endParaRPr lang="en-US" sz="1400" dirty="0"/>
          </a:p>
        </p:txBody>
      </p:sp>
      <p:sp>
        <p:nvSpPr>
          <p:cNvPr id="30" name="Rounded Rectangle 14">
            <a:extLst>
              <a:ext uri="{FF2B5EF4-FFF2-40B4-BE49-F238E27FC236}">
                <a16:creationId xmlns:a16="http://schemas.microsoft.com/office/drawing/2014/main" id="{D14B58F5-ACE0-4469-9D6B-28A88324FD01}"/>
              </a:ext>
            </a:extLst>
          </p:cNvPr>
          <p:cNvSpPr/>
          <p:nvPr/>
        </p:nvSpPr>
        <p:spPr bwMode="auto">
          <a:xfrm>
            <a:off x="2666075" y="1969113"/>
            <a:ext cx="1391768" cy="776155"/>
          </a:xfrm>
          <a:prstGeom prst="roundRect">
            <a:avLst/>
          </a:prstGeom>
          <a:noFill/>
          <a:ln w="9525" algn="ctr">
            <a:solidFill>
              <a:schemeClr val="tx2"/>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54000" rIns="72000" bIns="54000" rtlCol="0" anchor="ctr">
            <a:spAutoFit/>
          </a:bodyPr>
          <a:lstStyle/>
          <a:p>
            <a:pPr marL="215900" indent="-215900" algn="ctr">
              <a:spcAft>
                <a:spcPts val="300"/>
              </a:spcAft>
              <a:buClr>
                <a:schemeClr val="tx2"/>
              </a:buClr>
            </a:pPr>
            <a:r>
              <a:rPr lang="en-US" sz="1200" b="1" dirty="0">
                <a:solidFill>
                  <a:srgbClr val="FF0000"/>
                </a:solidFill>
                <a:latin typeface="Arial" panose="020B0604020202020204" pitchFamily="34" charset="0"/>
                <a:cs typeface="Arial" panose="020B0604020202020204" pitchFamily="34" charset="0"/>
              </a:rPr>
              <a:t>PV</a:t>
            </a:r>
            <a:endParaRPr lang="en-US" sz="1200" dirty="0"/>
          </a:p>
          <a:p>
            <a:pPr marL="285750" indent="-285750">
              <a:spcAft>
                <a:spcPts val="0"/>
              </a:spcAft>
              <a:buClr>
                <a:schemeClr val="tx2"/>
              </a:buClr>
              <a:buFont typeface="Arial" panose="020B0604020202020204" pitchFamily="34" charset="0"/>
              <a:buChar char="•"/>
            </a:pPr>
            <a:r>
              <a:rPr lang="en-US" sz="1200" dirty="0"/>
              <a:t>Size</a:t>
            </a:r>
          </a:p>
          <a:p>
            <a:pPr>
              <a:spcAft>
                <a:spcPts val="0"/>
              </a:spcAft>
              <a:buClr>
                <a:schemeClr val="tx2"/>
              </a:buClr>
            </a:pPr>
            <a:r>
              <a:rPr lang="en-US" sz="1200" dirty="0">
                <a:sym typeface="Wingdings" panose="05000000000000000000" pitchFamily="2" charset="2"/>
              </a:rPr>
              <a:t>     profile</a:t>
            </a:r>
            <a:r>
              <a:rPr lang="en-US" sz="1200" dirty="0"/>
              <a:t> </a:t>
            </a:r>
          </a:p>
        </p:txBody>
      </p:sp>
      <p:sp>
        <p:nvSpPr>
          <p:cNvPr id="31" name="Rounded Rectangle 15">
            <a:extLst>
              <a:ext uri="{FF2B5EF4-FFF2-40B4-BE49-F238E27FC236}">
                <a16:creationId xmlns:a16="http://schemas.microsoft.com/office/drawing/2014/main" id="{AAA92D9E-63CD-46AF-BDAF-690AB9CC9A1B}"/>
              </a:ext>
            </a:extLst>
          </p:cNvPr>
          <p:cNvSpPr/>
          <p:nvPr/>
        </p:nvSpPr>
        <p:spPr bwMode="auto">
          <a:xfrm>
            <a:off x="2658339" y="4264887"/>
            <a:ext cx="1399504" cy="571844"/>
          </a:xfrm>
          <a:prstGeom prst="roundRect">
            <a:avLst/>
          </a:prstGeom>
          <a:noFill/>
          <a:ln w="9525" algn="ctr">
            <a:solidFill>
              <a:schemeClr val="tx2"/>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54000" rIns="72000" bIns="54000" rtlCol="0" anchor="ctr">
            <a:spAutoFit/>
          </a:bodyPr>
          <a:lstStyle/>
          <a:p>
            <a:pPr marL="215900" indent="-215900" algn="ctr">
              <a:spcAft>
                <a:spcPts val="300"/>
              </a:spcAft>
              <a:buClr>
                <a:schemeClr val="tx2"/>
              </a:buClr>
            </a:pPr>
            <a:r>
              <a:rPr lang="en-US" sz="1200" b="1" dirty="0">
                <a:solidFill>
                  <a:srgbClr val="FF0000"/>
                </a:solidFill>
                <a:latin typeface="Arial" panose="020B0604020202020204" pitchFamily="34" charset="0"/>
                <a:cs typeface="Arial" panose="020B0604020202020204" pitchFamily="34" charset="0"/>
              </a:rPr>
              <a:t>Battery</a:t>
            </a:r>
            <a:endParaRPr lang="en-US" sz="1200" dirty="0"/>
          </a:p>
          <a:p>
            <a:pPr marL="285750" indent="-285750">
              <a:spcAft>
                <a:spcPts val="0"/>
              </a:spcAft>
              <a:buClr>
                <a:schemeClr val="tx2"/>
              </a:buClr>
              <a:buFont typeface="Arial" panose="020B0604020202020204" pitchFamily="34" charset="0"/>
              <a:buChar char="•"/>
            </a:pPr>
            <a:r>
              <a:rPr lang="en-US" sz="1200" dirty="0"/>
              <a:t>Capacity</a:t>
            </a:r>
          </a:p>
        </p:txBody>
      </p:sp>
      <p:sp>
        <p:nvSpPr>
          <p:cNvPr id="32" name="Rounded Rectangle 12">
            <a:extLst>
              <a:ext uri="{FF2B5EF4-FFF2-40B4-BE49-F238E27FC236}">
                <a16:creationId xmlns:a16="http://schemas.microsoft.com/office/drawing/2014/main" id="{D64FDA7F-F8BA-4B1E-8A61-C2234657D0C1}"/>
              </a:ext>
            </a:extLst>
          </p:cNvPr>
          <p:cNvSpPr/>
          <p:nvPr/>
        </p:nvSpPr>
        <p:spPr bwMode="auto">
          <a:xfrm>
            <a:off x="2659512" y="2960741"/>
            <a:ext cx="1398331" cy="980466"/>
          </a:xfrm>
          <a:prstGeom prst="roundRect">
            <a:avLst/>
          </a:prstGeom>
          <a:noFill/>
          <a:ln w="9525" algn="ctr">
            <a:solidFill>
              <a:schemeClr val="tx2"/>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54000" rIns="72000" bIns="54000" rtlCol="0" anchor="ctr">
            <a:spAutoFit/>
          </a:bodyPr>
          <a:lstStyle/>
          <a:p>
            <a:pPr marL="215900" indent="-215900" algn="ctr">
              <a:spcAft>
                <a:spcPts val="300"/>
              </a:spcAft>
              <a:buClr>
                <a:schemeClr val="tx2"/>
              </a:buClr>
            </a:pPr>
            <a:r>
              <a:rPr lang="en-US" sz="1200" b="1" dirty="0">
                <a:solidFill>
                  <a:srgbClr val="FF0000"/>
                </a:solidFill>
                <a:latin typeface="Arial" panose="020B0604020202020204" pitchFamily="34" charset="0"/>
                <a:cs typeface="Arial" panose="020B0604020202020204" pitchFamily="34" charset="0"/>
              </a:rPr>
              <a:t>Space cooling</a:t>
            </a:r>
            <a:endParaRPr lang="en-US" sz="1200" dirty="0"/>
          </a:p>
          <a:p>
            <a:pPr marL="285750" indent="-285750">
              <a:spcAft>
                <a:spcPts val="0"/>
              </a:spcAft>
              <a:buClr>
                <a:schemeClr val="tx2"/>
              </a:buClr>
              <a:buFont typeface="Arial" panose="020B0604020202020204" pitchFamily="34" charset="0"/>
              <a:buChar char="•"/>
            </a:pPr>
            <a:r>
              <a:rPr lang="en-US" sz="1200" dirty="0"/>
              <a:t>Type of cooling system</a:t>
            </a:r>
          </a:p>
        </p:txBody>
      </p:sp>
      <p:sp>
        <p:nvSpPr>
          <p:cNvPr id="33" name="Rounded Rectangle 13">
            <a:extLst>
              <a:ext uri="{FF2B5EF4-FFF2-40B4-BE49-F238E27FC236}">
                <a16:creationId xmlns:a16="http://schemas.microsoft.com/office/drawing/2014/main" id="{EA1009A5-BEB3-4CD3-A430-4A085BECD4DC}"/>
              </a:ext>
            </a:extLst>
          </p:cNvPr>
          <p:cNvSpPr/>
          <p:nvPr/>
        </p:nvSpPr>
        <p:spPr bwMode="auto">
          <a:xfrm>
            <a:off x="2658338" y="5069047"/>
            <a:ext cx="1399505" cy="776155"/>
          </a:xfrm>
          <a:prstGeom prst="roundRect">
            <a:avLst/>
          </a:prstGeom>
          <a:noFill/>
          <a:ln w="9525" algn="ctr">
            <a:solidFill>
              <a:schemeClr val="tx2"/>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54000" rIns="72000" bIns="54000" rtlCol="0" anchor="ctr">
            <a:spAutoFit/>
          </a:bodyPr>
          <a:lstStyle/>
          <a:p>
            <a:pPr marL="215900" indent="-215900" algn="ctr">
              <a:spcAft>
                <a:spcPts val="300"/>
              </a:spcAft>
              <a:buClr>
                <a:schemeClr val="tx2"/>
              </a:buClr>
            </a:pPr>
            <a:r>
              <a:rPr lang="en-US" sz="1200" b="1" dirty="0">
                <a:solidFill>
                  <a:srgbClr val="FF0000"/>
                </a:solidFill>
                <a:latin typeface="Arial" panose="020B0604020202020204" pitchFamily="34" charset="0"/>
                <a:cs typeface="Arial" panose="020B0604020202020204" pitchFamily="34" charset="0"/>
              </a:rPr>
              <a:t>Hot water</a:t>
            </a:r>
            <a:endParaRPr lang="en-US" sz="1200" dirty="0"/>
          </a:p>
          <a:p>
            <a:pPr marL="180000" indent="-180000">
              <a:spcAft>
                <a:spcPts val="0"/>
              </a:spcAft>
              <a:buClr>
                <a:schemeClr val="tx2"/>
              </a:buClr>
              <a:buFont typeface="Arial" panose="020B0604020202020204" pitchFamily="34" charset="0"/>
              <a:buChar char="•"/>
            </a:pPr>
            <a:r>
              <a:rPr lang="en-US" sz="1200" dirty="0"/>
              <a:t>Demand profile from HOTMAPS</a:t>
            </a:r>
          </a:p>
        </p:txBody>
      </p:sp>
    </p:spTree>
    <p:extLst>
      <p:ext uri="{BB962C8B-B14F-4D97-AF65-F5344CB8AC3E}">
        <p14:creationId xmlns:p14="http://schemas.microsoft.com/office/powerpoint/2010/main" val="45513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4277E84-AB17-4A54-8E7B-42F078B7F225}"/>
              </a:ext>
            </a:extLst>
          </p:cNvPr>
          <p:cNvSpPr>
            <a:spLocks noGrp="1"/>
          </p:cNvSpPr>
          <p:nvPr>
            <p:ph idx="1"/>
          </p:nvPr>
        </p:nvSpPr>
        <p:spPr>
          <a:xfrm>
            <a:off x="270312" y="2223253"/>
            <a:ext cx="3896579" cy="2969922"/>
          </a:xfrm>
        </p:spPr>
        <p:txBody>
          <a:bodyPr/>
          <a:lstStyle/>
          <a:p>
            <a:r>
              <a:rPr lang="en-US" sz="1600" b="1" dirty="0"/>
              <a:t>Perspective: </a:t>
            </a:r>
            <a:r>
              <a:rPr lang="en-US" sz="1400" dirty="0"/>
              <a:t>household</a:t>
            </a:r>
          </a:p>
          <a:p>
            <a:r>
              <a:rPr lang="en-US" sz="1600" b="1" dirty="0"/>
              <a:t>Time resolution: </a:t>
            </a:r>
            <a:r>
              <a:rPr lang="en-US" sz="1400" dirty="0"/>
              <a:t>hourly</a:t>
            </a:r>
            <a:endParaRPr lang="en-US" sz="1600" dirty="0"/>
          </a:p>
          <a:p>
            <a:r>
              <a:rPr lang="en-US" sz="1600" b="1" dirty="0"/>
              <a:t>Objective</a:t>
            </a:r>
            <a:r>
              <a:rPr lang="en-US" dirty="0"/>
              <a:t>:</a:t>
            </a:r>
          </a:p>
          <a:p>
            <a:pPr lvl="1"/>
            <a:r>
              <a:rPr lang="en-US" sz="1400" dirty="0"/>
              <a:t>minimize the </a:t>
            </a:r>
            <a:r>
              <a:rPr lang="en-US" sz="1400" u="sng" dirty="0"/>
              <a:t>operation cost</a:t>
            </a:r>
            <a:r>
              <a:rPr lang="en-US" sz="1400" dirty="0"/>
              <a:t> (</a:t>
            </a:r>
            <a:r>
              <a:rPr lang="en-US" sz="1400" dirty="0" err="1"/>
              <a:t>s.t.</a:t>
            </a:r>
            <a:r>
              <a:rPr lang="en-US" sz="1400" dirty="0"/>
              <a:t> hourly demand profiles of electricity / heating / cooling / hot water)</a:t>
            </a:r>
          </a:p>
          <a:p>
            <a:pPr algn="just">
              <a:lnSpc>
                <a:spcPct val="114000"/>
              </a:lnSpc>
            </a:pPr>
            <a:r>
              <a:rPr lang="en-US" sz="1600" b="1" dirty="0"/>
              <a:t>Decision variables:</a:t>
            </a:r>
          </a:p>
          <a:p>
            <a:pPr lvl="1" algn="just">
              <a:lnSpc>
                <a:spcPct val="114000"/>
              </a:lnSpc>
            </a:pPr>
            <a:r>
              <a:rPr lang="en-US" sz="1400" dirty="0"/>
              <a:t>hourly operation of technologies over one year</a:t>
            </a:r>
            <a:endParaRPr lang="en-US" dirty="0"/>
          </a:p>
          <a:p>
            <a:endParaRPr lang="en-US" dirty="0"/>
          </a:p>
        </p:txBody>
      </p:sp>
      <p:sp>
        <p:nvSpPr>
          <p:cNvPr id="3" name="Titel 2">
            <a:extLst>
              <a:ext uri="{FF2B5EF4-FFF2-40B4-BE49-F238E27FC236}">
                <a16:creationId xmlns:a16="http://schemas.microsoft.com/office/drawing/2014/main" id="{49AF98A3-643A-4AE2-A54D-2AE1A2748E3E}"/>
              </a:ext>
            </a:extLst>
          </p:cNvPr>
          <p:cNvSpPr>
            <a:spLocks noGrp="1"/>
          </p:cNvSpPr>
          <p:nvPr>
            <p:ph type="title"/>
          </p:nvPr>
        </p:nvSpPr>
        <p:spPr/>
        <p:txBody>
          <a:bodyPr/>
          <a:lstStyle/>
          <a:p>
            <a:endParaRPr lang="en-US"/>
          </a:p>
        </p:txBody>
      </p:sp>
      <p:sp>
        <p:nvSpPr>
          <p:cNvPr id="4" name="Inhaltsplatzhalter 3">
            <a:extLst>
              <a:ext uri="{FF2B5EF4-FFF2-40B4-BE49-F238E27FC236}">
                <a16:creationId xmlns:a16="http://schemas.microsoft.com/office/drawing/2014/main" id="{A1829217-242C-4211-BB52-B63541C24682}"/>
              </a:ext>
            </a:extLst>
          </p:cNvPr>
          <p:cNvSpPr>
            <a:spLocks noGrp="1"/>
          </p:cNvSpPr>
          <p:nvPr>
            <p:ph sz="quarter" idx="13"/>
          </p:nvPr>
        </p:nvSpPr>
        <p:spPr/>
        <p:txBody>
          <a:bodyPr/>
          <a:lstStyle/>
          <a:p>
            <a:r>
              <a:rPr lang="en-US" dirty="0"/>
              <a:t>Method</a:t>
            </a:r>
          </a:p>
        </p:txBody>
      </p:sp>
      <p:sp>
        <p:nvSpPr>
          <p:cNvPr id="5" name="Fußzeilenplatzhalter 4">
            <a:extLst>
              <a:ext uri="{FF2B5EF4-FFF2-40B4-BE49-F238E27FC236}">
                <a16:creationId xmlns:a16="http://schemas.microsoft.com/office/drawing/2014/main" id="{D33AB164-BE54-4028-88C5-F24B2F57CB9B}"/>
              </a:ext>
            </a:extLst>
          </p:cNvPr>
          <p:cNvSpPr>
            <a:spLocks noGrp="1"/>
          </p:cNvSpPr>
          <p:nvPr>
            <p:ph type="ftr" sz="quarter" idx="3"/>
          </p:nvPr>
        </p:nvSpPr>
        <p:spPr/>
        <p:txBody>
          <a:bodyPr/>
          <a:lstStyle/>
          <a:p>
            <a:endParaRPr lang="en-US" dirty="0"/>
          </a:p>
        </p:txBody>
      </p:sp>
      <p:sp>
        <p:nvSpPr>
          <p:cNvPr id="6" name="Foliennummernplatzhalter 5">
            <a:extLst>
              <a:ext uri="{FF2B5EF4-FFF2-40B4-BE49-F238E27FC236}">
                <a16:creationId xmlns:a16="http://schemas.microsoft.com/office/drawing/2014/main" id="{FB7C0E76-0D80-454C-9BC2-3650AD901F5C}"/>
              </a:ext>
            </a:extLst>
          </p:cNvPr>
          <p:cNvSpPr>
            <a:spLocks noGrp="1"/>
          </p:cNvSpPr>
          <p:nvPr>
            <p:ph type="sldNum" sz="quarter" idx="4"/>
          </p:nvPr>
        </p:nvSpPr>
        <p:spPr/>
        <p:txBody>
          <a:bodyPr/>
          <a:lstStyle/>
          <a:p>
            <a:pPr algn="l"/>
            <a:fld id="{01307E4E-91ED-4D37-ADA8-A2790ED4317B}" type="slidenum">
              <a:rPr lang="de-AT" smtClean="0"/>
              <a:pPr algn="l"/>
              <a:t>4</a:t>
            </a:fld>
            <a:endParaRPr lang="de-AT" dirty="0"/>
          </a:p>
        </p:txBody>
      </p:sp>
      <p:sp>
        <p:nvSpPr>
          <p:cNvPr id="7" name="Rechteck: abgerundete Ecken 6">
            <a:extLst>
              <a:ext uri="{FF2B5EF4-FFF2-40B4-BE49-F238E27FC236}">
                <a16:creationId xmlns:a16="http://schemas.microsoft.com/office/drawing/2014/main" id="{B42C171A-1831-4B7F-A121-004CB9EFF650}"/>
              </a:ext>
            </a:extLst>
          </p:cNvPr>
          <p:cNvSpPr/>
          <p:nvPr/>
        </p:nvSpPr>
        <p:spPr>
          <a:xfrm>
            <a:off x="1368862" y="1160318"/>
            <a:ext cx="1917700" cy="858447"/>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Optimization model</a:t>
            </a:r>
          </a:p>
        </p:txBody>
      </p:sp>
      <p:sp>
        <p:nvSpPr>
          <p:cNvPr id="8" name="Rechteck: abgerundete Ecken 7">
            <a:extLst>
              <a:ext uri="{FF2B5EF4-FFF2-40B4-BE49-F238E27FC236}">
                <a16:creationId xmlns:a16="http://schemas.microsoft.com/office/drawing/2014/main" id="{8507BEED-7F3C-4D09-B88A-302DD744AF9D}"/>
              </a:ext>
            </a:extLst>
          </p:cNvPr>
          <p:cNvSpPr/>
          <p:nvPr/>
        </p:nvSpPr>
        <p:spPr>
          <a:xfrm>
            <a:off x="5872056" y="1160317"/>
            <a:ext cx="1917700" cy="8584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Reference model</a:t>
            </a:r>
          </a:p>
        </p:txBody>
      </p:sp>
      <p:sp>
        <p:nvSpPr>
          <p:cNvPr id="9" name="Inhaltsplatzhalter 1">
            <a:extLst>
              <a:ext uri="{FF2B5EF4-FFF2-40B4-BE49-F238E27FC236}">
                <a16:creationId xmlns:a16="http://schemas.microsoft.com/office/drawing/2014/main" id="{7BCA5876-09D2-47E5-B651-3E00970C0119}"/>
              </a:ext>
            </a:extLst>
          </p:cNvPr>
          <p:cNvSpPr txBox="1">
            <a:spLocks/>
          </p:cNvSpPr>
          <p:nvPr/>
        </p:nvSpPr>
        <p:spPr>
          <a:xfrm>
            <a:off x="4790969" y="2223253"/>
            <a:ext cx="3896579" cy="3274206"/>
          </a:xfrm>
          <a:prstGeom prst="rect">
            <a:avLst/>
          </a:prstGeom>
        </p:spPr>
        <p:txBody>
          <a:bodyPr/>
          <a:lstStyle>
            <a:lvl1pPr marL="173736" indent="-173736" algn="l" defTabSz="914400" rtl="0" eaLnBrk="1" latinLnBrk="0" hangingPunct="1">
              <a:lnSpc>
                <a:spcPct val="100000"/>
              </a:lnSpc>
              <a:spcBef>
                <a:spcPts val="600"/>
              </a:spcBef>
              <a:buClr>
                <a:schemeClr val="accent5">
                  <a:lumMod val="75000"/>
                </a:schemeClr>
              </a:buClr>
              <a:buSzPct val="140000"/>
              <a:buFont typeface="Wingdings 3" panose="05040102010807070707" pitchFamily="18" charset="2"/>
              <a:buChar char="ê"/>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lumMod val="75000"/>
                </a:schemeClr>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accent5">
                  <a:lumMod val="75000"/>
                </a:schemeClr>
              </a:buClr>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5">
                  <a:lumMod val="75000"/>
                </a:schemeClr>
              </a:buClr>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5">
                  <a:lumMod val="75000"/>
                </a:schemeClr>
              </a:buClr>
              <a:buSzPct val="75000"/>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t>Perspective: </a:t>
            </a:r>
            <a:r>
              <a:rPr lang="en-US" sz="1400" dirty="0"/>
              <a:t>household</a:t>
            </a:r>
          </a:p>
          <a:p>
            <a:r>
              <a:rPr lang="en-US" sz="1600" b="1" dirty="0"/>
              <a:t>Time resolution: </a:t>
            </a:r>
            <a:r>
              <a:rPr lang="en-US" sz="1400" dirty="0"/>
              <a:t>hourly</a:t>
            </a:r>
            <a:endParaRPr lang="en-US" sz="1400" b="1" dirty="0"/>
          </a:p>
          <a:p>
            <a:r>
              <a:rPr lang="en-US" sz="1600" b="1" dirty="0"/>
              <a:t>Method of operation</a:t>
            </a:r>
            <a:r>
              <a:rPr lang="en-US" dirty="0"/>
              <a:t>:</a:t>
            </a:r>
          </a:p>
          <a:p>
            <a:pPr lvl="1"/>
            <a:r>
              <a:rPr lang="en-US" sz="1400" dirty="0"/>
              <a:t>PV generated electricity is used to cover demand</a:t>
            </a:r>
          </a:p>
          <a:p>
            <a:pPr lvl="1"/>
            <a:r>
              <a:rPr lang="en-US" sz="1400" dirty="0"/>
              <a:t>Surplus of electricity from PV is stored</a:t>
            </a:r>
          </a:p>
          <a:p>
            <a:pPr lvl="1"/>
            <a:r>
              <a:rPr lang="en-US" sz="1400" dirty="0"/>
              <a:t>If storages are full or not available, surplus is sold</a:t>
            </a:r>
          </a:p>
          <a:p>
            <a:pPr lvl="1"/>
            <a:r>
              <a:rPr lang="en-US" sz="1400" dirty="0"/>
              <a:t>Appliances (dishwasher, washing machine, dryer) are started randomly throughout the day between 6 am and 9 pm.</a:t>
            </a:r>
          </a:p>
          <a:p>
            <a:pPr lvl="1"/>
            <a:r>
              <a:rPr lang="en-US" sz="1400" dirty="0"/>
              <a:t>Thermal inertia is not utilized as storage</a:t>
            </a:r>
          </a:p>
        </p:txBody>
      </p:sp>
      <p:sp>
        <p:nvSpPr>
          <p:cNvPr id="10" name="Rechteck: abgerundete Ecken 9">
            <a:extLst>
              <a:ext uri="{FF2B5EF4-FFF2-40B4-BE49-F238E27FC236}">
                <a16:creationId xmlns:a16="http://schemas.microsoft.com/office/drawing/2014/main" id="{2865095F-7560-4ACE-BFA5-40B64BEF5D4F}"/>
              </a:ext>
            </a:extLst>
          </p:cNvPr>
          <p:cNvSpPr/>
          <p:nvPr/>
        </p:nvSpPr>
        <p:spPr>
          <a:xfrm>
            <a:off x="131416" y="1089000"/>
            <a:ext cx="4320000" cy="4680000"/>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abgerundete Ecken 10">
            <a:extLst>
              <a:ext uri="{FF2B5EF4-FFF2-40B4-BE49-F238E27FC236}">
                <a16:creationId xmlns:a16="http://schemas.microsoft.com/office/drawing/2014/main" id="{574C1BBA-BA8E-4D99-9BFC-740C953FAB3F}"/>
              </a:ext>
            </a:extLst>
          </p:cNvPr>
          <p:cNvSpPr/>
          <p:nvPr/>
        </p:nvSpPr>
        <p:spPr>
          <a:xfrm>
            <a:off x="4670906" y="1059285"/>
            <a:ext cx="4320000" cy="468000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601127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272243E-9B84-4D90-9D99-11EE0E7E538F}"/>
              </a:ext>
            </a:extLst>
          </p:cNvPr>
          <p:cNvSpPr>
            <a:spLocks noGrp="1"/>
          </p:cNvSpPr>
          <p:nvPr>
            <p:ph idx="1"/>
          </p:nvPr>
        </p:nvSpPr>
        <p:spPr>
          <a:xfrm>
            <a:off x="347281" y="1143887"/>
            <a:ext cx="8449056" cy="4535424"/>
          </a:xfrm>
        </p:spPr>
        <p:txBody>
          <a:bodyPr/>
          <a:lstStyle/>
          <a:p>
            <a:r>
              <a:rPr lang="en-US" dirty="0"/>
              <a:t>5 representative single family houses taken from the building stock database of the “Invert/</a:t>
            </a:r>
            <a:r>
              <a:rPr lang="en-US" dirty="0" err="1"/>
              <a:t>EELab</a:t>
            </a:r>
            <a:r>
              <a:rPr lang="en-US" dirty="0"/>
              <a:t>” for the case of Austria</a:t>
            </a:r>
          </a:p>
          <a:p>
            <a:endParaRPr lang="en-US" dirty="0"/>
          </a:p>
          <a:p>
            <a:endParaRPr lang="en-US" dirty="0"/>
          </a:p>
          <a:p>
            <a:endParaRPr lang="en-US" dirty="0"/>
          </a:p>
          <a:p>
            <a:endParaRPr lang="en-US" dirty="0"/>
          </a:p>
          <a:p>
            <a:endParaRPr lang="en-US" dirty="0"/>
          </a:p>
        </p:txBody>
      </p:sp>
      <p:sp>
        <p:nvSpPr>
          <p:cNvPr id="3" name="Titel 2">
            <a:extLst>
              <a:ext uri="{FF2B5EF4-FFF2-40B4-BE49-F238E27FC236}">
                <a16:creationId xmlns:a16="http://schemas.microsoft.com/office/drawing/2014/main" id="{50F310C0-B2DE-4804-A92E-F3BC3D3580AE}"/>
              </a:ext>
            </a:extLst>
          </p:cNvPr>
          <p:cNvSpPr>
            <a:spLocks noGrp="1"/>
          </p:cNvSpPr>
          <p:nvPr>
            <p:ph type="title"/>
          </p:nvPr>
        </p:nvSpPr>
        <p:spPr/>
        <p:txBody>
          <a:bodyPr/>
          <a:lstStyle/>
          <a:p>
            <a:endParaRPr lang="de-AT"/>
          </a:p>
        </p:txBody>
      </p:sp>
      <p:graphicFrame>
        <p:nvGraphicFramePr>
          <p:cNvPr id="8" name="Inhaltsplatzhalter 7">
            <a:extLst>
              <a:ext uri="{FF2B5EF4-FFF2-40B4-BE49-F238E27FC236}">
                <a16:creationId xmlns:a16="http://schemas.microsoft.com/office/drawing/2014/main" id="{956885EE-E880-4CAC-BD91-485E7B14F1A4}"/>
              </a:ext>
            </a:extLst>
          </p:cNvPr>
          <p:cNvGraphicFramePr>
            <a:graphicFrameLocks noGrp="1"/>
          </p:cNvGraphicFramePr>
          <p:nvPr>
            <p:ph sz="quarter" idx="13"/>
            <p:extLst>
              <p:ext uri="{D42A27DB-BD31-4B8C-83A1-F6EECF244321}">
                <p14:modId xmlns:p14="http://schemas.microsoft.com/office/powerpoint/2010/main" val="3639131313"/>
              </p:ext>
            </p:extLst>
          </p:nvPr>
        </p:nvGraphicFramePr>
        <p:xfrm>
          <a:off x="393012" y="2766798"/>
          <a:ext cx="7799175" cy="2063910"/>
        </p:xfrm>
        <a:graphic>
          <a:graphicData uri="http://schemas.openxmlformats.org/drawingml/2006/table">
            <a:tbl>
              <a:tblPr>
                <a:tableStyleId>{5C22544A-7EE6-4342-B048-85BDC9FD1C3A}</a:tableStyleId>
              </a:tblPr>
              <a:tblGrid>
                <a:gridCol w="866575">
                  <a:extLst>
                    <a:ext uri="{9D8B030D-6E8A-4147-A177-3AD203B41FA5}">
                      <a16:colId xmlns:a16="http://schemas.microsoft.com/office/drawing/2014/main" val="1800818536"/>
                    </a:ext>
                  </a:extLst>
                </a:gridCol>
                <a:gridCol w="866575">
                  <a:extLst>
                    <a:ext uri="{9D8B030D-6E8A-4147-A177-3AD203B41FA5}">
                      <a16:colId xmlns:a16="http://schemas.microsoft.com/office/drawing/2014/main" val="1724053623"/>
                    </a:ext>
                  </a:extLst>
                </a:gridCol>
                <a:gridCol w="866575">
                  <a:extLst>
                    <a:ext uri="{9D8B030D-6E8A-4147-A177-3AD203B41FA5}">
                      <a16:colId xmlns:a16="http://schemas.microsoft.com/office/drawing/2014/main" val="2556793585"/>
                    </a:ext>
                  </a:extLst>
                </a:gridCol>
                <a:gridCol w="866575">
                  <a:extLst>
                    <a:ext uri="{9D8B030D-6E8A-4147-A177-3AD203B41FA5}">
                      <a16:colId xmlns:a16="http://schemas.microsoft.com/office/drawing/2014/main" val="617267284"/>
                    </a:ext>
                  </a:extLst>
                </a:gridCol>
                <a:gridCol w="866575">
                  <a:extLst>
                    <a:ext uri="{9D8B030D-6E8A-4147-A177-3AD203B41FA5}">
                      <a16:colId xmlns:a16="http://schemas.microsoft.com/office/drawing/2014/main" val="1925836577"/>
                    </a:ext>
                  </a:extLst>
                </a:gridCol>
                <a:gridCol w="995463">
                  <a:extLst>
                    <a:ext uri="{9D8B030D-6E8A-4147-A177-3AD203B41FA5}">
                      <a16:colId xmlns:a16="http://schemas.microsoft.com/office/drawing/2014/main" val="942402292"/>
                    </a:ext>
                  </a:extLst>
                </a:gridCol>
                <a:gridCol w="737687">
                  <a:extLst>
                    <a:ext uri="{9D8B030D-6E8A-4147-A177-3AD203B41FA5}">
                      <a16:colId xmlns:a16="http://schemas.microsoft.com/office/drawing/2014/main" val="3512173724"/>
                    </a:ext>
                  </a:extLst>
                </a:gridCol>
                <a:gridCol w="866575">
                  <a:extLst>
                    <a:ext uri="{9D8B030D-6E8A-4147-A177-3AD203B41FA5}">
                      <a16:colId xmlns:a16="http://schemas.microsoft.com/office/drawing/2014/main" val="1201407021"/>
                    </a:ext>
                  </a:extLst>
                </a:gridCol>
                <a:gridCol w="866575">
                  <a:extLst>
                    <a:ext uri="{9D8B030D-6E8A-4147-A177-3AD203B41FA5}">
                      <a16:colId xmlns:a16="http://schemas.microsoft.com/office/drawing/2014/main" val="3748901106"/>
                    </a:ext>
                  </a:extLst>
                </a:gridCol>
              </a:tblGrid>
              <a:tr h="304219">
                <a:tc>
                  <a:txBody>
                    <a:bodyPr/>
                    <a:lstStyle/>
                    <a:p>
                      <a:pPr algn="ctr" fontAlgn="b"/>
                      <a:r>
                        <a:rPr lang="de-AT" sz="1100" b="1" i="0" u="none" strike="noStrike" dirty="0">
                          <a:solidFill>
                            <a:srgbClr val="000000"/>
                          </a:solidFill>
                          <a:effectLst/>
                          <a:latin typeface="Calibri" panose="020F0502020204030204" pitchFamily="34" charset="0"/>
                        </a:rPr>
                        <a:t>Building ID</a:t>
                      </a:r>
                    </a:p>
                  </a:txBody>
                  <a:tcPr marL="3905" marR="3905" marT="3905" marB="0" anchor="b"/>
                </a:tc>
                <a:tc>
                  <a:txBody>
                    <a:bodyPr/>
                    <a:lstStyle/>
                    <a:p>
                      <a:pPr algn="ctr" fontAlgn="b"/>
                      <a:r>
                        <a:rPr lang="de-AT" sz="1100" b="1" u="none" strike="noStrike" dirty="0" err="1">
                          <a:effectLst/>
                        </a:rPr>
                        <a:t>A</a:t>
                      </a:r>
                      <a:r>
                        <a:rPr lang="de-AT" sz="1100" b="1" u="none" strike="noStrike" baseline="-25000" dirty="0" err="1">
                          <a:effectLst/>
                        </a:rPr>
                        <a:t>f</a:t>
                      </a:r>
                      <a:r>
                        <a:rPr lang="de-AT" sz="1100" b="1" u="none" strike="noStrike" dirty="0">
                          <a:effectLst/>
                        </a:rPr>
                        <a:t> [m</a:t>
                      </a:r>
                      <a:r>
                        <a:rPr lang="de-AT" sz="1100" b="1" u="none" strike="noStrike" baseline="30000" dirty="0">
                          <a:effectLst/>
                        </a:rPr>
                        <a:t>2</a:t>
                      </a:r>
                      <a:r>
                        <a:rPr lang="de-AT" sz="1100" b="1" u="none" strike="noStrike" baseline="0" dirty="0">
                          <a:effectLst/>
                        </a:rPr>
                        <a:t>]</a:t>
                      </a:r>
                      <a:endParaRPr lang="de-AT" sz="1100" b="1" i="0" u="none" strike="noStrike" baseline="0" dirty="0">
                        <a:solidFill>
                          <a:srgbClr val="000000"/>
                        </a:solidFill>
                        <a:effectLst/>
                        <a:latin typeface="Calibri" panose="020F0502020204030204" pitchFamily="34" charset="0"/>
                      </a:endParaRPr>
                    </a:p>
                  </a:txBody>
                  <a:tcPr marL="3905" marR="3905" marT="3905" marB="0" anchor="b"/>
                </a:tc>
                <a:tc>
                  <a:txBody>
                    <a:bodyPr/>
                    <a:lstStyle/>
                    <a:p>
                      <a:pPr algn="ctr" fontAlgn="b"/>
                      <a:r>
                        <a:rPr lang="de-AT" sz="1100" b="1" u="none" strike="noStrike" dirty="0">
                          <a:effectLst/>
                        </a:rPr>
                        <a:t>H</a:t>
                      </a:r>
                      <a:r>
                        <a:rPr lang="de-AT" sz="1100" b="1" u="none" strike="noStrike" baseline="-25000" dirty="0">
                          <a:effectLst/>
                        </a:rPr>
                        <a:t>op</a:t>
                      </a:r>
                      <a:r>
                        <a:rPr lang="de-AT" sz="1100" b="1" u="none" strike="noStrike" dirty="0">
                          <a:effectLst/>
                        </a:rPr>
                        <a:t> [W/K]</a:t>
                      </a:r>
                      <a:endParaRPr lang="de-AT" sz="1100" b="1" i="0" u="none" strike="noStrike" dirty="0">
                        <a:solidFill>
                          <a:srgbClr val="000000"/>
                        </a:solidFill>
                        <a:effectLst/>
                        <a:latin typeface="Calibri" panose="020F0502020204030204" pitchFamily="34" charset="0"/>
                      </a:endParaRPr>
                    </a:p>
                  </a:txBody>
                  <a:tcPr marL="3905" marR="3905" marT="3905" marB="0" anchor="b"/>
                </a:tc>
                <a:tc>
                  <a:txBody>
                    <a:bodyPr/>
                    <a:lstStyle/>
                    <a:p>
                      <a:pPr algn="ctr" fontAlgn="b"/>
                      <a:r>
                        <a:rPr lang="de-AT" sz="1100" b="1" u="none" strike="noStrike" dirty="0" err="1">
                          <a:effectLst/>
                        </a:rPr>
                        <a:t>H</a:t>
                      </a:r>
                      <a:r>
                        <a:rPr lang="de-AT" sz="1100" b="1" u="none" strike="noStrike" baseline="-25000" dirty="0" err="1">
                          <a:effectLst/>
                        </a:rPr>
                        <a:t>tr_w</a:t>
                      </a:r>
                      <a:r>
                        <a:rPr lang="de-AT" sz="1100" b="1" u="none" strike="noStrike" dirty="0">
                          <a:effectLst/>
                        </a:rPr>
                        <a:t> [W/K]</a:t>
                      </a:r>
                      <a:endParaRPr lang="de-AT" sz="1100" b="1" i="0" u="none" strike="noStrike" dirty="0">
                        <a:solidFill>
                          <a:srgbClr val="000000"/>
                        </a:solidFill>
                        <a:effectLst/>
                        <a:latin typeface="Calibri" panose="020F0502020204030204" pitchFamily="34" charset="0"/>
                      </a:endParaRPr>
                    </a:p>
                  </a:txBody>
                  <a:tcPr marL="3905" marR="3905" marT="3905" marB="0" anchor="b"/>
                </a:tc>
                <a:tc>
                  <a:txBody>
                    <a:bodyPr/>
                    <a:lstStyle/>
                    <a:p>
                      <a:pPr algn="ctr" fontAlgn="b"/>
                      <a:r>
                        <a:rPr lang="de-AT" sz="1100" b="1" u="none" strike="noStrike" dirty="0" err="1">
                          <a:effectLst/>
                        </a:rPr>
                        <a:t>H</a:t>
                      </a:r>
                      <a:r>
                        <a:rPr lang="de-AT" sz="1100" b="1" u="none" strike="noStrike" baseline="-25000" dirty="0" err="1">
                          <a:effectLst/>
                        </a:rPr>
                        <a:t>ve</a:t>
                      </a:r>
                      <a:r>
                        <a:rPr lang="de-AT" sz="1100" b="1" u="none" strike="noStrike" dirty="0">
                          <a:effectLst/>
                        </a:rPr>
                        <a:t> [W/K]</a:t>
                      </a:r>
                      <a:endParaRPr lang="de-AT" sz="1100" b="1" i="0" u="none" strike="noStrike" dirty="0">
                        <a:solidFill>
                          <a:srgbClr val="000000"/>
                        </a:solidFill>
                        <a:effectLst/>
                        <a:latin typeface="Calibri" panose="020F0502020204030204" pitchFamily="34" charset="0"/>
                      </a:endParaRPr>
                    </a:p>
                  </a:txBody>
                  <a:tcPr marL="3905" marR="3905" marT="3905" marB="0" anchor="b"/>
                </a:tc>
                <a:tc>
                  <a:txBody>
                    <a:bodyPr/>
                    <a:lstStyle/>
                    <a:p>
                      <a:pPr algn="ctr" fontAlgn="b"/>
                      <a:r>
                        <a:rPr lang="de-AT" sz="1100" b="1" u="none" strike="noStrike" dirty="0">
                          <a:effectLst/>
                        </a:rPr>
                        <a:t>C</a:t>
                      </a:r>
                      <a:r>
                        <a:rPr lang="de-AT" sz="1100" b="1" u="none" strike="noStrike" baseline="-25000" dirty="0">
                          <a:effectLst/>
                        </a:rPr>
                        <a:t>m </a:t>
                      </a:r>
                      <a:r>
                        <a:rPr lang="de-AT" sz="1100" b="1" u="none" strike="noStrike" dirty="0" err="1">
                          <a:effectLst/>
                        </a:rPr>
                        <a:t>factor</a:t>
                      </a:r>
                      <a:r>
                        <a:rPr lang="de-AT" sz="1100" b="1" u="none" strike="noStrike" dirty="0">
                          <a:effectLst/>
                        </a:rPr>
                        <a:t> [J/K]</a:t>
                      </a:r>
                      <a:endParaRPr lang="de-AT" sz="1100" b="1" i="0" u="none" strike="noStrike" dirty="0">
                        <a:solidFill>
                          <a:srgbClr val="000000"/>
                        </a:solidFill>
                        <a:effectLst/>
                        <a:latin typeface="Calibri" panose="020F0502020204030204" pitchFamily="34" charset="0"/>
                      </a:endParaRPr>
                    </a:p>
                  </a:txBody>
                  <a:tcPr marL="3905" marR="3905" marT="3905" marB="0" anchor="b"/>
                </a:tc>
                <a:tc>
                  <a:txBody>
                    <a:bodyPr/>
                    <a:lstStyle/>
                    <a:p>
                      <a:pPr algn="ctr" fontAlgn="b"/>
                      <a:r>
                        <a:rPr lang="de-AT" sz="1100" b="1" i="0" u="none" strike="noStrike" dirty="0">
                          <a:solidFill>
                            <a:srgbClr val="000000"/>
                          </a:solidFill>
                          <a:effectLst/>
                          <a:latin typeface="Calibri" panose="020F0502020204030204" pitchFamily="34" charset="0"/>
                        </a:rPr>
                        <a:t>A</a:t>
                      </a:r>
                      <a:r>
                        <a:rPr lang="de-AT" sz="1100" b="1" i="0" u="none" strike="noStrike" baseline="-25000" dirty="0">
                          <a:solidFill>
                            <a:srgbClr val="000000"/>
                          </a:solidFill>
                          <a:effectLst/>
                          <a:latin typeface="Calibri" panose="020F0502020204030204" pitchFamily="34" charset="0"/>
                        </a:rPr>
                        <a:t>m</a:t>
                      </a:r>
                      <a:r>
                        <a:rPr lang="de-AT" sz="1100" b="1" i="0" u="none" strike="noStrike" baseline="0" dirty="0">
                          <a:solidFill>
                            <a:srgbClr val="000000"/>
                          </a:solidFill>
                          <a:effectLst/>
                          <a:latin typeface="Calibri" panose="020F0502020204030204" pitchFamily="34" charset="0"/>
                        </a:rPr>
                        <a:t> [m</a:t>
                      </a:r>
                      <a:r>
                        <a:rPr lang="de-AT" sz="1100" b="1" u="none" strike="noStrike" baseline="30000" dirty="0">
                          <a:effectLst/>
                        </a:rPr>
                        <a:t>2</a:t>
                      </a:r>
                      <a:r>
                        <a:rPr lang="de-AT" sz="1100" b="1" i="0" u="none" strike="noStrike" baseline="0" dirty="0">
                          <a:solidFill>
                            <a:srgbClr val="000000"/>
                          </a:solidFill>
                          <a:effectLst/>
                          <a:latin typeface="Calibri" panose="020F0502020204030204" pitchFamily="34" charset="0"/>
                        </a:rPr>
                        <a:t>]</a:t>
                      </a:r>
                      <a:endParaRPr lang="de-AT" sz="1100" b="1" i="0" u="none" strike="noStrike" baseline="-25000" dirty="0">
                        <a:solidFill>
                          <a:srgbClr val="000000"/>
                        </a:solidFill>
                        <a:effectLst/>
                        <a:latin typeface="Calibri" panose="020F0502020204030204" pitchFamily="34" charset="0"/>
                      </a:endParaRPr>
                    </a:p>
                  </a:txBody>
                  <a:tcPr marL="3905" marR="3905" marT="3905" marB="0" anchor="b"/>
                </a:tc>
                <a:tc>
                  <a:txBody>
                    <a:bodyPr/>
                    <a:lstStyle/>
                    <a:p>
                      <a:pPr algn="ctr" fontAlgn="b"/>
                      <a:r>
                        <a:rPr lang="de-AT" sz="1100" b="1" i="0" u="none" strike="noStrike" dirty="0">
                          <a:solidFill>
                            <a:srgbClr val="000000"/>
                          </a:solidFill>
                          <a:effectLst/>
                          <a:latin typeface="Calibri" panose="020F0502020204030204" pitchFamily="34" charset="0"/>
                        </a:rPr>
                        <a:t>Construction </a:t>
                      </a:r>
                      <a:r>
                        <a:rPr lang="de-AT" sz="1100" b="1" i="0" u="none" strike="noStrike" dirty="0" err="1">
                          <a:solidFill>
                            <a:srgbClr val="000000"/>
                          </a:solidFill>
                          <a:effectLst/>
                          <a:latin typeface="Calibri" panose="020F0502020204030204" pitchFamily="34" charset="0"/>
                        </a:rPr>
                        <a:t>year</a:t>
                      </a:r>
                      <a:endParaRPr lang="de-AT" sz="1100" b="1" i="0" u="none" strike="noStrike" dirty="0">
                        <a:solidFill>
                          <a:srgbClr val="000000"/>
                        </a:solidFill>
                        <a:effectLst/>
                        <a:latin typeface="Calibri" panose="020F0502020204030204" pitchFamily="34" charset="0"/>
                      </a:endParaRPr>
                    </a:p>
                  </a:txBody>
                  <a:tcPr marL="3905" marR="3905" marT="3905" marB="0" anchor="b"/>
                </a:tc>
                <a:tc>
                  <a:txBody>
                    <a:bodyPr/>
                    <a:lstStyle/>
                    <a:p>
                      <a:pPr algn="ctr" fontAlgn="b"/>
                      <a:r>
                        <a:rPr lang="de-AT" sz="1100" b="1" i="0" u="none" strike="noStrike" dirty="0" err="1">
                          <a:solidFill>
                            <a:srgbClr val="000000"/>
                          </a:solidFill>
                          <a:effectLst/>
                          <a:latin typeface="Calibri" panose="020F0502020204030204" pitchFamily="34" charset="0"/>
                        </a:rPr>
                        <a:t>Number</a:t>
                      </a:r>
                      <a:r>
                        <a:rPr lang="de-AT" sz="1100" b="1" i="0" u="none" strike="noStrike" dirty="0">
                          <a:solidFill>
                            <a:srgbClr val="000000"/>
                          </a:solidFill>
                          <a:effectLst/>
                          <a:latin typeface="Calibri" panose="020F0502020204030204" pitchFamily="34" charset="0"/>
                        </a:rPr>
                        <a:t> </a:t>
                      </a:r>
                      <a:r>
                        <a:rPr lang="de-AT" sz="1100" b="1" i="0" u="none" strike="noStrike" dirty="0" err="1">
                          <a:solidFill>
                            <a:srgbClr val="000000"/>
                          </a:solidFill>
                          <a:effectLst/>
                          <a:latin typeface="Calibri" panose="020F0502020204030204" pitchFamily="34" charset="0"/>
                        </a:rPr>
                        <a:t>of</a:t>
                      </a:r>
                      <a:r>
                        <a:rPr lang="de-AT" sz="1100" b="1" i="0" u="none" strike="noStrike" dirty="0">
                          <a:solidFill>
                            <a:srgbClr val="000000"/>
                          </a:solidFill>
                          <a:effectLst/>
                          <a:latin typeface="Calibri" panose="020F0502020204030204" pitchFamily="34" charset="0"/>
                        </a:rPr>
                        <a:t> </a:t>
                      </a:r>
                      <a:r>
                        <a:rPr lang="de-AT" sz="1100" b="1" i="0" u="none" strike="noStrike" dirty="0" err="1">
                          <a:solidFill>
                            <a:srgbClr val="000000"/>
                          </a:solidFill>
                          <a:effectLst/>
                          <a:latin typeface="Calibri" panose="020F0502020204030204" pitchFamily="34" charset="0"/>
                        </a:rPr>
                        <a:t>buildings</a:t>
                      </a:r>
                      <a:endParaRPr lang="de-AT" sz="1100" b="1" i="0" u="none" strike="noStrike" dirty="0">
                        <a:solidFill>
                          <a:srgbClr val="000000"/>
                        </a:solidFill>
                        <a:effectLst/>
                        <a:latin typeface="Calibri" panose="020F0502020204030204" pitchFamily="34" charset="0"/>
                      </a:endParaRPr>
                    </a:p>
                  </a:txBody>
                  <a:tcPr marL="3905" marR="3905" marT="3905" marB="0" anchor="b"/>
                </a:tc>
                <a:extLst>
                  <a:ext uri="{0D108BD9-81ED-4DB2-BD59-A6C34878D82A}">
                    <a16:rowId xmlns:a16="http://schemas.microsoft.com/office/drawing/2014/main" val="2148854578"/>
                  </a:ext>
                </a:extLst>
              </a:tr>
              <a:tr h="344945">
                <a:tc>
                  <a:txBody>
                    <a:bodyPr/>
                    <a:lstStyle/>
                    <a:p>
                      <a:pPr algn="ctr" fontAlgn="b"/>
                      <a:r>
                        <a:rPr lang="de-AT" sz="1100" b="0" i="0" u="none" strike="noStrike" dirty="0">
                          <a:solidFill>
                            <a:srgbClr val="000000"/>
                          </a:solidFill>
                          <a:effectLst/>
                          <a:latin typeface="Calibri" panose="020F0502020204030204" pitchFamily="34" charset="0"/>
                        </a:rPr>
                        <a:t>1</a:t>
                      </a:r>
                    </a:p>
                  </a:txBody>
                  <a:tcPr marL="3905" marR="3905" marT="3905" marB="0" anchor="b"/>
                </a:tc>
                <a:tc>
                  <a:txBody>
                    <a:bodyPr/>
                    <a:lstStyle/>
                    <a:p>
                      <a:pPr algn="ctr" fontAlgn="b"/>
                      <a:r>
                        <a:rPr lang="de-AT" sz="1100" u="none" strike="noStrike" dirty="0">
                          <a:effectLst/>
                        </a:rPr>
                        <a:t>154</a:t>
                      </a:r>
                      <a:endParaRPr lang="de-AT" sz="1100" b="0" i="0" u="none" strike="noStrike" dirty="0">
                        <a:solidFill>
                          <a:srgbClr val="000000"/>
                        </a:solidFill>
                        <a:effectLst/>
                        <a:latin typeface="Calibri" panose="020F0502020204030204" pitchFamily="34" charset="0"/>
                      </a:endParaRPr>
                    </a:p>
                  </a:txBody>
                  <a:tcPr marL="3905" marR="3905" marT="3905" marB="0" anchor="b"/>
                </a:tc>
                <a:tc>
                  <a:txBody>
                    <a:bodyPr/>
                    <a:lstStyle/>
                    <a:p>
                      <a:pPr algn="ctr" fontAlgn="b"/>
                      <a:r>
                        <a:rPr lang="de-AT" sz="1100" u="none" strike="noStrike" dirty="0">
                          <a:effectLst/>
                        </a:rPr>
                        <a:t>203</a:t>
                      </a:r>
                      <a:endParaRPr lang="de-AT" sz="1100" b="0" i="0" u="none" strike="noStrike" dirty="0">
                        <a:solidFill>
                          <a:srgbClr val="000000"/>
                        </a:solidFill>
                        <a:effectLst/>
                        <a:latin typeface="Calibri" panose="020F0502020204030204" pitchFamily="34" charset="0"/>
                      </a:endParaRPr>
                    </a:p>
                  </a:txBody>
                  <a:tcPr marL="3905" marR="3905" marT="3905" marB="0" anchor="b"/>
                </a:tc>
                <a:tc>
                  <a:txBody>
                    <a:bodyPr/>
                    <a:lstStyle/>
                    <a:p>
                      <a:pPr algn="ctr" fontAlgn="b"/>
                      <a:r>
                        <a:rPr lang="de-AT" sz="1100" u="none" strike="noStrike" dirty="0">
                          <a:effectLst/>
                        </a:rPr>
                        <a:t>86</a:t>
                      </a:r>
                      <a:endParaRPr lang="de-AT" sz="1100" b="0" i="0" u="none" strike="noStrike" dirty="0">
                        <a:solidFill>
                          <a:srgbClr val="000000"/>
                        </a:solidFill>
                        <a:effectLst/>
                        <a:latin typeface="Calibri" panose="020F0502020204030204" pitchFamily="34" charset="0"/>
                      </a:endParaRPr>
                    </a:p>
                  </a:txBody>
                  <a:tcPr marL="3905" marR="3905" marT="3905" marB="0" anchor="b"/>
                </a:tc>
                <a:tc>
                  <a:txBody>
                    <a:bodyPr/>
                    <a:lstStyle/>
                    <a:p>
                      <a:pPr algn="ctr" fontAlgn="b"/>
                      <a:r>
                        <a:rPr lang="de-AT" sz="1100" u="none" strike="noStrike">
                          <a:effectLst/>
                        </a:rPr>
                        <a:t>43.595</a:t>
                      </a:r>
                      <a:endParaRPr lang="de-AT" sz="1100" b="0" i="0" u="none" strike="noStrike">
                        <a:solidFill>
                          <a:srgbClr val="000000"/>
                        </a:solidFill>
                        <a:effectLst/>
                        <a:latin typeface="Calibri" panose="020F0502020204030204" pitchFamily="34" charset="0"/>
                      </a:endParaRPr>
                    </a:p>
                  </a:txBody>
                  <a:tcPr marL="3905" marR="3905" marT="3905" marB="0" anchor="b"/>
                </a:tc>
                <a:tc>
                  <a:txBody>
                    <a:bodyPr/>
                    <a:lstStyle/>
                    <a:p>
                      <a:pPr algn="ctr" fontAlgn="b"/>
                      <a:r>
                        <a:rPr lang="de-AT" sz="1100" u="none" strike="noStrike" dirty="0">
                          <a:effectLst/>
                        </a:rPr>
                        <a:t>213 505</a:t>
                      </a:r>
                      <a:endParaRPr lang="de-AT" sz="1100" b="0" i="0" u="none" strike="noStrike" dirty="0">
                        <a:solidFill>
                          <a:srgbClr val="000000"/>
                        </a:solidFill>
                        <a:effectLst/>
                        <a:latin typeface="Calibri" panose="020F0502020204030204" pitchFamily="34" charset="0"/>
                      </a:endParaRPr>
                    </a:p>
                  </a:txBody>
                  <a:tcPr marL="3905" marR="3905" marT="3905" marB="0" anchor="b"/>
                </a:tc>
                <a:tc>
                  <a:txBody>
                    <a:bodyPr/>
                    <a:lstStyle/>
                    <a:p>
                      <a:pPr algn="ctr" fontAlgn="b"/>
                      <a:r>
                        <a:rPr lang="de-AT" sz="1100" b="0" i="0" u="none" strike="noStrike" dirty="0">
                          <a:solidFill>
                            <a:srgbClr val="000000"/>
                          </a:solidFill>
                          <a:effectLst/>
                          <a:latin typeface="Calibri" panose="020F0502020204030204" pitchFamily="34" charset="0"/>
                        </a:rPr>
                        <a:t>3</a:t>
                      </a:r>
                    </a:p>
                  </a:txBody>
                  <a:tcPr marL="6350" marR="6350" marT="6350" marB="0" anchor="b"/>
                </a:tc>
                <a:tc>
                  <a:txBody>
                    <a:bodyPr/>
                    <a:lstStyle/>
                    <a:p>
                      <a:pPr algn="ctr" fontAlgn="b"/>
                      <a:r>
                        <a:rPr lang="de-AT" sz="1100" b="0" i="0" u="none" strike="noStrike" dirty="0">
                          <a:solidFill>
                            <a:srgbClr val="000000"/>
                          </a:solidFill>
                          <a:effectLst/>
                          <a:latin typeface="Calibri" panose="020F0502020204030204" pitchFamily="34" charset="0"/>
                        </a:rPr>
                        <a:t>1961-1970</a:t>
                      </a:r>
                    </a:p>
                  </a:txBody>
                  <a:tcPr marL="3905" marR="3905" marT="3905" marB="0" anchor="b"/>
                </a:tc>
                <a:tc>
                  <a:txBody>
                    <a:bodyPr/>
                    <a:lstStyle/>
                    <a:p>
                      <a:pPr algn="ctr" fontAlgn="b"/>
                      <a:r>
                        <a:rPr lang="de-AT" sz="1100" b="0" i="0" u="none" strike="noStrike" dirty="0">
                          <a:solidFill>
                            <a:srgbClr val="000000"/>
                          </a:solidFill>
                          <a:effectLst/>
                          <a:latin typeface="Calibri" panose="020F0502020204030204" pitchFamily="34" charset="0"/>
                        </a:rPr>
                        <a:t>21 451</a:t>
                      </a:r>
                    </a:p>
                  </a:txBody>
                  <a:tcPr marL="3905" marR="3905" marT="3905" marB="0" anchor="b"/>
                </a:tc>
                <a:extLst>
                  <a:ext uri="{0D108BD9-81ED-4DB2-BD59-A6C34878D82A}">
                    <a16:rowId xmlns:a16="http://schemas.microsoft.com/office/drawing/2014/main" val="4214577487"/>
                  </a:ext>
                </a:extLst>
              </a:tr>
              <a:tr h="344945">
                <a:tc>
                  <a:txBody>
                    <a:bodyPr/>
                    <a:lstStyle/>
                    <a:p>
                      <a:pPr algn="ctr" fontAlgn="b"/>
                      <a:r>
                        <a:rPr lang="de-AT" sz="1100" b="0" i="0" u="none" strike="noStrike" dirty="0">
                          <a:solidFill>
                            <a:srgbClr val="000000"/>
                          </a:solidFill>
                          <a:effectLst/>
                          <a:latin typeface="Calibri" panose="020F0502020204030204" pitchFamily="34" charset="0"/>
                        </a:rPr>
                        <a:t>2</a:t>
                      </a:r>
                    </a:p>
                  </a:txBody>
                  <a:tcPr marL="3905" marR="3905" marT="3905" marB="0" anchor="b"/>
                </a:tc>
                <a:tc>
                  <a:txBody>
                    <a:bodyPr/>
                    <a:lstStyle/>
                    <a:p>
                      <a:pPr algn="ctr" fontAlgn="b"/>
                      <a:r>
                        <a:rPr lang="de-AT" sz="1100" u="none" strike="noStrike" dirty="0">
                          <a:effectLst/>
                        </a:rPr>
                        <a:t>163</a:t>
                      </a:r>
                      <a:endParaRPr lang="de-AT" sz="1100" b="0" i="0" u="none" strike="noStrike" dirty="0">
                        <a:solidFill>
                          <a:srgbClr val="000000"/>
                        </a:solidFill>
                        <a:effectLst/>
                        <a:latin typeface="Calibri" panose="020F0502020204030204" pitchFamily="34" charset="0"/>
                      </a:endParaRPr>
                    </a:p>
                  </a:txBody>
                  <a:tcPr marL="3905" marR="3905" marT="3905" marB="0" anchor="b"/>
                </a:tc>
                <a:tc>
                  <a:txBody>
                    <a:bodyPr/>
                    <a:lstStyle/>
                    <a:p>
                      <a:pPr algn="ctr" fontAlgn="b"/>
                      <a:r>
                        <a:rPr lang="de-AT" sz="1100" u="none" strike="noStrike" dirty="0">
                          <a:effectLst/>
                        </a:rPr>
                        <a:t>208</a:t>
                      </a:r>
                      <a:endParaRPr lang="de-AT" sz="1100" b="0" i="0" u="none" strike="noStrike" dirty="0">
                        <a:solidFill>
                          <a:srgbClr val="000000"/>
                        </a:solidFill>
                        <a:effectLst/>
                        <a:latin typeface="Calibri" panose="020F0502020204030204" pitchFamily="34" charset="0"/>
                      </a:endParaRPr>
                    </a:p>
                  </a:txBody>
                  <a:tcPr marL="3905" marR="3905" marT="3905" marB="0" anchor="b"/>
                </a:tc>
                <a:tc>
                  <a:txBody>
                    <a:bodyPr/>
                    <a:lstStyle/>
                    <a:p>
                      <a:pPr algn="ctr" fontAlgn="b"/>
                      <a:r>
                        <a:rPr lang="de-AT" sz="1100" u="none" strike="noStrike" dirty="0">
                          <a:effectLst/>
                        </a:rPr>
                        <a:t>97</a:t>
                      </a:r>
                      <a:endParaRPr lang="de-AT" sz="1100" b="0" i="0" u="none" strike="noStrike" dirty="0">
                        <a:solidFill>
                          <a:srgbClr val="000000"/>
                        </a:solidFill>
                        <a:effectLst/>
                        <a:latin typeface="Calibri" panose="020F0502020204030204" pitchFamily="34" charset="0"/>
                      </a:endParaRPr>
                    </a:p>
                  </a:txBody>
                  <a:tcPr marL="3905" marR="3905" marT="3905" marB="0" anchor="b"/>
                </a:tc>
                <a:tc>
                  <a:txBody>
                    <a:bodyPr/>
                    <a:lstStyle/>
                    <a:p>
                      <a:pPr algn="ctr" fontAlgn="b"/>
                      <a:r>
                        <a:rPr lang="de-AT" sz="1100" u="none" strike="noStrike" dirty="0">
                          <a:effectLst/>
                        </a:rPr>
                        <a:t>46.189</a:t>
                      </a:r>
                      <a:endParaRPr lang="de-AT" sz="1100" b="0" i="0" u="none" strike="noStrike" dirty="0">
                        <a:solidFill>
                          <a:srgbClr val="000000"/>
                        </a:solidFill>
                        <a:effectLst/>
                        <a:latin typeface="Calibri" panose="020F0502020204030204" pitchFamily="34" charset="0"/>
                      </a:endParaRPr>
                    </a:p>
                  </a:txBody>
                  <a:tcPr marL="3905" marR="3905" marT="3905" marB="0" anchor="b"/>
                </a:tc>
                <a:tc>
                  <a:txBody>
                    <a:bodyPr/>
                    <a:lstStyle/>
                    <a:p>
                      <a:pPr algn="ctr" fontAlgn="b"/>
                      <a:r>
                        <a:rPr lang="de-AT" sz="1100" u="none" strike="noStrike" dirty="0">
                          <a:effectLst/>
                        </a:rPr>
                        <a:t>213 505</a:t>
                      </a:r>
                      <a:endParaRPr lang="de-AT" sz="1100" b="0" i="0" u="none" strike="noStrike" dirty="0">
                        <a:solidFill>
                          <a:srgbClr val="000000"/>
                        </a:solidFill>
                        <a:effectLst/>
                        <a:latin typeface="Calibri" panose="020F0502020204030204" pitchFamily="34" charset="0"/>
                      </a:endParaRPr>
                    </a:p>
                  </a:txBody>
                  <a:tcPr marL="3905" marR="3905" marT="3905" marB="0" anchor="b"/>
                </a:tc>
                <a:tc>
                  <a:txBody>
                    <a:bodyPr/>
                    <a:lstStyle/>
                    <a:p>
                      <a:pPr algn="ctr" fontAlgn="b"/>
                      <a:r>
                        <a:rPr lang="de-AT" sz="1100" b="0" i="0" u="none" strike="noStrike" dirty="0">
                          <a:solidFill>
                            <a:srgbClr val="000000"/>
                          </a:solidFill>
                          <a:effectLst/>
                          <a:latin typeface="Calibri" panose="020F0502020204030204" pitchFamily="34" charset="0"/>
                        </a:rPr>
                        <a:t>3</a:t>
                      </a:r>
                    </a:p>
                  </a:txBody>
                  <a:tcPr marL="6350" marR="6350" marT="6350" marB="0" anchor="b"/>
                </a:tc>
                <a:tc>
                  <a:txBody>
                    <a:bodyPr/>
                    <a:lstStyle/>
                    <a:p>
                      <a:pPr algn="ctr" fontAlgn="b"/>
                      <a:r>
                        <a:rPr lang="de-AT" sz="1100" b="0" i="0" u="none" strike="noStrike" dirty="0">
                          <a:solidFill>
                            <a:srgbClr val="000000"/>
                          </a:solidFill>
                          <a:effectLst/>
                          <a:latin typeface="Calibri" panose="020F0502020204030204" pitchFamily="34" charset="0"/>
                        </a:rPr>
                        <a:t>1971-1980</a:t>
                      </a:r>
                    </a:p>
                  </a:txBody>
                  <a:tcPr marL="3905" marR="3905" marT="3905" marB="0" anchor="b"/>
                </a:tc>
                <a:tc>
                  <a:txBody>
                    <a:bodyPr/>
                    <a:lstStyle/>
                    <a:p>
                      <a:pPr algn="ctr" fontAlgn="b"/>
                      <a:r>
                        <a:rPr lang="de-AT" sz="1100" b="0" i="0" u="none" strike="noStrike" dirty="0">
                          <a:solidFill>
                            <a:srgbClr val="000000"/>
                          </a:solidFill>
                          <a:effectLst/>
                          <a:latin typeface="Calibri" panose="020F0502020204030204" pitchFamily="34" charset="0"/>
                        </a:rPr>
                        <a:t>97 729</a:t>
                      </a:r>
                    </a:p>
                  </a:txBody>
                  <a:tcPr marL="3905" marR="3905" marT="3905" marB="0" anchor="b"/>
                </a:tc>
                <a:extLst>
                  <a:ext uri="{0D108BD9-81ED-4DB2-BD59-A6C34878D82A}">
                    <a16:rowId xmlns:a16="http://schemas.microsoft.com/office/drawing/2014/main" val="2417019277"/>
                  </a:ext>
                </a:extLst>
              </a:tr>
              <a:tr h="344945">
                <a:tc>
                  <a:txBody>
                    <a:bodyPr/>
                    <a:lstStyle/>
                    <a:p>
                      <a:pPr algn="ctr" fontAlgn="b"/>
                      <a:r>
                        <a:rPr lang="de-AT" sz="1100" b="0" i="0" u="none" strike="noStrike" dirty="0">
                          <a:solidFill>
                            <a:srgbClr val="000000"/>
                          </a:solidFill>
                          <a:effectLst/>
                          <a:latin typeface="Calibri" panose="020F0502020204030204" pitchFamily="34" charset="0"/>
                        </a:rPr>
                        <a:t>3</a:t>
                      </a:r>
                    </a:p>
                  </a:txBody>
                  <a:tcPr marL="3905" marR="3905" marT="3905" marB="0" anchor="b"/>
                </a:tc>
                <a:tc>
                  <a:txBody>
                    <a:bodyPr/>
                    <a:lstStyle/>
                    <a:p>
                      <a:pPr algn="ctr" fontAlgn="b"/>
                      <a:r>
                        <a:rPr lang="de-AT" sz="1100" u="none" strike="noStrike" dirty="0">
                          <a:effectLst/>
                        </a:rPr>
                        <a:t>166</a:t>
                      </a:r>
                      <a:endParaRPr lang="de-AT" sz="1100" b="0" i="0" u="none" strike="noStrike" dirty="0">
                        <a:solidFill>
                          <a:srgbClr val="000000"/>
                        </a:solidFill>
                        <a:effectLst/>
                        <a:latin typeface="Calibri" panose="020F0502020204030204" pitchFamily="34" charset="0"/>
                      </a:endParaRPr>
                    </a:p>
                  </a:txBody>
                  <a:tcPr marL="3905" marR="3905" marT="3905" marB="0" anchor="b"/>
                </a:tc>
                <a:tc>
                  <a:txBody>
                    <a:bodyPr/>
                    <a:lstStyle/>
                    <a:p>
                      <a:pPr algn="ctr" fontAlgn="b"/>
                      <a:r>
                        <a:rPr lang="de-AT" sz="1100" u="none" strike="noStrike" dirty="0">
                          <a:effectLst/>
                        </a:rPr>
                        <a:t>144</a:t>
                      </a:r>
                      <a:endParaRPr lang="de-AT" sz="1100" b="0" i="0" u="none" strike="noStrike" dirty="0">
                        <a:solidFill>
                          <a:srgbClr val="000000"/>
                        </a:solidFill>
                        <a:effectLst/>
                        <a:latin typeface="Calibri" panose="020F0502020204030204" pitchFamily="34" charset="0"/>
                      </a:endParaRPr>
                    </a:p>
                  </a:txBody>
                  <a:tcPr marL="3905" marR="3905" marT="3905" marB="0" anchor="b"/>
                </a:tc>
                <a:tc>
                  <a:txBody>
                    <a:bodyPr/>
                    <a:lstStyle/>
                    <a:p>
                      <a:pPr algn="ctr" fontAlgn="b"/>
                      <a:r>
                        <a:rPr lang="de-AT" sz="1100" u="none" strike="noStrike" dirty="0">
                          <a:effectLst/>
                        </a:rPr>
                        <a:t>77</a:t>
                      </a:r>
                      <a:endParaRPr lang="de-AT" sz="1100" b="0" i="0" u="none" strike="noStrike" dirty="0">
                        <a:solidFill>
                          <a:srgbClr val="000000"/>
                        </a:solidFill>
                        <a:effectLst/>
                        <a:latin typeface="Calibri" panose="020F0502020204030204" pitchFamily="34" charset="0"/>
                      </a:endParaRPr>
                    </a:p>
                  </a:txBody>
                  <a:tcPr marL="3905" marR="3905" marT="3905" marB="0" anchor="b"/>
                </a:tc>
                <a:tc>
                  <a:txBody>
                    <a:bodyPr/>
                    <a:lstStyle/>
                    <a:p>
                      <a:pPr algn="ctr" fontAlgn="b"/>
                      <a:r>
                        <a:rPr lang="de-AT" sz="1100" u="none" strike="noStrike" dirty="0">
                          <a:effectLst/>
                        </a:rPr>
                        <a:t>46.938</a:t>
                      </a:r>
                      <a:endParaRPr lang="de-AT" sz="1100" b="0" i="0" u="none" strike="noStrike" dirty="0">
                        <a:solidFill>
                          <a:srgbClr val="000000"/>
                        </a:solidFill>
                        <a:effectLst/>
                        <a:latin typeface="Calibri" panose="020F0502020204030204" pitchFamily="34" charset="0"/>
                      </a:endParaRPr>
                    </a:p>
                  </a:txBody>
                  <a:tcPr marL="3905" marR="3905" marT="3905" marB="0" anchor="b"/>
                </a:tc>
                <a:tc>
                  <a:txBody>
                    <a:bodyPr/>
                    <a:lstStyle/>
                    <a:p>
                      <a:pPr algn="ctr" fontAlgn="b"/>
                      <a:r>
                        <a:rPr lang="de-AT" sz="1100" u="none" strike="noStrike" dirty="0">
                          <a:effectLst/>
                        </a:rPr>
                        <a:t>213 505</a:t>
                      </a:r>
                      <a:endParaRPr lang="de-AT" sz="1100" b="0" i="0" u="none" strike="noStrike" dirty="0">
                        <a:solidFill>
                          <a:srgbClr val="000000"/>
                        </a:solidFill>
                        <a:effectLst/>
                        <a:latin typeface="Calibri" panose="020F0502020204030204" pitchFamily="34" charset="0"/>
                      </a:endParaRPr>
                    </a:p>
                  </a:txBody>
                  <a:tcPr marL="3905" marR="3905" marT="3905" marB="0" anchor="b"/>
                </a:tc>
                <a:tc>
                  <a:txBody>
                    <a:bodyPr/>
                    <a:lstStyle/>
                    <a:p>
                      <a:pPr algn="ctr" fontAlgn="b"/>
                      <a:r>
                        <a:rPr lang="de-AT" sz="1100" b="0" i="0" u="none" strike="noStrike" dirty="0">
                          <a:solidFill>
                            <a:srgbClr val="000000"/>
                          </a:solidFill>
                          <a:effectLst/>
                          <a:latin typeface="Calibri" panose="020F0502020204030204" pitchFamily="34" charset="0"/>
                        </a:rPr>
                        <a:t>3</a:t>
                      </a:r>
                    </a:p>
                  </a:txBody>
                  <a:tcPr marL="6350" marR="6350" marT="6350" marB="0" anchor="b"/>
                </a:tc>
                <a:tc>
                  <a:txBody>
                    <a:bodyPr/>
                    <a:lstStyle/>
                    <a:p>
                      <a:pPr algn="ctr" fontAlgn="b"/>
                      <a:r>
                        <a:rPr lang="de-AT" sz="1100" b="0" i="0" u="none" strike="noStrike" dirty="0">
                          <a:solidFill>
                            <a:srgbClr val="000000"/>
                          </a:solidFill>
                          <a:effectLst/>
                          <a:latin typeface="Calibri" panose="020F0502020204030204" pitchFamily="34" charset="0"/>
                        </a:rPr>
                        <a:t>1981-1990</a:t>
                      </a:r>
                    </a:p>
                  </a:txBody>
                  <a:tcPr marL="3905" marR="3905" marT="3905" marB="0" anchor="b"/>
                </a:tc>
                <a:tc>
                  <a:txBody>
                    <a:bodyPr/>
                    <a:lstStyle/>
                    <a:p>
                      <a:pPr algn="ctr" fontAlgn="b"/>
                      <a:r>
                        <a:rPr lang="de-AT" sz="1100" b="0" i="0" u="none" strike="noStrike" dirty="0">
                          <a:solidFill>
                            <a:srgbClr val="000000"/>
                          </a:solidFill>
                          <a:effectLst/>
                          <a:latin typeface="Calibri" panose="020F0502020204030204" pitchFamily="34" charset="0"/>
                        </a:rPr>
                        <a:t>145 126</a:t>
                      </a:r>
                    </a:p>
                  </a:txBody>
                  <a:tcPr marL="3905" marR="3905" marT="3905" marB="0" anchor="b"/>
                </a:tc>
                <a:extLst>
                  <a:ext uri="{0D108BD9-81ED-4DB2-BD59-A6C34878D82A}">
                    <a16:rowId xmlns:a16="http://schemas.microsoft.com/office/drawing/2014/main" val="529695510"/>
                  </a:ext>
                </a:extLst>
              </a:tr>
              <a:tr h="344945">
                <a:tc>
                  <a:txBody>
                    <a:bodyPr/>
                    <a:lstStyle/>
                    <a:p>
                      <a:pPr algn="ctr" fontAlgn="b"/>
                      <a:r>
                        <a:rPr lang="de-AT" sz="1100" b="0" i="0" u="none" strike="noStrike" dirty="0">
                          <a:solidFill>
                            <a:srgbClr val="000000"/>
                          </a:solidFill>
                          <a:effectLst/>
                          <a:latin typeface="Calibri" panose="020F0502020204030204" pitchFamily="34" charset="0"/>
                        </a:rPr>
                        <a:t>4</a:t>
                      </a:r>
                    </a:p>
                  </a:txBody>
                  <a:tcPr marL="3905" marR="3905" marT="3905" marB="0" anchor="b"/>
                </a:tc>
                <a:tc>
                  <a:txBody>
                    <a:bodyPr/>
                    <a:lstStyle/>
                    <a:p>
                      <a:pPr algn="ctr" fontAlgn="b"/>
                      <a:r>
                        <a:rPr lang="de-AT" sz="1100" u="none" strike="noStrike" dirty="0">
                          <a:effectLst/>
                        </a:rPr>
                        <a:t>170</a:t>
                      </a:r>
                      <a:endParaRPr lang="de-AT" sz="1100" b="0" i="0" u="none" strike="noStrike" dirty="0">
                        <a:solidFill>
                          <a:srgbClr val="000000"/>
                        </a:solidFill>
                        <a:effectLst/>
                        <a:latin typeface="Calibri" panose="020F0502020204030204" pitchFamily="34" charset="0"/>
                      </a:endParaRPr>
                    </a:p>
                  </a:txBody>
                  <a:tcPr marL="3905" marR="3905" marT="3905" marB="0" anchor="b"/>
                </a:tc>
                <a:tc>
                  <a:txBody>
                    <a:bodyPr/>
                    <a:lstStyle/>
                    <a:p>
                      <a:pPr algn="ctr" fontAlgn="b"/>
                      <a:r>
                        <a:rPr lang="de-AT" sz="1100" u="none" strike="noStrike" dirty="0">
                          <a:effectLst/>
                        </a:rPr>
                        <a:t>121</a:t>
                      </a:r>
                      <a:endParaRPr lang="de-AT" sz="1100" b="0" i="0" u="none" strike="noStrike" dirty="0">
                        <a:solidFill>
                          <a:srgbClr val="000000"/>
                        </a:solidFill>
                        <a:effectLst/>
                        <a:latin typeface="Calibri" panose="020F0502020204030204" pitchFamily="34" charset="0"/>
                      </a:endParaRPr>
                    </a:p>
                  </a:txBody>
                  <a:tcPr marL="3905" marR="3905" marT="3905" marB="0" anchor="b"/>
                </a:tc>
                <a:tc>
                  <a:txBody>
                    <a:bodyPr/>
                    <a:lstStyle/>
                    <a:p>
                      <a:pPr algn="ctr" fontAlgn="b"/>
                      <a:r>
                        <a:rPr lang="de-AT" sz="1100" u="none" strike="noStrike" dirty="0">
                          <a:effectLst/>
                        </a:rPr>
                        <a:t>69</a:t>
                      </a:r>
                      <a:endParaRPr lang="de-AT" sz="1100" b="0" i="0" u="none" strike="noStrike" dirty="0">
                        <a:solidFill>
                          <a:srgbClr val="000000"/>
                        </a:solidFill>
                        <a:effectLst/>
                        <a:latin typeface="Calibri" panose="020F0502020204030204" pitchFamily="34" charset="0"/>
                      </a:endParaRPr>
                    </a:p>
                  </a:txBody>
                  <a:tcPr marL="3905" marR="3905" marT="3905" marB="0" anchor="b"/>
                </a:tc>
                <a:tc>
                  <a:txBody>
                    <a:bodyPr/>
                    <a:lstStyle/>
                    <a:p>
                      <a:pPr algn="ctr" fontAlgn="b"/>
                      <a:r>
                        <a:rPr lang="de-AT" sz="1100" u="none" strike="noStrike" dirty="0">
                          <a:effectLst/>
                        </a:rPr>
                        <a:t>47.964</a:t>
                      </a:r>
                      <a:endParaRPr lang="de-AT" sz="1100" b="0" i="0" u="none" strike="noStrike" dirty="0">
                        <a:solidFill>
                          <a:srgbClr val="000000"/>
                        </a:solidFill>
                        <a:effectLst/>
                        <a:latin typeface="Calibri" panose="020F0502020204030204" pitchFamily="34" charset="0"/>
                      </a:endParaRPr>
                    </a:p>
                  </a:txBody>
                  <a:tcPr marL="3905" marR="3905" marT="3905" marB="0" anchor="b"/>
                </a:tc>
                <a:tc>
                  <a:txBody>
                    <a:bodyPr/>
                    <a:lstStyle/>
                    <a:p>
                      <a:pPr algn="ctr" fontAlgn="b"/>
                      <a:r>
                        <a:rPr lang="de-AT" sz="1100" u="none" strike="noStrike" dirty="0">
                          <a:effectLst/>
                        </a:rPr>
                        <a:t>181 194</a:t>
                      </a:r>
                      <a:endParaRPr lang="de-AT" sz="1100" b="0" i="0" u="none" strike="noStrike" dirty="0">
                        <a:solidFill>
                          <a:srgbClr val="000000"/>
                        </a:solidFill>
                        <a:effectLst/>
                        <a:latin typeface="Calibri" panose="020F0502020204030204" pitchFamily="34" charset="0"/>
                      </a:endParaRPr>
                    </a:p>
                  </a:txBody>
                  <a:tcPr marL="3905" marR="3905" marT="3905" marB="0" anchor="b"/>
                </a:tc>
                <a:tc>
                  <a:txBody>
                    <a:bodyPr/>
                    <a:lstStyle/>
                    <a:p>
                      <a:pPr algn="ctr" fontAlgn="b"/>
                      <a:r>
                        <a:rPr lang="de-AT" sz="1100" b="0" i="0" u="none" strike="noStrike" dirty="0">
                          <a:solidFill>
                            <a:srgbClr val="000000"/>
                          </a:solidFill>
                          <a:effectLst/>
                          <a:latin typeface="Calibri" panose="020F0502020204030204" pitchFamily="34" charset="0"/>
                        </a:rPr>
                        <a:t>2.8</a:t>
                      </a:r>
                    </a:p>
                  </a:txBody>
                  <a:tcPr marL="6350" marR="6350" marT="6350" marB="0" anchor="b"/>
                </a:tc>
                <a:tc>
                  <a:txBody>
                    <a:bodyPr/>
                    <a:lstStyle/>
                    <a:p>
                      <a:pPr algn="ctr" fontAlgn="b"/>
                      <a:r>
                        <a:rPr lang="de-AT" sz="1100" b="0" i="0" u="none" strike="noStrike" dirty="0">
                          <a:solidFill>
                            <a:srgbClr val="000000"/>
                          </a:solidFill>
                          <a:effectLst/>
                          <a:latin typeface="Calibri" panose="020F0502020204030204" pitchFamily="34" charset="0"/>
                        </a:rPr>
                        <a:t>1991-2000</a:t>
                      </a:r>
                    </a:p>
                  </a:txBody>
                  <a:tcPr marL="3905" marR="3905" marT="3905" marB="0" anchor="b"/>
                </a:tc>
                <a:tc>
                  <a:txBody>
                    <a:bodyPr/>
                    <a:lstStyle/>
                    <a:p>
                      <a:pPr algn="ctr" fontAlgn="b"/>
                      <a:r>
                        <a:rPr lang="de-AT" sz="1100" b="0" i="0" u="none" strike="noStrike" dirty="0">
                          <a:solidFill>
                            <a:srgbClr val="000000"/>
                          </a:solidFill>
                          <a:effectLst/>
                          <a:latin typeface="Calibri" panose="020F0502020204030204" pitchFamily="34" charset="0"/>
                        </a:rPr>
                        <a:t>208 914</a:t>
                      </a:r>
                    </a:p>
                  </a:txBody>
                  <a:tcPr marL="3905" marR="3905" marT="3905" marB="0" anchor="b"/>
                </a:tc>
                <a:extLst>
                  <a:ext uri="{0D108BD9-81ED-4DB2-BD59-A6C34878D82A}">
                    <a16:rowId xmlns:a16="http://schemas.microsoft.com/office/drawing/2014/main" val="216864578"/>
                  </a:ext>
                </a:extLst>
              </a:tr>
              <a:tr h="344945">
                <a:tc>
                  <a:txBody>
                    <a:bodyPr/>
                    <a:lstStyle/>
                    <a:p>
                      <a:pPr algn="ctr" fontAlgn="b"/>
                      <a:r>
                        <a:rPr lang="de-AT" sz="1100" b="0" i="0" u="none" strike="noStrike" dirty="0">
                          <a:solidFill>
                            <a:srgbClr val="000000"/>
                          </a:solidFill>
                          <a:effectLst/>
                          <a:latin typeface="Calibri" panose="020F0502020204030204" pitchFamily="34" charset="0"/>
                        </a:rPr>
                        <a:t>5</a:t>
                      </a:r>
                    </a:p>
                  </a:txBody>
                  <a:tcPr marL="3905" marR="3905" marT="3905" marB="0" anchor="b"/>
                </a:tc>
                <a:tc>
                  <a:txBody>
                    <a:bodyPr/>
                    <a:lstStyle/>
                    <a:p>
                      <a:pPr algn="ctr" fontAlgn="b"/>
                      <a:r>
                        <a:rPr lang="de-AT" sz="1100" u="none" strike="noStrike" dirty="0">
                          <a:effectLst/>
                        </a:rPr>
                        <a:t>170</a:t>
                      </a:r>
                      <a:endParaRPr lang="de-AT" sz="1100" b="0" i="0" u="none" strike="noStrike" dirty="0">
                        <a:solidFill>
                          <a:srgbClr val="000000"/>
                        </a:solidFill>
                        <a:effectLst/>
                        <a:latin typeface="Calibri" panose="020F0502020204030204" pitchFamily="34" charset="0"/>
                      </a:endParaRPr>
                    </a:p>
                  </a:txBody>
                  <a:tcPr marL="3905" marR="3905" marT="3905" marB="0" anchor="b"/>
                </a:tc>
                <a:tc>
                  <a:txBody>
                    <a:bodyPr/>
                    <a:lstStyle/>
                    <a:p>
                      <a:pPr algn="ctr" fontAlgn="b"/>
                      <a:r>
                        <a:rPr lang="de-AT" sz="1100" u="none" strike="noStrike" dirty="0">
                          <a:effectLst/>
                        </a:rPr>
                        <a:t>95</a:t>
                      </a:r>
                      <a:endParaRPr lang="de-AT" sz="1100" b="0" i="0" u="none" strike="noStrike" dirty="0">
                        <a:solidFill>
                          <a:srgbClr val="000000"/>
                        </a:solidFill>
                        <a:effectLst/>
                        <a:latin typeface="Calibri" panose="020F0502020204030204" pitchFamily="34" charset="0"/>
                      </a:endParaRPr>
                    </a:p>
                  </a:txBody>
                  <a:tcPr marL="3905" marR="3905" marT="3905" marB="0" anchor="b"/>
                </a:tc>
                <a:tc>
                  <a:txBody>
                    <a:bodyPr/>
                    <a:lstStyle/>
                    <a:p>
                      <a:pPr algn="ctr" fontAlgn="b"/>
                      <a:r>
                        <a:rPr lang="de-AT" sz="1100" u="none" strike="noStrike" dirty="0">
                          <a:effectLst/>
                        </a:rPr>
                        <a:t>54</a:t>
                      </a:r>
                      <a:endParaRPr lang="de-AT" sz="1100" b="0" i="0" u="none" strike="noStrike" dirty="0">
                        <a:solidFill>
                          <a:srgbClr val="000000"/>
                        </a:solidFill>
                        <a:effectLst/>
                        <a:latin typeface="Calibri" panose="020F0502020204030204" pitchFamily="34" charset="0"/>
                      </a:endParaRPr>
                    </a:p>
                  </a:txBody>
                  <a:tcPr marL="3905" marR="3905" marT="3905" marB="0" anchor="b"/>
                </a:tc>
                <a:tc>
                  <a:txBody>
                    <a:bodyPr/>
                    <a:lstStyle/>
                    <a:p>
                      <a:pPr algn="ctr" fontAlgn="b"/>
                      <a:r>
                        <a:rPr lang="de-AT" sz="1100" u="none" strike="noStrike" dirty="0">
                          <a:effectLst/>
                        </a:rPr>
                        <a:t>47.964</a:t>
                      </a:r>
                      <a:endParaRPr lang="de-AT" sz="1100" b="0" i="0" u="none" strike="noStrike" dirty="0">
                        <a:solidFill>
                          <a:srgbClr val="000000"/>
                        </a:solidFill>
                        <a:effectLst/>
                        <a:latin typeface="Calibri" panose="020F0502020204030204" pitchFamily="34" charset="0"/>
                      </a:endParaRPr>
                    </a:p>
                  </a:txBody>
                  <a:tcPr marL="3905" marR="3905" marT="3905" marB="0" anchor="b"/>
                </a:tc>
                <a:tc>
                  <a:txBody>
                    <a:bodyPr/>
                    <a:lstStyle/>
                    <a:p>
                      <a:pPr algn="ctr" fontAlgn="b"/>
                      <a:r>
                        <a:rPr lang="de-AT" sz="1100" u="none" strike="noStrike" dirty="0">
                          <a:effectLst/>
                        </a:rPr>
                        <a:t>114 415</a:t>
                      </a:r>
                      <a:endParaRPr lang="de-AT" sz="1100" b="0" i="0" u="none" strike="noStrike" dirty="0">
                        <a:solidFill>
                          <a:srgbClr val="000000"/>
                        </a:solidFill>
                        <a:effectLst/>
                        <a:latin typeface="Calibri" panose="020F0502020204030204" pitchFamily="34" charset="0"/>
                      </a:endParaRPr>
                    </a:p>
                  </a:txBody>
                  <a:tcPr marL="3905" marR="3905" marT="3905" marB="0" anchor="b"/>
                </a:tc>
                <a:tc>
                  <a:txBody>
                    <a:bodyPr/>
                    <a:lstStyle/>
                    <a:p>
                      <a:pPr algn="ctr" fontAlgn="b"/>
                      <a:r>
                        <a:rPr lang="de-AT" sz="1100" b="0" i="0" u="none" strike="noStrike" dirty="0">
                          <a:solidFill>
                            <a:srgbClr val="000000"/>
                          </a:solidFill>
                          <a:effectLst/>
                          <a:latin typeface="Calibri" panose="020F0502020204030204" pitchFamily="34" charset="0"/>
                        </a:rPr>
                        <a:t>2.5</a:t>
                      </a:r>
                    </a:p>
                  </a:txBody>
                  <a:tcPr marL="6350" marR="6350" marT="6350" marB="0" anchor="b"/>
                </a:tc>
                <a:tc>
                  <a:txBody>
                    <a:bodyPr/>
                    <a:lstStyle/>
                    <a:p>
                      <a:pPr algn="ctr" fontAlgn="b"/>
                      <a:r>
                        <a:rPr lang="de-AT" sz="1100" b="0" i="0" u="none" strike="noStrike" dirty="0">
                          <a:solidFill>
                            <a:srgbClr val="000000"/>
                          </a:solidFill>
                          <a:effectLst/>
                          <a:latin typeface="Calibri" panose="020F0502020204030204" pitchFamily="34" charset="0"/>
                        </a:rPr>
                        <a:t>2001-2008</a:t>
                      </a:r>
                    </a:p>
                  </a:txBody>
                  <a:tcPr marL="3905" marR="3905" marT="3905" marB="0" anchor="b"/>
                </a:tc>
                <a:tc>
                  <a:txBody>
                    <a:bodyPr/>
                    <a:lstStyle/>
                    <a:p>
                      <a:pPr algn="ctr" fontAlgn="b"/>
                      <a:r>
                        <a:rPr lang="de-AT" sz="1100" b="0" i="0" u="none" strike="noStrike" dirty="0">
                          <a:solidFill>
                            <a:srgbClr val="000000"/>
                          </a:solidFill>
                          <a:effectLst/>
                          <a:latin typeface="Calibri" panose="020F0502020204030204" pitchFamily="34" charset="0"/>
                        </a:rPr>
                        <a:t>110 345</a:t>
                      </a:r>
                    </a:p>
                  </a:txBody>
                  <a:tcPr marL="3905" marR="3905" marT="3905" marB="0" anchor="b"/>
                </a:tc>
                <a:extLst>
                  <a:ext uri="{0D108BD9-81ED-4DB2-BD59-A6C34878D82A}">
                    <a16:rowId xmlns:a16="http://schemas.microsoft.com/office/drawing/2014/main" val="3934355773"/>
                  </a:ext>
                </a:extLst>
              </a:tr>
            </a:tbl>
          </a:graphicData>
        </a:graphic>
      </p:graphicFrame>
      <p:sp>
        <p:nvSpPr>
          <p:cNvPr id="5" name="Fußzeilenplatzhalter 4">
            <a:extLst>
              <a:ext uri="{FF2B5EF4-FFF2-40B4-BE49-F238E27FC236}">
                <a16:creationId xmlns:a16="http://schemas.microsoft.com/office/drawing/2014/main" id="{5EA1488D-08E5-446D-911D-814A2B6FC574}"/>
              </a:ext>
            </a:extLst>
          </p:cNvPr>
          <p:cNvSpPr>
            <a:spLocks noGrp="1"/>
          </p:cNvSpPr>
          <p:nvPr>
            <p:ph type="ftr" sz="quarter" idx="3"/>
          </p:nvPr>
        </p:nvSpPr>
        <p:spPr/>
        <p:txBody>
          <a:bodyPr/>
          <a:lstStyle/>
          <a:p>
            <a:endParaRPr lang="en-US" dirty="0"/>
          </a:p>
        </p:txBody>
      </p:sp>
      <p:sp>
        <p:nvSpPr>
          <p:cNvPr id="6" name="Foliennummernplatzhalter 5">
            <a:extLst>
              <a:ext uri="{FF2B5EF4-FFF2-40B4-BE49-F238E27FC236}">
                <a16:creationId xmlns:a16="http://schemas.microsoft.com/office/drawing/2014/main" id="{0BE03185-9979-409A-80F7-244589513721}"/>
              </a:ext>
            </a:extLst>
          </p:cNvPr>
          <p:cNvSpPr>
            <a:spLocks noGrp="1"/>
          </p:cNvSpPr>
          <p:nvPr>
            <p:ph type="sldNum" sz="quarter" idx="4"/>
          </p:nvPr>
        </p:nvSpPr>
        <p:spPr/>
        <p:txBody>
          <a:bodyPr/>
          <a:lstStyle/>
          <a:p>
            <a:pPr algn="l"/>
            <a:fld id="{01307E4E-91ED-4D37-ADA8-A2790ED4317B}" type="slidenum">
              <a:rPr lang="de-AT" smtClean="0"/>
              <a:pPr algn="l"/>
              <a:t>5</a:t>
            </a:fld>
            <a:endParaRPr lang="de-AT" dirty="0"/>
          </a:p>
        </p:txBody>
      </p:sp>
      <p:sp>
        <p:nvSpPr>
          <p:cNvPr id="9" name="Inhaltsplatzhalter 3">
            <a:extLst>
              <a:ext uri="{FF2B5EF4-FFF2-40B4-BE49-F238E27FC236}">
                <a16:creationId xmlns:a16="http://schemas.microsoft.com/office/drawing/2014/main" id="{FF6A2F0B-4FD1-4C3F-A009-CD4C7D468900}"/>
              </a:ext>
            </a:extLst>
          </p:cNvPr>
          <p:cNvSpPr txBox="1">
            <a:spLocks/>
          </p:cNvSpPr>
          <p:nvPr/>
        </p:nvSpPr>
        <p:spPr>
          <a:xfrm>
            <a:off x="347663" y="566738"/>
            <a:ext cx="8448675" cy="6794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5">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Buildings</a:t>
            </a:r>
          </a:p>
        </p:txBody>
      </p:sp>
      <p:sp>
        <p:nvSpPr>
          <p:cNvPr id="4" name="Textfeld 3">
            <a:extLst>
              <a:ext uri="{FF2B5EF4-FFF2-40B4-BE49-F238E27FC236}">
                <a16:creationId xmlns:a16="http://schemas.microsoft.com/office/drawing/2014/main" id="{C7BC3A87-C5F1-4927-9757-433AFFE1CDB9}"/>
              </a:ext>
            </a:extLst>
          </p:cNvPr>
          <p:cNvSpPr txBox="1"/>
          <p:nvPr/>
        </p:nvSpPr>
        <p:spPr>
          <a:xfrm>
            <a:off x="347472" y="2322360"/>
            <a:ext cx="6691640" cy="553998"/>
          </a:xfrm>
          <a:prstGeom prst="rect">
            <a:avLst/>
          </a:prstGeom>
          <a:noFill/>
        </p:spPr>
        <p:txBody>
          <a:bodyPr wrap="none" rtlCol="0">
            <a:spAutoFit/>
          </a:bodyPr>
          <a:lstStyle/>
          <a:p>
            <a:r>
              <a:rPr lang="en-US" sz="1200" dirty="0"/>
              <a:t>Parameters of the representative buildings for calculation of the 5R1C model explained in DIN ISO 13790</a:t>
            </a:r>
          </a:p>
          <a:p>
            <a:endParaRPr lang="en-US" dirty="0"/>
          </a:p>
        </p:txBody>
      </p:sp>
      <p:sp>
        <p:nvSpPr>
          <p:cNvPr id="7" name="Textfeld 6">
            <a:extLst>
              <a:ext uri="{FF2B5EF4-FFF2-40B4-BE49-F238E27FC236}">
                <a16:creationId xmlns:a16="http://schemas.microsoft.com/office/drawing/2014/main" id="{1F1F89C1-CFA3-410C-B0B0-8D6C7739019B}"/>
              </a:ext>
            </a:extLst>
          </p:cNvPr>
          <p:cNvSpPr txBox="1"/>
          <p:nvPr/>
        </p:nvSpPr>
        <p:spPr>
          <a:xfrm>
            <a:off x="829358" y="5002272"/>
            <a:ext cx="7874000" cy="1384995"/>
          </a:xfrm>
          <a:prstGeom prst="rect">
            <a:avLst/>
          </a:prstGeom>
          <a:noFill/>
        </p:spPr>
        <p:txBody>
          <a:bodyPr wrap="square" rtlCol="0">
            <a:spAutoFit/>
          </a:bodyPr>
          <a:lstStyle/>
          <a:p>
            <a:r>
              <a:rPr lang="en-US" sz="1400" dirty="0" err="1"/>
              <a:t>A</a:t>
            </a:r>
            <a:r>
              <a:rPr lang="en-US" sz="1400" baseline="-25000" dirty="0" err="1"/>
              <a:t>f</a:t>
            </a:r>
            <a:r>
              <a:rPr lang="en-US" sz="1400" baseline="-25000" dirty="0"/>
              <a:t> </a:t>
            </a:r>
            <a:r>
              <a:rPr lang="en-US" sz="1400" dirty="0"/>
              <a:t>… usable area</a:t>
            </a:r>
          </a:p>
          <a:p>
            <a:r>
              <a:rPr lang="en-US" sz="1400" dirty="0"/>
              <a:t>H</a:t>
            </a:r>
            <a:r>
              <a:rPr lang="en-US" sz="1400" baseline="-25000" dirty="0"/>
              <a:t>op </a:t>
            </a:r>
            <a:r>
              <a:rPr lang="en-US" sz="1400" dirty="0"/>
              <a:t>… heat transmission coefficients for the opaque building components</a:t>
            </a:r>
          </a:p>
          <a:p>
            <a:r>
              <a:rPr lang="en-US" sz="1400" dirty="0" err="1"/>
              <a:t>H</a:t>
            </a:r>
            <a:r>
              <a:rPr lang="en-US" sz="1400" baseline="-25000" dirty="0" err="1"/>
              <a:t>tr_w</a:t>
            </a:r>
            <a:r>
              <a:rPr lang="en-US" sz="1400" baseline="-25000" dirty="0"/>
              <a:t> </a:t>
            </a:r>
            <a:r>
              <a:rPr lang="en-US" sz="1400" dirty="0"/>
              <a:t>… heat transmission coefficients for windows</a:t>
            </a:r>
            <a:endParaRPr lang="en-US" sz="1400" baseline="-25000" dirty="0"/>
          </a:p>
          <a:p>
            <a:r>
              <a:rPr lang="en-US" sz="1400" dirty="0" err="1"/>
              <a:t>H</a:t>
            </a:r>
            <a:r>
              <a:rPr lang="en-US" sz="1400" baseline="-25000" dirty="0" err="1"/>
              <a:t>ve</a:t>
            </a:r>
            <a:r>
              <a:rPr lang="en-US" sz="1400" dirty="0"/>
              <a:t> … heat transfer coefficient for ventilation</a:t>
            </a:r>
            <a:endParaRPr lang="en-US" sz="1400" baseline="-25000" dirty="0"/>
          </a:p>
          <a:p>
            <a:r>
              <a:rPr lang="en-US" sz="1400" dirty="0"/>
              <a:t>C</a:t>
            </a:r>
            <a:r>
              <a:rPr lang="en-US" sz="1400" baseline="-25000" dirty="0"/>
              <a:t>m </a:t>
            </a:r>
            <a:r>
              <a:rPr lang="en-US" sz="1400" dirty="0"/>
              <a:t>… internal heat storage capacity of the building</a:t>
            </a:r>
            <a:endParaRPr lang="en-US" sz="1400" baseline="-25000" dirty="0"/>
          </a:p>
          <a:p>
            <a:r>
              <a:rPr lang="en-US" sz="1400" dirty="0"/>
              <a:t>A</a:t>
            </a:r>
            <a:r>
              <a:rPr lang="en-US" sz="1400" baseline="-25000" dirty="0"/>
              <a:t>m</a:t>
            </a:r>
            <a:r>
              <a:rPr lang="en-US" sz="1400" dirty="0"/>
              <a:t> … effective mass-related area</a:t>
            </a:r>
            <a:endParaRPr lang="en-US" sz="1400" baseline="-25000" dirty="0"/>
          </a:p>
        </p:txBody>
      </p:sp>
    </p:spTree>
    <p:extLst>
      <p:ext uri="{BB962C8B-B14F-4D97-AF65-F5344CB8AC3E}">
        <p14:creationId xmlns:p14="http://schemas.microsoft.com/office/powerpoint/2010/main" val="3763691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C7B3FBF2-D399-4DFE-B29E-13E75E7DA099}"/>
              </a:ext>
            </a:extLst>
          </p:cNvPr>
          <p:cNvSpPr>
            <a:spLocks noGrp="1"/>
          </p:cNvSpPr>
          <p:nvPr>
            <p:ph sz="quarter" idx="13"/>
          </p:nvPr>
        </p:nvSpPr>
        <p:spPr/>
        <p:txBody>
          <a:bodyPr/>
          <a:lstStyle/>
          <a:p>
            <a:r>
              <a:rPr lang="en-US" dirty="0"/>
              <a:t>Scenarios</a:t>
            </a:r>
          </a:p>
          <a:p>
            <a:endParaRPr lang="en-US" dirty="0"/>
          </a:p>
        </p:txBody>
      </p:sp>
      <p:sp>
        <p:nvSpPr>
          <p:cNvPr id="5" name="Fußzeilenplatzhalter 4">
            <a:extLst>
              <a:ext uri="{FF2B5EF4-FFF2-40B4-BE49-F238E27FC236}">
                <a16:creationId xmlns:a16="http://schemas.microsoft.com/office/drawing/2014/main" id="{D1C0BE16-D5D4-4BC0-BAF1-5FA902DC5021}"/>
              </a:ext>
            </a:extLst>
          </p:cNvPr>
          <p:cNvSpPr>
            <a:spLocks noGrp="1"/>
          </p:cNvSpPr>
          <p:nvPr>
            <p:ph type="ftr" sz="quarter" idx="3"/>
          </p:nvPr>
        </p:nvSpPr>
        <p:spPr>
          <a:xfrm>
            <a:off x="3028950" y="6356350"/>
            <a:ext cx="3086100" cy="365125"/>
          </a:xfrm>
        </p:spPr>
        <p:txBody>
          <a:bodyPr/>
          <a:lstStyle/>
          <a:p>
            <a:endParaRPr lang="en-US" dirty="0"/>
          </a:p>
        </p:txBody>
      </p:sp>
      <p:sp>
        <p:nvSpPr>
          <p:cNvPr id="6" name="Foliennummernplatzhalter 5">
            <a:extLst>
              <a:ext uri="{FF2B5EF4-FFF2-40B4-BE49-F238E27FC236}">
                <a16:creationId xmlns:a16="http://schemas.microsoft.com/office/drawing/2014/main" id="{718B5E40-95D2-49A6-834E-DA9D7431B80D}"/>
              </a:ext>
            </a:extLst>
          </p:cNvPr>
          <p:cNvSpPr>
            <a:spLocks noGrp="1"/>
          </p:cNvSpPr>
          <p:nvPr>
            <p:ph type="sldNum" sz="quarter" idx="4"/>
          </p:nvPr>
        </p:nvSpPr>
        <p:spPr>
          <a:xfrm>
            <a:off x="347472" y="6356350"/>
            <a:ext cx="2057400" cy="365125"/>
          </a:xfrm>
        </p:spPr>
        <p:txBody>
          <a:bodyPr/>
          <a:lstStyle/>
          <a:p>
            <a:pPr algn="l"/>
            <a:fld id="{01307E4E-91ED-4D37-ADA8-A2790ED4317B}" type="slidenum">
              <a:rPr lang="de-AT" smtClean="0"/>
              <a:pPr algn="l"/>
              <a:t>6</a:t>
            </a:fld>
            <a:endParaRPr lang="de-AT" dirty="0"/>
          </a:p>
        </p:txBody>
      </p:sp>
      <p:sp>
        <p:nvSpPr>
          <p:cNvPr id="7" name="Rechteck 6">
            <a:extLst>
              <a:ext uri="{FF2B5EF4-FFF2-40B4-BE49-F238E27FC236}">
                <a16:creationId xmlns:a16="http://schemas.microsoft.com/office/drawing/2014/main" id="{3E4A0380-2160-4E51-8254-78D2982ACD39}"/>
              </a:ext>
            </a:extLst>
          </p:cNvPr>
          <p:cNvSpPr/>
          <p:nvPr/>
        </p:nvSpPr>
        <p:spPr>
          <a:xfrm>
            <a:off x="430273" y="1734322"/>
            <a:ext cx="781050" cy="692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 name="Gleichschenkliges Dreieck 7">
            <a:extLst>
              <a:ext uri="{FF2B5EF4-FFF2-40B4-BE49-F238E27FC236}">
                <a16:creationId xmlns:a16="http://schemas.microsoft.com/office/drawing/2014/main" id="{CE7E4D0B-ED7B-409A-A13E-A8EE15BCF040}"/>
              </a:ext>
            </a:extLst>
          </p:cNvPr>
          <p:cNvSpPr/>
          <p:nvPr/>
        </p:nvSpPr>
        <p:spPr>
          <a:xfrm>
            <a:off x="430273" y="1378722"/>
            <a:ext cx="781050" cy="355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hteck 8">
            <a:extLst>
              <a:ext uri="{FF2B5EF4-FFF2-40B4-BE49-F238E27FC236}">
                <a16:creationId xmlns:a16="http://schemas.microsoft.com/office/drawing/2014/main" id="{A1E85DF1-A0D4-4D89-8437-9752491E0C1E}"/>
              </a:ext>
            </a:extLst>
          </p:cNvPr>
          <p:cNvSpPr/>
          <p:nvPr/>
        </p:nvSpPr>
        <p:spPr>
          <a:xfrm>
            <a:off x="1781575" y="1734322"/>
            <a:ext cx="781050" cy="69215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0" name="Gleichschenkliges Dreieck 9">
            <a:extLst>
              <a:ext uri="{FF2B5EF4-FFF2-40B4-BE49-F238E27FC236}">
                <a16:creationId xmlns:a16="http://schemas.microsoft.com/office/drawing/2014/main" id="{89AEDF58-780E-44BF-952A-CC6FFA0129E7}"/>
              </a:ext>
            </a:extLst>
          </p:cNvPr>
          <p:cNvSpPr/>
          <p:nvPr/>
        </p:nvSpPr>
        <p:spPr>
          <a:xfrm>
            <a:off x="1781575" y="1378722"/>
            <a:ext cx="781050" cy="355600"/>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hteck 10">
            <a:extLst>
              <a:ext uri="{FF2B5EF4-FFF2-40B4-BE49-F238E27FC236}">
                <a16:creationId xmlns:a16="http://schemas.microsoft.com/office/drawing/2014/main" id="{600ED2C6-46A3-48DF-AA30-9815D51A132A}"/>
              </a:ext>
            </a:extLst>
          </p:cNvPr>
          <p:cNvSpPr/>
          <p:nvPr/>
        </p:nvSpPr>
        <p:spPr>
          <a:xfrm>
            <a:off x="4090277" y="1746250"/>
            <a:ext cx="781050" cy="69215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2" name="Gleichschenkliges Dreieck 11">
            <a:extLst>
              <a:ext uri="{FF2B5EF4-FFF2-40B4-BE49-F238E27FC236}">
                <a16:creationId xmlns:a16="http://schemas.microsoft.com/office/drawing/2014/main" id="{014064F8-ACB1-488E-8C58-6E4A1910F554}"/>
              </a:ext>
            </a:extLst>
          </p:cNvPr>
          <p:cNvSpPr/>
          <p:nvPr/>
        </p:nvSpPr>
        <p:spPr>
          <a:xfrm>
            <a:off x="4090277" y="1390650"/>
            <a:ext cx="781050" cy="355600"/>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hteck 12">
            <a:extLst>
              <a:ext uri="{FF2B5EF4-FFF2-40B4-BE49-F238E27FC236}">
                <a16:creationId xmlns:a16="http://schemas.microsoft.com/office/drawing/2014/main" id="{02146CAD-802F-4E33-91C2-BBE07A343FBE}"/>
              </a:ext>
            </a:extLst>
          </p:cNvPr>
          <p:cNvSpPr/>
          <p:nvPr/>
        </p:nvSpPr>
        <p:spPr>
          <a:xfrm>
            <a:off x="6398469" y="1746250"/>
            <a:ext cx="781050" cy="69215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4" name="Gleichschenkliges Dreieck 13">
            <a:extLst>
              <a:ext uri="{FF2B5EF4-FFF2-40B4-BE49-F238E27FC236}">
                <a16:creationId xmlns:a16="http://schemas.microsoft.com/office/drawing/2014/main" id="{C491FEB5-7A08-4F2F-8FD3-5FB7EF4D7E6E}"/>
              </a:ext>
            </a:extLst>
          </p:cNvPr>
          <p:cNvSpPr/>
          <p:nvPr/>
        </p:nvSpPr>
        <p:spPr>
          <a:xfrm>
            <a:off x="6398469" y="1390650"/>
            <a:ext cx="781050" cy="355600"/>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hteck 14">
            <a:extLst>
              <a:ext uri="{FF2B5EF4-FFF2-40B4-BE49-F238E27FC236}">
                <a16:creationId xmlns:a16="http://schemas.microsoft.com/office/drawing/2014/main" id="{F9BD58AC-AA8B-463B-8DF3-87B2B8D34FA0}"/>
              </a:ext>
            </a:extLst>
          </p:cNvPr>
          <p:cNvSpPr/>
          <p:nvPr/>
        </p:nvSpPr>
        <p:spPr>
          <a:xfrm>
            <a:off x="7730701" y="1730580"/>
            <a:ext cx="781050" cy="69215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6" name="Gleichschenkliges Dreieck 15">
            <a:extLst>
              <a:ext uri="{FF2B5EF4-FFF2-40B4-BE49-F238E27FC236}">
                <a16:creationId xmlns:a16="http://schemas.microsoft.com/office/drawing/2014/main" id="{DA646E5B-4F33-4C93-8AA2-2C486C7B9E0F}"/>
              </a:ext>
            </a:extLst>
          </p:cNvPr>
          <p:cNvSpPr/>
          <p:nvPr/>
        </p:nvSpPr>
        <p:spPr>
          <a:xfrm>
            <a:off x="7730701" y="1374980"/>
            <a:ext cx="781050" cy="355600"/>
          </a:xfrm>
          <a:prstGeom prst="triangl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fik 17">
            <a:extLst>
              <a:ext uri="{FF2B5EF4-FFF2-40B4-BE49-F238E27FC236}">
                <a16:creationId xmlns:a16="http://schemas.microsoft.com/office/drawing/2014/main" id="{2226F235-BE87-48E1-8EEB-5EE5FE2EEE2A}"/>
              </a:ext>
            </a:extLst>
          </p:cNvPr>
          <p:cNvPicPr>
            <a:picLocks noChangeAspect="1"/>
          </p:cNvPicPr>
          <p:nvPr/>
        </p:nvPicPr>
        <p:blipFill rotWithShape="1">
          <a:blip r:embed="rId2"/>
          <a:srcRect l="14284" t="12815" r="8864" b="26753"/>
          <a:stretch/>
        </p:blipFill>
        <p:spPr>
          <a:xfrm>
            <a:off x="446650" y="5482078"/>
            <a:ext cx="1321847" cy="695429"/>
          </a:xfrm>
          <a:prstGeom prst="rect">
            <a:avLst/>
          </a:prstGeom>
        </p:spPr>
      </p:pic>
      <p:pic>
        <p:nvPicPr>
          <p:cNvPr id="19" name="Grafik 18">
            <a:extLst>
              <a:ext uri="{FF2B5EF4-FFF2-40B4-BE49-F238E27FC236}">
                <a16:creationId xmlns:a16="http://schemas.microsoft.com/office/drawing/2014/main" id="{4B5076C1-2A8E-4142-BB1F-F23BA97FA5AD}"/>
              </a:ext>
            </a:extLst>
          </p:cNvPr>
          <p:cNvPicPr>
            <a:picLocks noChangeAspect="1"/>
          </p:cNvPicPr>
          <p:nvPr/>
        </p:nvPicPr>
        <p:blipFill rotWithShape="1">
          <a:blip r:embed="rId3"/>
          <a:srcRect l="13395" t="34932" r="18434" b="9948"/>
          <a:stretch/>
        </p:blipFill>
        <p:spPr>
          <a:xfrm>
            <a:off x="430273" y="4233492"/>
            <a:ext cx="1285218" cy="779389"/>
          </a:xfrm>
          <a:prstGeom prst="rect">
            <a:avLst/>
          </a:prstGeom>
        </p:spPr>
      </p:pic>
      <p:pic>
        <p:nvPicPr>
          <p:cNvPr id="20" name="Grafik 19">
            <a:extLst>
              <a:ext uri="{FF2B5EF4-FFF2-40B4-BE49-F238E27FC236}">
                <a16:creationId xmlns:a16="http://schemas.microsoft.com/office/drawing/2014/main" id="{AB8F0A65-0FDE-4454-8D0D-EEEDC76A7059}"/>
              </a:ext>
            </a:extLst>
          </p:cNvPr>
          <p:cNvPicPr>
            <a:picLocks noChangeAspect="1"/>
          </p:cNvPicPr>
          <p:nvPr/>
        </p:nvPicPr>
        <p:blipFill rotWithShape="1">
          <a:blip r:embed="rId4"/>
          <a:srcRect l="46660"/>
          <a:stretch/>
        </p:blipFill>
        <p:spPr>
          <a:xfrm>
            <a:off x="7484420" y="4424471"/>
            <a:ext cx="968791" cy="1816254"/>
          </a:xfrm>
          <a:prstGeom prst="rect">
            <a:avLst/>
          </a:prstGeom>
        </p:spPr>
      </p:pic>
      <p:pic>
        <p:nvPicPr>
          <p:cNvPr id="21" name="Grafik 20">
            <a:extLst>
              <a:ext uri="{FF2B5EF4-FFF2-40B4-BE49-F238E27FC236}">
                <a16:creationId xmlns:a16="http://schemas.microsoft.com/office/drawing/2014/main" id="{13D10E2F-2346-4CD9-AF41-C676776F51E1}"/>
              </a:ext>
            </a:extLst>
          </p:cNvPr>
          <p:cNvPicPr>
            <a:picLocks noChangeAspect="1"/>
          </p:cNvPicPr>
          <p:nvPr/>
        </p:nvPicPr>
        <p:blipFill rotWithShape="1">
          <a:blip r:embed="rId5"/>
          <a:srcRect t="2298" b="12528"/>
          <a:stretch/>
        </p:blipFill>
        <p:spPr>
          <a:xfrm>
            <a:off x="430273" y="3012636"/>
            <a:ext cx="1063625" cy="679450"/>
          </a:xfrm>
          <a:prstGeom prst="rect">
            <a:avLst/>
          </a:prstGeom>
        </p:spPr>
      </p:pic>
      <p:pic>
        <p:nvPicPr>
          <p:cNvPr id="22" name="Grafik 21">
            <a:extLst>
              <a:ext uri="{FF2B5EF4-FFF2-40B4-BE49-F238E27FC236}">
                <a16:creationId xmlns:a16="http://schemas.microsoft.com/office/drawing/2014/main" id="{2664A056-1275-4CE8-BC37-220EE5658D3A}"/>
              </a:ext>
            </a:extLst>
          </p:cNvPr>
          <p:cNvPicPr>
            <a:picLocks noChangeAspect="1"/>
          </p:cNvPicPr>
          <p:nvPr/>
        </p:nvPicPr>
        <p:blipFill rotWithShape="1">
          <a:blip r:embed="rId6"/>
          <a:srcRect l="15404" t="9753" r="14141" b="14503"/>
          <a:stretch/>
        </p:blipFill>
        <p:spPr>
          <a:xfrm>
            <a:off x="4676065" y="5829793"/>
            <a:ext cx="1630458" cy="695428"/>
          </a:xfrm>
          <a:prstGeom prst="rect">
            <a:avLst/>
          </a:prstGeom>
        </p:spPr>
      </p:pic>
      <p:sp>
        <p:nvSpPr>
          <p:cNvPr id="23" name="Textfeld 22">
            <a:extLst>
              <a:ext uri="{FF2B5EF4-FFF2-40B4-BE49-F238E27FC236}">
                <a16:creationId xmlns:a16="http://schemas.microsoft.com/office/drawing/2014/main" id="{5174FAE2-916F-41C4-B5BC-8F68AD7BB328}"/>
              </a:ext>
            </a:extLst>
          </p:cNvPr>
          <p:cNvSpPr txBox="1"/>
          <p:nvPr/>
        </p:nvSpPr>
        <p:spPr>
          <a:xfrm>
            <a:off x="446650" y="5124210"/>
            <a:ext cx="973600" cy="307777"/>
          </a:xfrm>
          <a:prstGeom prst="rect">
            <a:avLst/>
          </a:prstGeom>
          <a:noFill/>
          <a:ln>
            <a:solidFill>
              <a:schemeClr val="tx1"/>
            </a:solidFill>
          </a:ln>
        </p:spPr>
        <p:txBody>
          <a:bodyPr wrap="square" rtlCol="0">
            <a:spAutoFit/>
          </a:bodyPr>
          <a:lstStyle/>
          <a:p>
            <a:r>
              <a:rPr lang="en-US" sz="1400" dirty="0"/>
              <a:t>10 </a:t>
            </a:r>
            <a:r>
              <a:rPr lang="en-US" sz="1400" dirty="0" err="1"/>
              <a:t>kWp</a:t>
            </a:r>
            <a:r>
              <a:rPr lang="en-US" sz="1400" dirty="0"/>
              <a:t> PV</a:t>
            </a:r>
          </a:p>
        </p:txBody>
      </p:sp>
      <p:sp>
        <p:nvSpPr>
          <p:cNvPr id="24" name="Textfeld 23">
            <a:extLst>
              <a:ext uri="{FF2B5EF4-FFF2-40B4-BE49-F238E27FC236}">
                <a16:creationId xmlns:a16="http://schemas.microsoft.com/office/drawing/2014/main" id="{B420D41D-7CE3-4CD5-B3F8-93A1D9E3BD38}"/>
              </a:ext>
            </a:extLst>
          </p:cNvPr>
          <p:cNvSpPr txBox="1"/>
          <p:nvPr/>
        </p:nvSpPr>
        <p:spPr>
          <a:xfrm>
            <a:off x="446650" y="3862504"/>
            <a:ext cx="882229" cy="307777"/>
          </a:xfrm>
          <a:prstGeom prst="rect">
            <a:avLst/>
          </a:prstGeom>
          <a:noFill/>
          <a:ln>
            <a:solidFill>
              <a:schemeClr val="tx1"/>
            </a:solidFill>
          </a:ln>
        </p:spPr>
        <p:txBody>
          <a:bodyPr wrap="square" rtlCol="0">
            <a:spAutoFit/>
          </a:bodyPr>
          <a:lstStyle/>
          <a:p>
            <a:r>
              <a:rPr lang="en-US" sz="1400" dirty="0"/>
              <a:t>5 </a:t>
            </a:r>
            <a:r>
              <a:rPr lang="en-US" sz="1400" dirty="0" err="1"/>
              <a:t>kWp</a:t>
            </a:r>
            <a:r>
              <a:rPr lang="en-US" sz="1400" dirty="0"/>
              <a:t> PV</a:t>
            </a:r>
          </a:p>
        </p:txBody>
      </p:sp>
      <p:sp>
        <p:nvSpPr>
          <p:cNvPr id="25" name="Textfeld 24">
            <a:extLst>
              <a:ext uri="{FF2B5EF4-FFF2-40B4-BE49-F238E27FC236}">
                <a16:creationId xmlns:a16="http://schemas.microsoft.com/office/drawing/2014/main" id="{1D870772-EAE2-4D2B-99C5-A15806583F6D}"/>
              </a:ext>
            </a:extLst>
          </p:cNvPr>
          <p:cNvSpPr txBox="1"/>
          <p:nvPr/>
        </p:nvSpPr>
        <p:spPr>
          <a:xfrm>
            <a:off x="430273" y="2626070"/>
            <a:ext cx="629403" cy="307777"/>
          </a:xfrm>
          <a:prstGeom prst="rect">
            <a:avLst/>
          </a:prstGeom>
          <a:noFill/>
          <a:ln>
            <a:solidFill>
              <a:schemeClr val="tx1"/>
            </a:solidFill>
          </a:ln>
        </p:spPr>
        <p:txBody>
          <a:bodyPr wrap="square" rtlCol="0">
            <a:spAutoFit/>
          </a:bodyPr>
          <a:lstStyle/>
          <a:p>
            <a:r>
              <a:rPr lang="en-US" sz="1400" dirty="0"/>
              <a:t>No PV</a:t>
            </a:r>
          </a:p>
        </p:txBody>
      </p:sp>
      <p:sp>
        <p:nvSpPr>
          <p:cNvPr id="26" name="Textfeld 25">
            <a:extLst>
              <a:ext uri="{FF2B5EF4-FFF2-40B4-BE49-F238E27FC236}">
                <a16:creationId xmlns:a16="http://schemas.microsoft.com/office/drawing/2014/main" id="{F6AB8E82-0FF0-489D-AEF1-9B3E4EAF47C4}"/>
              </a:ext>
            </a:extLst>
          </p:cNvPr>
          <p:cNvSpPr txBox="1"/>
          <p:nvPr/>
        </p:nvSpPr>
        <p:spPr>
          <a:xfrm>
            <a:off x="6947963" y="3008517"/>
            <a:ext cx="1594475" cy="307777"/>
          </a:xfrm>
          <a:prstGeom prst="rect">
            <a:avLst/>
          </a:prstGeom>
          <a:noFill/>
          <a:ln>
            <a:solidFill>
              <a:schemeClr val="tx1"/>
            </a:solidFill>
          </a:ln>
        </p:spPr>
        <p:txBody>
          <a:bodyPr wrap="square" rtlCol="0">
            <a:spAutoFit/>
          </a:bodyPr>
          <a:lstStyle/>
          <a:p>
            <a:r>
              <a:rPr lang="en-US" sz="1400" dirty="0"/>
              <a:t>No thermal storage</a:t>
            </a:r>
          </a:p>
        </p:txBody>
      </p:sp>
      <p:sp>
        <p:nvSpPr>
          <p:cNvPr id="27" name="Textfeld 26">
            <a:extLst>
              <a:ext uri="{FF2B5EF4-FFF2-40B4-BE49-F238E27FC236}">
                <a16:creationId xmlns:a16="http://schemas.microsoft.com/office/drawing/2014/main" id="{FF34B49D-FD54-443E-8131-4D6B8B98834B}"/>
              </a:ext>
            </a:extLst>
          </p:cNvPr>
          <p:cNvSpPr txBox="1"/>
          <p:nvPr/>
        </p:nvSpPr>
        <p:spPr>
          <a:xfrm>
            <a:off x="7482620" y="3849989"/>
            <a:ext cx="968791" cy="523220"/>
          </a:xfrm>
          <a:prstGeom prst="rect">
            <a:avLst/>
          </a:prstGeom>
          <a:noFill/>
          <a:ln>
            <a:solidFill>
              <a:schemeClr val="tx1"/>
            </a:solidFill>
          </a:ln>
        </p:spPr>
        <p:txBody>
          <a:bodyPr wrap="square" rtlCol="0">
            <a:spAutoFit/>
          </a:bodyPr>
          <a:lstStyle/>
          <a:p>
            <a:r>
              <a:rPr lang="en-US" sz="1400" dirty="0"/>
              <a:t>1500 l hot </a:t>
            </a:r>
          </a:p>
          <a:p>
            <a:r>
              <a:rPr lang="en-US" sz="1400" dirty="0"/>
              <a:t>water tank</a:t>
            </a:r>
          </a:p>
        </p:txBody>
      </p:sp>
      <p:sp>
        <p:nvSpPr>
          <p:cNvPr id="28" name="Textfeld 27">
            <a:extLst>
              <a:ext uri="{FF2B5EF4-FFF2-40B4-BE49-F238E27FC236}">
                <a16:creationId xmlns:a16="http://schemas.microsoft.com/office/drawing/2014/main" id="{15F1E582-49A5-470A-B7FE-4B6A52EE10B0}"/>
              </a:ext>
            </a:extLst>
          </p:cNvPr>
          <p:cNvSpPr txBox="1"/>
          <p:nvPr/>
        </p:nvSpPr>
        <p:spPr>
          <a:xfrm>
            <a:off x="2840579" y="5486272"/>
            <a:ext cx="1547540" cy="307777"/>
          </a:xfrm>
          <a:prstGeom prst="rect">
            <a:avLst/>
          </a:prstGeom>
          <a:noFill/>
          <a:ln>
            <a:solidFill>
              <a:schemeClr val="tx1"/>
            </a:solidFill>
          </a:ln>
        </p:spPr>
        <p:txBody>
          <a:bodyPr wrap="square" rtlCol="0">
            <a:spAutoFit/>
          </a:bodyPr>
          <a:lstStyle/>
          <a:p>
            <a:r>
              <a:rPr lang="en-US" sz="1400" dirty="0"/>
              <a:t>No battery storage</a:t>
            </a:r>
          </a:p>
        </p:txBody>
      </p:sp>
      <p:sp>
        <p:nvSpPr>
          <p:cNvPr id="29" name="Textfeld 28">
            <a:extLst>
              <a:ext uri="{FF2B5EF4-FFF2-40B4-BE49-F238E27FC236}">
                <a16:creationId xmlns:a16="http://schemas.microsoft.com/office/drawing/2014/main" id="{78EAEA51-C927-45D5-82A2-C0B470A4C27F}"/>
              </a:ext>
            </a:extLst>
          </p:cNvPr>
          <p:cNvSpPr txBox="1"/>
          <p:nvPr/>
        </p:nvSpPr>
        <p:spPr>
          <a:xfrm>
            <a:off x="4592219" y="5477533"/>
            <a:ext cx="1805623" cy="307777"/>
          </a:xfrm>
          <a:prstGeom prst="rect">
            <a:avLst/>
          </a:prstGeom>
          <a:noFill/>
          <a:ln>
            <a:solidFill>
              <a:schemeClr val="tx1"/>
            </a:solidFill>
          </a:ln>
        </p:spPr>
        <p:txBody>
          <a:bodyPr wrap="square" rtlCol="0">
            <a:spAutoFit/>
          </a:bodyPr>
          <a:lstStyle/>
          <a:p>
            <a:r>
              <a:rPr lang="en-US" sz="1400" dirty="0"/>
              <a:t>7 kWh battery storage</a:t>
            </a:r>
          </a:p>
        </p:txBody>
      </p:sp>
      <p:cxnSp>
        <p:nvCxnSpPr>
          <p:cNvPr id="31" name="Verbinder: gewinkelt 30">
            <a:extLst>
              <a:ext uri="{FF2B5EF4-FFF2-40B4-BE49-F238E27FC236}">
                <a16:creationId xmlns:a16="http://schemas.microsoft.com/office/drawing/2014/main" id="{82B7B985-5A25-4079-8548-63DDF25D336A}"/>
              </a:ext>
            </a:extLst>
          </p:cNvPr>
          <p:cNvCxnSpPr>
            <a:cxnSpLocks/>
            <a:stCxn id="12" idx="1"/>
          </p:cNvCxnSpPr>
          <p:nvPr/>
        </p:nvCxnSpPr>
        <p:spPr>
          <a:xfrm rot="10800000" flipV="1">
            <a:off x="3338162" y="1568449"/>
            <a:ext cx="947379" cy="280282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5" name="Verbinder: gewinkelt 34">
            <a:extLst>
              <a:ext uri="{FF2B5EF4-FFF2-40B4-BE49-F238E27FC236}">
                <a16:creationId xmlns:a16="http://schemas.microsoft.com/office/drawing/2014/main" id="{36429EB8-8FEB-4838-91E0-C24C2578B5D5}"/>
              </a:ext>
            </a:extLst>
          </p:cNvPr>
          <p:cNvCxnSpPr>
            <a:cxnSpLocks/>
          </p:cNvCxnSpPr>
          <p:nvPr/>
        </p:nvCxnSpPr>
        <p:spPr>
          <a:xfrm rot="10800000">
            <a:off x="1059677" y="2779959"/>
            <a:ext cx="2281073" cy="1591318"/>
          </a:xfrm>
          <a:prstGeom prst="bentConnector3">
            <a:avLst>
              <a:gd name="adj1" fmla="val 44154"/>
            </a:avLst>
          </a:prstGeom>
        </p:spPr>
        <p:style>
          <a:lnRef idx="1">
            <a:schemeClr val="accent1"/>
          </a:lnRef>
          <a:fillRef idx="0">
            <a:schemeClr val="accent1"/>
          </a:fillRef>
          <a:effectRef idx="0">
            <a:schemeClr val="accent1"/>
          </a:effectRef>
          <a:fontRef idx="minor">
            <a:schemeClr val="tx1"/>
          </a:fontRef>
        </p:style>
      </p:cxnSp>
      <p:cxnSp>
        <p:nvCxnSpPr>
          <p:cNvPr id="40" name="Verbinder: gewinkelt 39">
            <a:extLst>
              <a:ext uri="{FF2B5EF4-FFF2-40B4-BE49-F238E27FC236}">
                <a16:creationId xmlns:a16="http://schemas.microsoft.com/office/drawing/2014/main" id="{038F7701-1608-4B7C-81B9-50CC85367DD7}"/>
              </a:ext>
            </a:extLst>
          </p:cNvPr>
          <p:cNvCxnSpPr>
            <a:cxnSpLocks/>
            <a:endCxn id="24" idx="3"/>
          </p:cNvCxnSpPr>
          <p:nvPr/>
        </p:nvCxnSpPr>
        <p:spPr>
          <a:xfrm rot="10800000">
            <a:off x="1328879" y="4016393"/>
            <a:ext cx="2009282" cy="354886"/>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4" name="Verbinder: gewinkelt 43">
            <a:extLst>
              <a:ext uri="{FF2B5EF4-FFF2-40B4-BE49-F238E27FC236}">
                <a16:creationId xmlns:a16="http://schemas.microsoft.com/office/drawing/2014/main" id="{7B7806DF-532C-4A1E-8A43-0913C9A8E052}"/>
              </a:ext>
            </a:extLst>
          </p:cNvPr>
          <p:cNvCxnSpPr>
            <a:cxnSpLocks/>
            <a:endCxn id="23" idx="3"/>
          </p:cNvCxnSpPr>
          <p:nvPr/>
        </p:nvCxnSpPr>
        <p:spPr>
          <a:xfrm rot="10800000" flipV="1">
            <a:off x="1420251" y="4371275"/>
            <a:ext cx="1906333" cy="906823"/>
          </a:xfrm>
          <a:prstGeom prst="bentConnector3">
            <a:avLst>
              <a:gd name="adj1" fmla="val 51910"/>
            </a:avLst>
          </a:prstGeom>
        </p:spPr>
        <p:style>
          <a:lnRef idx="1">
            <a:schemeClr val="accent1"/>
          </a:lnRef>
          <a:fillRef idx="0">
            <a:schemeClr val="accent1"/>
          </a:fillRef>
          <a:effectRef idx="0">
            <a:schemeClr val="accent1"/>
          </a:effectRef>
          <a:fontRef idx="minor">
            <a:schemeClr val="tx1"/>
          </a:fontRef>
        </p:style>
      </p:cxnSp>
      <p:cxnSp>
        <p:nvCxnSpPr>
          <p:cNvPr id="50" name="Verbinder: gewinkelt 49">
            <a:extLst>
              <a:ext uri="{FF2B5EF4-FFF2-40B4-BE49-F238E27FC236}">
                <a16:creationId xmlns:a16="http://schemas.microsoft.com/office/drawing/2014/main" id="{4941D182-59C0-4213-BF7A-BD1026E8D936}"/>
              </a:ext>
            </a:extLst>
          </p:cNvPr>
          <p:cNvCxnSpPr>
            <a:cxnSpLocks/>
            <a:stCxn id="11" idx="2"/>
            <a:endCxn id="29" idx="0"/>
          </p:cNvCxnSpPr>
          <p:nvPr/>
        </p:nvCxnSpPr>
        <p:spPr>
          <a:xfrm rot="16200000" flipH="1">
            <a:off x="3468350" y="3450851"/>
            <a:ext cx="3039133" cy="101422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3" name="Verbinder: gewinkelt 52">
            <a:extLst>
              <a:ext uri="{FF2B5EF4-FFF2-40B4-BE49-F238E27FC236}">
                <a16:creationId xmlns:a16="http://schemas.microsoft.com/office/drawing/2014/main" id="{0D3847AF-B7EB-437D-95C5-E9DE68861BDB}"/>
              </a:ext>
            </a:extLst>
          </p:cNvPr>
          <p:cNvCxnSpPr>
            <a:cxnSpLocks/>
            <a:stCxn id="11" idx="2"/>
            <a:endCxn id="28" idx="0"/>
          </p:cNvCxnSpPr>
          <p:nvPr/>
        </p:nvCxnSpPr>
        <p:spPr>
          <a:xfrm rot="5400000">
            <a:off x="2523640" y="3529110"/>
            <a:ext cx="3047872" cy="86645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1" name="Verbinder: gewinkelt 60">
            <a:extLst>
              <a:ext uri="{FF2B5EF4-FFF2-40B4-BE49-F238E27FC236}">
                <a16:creationId xmlns:a16="http://schemas.microsoft.com/office/drawing/2014/main" id="{1D2BCFF4-F6F6-4D89-B1F2-8ADD0FD553A4}"/>
              </a:ext>
            </a:extLst>
          </p:cNvPr>
          <p:cNvCxnSpPr>
            <a:cxnSpLocks/>
            <a:stCxn id="11" idx="3"/>
            <a:endCxn id="26" idx="1"/>
          </p:cNvCxnSpPr>
          <p:nvPr/>
        </p:nvCxnSpPr>
        <p:spPr>
          <a:xfrm>
            <a:off x="4871327" y="2092325"/>
            <a:ext cx="2076636" cy="107008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4" name="Verbinder: gewinkelt 63">
            <a:extLst>
              <a:ext uri="{FF2B5EF4-FFF2-40B4-BE49-F238E27FC236}">
                <a16:creationId xmlns:a16="http://schemas.microsoft.com/office/drawing/2014/main" id="{B3EDDD2F-361D-498C-8C84-6FBD85CF2077}"/>
              </a:ext>
            </a:extLst>
          </p:cNvPr>
          <p:cNvCxnSpPr>
            <a:cxnSpLocks/>
            <a:stCxn id="11" idx="3"/>
            <a:endCxn id="27" idx="1"/>
          </p:cNvCxnSpPr>
          <p:nvPr/>
        </p:nvCxnSpPr>
        <p:spPr>
          <a:xfrm>
            <a:off x="4871327" y="2092325"/>
            <a:ext cx="2611293" cy="2019274"/>
          </a:xfrm>
          <a:prstGeom prst="bentConnector3">
            <a:avLst>
              <a:gd name="adj1" fmla="val 39787"/>
            </a:avLst>
          </a:prstGeom>
        </p:spPr>
        <p:style>
          <a:lnRef idx="1">
            <a:schemeClr val="accent1"/>
          </a:lnRef>
          <a:fillRef idx="0">
            <a:schemeClr val="accent1"/>
          </a:fillRef>
          <a:effectRef idx="0">
            <a:schemeClr val="accent1"/>
          </a:effectRef>
          <a:fontRef idx="minor">
            <a:schemeClr val="tx1"/>
          </a:fontRef>
        </p:style>
      </p:cxnSp>
      <p:sp>
        <p:nvSpPr>
          <p:cNvPr id="70" name="Textfeld 69">
            <a:extLst>
              <a:ext uri="{FF2B5EF4-FFF2-40B4-BE49-F238E27FC236}">
                <a16:creationId xmlns:a16="http://schemas.microsoft.com/office/drawing/2014/main" id="{C1358BBB-2D29-4F4E-BF91-B8B059C5A487}"/>
              </a:ext>
            </a:extLst>
          </p:cNvPr>
          <p:cNvSpPr txBox="1"/>
          <p:nvPr/>
        </p:nvSpPr>
        <p:spPr>
          <a:xfrm>
            <a:off x="5383272" y="122120"/>
            <a:ext cx="2193934" cy="338554"/>
          </a:xfrm>
          <a:prstGeom prst="rect">
            <a:avLst/>
          </a:prstGeom>
          <a:noFill/>
        </p:spPr>
        <p:txBody>
          <a:bodyPr wrap="square" rtlCol="0">
            <a:spAutoFit/>
          </a:bodyPr>
          <a:lstStyle/>
          <a:p>
            <a:r>
              <a:rPr lang="en-US" sz="1600" dirty="0"/>
              <a:t>Indoor set temperature:</a:t>
            </a:r>
          </a:p>
        </p:txBody>
      </p:sp>
      <p:sp>
        <p:nvSpPr>
          <p:cNvPr id="71" name="Textfeld 70">
            <a:extLst>
              <a:ext uri="{FF2B5EF4-FFF2-40B4-BE49-F238E27FC236}">
                <a16:creationId xmlns:a16="http://schemas.microsoft.com/office/drawing/2014/main" id="{C8D43ED8-D124-40B9-9192-42D2541D077B}"/>
              </a:ext>
            </a:extLst>
          </p:cNvPr>
          <p:cNvSpPr txBox="1"/>
          <p:nvPr/>
        </p:nvSpPr>
        <p:spPr>
          <a:xfrm>
            <a:off x="5919743" y="800498"/>
            <a:ext cx="3125754" cy="523220"/>
          </a:xfrm>
          <a:prstGeom prst="rect">
            <a:avLst/>
          </a:prstGeom>
          <a:noFill/>
          <a:ln>
            <a:solidFill>
              <a:schemeClr val="tx1"/>
            </a:solidFill>
          </a:ln>
        </p:spPr>
        <p:txBody>
          <a:bodyPr wrap="square" rtlCol="0">
            <a:spAutoFit/>
          </a:bodyPr>
          <a:lstStyle/>
          <a:p>
            <a:r>
              <a:rPr lang="en-US" sz="1400" dirty="0"/>
              <a:t>“smart” </a:t>
            </a:r>
            <a:r>
              <a:rPr lang="en-US" sz="1400" dirty="0" err="1"/>
              <a:t>T</a:t>
            </a:r>
            <a:r>
              <a:rPr lang="en-US" sz="1400" baseline="-25000" dirty="0" err="1"/>
              <a:t>min</a:t>
            </a:r>
            <a:r>
              <a:rPr lang="en-US" sz="1400" dirty="0"/>
              <a:t>=20°C+(</a:t>
            </a:r>
            <a:r>
              <a:rPr lang="en-US" sz="1400" dirty="0" err="1"/>
              <a:t>T</a:t>
            </a:r>
            <a:r>
              <a:rPr lang="en-US" sz="1400" baseline="-25000" dirty="0" err="1"/>
              <a:t>outside</a:t>
            </a:r>
            <a:r>
              <a:rPr lang="en-US" sz="1400" dirty="0"/>
              <a:t> – 20°C +12)/8</a:t>
            </a:r>
          </a:p>
          <a:p>
            <a:r>
              <a:rPr lang="en-US" sz="1400" dirty="0"/>
              <a:t>	    </a:t>
            </a:r>
            <a:r>
              <a:rPr lang="en-US" sz="1400" dirty="0" err="1"/>
              <a:t>T</a:t>
            </a:r>
            <a:r>
              <a:rPr lang="en-US" sz="1400" baseline="-25000" dirty="0" err="1"/>
              <a:t>max</a:t>
            </a:r>
            <a:r>
              <a:rPr lang="en-US" sz="1400" dirty="0"/>
              <a:t> = 27°C</a:t>
            </a:r>
          </a:p>
        </p:txBody>
      </p:sp>
      <p:sp>
        <p:nvSpPr>
          <p:cNvPr id="72" name="Textfeld 71">
            <a:extLst>
              <a:ext uri="{FF2B5EF4-FFF2-40B4-BE49-F238E27FC236}">
                <a16:creationId xmlns:a16="http://schemas.microsoft.com/office/drawing/2014/main" id="{3547AA9A-EB76-4341-80E4-2CDF690CA1A8}"/>
              </a:ext>
            </a:extLst>
          </p:cNvPr>
          <p:cNvSpPr txBox="1"/>
          <p:nvPr/>
        </p:nvSpPr>
        <p:spPr>
          <a:xfrm>
            <a:off x="5919743" y="470974"/>
            <a:ext cx="1577804" cy="307777"/>
          </a:xfrm>
          <a:prstGeom prst="rect">
            <a:avLst/>
          </a:prstGeom>
          <a:noFill/>
          <a:ln>
            <a:solidFill>
              <a:schemeClr val="tx1"/>
            </a:solidFill>
          </a:ln>
        </p:spPr>
        <p:txBody>
          <a:bodyPr wrap="square" rtlCol="0">
            <a:spAutoFit/>
          </a:bodyPr>
          <a:lstStyle/>
          <a:p>
            <a:r>
              <a:rPr lang="en-US" sz="1400" dirty="0"/>
              <a:t>steady [20°C, 27°C]</a:t>
            </a:r>
          </a:p>
        </p:txBody>
      </p:sp>
      <p:cxnSp>
        <p:nvCxnSpPr>
          <p:cNvPr id="76" name="Verbinder: gewinkelt 75">
            <a:extLst>
              <a:ext uri="{FF2B5EF4-FFF2-40B4-BE49-F238E27FC236}">
                <a16:creationId xmlns:a16="http://schemas.microsoft.com/office/drawing/2014/main" id="{B2AACD69-55FB-4786-A129-00611FFFA98C}"/>
              </a:ext>
            </a:extLst>
          </p:cNvPr>
          <p:cNvCxnSpPr>
            <a:cxnSpLocks/>
            <a:stCxn id="12" idx="5"/>
            <a:endCxn id="72" idx="1"/>
          </p:cNvCxnSpPr>
          <p:nvPr/>
        </p:nvCxnSpPr>
        <p:spPr>
          <a:xfrm flipV="1">
            <a:off x="4676065" y="624863"/>
            <a:ext cx="1243678" cy="94358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79" name="Verbinder: gewinkelt 78">
            <a:extLst>
              <a:ext uri="{FF2B5EF4-FFF2-40B4-BE49-F238E27FC236}">
                <a16:creationId xmlns:a16="http://schemas.microsoft.com/office/drawing/2014/main" id="{7E04E956-BD70-4700-9874-406F1C121757}"/>
              </a:ext>
            </a:extLst>
          </p:cNvPr>
          <p:cNvCxnSpPr>
            <a:cxnSpLocks/>
            <a:stCxn id="12" idx="5"/>
            <a:endCxn id="71" idx="1"/>
          </p:cNvCxnSpPr>
          <p:nvPr/>
        </p:nvCxnSpPr>
        <p:spPr>
          <a:xfrm flipV="1">
            <a:off x="4676065" y="1062108"/>
            <a:ext cx="1243678" cy="506342"/>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54" name="Textfeld 53">
            <a:extLst>
              <a:ext uri="{FF2B5EF4-FFF2-40B4-BE49-F238E27FC236}">
                <a16:creationId xmlns:a16="http://schemas.microsoft.com/office/drawing/2014/main" id="{5508B8B9-B1DC-43A7-BD82-56DC461C5349}"/>
              </a:ext>
            </a:extLst>
          </p:cNvPr>
          <p:cNvSpPr txBox="1"/>
          <p:nvPr/>
        </p:nvSpPr>
        <p:spPr>
          <a:xfrm>
            <a:off x="2229617" y="239603"/>
            <a:ext cx="2193934" cy="338554"/>
          </a:xfrm>
          <a:prstGeom prst="rect">
            <a:avLst/>
          </a:prstGeom>
          <a:noFill/>
        </p:spPr>
        <p:txBody>
          <a:bodyPr wrap="square" rtlCol="0">
            <a:spAutoFit/>
          </a:bodyPr>
          <a:lstStyle/>
          <a:p>
            <a:r>
              <a:rPr lang="en-US" sz="1600" dirty="0"/>
              <a:t>Electricity price type:</a:t>
            </a:r>
          </a:p>
        </p:txBody>
      </p:sp>
      <p:sp>
        <p:nvSpPr>
          <p:cNvPr id="55" name="Textfeld 54">
            <a:extLst>
              <a:ext uri="{FF2B5EF4-FFF2-40B4-BE49-F238E27FC236}">
                <a16:creationId xmlns:a16="http://schemas.microsoft.com/office/drawing/2014/main" id="{1D86F170-31DF-42EC-9052-E47B8DD54C7B}"/>
              </a:ext>
            </a:extLst>
          </p:cNvPr>
          <p:cNvSpPr txBox="1"/>
          <p:nvPr/>
        </p:nvSpPr>
        <p:spPr>
          <a:xfrm>
            <a:off x="2309359" y="544875"/>
            <a:ext cx="834397" cy="307777"/>
          </a:xfrm>
          <a:prstGeom prst="rect">
            <a:avLst/>
          </a:prstGeom>
          <a:noFill/>
          <a:ln>
            <a:solidFill>
              <a:schemeClr val="tx1"/>
            </a:solidFill>
          </a:ln>
        </p:spPr>
        <p:txBody>
          <a:bodyPr wrap="square" rtlCol="0">
            <a:spAutoFit/>
          </a:bodyPr>
          <a:lstStyle/>
          <a:p>
            <a:r>
              <a:rPr lang="en-US" sz="1400" dirty="0"/>
              <a:t>fixed</a:t>
            </a:r>
          </a:p>
        </p:txBody>
      </p:sp>
      <p:sp>
        <p:nvSpPr>
          <p:cNvPr id="56" name="Textfeld 55">
            <a:extLst>
              <a:ext uri="{FF2B5EF4-FFF2-40B4-BE49-F238E27FC236}">
                <a16:creationId xmlns:a16="http://schemas.microsoft.com/office/drawing/2014/main" id="{C3CABDC9-58F2-44F1-BEF3-448E852A5DB6}"/>
              </a:ext>
            </a:extLst>
          </p:cNvPr>
          <p:cNvSpPr txBox="1"/>
          <p:nvPr/>
        </p:nvSpPr>
        <p:spPr>
          <a:xfrm>
            <a:off x="2309359" y="903726"/>
            <a:ext cx="834397" cy="307777"/>
          </a:xfrm>
          <a:prstGeom prst="rect">
            <a:avLst/>
          </a:prstGeom>
          <a:noFill/>
          <a:ln>
            <a:solidFill>
              <a:schemeClr val="tx1"/>
            </a:solidFill>
          </a:ln>
        </p:spPr>
        <p:txBody>
          <a:bodyPr wrap="square" rtlCol="0">
            <a:spAutoFit/>
          </a:bodyPr>
          <a:lstStyle/>
          <a:p>
            <a:r>
              <a:rPr lang="en-US" sz="1400" dirty="0"/>
              <a:t>variable</a:t>
            </a:r>
          </a:p>
        </p:txBody>
      </p:sp>
      <p:cxnSp>
        <p:nvCxnSpPr>
          <p:cNvPr id="46" name="Verbinder: gewinkelt 45">
            <a:extLst>
              <a:ext uri="{FF2B5EF4-FFF2-40B4-BE49-F238E27FC236}">
                <a16:creationId xmlns:a16="http://schemas.microsoft.com/office/drawing/2014/main" id="{928B831B-7888-4286-90CE-5969FF5B34E5}"/>
              </a:ext>
            </a:extLst>
          </p:cNvPr>
          <p:cNvCxnSpPr>
            <a:cxnSpLocks/>
            <a:stCxn id="55" idx="3"/>
            <a:endCxn id="12" idx="0"/>
          </p:cNvCxnSpPr>
          <p:nvPr/>
        </p:nvCxnSpPr>
        <p:spPr>
          <a:xfrm>
            <a:off x="3143756" y="698764"/>
            <a:ext cx="1337046" cy="69188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49" name="Verbinder: gewinkelt 48">
            <a:extLst>
              <a:ext uri="{FF2B5EF4-FFF2-40B4-BE49-F238E27FC236}">
                <a16:creationId xmlns:a16="http://schemas.microsoft.com/office/drawing/2014/main" id="{E8EC9D26-6837-49B7-A594-022A53CDB68B}"/>
              </a:ext>
            </a:extLst>
          </p:cNvPr>
          <p:cNvCxnSpPr>
            <a:cxnSpLocks/>
            <a:stCxn id="56" idx="3"/>
            <a:endCxn id="12" idx="0"/>
          </p:cNvCxnSpPr>
          <p:nvPr/>
        </p:nvCxnSpPr>
        <p:spPr>
          <a:xfrm>
            <a:off x="3143756" y="1057615"/>
            <a:ext cx="1337046" cy="333035"/>
          </a:xfrm>
          <a:prstGeom prst="bentConnector2">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477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EC21B04-54D9-4822-A734-C657D97D8B9C}"/>
              </a:ext>
            </a:extLst>
          </p:cNvPr>
          <p:cNvSpPr>
            <a:spLocks noGrp="1"/>
          </p:cNvSpPr>
          <p:nvPr>
            <p:ph type="title"/>
          </p:nvPr>
        </p:nvSpPr>
        <p:spPr/>
        <p:txBody>
          <a:bodyPr/>
          <a:lstStyle/>
          <a:p>
            <a:endParaRPr lang="en-US"/>
          </a:p>
        </p:txBody>
      </p:sp>
      <p:sp>
        <p:nvSpPr>
          <p:cNvPr id="4" name="Inhaltsplatzhalter 3">
            <a:extLst>
              <a:ext uri="{FF2B5EF4-FFF2-40B4-BE49-F238E27FC236}">
                <a16:creationId xmlns:a16="http://schemas.microsoft.com/office/drawing/2014/main" id="{896F0958-AF08-4582-ACB3-4587DA225BCD}"/>
              </a:ext>
            </a:extLst>
          </p:cNvPr>
          <p:cNvSpPr>
            <a:spLocks noGrp="1"/>
          </p:cNvSpPr>
          <p:nvPr>
            <p:ph sz="quarter" idx="13"/>
          </p:nvPr>
        </p:nvSpPr>
        <p:spPr/>
        <p:txBody>
          <a:bodyPr/>
          <a:lstStyle/>
          <a:p>
            <a:r>
              <a:rPr lang="en-US" dirty="0"/>
              <a:t>Preliminary Results</a:t>
            </a:r>
          </a:p>
        </p:txBody>
      </p:sp>
      <p:sp>
        <p:nvSpPr>
          <p:cNvPr id="5" name="Fußzeilenplatzhalter 4">
            <a:extLst>
              <a:ext uri="{FF2B5EF4-FFF2-40B4-BE49-F238E27FC236}">
                <a16:creationId xmlns:a16="http://schemas.microsoft.com/office/drawing/2014/main" id="{0E76C6FF-E7F1-4654-AFEA-3A93D43E08A0}"/>
              </a:ext>
            </a:extLst>
          </p:cNvPr>
          <p:cNvSpPr>
            <a:spLocks noGrp="1"/>
          </p:cNvSpPr>
          <p:nvPr>
            <p:ph type="ftr" sz="quarter" idx="3"/>
          </p:nvPr>
        </p:nvSpPr>
        <p:spPr/>
        <p:txBody>
          <a:bodyPr/>
          <a:lstStyle/>
          <a:p>
            <a:endParaRPr lang="en-US" dirty="0"/>
          </a:p>
        </p:txBody>
      </p:sp>
      <p:sp>
        <p:nvSpPr>
          <p:cNvPr id="6" name="Foliennummernplatzhalter 5">
            <a:extLst>
              <a:ext uri="{FF2B5EF4-FFF2-40B4-BE49-F238E27FC236}">
                <a16:creationId xmlns:a16="http://schemas.microsoft.com/office/drawing/2014/main" id="{3074E32B-5028-42DF-A86A-F11B033C6806}"/>
              </a:ext>
            </a:extLst>
          </p:cNvPr>
          <p:cNvSpPr>
            <a:spLocks noGrp="1"/>
          </p:cNvSpPr>
          <p:nvPr>
            <p:ph type="sldNum" sz="quarter" idx="4"/>
          </p:nvPr>
        </p:nvSpPr>
        <p:spPr/>
        <p:txBody>
          <a:bodyPr/>
          <a:lstStyle/>
          <a:p>
            <a:pPr algn="l"/>
            <a:fld id="{01307E4E-91ED-4D37-ADA8-A2790ED4317B}" type="slidenum">
              <a:rPr lang="de-AT" smtClean="0"/>
              <a:pPr algn="l"/>
              <a:t>7</a:t>
            </a:fld>
            <a:endParaRPr lang="de-AT" dirty="0"/>
          </a:p>
        </p:txBody>
      </p:sp>
      <p:sp>
        <p:nvSpPr>
          <p:cNvPr id="9" name="Inhaltsplatzhalter 1">
            <a:extLst>
              <a:ext uri="{FF2B5EF4-FFF2-40B4-BE49-F238E27FC236}">
                <a16:creationId xmlns:a16="http://schemas.microsoft.com/office/drawing/2014/main" id="{C6859DD2-941C-46F6-9705-BFFE3B3075DB}"/>
              </a:ext>
            </a:extLst>
          </p:cNvPr>
          <p:cNvSpPr txBox="1">
            <a:spLocks/>
          </p:cNvSpPr>
          <p:nvPr/>
        </p:nvSpPr>
        <p:spPr>
          <a:xfrm>
            <a:off x="265368" y="1008309"/>
            <a:ext cx="8449056" cy="1391956"/>
          </a:xfrm>
          <a:prstGeom prst="rect">
            <a:avLst/>
          </a:prstGeom>
        </p:spPr>
        <p:txBody>
          <a:bodyPr/>
          <a:lstStyle>
            <a:lvl1pPr marL="173736" indent="-173736" algn="l" defTabSz="914400" rtl="0" eaLnBrk="1" latinLnBrk="0" hangingPunct="1">
              <a:lnSpc>
                <a:spcPct val="100000"/>
              </a:lnSpc>
              <a:spcBef>
                <a:spcPts val="600"/>
              </a:spcBef>
              <a:buClr>
                <a:schemeClr val="accent5">
                  <a:lumMod val="75000"/>
                </a:schemeClr>
              </a:buClr>
              <a:buSzPct val="140000"/>
              <a:buFont typeface="Wingdings 3" panose="05040102010807070707" pitchFamily="18" charset="2"/>
              <a:buChar char="ê"/>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lumMod val="75000"/>
                </a:schemeClr>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accent5">
                  <a:lumMod val="75000"/>
                </a:schemeClr>
              </a:buClr>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5">
                  <a:lumMod val="75000"/>
                </a:schemeClr>
              </a:buClr>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5">
                  <a:lumMod val="75000"/>
                </a:schemeClr>
              </a:buClr>
              <a:buSzPct val="75000"/>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A flat electricity price does not promote load shifting without storages</a:t>
            </a:r>
          </a:p>
          <a:p>
            <a:r>
              <a:rPr lang="en-US" sz="1600" dirty="0"/>
              <a:t>Utilizing the thermal mass shifts peaks but also results in higher energy demand (due to losses)</a:t>
            </a:r>
          </a:p>
        </p:txBody>
      </p:sp>
      <p:sp>
        <p:nvSpPr>
          <p:cNvPr id="14" name="Textfeld 13">
            <a:extLst>
              <a:ext uri="{FF2B5EF4-FFF2-40B4-BE49-F238E27FC236}">
                <a16:creationId xmlns:a16="http://schemas.microsoft.com/office/drawing/2014/main" id="{2D838084-8B9A-4CD2-99F6-952D002440C9}"/>
              </a:ext>
            </a:extLst>
          </p:cNvPr>
          <p:cNvSpPr txBox="1"/>
          <p:nvPr/>
        </p:nvSpPr>
        <p:spPr>
          <a:xfrm>
            <a:off x="8019825" y="2495372"/>
            <a:ext cx="886333" cy="307777"/>
          </a:xfrm>
          <a:prstGeom prst="rect">
            <a:avLst/>
          </a:prstGeom>
          <a:noFill/>
        </p:spPr>
        <p:txBody>
          <a:bodyPr wrap="square" rtlCol="0">
            <a:spAutoFit/>
          </a:bodyPr>
          <a:lstStyle/>
          <a:p>
            <a:r>
              <a:rPr lang="en-US" sz="1400" dirty="0"/>
              <a:t>Week 8</a:t>
            </a:r>
          </a:p>
        </p:txBody>
      </p:sp>
      <p:sp>
        <p:nvSpPr>
          <p:cNvPr id="2" name="Textfeld 1">
            <a:extLst>
              <a:ext uri="{FF2B5EF4-FFF2-40B4-BE49-F238E27FC236}">
                <a16:creationId xmlns:a16="http://schemas.microsoft.com/office/drawing/2014/main" id="{1215DF26-BE0A-43DB-B645-9FCBE236B62D}"/>
              </a:ext>
            </a:extLst>
          </p:cNvPr>
          <p:cNvSpPr txBox="1"/>
          <p:nvPr/>
        </p:nvSpPr>
        <p:spPr>
          <a:xfrm rot="16200000">
            <a:off x="-262981" y="3162757"/>
            <a:ext cx="1056700" cy="430887"/>
          </a:xfrm>
          <a:prstGeom prst="rect">
            <a:avLst/>
          </a:prstGeom>
          <a:noFill/>
        </p:spPr>
        <p:txBody>
          <a:bodyPr wrap="none" rtlCol="0">
            <a:spAutoFit/>
          </a:bodyPr>
          <a:lstStyle/>
          <a:p>
            <a:r>
              <a:rPr lang="en-US" sz="1100" dirty="0"/>
              <a:t>Electricity from</a:t>
            </a:r>
          </a:p>
          <a:p>
            <a:r>
              <a:rPr lang="en-US" sz="1100" dirty="0"/>
              <a:t>the grid (kw)</a:t>
            </a:r>
          </a:p>
        </p:txBody>
      </p:sp>
      <p:sp>
        <p:nvSpPr>
          <p:cNvPr id="10" name="Textfeld 9">
            <a:extLst>
              <a:ext uri="{FF2B5EF4-FFF2-40B4-BE49-F238E27FC236}">
                <a16:creationId xmlns:a16="http://schemas.microsoft.com/office/drawing/2014/main" id="{0F41208E-2279-454E-96C5-83FD956C66B1}"/>
              </a:ext>
            </a:extLst>
          </p:cNvPr>
          <p:cNvSpPr txBox="1"/>
          <p:nvPr/>
        </p:nvSpPr>
        <p:spPr>
          <a:xfrm rot="16200000">
            <a:off x="-262982" y="4868020"/>
            <a:ext cx="1056700" cy="430887"/>
          </a:xfrm>
          <a:prstGeom prst="rect">
            <a:avLst/>
          </a:prstGeom>
          <a:noFill/>
        </p:spPr>
        <p:txBody>
          <a:bodyPr wrap="none" rtlCol="0">
            <a:spAutoFit/>
          </a:bodyPr>
          <a:lstStyle/>
          <a:p>
            <a:r>
              <a:rPr lang="en-US" sz="1100" dirty="0"/>
              <a:t>Electricity from</a:t>
            </a:r>
          </a:p>
          <a:p>
            <a:r>
              <a:rPr lang="en-US" sz="1100" dirty="0"/>
              <a:t>the grid (kw)</a:t>
            </a:r>
          </a:p>
        </p:txBody>
      </p:sp>
      <p:pic>
        <p:nvPicPr>
          <p:cNvPr id="7" name="Grafik 6">
            <a:extLst>
              <a:ext uri="{FF2B5EF4-FFF2-40B4-BE49-F238E27FC236}">
                <a16:creationId xmlns:a16="http://schemas.microsoft.com/office/drawing/2014/main" id="{1BE4CFF6-75C2-4CEB-9FA3-D90625233D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4074" y="2730151"/>
            <a:ext cx="8280000" cy="1572762"/>
          </a:xfrm>
          <a:prstGeom prst="rect">
            <a:avLst/>
          </a:prstGeom>
        </p:spPr>
      </p:pic>
      <p:sp>
        <p:nvSpPr>
          <p:cNvPr id="8" name="Textfeld 7">
            <a:extLst>
              <a:ext uri="{FF2B5EF4-FFF2-40B4-BE49-F238E27FC236}">
                <a16:creationId xmlns:a16="http://schemas.microsoft.com/office/drawing/2014/main" id="{519C9993-99E0-42DA-AFF7-8C1DECD1D044}"/>
              </a:ext>
            </a:extLst>
          </p:cNvPr>
          <p:cNvSpPr txBox="1"/>
          <p:nvPr/>
        </p:nvSpPr>
        <p:spPr>
          <a:xfrm>
            <a:off x="5923712" y="2601645"/>
            <a:ext cx="942950" cy="307777"/>
          </a:xfrm>
          <a:prstGeom prst="rect">
            <a:avLst/>
          </a:prstGeom>
          <a:noFill/>
        </p:spPr>
        <p:txBody>
          <a:bodyPr wrap="none" rtlCol="0">
            <a:spAutoFit/>
          </a:bodyPr>
          <a:lstStyle/>
          <a:p>
            <a:r>
              <a:rPr lang="en-US" sz="1400" dirty="0">
                <a:solidFill>
                  <a:srgbClr val="C00000"/>
                </a:solidFill>
              </a:rPr>
              <a:t>fixed price</a:t>
            </a:r>
          </a:p>
        </p:txBody>
      </p:sp>
      <p:pic>
        <p:nvPicPr>
          <p:cNvPr id="12" name="Grafik 11">
            <a:extLst>
              <a:ext uri="{FF2B5EF4-FFF2-40B4-BE49-F238E27FC236}">
                <a16:creationId xmlns:a16="http://schemas.microsoft.com/office/drawing/2014/main" id="{D8552E0E-DA0A-4BEB-948F-6AD339AB49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4074" y="4548809"/>
            <a:ext cx="8280000" cy="1572762"/>
          </a:xfrm>
          <a:prstGeom prst="rect">
            <a:avLst/>
          </a:prstGeom>
        </p:spPr>
      </p:pic>
      <p:sp>
        <p:nvSpPr>
          <p:cNvPr id="15" name="Textfeld 14">
            <a:extLst>
              <a:ext uri="{FF2B5EF4-FFF2-40B4-BE49-F238E27FC236}">
                <a16:creationId xmlns:a16="http://schemas.microsoft.com/office/drawing/2014/main" id="{895CE026-2DD7-4BF2-BD9D-692A7A63520C}"/>
              </a:ext>
            </a:extLst>
          </p:cNvPr>
          <p:cNvSpPr txBox="1"/>
          <p:nvPr/>
        </p:nvSpPr>
        <p:spPr>
          <a:xfrm>
            <a:off x="5968221" y="4394920"/>
            <a:ext cx="1171090" cy="307777"/>
          </a:xfrm>
          <a:prstGeom prst="rect">
            <a:avLst/>
          </a:prstGeom>
          <a:noFill/>
        </p:spPr>
        <p:txBody>
          <a:bodyPr wrap="none" rtlCol="0">
            <a:spAutoFit/>
          </a:bodyPr>
          <a:lstStyle/>
          <a:p>
            <a:r>
              <a:rPr lang="en-US" sz="1400" dirty="0">
                <a:solidFill>
                  <a:srgbClr val="C00000"/>
                </a:solidFill>
              </a:rPr>
              <a:t>variable price</a:t>
            </a:r>
          </a:p>
        </p:txBody>
      </p:sp>
      <p:sp>
        <p:nvSpPr>
          <p:cNvPr id="13" name="Ellipse 12">
            <a:extLst>
              <a:ext uri="{FF2B5EF4-FFF2-40B4-BE49-F238E27FC236}">
                <a16:creationId xmlns:a16="http://schemas.microsoft.com/office/drawing/2014/main" id="{7FB56132-FBD3-4454-9BCA-EECEC2C4CC56}"/>
              </a:ext>
            </a:extLst>
          </p:cNvPr>
          <p:cNvSpPr/>
          <p:nvPr/>
        </p:nvSpPr>
        <p:spPr>
          <a:xfrm>
            <a:off x="2464025" y="4702697"/>
            <a:ext cx="319635" cy="9091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feld 15">
            <a:extLst>
              <a:ext uri="{FF2B5EF4-FFF2-40B4-BE49-F238E27FC236}">
                <a16:creationId xmlns:a16="http://schemas.microsoft.com/office/drawing/2014/main" id="{D7736C6F-55B0-4EF7-86A3-1BF054D4403C}"/>
              </a:ext>
            </a:extLst>
          </p:cNvPr>
          <p:cNvSpPr txBox="1"/>
          <p:nvPr/>
        </p:nvSpPr>
        <p:spPr>
          <a:xfrm>
            <a:off x="687478" y="6270519"/>
            <a:ext cx="1936364" cy="338554"/>
          </a:xfrm>
          <a:prstGeom prst="rect">
            <a:avLst/>
          </a:prstGeom>
          <a:noFill/>
          <a:ln>
            <a:solidFill>
              <a:srgbClr val="FF0000"/>
            </a:solidFill>
          </a:ln>
        </p:spPr>
        <p:txBody>
          <a:bodyPr wrap="none" rtlCol="0">
            <a:spAutoFit/>
          </a:bodyPr>
          <a:lstStyle/>
          <a:p>
            <a:r>
              <a:rPr lang="en-US" sz="1600" dirty="0"/>
              <a:t>Building is preheated</a:t>
            </a:r>
          </a:p>
        </p:txBody>
      </p:sp>
      <p:cxnSp>
        <p:nvCxnSpPr>
          <p:cNvPr id="18" name="Gerade Verbindung mit Pfeil 17">
            <a:extLst>
              <a:ext uri="{FF2B5EF4-FFF2-40B4-BE49-F238E27FC236}">
                <a16:creationId xmlns:a16="http://schemas.microsoft.com/office/drawing/2014/main" id="{36E3070F-3901-4FE1-913C-FBE05AA4F72D}"/>
              </a:ext>
            </a:extLst>
          </p:cNvPr>
          <p:cNvCxnSpPr>
            <a:cxnSpLocks/>
            <a:stCxn id="16" idx="0"/>
            <a:endCxn id="13" idx="3"/>
          </p:cNvCxnSpPr>
          <p:nvPr/>
        </p:nvCxnSpPr>
        <p:spPr>
          <a:xfrm flipV="1">
            <a:off x="1655660" y="5478675"/>
            <a:ext cx="855174" cy="7918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Ellipse 22">
            <a:extLst>
              <a:ext uri="{FF2B5EF4-FFF2-40B4-BE49-F238E27FC236}">
                <a16:creationId xmlns:a16="http://schemas.microsoft.com/office/drawing/2014/main" id="{04C1F331-84A5-4987-8BE8-FC144F17CB67}"/>
              </a:ext>
            </a:extLst>
          </p:cNvPr>
          <p:cNvSpPr/>
          <p:nvPr/>
        </p:nvSpPr>
        <p:spPr>
          <a:xfrm>
            <a:off x="2810634" y="5017062"/>
            <a:ext cx="284570" cy="4976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Verbinder: gekrümmt 26">
            <a:extLst>
              <a:ext uri="{FF2B5EF4-FFF2-40B4-BE49-F238E27FC236}">
                <a16:creationId xmlns:a16="http://schemas.microsoft.com/office/drawing/2014/main" id="{8518E520-443F-434B-8925-EE114585143A}"/>
              </a:ext>
            </a:extLst>
          </p:cNvPr>
          <p:cNvCxnSpPr>
            <a:cxnSpLocks/>
            <a:stCxn id="23" idx="0"/>
            <a:endCxn id="13" idx="0"/>
          </p:cNvCxnSpPr>
          <p:nvPr/>
        </p:nvCxnSpPr>
        <p:spPr>
          <a:xfrm rot="16200000" flipV="1">
            <a:off x="2631199" y="4695342"/>
            <a:ext cx="314365" cy="329076"/>
          </a:xfrm>
          <a:prstGeom prst="curvedConnector3">
            <a:avLst>
              <a:gd name="adj1" fmla="val 172718"/>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Ellipse 28">
            <a:extLst>
              <a:ext uri="{FF2B5EF4-FFF2-40B4-BE49-F238E27FC236}">
                <a16:creationId xmlns:a16="http://schemas.microsoft.com/office/drawing/2014/main" id="{35922573-7EB6-43FF-B3A9-DA26F525FA40}"/>
              </a:ext>
            </a:extLst>
          </p:cNvPr>
          <p:cNvSpPr/>
          <p:nvPr/>
        </p:nvSpPr>
        <p:spPr>
          <a:xfrm>
            <a:off x="2520669" y="3166858"/>
            <a:ext cx="310195" cy="90911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Ellipse 29">
            <a:extLst>
              <a:ext uri="{FF2B5EF4-FFF2-40B4-BE49-F238E27FC236}">
                <a16:creationId xmlns:a16="http://schemas.microsoft.com/office/drawing/2014/main" id="{60F04243-6C96-4A1A-9A14-9FCB5FE0A2BB}"/>
              </a:ext>
            </a:extLst>
          </p:cNvPr>
          <p:cNvSpPr/>
          <p:nvPr/>
        </p:nvSpPr>
        <p:spPr>
          <a:xfrm>
            <a:off x="2814680" y="2849850"/>
            <a:ext cx="276166" cy="716574"/>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Verbinder: gekrümmt 30">
            <a:extLst>
              <a:ext uri="{FF2B5EF4-FFF2-40B4-BE49-F238E27FC236}">
                <a16:creationId xmlns:a16="http://schemas.microsoft.com/office/drawing/2014/main" id="{31AB2414-FCC5-4AEB-9FE7-042BC13434A0}"/>
              </a:ext>
            </a:extLst>
          </p:cNvPr>
          <p:cNvCxnSpPr>
            <a:cxnSpLocks/>
            <a:stCxn id="30" idx="0"/>
            <a:endCxn id="29" idx="0"/>
          </p:cNvCxnSpPr>
          <p:nvPr/>
        </p:nvCxnSpPr>
        <p:spPr>
          <a:xfrm rot="16200000" flipH="1" flipV="1">
            <a:off x="2655761" y="2869856"/>
            <a:ext cx="317008" cy="276996"/>
          </a:xfrm>
          <a:prstGeom prst="curvedConnector3">
            <a:avLst>
              <a:gd name="adj1" fmla="val -7211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42EBC608-092A-41D6-B42F-E3BC708B260A}"/>
              </a:ext>
            </a:extLst>
          </p:cNvPr>
          <p:cNvSpPr txBox="1"/>
          <p:nvPr/>
        </p:nvSpPr>
        <p:spPr>
          <a:xfrm>
            <a:off x="1102587" y="2453632"/>
            <a:ext cx="1608133" cy="338554"/>
          </a:xfrm>
          <a:prstGeom prst="rect">
            <a:avLst/>
          </a:prstGeom>
          <a:noFill/>
          <a:ln>
            <a:solidFill>
              <a:schemeClr val="accent6"/>
            </a:solidFill>
          </a:ln>
        </p:spPr>
        <p:txBody>
          <a:bodyPr wrap="none" rtlCol="0">
            <a:spAutoFit/>
          </a:bodyPr>
          <a:lstStyle/>
          <a:p>
            <a:r>
              <a:rPr lang="en-US" sz="1600" dirty="0"/>
              <a:t>Smart appliances</a:t>
            </a:r>
          </a:p>
        </p:txBody>
      </p:sp>
    </p:spTree>
    <p:extLst>
      <p:ext uri="{BB962C8B-B14F-4D97-AF65-F5344CB8AC3E}">
        <p14:creationId xmlns:p14="http://schemas.microsoft.com/office/powerpoint/2010/main" val="2864422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5FD646D-84B2-483B-BFC3-ED5885F1D852}"/>
              </a:ext>
            </a:extLst>
          </p:cNvPr>
          <p:cNvSpPr>
            <a:spLocks noGrp="1"/>
          </p:cNvSpPr>
          <p:nvPr>
            <p:ph type="title"/>
          </p:nvPr>
        </p:nvSpPr>
        <p:spPr/>
        <p:txBody>
          <a:bodyPr/>
          <a:lstStyle/>
          <a:p>
            <a:endParaRPr lang="de-AT"/>
          </a:p>
        </p:txBody>
      </p:sp>
      <p:sp>
        <p:nvSpPr>
          <p:cNvPr id="4" name="Inhaltsplatzhalter 3">
            <a:extLst>
              <a:ext uri="{FF2B5EF4-FFF2-40B4-BE49-F238E27FC236}">
                <a16:creationId xmlns:a16="http://schemas.microsoft.com/office/drawing/2014/main" id="{C4032894-CB97-4A72-8612-5250F4E958F3}"/>
              </a:ext>
            </a:extLst>
          </p:cNvPr>
          <p:cNvSpPr>
            <a:spLocks noGrp="1"/>
          </p:cNvSpPr>
          <p:nvPr>
            <p:ph sz="quarter" idx="13"/>
          </p:nvPr>
        </p:nvSpPr>
        <p:spPr/>
        <p:txBody>
          <a:bodyPr/>
          <a:lstStyle/>
          <a:p>
            <a:r>
              <a:rPr lang="en-US" dirty="0"/>
              <a:t>Preliminary results</a:t>
            </a:r>
          </a:p>
        </p:txBody>
      </p:sp>
      <p:sp>
        <p:nvSpPr>
          <p:cNvPr id="5" name="Fußzeilenplatzhalter 4">
            <a:extLst>
              <a:ext uri="{FF2B5EF4-FFF2-40B4-BE49-F238E27FC236}">
                <a16:creationId xmlns:a16="http://schemas.microsoft.com/office/drawing/2014/main" id="{F7193F43-CBFF-45E8-B6BC-FCE443D746C1}"/>
              </a:ext>
            </a:extLst>
          </p:cNvPr>
          <p:cNvSpPr>
            <a:spLocks noGrp="1"/>
          </p:cNvSpPr>
          <p:nvPr>
            <p:ph type="ftr" sz="quarter" idx="3"/>
          </p:nvPr>
        </p:nvSpPr>
        <p:spPr/>
        <p:txBody>
          <a:bodyPr/>
          <a:lstStyle/>
          <a:p>
            <a:endParaRPr lang="en-US" dirty="0"/>
          </a:p>
        </p:txBody>
      </p:sp>
      <p:sp>
        <p:nvSpPr>
          <p:cNvPr id="6" name="Foliennummernplatzhalter 5">
            <a:extLst>
              <a:ext uri="{FF2B5EF4-FFF2-40B4-BE49-F238E27FC236}">
                <a16:creationId xmlns:a16="http://schemas.microsoft.com/office/drawing/2014/main" id="{10EB3089-1507-4870-8B0C-F15CB4C0AB82}"/>
              </a:ext>
            </a:extLst>
          </p:cNvPr>
          <p:cNvSpPr>
            <a:spLocks noGrp="1"/>
          </p:cNvSpPr>
          <p:nvPr>
            <p:ph type="sldNum" sz="quarter" idx="4"/>
          </p:nvPr>
        </p:nvSpPr>
        <p:spPr/>
        <p:txBody>
          <a:bodyPr/>
          <a:lstStyle/>
          <a:p>
            <a:pPr algn="l"/>
            <a:fld id="{01307E4E-91ED-4D37-ADA8-A2790ED4317B}" type="slidenum">
              <a:rPr lang="de-AT" smtClean="0"/>
              <a:pPr algn="l"/>
              <a:t>8</a:t>
            </a:fld>
            <a:endParaRPr lang="de-AT" dirty="0"/>
          </a:p>
        </p:txBody>
      </p:sp>
      <p:sp>
        <p:nvSpPr>
          <p:cNvPr id="19" name="Inhaltsplatzhalter 1">
            <a:extLst>
              <a:ext uri="{FF2B5EF4-FFF2-40B4-BE49-F238E27FC236}">
                <a16:creationId xmlns:a16="http://schemas.microsoft.com/office/drawing/2014/main" id="{BA121288-DDA3-4E44-BF8A-18E9862AE999}"/>
              </a:ext>
            </a:extLst>
          </p:cNvPr>
          <p:cNvSpPr>
            <a:spLocks noGrp="1"/>
          </p:cNvSpPr>
          <p:nvPr>
            <p:ph idx="1"/>
          </p:nvPr>
        </p:nvSpPr>
        <p:spPr>
          <a:xfrm>
            <a:off x="347472" y="1161288"/>
            <a:ext cx="8449056" cy="1042660"/>
          </a:xfrm>
        </p:spPr>
        <p:txBody>
          <a:bodyPr/>
          <a:lstStyle/>
          <a:p>
            <a:r>
              <a:rPr lang="en-US" sz="1600" dirty="0"/>
              <a:t>When storages and PV are implemented the electricity demand becomes volatile especially when the price is variable</a:t>
            </a:r>
          </a:p>
        </p:txBody>
      </p:sp>
      <p:sp>
        <p:nvSpPr>
          <p:cNvPr id="23" name="Textfeld 22">
            <a:extLst>
              <a:ext uri="{FF2B5EF4-FFF2-40B4-BE49-F238E27FC236}">
                <a16:creationId xmlns:a16="http://schemas.microsoft.com/office/drawing/2014/main" id="{2BAF2C70-B42C-4596-AD8D-D23F504C7908}"/>
              </a:ext>
            </a:extLst>
          </p:cNvPr>
          <p:cNvSpPr txBox="1"/>
          <p:nvPr/>
        </p:nvSpPr>
        <p:spPr>
          <a:xfrm>
            <a:off x="7910005" y="2089573"/>
            <a:ext cx="886333" cy="307777"/>
          </a:xfrm>
          <a:prstGeom prst="rect">
            <a:avLst/>
          </a:prstGeom>
          <a:noFill/>
        </p:spPr>
        <p:txBody>
          <a:bodyPr wrap="square" rtlCol="0">
            <a:spAutoFit/>
          </a:bodyPr>
          <a:lstStyle/>
          <a:p>
            <a:r>
              <a:rPr lang="en-US" sz="1400" dirty="0"/>
              <a:t>Week 8</a:t>
            </a:r>
          </a:p>
        </p:txBody>
      </p:sp>
      <p:sp>
        <p:nvSpPr>
          <p:cNvPr id="10" name="Textfeld 9">
            <a:extLst>
              <a:ext uri="{FF2B5EF4-FFF2-40B4-BE49-F238E27FC236}">
                <a16:creationId xmlns:a16="http://schemas.microsoft.com/office/drawing/2014/main" id="{FA6B8CF8-482C-40A8-BF20-C235690BE55F}"/>
              </a:ext>
            </a:extLst>
          </p:cNvPr>
          <p:cNvSpPr txBox="1"/>
          <p:nvPr/>
        </p:nvSpPr>
        <p:spPr>
          <a:xfrm rot="16200000">
            <a:off x="-262981" y="2961411"/>
            <a:ext cx="1056700" cy="430887"/>
          </a:xfrm>
          <a:prstGeom prst="rect">
            <a:avLst/>
          </a:prstGeom>
          <a:noFill/>
        </p:spPr>
        <p:txBody>
          <a:bodyPr wrap="none" rtlCol="0">
            <a:spAutoFit/>
          </a:bodyPr>
          <a:lstStyle/>
          <a:p>
            <a:pPr algn="ctr"/>
            <a:r>
              <a:rPr lang="en-US" sz="1100" dirty="0"/>
              <a:t>Electricity from</a:t>
            </a:r>
          </a:p>
          <a:p>
            <a:pPr algn="ctr"/>
            <a:r>
              <a:rPr lang="en-US" sz="1100" dirty="0"/>
              <a:t>the grid (kw)</a:t>
            </a:r>
          </a:p>
        </p:txBody>
      </p:sp>
      <p:sp>
        <p:nvSpPr>
          <p:cNvPr id="11" name="Textfeld 10">
            <a:extLst>
              <a:ext uri="{FF2B5EF4-FFF2-40B4-BE49-F238E27FC236}">
                <a16:creationId xmlns:a16="http://schemas.microsoft.com/office/drawing/2014/main" id="{2EC6510B-E5E5-4999-A708-367F291B83C2}"/>
              </a:ext>
            </a:extLst>
          </p:cNvPr>
          <p:cNvSpPr txBox="1"/>
          <p:nvPr/>
        </p:nvSpPr>
        <p:spPr>
          <a:xfrm rot="16200000">
            <a:off x="-262982" y="4731804"/>
            <a:ext cx="1056700" cy="430887"/>
          </a:xfrm>
          <a:prstGeom prst="rect">
            <a:avLst/>
          </a:prstGeom>
          <a:noFill/>
        </p:spPr>
        <p:txBody>
          <a:bodyPr wrap="none" rtlCol="0">
            <a:spAutoFit/>
          </a:bodyPr>
          <a:lstStyle/>
          <a:p>
            <a:pPr algn="ctr"/>
            <a:r>
              <a:rPr lang="en-US" sz="1100" dirty="0"/>
              <a:t>Electricity from</a:t>
            </a:r>
          </a:p>
          <a:p>
            <a:pPr algn="ctr"/>
            <a:r>
              <a:rPr lang="en-US" sz="1100" dirty="0"/>
              <a:t>the grid (kw)</a:t>
            </a:r>
          </a:p>
        </p:txBody>
      </p:sp>
      <p:pic>
        <p:nvPicPr>
          <p:cNvPr id="2" name="Grafik 1">
            <a:extLst>
              <a:ext uri="{FF2B5EF4-FFF2-40B4-BE49-F238E27FC236}">
                <a16:creationId xmlns:a16="http://schemas.microsoft.com/office/drawing/2014/main" id="{A4FCED76-8E15-41CA-90D4-AA5999B2A1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670" y="4203498"/>
            <a:ext cx="8280000" cy="1572762"/>
          </a:xfrm>
          <a:prstGeom prst="rect">
            <a:avLst/>
          </a:prstGeom>
        </p:spPr>
      </p:pic>
      <p:pic>
        <p:nvPicPr>
          <p:cNvPr id="7" name="Grafik 6">
            <a:extLst>
              <a:ext uri="{FF2B5EF4-FFF2-40B4-BE49-F238E27FC236}">
                <a16:creationId xmlns:a16="http://schemas.microsoft.com/office/drawing/2014/main" id="{226C64B0-6728-4C05-B093-53C8319530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8669" y="2437812"/>
            <a:ext cx="8280000" cy="1572762"/>
          </a:xfrm>
          <a:prstGeom prst="rect">
            <a:avLst/>
          </a:prstGeom>
        </p:spPr>
      </p:pic>
      <p:sp>
        <p:nvSpPr>
          <p:cNvPr id="14" name="Textfeld 13">
            <a:extLst>
              <a:ext uri="{FF2B5EF4-FFF2-40B4-BE49-F238E27FC236}">
                <a16:creationId xmlns:a16="http://schemas.microsoft.com/office/drawing/2014/main" id="{3673D111-704E-488B-A2F7-4A47F9264C72}"/>
              </a:ext>
            </a:extLst>
          </p:cNvPr>
          <p:cNvSpPr txBox="1"/>
          <p:nvPr/>
        </p:nvSpPr>
        <p:spPr>
          <a:xfrm>
            <a:off x="6077462" y="2244410"/>
            <a:ext cx="942950" cy="307777"/>
          </a:xfrm>
          <a:prstGeom prst="rect">
            <a:avLst/>
          </a:prstGeom>
          <a:noFill/>
        </p:spPr>
        <p:txBody>
          <a:bodyPr wrap="none" rtlCol="0">
            <a:spAutoFit/>
          </a:bodyPr>
          <a:lstStyle/>
          <a:p>
            <a:r>
              <a:rPr lang="en-US" sz="1400" dirty="0">
                <a:solidFill>
                  <a:srgbClr val="C00000"/>
                </a:solidFill>
              </a:rPr>
              <a:t>fixed price</a:t>
            </a:r>
          </a:p>
        </p:txBody>
      </p:sp>
      <p:sp>
        <p:nvSpPr>
          <p:cNvPr id="15" name="Textfeld 14">
            <a:extLst>
              <a:ext uri="{FF2B5EF4-FFF2-40B4-BE49-F238E27FC236}">
                <a16:creationId xmlns:a16="http://schemas.microsoft.com/office/drawing/2014/main" id="{CBA19AB1-F580-4027-8F3F-7DD85163E261}"/>
              </a:ext>
            </a:extLst>
          </p:cNvPr>
          <p:cNvSpPr txBox="1"/>
          <p:nvPr/>
        </p:nvSpPr>
        <p:spPr>
          <a:xfrm>
            <a:off x="6157033" y="4049609"/>
            <a:ext cx="1171090" cy="307777"/>
          </a:xfrm>
          <a:prstGeom prst="rect">
            <a:avLst/>
          </a:prstGeom>
          <a:noFill/>
        </p:spPr>
        <p:txBody>
          <a:bodyPr wrap="none" rtlCol="0">
            <a:spAutoFit/>
          </a:bodyPr>
          <a:lstStyle/>
          <a:p>
            <a:r>
              <a:rPr lang="en-US" sz="1400" dirty="0">
                <a:solidFill>
                  <a:srgbClr val="C00000"/>
                </a:solidFill>
              </a:rPr>
              <a:t>variable price</a:t>
            </a:r>
          </a:p>
        </p:txBody>
      </p:sp>
    </p:spTree>
    <p:extLst>
      <p:ext uri="{BB962C8B-B14F-4D97-AF65-F5344CB8AC3E}">
        <p14:creationId xmlns:p14="http://schemas.microsoft.com/office/powerpoint/2010/main" val="1261842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3FBCB0FD-CFBE-4416-9D79-C9F13A9BDBBF}"/>
              </a:ext>
            </a:extLst>
          </p:cNvPr>
          <p:cNvPicPr>
            <a:picLocks noChangeAspect="1"/>
          </p:cNvPicPr>
          <p:nvPr/>
        </p:nvPicPr>
        <p:blipFill>
          <a:blip r:embed="rId2"/>
          <a:stretch>
            <a:fillRect/>
          </a:stretch>
        </p:blipFill>
        <p:spPr>
          <a:xfrm>
            <a:off x="257103" y="2826480"/>
            <a:ext cx="4320000" cy="3240000"/>
          </a:xfrm>
          <a:prstGeom prst="rect">
            <a:avLst/>
          </a:prstGeom>
        </p:spPr>
      </p:pic>
      <p:pic>
        <p:nvPicPr>
          <p:cNvPr id="7" name="Grafik 6">
            <a:extLst>
              <a:ext uri="{FF2B5EF4-FFF2-40B4-BE49-F238E27FC236}">
                <a16:creationId xmlns:a16="http://schemas.microsoft.com/office/drawing/2014/main" id="{B11A1350-6681-4242-8E78-B97950A445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6492" y="2826480"/>
            <a:ext cx="4320000" cy="3240000"/>
          </a:xfrm>
          <a:prstGeom prst="rect">
            <a:avLst/>
          </a:prstGeom>
        </p:spPr>
      </p:pic>
      <p:sp>
        <p:nvSpPr>
          <p:cNvPr id="3" name="Titel 2">
            <a:extLst>
              <a:ext uri="{FF2B5EF4-FFF2-40B4-BE49-F238E27FC236}">
                <a16:creationId xmlns:a16="http://schemas.microsoft.com/office/drawing/2014/main" id="{3E3C906E-1B92-4C67-8FFE-13FC4779F9E6}"/>
              </a:ext>
            </a:extLst>
          </p:cNvPr>
          <p:cNvSpPr>
            <a:spLocks noGrp="1"/>
          </p:cNvSpPr>
          <p:nvPr>
            <p:ph type="title"/>
          </p:nvPr>
        </p:nvSpPr>
        <p:spPr/>
        <p:txBody>
          <a:bodyPr/>
          <a:lstStyle/>
          <a:p>
            <a:endParaRPr lang="de-AT"/>
          </a:p>
        </p:txBody>
      </p:sp>
      <p:sp>
        <p:nvSpPr>
          <p:cNvPr id="4" name="Inhaltsplatzhalter 3">
            <a:extLst>
              <a:ext uri="{FF2B5EF4-FFF2-40B4-BE49-F238E27FC236}">
                <a16:creationId xmlns:a16="http://schemas.microsoft.com/office/drawing/2014/main" id="{4D76C6B1-F30C-447F-BF55-EB3ADB6B7985}"/>
              </a:ext>
            </a:extLst>
          </p:cNvPr>
          <p:cNvSpPr>
            <a:spLocks noGrp="1"/>
          </p:cNvSpPr>
          <p:nvPr>
            <p:ph sz="quarter" idx="13"/>
          </p:nvPr>
        </p:nvSpPr>
        <p:spPr/>
        <p:txBody>
          <a:bodyPr/>
          <a:lstStyle/>
          <a:p>
            <a:r>
              <a:rPr lang="en-US" dirty="0"/>
              <a:t>Preliminary results</a:t>
            </a:r>
          </a:p>
        </p:txBody>
      </p:sp>
      <p:sp>
        <p:nvSpPr>
          <p:cNvPr id="6" name="Foliennummernplatzhalter 5">
            <a:extLst>
              <a:ext uri="{FF2B5EF4-FFF2-40B4-BE49-F238E27FC236}">
                <a16:creationId xmlns:a16="http://schemas.microsoft.com/office/drawing/2014/main" id="{B79E7C31-799D-4715-82C6-8D1884B14F42}"/>
              </a:ext>
            </a:extLst>
          </p:cNvPr>
          <p:cNvSpPr>
            <a:spLocks noGrp="1"/>
          </p:cNvSpPr>
          <p:nvPr>
            <p:ph type="sldNum" sz="quarter" idx="4"/>
          </p:nvPr>
        </p:nvSpPr>
        <p:spPr/>
        <p:txBody>
          <a:bodyPr/>
          <a:lstStyle/>
          <a:p>
            <a:pPr algn="l"/>
            <a:fld id="{01307E4E-91ED-4D37-ADA8-A2790ED4317B}" type="slidenum">
              <a:rPr lang="de-AT" smtClean="0"/>
              <a:pPr algn="l"/>
              <a:t>9</a:t>
            </a:fld>
            <a:endParaRPr lang="de-AT" dirty="0"/>
          </a:p>
        </p:txBody>
      </p:sp>
      <p:sp>
        <p:nvSpPr>
          <p:cNvPr id="19" name="Inhaltsplatzhalter 1">
            <a:extLst>
              <a:ext uri="{FF2B5EF4-FFF2-40B4-BE49-F238E27FC236}">
                <a16:creationId xmlns:a16="http://schemas.microsoft.com/office/drawing/2014/main" id="{A40A1551-D6CC-4DB8-A9FA-C392AEE4A54C}"/>
              </a:ext>
            </a:extLst>
          </p:cNvPr>
          <p:cNvSpPr>
            <a:spLocks noGrp="1"/>
          </p:cNvSpPr>
          <p:nvPr>
            <p:ph idx="1"/>
          </p:nvPr>
        </p:nvSpPr>
        <p:spPr>
          <a:xfrm>
            <a:off x="347472" y="1163788"/>
            <a:ext cx="8449056" cy="1307646"/>
          </a:xfrm>
        </p:spPr>
        <p:txBody>
          <a:bodyPr/>
          <a:lstStyle/>
          <a:p>
            <a:r>
              <a:rPr lang="en-US" sz="1600" dirty="0"/>
              <a:t>The scenario with a variable electricity price results in a higher total electricity demand (because of losses)</a:t>
            </a:r>
          </a:p>
          <a:p>
            <a:r>
              <a:rPr lang="en-US" sz="1600" dirty="0"/>
              <a:t>PV and thermal storages reduce the total amount needed from the grid</a:t>
            </a:r>
          </a:p>
          <a:p>
            <a:r>
              <a:rPr lang="en-US" sz="1600" dirty="0"/>
              <a:t>The scenario with a fixed electricity always results in lower electricity used from the grid</a:t>
            </a:r>
          </a:p>
          <a:p>
            <a:r>
              <a:rPr lang="en-US" sz="1600" dirty="0"/>
              <a:t>Fixed price results in slightly higher PV self consumption compared to variable price</a:t>
            </a:r>
          </a:p>
          <a:p>
            <a:endParaRPr lang="en-US" sz="1600" dirty="0"/>
          </a:p>
        </p:txBody>
      </p:sp>
      <p:sp>
        <p:nvSpPr>
          <p:cNvPr id="17" name="Textfeld 16">
            <a:extLst>
              <a:ext uri="{FF2B5EF4-FFF2-40B4-BE49-F238E27FC236}">
                <a16:creationId xmlns:a16="http://schemas.microsoft.com/office/drawing/2014/main" id="{925C8529-B29A-4B33-81E2-33EAD7D28924}"/>
              </a:ext>
            </a:extLst>
          </p:cNvPr>
          <p:cNvSpPr txBox="1"/>
          <p:nvPr/>
        </p:nvSpPr>
        <p:spPr>
          <a:xfrm>
            <a:off x="582662" y="6031233"/>
            <a:ext cx="4959178" cy="492443"/>
          </a:xfrm>
          <a:prstGeom prst="rect">
            <a:avLst/>
          </a:prstGeom>
          <a:noFill/>
        </p:spPr>
        <p:txBody>
          <a:bodyPr wrap="none" rtlCol="0">
            <a:spAutoFit/>
          </a:bodyPr>
          <a:lstStyle/>
          <a:p>
            <a:r>
              <a:rPr lang="en-US" sz="1400" dirty="0"/>
              <a:t>PV…Photovoltaic, B…Battery storage, T…Thermal storage</a:t>
            </a:r>
          </a:p>
          <a:p>
            <a:r>
              <a:rPr lang="en-US" sz="1200" dirty="0"/>
              <a:t> </a:t>
            </a:r>
            <a:r>
              <a:rPr lang="en-US" sz="1200" dirty="0">
                <a:sym typeface="Wingdings" panose="05000000000000000000" pitchFamily="2" charset="2"/>
              </a:rPr>
              <a:t> </a:t>
            </a:r>
            <a:r>
              <a:rPr lang="en-US" sz="1200" dirty="0"/>
              <a:t>PV5B7T1500…</a:t>
            </a:r>
            <a:r>
              <a:rPr lang="en-US" sz="1200" b="1" dirty="0"/>
              <a:t>PV</a:t>
            </a:r>
            <a:r>
              <a:rPr lang="en-US" sz="1200" dirty="0"/>
              <a:t>: </a:t>
            </a:r>
            <a:r>
              <a:rPr lang="en-US" sz="1200" b="1" dirty="0"/>
              <a:t>5</a:t>
            </a:r>
            <a:r>
              <a:rPr lang="en-US" sz="1200" dirty="0"/>
              <a:t>kWp, </a:t>
            </a:r>
            <a:r>
              <a:rPr lang="en-US" sz="1200" b="1" dirty="0"/>
              <a:t>B</a:t>
            </a:r>
            <a:r>
              <a:rPr lang="en-US" sz="1200" dirty="0"/>
              <a:t>attery storage: </a:t>
            </a:r>
            <a:r>
              <a:rPr lang="en-US" sz="1200" b="1" dirty="0"/>
              <a:t>7</a:t>
            </a:r>
            <a:r>
              <a:rPr lang="en-US" sz="1200" dirty="0"/>
              <a:t> kWh, </a:t>
            </a:r>
            <a:r>
              <a:rPr lang="en-US" sz="1200" b="1" dirty="0"/>
              <a:t>T</a:t>
            </a:r>
            <a:r>
              <a:rPr lang="en-US" sz="1200" dirty="0"/>
              <a:t>hermal storage: </a:t>
            </a:r>
            <a:r>
              <a:rPr lang="en-US" sz="1200" b="1" dirty="0"/>
              <a:t>1500</a:t>
            </a:r>
            <a:r>
              <a:rPr lang="en-US" sz="1200" dirty="0"/>
              <a:t> l</a:t>
            </a:r>
          </a:p>
        </p:txBody>
      </p:sp>
      <p:sp>
        <p:nvSpPr>
          <p:cNvPr id="15" name="Textfeld 14">
            <a:extLst>
              <a:ext uri="{FF2B5EF4-FFF2-40B4-BE49-F238E27FC236}">
                <a16:creationId xmlns:a16="http://schemas.microsoft.com/office/drawing/2014/main" id="{9340F940-304B-45BD-9A2D-4171D7B90BB4}"/>
              </a:ext>
            </a:extLst>
          </p:cNvPr>
          <p:cNvSpPr txBox="1"/>
          <p:nvPr/>
        </p:nvSpPr>
        <p:spPr>
          <a:xfrm rot="16200000">
            <a:off x="-758118" y="4081725"/>
            <a:ext cx="2209259" cy="430887"/>
          </a:xfrm>
          <a:prstGeom prst="rect">
            <a:avLst/>
          </a:prstGeom>
          <a:solidFill>
            <a:schemeClr val="bg1"/>
          </a:solidFill>
        </p:spPr>
        <p:txBody>
          <a:bodyPr wrap="none" rtlCol="0">
            <a:spAutoFit/>
          </a:bodyPr>
          <a:lstStyle/>
          <a:p>
            <a:pPr algn="ctr"/>
            <a:r>
              <a:rPr lang="en-US" sz="1100" dirty="0"/>
              <a:t> PV electricity self  consumed (kwh)</a:t>
            </a:r>
          </a:p>
          <a:p>
            <a:pPr algn="ctr"/>
            <a:r>
              <a:rPr lang="en-US" sz="1100" dirty="0"/>
              <a:t> (optimization - reference)</a:t>
            </a:r>
          </a:p>
        </p:txBody>
      </p:sp>
      <p:sp>
        <p:nvSpPr>
          <p:cNvPr id="9" name="Textfeld 8">
            <a:extLst>
              <a:ext uri="{FF2B5EF4-FFF2-40B4-BE49-F238E27FC236}">
                <a16:creationId xmlns:a16="http://schemas.microsoft.com/office/drawing/2014/main" id="{23CFF7B4-02AC-4D41-96CE-BD150EC27665}"/>
              </a:ext>
            </a:extLst>
          </p:cNvPr>
          <p:cNvSpPr txBox="1"/>
          <p:nvPr/>
        </p:nvSpPr>
        <p:spPr>
          <a:xfrm>
            <a:off x="461884" y="2782776"/>
            <a:ext cx="3898351" cy="415498"/>
          </a:xfrm>
          <a:prstGeom prst="rect">
            <a:avLst/>
          </a:prstGeom>
          <a:solidFill>
            <a:schemeClr val="bg1"/>
          </a:solidFill>
          <a:ln>
            <a:noFill/>
          </a:ln>
        </p:spPr>
        <p:txBody>
          <a:bodyPr wrap="square" rtlCol="0">
            <a:spAutoFit/>
          </a:bodyPr>
          <a:lstStyle/>
          <a:p>
            <a:r>
              <a:rPr lang="en-US" sz="1050" dirty="0"/>
              <a:t>PV self consumption average difference between optimization and reference for different electricity prices</a:t>
            </a:r>
          </a:p>
        </p:txBody>
      </p:sp>
      <p:sp>
        <p:nvSpPr>
          <p:cNvPr id="13" name="Textfeld 12">
            <a:extLst>
              <a:ext uri="{FF2B5EF4-FFF2-40B4-BE49-F238E27FC236}">
                <a16:creationId xmlns:a16="http://schemas.microsoft.com/office/drawing/2014/main" id="{D0AEC0FA-9D99-48A2-ACC0-040E4C710BB7}"/>
              </a:ext>
            </a:extLst>
          </p:cNvPr>
          <p:cNvSpPr txBox="1"/>
          <p:nvPr/>
        </p:nvSpPr>
        <p:spPr>
          <a:xfrm rot="16200000">
            <a:off x="3630555" y="3901884"/>
            <a:ext cx="1890261" cy="430887"/>
          </a:xfrm>
          <a:prstGeom prst="rect">
            <a:avLst/>
          </a:prstGeom>
          <a:solidFill>
            <a:schemeClr val="bg1"/>
          </a:solidFill>
        </p:spPr>
        <p:txBody>
          <a:bodyPr wrap="none" rtlCol="0">
            <a:spAutoFit/>
          </a:bodyPr>
          <a:lstStyle/>
          <a:p>
            <a:pPr algn="ctr"/>
            <a:r>
              <a:rPr lang="en-US" sz="1100" dirty="0"/>
              <a:t>Electricity from the grid (kwh)</a:t>
            </a:r>
          </a:p>
          <a:p>
            <a:pPr algn="ctr"/>
            <a:r>
              <a:rPr lang="en-US" sz="1100" dirty="0"/>
              <a:t> (optimization - reference)</a:t>
            </a:r>
          </a:p>
        </p:txBody>
      </p:sp>
      <p:sp>
        <p:nvSpPr>
          <p:cNvPr id="18" name="Textfeld 17">
            <a:extLst>
              <a:ext uri="{FF2B5EF4-FFF2-40B4-BE49-F238E27FC236}">
                <a16:creationId xmlns:a16="http://schemas.microsoft.com/office/drawing/2014/main" id="{52DC08D6-533A-45EB-B895-981D9110D395}"/>
              </a:ext>
            </a:extLst>
          </p:cNvPr>
          <p:cNvSpPr txBox="1"/>
          <p:nvPr/>
        </p:nvSpPr>
        <p:spPr>
          <a:xfrm>
            <a:off x="4793971" y="2746338"/>
            <a:ext cx="3898351" cy="415498"/>
          </a:xfrm>
          <a:prstGeom prst="rect">
            <a:avLst/>
          </a:prstGeom>
          <a:solidFill>
            <a:schemeClr val="bg1"/>
          </a:solidFill>
          <a:ln>
            <a:noFill/>
          </a:ln>
        </p:spPr>
        <p:txBody>
          <a:bodyPr wrap="square" rtlCol="0">
            <a:spAutoFit/>
          </a:bodyPr>
          <a:lstStyle/>
          <a:p>
            <a:r>
              <a:rPr lang="en-US" sz="1050" dirty="0"/>
              <a:t>Grid electricity consumption average difference between optimization and reference for different electricity prices</a:t>
            </a:r>
          </a:p>
        </p:txBody>
      </p:sp>
      <p:sp>
        <p:nvSpPr>
          <p:cNvPr id="20" name="Ellipse 19">
            <a:extLst>
              <a:ext uri="{FF2B5EF4-FFF2-40B4-BE49-F238E27FC236}">
                <a16:creationId xmlns:a16="http://schemas.microsoft.com/office/drawing/2014/main" id="{7137E5B3-B61B-4F11-9C33-02DBC2F90EC7}"/>
              </a:ext>
            </a:extLst>
          </p:cNvPr>
          <p:cNvSpPr/>
          <p:nvPr/>
        </p:nvSpPr>
        <p:spPr>
          <a:xfrm>
            <a:off x="5049429" y="3192021"/>
            <a:ext cx="675685" cy="50383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1" name="Textfeld 20">
            <a:extLst>
              <a:ext uri="{FF2B5EF4-FFF2-40B4-BE49-F238E27FC236}">
                <a16:creationId xmlns:a16="http://schemas.microsoft.com/office/drawing/2014/main" id="{A19395EB-3568-4AEE-AC34-0F2C7D632EEB}"/>
              </a:ext>
            </a:extLst>
          </p:cNvPr>
          <p:cNvSpPr txBox="1"/>
          <p:nvPr/>
        </p:nvSpPr>
        <p:spPr>
          <a:xfrm>
            <a:off x="5541840" y="5795511"/>
            <a:ext cx="3278783" cy="523220"/>
          </a:xfrm>
          <a:prstGeom prst="rect">
            <a:avLst/>
          </a:prstGeom>
          <a:solidFill>
            <a:schemeClr val="bg1"/>
          </a:solidFill>
          <a:ln>
            <a:solidFill>
              <a:srgbClr val="C00000"/>
            </a:solidFill>
          </a:ln>
        </p:spPr>
        <p:txBody>
          <a:bodyPr wrap="none" rtlCol="0">
            <a:spAutoFit/>
          </a:bodyPr>
          <a:lstStyle/>
          <a:p>
            <a:r>
              <a:rPr lang="en-US" sz="1400" dirty="0">
                <a:solidFill>
                  <a:srgbClr val="C00000"/>
                </a:solidFill>
              </a:rPr>
              <a:t>Preheating of buildings and use of battery </a:t>
            </a:r>
          </a:p>
          <a:p>
            <a:r>
              <a:rPr lang="en-US" sz="1400" dirty="0">
                <a:solidFill>
                  <a:srgbClr val="C00000"/>
                </a:solidFill>
              </a:rPr>
              <a:t>Storage result in higher losses</a:t>
            </a:r>
          </a:p>
        </p:txBody>
      </p:sp>
      <p:cxnSp>
        <p:nvCxnSpPr>
          <p:cNvPr id="23" name="Gerade Verbindung mit Pfeil 22">
            <a:extLst>
              <a:ext uri="{FF2B5EF4-FFF2-40B4-BE49-F238E27FC236}">
                <a16:creationId xmlns:a16="http://schemas.microsoft.com/office/drawing/2014/main" id="{A7DE4C80-8C75-4E72-BC20-7643E8F7AED2}"/>
              </a:ext>
            </a:extLst>
          </p:cNvPr>
          <p:cNvCxnSpPr>
            <a:cxnSpLocks/>
            <a:stCxn id="21" idx="0"/>
            <a:endCxn id="20" idx="5"/>
          </p:cNvCxnSpPr>
          <p:nvPr/>
        </p:nvCxnSpPr>
        <p:spPr>
          <a:xfrm flipH="1" flipV="1">
            <a:off x="5626162" y="3622070"/>
            <a:ext cx="1555070" cy="217344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560004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1065</Words>
  <Application>Microsoft Office PowerPoint</Application>
  <PresentationFormat>Bildschirmpräsentation (4:3)</PresentationFormat>
  <Paragraphs>222</Paragraphs>
  <Slides>12</Slides>
  <Notes>3</Notes>
  <HiddenSlides>1</HiddenSlides>
  <MMClips>0</MMClips>
  <ScaleCrop>false</ScaleCrop>
  <HeadingPairs>
    <vt:vector size="6" baseType="variant">
      <vt:variant>
        <vt:lpstr>Verwendete Schriftarten</vt:lpstr>
      </vt:variant>
      <vt:variant>
        <vt:i4>7</vt:i4>
      </vt:variant>
      <vt:variant>
        <vt:lpstr>Design</vt:lpstr>
      </vt:variant>
      <vt:variant>
        <vt:i4>3</vt:i4>
      </vt:variant>
      <vt:variant>
        <vt:lpstr>Folientitel</vt:lpstr>
      </vt:variant>
      <vt:variant>
        <vt:i4>12</vt:i4>
      </vt:variant>
    </vt:vector>
  </HeadingPairs>
  <TitlesOfParts>
    <vt:vector size="22" baseType="lpstr">
      <vt:lpstr>等线</vt:lpstr>
      <vt:lpstr>Arial</vt:lpstr>
      <vt:lpstr>Calibri</vt:lpstr>
      <vt:lpstr>Courier New</vt:lpstr>
      <vt:lpstr>Symbol</vt:lpstr>
      <vt:lpstr>Wingdings</vt:lpstr>
      <vt:lpstr>Wingdings 3</vt:lpstr>
      <vt:lpstr>Custom Design</vt:lpstr>
      <vt:lpstr>2_Custom Design</vt:lpstr>
      <vt:lpstr>1_Custom Design</vt:lpstr>
      <vt:lpstr>Investigating the demand side flexibility of the residential building stock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Thank you for your attention!</vt:lpstr>
      <vt:lpstr>PowerPoint-Präsentation</vt:lpstr>
    </vt:vector>
  </TitlesOfParts>
  <Company>TU Wien - Campusversion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Mostafa Fallahnejad</dc:creator>
  <cp:lastModifiedBy>mascherbauer</cp:lastModifiedBy>
  <cp:revision>187</cp:revision>
  <dcterms:created xsi:type="dcterms:W3CDTF">2016-12-14T10:40:35Z</dcterms:created>
  <dcterms:modified xsi:type="dcterms:W3CDTF">2021-10-06T09:45:11Z</dcterms:modified>
</cp:coreProperties>
</file>