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3" r:id="rId6"/>
    <p:sldId id="260" r:id="rId7"/>
    <p:sldId id="265" r:id="rId8"/>
    <p:sldId id="264" r:id="rId9"/>
    <p:sldId id="266" r:id="rId10"/>
    <p:sldId id="312" r:id="rId11"/>
    <p:sldId id="278" r:id="rId12"/>
    <p:sldId id="301" r:id="rId13"/>
    <p:sldId id="292" r:id="rId14"/>
    <p:sldId id="298" r:id="rId15"/>
    <p:sldId id="303" r:id="rId16"/>
    <p:sldId id="299" r:id="rId17"/>
    <p:sldId id="274" r:id="rId18"/>
    <p:sldId id="262" r:id="rId19"/>
    <p:sldId id="275" r:id="rId20"/>
    <p:sldId id="2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A0441-0160-4FD5-93BB-B59EE16BE734}" v="1" dt="2020-11-07T20:51:05.731"/>
    <p1510:client id="{F9823FE7-9410-418E-84B9-0FA673745AFF}" v="1" dt="2020-11-07T20:50:45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00" d="100"/>
          <a:sy n="100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Corinaldesi" userId="S::carlo.corinaldesi@tuwien.ac.at::7462c7e0-2dfb-4e9e-8ef0-3ecd6ae55aa9" providerId="AD" clId="Web-{C69A0441-0160-4FD5-93BB-B59EE16BE734}"/>
    <pc:docChg chg="sldOrd">
      <pc:chgData name="Carlo Corinaldesi" userId="S::carlo.corinaldesi@tuwien.ac.at::7462c7e0-2dfb-4e9e-8ef0-3ecd6ae55aa9" providerId="AD" clId="Web-{C69A0441-0160-4FD5-93BB-B59EE16BE734}" dt="2020-11-07T20:51:05.731" v="0"/>
      <pc:docMkLst>
        <pc:docMk/>
      </pc:docMkLst>
      <pc:sldChg chg="ord">
        <pc:chgData name="Carlo Corinaldesi" userId="S::carlo.corinaldesi@tuwien.ac.at::7462c7e0-2dfb-4e9e-8ef0-3ecd6ae55aa9" providerId="AD" clId="Web-{C69A0441-0160-4FD5-93BB-B59EE16BE734}" dt="2020-11-07T20:51:05.731" v="0"/>
        <pc:sldMkLst>
          <pc:docMk/>
          <pc:sldMk cId="3531745437" sldId="263"/>
        </pc:sldMkLst>
      </pc:sldChg>
    </pc:docChg>
  </pc:docChgLst>
  <pc:docChgLst>
    <pc:chgData name="Carlo Corinaldesi" userId="S::carlo.corinaldesi@tuwien.ac.at::7462c7e0-2dfb-4e9e-8ef0-3ecd6ae55aa9" providerId="AD" clId="Web-{F9823FE7-9410-418E-84B9-0FA673745AFF}"/>
    <pc:docChg chg="sldOrd">
      <pc:chgData name="Carlo Corinaldesi" userId="S::carlo.corinaldesi@tuwien.ac.at::7462c7e0-2dfb-4e9e-8ef0-3ecd6ae55aa9" providerId="AD" clId="Web-{F9823FE7-9410-418E-84B9-0FA673745AFF}" dt="2020-11-07T20:50:45.755" v="0"/>
      <pc:docMkLst>
        <pc:docMk/>
      </pc:docMkLst>
      <pc:sldChg chg="ord">
        <pc:chgData name="Carlo Corinaldesi" userId="S::carlo.corinaldesi@tuwien.ac.at::7462c7e0-2dfb-4e9e-8ef0-3ecd6ae55aa9" providerId="AD" clId="Web-{F9823FE7-9410-418E-84B9-0FA673745AFF}" dt="2020-11-07T20:50:45.755" v="0"/>
        <pc:sldMkLst>
          <pc:docMk/>
          <pc:sldMk cId="3531745437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2C0BC-1FBA-4C91-BC29-6FE8A36A253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7EE59E-9143-491B-8A2E-24C7B9961C9B}">
      <dgm:prSet phldrT="[Text]"/>
      <dgm:spPr>
        <a:xfrm>
          <a:off x="2410881" y="0"/>
          <a:ext cx="7435995" cy="4821763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noProof="0" dirty="0">
              <a:solidFill>
                <a:srgbClr val="000000"/>
              </a:solidFill>
              <a:latin typeface="+mj-lt"/>
              <a:ea typeface="+mn-ea"/>
              <a:cs typeface="+mn-cs"/>
            </a:rPr>
            <a:t>Scale-up and Rollout</a:t>
          </a:r>
        </a:p>
      </dgm:t>
    </dgm:pt>
    <dgm:pt modelId="{543B8282-FF35-4E25-913E-5B35BC4C7E3D}" type="parTrans" cxnId="{7009B907-F7E4-4F3F-B947-830AA4BD239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FEBE699-11C9-4B19-8F0E-2D772433DEEA}" type="sibTrans" cxnId="{7009B907-F7E4-4F3F-B947-830AA4BD239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68BBA88-D19C-42C7-A0AD-243051E0C737}">
      <dgm:prSet phldrT="[Text]" custT="1"/>
      <dgm:spPr>
        <a:xfrm>
          <a:off x="6128879" y="1024624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Questioning of end-users</a:t>
          </a:r>
        </a:p>
      </dgm:t>
    </dgm:pt>
    <dgm:pt modelId="{DE1B84E9-C724-4DFF-A4E4-B3B9FF31FBE0}" type="parTrans" cxnId="{5B8D7A3B-58F3-4B71-B720-B8A419E6954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803C43B-AF0B-4AC5-9D05-BD0C279CA749}" type="sibTrans" cxnId="{5B8D7A3B-58F3-4B71-B720-B8A419E6954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21640DE-96A5-42A2-8DB5-98265C629265}">
      <dgm:prSet phldrT="[Text]"/>
      <dgm:spPr>
        <a:xfrm>
          <a:off x="2410881" y="1988807"/>
          <a:ext cx="7435995" cy="2411221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Services &amp; Business</a:t>
          </a:r>
        </a:p>
      </dgm:t>
    </dgm:pt>
    <dgm:pt modelId="{9DA6E962-7C48-4029-9C9F-C661D3F5938E}" type="parTrans" cxnId="{B23149E5-C498-4759-B0EC-A3F052826C9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54627A4-81F2-4AB8-9067-B57575F20226}" type="sibTrans" cxnId="{B23149E5-C498-4759-B0EC-A3F052826C9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413422C-8C8B-4CA6-A102-B3FDE4C34A2A}">
      <dgm:prSet phldrT="[Text]" custT="1"/>
      <dgm:spPr>
        <a:xfrm>
          <a:off x="6128879" y="2049249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Cost optimization</a:t>
          </a:r>
        </a:p>
      </dgm:t>
    </dgm:pt>
    <dgm:pt modelId="{8DAEB0DD-DAC2-4121-87AB-3B2EAC16BECF}" type="parTrans" cxnId="{B19BD54D-394D-4C4A-9FB8-C43BC0633B3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A0C4F59-75F5-49E9-B33B-5547D9DB8ED0}" type="sibTrans" cxnId="{B19BD54D-394D-4C4A-9FB8-C43BC0633B3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FBE192F-C9CC-43E6-97DA-76F9C2B1620B}">
      <dgm:prSet phldrT="[Text]" custT="1"/>
      <dgm:spPr>
        <a:xfrm>
          <a:off x="6128879" y="2049249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Use of EV batteries as backup power </a:t>
          </a:r>
        </a:p>
      </dgm:t>
    </dgm:pt>
    <dgm:pt modelId="{1CC13C09-28C6-45EA-B4FF-B3A50D259493}" type="parTrans" cxnId="{7F86DE5C-C012-48B0-8E4D-35AF731EC9F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E6CCEF4-978E-475E-A72F-620D7E743A53}" type="sibTrans" cxnId="{7F86DE5C-C012-48B0-8E4D-35AF731EC9F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404AF68-B42D-4299-954E-E967294368CD}">
      <dgm:prSet phldrT="[Text]"/>
      <dgm:spPr>
        <a:xfrm>
          <a:off x="2410881" y="3073873"/>
          <a:ext cx="7435995" cy="1024624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Technology Innovation</a:t>
          </a:r>
        </a:p>
      </dgm:t>
    </dgm:pt>
    <dgm:pt modelId="{9EE8422F-72D6-4F4F-A357-C289E709EBB8}" type="parTrans" cxnId="{5BFB2196-873D-4919-B99B-584DC90583D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2817EB8-B705-4D42-B09D-C02C54415341}" type="sibTrans" cxnId="{5BFB2196-873D-4919-B99B-584DC90583D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2723A09-8635-42D6-BAA0-394A7F1D612E}">
      <dgm:prSet phldrT="[Text]" custT="1"/>
      <dgm:spPr>
        <a:xfrm>
          <a:off x="6128879" y="3073873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Active Grid support EV charger</a:t>
          </a:r>
        </a:p>
      </dgm:t>
    </dgm:pt>
    <dgm:pt modelId="{3B014F6B-E751-4B1F-9687-A3391B0F0A35}" type="parTrans" cxnId="{8C670D78-4EA6-4AA2-A0F5-3D7A23FDC5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027D48E-813C-4C98-BEF9-775E23BD04DE}" type="sibTrans" cxnId="{8C670D78-4EA6-4AA2-A0F5-3D7A23FDC5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514C37B-A38B-4392-9BBD-48A2FFB874C1}">
      <dgm:prSet phldrT="[Text]" custT="1"/>
      <dgm:spPr>
        <a:xfrm>
          <a:off x="6128879" y="3073873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Standards</a:t>
          </a:r>
        </a:p>
      </dgm:t>
    </dgm:pt>
    <dgm:pt modelId="{EA9A1522-EA6E-4865-9095-F851655DF513}" type="parTrans" cxnId="{A3A3DD64-708A-442C-80E5-B516997A787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965AED8-B28B-4B91-A24B-F9637C7E8DFE}" type="sibTrans" cxnId="{A3A3DD64-708A-442C-80E5-B516997A787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2283614-B79A-469A-9788-30944429EC54}">
      <dgm:prSet phldrT="[Text]" custT="1"/>
      <dgm:spPr>
        <a:xfrm>
          <a:off x="6128879" y="3073873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Simplification</a:t>
          </a:r>
        </a:p>
      </dgm:t>
    </dgm:pt>
    <dgm:pt modelId="{79A90A79-E8D1-4069-8B18-57AB245A8C8B}" type="parTrans" cxnId="{98F268F5-E1BB-4243-9D56-8279BDB7524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796D82D-818A-447A-8C72-63527F7CF18D}" type="sibTrans" cxnId="{98F268F5-E1BB-4243-9D56-8279BDB7524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71EBCFC-B119-46D4-82ED-BC95F76954FD}">
      <dgm:prSet phldrT="[Text]" custT="1"/>
      <dgm:spPr>
        <a:xfrm>
          <a:off x="6128879" y="3073873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Integration in building energy management</a:t>
          </a:r>
        </a:p>
      </dgm:t>
    </dgm:pt>
    <dgm:pt modelId="{FFEED2B1-CA9C-4C90-9F3D-4E7EC8BF20C0}" type="parTrans" cxnId="{BC52CC82-1A6B-423A-9D45-014C2A37F64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C1DADE6-702F-4A46-A284-0911EAADC5D5}" type="sibTrans" cxnId="{BC52CC82-1A6B-423A-9D45-014C2A37F64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BD5A4AC-C6D9-4F66-89A6-9B44245CD63D}">
      <dgm:prSet phldrT="[Text]" custT="1"/>
      <dgm:spPr>
        <a:xfrm>
          <a:off x="6128879" y="2049249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Novel operational management strategies </a:t>
          </a:r>
        </a:p>
      </dgm:t>
    </dgm:pt>
    <dgm:pt modelId="{1A23D9EF-BD5B-442A-BA1F-D8DFB8FF8232}" type="parTrans" cxnId="{EDE90986-2BA5-42F6-BB0C-82B16F88A2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474DD70-6CFA-436E-ABF3-552B7B49AFCE}" type="sibTrans" cxnId="{EDE90986-2BA5-42F6-BB0C-82B16F88A2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EA4F418-8C26-4489-8A1A-43AF1F9BE616}">
      <dgm:prSet phldrT="[Text]" custT="1"/>
      <dgm:spPr>
        <a:xfrm>
          <a:off x="6128879" y="2049249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Extension of the local energy management </a:t>
          </a:r>
        </a:p>
      </dgm:t>
    </dgm:pt>
    <dgm:pt modelId="{11982665-4EC8-4472-908D-85FD7394ADA0}" type="parTrans" cxnId="{E28DBE3A-5780-4FA0-A976-80B44958A87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03E4F4E-883E-4758-98AA-8D66FC6CBD9F}" type="sibTrans" cxnId="{E28DBE3A-5780-4FA0-A976-80B44958A87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6CDCA45-7C53-4B65-8D74-3BF8A43600D8}">
      <dgm:prSet phldrT="[Text]"/>
      <dgm:spPr>
        <a:xfrm>
          <a:off x="2410881" y="1024624"/>
          <a:ext cx="7435995" cy="35560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End-user Integration</a:t>
          </a:r>
        </a:p>
      </dgm:t>
    </dgm:pt>
    <dgm:pt modelId="{C1126400-1895-4658-A3FE-A7097811A68E}" type="parTrans" cxnId="{9AE7DFCC-5919-479D-AB88-10AC55048E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ECA4E8D-E9EB-4344-9821-4B6E6BF78B11}" type="sibTrans" cxnId="{9AE7DFCC-5919-479D-AB88-10AC55048E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62E318F-BD46-4564-A0C0-516009B5F91B}">
      <dgm:prSet phldrT="[Text]" custT="1"/>
      <dgm:spPr>
        <a:xfrm>
          <a:off x="6128879" y="0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Long-term demonstration phases </a:t>
          </a:r>
        </a:p>
      </dgm:t>
    </dgm:pt>
    <dgm:pt modelId="{1E583FC0-076A-4F79-81D8-0DBEFB811EF0}" type="parTrans" cxnId="{BA6FB529-C222-4DDC-B728-23F7A692CF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81AC23D-9E03-4A4D-9F84-933C89457CD4}" type="sibTrans" cxnId="{BA6FB529-C222-4DDC-B728-23F7A692CF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E215080-5D5A-431F-81A8-43B9BF92087B}">
      <dgm:prSet phldrT="[Text]" custT="1"/>
      <dgm:spPr>
        <a:xfrm>
          <a:off x="6128879" y="2049249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Adaption of e-Car Sharing Platforms</a:t>
          </a:r>
        </a:p>
      </dgm:t>
    </dgm:pt>
    <dgm:pt modelId="{539F306F-BAF7-4E78-9E45-BE8BA2724D03}" type="parTrans" cxnId="{8489BC2F-A200-4E67-B298-FD790C132B0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6A060D8-3198-4A61-955F-9729E24DBECC}" type="sibTrans" cxnId="{8489BC2F-A200-4E67-B298-FD790C132B0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1AC97FF-7638-4456-BF35-CAD54E7FD12F}">
      <dgm:prSet phldrT="[Text]" custT="1"/>
      <dgm:spPr>
        <a:xfrm>
          <a:off x="6128879" y="1024624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Web/mobile application</a:t>
          </a:r>
        </a:p>
      </dgm:t>
    </dgm:pt>
    <dgm:pt modelId="{767C4C23-0067-43C7-8980-B3F7FB9E2F12}" type="parTrans" cxnId="{D523AF7C-FAD7-4338-B77E-53A7EEF3B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33E3A87-5BB3-4788-BA5F-88B465750AFB}" type="sibTrans" cxnId="{D523AF7C-FAD7-4338-B77E-53A7EEF3B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94FCADF-5605-4961-964D-B3E8D1C9DBDC}">
      <dgm:prSet phldrT="[Text]" custT="1"/>
      <dgm:spPr>
        <a:xfrm>
          <a:off x="6128879" y="0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Large-scale grid analysis </a:t>
          </a:r>
        </a:p>
      </dgm:t>
    </dgm:pt>
    <dgm:pt modelId="{43FC1746-60E6-4545-8CAD-76EA985AB0F6}" type="parTrans" cxnId="{7A57D367-7CCD-4715-9A2D-43799D975E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3A22812-A346-4FE8-B4BF-2DF2C6C4D798}" type="sibTrans" cxnId="{7A57D367-7CCD-4715-9A2D-43799D975E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C9B99B7-852F-442E-8A55-FA43D01A2B6C}">
      <dgm:prSet phldrT="[Text]" custT="1"/>
      <dgm:spPr>
        <a:xfrm>
          <a:off x="6128879" y="0"/>
          <a:ext cx="3717997" cy="1024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rPr>
            <a:t>Transferability</a:t>
          </a:r>
          <a:endParaRPr lang="en-GB" sz="900" noProof="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8C4C8ED5-D663-45D7-9F3E-99C678BA1474}" type="parTrans" cxnId="{7823A355-29CA-4FDE-A489-A8FA95B51B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D5E3A09-D2A6-4CDD-AF04-1FC14CCE2645}" type="sibTrans" cxnId="{7823A355-29CA-4FDE-A489-A8FA95B51B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2F443A2-FD21-4C4C-B189-976297B05BD9}">
      <dgm:prSet phldrT="[Text]" custT="1"/>
      <dgm:spPr>
        <a:xfrm>
          <a:off x="6128879" y="1024624"/>
          <a:ext cx="3717997" cy="1024624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GB" sz="9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Citizen science approach</a:t>
          </a:r>
        </a:p>
      </dgm:t>
    </dgm:pt>
    <dgm:pt modelId="{975199D5-67AF-433E-91A5-40EC0A617953}" type="parTrans" cxnId="{25905C11-0B52-4812-BACD-69111A3B4BEA}">
      <dgm:prSet/>
      <dgm:spPr/>
      <dgm:t>
        <a:bodyPr/>
        <a:lstStyle/>
        <a:p>
          <a:endParaRPr lang="de-DE"/>
        </a:p>
      </dgm:t>
    </dgm:pt>
    <dgm:pt modelId="{7C130F0A-A94E-4467-BBBB-BE4793F86531}" type="sibTrans" cxnId="{25905C11-0B52-4812-BACD-69111A3B4BEA}">
      <dgm:prSet/>
      <dgm:spPr/>
      <dgm:t>
        <a:bodyPr/>
        <a:lstStyle/>
        <a:p>
          <a:endParaRPr lang="de-DE"/>
        </a:p>
      </dgm:t>
    </dgm:pt>
    <dgm:pt modelId="{3927DBBD-D9EC-4D4B-A454-3D22AC92417C}" type="pres">
      <dgm:prSet presAssocID="{E0C2C0BC-1FBA-4C91-BC29-6FE8A36A25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6005FEF-AE65-4F6B-97A8-8C2DD984482E}" type="pres">
      <dgm:prSet presAssocID="{407EE59E-9143-491B-8A2E-24C7B9961C9B}" presName="circle1" presStyleLbl="node1" presStyleIdx="0" presStyleCnt="4"/>
      <dgm:spPr>
        <a:xfrm>
          <a:off x="0" y="0"/>
          <a:ext cx="4821763" cy="4821763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A5EA0F8-8E35-4D40-B9E1-1472D56013BF}" type="pres">
      <dgm:prSet presAssocID="{407EE59E-9143-491B-8A2E-24C7B9961C9B}" presName="space" presStyleCnt="0"/>
      <dgm:spPr/>
    </dgm:pt>
    <dgm:pt modelId="{6C4F6FAB-A081-44EB-99F6-D8860334B14F}" type="pres">
      <dgm:prSet presAssocID="{407EE59E-9143-491B-8A2E-24C7B9961C9B}" presName="rect1" presStyleLbl="alignAcc1" presStyleIdx="0" presStyleCnt="4" custLinFactNeighborX="450" custLinFactNeighborY="2296"/>
      <dgm:spPr/>
      <dgm:t>
        <a:bodyPr/>
        <a:lstStyle/>
        <a:p>
          <a:endParaRPr lang="de-DE"/>
        </a:p>
      </dgm:t>
    </dgm:pt>
    <dgm:pt modelId="{914E8597-0753-4A3E-B92E-AB2E9441630C}" type="pres">
      <dgm:prSet presAssocID="{86CDCA45-7C53-4B65-8D74-3BF8A43600D8}" presName="vertSpace2" presStyleLbl="node1" presStyleIdx="0" presStyleCnt="4"/>
      <dgm:spPr/>
    </dgm:pt>
    <dgm:pt modelId="{261FD3A8-7845-40DB-A3DD-9062D935B51D}" type="pres">
      <dgm:prSet presAssocID="{86CDCA45-7C53-4B65-8D74-3BF8A43600D8}" presName="circle2" presStyleLbl="node1" presStyleIdx="1" presStyleCnt="4"/>
      <dgm:spPr>
        <a:xfrm>
          <a:off x="632856" y="1024624"/>
          <a:ext cx="3556050" cy="3556050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8067B73-AA27-418E-8C2C-45EA211BBEF5}" type="pres">
      <dgm:prSet presAssocID="{86CDCA45-7C53-4B65-8D74-3BF8A43600D8}" presName="rect2" presStyleLbl="alignAcc1" presStyleIdx="1" presStyleCnt="4"/>
      <dgm:spPr/>
      <dgm:t>
        <a:bodyPr/>
        <a:lstStyle/>
        <a:p>
          <a:endParaRPr lang="de-DE"/>
        </a:p>
      </dgm:t>
    </dgm:pt>
    <dgm:pt modelId="{DB0D4C91-9504-49F4-AC5F-43D97085943B}" type="pres">
      <dgm:prSet presAssocID="{421640DE-96A5-42A2-8DB5-98265C629265}" presName="vertSpace3" presStyleLbl="node1" presStyleIdx="1" presStyleCnt="4"/>
      <dgm:spPr/>
    </dgm:pt>
    <dgm:pt modelId="{8198E931-4CDA-40E3-96EF-9DF0682160B0}" type="pres">
      <dgm:prSet presAssocID="{421640DE-96A5-42A2-8DB5-98265C629265}" presName="circle3" presStyleLbl="node1" presStyleIdx="2" presStyleCnt="4" custScaleY="105943"/>
      <dgm:spPr>
        <a:xfrm>
          <a:off x="1265712" y="1981191"/>
          <a:ext cx="2290337" cy="2426452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78E823C-945C-4D0D-90E4-E7A69529ADE6}" type="pres">
      <dgm:prSet presAssocID="{421640DE-96A5-42A2-8DB5-98265C629265}" presName="rect3" presStyleLbl="alignAcc1" presStyleIdx="2" presStyleCnt="4" custScaleY="109248"/>
      <dgm:spPr/>
      <dgm:t>
        <a:bodyPr/>
        <a:lstStyle/>
        <a:p>
          <a:endParaRPr lang="de-DE"/>
        </a:p>
      </dgm:t>
    </dgm:pt>
    <dgm:pt modelId="{876265C1-7BE4-4B8F-9075-0A99BD020EEC}" type="pres">
      <dgm:prSet presAssocID="{B404AF68-B42D-4299-954E-E967294368CD}" presName="vertSpace4" presStyleLbl="node1" presStyleIdx="2" presStyleCnt="4"/>
      <dgm:spPr/>
    </dgm:pt>
    <dgm:pt modelId="{31F58FBA-27F5-4975-A2A7-F84CDD9FCE82}" type="pres">
      <dgm:prSet presAssocID="{B404AF68-B42D-4299-954E-E967294368CD}" presName="circle4" presStyleLbl="node1" presStyleIdx="3" presStyleCnt="4"/>
      <dgm:spPr>
        <a:xfrm>
          <a:off x="1898569" y="3073873"/>
          <a:ext cx="1024624" cy="1024624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14410B5-B0AE-45D2-819E-2140BE405146}" type="pres">
      <dgm:prSet presAssocID="{B404AF68-B42D-4299-954E-E967294368CD}" presName="rect4" presStyleLbl="alignAcc1" presStyleIdx="3" presStyleCnt="4"/>
      <dgm:spPr/>
      <dgm:t>
        <a:bodyPr/>
        <a:lstStyle/>
        <a:p>
          <a:endParaRPr lang="de-DE"/>
        </a:p>
      </dgm:t>
    </dgm:pt>
    <dgm:pt modelId="{18197E1A-703A-439A-BEA9-D9F7AB7FE7A0}" type="pres">
      <dgm:prSet presAssocID="{407EE59E-9143-491B-8A2E-24C7B9961C9B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0CADCD-59F2-4B7D-AC64-A81436D8F990}" type="pres">
      <dgm:prSet presAssocID="{407EE59E-9143-491B-8A2E-24C7B9961C9B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BD5965-8B79-473E-B663-A305BCE8DB41}" type="pres">
      <dgm:prSet presAssocID="{86CDCA45-7C53-4B65-8D74-3BF8A43600D8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6D5988-C29C-424A-B171-1F03158B0835}" type="pres">
      <dgm:prSet presAssocID="{86CDCA45-7C53-4B65-8D74-3BF8A43600D8}" presName="rect2ChTx" presStyleLbl="alignAcc1" presStyleIdx="3" presStyleCnt="4" custScaleY="100000" custLinFactNeighborY="-28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8EC59B3B-2984-4F72-979D-E5EE8A372AC1}" type="pres">
      <dgm:prSet presAssocID="{421640DE-96A5-42A2-8DB5-98265C62926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D2AE05-D7D7-49C1-8242-A95EBE5AD538}" type="pres">
      <dgm:prSet presAssocID="{421640DE-96A5-42A2-8DB5-98265C629265}" presName="rect3ChTx" presStyleLbl="alignAcc1" presStyleIdx="3" presStyleCnt="4" custScaleY="100000" custLinFactNeighborY="-28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E416D3-9FAA-478F-A22C-84E1D582C2C8}" type="pres">
      <dgm:prSet presAssocID="{B404AF68-B42D-4299-954E-E967294368C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2B38E5-C66E-4153-95A2-CFF6F2BD6CEA}" type="pres">
      <dgm:prSet presAssocID="{B404AF68-B42D-4299-954E-E967294368CD}" presName="rect4ChTx" presStyleLbl="alignAcc1" presStyleIdx="3" presStyleCnt="4" custLinFactNeighborY="28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8F268F5-E1BB-4243-9D56-8279BDB7524E}" srcId="{B404AF68-B42D-4299-954E-E967294368CD}" destId="{F2283614-B79A-469A-9788-30944429EC54}" srcOrd="2" destOrd="0" parTransId="{79A90A79-E8D1-4069-8B18-57AB245A8C8B}" sibTransId="{7796D82D-818A-447A-8C72-63527F7CF18D}"/>
    <dgm:cxn modelId="{CCA99069-6184-4DD0-BF80-1ACCB561D26E}" type="presOf" srcId="{B404AF68-B42D-4299-954E-E967294368CD}" destId="{34E416D3-9FAA-478F-A22C-84E1D582C2C8}" srcOrd="1" destOrd="0" presId="urn:microsoft.com/office/officeart/2005/8/layout/target3"/>
    <dgm:cxn modelId="{BC52CC82-1A6B-423A-9D45-014C2A37F640}" srcId="{B404AF68-B42D-4299-954E-E967294368CD}" destId="{471EBCFC-B119-46D4-82ED-BC95F76954FD}" srcOrd="3" destOrd="0" parTransId="{FFEED2B1-CA9C-4C90-9F3D-4E7EC8BF20C0}" sibTransId="{AC1DADE6-702F-4A46-A284-0911EAADC5D5}"/>
    <dgm:cxn modelId="{B19BD54D-394D-4C4A-9FB8-C43BC0633B38}" srcId="{421640DE-96A5-42A2-8DB5-98265C629265}" destId="{1413422C-8C8B-4CA6-A102-B3FDE4C34A2A}" srcOrd="2" destOrd="0" parTransId="{8DAEB0DD-DAC2-4121-87AB-3B2EAC16BECF}" sibTransId="{DA0C4F59-75F5-49E9-B33B-5547D9DB8ED0}"/>
    <dgm:cxn modelId="{4D088AF2-B427-4B82-B027-A6A4714BCFB5}" type="presOf" srcId="{D94FCADF-5605-4961-964D-B3E8D1C9DBDC}" destId="{820CADCD-59F2-4B7D-AC64-A81436D8F990}" srcOrd="0" destOrd="1" presId="urn:microsoft.com/office/officeart/2005/8/layout/target3"/>
    <dgm:cxn modelId="{D4D7CBC2-6546-4EFE-82DF-4F56CE37951B}" type="presOf" srcId="{DEA4F418-8C26-4489-8A1A-43AF1F9BE616}" destId="{8CD2AE05-D7D7-49C1-8242-A95EBE5AD538}" srcOrd="0" destOrd="4" presId="urn:microsoft.com/office/officeart/2005/8/layout/target3"/>
    <dgm:cxn modelId="{5B8D7A3B-58F3-4B71-B720-B8A419E6954D}" srcId="{86CDCA45-7C53-4B65-8D74-3BF8A43600D8}" destId="{D68BBA88-D19C-42C7-A0AD-243051E0C737}" srcOrd="0" destOrd="0" parTransId="{DE1B84E9-C724-4DFF-A4E4-B3B9FF31FBE0}" sibTransId="{3803C43B-AF0B-4AC5-9D05-BD0C279CA749}"/>
    <dgm:cxn modelId="{36158281-23FB-46D5-966A-D6D80B7F8C80}" type="presOf" srcId="{407EE59E-9143-491B-8A2E-24C7B9961C9B}" destId="{18197E1A-703A-439A-BEA9-D9F7AB7FE7A0}" srcOrd="1" destOrd="0" presId="urn:microsoft.com/office/officeart/2005/8/layout/target3"/>
    <dgm:cxn modelId="{BA6FB529-C222-4DDC-B728-23F7A692CFDF}" srcId="{407EE59E-9143-491B-8A2E-24C7B9961C9B}" destId="{762E318F-BD46-4564-A0C0-516009B5F91B}" srcOrd="0" destOrd="0" parTransId="{1E583FC0-076A-4F79-81D8-0DBEFB811EF0}" sibTransId="{581AC23D-9E03-4A4D-9F84-933C89457CD4}"/>
    <dgm:cxn modelId="{9FB08F92-AC84-455F-845A-E9551D15E55F}" type="presOf" srcId="{D68BBA88-D19C-42C7-A0AD-243051E0C737}" destId="{CC6D5988-C29C-424A-B171-1F03158B0835}" srcOrd="0" destOrd="0" presId="urn:microsoft.com/office/officeart/2005/8/layout/target3"/>
    <dgm:cxn modelId="{E7E158E9-0D0E-4A98-AB64-6AA666FA9225}" type="presOf" srcId="{12723A09-8635-42D6-BAA0-394A7F1D612E}" destId="{662B38E5-C66E-4153-95A2-CFF6F2BD6CEA}" srcOrd="0" destOrd="0" presId="urn:microsoft.com/office/officeart/2005/8/layout/target3"/>
    <dgm:cxn modelId="{9FEC1F83-4829-4358-AEFE-112338017E57}" type="presOf" srcId="{7C9B99B7-852F-442E-8A55-FA43D01A2B6C}" destId="{820CADCD-59F2-4B7D-AC64-A81436D8F990}" srcOrd="0" destOrd="2" presId="urn:microsoft.com/office/officeart/2005/8/layout/target3"/>
    <dgm:cxn modelId="{A3A3DD64-708A-442C-80E5-B516997A7873}" srcId="{B404AF68-B42D-4299-954E-E967294368CD}" destId="{B514C37B-A38B-4392-9BBD-48A2FFB874C1}" srcOrd="1" destOrd="0" parTransId="{EA9A1522-EA6E-4865-9095-F851655DF513}" sibTransId="{6965AED8-B28B-4B91-A24B-F9637C7E8DFE}"/>
    <dgm:cxn modelId="{7F86DE5C-C012-48B0-8E4D-35AF731EC9FF}" srcId="{421640DE-96A5-42A2-8DB5-98265C629265}" destId="{8FBE192F-C9CC-43E6-97DA-76F9C2B1620B}" srcOrd="3" destOrd="0" parTransId="{1CC13C09-28C6-45EA-B4FF-B3A50D259493}" sibTransId="{DE6CCEF4-978E-475E-A72F-620D7E743A53}"/>
    <dgm:cxn modelId="{303ECD17-50A9-4F8C-A8ED-534288A3DB75}" type="presOf" srcId="{86CDCA45-7C53-4B65-8D74-3BF8A43600D8}" destId="{C8067B73-AA27-418E-8C2C-45EA211BBEF5}" srcOrd="0" destOrd="0" presId="urn:microsoft.com/office/officeart/2005/8/layout/target3"/>
    <dgm:cxn modelId="{AED0EAC5-6C37-423F-BE5C-8105A9D19606}" type="presOf" srcId="{471EBCFC-B119-46D4-82ED-BC95F76954FD}" destId="{662B38E5-C66E-4153-95A2-CFF6F2BD6CEA}" srcOrd="0" destOrd="3" presId="urn:microsoft.com/office/officeart/2005/8/layout/target3"/>
    <dgm:cxn modelId="{72AD5EC5-3B19-4EF4-B59F-47C11F6CF270}" type="presOf" srcId="{421640DE-96A5-42A2-8DB5-98265C629265}" destId="{378E823C-945C-4D0D-90E4-E7A69529ADE6}" srcOrd="0" destOrd="0" presId="urn:microsoft.com/office/officeart/2005/8/layout/target3"/>
    <dgm:cxn modelId="{361E4E5C-CAF7-4B2C-B76D-45116BF0F9C3}" type="presOf" srcId="{421640DE-96A5-42A2-8DB5-98265C629265}" destId="{8EC59B3B-2984-4F72-979D-E5EE8A372AC1}" srcOrd="1" destOrd="0" presId="urn:microsoft.com/office/officeart/2005/8/layout/target3"/>
    <dgm:cxn modelId="{8489BC2F-A200-4E67-B298-FD790C132B08}" srcId="{421640DE-96A5-42A2-8DB5-98265C629265}" destId="{9E215080-5D5A-431F-81A8-43B9BF92087B}" srcOrd="0" destOrd="0" parTransId="{539F306F-BAF7-4E78-9E45-BE8BA2724D03}" sibTransId="{56A060D8-3198-4A61-955F-9729E24DBECC}"/>
    <dgm:cxn modelId="{92BB4918-581F-41A5-B9FC-2020A4D9BF5F}" type="presOf" srcId="{9E215080-5D5A-431F-81A8-43B9BF92087B}" destId="{8CD2AE05-D7D7-49C1-8242-A95EBE5AD538}" srcOrd="0" destOrd="0" presId="urn:microsoft.com/office/officeart/2005/8/layout/target3"/>
    <dgm:cxn modelId="{8C670D78-4EA6-4AA2-A0F5-3D7A23FDC53D}" srcId="{B404AF68-B42D-4299-954E-E967294368CD}" destId="{12723A09-8635-42D6-BAA0-394A7F1D612E}" srcOrd="0" destOrd="0" parTransId="{3B014F6B-E751-4B1F-9687-A3391B0F0A35}" sibTransId="{1027D48E-813C-4C98-BEF9-775E23BD04DE}"/>
    <dgm:cxn modelId="{9AE7DFCC-5919-479D-AB88-10AC55048ECF}" srcId="{E0C2C0BC-1FBA-4C91-BC29-6FE8A36A253F}" destId="{86CDCA45-7C53-4B65-8D74-3BF8A43600D8}" srcOrd="1" destOrd="0" parTransId="{C1126400-1895-4658-A3FE-A7097811A68E}" sibTransId="{3ECA4E8D-E9EB-4344-9821-4B6E6BF78B11}"/>
    <dgm:cxn modelId="{BEAF93AB-E5DA-42E6-B335-FAF207E68D48}" type="presOf" srcId="{86CDCA45-7C53-4B65-8D74-3BF8A43600D8}" destId="{EBBD5965-8B79-473E-B663-A305BCE8DB41}" srcOrd="1" destOrd="0" presId="urn:microsoft.com/office/officeart/2005/8/layout/target3"/>
    <dgm:cxn modelId="{B1F45487-304E-4558-9950-A458F4001BBF}" type="presOf" srcId="{E0C2C0BC-1FBA-4C91-BC29-6FE8A36A253F}" destId="{3927DBBD-D9EC-4D4B-A454-3D22AC92417C}" srcOrd="0" destOrd="0" presId="urn:microsoft.com/office/officeart/2005/8/layout/target3"/>
    <dgm:cxn modelId="{B25AA10A-B428-4095-B2D3-4E9746CF7C7C}" type="presOf" srcId="{B1AC97FF-7638-4456-BF35-CAD54E7FD12F}" destId="{CC6D5988-C29C-424A-B171-1F03158B0835}" srcOrd="0" destOrd="2" presId="urn:microsoft.com/office/officeart/2005/8/layout/target3"/>
    <dgm:cxn modelId="{2D213DA4-EE1D-429C-BB3B-DC084ECC9397}" type="presOf" srcId="{F2283614-B79A-469A-9788-30944429EC54}" destId="{662B38E5-C66E-4153-95A2-CFF6F2BD6CEA}" srcOrd="0" destOrd="2" presId="urn:microsoft.com/office/officeart/2005/8/layout/target3"/>
    <dgm:cxn modelId="{EDE90986-2BA5-42F6-BB0C-82B16F88A20C}" srcId="{421640DE-96A5-42A2-8DB5-98265C629265}" destId="{FBD5A4AC-C6D9-4F66-89A6-9B44245CD63D}" srcOrd="1" destOrd="0" parTransId="{1A23D9EF-BD5B-442A-BA1F-D8DFB8FF8232}" sibTransId="{D474DD70-6CFA-436E-ABF3-552B7B49AFCE}"/>
    <dgm:cxn modelId="{4FDF0F52-70BC-4A6E-B7CB-9C90C86BCD13}" type="presOf" srcId="{02F443A2-FD21-4C4C-B189-976297B05BD9}" destId="{CC6D5988-C29C-424A-B171-1F03158B0835}" srcOrd="0" destOrd="1" presId="urn:microsoft.com/office/officeart/2005/8/layout/target3"/>
    <dgm:cxn modelId="{5BFB2196-873D-4919-B99B-584DC90583D0}" srcId="{E0C2C0BC-1FBA-4C91-BC29-6FE8A36A253F}" destId="{B404AF68-B42D-4299-954E-E967294368CD}" srcOrd="3" destOrd="0" parTransId="{9EE8422F-72D6-4F4F-A357-C289E709EBB8}" sibTransId="{22817EB8-B705-4D42-B09D-C02C54415341}"/>
    <dgm:cxn modelId="{E28DBE3A-5780-4FA0-A976-80B44958A87F}" srcId="{421640DE-96A5-42A2-8DB5-98265C629265}" destId="{DEA4F418-8C26-4489-8A1A-43AF1F9BE616}" srcOrd="4" destOrd="0" parTransId="{11982665-4EC8-4472-908D-85FD7394ADA0}" sibTransId="{503E4F4E-883E-4758-98AA-8D66FC6CBD9F}"/>
    <dgm:cxn modelId="{46DC65C9-913C-4D0A-B6EA-8C9F89D36FC5}" type="presOf" srcId="{407EE59E-9143-491B-8A2E-24C7B9961C9B}" destId="{6C4F6FAB-A081-44EB-99F6-D8860334B14F}" srcOrd="0" destOrd="0" presId="urn:microsoft.com/office/officeart/2005/8/layout/target3"/>
    <dgm:cxn modelId="{16B2878D-03A3-443A-94BC-FA6AC8B06258}" type="presOf" srcId="{FBD5A4AC-C6D9-4F66-89A6-9B44245CD63D}" destId="{8CD2AE05-D7D7-49C1-8242-A95EBE5AD538}" srcOrd="0" destOrd="1" presId="urn:microsoft.com/office/officeart/2005/8/layout/target3"/>
    <dgm:cxn modelId="{39836FCA-53DD-41B1-B441-800E953E0EF8}" type="presOf" srcId="{762E318F-BD46-4564-A0C0-516009B5F91B}" destId="{820CADCD-59F2-4B7D-AC64-A81436D8F990}" srcOrd="0" destOrd="0" presId="urn:microsoft.com/office/officeart/2005/8/layout/target3"/>
    <dgm:cxn modelId="{25905C11-0B52-4812-BACD-69111A3B4BEA}" srcId="{86CDCA45-7C53-4B65-8D74-3BF8A43600D8}" destId="{02F443A2-FD21-4C4C-B189-976297B05BD9}" srcOrd="1" destOrd="0" parTransId="{975199D5-67AF-433E-91A5-40EC0A617953}" sibTransId="{7C130F0A-A94E-4467-BBBB-BE4793F86531}"/>
    <dgm:cxn modelId="{B23149E5-C498-4759-B0EC-A3F052826C97}" srcId="{E0C2C0BC-1FBA-4C91-BC29-6FE8A36A253F}" destId="{421640DE-96A5-42A2-8DB5-98265C629265}" srcOrd="2" destOrd="0" parTransId="{9DA6E962-7C48-4029-9C9F-C661D3F5938E}" sibTransId="{754627A4-81F2-4AB8-9067-B57575F20226}"/>
    <dgm:cxn modelId="{D523AF7C-FAD7-4338-B77E-53A7EEF3B9F7}" srcId="{86CDCA45-7C53-4B65-8D74-3BF8A43600D8}" destId="{B1AC97FF-7638-4456-BF35-CAD54E7FD12F}" srcOrd="2" destOrd="0" parTransId="{767C4C23-0067-43C7-8980-B3F7FB9E2F12}" sibTransId="{733E3A87-5BB3-4788-BA5F-88B465750AFB}"/>
    <dgm:cxn modelId="{7009B907-F7E4-4F3F-B947-830AA4BD2399}" srcId="{E0C2C0BC-1FBA-4C91-BC29-6FE8A36A253F}" destId="{407EE59E-9143-491B-8A2E-24C7B9961C9B}" srcOrd="0" destOrd="0" parTransId="{543B8282-FF35-4E25-913E-5B35BC4C7E3D}" sibTransId="{CFEBE699-11C9-4B19-8F0E-2D772433DEEA}"/>
    <dgm:cxn modelId="{6D4E8001-EF28-401B-AEE3-2784D21A57D6}" type="presOf" srcId="{B514C37B-A38B-4392-9BBD-48A2FFB874C1}" destId="{662B38E5-C66E-4153-95A2-CFF6F2BD6CEA}" srcOrd="0" destOrd="1" presId="urn:microsoft.com/office/officeart/2005/8/layout/target3"/>
    <dgm:cxn modelId="{07A18D7A-EBF4-427D-BB5E-34D01814B97E}" type="presOf" srcId="{8FBE192F-C9CC-43E6-97DA-76F9C2B1620B}" destId="{8CD2AE05-D7D7-49C1-8242-A95EBE5AD538}" srcOrd="0" destOrd="3" presId="urn:microsoft.com/office/officeart/2005/8/layout/target3"/>
    <dgm:cxn modelId="{F6FD952D-D667-40FD-8107-75B4D728658A}" type="presOf" srcId="{B404AF68-B42D-4299-954E-E967294368CD}" destId="{F14410B5-B0AE-45D2-819E-2140BE405146}" srcOrd="0" destOrd="0" presId="urn:microsoft.com/office/officeart/2005/8/layout/target3"/>
    <dgm:cxn modelId="{7823A355-29CA-4FDE-A489-A8FA95B51BFA}" srcId="{407EE59E-9143-491B-8A2E-24C7B9961C9B}" destId="{7C9B99B7-852F-442E-8A55-FA43D01A2B6C}" srcOrd="2" destOrd="0" parTransId="{8C4C8ED5-D663-45D7-9F3E-99C678BA1474}" sibTransId="{8D5E3A09-D2A6-4CDD-AF04-1FC14CCE2645}"/>
    <dgm:cxn modelId="{5D1D6620-00E5-4C77-A0DE-8C5E048517B4}" type="presOf" srcId="{1413422C-8C8B-4CA6-A102-B3FDE4C34A2A}" destId="{8CD2AE05-D7D7-49C1-8242-A95EBE5AD538}" srcOrd="0" destOrd="2" presId="urn:microsoft.com/office/officeart/2005/8/layout/target3"/>
    <dgm:cxn modelId="{7A57D367-7CCD-4715-9A2D-43799D975ECF}" srcId="{407EE59E-9143-491B-8A2E-24C7B9961C9B}" destId="{D94FCADF-5605-4961-964D-B3E8D1C9DBDC}" srcOrd="1" destOrd="0" parTransId="{43FC1746-60E6-4545-8CAD-76EA985AB0F6}" sibTransId="{E3A22812-A346-4FE8-B4BF-2DF2C6C4D798}"/>
    <dgm:cxn modelId="{5A11D8AF-42FD-4BF5-8342-F6927AFD5C67}" type="presParOf" srcId="{3927DBBD-D9EC-4D4B-A454-3D22AC92417C}" destId="{C6005FEF-AE65-4F6B-97A8-8C2DD984482E}" srcOrd="0" destOrd="0" presId="urn:microsoft.com/office/officeart/2005/8/layout/target3"/>
    <dgm:cxn modelId="{1BA69222-0E89-4395-AFA6-1B1FD8ABDCFD}" type="presParOf" srcId="{3927DBBD-D9EC-4D4B-A454-3D22AC92417C}" destId="{2A5EA0F8-8E35-4D40-B9E1-1472D56013BF}" srcOrd="1" destOrd="0" presId="urn:microsoft.com/office/officeart/2005/8/layout/target3"/>
    <dgm:cxn modelId="{1D658C8D-06FA-43D8-B235-78F87D681EFE}" type="presParOf" srcId="{3927DBBD-D9EC-4D4B-A454-3D22AC92417C}" destId="{6C4F6FAB-A081-44EB-99F6-D8860334B14F}" srcOrd="2" destOrd="0" presId="urn:microsoft.com/office/officeart/2005/8/layout/target3"/>
    <dgm:cxn modelId="{D71C4886-D996-4A12-BE56-7E073AD8E05F}" type="presParOf" srcId="{3927DBBD-D9EC-4D4B-A454-3D22AC92417C}" destId="{914E8597-0753-4A3E-B92E-AB2E9441630C}" srcOrd="3" destOrd="0" presId="urn:microsoft.com/office/officeart/2005/8/layout/target3"/>
    <dgm:cxn modelId="{64D3964F-72F8-4AE3-AEEA-5DFA59E78A21}" type="presParOf" srcId="{3927DBBD-D9EC-4D4B-A454-3D22AC92417C}" destId="{261FD3A8-7845-40DB-A3DD-9062D935B51D}" srcOrd="4" destOrd="0" presId="urn:microsoft.com/office/officeart/2005/8/layout/target3"/>
    <dgm:cxn modelId="{41CFDFF2-C86F-4FA1-9261-0F9E6CC2C635}" type="presParOf" srcId="{3927DBBD-D9EC-4D4B-A454-3D22AC92417C}" destId="{C8067B73-AA27-418E-8C2C-45EA211BBEF5}" srcOrd="5" destOrd="0" presId="urn:microsoft.com/office/officeart/2005/8/layout/target3"/>
    <dgm:cxn modelId="{CCF70673-5FE1-4FE5-9FF2-EBD95E66E1C2}" type="presParOf" srcId="{3927DBBD-D9EC-4D4B-A454-3D22AC92417C}" destId="{DB0D4C91-9504-49F4-AC5F-43D97085943B}" srcOrd="6" destOrd="0" presId="urn:microsoft.com/office/officeart/2005/8/layout/target3"/>
    <dgm:cxn modelId="{00AF62E8-F96C-46BC-81CB-09B84D159102}" type="presParOf" srcId="{3927DBBD-D9EC-4D4B-A454-3D22AC92417C}" destId="{8198E931-4CDA-40E3-96EF-9DF0682160B0}" srcOrd="7" destOrd="0" presId="urn:microsoft.com/office/officeart/2005/8/layout/target3"/>
    <dgm:cxn modelId="{095E5298-8353-4EF3-8332-CFA69728FDEC}" type="presParOf" srcId="{3927DBBD-D9EC-4D4B-A454-3D22AC92417C}" destId="{378E823C-945C-4D0D-90E4-E7A69529ADE6}" srcOrd="8" destOrd="0" presId="urn:microsoft.com/office/officeart/2005/8/layout/target3"/>
    <dgm:cxn modelId="{347266B9-0674-479E-BD33-1EDE014DEA08}" type="presParOf" srcId="{3927DBBD-D9EC-4D4B-A454-3D22AC92417C}" destId="{876265C1-7BE4-4B8F-9075-0A99BD020EEC}" srcOrd="9" destOrd="0" presId="urn:microsoft.com/office/officeart/2005/8/layout/target3"/>
    <dgm:cxn modelId="{711EEC18-5B5B-4004-95C3-048132D9F98A}" type="presParOf" srcId="{3927DBBD-D9EC-4D4B-A454-3D22AC92417C}" destId="{31F58FBA-27F5-4975-A2A7-F84CDD9FCE82}" srcOrd="10" destOrd="0" presId="urn:microsoft.com/office/officeart/2005/8/layout/target3"/>
    <dgm:cxn modelId="{33FA39CE-00D2-4774-8289-6B57DF4A2CC8}" type="presParOf" srcId="{3927DBBD-D9EC-4D4B-A454-3D22AC92417C}" destId="{F14410B5-B0AE-45D2-819E-2140BE405146}" srcOrd="11" destOrd="0" presId="urn:microsoft.com/office/officeart/2005/8/layout/target3"/>
    <dgm:cxn modelId="{A1F99C7D-C00D-4718-8C83-95632C55B2D4}" type="presParOf" srcId="{3927DBBD-D9EC-4D4B-A454-3D22AC92417C}" destId="{18197E1A-703A-439A-BEA9-D9F7AB7FE7A0}" srcOrd="12" destOrd="0" presId="urn:microsoft.com/office/officeart/2005/8/layout/target3"/>
    <dgm:cxn modelId="{9C4C3EB6-712D-4A91-80C9-90B79A2172C3}" type="presParOf" srcId="{3927DBBD-D9EC-4D4B-A454-3D22AC92417C}" destId="{820CADCD-59F2-4B7D-AC64-A81436D8F990}" srcOrd="13" destOrd="0" presId="urn:microsoft.com/office/officeart/2005/8/layout/target3"/>
    <dgm:cxn modelId="{6C2CA364-FCD1-48FB-A14A-B1A1D796B887}" type="presParOf" srcId="{3927DBBD-D9EC-4D4B-A454-3D22AC92417C}" destId="{EBBD5965-8B79-473E-B663-A305BCE8DB41}" srcOrd="14" destOrd="0" presId="urn:microsoft.com/office/officeart/2005/8/layout/target3"/>
    <dgm:cxn modelId="{9DF42725-918D-43ED-AC02-C24B3BC75CF1}" type="presParOf" srcId="{3927DBBD-D9EC-4D4B-A454-3D22AC92417C}" destId="{CC6D5988-C29C-424A-B171-1F03158B0835}" srcOrd="15" destOrd="0" presId="urn:microsoft.com/office/officeart/2005/8/layout/target3"/>
    <dgm:cxn modelId="{B9D3FE15-49A5-4692-A04C-BBAFAD813956}" type="presParOf" srcId="{3927DBBD-D9EC-4D4B-A454-3D22AC92417C}" destId="{8EC59B3B-2984-4F72-979D-E5EE8A372AC1}" srcOrd="16" destOrd="0" presId="urn:microsoft.com/office/officeart/2005/8/layout/target3"/>
    <dgm:cxn modelId="{43CA83B8-1279-498B-9398-558620107E29}" type="presParOf" srcId="{3927DBBD-D9EC-4D4B-A454-3D22AC92417C}" destId="{8CD2AE05-D7D7-49C1-8242-A95EBE5AD538}" srcOrd="17" destOrd="0" presId="urn:microsoft.com/office/officeart/2005/8/layout/target3"/>
    <dgm:cxn modelId="{9A44B5BE-FF6F-4B2D-84CB-BCB6C5A7C99B}" type="presParOf" srcId="{3927DBBD-D9EC-4D4B-A454-3D22AC92417C}" destId="{34E416D3-9FAA-478F-A22C-84E1D582C2C8}" srcOrd="18" destOrd="0" presId="urn:microsoft.com/office/officeart/2005/8/layout/target3"/>
    <dgm:cxn modelId="{F86F5314-7CF1-4CEB-9411-C54E0E33C8D4}" type="presParOf" srcId="{3927DBBD-D9EC-4D4B-A454-3D22AC92417C}" destId="{662B38E5-C66E-4153-95A2-CFF6F2BD6CE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05FEF-AE65-4F6B-97A8-8C2DD984482E}">
      <dsp:nvSpPr>
        <dsp:cNvPr id="0" name=""/>
        <dsp:cNvSpPr/>
      </dsp:nvSpPr>
      <dsp:spPr>
        <a:xfrm>
          <a:off x="0" y="0"/>
          <a:ext cx="2981571" cy="2981571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F6FAB-A081-44EB-99F6-D8860334B14F}">
      <dsp:nvSpPr>
        <dsp:cNvPr id="0" name=""/>
        <dsp:cNvSpPr/>
      </dsp:nvSpPr>
      <dsp:spPr>
        <a:xfrm>
          <a:off x="1490785" y="0"/>
          <a:ext cx="5530483" cy="2981571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rgbClr val="000000"/>
              </a:solidFill>
              <a:latin typeface="+mj-lt"/>
              <a:ea typeface="+mn-ea"/>
              <a:cs typeface="+mn-cs"/>
            </a:rPr>
            <a:t>Scale-up and Rollout</a:t>
          </a:r>
        </a:p>
      </dsp:txBody>
      <dsp:txXfrm>
        <a:off x="1490785" y="0"/>
        <a:ext cx="2765241" cy="633583"/>
      </dsp:txXfrm>
    </dsp:sp>
    <dsp:sp modelId="{261FD3A8-7845-40DB-A3DD-9062D935B51D}">
      <dsp:nvSpPr>
        <dsp:cNvPr id="0" name=""/>
        <dsp:cNvSpPr/>
      </dsp:nvSpPr>
      <dsp:spPr>
        <a:xfrm>
          <a:off x="391331" y="633583"/>
          <a:ext cx="2198908" cy="2198908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67B73-AA27-418E-8C2C-45EA211BBEF5}">
      <dsp:nvSpPr>
        <dsp:cNvPr id="0" name=""/>
        <dsp:cNvSpPr/>
      </dsp:nvSpPr>
      <dsp:spPr>
        <a:xfrm>
          <a:off x="1490785" y="633583"/>
          <a:ext cx="5530483" cy="2198908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End-user Integration</a:t>
          </a:r>
        </a:p>
      </dsp:txBody>
      <dsp:txXfrm>
        <a:off x="1490785" y="633583"/>
        <a:ext cx="2765241" cy="633583"/>
      </dsp:txXfrm>
    </dsp:sp>
    <dsp:sp modelId="{8198E931-4CDA-40E3-96EF-9DF0682160B0}">
      <dsp:nvSpPr>
        <dsp:cNvPr id="0" name=""/>
        <dsp:cNvSpPr/>
      </dsp:nvSpPr>
      <dsp:spPr>
        <a:xfrm>
          <a:off x="782662" y="1225083"/>
          <a:ext cx="1416246" cy="1500413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823C-945C-4D0D-90E4-E7A69529ADE6}">
      <dsp:nvSpPr>
        <dsp:cNvPr id="0" name=""/>
        <dsp:cNvSpPr/>
      </dsp:nvSpPr>
      <dsp:spPr>
        <a:xfrm>
          <a:off x="1490785" y="1201680"/>
          <a:ext cx="5530483" cy="154722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Services &amp; Business</a:t>
          </a:r>
        </a:p>
      </dsp:txBody>
      <dsp:txXfrm>
        <a:off x="1490785" y="1201680"/>
        <a:ext cx="2765241" cy="692177"/>
      </dsp:txXfrm>
    </dsp:sp>
    <dsp:sp modelId="{31F58FBA-27F5-4975-A2A7-F84CDD9FCE82}">
      <dsp:nvSpPr>
        <dsp:cNvPr id="0" name=""/>
        <dsp:cNvSpPr/>
      </dsp:nvSpPr>
      <dsp:spPr>
        <a:xfrm>
          <a:off x="1173993" y="1900751"/>
          <a:ext cx="633583" cy="633583"/>
        </a:xfrm>
        <a:prstGeom prst="pie">
          <a:avLst>
            <a:gd name="adj1" fmla="val 5400000"/>
            <a:gd name="adj2" fmla="val 16200000"/>
          </a:avLst>
        </a:prstGeom>
        <a:solidFill>
          <a:srgbClr val="78B7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410B5-B0AE-45D2-819E-2140BE405146}">
      <dsp:nvSpPr>
        <dsp:cNvPr id="0" name=""/>
        <dsp:cNvSpPr/>
      </dsp:nvSpPr>
      <dsp:spPr>
        <a:xfrm>
          <a:off x="1490785" y="1900751"/>
          <a:ext cx="5530483" cy="633583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8B74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Technology Innovation</a:t>
          </a:r>
        </a:p>
      </dsp:txBody>
      <dsp:txXfrm>
        <a:off x="1490785" y="1900751"/>
        <a:ext cx="2765241" cy="633583"/>
      </dsp:txXfrm>
    </dsp:sp>
    <dsp:sp modelId="{820CADCD-59F2-4B7D-AC64-A81436D8F990}">
      <dsp:nvSpPr>
        <dsp:cNvPr id="0" name=""/>
        <dsp:cNvSpPr/>
      </dsp:nvSpPr>
      <dsp:spPr>
        <a:xfrm>
          <a:off x="4256027" y="0"/>
          <a:ext cx="2765241" cy="6335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Long-term demonstration phases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Large-scale grid analysis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rPr>
            <a:t>Transferability</a:t>
          </a:r>
          <a:endParaRPr lang="en-GB" sz="900" kern="1200" noProof="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4256027" y="0"/>
        <a:ext cx="2765241" cy="633583"/>
      </dsp:txXfrm>
    </dsp:sp>
    <dsp:sp modelId="{CC6D5988-C29C-424A-B171-1F03158B0835}">
      <dsp:nvSpPr>
        <dsp:cNvPr id="0" name=""/>
        <dsp:cNvSpPr/>
      </dsp:nvSpPr>
      <dsp:spPr>
        <a:xfrm>
          <a:off x="4256027" y="615476"/>
          <a:ext cx="2765241" cy="6335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Questioning of end-users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Citizen science approach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Web/mobile application</a:t>
          </a:r>
        </a:p>
      </dsp:txBody>
      <dsp:txXfrm>
        <a:off x="4256027" y="615476"/>
        <a:ext cx="2765241" cy="633583"/>
      </dsp:txXfrm>
    </dsp:sp>
    <dsp:sp modelId="{8CD2AE05-D7D7-49C1-8242-A95EBE5AD538}">
      <dsp:nvSpPr>
        <dsp:cNvPr id="0" name=""/>
        <dsp:cNvSpPr/>
      </dsp:nvSpPr>
      <dsp:spPr>
        <a:xfrm>
          <a:off x="4256027" y="1249059"/>
          <a:ext cx="2765241" cy="6335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Adaption of e-Car Sharing Platforms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Novel operational management strategies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Cost optimization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Use of EV batteries as backup power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Extension of the local energy management </a:t>
          </a:r>
        </a:p>
      </dsp:txBody>
      <dsp:txXfrm>
        <a:off x="4256027" y="1249059"/>
        <a:ext cx="2765241" cy="633583"/>
      </dsp:txXfrm>
    </dsp:sp>
    <dsp:sp modelId="{662B38E5-C66E-4153-95A2-CFF6F2BD6CEA}">
      <dsp:nvSpPr>
        <dsp:cNvPr id="0" name=""/>
        <dsp:cNvSpPr/>
      </dsp:nvSpPr>
      <dsp:spPr>
        <a:xfrm>
          <a:off x="4256027" y="1918859"/>
          <a:ext cx="2765241" cy="6335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Active Grid support EV charger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Standards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Simplification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noProof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Integration in building energy management</a:t>
          </a:r>
        </a:p>
      </dsp:txBody>
      <dsp:txXfrm>
        <a:off x="4256027" y="1918859"/>
        <a:ext cx="2765241" cy="633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3352-52E6-4B02-9D74-CD763BF3EC9E}" type="datetimeFigureOut">
              <a:rPr lang="de-DE" smtClean="0"/>
              <a:t>2021-08-30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20B41-9C28-4594-9E6E-9F95AC17D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89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725AE-4629-4196-B8CC-81F9B326DDB7}" type="datetimeFigureOut">
              <a:rPr lang="de-DE" smtClean="0"/>
              <a:t>2021-08-30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A550D-91CD-44D6-93E0-681277CF6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2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49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10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49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29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89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13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7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72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13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6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4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56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2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A550D-91CD-44D6-93E0-681277CF6F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20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18" Type="http://schemas.openxmlformats.org/officeDocument/2006/relationships/image" Target="../media/image36.jpeg"/><Relationship Id="rId26" Type="http://schemas.openxmlformats.org/officeDocument/2006/relationships/diagramQuickStyle" Target="../diagrams/quickStyle1.xml"/><Relationship Id="rId3" Type="http://schemas.openxmlformats.org/officeDocument/2006/relationships/image" Target="../media/image20.png"/><Relationship Id="rId21" Type="http://schemas.openxmlformats.org/officeDocument/2006/relationships/image" Target="../media/image39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17" Type="http://schemas.openxmlformats.org/officeDocument/2006/relationships/image" Target="../media/image22.png"/><Relationship Id="rId25" Type="http://schemas.openxmlformats.org/officeDocument/2006/relationships/diagramLayout" Target="../diagrams/layout1.xml"/><Relationship Id="rId2" Type="http://schemas.openxmlformats.org/officeDocument/2006/relationships/image" Target="../media/image25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2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24" Type="http://schemas.openxmlformats.org/officeDocument/2006/relationships/diagramData" Target="../diagrams/data1.xml"/><Relationship Id="rId5" Type="http://schemas.openxmlformats.org/officeDocument/2006/relationships/image" Target="../media/image27.jpeg"/><Relationship Id="rId15" Type="http://schemas.openxmlformats.org/officeDocument/2006/relationships/image" Target="../media/image5.png"/><Relationship Id="rId23" Type="http://schemas.openxmlformats.org/officeDocument/2006/relationships/image" Target="../media/image41.png"/><Relationship Id="rId28" Type="http://schemas.microsoft.com/office/2007/relationships/diagramDrawing" Target="../diagrams/drawing1.xml"/><Relationship Id="rId10" Type="http://schemas.openxmlformats.org/officeDocument/2006/relationships/image" Target="../media/image1.jpeg"/><Relationship Id="rId19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19.png"/><Relationship Id="rId22" Type="http://schemas.openxmlformats.org/officeDocument/2006/relationships/image" Target="../media/image40.png"/><Relationship Id="rId27" Type="http://schemas.openxmlformats.org/officeDocument/2006/relationships/diagramColors" Target="../diagrams/colors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4.jpeg"/><Relationship Id="rId21" Type="http://schemas.openxmlformats.org/officeDocument/2006/relationships/image" Target="../media/image23.jpeg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jpeg"/><Relationship Id="rId23" Type="http://schemas.openxmlformats.org/officeDocument/2006/relationships/image" Target="../media/image12.jpeg"/><Relationship Id="rId10" Type="http://schemas.openxmlformats.org/officeDocument/2006/relationships/image" Target="../media/image11.png"/><Relationship Id="rId19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343866" y="4560362"/>
            <a:ext cx="6553208" cy="313013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Surname Name 1, Surname Name 2 (Company 1)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52919" y="1852869"/>
            <a:ext cx="11517836" cy="88516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235683" y="6042602"/>
            <a:ext cx="705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flagship project </a:t>
            </a:r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Car2Flex</a:t>
            </a:r>
            <a:r>
              <a:rPr lang="en-US" sz="1200" kern="1200" noProof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(880780) 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received funding from the 3</a:t>
            </a:r>
            <a:r>
              <a:rPr lang="en-US" sz="1200" kern="12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call</a:t>
            </a:r>
            <a:r>
              <a:rPr lang="en-US" sz="12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research and innovation </a:t>
            </a:r>
            <a:r>
              <a:rPr lang="en-US" sz="12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Model Region - </a:t>
            </a:r>
            <a:r>
              <a:rPr lang="en-US" sz="1200" kern="1200" noProof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und </a:t>
            </a:r>
            <a:r>
              <a:rPr lang="en-US" sz="1200" kern="1200" noProof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Energiefonds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841E92-F6D6-4D71-9A51-965B76032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11" y="487031"/>
            <a:ext cx="2512291" cy="60469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F808D5E-FF1F-4F2C-875B-CB81191697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387" y="6055311"/>
            <a:ext cx="1827107" cy="5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platzhalter 38"/>
          <p:cNvSpPr>
            <a:spLocks noGrp="1"/>
          </p:cNvSpPr>
          <p:nvPr>
            <p:ph type="body" sz="quarter" idx="12" hasCustomPrompt="1"/>
          </p:nvPr>
        </p:nvSpPr>
        <p:spPr>
          <a:xfrm>
            <a:off x="7004051" y="4560362"/>
            <a:ext cx="4866704" cy="61286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400" noProof="0" dirty="0"/>
              <a:t>Meeting-Name, Meeting-Location, Date</a:t>
            </a:r>
            <a:endParaRPr lang="en-US" noProof="0" dirty="0"/>
          </a:p>
        </p:txBody>
      </p:sp>
      <p:sp>
        <p:nvSpPr>
          <p:cNvPr id="47" name="Textplatzhalt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49494" y="4884045"/>
            <a:ext cx="6553208" cy="313013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Surname Name 1, Surname Name 2 (Company 2)</a:t>
            </a:r>
          </a:p>
        </p:txBody>
      </p:sp>
      <p:sp>
        <p:nvSpPr>
          <p:cNvPr id="43" name="Underrubrik 2"/>
          <p:cNvSpPr txBox="1">
            <a:spLocks/>
          </p:cNvSpPr>
          <p:nvPr userDrawn="1"/>
        </p:nvSpPr>
        <p:spPr>
          <a:xfrm>
            <a:off x="352919" y="2839403"/>
            <a:ext cx="11517836" cy="64678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Car2Flex - Provision of </a:t>
            </a:r>
            <a:r>
              <a:rPr lang="de-DE" dirty="0"/>
              <a:t>System</a:t>
            </a:r>
            <a:r>
              <a:rPr lang="en-US" dirty="0"/>
              <a:t> Flexibilities from E-Vehicles for various End User Applications</a:t>
            </a:r>
          </a:p>
        </p:txBody>
      </p:sp>
      <p:pic>
        <p:nvPicPr>
          <p:cNvPr id="32" name="Grafik 41" descr="8F1AB63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61" y="5241587"/>
            <a:ext cx="1384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54" y="5712926"/>
            <a:ext cx="1225701" cy="2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90" y="5280808"/>
            <a:ext cx="925360" cy="44204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51" y="5646189"/>
            <a:ext cx="1312992" cy="284060"/>
          </a:xfrm>
          <a:prstGeom prst="rect">
            <a:avLst/>
          </a:prstGeom>
        </p:spPr>
      </p:pic>
      <p:cxnSp>
        <p:nvCxnSpPr>
          <p:cNvPr id="36" name="Gerade Verbindung 3"/>
          <p:cNvCxnSpPr/>
          <p:nvPr userDrawn="1"/>
        </p:nvCxnSpPr>
        <p:spPr>
          <a:xfrm>
            <a:off x="336000" y="5999928"/>
            <a:ext cx="11520000" cy="72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el 1"/>
          <p:cNvSpPr txBox="1">
            <a:spLocks/>
          </p:cNvSpPr>
          <p:nvPr userDrawn="1"/>
        </p:nvSpPr>
        <p:spPr>
          <a:xfrm>
            <a:off x="252615" y="5543464"/>
            <a:ext cx="11554247" cy="47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rgbClr val="0489CE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800"/>
              </a:spcBef>
            </a:pPr>
            <a:endParaRPr lang="de-AT" sz="1600" dirty="0"/>
          </a:p>
        </p:txBody>
      </p: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" y="5715803"/>
            <a:ext cx="668501" cy="23594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41" y="5242906"/>
            <a:ext cx="1077496" cy="328244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5" y="5269038"/>
            <a:ext cx="403429" cy="416656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38" y="5271997"/>
            <a:ext cx="928698" cy="3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Gerade Verbindung 3">
            <a:extLst>
              <a:ext uri="{FF2B5EF4-FFF2-40B4-BE49-F238E27FC236}">
                <a16:creationId xmlns:a16="http://schemas.microsoft.com/office/drawing/2014/main" id="{2833CA98-C2B5-49F4-B853-E1C7757A5073}"/>
              </a:ext>
            </a:extLst>
          </p:cNvPr>
          <p:cNvCxnSpPr/>
          <p:nvPr userDrawn="1"/>
        </p:nvCxnSpPr>
        <p:spPr>
          <a:xfrm>
            <a:off x="317855" y="5233598"/>
            <a:ext cx="11520000" cy="72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k 5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28" y="5685365"/>
            <a:ext cx="1142163" cy="266379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49" y="5296481"/>
            <a:ext cx="1054160" cy="316248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880" y="5280247"/>
            <a:ext cx="675944" cy="386253"/>
          </a:xfrm>
          <a:prstGeom prst="rect">
            <a:avLst/>
          </a:prstGeom>
        </p:spPr>
      </p:pic>
      <p:pic>
        <p:nvPicPr>
          <p:cNvPr id="72" name="Grafik 39" descr="https://lh5.googleusercontent.com/p/AF1QipML2w0OJSFxwW246WxRjX0siwLJrr7mFMq_u5XE=w284-h160-k-n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59" y="5258015"/>
            <a:ext cx="732944" cy="4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rafik 3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0769" y="5276005"/>
            <a:ext cx="391120" cy="3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Grafik 3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510" y="5682061"/>
            <a:ext cx="1386222" cy="2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Grafik 36" descr="Forschung Burgenland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87" y="5595188"/>
            <a:ext cx="958363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rafik 37" descr="B1145C2C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18" y="5696725"/>
            <a:ext cx="1111888" cy="2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rafik 1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87" y="5283497"/>
            <a:ext cx="1008685" cy="3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Grafik 43" descr="7A08B04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79" y="5549807"/>
            <a:ext cx="11049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Grafik 35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093" y="5286418"/>
            <a:ext cx="1475315" cy="3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rafik 44" descr="Bildergebnis für montan uni&quot;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15" y="5638081"/>
            <a:ext cx="1034663" cy="3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05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 3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4059" y="4988643"/>
            <a:ext cx="268878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Grafik 37" descr="B1145C2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99" y="5295868"/>
            <a:ext cx="613753" cy="1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fik 38" descr="FCA7E9E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17" y="5695880"/>
            <a:ext cx="776760" cy="2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fik 39" descr="https://lh5.googleusercontent.com/p/AF1QipML2w0OJSFxwW246WxRjX0siwLJrr7mFMq_u5XE=w284-h160-k-n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35" y="5496274"/>
            <a:ext cx="478006" cy="2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Grafik 3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8" y="5065877"/>
            <a:ext cx="1000826" cy="2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fik 6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3998" y="4652671"/>
            <a:ext cx="771715" cy="1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Grafik 4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41" y="4290676"/>
            <a:ext cx="539664" cy="2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rafik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53" y="5328041"/>
            <a:ext cx="851449" cy="3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89713"/>
            <a:ext cx="1768161" cy="425587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 userDrawn="1"/>
        </p:nvSpPr>
        <p:spPr>
          <a:xfrm>
            <a:off x="718841" y="697194"/>
            <a:ext cx="10724820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Project Overview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7808846" y="2606999"/>
            <a:ext cx="4264263" cy="3719149"/>
            <a:chOff x="5685198" y="1366466"/>
            <a:chExt cx="5438203" cy="4510501"/>
          </a:xfrm>
        </p:grpSpPr>
        <p:grpSp>
          <p:nvGrpSpPr>
            <p:cNvPr id="3" name="Gruppieren 2"/>
            <p:cNvGrpSpPr/>
            <p:nvPr userDrawn="1"/>
          </p:nvGrpSpPr>
          <p:grpSpPr>
            <a:xfrm>
              <a:off x="9950754" y="3540641"/>
              <a:ext cx="1172647" cy="560552"/>
              <a:chOff x="3831473" y="2072483"/>
              <a:chExt cx="1172647" cy="560552"/>
            </a:xfrm>
          </p:grpSpPr>
          <p:pic>
            <p:nvPicPr>
              <p:cNvPr id="56" name="Picture 7" descr="logo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473" y="2157760"/>
                <a:ext cx="1034810" cy="32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hteck 1"/>
              <p:cNvSpPr/>
              <p:nvPr userDrawn="1"/>
            </p:nvSpPr>
            <p:spPr>
              <a:xfrm>
                <a:off x="4643576" y="2072483"/>
                <a:ext cx="360544" cy="56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uppieren 31"/>
            <p:cNvGrpSpPr/>
            <p:nvPr userDrawn="1"/>
          </p:nvGrpSpPr>
          <p:grpSpPr>
            <a:xfrm>
              <a:off x="5685198" y="1366466"/>
              <a:ext cx="5233362" cy="4510501"/>
              <a:chOff x="1713172" y="2189946"/>
              <a:chExt cx="5233362" cy="4510501"/>
            </a:xfrm>
          </p:grpSpPr>
          <p:pic>
            <p:nvPicPr>
              <p:cNvPr id="33" name="Grafik 30" descr="EV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412" y="2657838"/>
                <a:ext cx="676275" cy="23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Grafik 32" descr="Logo Energie Steiermark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0619" y="2982235"/>
                <a:ext cx="371475" cy="38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Grafik 36" descr="Forschung Burgenlan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268" y="5489363"/>
                <a:ext cx="718772" cy="294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Grafik 41" descr="8F1AB63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8467" y="5445499"/>
                <a:ext cx="1038225" cy="257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Grafik 42" descr="F677D10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2208" y="5852766"/>
                <a:ext cx="628650" cy="32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Grafik 43" descr="7A08B0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3859" y="5004899"/>
                <a:ext cx="828675" cy="32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Grafik 44" descr="Bildergebnis für montan uni&quot;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6089" y="4982441"/>
                <a:ext cx="1066800" cy="361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Grafik 45" descr="2D54D40B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164" y="3456515"/>
                <a:ext cx="1266540" cy="273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Grafik 48" descr="C:\Users\lettner\AppData\Local\Microsoft\Windows\INetCache\Content.MSO\C8B55551.tmp"/>
              <p:cNvPicPr/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2021" y="3458291"/>
                <a:ext cx="923925" cy="281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rafik 49" descr="Energie Burgenland"/>
              <p:cNvPicPr/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836" y="3017153"/>
                <a:ext cx="847725" cy="2552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" name="Ellipse 50"/>
              <p:cNvSpPr/>
              <p:nvPr/>
            </p:nvSpPr>
            <p:spPr>
              <a:xfrm rot="1993664">
                <a:off x="1713172" y="3820447"/>
                <a:ext cx="2880000" cy="2880000"/>
              </a:xfrm>
              <a:prstGeom prst="ellipse">
                <a:avLst/>
              </a:prstGeom>
              <a:solidFill>
                <a:srgbClr val="78B749">
                  <a:lumMod val="60000"/>
                  <a:lumOff val="40000"/>
                  <a:alpha val="30000"/>
                </a:srgbClr>
              </a:solidFill>
              <a:ln w="12700" cap="flat" cmpd="sng" algn="ctr">
                <a:solidFill>
                  <a:srgbClr val="78B74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prstTxWarp prst="textArchDown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 dirty="0">
                  <a:ln>
                    <a:solidFill>
                      <a:srgbClr val="FFFFFF">
                        <a:lumMod val="50000"/>
                      </a:srgbClr>
                    </a:solidFill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solidFill>
                        <a:srgbClr val="FFFFFF">
                          <a:lumMod val="50000"/>
                        </a:srgbClr>
                      </a:solidFill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Knowhow &amp; Technology Provider</a:t>
                </a:r>
              </a:p>
            </p:txBody>
          </p:sp>
          <p:pic>
            <p:nvPicPr>
              <p:cNvPr id="52" name="Grafik 5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445" y="4445711"/>
                <a:ext cx="438528" cy="438528"/>
              </a:xfrm>
              <a:prstGeom prst="rect">
                <a:avLst/>
              </a:prstGeom>
            </p:spPr>
          </p:pic>
          <p:sp>
            <p:nvSpPr>
              <p:cNvPr id="53" name="Ellipse 52"/>
              <p:cNvSpPr/>
              <p:nvPr/>
            </p:nvSpPr>
            <p:spPr>
              <a:xfrm>
                <a:off x="2834550" y="2189946"/>
                <a:ext cx="2880000" cy="2880000"/>
              </a:xfrm>
              <a:prstGeom prst="ellipse">
                <a:avLst/>
              </a:prstGeom>
              <a:solidFill>
                <a:srgbClr val="78B749">
                  <a:lumMod val="60000"/>
                  <a:lumOff val="40000"/>
                  <a:alpha val="30000"/>
                </a:srgbClr>
              </a:solidFill>
              <a:ln w="12700" cap="flat" cmpd="sng" algn="ctr">
                <a:solidFill>
                  <a:srgbClr val="78B74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solidFill>
                        <a:srgbClr val="FFFFFF">
                          <a:lumMod val="50000"/>
                        </a:srgbClr>
                      </a:solidFill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Energy Supplier &amp; System Operator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solidFill>
                      <a:srgbClr val="FFFFFF">
                        <a:lumMod val="50000"/>
                      </a:srgbClr>
                    </a:solidFill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 rot="19148512">
                <a:off x="4066534" y="3796459"/>
                <a:ext cx="2880000" cy="2880000"/>
              </a:xfrm>
              <a:prstGeom prst="ellipse">
                <a:avLst/>
              </a:prstGeom>
              <a:solidFill>
                <a:srgbClr val="78B749">
                  <a:lumMod val="60000"/>
                  <a:lumOff val="40000"/>
                  <a:alpha val="30000"/>
                </a:srgbClr>
              </a:solidFill>
              <a:ln w="12700" cap="flat" cmpd="sng" algn="ctr">
                <a:solidFill>
                  <a:srgbClr val="78B74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prstTxWarp prst="textArchDown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 dirty="0">
                  <a:ln>
                    <a:solidFill>
                      <a:srgbClr val="FFFFFF">
                        <a:lumMod val="50000"/>
                      </a:srgbClr>
                    </a:solidFill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solidFill>
                        <a:srgbClr val="FFFFFF">
                          <a:lumMod val="50000"/>
                        </a:srgbClr>
                      </a:solidFill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Academia &amp; Research Institutes</a:t>
                </a:r>
              </a:p>
            </p:txBody>
          </p:sp>
          <p:pic>
            <p:nvPicPr>
              <p:cNvPr id="55" name="Grafik 5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0345" y="3785773"/>
                <a:ext cx="2497717" cy="1107364"/>
              </a:xfrm>
              <a:prstGeom prst="rect">
                <a:avLst/>
              </a:prstGeom>
            </p:spPr>
          </p:pic>
        </p:grpSp>
      </p:grpSp>
      <p:graphicFrame>
        <p:nvGraphicFramePr>
          <p:cNvPr id="59" name="Diagramm 58"/>
          <p:cNvGraphicFramePr/>
          <p:nvPr userDrawn="1">
            <p:extLst>
              <p:ext uri="{D42A27DB-BD31-4B8C-83A1-F6EECF244321}">
                <p14:modId xmlns:p14="http://schemas.microsoft.com/office/powerpoint/2010/main" val="2114909331"/>
              </p:ext>
            </p:extLst>
          </p:nvPr>
        </p:nvGraphicFramePr>
        <p:xfrm>
          <a:off x="43259" y="3658956"/>
          <a:ext cx="7021269" cy="298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64" name="Textplatzhalter 7"/>
          <p:cNvSpPr txBox="1">
            <a:spLocks/>
          </p:cNvSpPr>
          <p:nvPr userDrawn="1"/>
        </p:nvSpPr>
        <p:spPr>
          <a:xfrm>
            <a:off x="718841" y="1216716"/>
            <a:ext cx="10016987" cy="2359841"/>
          </a:xfrm>
          <a:prstGeom prst="rect">
            <a:avLst/>
          </a:prstGeom>
        </p:spPr>
        <p:txBody>
          <a:bodyPr numCol="2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39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467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AT" sz="14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Flagship project: Car2Flex</a:t>
            </a:r>
          </a:p>
          <a:p>
            <a:r>
              <a:rPr lang="en-US" sz="1800" dirty="0"/>
              <a:t>Project dates: 01/2021 – 12/2024</a:t>
            </a:r>
          </a:p>
          <a:p>
            <a:r>
              <a:rPr lang="en-US" sz="1800" dirty="0"/>
              <a:t>Project budget: 4,798,099.- EUR</a:t>
            </a:r>
          </a:p>
          <a:p>
            <a:r>
              <a:rPr lang="en-US" sz="1800" dirty="0"/>
              <a:t>Grant: 2,757,684.- EUR</a:t>
            </a:r>
          </a:p>
          <a:p>
            <a:r>
              <a:rPr lang="en-US" sz="1800" dirty="0"/>
              <a:t>Project management: 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 Wien </a:t>
            </a:r>
            <a:r>
              <a:rPr lang="en-US" sz="1800" dirty="0"/>
              <a:t>– </a:t>
            </a:r>
            <a:r>
              <a:rPr lang="en-US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Institute of Energy Systems and Electrical Drives</a:t>
            </a:r>
          </a:p>
          <a:p>
            <a:r>
              <a:rPr lang="en-US" sz="1800" dirty="0"/>
              <a:t>19 Project partners:</a:t>
            </a:r>
          </a:p>
          <a:p>
            <a:pPr lvl="1"/>
            <a:r>
              <a:rPr lang="en-US" sz="1600" dirty="0"/>
              <a:t>3 Technology providers</a:t>
            </a:r>
          </a:p>
          <a:p>
            <a:pPr lvl="1"/>
            <a:r>
              <a:rPr lang="en-US" sz="1600" dirty="0"/>
              <a:t>5 Energy suppliers and system operators </a:t>
            </a:r>
          </a:p>
          <a:p>
            <a:pPr lvl="1"/>
            <a:r>
              <a:rPr lang="en-US" sz="1600" dirty="0"/>
              <a:t>5 Users and multipliers</a:t>
            </a:r>
          </a:p>
          <a:p>
            <a:pPr lvl="1"/>
            <a:r>
              <a:rPr lang="en-US" sz="1600" dirty="0"/>
              <a:t>6 Academia</a:t>
            </a:r>
            <a:r>
              <a:rPr lang="en-US" sz="1600" baseline="0" dirty="0"/>
              <a:t> &amp; r</a:t>
            </a:r>
            <a:r>
              <a:rPr lang="en-US" sz="1600" dirty="0"/>
              <a:t>esearch institutes</a:t>
            </a:r>
          </a:p>
        </p:txBody>
      </p:sp>
      <p:pic>
        <p:nvPicPr>
          <p:cNvPr id="65" name="Grafik 34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5162" y="4881753"/>
            <a:ext cx="875523" cy="1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90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13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51D1076-CD4A-4D5A-9BCE-A6C31D772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89713"/>
            <a:ext cx="1768161" cy="425587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747514" y="701747"/>
            <a:ext cx="10553279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title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47515" y="1509185"/>
            <a:ext cx="10643819" cy="47141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041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title</a:t>
            </a:r>
            <a:endParaRPr lang="en-US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47515" y="1509185"/>
            <a:ext cx="10643819" cy="47141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Diagram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194938-FDBA-42CC-A65B-5211760E6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89713"/>
            <a:ext cx="1768161" cy="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7514" y="701747"/>
            <a:ext cx="10834887" cy="584699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title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7514" y="1509185"/>
            <a:ext cx="5317025" cy="4696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insert text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50E2D5-73D9-4B69-83FA-8846C601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89713"/>
            <a:ext cx="1768161" cy="425587"/>
          </a:xfrm>
          <a:prstGeom prst="rect">
            <a:avLst/>
          </a:prstGeom>
        </p:spPr>
      </p:pic>
      <p:sp>
        <p:nvSpPr>
          <p:cNvPr id="10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346479" y="1509185"/>
            <a:ext cx="5235922" cy="4696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31298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63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35683" y="6042602"/>
            <a:ext cx="705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flagship project </a:t>
            </a:r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Car2Flex</a:t>
            </a:r>
            <a:r>
              <a:rPr lang="en-US" sz="1200" kern="1200" noProof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(880780) 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received funding from the 3</a:t>
            </a:r>
            <a:r>
              <a:rPr lang="en-US" sz="1200" kern="12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call</a:t>
            </a:r>
            <a:r>
              <a:rPr lang="en-US" sz="12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research and innovation </a:t>
            </a:r>
            <a:r>
              <a:rPr lang="en-US" sz="12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Model Region - </a:t>
            </a:r>
            <a:r>
              <a:rPr lang="en-US" sz="1200" kern="1200" noProof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und </a:t>
            </a:r>
            <a:r>
              <a:rPr lang="en-US" sz="1200" kern="1200" noProof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Energiefonds</a:t>
            </a:r>
            <a:r>
              <a:rPr lang="en-US" sz="12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B841E92-F6D6-4D71-9A51-965B76032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11" y="487031"/>
            <a:ext cx="2512291" cy="60469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F808D5E-FF1F-4F2C-875B-CB81191697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387" y="6055311"/>
            <a:ext cx="1827107" cy="5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platzhalt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352920" y="4406695"/>
            <a:ext cx="6480000" cy="252000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[T]  +43 111 1111 111</a:t>
            </a:r>
          </a:p>
        </p:txBody>
      </p:sp>
      <p:sp>
        <p:nvSpPr>
          <p:cNvPr id="32" name="Textplatzhalt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4074047"/>
            <a:ext cx="6480000" cy="252000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Surname Name (Presenter), Company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6908" y="2013210"/>
            <a:ext cx="11479954" cy="539867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/>
            </a:lvl1pPr>
          </a:lstStyle>
          <a:p>
            <a:pPr lvl="0"/>
            <a:r>
              <a:rPr lang="en-US" dirty="0"/>
              <a:t>Thank you for your attention </a:t>
            </a:r>
          </a:p>
        </p:txBody>
      </p:sp>
      <p:sp>
        <p:nvSpPr>
          <p:cNvPr id="38" name="Inhaltsplatzhalter 37"/>
          <p:cNvSpPr>
            <a:spLocks noGrp="1"/>
          </p:cNvSpPr>
          <p:nvPr>
            <p:ph sz="quarter" idx="15" hasCustomPrompt="1"/>
          </p:nvPr>
        </p:nvSpPr>
        <p:spPr>
          <a:xfrm>
            <a:off x="354067" y="4689390"/>
            <a:ext cx="6480000" cy="252000"/>
          </a:xfrm>
        </p:spPr>
        <p:txBody>
          <a:bodyPr>
            <a:normAutofit/>
          </a:bodyPr>
          <a:lstStyle>
            <a:lvl1pPr marL="0" indent="0">
              <a:buNone/>
              <a:defRPr lang="de-DE" sz="1200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[W] www.xxxx.at</a:t>
            </a:r>
          </a:p>
        </p:txBody>
      </p:sp>
      <p:pic>
        <p:nvPicPr>
          <p:cNvPr id="33" name="Grafik 41" descr="8F1AB63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61" y="5241587"/>
            <a:ext cx="1384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3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54" y="5712926"/>
            <a:ext cx="1225701" cy="2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90" y="5280808"/>
            <a:ext cx="925360" cy="44204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51" y="5646189"/>
            <a:ext cx="1312992" cy="284060"/>
          </a:xfrm>
          <a:prstGeom prst="rect">
            <a:avLst/>
          </a:prstGeom>
        </p:spPr>
      </p:pic>
      <p:cxnSp>
        <p:nvCxnSpPr>
          <p:cNvPr id="39" name="Gerade Verbindung 3"/>
          <p:cNvCxnSpPr/>
          <p:nvPr userDrawn="1"/>
        </p:nvCxnSpPr>
        <p:spPr>
          <a:xfrm>
            <a:off x="336000" y="5999928"/>
            <a:ext cx="11520000" cy="72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el 1"/>
          <p:cNvSpPr txBox="1">
            <a:spLocks/>
          </p:cNvSpPr>
          <p:nvPr userDrawn="1"/>
        </p:nvSpPr>
        <p:spPr>
          <a:xfrm>
            <a:off x="252615" y="5543464"/>
            <a:ext cx="11554247" cy="47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rgbClr val="0489CE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800"/>
              </a:spcBef>
            </a:pPr>
            <a:endParaRPr lang="de-AT" sz="1600" dirty="0"/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" y="5715803"/>
            <a:ext cx="668501" cy="235941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41" y="5242906"/>
            <a:ext cx="1077496" cy="328244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5" y="5269038"/>
            <a:ext cx="403429" cy="416656"/>
          </a:xfrm>
          <a:prstGeom prst="rect">
            <a:avLst/>
          </a:prstGeom>
        </p:spPr>
      </p:pic>
      <p:cxnSp>
        <p:nvCxnSpPr>
          <p:cNvPr id="45" name="Gerade Verbindung 3">
            <a:extLst>
              <a:ext uri="{FF2B5EF4-FFF2-40B4-BE49-F238E27FC236}">
                <a16:creationId xmlns:a16="http://schemas.microsoft.com/office/drawing/2014/main" id="{2833CA98-C2B5-49F4-B853-E1C7757A5073}"/>
              </a:ext>
            </a:extLst>
          </p:cNvPr>
          <p:cNvCxnSpPr/>
          <p:nvPr userDrawn="1"/>
        </p:nvCxnSpPr>
        <p:spPr>
          <a:xfrm>
            <a:off x="317855" y="5233598"/>
            <a:ext cx="11520000" cy="72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28" y="5685365"/>
            <a:ext cx="1142163" cy="26637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49" y="5296481"/>
            <a:ext cx="1054160" cy="31624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880" y="5280247"/>
            <a:ext cx="675944" cy="386253"/>
          </a:xfrm>
          <a:prstGeom prst="rect">
            <a:avLst/>
          </a:prstGeom>
        </p:spPr>
      </p:pic>
      <p:pic>
        <p:nvPicPr>
          <p:cNvPr id="49" name="Grafik 39" descr="https://lh5.googleusercontent.com/p/AF1QipML2w0OJSFxwW246WxRjX0siwLJrr7mFMq_u5XE=w284-h160-k-n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59" y="5258015"/>
            <a:ext cx="732944" cy="4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afik 3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0769" y="5276005"/>
            <a:ext cx="391120" cy="3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rafik 3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510" y="5682061"/>
            <a:ext cx="1386222" cy="2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fik 36" descr="Forschung Burgenland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87" y="5595188"/>
            <a:ext cx="958363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Grafik 37" descr="B1145C2C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18" y="5696725"/>
            <a:ext cx="1111888" cy="2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fik 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87" y="5283497"/>
            <a:ext cx="1008685" cy="3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43" descr="7A08B0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79" y="5549807"/>
            <a:ext cx="11049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fik 35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093" y="5286418"/>
            <a:ext cx="1475315" cy="3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Grafik 44" descr="Bildergebnis für montan uni&quot;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15" y="5638081"/>
            <a:ext cx="1034663" cy="3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38" y="5271997"/>
            <a:ext cx="928698" cy="3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Inhaltsplatzhalter 33"/>
          <p:cNvSpPr>
            <a:spLocks noGrp="1"/>
          </p:cNvSpPr>
          <p:nvPr>
            <p:ph sz="quarter" idx="14" hasCustomPrompt="1"/>
          </p:nvPr>
        </p:nvSpPr>
        <p:spPr>
          <a:xfrm>
            <a:off x="355006" y="4965268"/>
            <a:ext cx="6480000" cy="252000"/>
          </a:xfrm>
        </p:spPr>
        <p:txBody>
          <a:bodyPr>
            <a:noAutofit/>
          </a:bodyPr>
          <a:lstStyle>
            <a:lvl1pPr marL="0" indent="0">
              <a:buNone/>
              <a:defRPr lang="de-DE" sz="1200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[E]  xxxxxx@yyyy.at</a:t>
            </a:r>
          </a:p>
        </p:txBody>
      </p:sp>
    </p:spTree>
    <p:extLst>
      <p:ext uri="{BB962C8B-B14F-4D97-AF65-F5344CB8AC3E}">
        <p14:creationId xmlns:p14="http://schemas.microsoft.com/office/powerpoint/2010/main" val="418426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7514" y="701747"/>
            <a:ext cx="10553279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noProof="0" dirty="0"/>
              <a:t>Click to edit title master format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7513" y="1509185"/>
            <a:ext cx="10515600" cy="46851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GB" noProof="0" dirty="0"/>
              <a:t>Edit text master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786295" y="6353309"/>
            <a:ext cx="3809996" cy="21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rgbClr val="0489CE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800"/>
              </a:spcBef>
            </a:pPr>
            <a:fld id="{442116A4-0F71-4590-955B-B20D73F4299E}" type="datetime3">
              <a:rPr lang="de-DE" sz="1000" b="0" noProof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>
                <a:lnSpc>
                  <a:spcPct val="100000"/>
                </a:lnSpc>
                <a:spcBef>
                  <a:spcPts val="800"/>
                </a:spcBef>
              </a:pPr>
              <a:t>21/08/30</a:t>
            </a:fld>
            <a:r>
              <a:rPr lang="en-GB" sz="10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|    </a:t>
            </a:r>
            <a:fld id="{8A2FA427-98CD-45C3-948C-68954699FC1F}" type="slidenum">
              <a:rPr lang="en-GB" sz="1000" b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>
                <a:lnSpc>
                  <a:spcPct val="100000"/>
                </a:lnSpc>
                <a:spcBef>
                  <a:spcPts val="800"/>
                </a:spcBef>
              </a:pPr>
              <a:t>‹Nr.›</a:t>
            </a:fld>
            <a:endParaRPr lang="en-GB" sz="1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0EF157-FABE-45B3-94E3-A25E29DACD7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9" y="289713"/>
            <a:ext cx="1768161" cy="4255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5F68E7-0336-42E8-B300-06D659FBC297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2233" y="6263572"/>
            <a:ext cx="1744896" cy="496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6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1" r:id="rId3"/>
    <p:sldLayoutId id="2147483670" r:id="rId4"/>
    <p:sldLayoutId id="2147483669" r:id="rId5"/>
    <p:sldLayoutId id="2147483674" r:id="rId6"/>
    <p:sldLayoutId id="2147483672" r:id="rId7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 cap="none" baseline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3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 of Residential On-Site </a:t>
            </a:r>
            <a:r>
              <a:rPr lang="en-US" dirty="0" smtClean="0"/>
              <a:t>E-</a:t>
            </a:r>
            <a:r>
              <a:rPr lang="en-US" dirty="0" err="1" smtClean="0"/>
              <a:t>Carsharing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10475" y="4560362"/>
            <a:ext cx="4260280" cy="612860"/>
          </a:xfrm>
        </p:spPr>
        <p:txBody>
          <a:bodyPr>
            <a:normAutofit/>
          </a:bodyPr>
          <a:lstStyle/>
          <a:p>
            <a:r>
              <a:rPr lang="en-US" dirty="0" smtClean="0"/>
              <a:t>PhD-Day / IEWT, 07-10.09.2021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52919" y="4710285"/>
            <a:ext cx="6553208" cy="313013"/>
          </a:xfrm>
        </p:spPr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Carlo Corinaldesi, </a:t>
            </a:r>
            <a:r>
              <a:rPr lang="de-DE" sz="1800" smtClean="0">
                <a:solidFill>
                  <a:schemeClr val="tx1"/>
                </a:solidFill>
              </a:rPr>
              <a:t>Georg </a:t>
            </a:r>
            <a:r>
              <a:rPr lang="de-DE" sz="1800" smtClean="0">
                <a:solidFill>
                  <a:schemeClr val="tx1"/>
                </a:solidFill>
              </a:rPr>
              <a:t>Lettner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25497"/>
            <a:ext cx="10553279" cy="584699"/>
          </a:xfrm>
        </p:spPr>
        <p:txBody>
          <a:bodyPr/>
          <a:lstStyle/>
          <a:p>
            <a:r>
              <a:rPr lang="en-US" dirty="0" smtClean="0"/>
              <a:t>Results – </a:t>
            </a:r>
            <a:r>
              <a:rPr lang="en-US" dirty="0"/>
              <a:t>Baseline – </a:t>
            </a:r>
            <a:r>
              <a:rPr lang="en-US" dirty="0" smtClean="0"/>
              <a:t>Annual Costs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" y="1581850"/>
            <a:ext cx="5566102" cy="33156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52" y="1581850"/>
            <a:ext cx="6593864" cy="325997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8530" y="5189707"/>
            <a:ext cx="10434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Bidirectional charging stations are not convenient, not even for peak shaving.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3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25497"/>
            <a:ext cx="10553279" cy="584699"/>
          </a:xfrm>
        </p:spPr>
        <p:txBody>
          <a:bodyPr/>
          <a:lstStyle/>
          <a:p>
            <a:r>
              <a:rPr lang="en-US" dirty="0" smtClean="0"/>
              <a:t>Results – Comparison of the Annual Total Costs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8" y="810196"/>
            <a:ext cx="10783370" cy="55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25497"/>
            <a:ext cx="10553279" cy="584699"/>
          </a:xfrm>
        </p:spPr>
        <p:txBody>
          <a:bodyPr/>
          <a:lstStyle/>
          <a:p>
            <a:r>
              <a:rPr lang="en-US" dirty="0" smtClean="0"/>
              <a:t>Results – External </a:t>
            </a:r>
            <a:r>
              <a:rPr lang="en-US" dirty="0" err="1" smtClean="0"/>
              <a:t>Carsharing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6" name="Titel 16"/>
          <p:cNvSpPr txBox="1">
            <a:spLocks/>
          </p:cNvSpPr>
          <p:nvPr/>
        </p:nvSpPr>
        <p:spPr>
          <a:xfrm>
            <a:off x="5057775" y="2673422"/>
            <a:ext cx="4052268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82647"/>
            <a:ext cx="10553279" cy="584699"/>
          </a:xfrm>
        </p:spPr>
        <p:txBody>
          <a:bodyPr/>
          <a:lstStyle/>
          <a:p>
            <a:r>
              <a:rPr lang="en-US" sz="2000" dirty="0"/>
              <a:t>Results – Comparison of the </a:t>
            </a:r>
            <a:r>
              <a:rPr lang="en-US" sz="2000" dirty="0" smtClean="0"/>
              <a:t>Photovoltaic Data and Installed Battery </a:t>
            </a:r>
            <a:br>
              <a:rPr lang="en-US" sz="2000" dirty="0" smtClean="0"/>
            </a:br>
            <a:r>
              <a:rPr lang="en-US" sz="2000" dirty="0" smtClean="0"/>
              <a:t>Storage Capacity</a:t>
            </a:r>
            <a:endParaRPr lang="en-US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8" y="1057275"/>
            <a:ext cx="1056958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25497"/>
            <a:ext cx="10553279" cy="584699"/>
          </a:xfrm>
        </p:spPr>
        <p:txBody>
          <a:bodyPr/>
          <a:lstStyle/>
          <a:p>
            <a:r>
              <a:rPr lang="en-US" sz="2000" dirty="0"/>
              <a:t>Results – </a:t>
            </a:r>
            <a:r>
              <a:rPr lang="en-US" sz="2000" dirty="0" smtClean="0"/>
              <a:t>Partially Integrated </a:t>
            </a:r>
            <a:r>
              <a:rPr lang="en-US" sz="2000" dirty="0" err="1"/>
              <a:t>Carsharing</a:t>
            </a:r>
            <a:r>
              <a:rPr lang="en-US" sz="2000" dirty="0"/>
              <a:t> Company – Annual Costs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55" y="945436"/>
            <a:ext cx="6485603" cy="66646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084746" y="900721"/>
            <a:ext cx="6633086" cy="716568"/>
          </a:xfrm>
          <a:prstGeom prst="rect">
            <a:avLst/>
          </a:prstGeom>
          <a:noFill/>
          <a:ln w="28575">
            <a:solidFill>
              <a:srgbClr val="4B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30" y="1737310"/>
            <a:ext cx="6475375" cy="68683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084746" y="1707814"/>
            <a:ext cx="6633086" cy="716568"/>
          </a:xfrm>
          <a:prstGeom prst="rect">
            <a:avLst/>
          </a:prstGeom>
          <a:noFill/>
          <a:ln w="28575">
            <a:solidFill>
              <a:srgbClr val="4B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74" y="2514907"/>
            <a:ext cx="4549726" cy="22506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0" y="2590597"/>
            <a:ext cx="4552279" cy="22506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9" y="4498609"/>
            <a:ext cx="4294163" cy="21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4" y="810196"/>
            <a:ext cx="11225411" cy="54544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4" y="4271056"/>
            <a:ext cx="3419475" cy="169151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 rot="915780">
            <a:off x="2978881" y="2723174"/>
            <a:ext cx="2319064" cy="498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2305051" y="4382728"/>
            <a:ext cx="476249" cy="498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6"/>
          <p:cNvSpPr txBox="1">
            <a:spLocks/>
          </p:cNvSpPr>
          <p:nvPr/>
        </p:nvSpPr>
        <p:spPr>
          <a:xfrm>
            <a:off x="328414" y="225497"/>
            <a:ext cx="10044617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 smtClean="0"/>
              <a:t>Results – </a:t>
            </a:r>
            <a:r>
              <a:rPr lang="de-DE" sz="2400" dirty="0" err="1"/>
              <a:t>Comparison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Tenants</a:t>
            </a:r>
            <a:r>
              <a:rPr lang="de-DE" sz="2400" dirty="0"/>
              <a:t> Annual Total </a:t>
            </a:r>
            <a:r>
              <a:rPr lang="de-DE" sz="2400" dirty="0" err="1" smtClean="0"/>
              <a:t>Costs</a:t>
            </a:r>
            <a:endParaRPr lang="en-US" sz="2400" dirty="0"/>
          </a:p>
        </p:txBody>
      </p:sp>
      <p:sp>
        <p:nvSpPr>
          <p:cNvPr id="11" name="Ellipse 10"/>
          <p:cNvSpPr/>
          <p:nvPr/>
        </p:nvSpPr>
        <p:spPr>
          <a:xfrm rot="20683171">
            <a:off x="6865082" y="3587199"/>
            <a:ext cx="2319064" cy="498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21432000">
            <a:off x="6890812" y="2577096"/>
            <a:ext cx="2180030" cy="461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47514" y="249463"/>
            <a:ext cx="10553279" cy="584699"/>
          </a:xfrm>
        </p:spPr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Outlook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747514" y="957987"/>
            <a:ext cx="101225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work presents a comprehensive overview of modeling and evaluating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of a residential E-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concept and shows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residential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on-site E-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considerable overall costs reductions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E-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concept allows for fewer cars, but charging stations with higher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are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consequently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photovoltaic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self-consumption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autarky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charging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optimal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stationary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batteries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model will be tested and validated in different real-life use cases in Austria within the flagship project Car2Flex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investigated whether other markets, such as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reserve markets,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make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 particular V2G cost-effective.</a:t>
            </a:r>
          </a:p>
        </p:txBody>
      </p:sp>
    </p:spTree>
    <p:extLst>
      <p:ext uri="{BB962C8B-B14F-4D97-AF65-F5344CB8AC3E}">
        <p14:creationId xmlns:p14="http://schemas.microsoft.com/office/powerpoint/2010/main" val="9767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62752" y="4731159"/>
            <a:ext cx="6480000" cy="252000"/>
          </a:xfrm>
        </p:spPr>
        <p:txBody>
          <a:bodyPr/>
          <a:lstStyle/>
          <a:p>
            <a:r>
              <a:rPr lang="de-DE" dirty="0" smtClean="0"/>
              <a:t>[T] </a:t>
            </a:r>
            <a:r>
              <a:rPr lang="de-DE" dirty="0"/>
              <a:t>+43-(0)1-58801-370370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6908" y="4245050"/>
            <a:ext cx="6480000" cy="252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Carlo Corinaldesi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[E</a:t>
            </a:r>
            <a:r>
              <a:rPr lang="de-DE" dirty="0"/>
              <a:t>] corinaldesi@eeg.tuwien.ac.at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747514" y="1290020"/>
            <a:ext cx="10663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growing phenomenon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Previous research concerning the subject has established that local governments often enable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providing privileged access to parking because of the expected benefits associated with it.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(J.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Raaska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2020)“</a:t>
            </a:r>
          </a:p>
        </p:txBody>
      </p:sp>
      <p:sp>
        <p:nvSpPr>
          <p:cNvPr id="3" name="Rechteck 2"/>
          <p:cNvSpPr/>
          <p:nvPr/>
        </p:nvSpPr>
        <p:spPr>
          <a:xfrm>
            <a:off x="747513" y="2839757"/>
            <a:ext cx="10815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 1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residential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on-site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5" name="Rechteck 4"/>
          <p:cNvSpPr/>
          <p:nvPr/>
        </p:nvSpPr>
        <p:spPr>
          <a:xfrm>
            <a:off x="747512" y="5286275"/>
            <a:ext cx="983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 5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we construct a comprehensive mathematical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	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 to answer these questions?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7513" y="3384808"/>
            <a:ext cx="983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 2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How much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needed 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be reduced?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7513" y="3929859"/>
            <a:ext cx="983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 </a:t>
            </a: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What is the impact of an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Carsharing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				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residential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7511" y="4598748"/>
            <a:ext cx="983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 </a:t>
            </a: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set up does it become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cost-effective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 			 V2G?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2" y="692223"/>
            <a:ext cx="5689007" cy="28141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2" y="3547722"/>
            <a:ext cx="5555658" cy="27482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0" y="1400746"/>
            <a:ext cx="5508332" cy="4342829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60914"/>
              </p:ext>
            </p:extLst>
          </p:nvPr>
        </p:nvGraphicFramePr>
        <p:xfrm>
          <a:off x="6537899" y="1892404"/>
          <a:ext cx="463890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49">
                  <a:extLst>
                    <a:ext uri="{9D8B030D-6E8A-4147-A177-3AD203B41FA5}">
                      <a16:colId xmlns:a16="http://schemas.microsoft.com/office/drawing/2014/main" val="3748428672"/>
                    </a:ext>
                  </a:extLst>
                </a:gridCol>
                <a:gridCol w="3735659">
                  <a:extLst>
                    <a:ext uri="{9D8B030D-6E8A-4147-A177-3AD203B41FA5}">
                      <a16:colId xmlns:a16="http://schemas.microsoft.com/office/drawing/2014/main" val="3389856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Tenant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Tenant</a:t>
                      </a:r>
                      <a:r>
                        <a:rPr lang="de-DE" sz="1400" dirty="0" smtClean="0"/>
                        <a:t> type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048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Couple, 30 - 64 age, with 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88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Family, 1 child, both with 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581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Family, 3 children, both with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07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Single man, </a:t>
                      </a:r>
                      <a:r>
                        <a:rPr lang="de-DE" sz="1400" dirty="0" err="1" smtClean="0"/>
                        <a:t>jobless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63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Single </a:t>
                      </a:r>
                      <a:r>
                        <a:rPr lang="de-DE" sz="1400" dirty="0" err="1" smtClean="0"/>
                        <a:t>woman</a:t>
                      </a:r>
                      <a:r>
                        <a:rPr lang="de-DE" sz="1400" dirty="0" smtClean="0"/>
                        <a:t> </a:t>
                      </a:r>
                      <a:r>
                        <a:rPr lang="en-US" sz="1400" dirty="0" smtClean="0"/>
                        <a:t>with 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woman, 30 - 64 years, with 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26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man, 30 - 64 age, shift worker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9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Student, woman, Philosophy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89636" y="3802762"/>
            <a:ext cx="2994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E-Car-Sharing Company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096217" y="3802762"/>
            <a:ext cx="2994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Partially integrated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E-Car-Sharing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502799" y="3802762"/>
            <a:ext cx="2994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integrated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E-Car-Sharing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837180" y="148220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290552" y="1482209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63" y="1116173"/>
            <a:ext cx="6862214" cy="53292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35" y="1108406"/>
            <a:ext cx="6905018" cy="54197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64" y="1120502"/>
            <a:ext cx="7006110" cy="53672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0" y="1116000"/>
            <a:ext cx="6751964" cy="532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6" y="1151498"/>
            <a:ext cx="6989538" cy="53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7214 -0.16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-8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0234 -0.1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88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26928 0.196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981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082 0.2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00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888 0.192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96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3874" y="257758"/>
            <a:ext cx="10553279" cy="584699"/>
          </a:xfrm>
        </p:spPr>
        <p:txBody>
          <a:bodyPr/>
          <a:lstStyle/>
          <a:p>
            <a:r>
              <a:rPr lang="en-US" dirty="0" smtClean="0"/>
              <a:t>Optimization Framework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7382108" y="1500488"/>
            <a:ext cx="6534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Balance at the Grid Connection Point:</a:t>
            </a:r>
            <a:endParaRPr lang="en-US" sz="1600" u="sng" dirty="0"/>
          </a:p>
        </p:txBody>
      </p:sp>
      <p:sp>
        <p:nvSpPr>
          <p:cNvPr id="25" name="Rechteck 24"/>
          <p:cNvSpPr/>
          <p:nvPr/>
        </p:nvSpPr>
        <p:spPr>
          <a:xfrm>
            <a:off x="7325402" y="3731724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Costs:</a:t>
            </a:r>
            <a:endParaRPr lang="en-US" sz="1600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5" y="842457"/>
            <a:ext cx="6945862" cy="4114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08" y="2122636"/>
            <a:ext cx="4348975" cy="7485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08" y="4187574"/>
            <a:ext cx="3980985" cy="3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61764" y="349322"/>
            <a:ext cx="10553279" cy="584699"/>
          </a:xfrm>
        </p:spPr>
        <p:txBody>
          <a:bodyPr/>
          <a:lstStyle/>
          <a:p>
            <a:r>
              <a:rPr lang="en-US" dirty="0" smtClean="0"/>
              <a:t>Objective functions in the different scenarios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89636" y="1440132"/>
            <a:ext cx="5378011" cy="4616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Baseline:</a:t>
            </a: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E-Car-Sharing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Company:</a:t>
            </a:r>
            <a:endParaRPr lang="en-US" dirty="0"/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Partially integrated E-Car-Sharing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Company:</a:t>
            </a:r>
            <a:endParaRPr lang="en-US" dirty="0"/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integrated E-Car-Sharing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Company:</a:t>
            </a:r>
            <a:endParaRPr lang="en-US" dirty="0"/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38846"/>
            <a:ext cx="4231776" cy="3692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325573"/>
            <a:ext cx="4240294" cy="4010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114" y="3030586"/>
            <a:ext cx="4119020" cy="8452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215" y="4323707"/>
            <a:ext cx="3024385" cy="4741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215" y="3935116"/>
            <a:ext cx="4119020" cy="43621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870" y="4879157"/>
            <a:ext cx="3434892" cy="73906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876800" y="295546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5400" dirty="0" smtClean="0"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  <a:endParaRPr lang="en-US" sz="6000" dirty="0" smtClean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61533" y="3872264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5400" dirty="0" smtClean="0"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  <a:endParaRPr lang="en-US" sz="6000" dirty="0" smtClean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3874" y="257758"/>
            <a:ext cx="10553279" cy="584699"/>
          </a:xfrm>
        </p:spPr>
        <p:txBody>
          <a:bodyPr/>
          <a:lstStyle/>
          <a:p>
            <a:r>
              <a:rPr lang="en-US" dirty="0" smtClean="0"/>
              <a:t>Optimization Framework – Costs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223374" y="1444847"/>
            <a:ext cx="155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Costs:</a:t>
            </a:r>
            <a:endParaRPr lang="en-US" u="sng" dirty="0"/>
          </a:p>
        </p:txBody>
      </p:sp>
      <p:sp>
        <p:nvSpPr>
          <p:cNvPr id="12" name="Pfeil nach rechts 11"/>
          <p:cNvSpPr/>
          <p:nvPr/>
        </p:nvSpPr>
        <p:spPr>
          <a:xfrm>
            <a:off x="2140811" y="4243406"/>
            <a:ext cx="591015" cy="31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907915" y="4124223"/>
            <a:ext cx="893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photovoltaic costs are given by the product of the installed capacity and the specific investment costs in EUR/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kWp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dirty="0"/>
          </a:p>
        </p:txBody>
      </p:sp>
      <p:sp>
        <p:nvSpPr>
          <p:cNvPr id="15" name="Pfeil nach rechts 14"/>
          <p:cNvSpPr/>
          <p:nvPr/>
        </p:nvSpPr>
        <p:spPr>
          <a:xfrm>
            <a:off x="3892881" y="3159932"/>
            <a:ext cx="591015" cy="31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4895850" y="3053928"/>
            <a:ext cx="668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Day-Ahead costs are given by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product of the power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 at the grid connection point and the Day-Ahead Market prices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3616656" y="3626070"/>
            <a:ext cx="7298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grid costs consist of three components and depend on the grid level: an energy-related component, a power-related and a fixed flat rate.</a:t>
            </a:r>
          </a:p>
        </p:txBody>
      </p:sp>
      <p:sp>
        <p:nvSpPr>
          <p:cNvPr id="20" name="Pfeil nach rechts 19"/>
          <p:cNvSpPr/>
          <p:nvPr/>
        </p:nvSpPr>
        <p:spPr>
          <a:xfrm>
            <a:off x="2822190" y="3730189"/>
            <a:ext cx="591015" cy="31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rechts 20"/>
          <p:cNvSpPr/>
          <p:nvPr/>
        </p:nvSpPr>
        <p:spPr>
          <a:xfrm>
            <a:off x="2707705" y="4828326"/>
            <a:ext cx="591015" cy="31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481940" y="4721255"/>
            <a:ext cx="712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battery costs are given by the product of the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nstalled battery capacity and its specific costs.</a:t>
            </a:r>
            <a:endParaRPr lang="en-US" sz="1400" dirty="0"/>
          </a:p>
        </p:txBody>
      </p:sp>
      <p:sp>
        <p:nvSpPr>
          <p:cNvPr id="30" name="Pfeil nach rechts 29"/>
          <p:cNvSpPr/>
          <p:nvPr/>
        </p:nvSpPr>
        <p:spPr>
          <a:xfrm>
            <a:off x="3382104" y="5509593"/>
            <a:ext cx="591015" cy="31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240666" y="5316828"/>
            <a:ext cx="6638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electric vehicles costs consist of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components: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nvestment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vehicles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 vehicles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levelized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costs of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storage and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investment costs of the charging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station.</a:t>
            </a:r>
            <a:endParaRPr lang="en-US" sz="12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56" y="1911350"/>
            <a:ext cx="3980985" cy="3830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3" y="3004175"/>
            <a:ext cx="3308237" cy="572973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719672"/>
            <a:ext cx="3695700" cy="21890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03" y="3686896"/>
            <a:ext cx="2386476" cy="3917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9" y="4088795"/>
            <a:ext cx="1664793" cy="6414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41" y="4720525"/>
            <a:ext cx="2176093" cy="6632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96" y="5429033"/>
            <a:ext cx="2918703" cy="4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28414" y="225497"/>
            <a:ext cx="10553279" cy="584699"/>
          </a:xfrm>
        </p:spPr>
        <p:txBody>
          <a:bodyPr/>
          <a:lstStyle/>
          <a:p>
            <a:r>
              <a:rPr lang="en-US" dirty="0" smtClean="0"/>
              <a:t>Results – Baseline</a:t>
            </a:r>
            <a:endParaRPr lang="en-US" dirty="0"/>
          </a:p>
        </p:txBody>
      </p:sp>
      <p:sp>
        <p:nvSpPr>
          <p:cNvPr id="6" name="Titel 16"/>
          <p:cNvSpPr txBox="1">
            <a:spLocks/>
          </p:cNvSpPr>
          <p:nvPr/>
        </p:nvSpPr>
        <p:spPr>
          <a:xfrm>
            <a:off x="4486275" y="2311472"/>
            <a:ext cx="4052268" cy="5846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2Fl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6858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dirty="0" smtClean="0">
            <a:latin typeface="+mj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F1E715D64394EA51B704911DCE9EC" ma:contentTypeVersion="9" ma:contentTypeDescription="Ein neues Dokument erstellen." ma:contentTypeScope="" ma:versionID="4554f2e7df02cb11d3ad468a2b8469d1">
  <xsd:schema xmlns:xsd="http://www.w3.org/2001/XMLSchema" xmlns:xs="http://www.w3.org/2001/XMLSchema" xmlns:p="http://schemas.microsoft.com/office/2006/metadata/properties" xmlns:ns2="7a0d1c78-e625-40b1-8ff6-ea68e844b79a" targetNamespace="http://schemas.microsoft.com/office/2006/metadata/properties" ma:root="true" ma:fieldsID="71ea7665b0304d159ac4e574b06ec49b" ns2:_="">
    <xsd:import namespace="7a0d1c78-e625-40b1-8ff6-ea68e844b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d1c78-e625-40b1-8ff6-ea68e844b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7DE30-B9A5-478B-8FC8-9F75B16F204B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D056C2-F3B8-404B-BED6-050776FB8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d1c78-e625-40b1-8ff6-ea68e844b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B7A10-81F7-4A58-8416-81B7414E6F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640</Words>
  <Application>Microsoft Office PowerPoint</Application>
  <PresentationFormat>Breitbild</PresentationFormat>
  <Paragraphs>101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Bahnschrift Light SemiCondensed</vt:lpstr>
      <vt:lpstr>Montserrat</vt:lpstr>
      <vt:lpstr>Verdana</vt:lpstr>
      <vt:lpstr>Wingdings</vt:lpstr>
      <vt:lpstr>Car2Flex</vt:lpstr>
      <vt:lpstr>Cost-benefit Analysis of Residential On-Site E-Carsharing</vt:lpstr>
      <vt:lpstr>PowerPoint-Präsentation</vt:lpstr>
      <vt:lpstr>Motivation</vt:lpstr>
      <vt:lpstr>Case Study</vt:lpstr>
      <vt:lpstr>Scenarios</vt:lpstr>
      <vt:lpstr>Optimization Framework</vt:lpstr>
      <vt:lpstr>Objective functions in the different scenarios</vt:lpstr>
      <vt:lpstr>Optimization Framework – Costs</vt:lpstr>
      <vt:lpstr>Results – Baseline</vt:lpstr>
      <vt:lpstr>Results – Baseline – Annual Costs</vt:lpstr>
      <vt:lpstr>Results – Comparison of the Annual Total Costs</vt:lpstr>
      <vt:lpstr>Results – External Carsharing Company</vt:lpstr>
      <vt:lpstr>Results – Comparison of the Photovoltaic Data and Installed Battery  Storage Capacity</vt:lpstr>
      <vt:lpstr>Results – Partially Integrated Carsharing Company – Annual Costs</vt:lpstr>
      <vt:lpstr>PowerPoint-Präsentation</vt:lpstr>
      <vt:lpstr>Conclusions and Outlook</vt:lpstr>
      <vt:lpstr>PowerPoint-Präsentation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corinaldesi@eeg.tuwien.ac.at</dc:creator>
  <cp:lastModifiedBy>Carlo Corinaldesi</cp:lastModifiedBy>
  <cp:revision>244</cp:revision>
  <dcterms:created xsi:type="dcterms:W3CDTF">2020-11-03T14:56:54Z</dcterms:created>
  <dcterms:modified xsi:type="dcterms:W3CDTF">2021-08-30T15:03:06Z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0x010100F92F1E715D64394EA51B704911DCE9EC</vt:lpwstr>
  </property>
</Properties>
</file>