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9" r:id="rId5"/>
    <p:sldMasterId id="2147483660" r:id="rId6"/>
    <p:sldMasterId id="2147483665" r:id="rId7"/>
  </p:sldMasterIdLst>
  <p:notesMasterIdLst>
    <p:notesMasterId r:id="rId27"/>
  </p:notesMasterIdLst>
  <p:sldIdLst>
    <p:sldId id="267" r:id="rId8"/>
    <p:sldId id="293" r:id="rId9"/>
    <p:sldId id="301" r:id="rId10"/>
    <p:sldId id="294" r:id="rId11"/>
    <p:sldId id="302" r:id="rId12"/>
    <p:sldId id="303" r:id="rId13"/>
    <p:sldId id="309" r:id="rId14"/>
    <p:sldId id="306" r:id="rId15"/>
    <p:sldId id="307" r:id="rId16"/>
    <p:sldId id="310" r:id="rId17"/>
    <p:sldId id="305" r:id="rId18"/>
    <p:sldId id="311" r:id="rId19"/>
    <p:sldId id="312" r:id="rId20"/>
    <p:sldId id="313" r:id="rId21"/>
    <p:sldId id="315" r:id="rId22"/>
    <p:sldId id="316" r:id="rId23"/>
    <p:sldId id="317" r:id="rId24"/>
    <p:sldId id="318" r:id="rId25"/>
    <p:sldId id="314" r:id="rId26"/>
  </p:sldIdLst>
  <p:sldSz cx="9144000" cy="5143500" type="screen16x9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2F6F8"/>
    <a:srgbClr val="DEE7EC"/>
    <a:srgbClr val="6DA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4389" autoAdjust="0"/>
  </p:normalViewPr>
  <p:slideViewPr>
    <p:cSldViewPr snapToGrid="0" showGuides="1">
      <p:cViewPr varScale="1">
        <p:scale>
          <a:sx n="185" d="100"/>
          <a:sy n="185" d="100"/>
        </p:scale>
        <p:origin x="996" y="8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124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29A9-5DED-41A0-B41B-11FE3925CA09}" type="datetimeFigureOut">
              <a:rPr lang="de-AT" smtClean="0"/>
              <a:t>04.09.2021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D10BC-BF54-4C0C-A2AB-20DAA342C8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88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U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3042" y="1912920"/>
            <a:ext cx="6143668" cy="941783"/>
          </a:xfrm>
          <a:prstGeom prst="rect">
            <a:avLst/>
          </a:prstGeom>
        </p:spPr>
        <p:txBody>
          <a:bodyPr/>
          <a:lstStyle>
            <a:lvl1pPr algn="ctr">
              <a:defRPr sz="2400" b="0" baseline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3042" y="3091646"/>
            <a:ext cx="6215106" cy="6965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643064" y="4500563"/>
            <a:ext cx="4376737" cy="540544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84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467544" y="1707655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cap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</a:t>
            </a:r>
            <a:r>
              <a:rPr lang="en-US" sz="2000" b="1" cap="non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Schwabeneder</a:t>
            </a:r>
            <a:endParaRPr lang="en-US" sz="2000" b="1" cap="non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Wien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Energy Systems and Electrical Drives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Economics Group</a:t>
            </a:r>
          </a:p>
          <a:p>
            <a:pPr algn="r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Gußhausstraße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25-29 / E370-3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1040 Vienna, Austria</a:t>
            </a:r>
          </a:p>
          <a:p>
            <a:pPr algn="r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[P]  +43 1 58801 370 375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[E]  schwabeneder@eeg.tuwien.ac.at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[W] www.eeg.tuwien.ac.at</a:t>
            </a:r>
          </a:p>
        </p:txBody>
      </p:sp>
    </p:spTree>
    <p:extLst>
      <p:ext uri="{BB962C8B-B14F-4D97-AF65-F5344CB8AC3E}">
        <p14:creationId xmlns:p14="http://schemas.microsoft.com/office/powerpoint/2010/main" val="306272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_header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6256962" cy="685800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669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317" y="928195"/>
            <a:ext cx="8245366" cy="3828501"/>
          </a:xfr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0" y="4903076"/>
            <a:ext cx="2339280" cy="240424"/>
          </a:xfrm>
          <a:prstGeom prst="rect">
            <a:avLst/>
          </a:prstGeom>
        </p:spPr>
        <p:txBody>
          <a:bodyPr anchor="t"/>
          <a:lstStyle>
            <a:lvl1pPr>
              <a:defRPr sz="1100" i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6804720" y="4903076"/>
            <a:ext cx="2339280" cy="240424"/>
          </a:xfrm>
          <a:prstGeom prst="rect">
            <a:avLst/>
          </a:prstGeom>
        </p:spPr>
        <p:txBody>
          <a:bodyPr anchor="t"/>
          <a:lstStyle>
            <a:lvl1pPr algn="r">
              <a:defRPr sz="1100" i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955DEF5-5CFB-47B4-87D1-C46D585F5E8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055E17B2-6124-4565-BB97-AD1E66551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5145" y="4899910"/>
            <a:ext cx="3869575" cy="240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project has received funding in the framework of the joint programming initiative ERA-Net Smart Energy Systems, with support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97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header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49317" y="928195"/>
            <a:ext cx="3960000" cy="3828501"/>
          </a:xfr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0"/>
          </p:nvPr>
        </p:nvSpPr>
        <p:spPr>
          <a:xfrm>
            <a:off x="4721772" y="928195"/>
            <a:ext cx="3960000" cy="3828501"/>
          </a:xfr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0" y="4903076"/>
            <a:ext cx="2339280" cy="240424"/>
          </a:xfrm>
          <a:prstGeom prst="rect">
            <a:avLst/>
          </a:prstGeom>
        </p:spPr>
        <p:txBody>
          <a:bodyPr anchor="t"/>
          <a:lstStyle>
            <a:lvl1pPr>
              <a:defRPr sz="1100" i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08/09/2021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6804720" y="4903076"/>
            <a:ext cx="2339280" cy="240424"/>
          </a:xfrm>
          <a:prstGeom prst="rect">
            <a:avLst/>
          </a:prstGeom>
        </p:spPr>
        <p:txBody>
          <a:bodyPr anchor="t"/>
          <a:lstStyle>
            <a:lvl1pPr algn="r">
              <a:defRPr sz="1100" i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955DEF5-5CFB-47B4-87D1-C46D585F5E8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834B0F4-CD78-4C97-81D2-E1BA51E9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6256962" cy="685800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669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071AC8B-9C83-4559-B2C4-883E2529A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5145" y="4899910"/>
            <a:ext cx="3869575" cy="240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project has received funding in the framework of the joint programming initiative ERA-Net Smart Energy Systems, with support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88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header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49317" y="928195"/>
            <a:ext cx="3960000" cy="1890000"/>
          </a:xfr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0"/>
          </p:nvPr>
        </p:nvSpPr>
        <p:spPr>
          <a:xfrm>
            <a:off x="4721772" y="928195"/>
            <a:ext cx="3960000" cy="1890000"/>
          </a:xfr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449317" y="2879178"/>
            <a:ext cx="3960000" cy="1890000"/>
          </a:xfr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2"/>
          </p:nvPr>
        </p:nvSpPr>
        <p:spPr>
          <a:xfrm>
            <a:off x="4721772" y="2879178"/>
            <a:ext cx="3960000" cy="1890000"/>
          </a:xfr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Datumsplatzhalter 6"/>
          <p:cNvSpPr>
            <a:spLocks noGrp="1"/>
          </p:cNvSpPr>
          <p:nvPr>
            <p:ph type="dt" sz="half" idx="2"/>
          </p:nvPr>
        </p:nvSpPr>
        <p:spPr>
          <a:xfrm>
            <a:off x="0" y="4903076"/>
            <a:ext cx="2339280" cy="240424"/>
          </a:xfrm>
          <a:prstGeom prst="rect">
            <a:avLst/>
          </a:prstGeom>
        </p:spPr>
        <p:txBody>
          <a:bodyPr anchor="t"/>
          <a:lstStyle>
            <a:lvl1pPr>
              <a:defRPr sz="1100" i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6804720" y="4903076"/>
            <a:ext cx="2339280" cy="240424"/>
          </a:xfrm>
          <a:prstGeom prst="rect">
            <a:avLst/>
          </a:prstGeom>
        </p:spPr>
        <p:txBody>
          <a:bodyPr anchor="t"/>
          <a:lstStyle>
            <a:lvl1pPr algn="r">
              <a:defRPr sz="1100" i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955DEF5-5CFB-47B4-87D1-C46D585F5E8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0033672-C2C8-4EAE-8264-0AFD3D79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6256962" cy="685800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669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1FDFEE3B-02C3-4C16-9150-6467DC05C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5145" y="4899910"/>
            <a:ext cx="3869575" cy="240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project has received funding in the framework of the joint programming initiative ERA-Net Smart Energy Systems, with support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019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header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449317" y="851337"/>
            <a:ext cx="3960000" cy="289692"/>
          </a:xfrm>
        </p:spPr>
        <p:txBody>
          <a:bodyPr/>
          <a:lstStyle>
            <a:lvl1pPr marL="0" indent="0" algn="ctr">
              <a:buClrTx/>
              <a:buSzPct val="120000"/>
              <a:buFont typeface="Wingdings" panose="05000000000000000000" pitchFamily="2" charset="2"/>
              <a:buNone/>
              <a:defRPr sz="1800" b="1">
                <a:solidFill>
                  <a:srgbClr val="006699"/>
                </a:solidFill>
                <a:latin typeface="+mn-lt"/>
                <a:cs typeface="Arial" pitchFamily="34" charset="0"/>
              </a:defRPr>
            </a:lvl1pPr>
            <a:lvl2pPr marL="457200" indent="0"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1800"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latin typeface="+mn-lt"/>
                <a:cs typeface="Arial" pitchFamily="34" charset="0"/>
              </a:defRPr>
            </a:lvl4pPr>
          </a:lstStyle>
          <a:p>
            <a:pPr lvl="0"/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2"/>
          </p:nvPr>
        </p:nvSpPr>
        <p:spPr>
          <a:xfrm>
            <a:off x="4682359" y="851337"/>
            <a:ext cx="3960000" cy="289692"/>
          </a:xfrm>
        </p:spPr>
        <p:txBody>
          <a:bodyPr/>
          <a:lstStyle>
            <a:lvl1pPr marL="0" indent="0" algn="ctr">
              <a:buClrTx/>
              <a:buSzPct val="120000"/>
              <a:buFont typeface="Wingdings" panose="05000000000000000000" pitchFamily="2" charset="2"/>
              <a:buNone/>
              <a:defRPr sz="1800" b="1">
                <a:solidFill>
                  <a:srgbClr val="006699"/>
                </a:solidFill>
                <a:latin typeface="+mn-lt"/>
                <a:cs typeface="Arial" pitchFamily="34" charset="0"/>
              </a:defRPr>
            </a:lvl1pPr>
            <a:lvl2pPr marL="457200" indent="0"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1800"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latin typeface="+mn-lt"/>
                <a:cs typeface="Arial" pitchFamily="34" charset="0"/>
              </a:defRPr>
            </a:lvl4pPr>
          </a:lstStyle>
          <a:p>
            <a:pPr lvl="0"/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49317" y="1241534"/>
            <a:ext cx="3960000" cy="3515162"/>
          </a:xfr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4690241" y="1247446"/>
            <a:ext cx="3960000" cy="3509249"/>
          </a:xfr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0" y="4903076"/>
            <a:ext cx="2339280" cy="240424"/>
          </a:xfrm>
          <a:prstGeom prst="rect">
            <a:avLst/>
          </a:prstGeom>
        </p:spPr>
        <p:txBody>
          <a:bodyPr anchor="t"/>
          <a:lstStyle>
            <a:lvl1pPr>
              <a:defRPr sz="1100" i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14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6804720" y="4903076"/>
            <a:ext cx="2339280" cy="240424"/>
          </a:xfrm>
          <a:prstGeom prst="rect">
            <a:avLst/>
          </a:prstGeom>
        </p:spPr>
        <p:txBody>
          <a:bodyPr anchor="t"/>
          <a:lstStyle>
            <a:lvl1pPr algn="r">
              <a:defRPr sz="1100" i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955DEF5-5CFB-47B4-87D1-C46D585F5E85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2AAE3BB-F422-4A96-B525-F04D9585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6256962" cy="685800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669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8D1E2EDF-63DF-4FDA-AA69-DBF8DDCF6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5145" y="4899910"/>
            <a:ext cx="3869575" cy="240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project has received funding in the framework of the joint programming initiative ERA-Net Smart Energy Systems, with support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66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151993" y="1921830"/>
            <a:ext cx="63377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 Lettner, Daniel Schwabeneder</a:t>
            </a:r>
          </a:p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lang="en-US" sz="1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Wien</a:t>
            </a:r>
          </a:p>
          <a:p>
            <a:pPr algn="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Energysysteme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elektrische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Antriebe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Economics Group – EEG</a:t>
            </a:r>
          </a:p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Gußhausstraße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25-29 / E370-3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1040 Wien,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Österreich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[T]  +43 1 58801 370 376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[E]  lettner@eeg.tuwien.ac.at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[W] www.eeg.tuwien.ac.at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3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151993" y="1921830"/>
            <a:ext cx="633773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cap="small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</a:t>
            </a:r>
            <a:r>
              <a:rPr lang="en-US" sz="1800" b="1" cap="small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Schwabeneder</a:t>
            </a:r>
            <a:endParaRPr lang="en-US" sz="1800" b="1" cap="small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lang="en-US" sz="1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Wien</a:t>
            </a:r>
          </a:p>
          <a:p>
            <a:pPr algn="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Energy Systems and Electrical Drives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Economics Group – EEG</a:t>
            </a:r>
          </a:p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Gußhausstraße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25-29 / E370-3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1040 Vienna, Austria</a:t>
            </a:r>
          </a:p>
          <a:p>
            <a:pPr algn="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[P]  +43 1 58801 370 375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[E]  schwabeneder@eeg.tuwien.ac.at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[W] www.eeg.tuwien.ac.at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9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header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317" y="928195"/>
            <a:ext cx="8245366" cy="382850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1600">
                <a:latin typeface="Arial" panose="020B0604020202020204" pitchFamily="34" charset="0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80393" y="1"/>
            <a:ext cx="7110248" cy="632591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3F2D56-B92C-4635-B30B-D4A1F8604800}" type="datetime1">
              <a:rPr lang="en-GB" smtClean="0"/>
              <a:t>04/09/2021</a:t>
            </a:fld>
            <a:endParaRPr lang="en-GB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DB7859-F98F-40D9-BBB4-4706133C68A9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966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project has received funding in the framework of the joint programming initiative ERA-Net Smart Energy Systems, with support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07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header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49317" y="928195"/>
            <a:ext cx="3960000" cy="382850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1600">
                <a:latin typeface="Arial" panose="020B0604020202020204" pitchFamily="34" charset="0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0"/>
          </p:nvPr>
        </p:nvSpPr>
        <p:spPr>
          <a:xfrm>
            <a:off x="4721772" y="928195"/>
            <a:ext cx="3960000" cy="3828501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1600">
                <a:latin typeface="Arial" panose="020B0604020202020204" pitchFamily="34" charset="0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80393" y="1"/>
            <a:ext cx="7110248" cy="632591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502B2-FAC7-4DD1-94EB-72A1698A9645}" type="datetime1">
              <a:rPr lang="en-GB" smtClean="0"/>
              <a:t>04/09/2021</a:t>
            </a:fld>
            <a:endParaRPr lang="en-GB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DB7859-F98F-40D9-BBB4-4706133C68A9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80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header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49317" y="928195"/>
            <a:ext cx="3960000" cy="18900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1600">
                <a:latin typeface="Arial" panose="020B0604020202020204" pitchFamily="34" charset="0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0"/>
          </p:nvPr>
        </p:nvSpPr>
        <p:spPr>
          <a:xfrm>
            <a:off x="4721772" y="928195"/>
            <a:ext cx="3960000" cy="18900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1600">
                <a:latin typeface="Arial" panose="020B0604020202020204" pitchFamily="34" charset="0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1"/>
          </p:nvPr>
        </p:nvSpPr>
        <p:spPr>
          <a:xfrm>
            <a:off x="449317" y="2879178"/>
            <a:ext cx="3960000" cy="18900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1600">
                <a:latin typeface="Arial" panose="020B0604020202020204" pitchFamily="34" charset="0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2"/>
          </p:nvPr>
        </p:nvSpPr>
        <p:spPr>
          <a:xfrm>
            <a:off x="4721772" y="2879178"/>
            <a:ext cx="3960000" cy="189000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1600">
                <a:latin typeface="Arial" panose="020B0604020202020204" pitchFamily="34" charset="0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80393" y="1"/>
            <a:ext cx="7110248" cy="632591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49F50AC-96F9-40C9-8D53-AFB9EE0A43A9}" type="datetime1">
              <a:rPr lang="en-GB" smtClean="0"/>
              <a:t>04/09/2021</a:t>
            </a:fld>
            <a:endParaRPr lang="en-GB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DB7859-F98F-40D9-BBB4-4706133C68A9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35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header+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449317" y="851337"/>
            <a:ext cx="3960000" cy="28969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Pct val="120000"/>
              <a:buFont typeface="Wingdings" panose="05000000000000000000" pitchFamily="2" charset="2"/>
              <a:buNone/>
              <a:defRPr sz="1600" b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1800"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latin typeface="+mn-lt"/>
                <a:cs typeface="Arial" pitchFamily="34" charset="0"/>
              </a:defRPr>
            </a:lvl4pPr>
          </a:lstStyle>
          <a:p>
            <a:pPr lvl="0"/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2"/>
          </p:nvPr>
        </p:nvSpPr>
        <p:spPr>
          <a:xfrm>
            <a:off x="4682359" y="851337"/>
            <a:ext cx="3960000" cy="28969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Pct val="120000"/>
              <a:buFont typeface="Wingdings" panose="05000000000000000000" pitchFamily="2" charset="2"/>
              <a:buNone/>
              <a:defRPr sz="1600" b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>
              <a:buClr>
                <a:srgbClr val="006699"/>
              </a:buClr>
              <a:buSzPct val="110000"/>
              <a:buFont typeface="Wingdings" panose="05000000000000000000" pitchFamily="2" charset="2"/>
              <a:buNone/>
              <a:defRPr sz="1800">
                <a:latin typeface="+mn-lt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+mn-lt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400">
                <a:latin typeface="+mn-lt"/>
                <a:cs typeface="Arial" pitchFamily="34" charset="0"/>
              </a:defRPr>
            </a:lvl4pPr>
          </a:lstStyle>
          <a:p>
            <a:pPr lvl="0"/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49317" y="1241534"/>
            <a:ext cx="3960000" cy="35151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1600">
                <a:latin typeface="Arial" panose="020B0604020202020204" pitchFamily="34" charset="0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4690241" y="1247446"/>
            <a:ext cx="3960000" cy="35092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006699"/>
              </a:buClr>
              <a:buSzPct val="120000"/>
              <a:buFont typeface="Wingdings" panose="05000000000000000000" pitchFamily="2" charset="2"/>
              <a:buChar char="v"/>
              <a:defRPr sz="1600">
                <a:latin typeface="Arial" panose="020B0604020202020204" pitchFamily="34" charset="0"/>
                <a:cs typeface="Arial" pitchFamily="34" charset="0"/>
              </a:defRPr>
            </a:lvl1pPr>
            <a:lvl2pPr marL="742950" indent="-285750">
              <a:buClr>
                <a:srgbClr val="006699"/>
              </a:buClr>
              <a:buSzPct val="110000"/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itchFamily="34" charset="0"/>
              </a:defRPr>
            </a:lvl2pPr>
            <a:lvl3pPr marL="1143000" indent="-228600">
              <a:buClr>
                <a:srgbClr val="006699"/>
              </a:buClr>
              <a:buSzPct val="100000"/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itchFamily="34" charset="0"/>
              </a:defRPr>
            </a:lvl3pPr>
            <a:lvl4pPr marL="1600200" indent="-228600">
              <a:buClr>
                <a:srgbClr val="006699"/>
              </a:buClr>
              <a:buSzPct val="90000"/>
              <a:buFont typeface="Wingdings" panose="05000000000000000000" pitchFamily="2" charset="2"/>
              <a:buChar char="§"/>
              <a:defRPr sz="1100">
                <a:latin typeface="Arial" panose="020B0604020202020204" pitchFamily="34" charset="0"/>
                <a:cs typeface="Arial" pitchFamily="34" charset="0"/>
              </a:defRPr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80393" y="1"/>
            <a:ext cx="7110248" cy="632591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rgbClr val="006699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BC95F2-A50B-49D6-9F32-4A7DADDD7D05}" type="datetime1">
              <a:rPr lang="en-GB" smtClean="0"/>
              <a:t>04/09/2021</a:t>
            </a:fld>
            <a:endParaRPr lang="en-GB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DB7859-F98F-40D9-BBB4-4706133C68A9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project has received funding in the framework of the joint programming initiative ERA-Net Smart Energy Systems, with support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56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539552" y="2679762"/>
            <a:ext cx="8136904" cy="2052228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52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467544" y="1707655"/>
            <a:ext cx="82089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cap="small" baseline="0" dirty="0">
                <a:solidFill>
                  <a:schemeClr val="bg1"/>
                </a:solidFill>
              </a:rPr>
              <a:t>Daniel </a:t>
            </a:r>
            <a:r>
              <a:rPr lang="en-US" sz="2000" b="1" cap="small" baseline="0" dirty="0" err="1">
                <a:solidFill>
                  <a:schemeClr val="bg1"/>
                </a:solidFill>
              </a:rPr>
              <a:t>Schwabeneder</a:t>
            </a:r>
            <a:endParaRPr lang="en-US" sz="2000" b="1" cap="small" baseline="0" dirty="0">
              <a:solidFill>
                <a:schemeClr val="bg1"/>
              </a:solidFill>
            </a:endParaRPr>
          </a:p>
          <a:p>
            <a:pPr algn="r"/>
            <a:endParaRPr lang="en-US" sz="1800" dirty="0">
              <a:solidFill>
                <a:schemeClr val="bg1"/>
              </a:solidFill>
            </a:endParaRPr>
          </a:p>
          <a:p>
            <a:pPr algn="r"/>
            <a:r>
              <a:rPr lang="en-US" sz="1800" dirty="0" err="1">
                <a:solidFill>
                  <a:schemeClr val="bg1"/>
                </a:solidFill>
              </a:rPr>
              <a:t>Technische</a:t>
            </a:r>
            <a:r>
              <a:rPr lang="en-US" sz="1800" baseline="0" dirty="0">
                <a:solidFill>
                  <a:schemeClr val="bg1"/>
                </a:solidFill>
              </a:rPr>
              <a:t> </a:t>
            </a:r>
            <a:r>
              <a:rPr lang="en-US" sz="1800" baseline="0" dirty="0" err="1">
                <a:solidFill>
                  <a:schemeClr val="bg1"/>
                </a:solidFill>
              </a:rPr>
              <a:t>Universität</a:t>
            </a:r>
            <a:r>
              <a:rPr lang="en-US" sz="1800" dirty="0">
                <a:solidFill>
                  <a:schemeClr val="bg1"/>
                </a:solidFill>
              </a:rPr>
              <a:t> Wien</a:t>
            </a:r>
          </a:p>
          <a:p>
            <a:pPr algn="r"/>
            <a:r>
              <a:rPr lang="en-US" sz="1800" dirty="0" err="1">
                <a:solidFill>
                  <a:schemeClr val="bg1"/>
                </a:solidFill>
              </a:rPr>
              <a:t>Institut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für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Energysysteme</a:t>
            </a:r>
            <a:r>
              <a:rPr lang="en-US" sz="1800" dirty="0">
                <a:solidFill>
                  <a:schemeClr val="bg1"/>
                </a:solidFill>
              </a:rPr>
              <a:t> und </a:t>
            </a:r>
            <a:r>
              <a:rPr lang="en-US" sz="1800" dirty="0" err="1">
                <a:solidFill>
                  <a:schemeClr val="bg1"/>
                </a:solidFill>
              </a:rPr>
              <a:t>elektrische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Antriebe</a:t>
            </a:r>
            <a:endParaRPr lang="en-US" sz="1800" dirty="0">
              <a:solidFill>
                <a:schemeClr val="bg1"/>
              </a:solidFill>
            </a:endParaRP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Energy Economics Group – EEG</a:t>
            </a:r>
          </a:p>
          <a:p>
            <a:pPr algn="r"/>
            <a:endParaRPr lang="en-US" sz="1800" dirty="0">
              <a:solidFill>
                <a:schemeClr val="bg1"/>
              </a:solidFill>
            </a:endParaRPr>
          </a:p>
          <a:p>
            <a:pPr algn="r"/>
            <a:r>
              <a:rPr lang="en-US" sz="1400" dirty="0" err="1">
                <a:solidFill>
                  <a:schemeClr val="bg1"/>
                </a:solidFill>
              </a:rPr>
              <a:t>Gußhausstraße</a:t>
            </a:r>
            <a:r>
              <a:rPr lang="en-US" sz="1400" dirty="0">
                <a:solidFill>
                  <a:schemeClr val="bg1"/>
                </a:solidFill>
              </a:rPr>
              <a:t> 25-29 / E370-3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1040 Wien, Austria</a:t>
            </a:r>
          </a:p>
          <a:p>
            <a:pPr algn="r"/>
            <a:endParaRPr lang="en-US" sz="1800" dirty="0">
              <a:solidFill>
                <a:schemeClr val="bg1"/>
              </a:solidFill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[T]  +43 1 58801 370 375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[E]  schwabeneder@eeg.tuwien.ac.at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[W] www.eeg.tuwien.ac.at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200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theme" Target="../theme/them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7" descr="TU_rendering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uppieren 14"/>
          <p:cNvGrpSpPr>
            <a:grpSpLocks/>
          </p:cNvGrpSpPr>
          <p:nvPr/>
        </p:nvGrpSpPr>
        <p:grpSpPr bwMode="auto">
          <a:xfrm>
            <a:off x="0" y="1557337"/>
            <a:ext cx="8642350" cy="3586163"/>
            <a:chOff x="0" y="2076528"/>
            <a:chExt cx="8642400" cy="4781472"/>
          </a:xfrm>
        </p:grpSpPr>
        <p:sp>
          <p:nvSpPr>
            <p:cNvPr id="1029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030" name="Oval 10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031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pic>
        <p:nvPicPr>
          <p:cNvPr id="1028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61924"/>
            <a:ext cx="2403533" cy="105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\\Server.eeg.tuwien.ac.at\Kopierordner\Personen\Sabine\EEA Angebot Gustav\EC-financing tender (08-2009)\inputs EEG\EEG_logo (Organisational Unit at TU Wien)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73" y="433358"/>
            <a:ext cx="771624" cy="5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6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b="6881"/>
          <a:stretch/>
        </p:blipFill>
        <p:spPr bwMode="auto">
          <a:xfrm>
            <a:off x="0" y="583449"/>
            <a:ext cx="8745976" cy="456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Grafik 12" descr="TU_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1926"/>
            <a:ext cx="394874" cy="3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\\Server.eeg.tuwien.ac.at\Kopierordner\Personen\Sabine\EEA Angebot Gustav\EC-financing tender (08-2009)\inputs EEG\EEG_logo (Organisational Unit at TU Wien)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29" y="118962"/>
            <a:ext cx="553987" cy="40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381974-D665-4A27-83A1-567594D5E403}" type="datetime1">
              <a:rPr lang="en-GB" smtClean="0"/>
              <a:t>04/09/2021</a:t>
            </a:fld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DB7859-F98F-40D9-BBB4-4706133C68A9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project has received funding in the framework of the joint programming initiative ERA-Net Smart Energy Systems, with support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D1802C-FF89-4842-BBD7-18C48580E90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46" y="118962"/>
            <a:ext cx="1461031" cy="394805"/>
          </a:xfrm>
          <a:prstGeom prst="rect">
            <a:avLst/>
          </a:prstGeom>
        </p:spPr>
      </p:pic>
      <p:pic>
        <p:nvPicPr>
          <p:cNvPr id="9" name="Picture 2" descr="https://i2.wp.com/beyond-project.eu/wp-content/uploads/2020/02/1599px-Flag_of_Europe.svg_.png?resize=110%2C81&amp;ssl=1">
            <a:extLst>
              <a:ext uri="{FF2B5EF4-FFF2-40B4-BE49-F238E27FC236}">
                <a16:creationId xmlns:a16="http://schemas.microsoft.com/office/drawing/2014/main" id="{3581D86F-313D-4D4E-92B7-B0DD02B283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45" y="4869656"/>
            <a:ext cx="301909" cy="2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0.wp.com/beyond-project.eu/wp-content/uploads/2020/01/Picture1.png?resize=139%2C72&amp;ssl=1">
            <a:extLst>
              <a:ext uri="{FF2B5EF4-FFF2-40B4-BE49-F238E27FC236}">
                <a16:creationId xmlns:a16="http://schemas.microsoft.com/office/drawing/2014/main" id="{746574AB-496A-4DA6-925E-8B90958C33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47" y="4869656"/>
            <a:ext cx="496305" cy="2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5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" y="951570"/>
            <a:ext cx="9143999" cy="419193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\\Server.eeg.tuwien.ac.at\Kopierordner\Vorlagen\Logos\EE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75" y="141481"/>
            <a:ext cx="932065" cy="6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539552" y="1545636"/>
            <a:ext cx="813690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539552" y="2709118"/>
            <a:ext cx="8147248" cy="196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1026" name="Picture 2" descr="http://www.tuwien.ac.at/fileadmin/t/tuwien/downloads/cd/CD_2015/TU_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2" t="25082" b="33801"/>
          <a:stretch/>
        </p:blipFill>
        <p:spPr bwMode="auto">
          <a:xfrm>
            <a:off x="857311" y="208981"/>
            <a:ext cx="1248765" cy="53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uwien.ac.at/fileadmin/t/tuwien/downloads/cd/CD_NEU_2009/TU_Logos_2009/TU-Signe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6" y="208981"/>
            <a:ext cx="539315" cy="5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84" r:id="rId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r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r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700384"/>
            <a:ext cx="9144000" cy="41995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Grafik 12" descr="TU_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7" y="177768"/>
            <a:ext cx="359335" cy="3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\\Server.eeg.tuwien.ac.at\Kopierordner\Personen\Sabine\EEA Angebot Gustav\EC-financing tender (08-2009)\inputs EEG\EEG_logo (Organisational Unit at TU Wien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02" y="173322"/>
            <a:ext cx="494631" cy="36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umsplatzhalter 6"/>
          <p:cNvSpPr>
            <a:spLocks noGrp="1"/>
          </p:cNvSpPr>
          <p:nvPr>
            <p:ph type="dt" sz="half" idx="2"/>
          </p:nvPr>
        </p:nvSpPr>
        <p:spPr>
          <a:xfrm>
            <a:off x="0" y="4903076"/>
            <a:ext cx="2339280" cy="240424"/>
          </a:xfrm>
          <a:prstGeom prst="rect">
            <a:avLst/>
          </a:prstGeom>
        </p:spPr>
        <p:txBody>
          <a:bodyPr anchor="t"/>
          <a:lstStyle>
            <a:lvl1pPr>
              <a:defRPr sz="1100" i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6804720" y="4903076"/>
            <a:ext cx="2339280" cy="240424"/>
          </a:xfrm>
          <a:prstGeom prst="rect">
            <a:avLst/>
          </a:prstGeom>
        </p:spPr>
        <p:txBody>
          <a:bodyPr anchor="t"/>
          <a:lstStyle>
            <a:lvl1pPr algn="r">
              <a:defRPr sz="1100" i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4955DEF5-5CFB-47B4-87D1-C46D585F5E85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D2E79-6545-4926-84CD-BC4CFA325A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61" y="156729"/>
            <a:ext cx="1461031" cy="394805"/>
          </a:xfrm>
          <a:prstGeom prst="rect">
            <a:avLst/>
          </a:prstGeo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F380565E-55F2-41CC-98EC-619BFE1CA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5145" y="4899910"/>
            <a:ext cx="3869575" cy="240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project has received funding in the framework of the joint programming initiative ERA-Net Smart Energy Systems, with support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4" name="Picture 2" descr="https://i2.wp.com/beyond-project.eu/wp-content/uploads/2020/02/1599px-Flag_of_Europe.svg_.png?resize=110%2C81&amp;ssl=1">
            <a:extLst>
              <a:ext uri="{FF2B5EF4-FFF2-40B4-BE49-F238E27FC236}">
                <a16:creationId xmlns:a16="http://schemas.microsoft.com/office/drawing/2014/main" id="{226C8D54-3E07-430D-9C48-D644144F90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36" y="4918020"/>
            <a:ext cx="301909" cy="2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0.wp.com/beyond-project.eu/wp-content/uploads/2020/01/Picture1.png?resize=139%2C72&amp;ssl=1">
            <a:extLst>
              <a:ext uri="{FF2B5EF4-FFF2-40B4-BE49-F238E27FC236}">
                <a16:creationId xmlns:a16="http://schemas.microsoft.com/office/drawing/2014/main" id="{B0B6CDEC-6C97-442A-9EA0-73EF9FCB5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69" y="4911688"/>
            <a:ext cx="441416" cy="2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5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0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eyond-project.eu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s.bka.gv.at/GeltendeFassung.wxe?Abfrage=Bundesnormen&amp;Gesetzesnummer=10005027" TargetMode="External"/><Relationship Id="rId13" Type="http://schemas.openxmlformats.org/officeDocument/2006/relationships/image" Target="../media/image19.png"/><Relationship Id="rId3" Type="http://schemas.openxmlformats.org/officeDocument/2006/relationships/hyperlink" Target="https://www.renewables.ninja/" TargetMode="External"/><Relationship Id="rId7" Type="http://schemas.openxmlformats.org/officeDocument/2006/relationships/hyperlink" Target="https://www.ris.bka.gv.at/Dokumente/Bundesnormen/NOR40164194/NOR40164194.html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s://www.loadprofilegenerator.de/" TargetMode="Externa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is.bka.gv.at/Dokumente/Begut/BEGUT_COO_2026_100_2_1694894/BEGUT_COO_2026_100_2_1694894.html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ris.bka.gv.at/GeltendeFassung.wxe?Abfrage=Bundesnormen&amp;Gesetzesnummer=20007386" TargetMode="External"/><Relationship Id="rId15" Type="http://schemas.openxmlformats.org/officeDocument/2006/relationships/image" Target="../media/image21.png"/><Relationship Id="rId10" Type="http://schemas.openxmlformats.org/officeDocument/2006/relationships/hyperlink" Target="https://www.bmk.gv.at/service/presse/gewessler/20210317_eag.html" TargetMode="External"/><Relationship Id="rId4" Type="http://schemas.openxmlformats.org/officeDocument/2006/relationships/hyperlink" Target="https://www.ris.bka.gv.at/GeltendeFassung.wxe?Abfrage=Bundesnormen&amp;Gesetzesnummer=20010107" TargetMode="External"/><Relationship Id="rId9" Type="http://schemas.openxmlformats.org/officeDocument/2006/relationships/hyperlink" Target="https://transparency.entsoe.eu/" TargetMode="Externa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57B7A-FA2F-420D-9A7E-6378EB3C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Grid </a:t>
            </a:r>
            <a:r>
              <a:rPr lang="de-DE" dirty="0" err="1"/>
              <a:t>Tariff</a:t>
            </a:r>
            <a:r>
              <a:rPr lang="de-DE" dirty="0"/>
              <a:t> design on Energy Communities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E4112C-CECE-46C6-A075-36632F1B3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Daniel Schwabeneder, Georg Lettner, Frida </a:t>
            </a:r>
            <a:r>
              <a:rPr lang="de-DE" dirty="0" err="1"/>
              <a:t>Revheim</a:t>
            </a:r>
            <a:r>
              <a:rPr lang="de-DE" dirty="0"/>
              <a:t>, Matthias </a:t>
            </a:r>
            <a:r>
              <a:rPr lang="de-DE" dirty="0" err="1"/>
              <a:t>Maldet</a:t>
            </a:r>
            <a:endParaRPr lang="de-DE" dirty="0"/>
          </a:p>
          <a:p>
            <a:r>
              <a:rPr lang="de-DE" dirty="0"/>
              <a:t>TU Wien – Energy Economics Group</a:t>
            </a:r>
          </a:p>
          <a:p>
            <a:endParaRPr lang="de-DE" dirty="0"/>
          </a:p>
          <a:p>
            <a:r>
              <a:rPr lang="de-DE" dirty="0"/>
              <a:t>IEWT 2021</a:t>
            </a:r>
          </a:p>
          <a:p>
            <a:r>
              <a:rPr lang="de-DE" dirty="0"/>
              <a:t>12. International Energiewirtschaftstagung</a:t>
            </a:r>
          </a:p>
          <a:p>
            <a:r>
              <a:rPr lang="de-DE" dirty="0"/>
              <a:t>08.-10.09.2021</a:t>
            </a:r>
            <a:endParaRPr lang="en-US" dirty="0"/>
          </a:p>
          <a:p>
            <a:r>
              <a:rPr lang="en-US" dirty="0"/>
              <a:t>TU Wien &amp; Online</a:t>
            </a:r>
            <a:endParaRPr lang="de-AT" dirty="0"/>
          </a:p>
        </p:txBody>
      </p:sp>
      <p:pic>
        <p:nvPicPr>
          <p:cNvPr id="2050" name="Picture 2" descr="https://i0.wp.com/beyond-project.eu/wp-content/uploads/2020/03/BEYOND_title.png?fit=1024%2C287&amp;ssl=1">
            <a:extLst>
              <a:ext uri="{FF2B5EF4-FFF2-40B4-BE49-F238E27FC236}">
                <a16:creationId xmlns:a16="http://schemas.microsoft.com/office/drawing/2014/main" id="{733F0965-A43E-439F-9A9D-0622F0FD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023"/>
            <a:ext cx="296501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C3A501A-F65E-4CAD-B58A-976E3F69B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23" y="52023"/>
            <a:ext cx="1040477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1A15938-7767-4CF9-9D7A-8E04C2894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928688"/>
            <a:ext cx="3778250" cy="1889125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FDC4A505-0A1C-47BD-B504-E51A8375E3B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928688"/>
            <a:ext cx="3778250" cy="1889125"/>
          </a:xfrm>
        </p:spPr>
      </p:pic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F761DF25-CD6F-46B5-8DD0-9F97D6DFBCB9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2879725"/>
            <a:ext cx="3778250" cy="1889125"/>
          </a:xfr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AB67F70-1BFC-49E3-BDD1-86E5B918374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Community </a:t>
            </a:r>
            <a:r>
              <a:rPr lang="de-DE" sz="1600" dirty="0" err="1"/>
              <a:t>operation</a:t>
            </a:r>
            <a:r>
              <a:rPr lang="de-DE" sz="1600" dirty="0"/>
              <a:t> </a:t>
            </a:r>
            <a:r>
              <a:rPr lang="de-DE" sz="1600" dirty="0" err="1"/>
              <a:t>does</a:t>
            </a:r>
            <a:r>
              <a:rPr lang="de-DE" sz="1600" dirty="0"/>
              <a:t> not </a:t>
            </a:r>
            <a:r>
              <a:rPr lang="de-DE" sz="1600" dirty="0" err="1"/>
              <a:t>affect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maximal </a:t>
            </a:r>
            <a:r>
              <a:rPr lang="de-DE" sz="1600" dirty="0" err="1"/>
              <a:t>load</a:t>
            </a:r>
            <a:r>
              <a:rPr lang="de-DE" sz="1600" dirty="0"/>
              <a:t> and </a:t>
            </a:r>
            <a:r>
              <a:rPr lang="de-DE" sz="1600" dirty="0" err="1"/>
              <a:t>feed</a:t>
            </a:r>
            <a:r>
              <a:rPr lang="de-DE" sz="1600" dirty="0"/>
              <a:t>-in </a:t>
            </a:r>
            <a:r>
              <a:rPr lang="de-DE" sz="1600" dirty="0" err="1"/>
              <a:t>values</a:t>
            </a:r>
            <a:r>
              <a:rPr lang="de-DE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Community </a:t>
            </a:r>
            <a:r>
              <a:rPr lang="de-DE" sz="1600" dirty="0" err="1"/>
              <a:t>operation</a:t>
            </a:r>
            <a:r>
              <a:rPr lang="de-DE" sz="1600" dirty="0"/>
              <a:t> </a:t>
            </a:r>
            <a:r>
              <a:rPr lang="de-DE" sz="1600" dirty="0" err="1"/>
              <a:t>provides</a:t>
            </a:r>
            <a:r>
              <a:rPr lang="de-DE" sz="1600" dirty="0"/>
              <a:t> </a:t>
            </a:r>
            <a:r>
              <a:rPr lang="de-DE" sz="1600" dirty="0" err="1"/>
              <a:t>cost</a:t>
            </a:r>
            <a:r>
              <a:rPr lang="de-DE" sz="1600" dirty="0"/>
              <a:t> </a:t>
            </a:r>
            <a:r>
              <a:rPr lang="de-DE" sz="1600" dirty="0" err="1"/>
              <a:t>reductions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customers</a:t>
            </a:r>
            <a:r>
              <a:rPr lang="de-DE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Community </a:t>
            </a:r>
            <a:r>
              <a:rPr lang="de-DE" sz="1600" dirty="0" err="1"/>
              <a:t>operation</a:t>
            </a:r>
            <a:r>
              <a:rPr lang="de-DE" sz="1600" dirty="0"/>
              <a:t> </a:t>
            </a:r>
            <a:r>
              <a:rPr lang="de-DE" sz="1600" dirty="0" err="1"/>
              <a:t>results</a:t>
            </a:r>
            <a:r>
              <a:rPr lang="de-DE" sz="1600" dirty="0"/>
              <a:t> in </a:t>
            </a: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shares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local</a:t>
            </a:r>
            <a:r>
              <a:rPr lang="de-DE" sz="1600" dirty="0"/>
              <a:t> </a:t>
            </a:r>
            <a:r>
              <a:rPr lang="de-DE" sz="1600" dirty="0" err="1"/>
              <a:t>usage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PV </a:t>
            </a:r>
            <a:r>
              <a:rPr lang="de-DE" sz="1600" dirty="0" err="1"/>
              <a:t>production</a:t>
            </a:r>
            <a:r>
              <a:rPr lang="de-DE" sz="1600" dirty="0"/>
              <a:t>.</a:t>
            </a:r>
            <a:endParaRPr lang="de-AT" sz="16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D8F324D-3E0C-4792-ABE3-24A9F1CC18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FB1D9-4DA1-43F7-86BC-41CDA8B6F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F0199E7-1178-4F20-B545-991F345C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forming</a:t>
            </a:r>
            <a:r>
              <a:rPr lang="de-DE" dirty="0"/>
              <a:t> a Energy Community</a:t>
            </a:r>
            <a:endParaRPr lang="de-AT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7BC2861-D075-4E10-8FCD-E777CAFA2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51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6F7F821-304B-4B9A-B286-EF839418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err="1">
                <a:solidFill>
                  <a:schemeClr val="tx1"/>
                </a:solidFill>
              </a:rPr>
              <a:t>Reduction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of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peaks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can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be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incentivized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with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peak-load-pricing</a:t>
            </a:r>
            <a:r>
              <a:rPr lang="de-DE" sz="1600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Individual </a:t>
            </a:r>
            <a:r>
              <a:rPr lang="de-DE" sz="1400" dirty="0" err="1"/>
              <a:t>optimization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each</a:t>
            </a:r>
            <a:r>
              <a:rPr lang="de-DE" sz="1400" dirty="0"/>
              <a:t> </a:t>
            </a:r>
            <a:r>
              <a:rPr lang="de-DE" sz="1400" dirty="0" err="1"/>
              <a:t>household</a:t>
            </a:r>
            <a:endParaRPr lang="de-D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Variable supplier </a:t>
            </a:r>
            <a:r>
              <a:rPr lang="de-DE" sz="1400" dirty="0" err="1"/>
              <a:t>tariffs</a:t>
            </a:r>
            <a:r>
              <a:rPr lang="de-DE" sz="1400" dirty="0"/>
              <a:t> (EUR/MWh)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Grid </a:t>
            </a:r>
            <a:r>
              <a:rPr lang="de-DE" sz="1400" dirty="0" err="1"/>
              <a:t>tariff</a:t>
            </a:r>
            <a:r>
              <a:rPr lang="de-DE" sz="1400" dirty="0"/>
              <a:t> and </a:t>
            </a:r>
            <a:r>
              <a:rPr lang="de-DE" sz="1400" dirty="0" err="1"/>
              <a:t>fees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metered</a:t>
            </a:r>
            <a:r>
              <a:rPr lang="de-DE" sz="1400" dirty="0"/>
              <a:t> </a:t>
            </a:r>
            <a:r>
              <a:rPr lang="de-DE" sz="1400" dirty="0" err="1"/>
              <a:t>customers</a:t>
            </a:r>
            <a:endParaRPr lang="de-DE" sz="1400" dirty="0"/>
          </a:p>
          <a:p>
            <a:pPr marL="0" indent="0">
              <a:buNone/>
            </a:pP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13D416-107A-41F1-9A7D-07D5B8B06A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08/09/2021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CE54BE-C958-4220-B222-4936452D7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DB7859-F98F-40D9-BBB4-4706133C68A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9366FA9-49F6-471F-A0FE-92AFAA48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Setup </a:t>
            </a:r>
            <a:r>
              <a:rPr lang="de-DE" dirty="0" err="1"/>
              <a:t>with</a:t>
            </a:r>
            <a:r>
              <a:rPr lang="de-DE" dirty="0"/>
              <a:t> Peak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988078D-D64B-4260-9673-632246681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  <p:graphicFrame>
        <p:nvGraphicFramePr>
          <p:cNvPr id="32" name="Inhaltsplatzhalter 12">
            <a:extLst>
              <a:ext uri="{FF2B5EF4-FFF2-40B4-BE49-F238E27FC236}">
                <a16:creationId xmlns:a16="http://schemas.microsoft.com/office/drawing/2014/main" id="{2B2B2960-D908-4C7C-AC3A-E7F762E4443C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449263" y="2879725"/>
          <a:ext cx="3960000" cy="16131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2539118623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76042911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5718166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940297860"/>
                    </a:ext>
                  </a:extLst>
                </a:gridCol>
              </a:tblGrid>
              <a:tr h="235498">
                <a:tc>
                  <a:txBody>
                    <a:bodyPr/>
                    <a:lstStyle/>
                    <a:p>
                      <a:r>
                        <a:rPr lang="de-DE" sz="900" dirty="0" err="1"/>
                        <a:t>Tariff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assumptions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Fix </a:t>
                      </a:r>
                      <a:r>
                        <a:rPr lang="de-DE" sz="900" dirty="0" err="1"/>
                        <a:t>component</a:t>
                      </a:r>
                      <a:r>
                        <a:rPr lang="de-DE" sz="900" dirty="0"/>
                        <a:t> (EUR/a)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Volumetric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component</a:t>
                      </a:r>
                      <a:r>
                        <a:rPr lang="de-DE" sz="900" dirty="0"/>
                        <a:t> (EUR/MWh)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Peak </a:t>
                      </a:r>
                      <a:r>
                        <a:rPr lang="de-DE" sz="900" dirty="0" err="1"/>
                        <a:t>load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pricing</a:t>
                      </a:r>
                      <a:r>
                        <a:rPr lang="de-DE" sz="900" dirty="0"/>
                        <a:t> (EUR/kW</a:t>
                      </a:r>
                      <a:r>
                        <a:rPr lang="de-DE" sz="900" baseline="-25000" dirty="0"/>
                        <a:t>p</a:t>
                      </a:r>
                      <a:r>
                        <a:rPr lang="de-DE" sz="900" dirty="0"/>
                        <a:t>/a)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423586"/>
                  </a:ext>
                </a:extLst>
              </a:tr>
              <a:tr h="226340">
                <a:tc>
                  <a:txBody>
                    <a:bodyPr/>
                    <a:lstStyle/>
                    <a:p>
                      <a:r>
                        <a:rPr lang="de-DE" sz="800" dirty="0"/>
                        <a:t>Supply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69.00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1.2 * </a:t>
                      </a:r>
                      <a:r>
                        <a:rPr lang="de-DE" sz="800" dirty="0" err="1"/>
                        <a:t>market</a:t>
                      </a:r>
                      <a:r>
                        <a:rPr lang="de-DE" sz="800" dirty="0"/>
                        <a:t> </a:t>
                      </a:r>
                      <a:r>
                        <a:rPr lang="de-DE" sz="800" dirty="0" err="1"/>
                        <a:t>price</a:t>
                      </a:r>
                      <a:r>
                        <a:rPr lang="de-DE" sz="800" dirty="0"/>
                        <a:t> + 1.2</a:t>
                      </a:r>
                      <a:endParaRPr lang="de-AT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de-AT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978593"/>
                  </a:ext>
                </a:extLst>
              </a:tr>
              <a:tr h="226340">
                <a:tc>
                  <a:txBody>
                    <a:bodyPr/>
                    <a:lstStyle/>
                    <a:p>
                      <a:r>
                        <a:rPr lang="de-DE" sz="800" dirty="0"/>
                        <a:t>Feed-in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 err="1"/>
                        <a:t>market</a:t>
                      </a:r>
                      <a:r>
                        <a:rPr lang="de-DE" sz="800" dirty="0"/>
                        <a:t> </a:t>
                      </a:r>
                      <a:r>
                        <a:rPr lang="de-DE" sz="800" dirty="0" err="1"/>
                        <a:t>price</a:t>
                      </a:r>
                      <a:endParaRPr lang="de-AT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de-AT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870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800" dirty="0"/>
                        <a:t>Grid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64.80</a:t>
                      </a:r>
                      <a:r>
                        <a:rPr lang="de-DE" sz="800" dirty="0"/>
                        <a:t> 28.80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46.53</a:t>
                      </a:r>
                      <a:r>
                        <a:rPr lang="de-DE" sz="800" dirty="0"/>
                        <a:t> 37.63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30.00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13611"/>
                  </a:ext>
                </a:extLst>
              </a:tr>
              <a:tr h="156999">
                <a:tc>
                  <a:txBody>
                    <a:bodyPr/>
                    <a:lstStyle/>
                    <a:p>
                      <a:r>
                        <a:rPr lang="de-DE" sz="800" dirty="0"/>
                        <a:t>Fees &amp; </a:t>
                      </a:r>
                      <a:r>
                        <a:rPr lang="de-DE" sz="800" dirty="0" err="1"/>
                        <a:t>surcharges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19.97</a:t>
                      </a:r>
                      <a:r>
                        <a:rPr lang="de-DE" sz="800" dirty="0"/>
                        <a:t> 12.25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26.75</a:t>
                      </a:r>
                      <a:r>
                        <a:rPr lang="de-DE" sz="800" dirty="0"/>
                        <a:t> 21.11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10.76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7367"/>
                  </a:ext>
                </a:extLst>
              </a:tr>
            </a:tbl>
          </a:graphicData>
        </a:graphic>
      </p:graphicFrame>
      <p:pic>
        <p:nvPicPr>
          <p:cNvPr id="34" name="Inhaltsplatzhalter 33">
            <a:extLst>
              <a:ext uri="{FF2B5EF4-FFF2-40B4-BE49-F238E27FC236}">
                <a16:creationId xmlns:a16="http://schemas.microsoft.com/office/drawing/2014/main" id="{64C09246-F8A3-433D-85F5-690B3121730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928688"/>
            <a:ext cx="3778250" cy="1889125"/>
          </a:xfr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C08FC7-DBE5-4E20-B4E6-3AD656FC1FF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peak-load</a:t>
            </a:r>
            <a:r>
              <a:rPr lang="de-DE" sz="1600" dirty="0"/>
              <a:t> </a:t>
            </a:r>
            <a:r>
              <a:rPr lang="de-DE" sz="1600" dirty="0" err="1"/>
              <a:t>pricing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maximal </a:t>
            </a:r>
            <a:r>
              <a:rPr lang="de-DE" sz="1600" dirty="0" err="1"/>
              <a:t>load</a:t>
            </a:r>
            <a:r>
              <a:rPr lang="de-DE" sz="1600" dirty="0"/>
              <a:t> and </a:t>
            </a:r>
            <a:r>
              <a:rPr lang="de-DE" sz="1600" dirty="0" err="1"/>
              <a:t>feed</a:t>
            </a:r>
            <a:r>
              <a:rPr lang="de-DE" sz="1600" dirty="0"/>
              <a:t>-in </a:t>
            </a:r>
            <a:r>
              <a:rPr lang="de-DE" sz="1600" dirty="0" err="1"/>
              <a:t>values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significantly</a:t>
            </a:r>
            <a:r>
              <a:rPr lang="de-DE" sz="1600" dirty="0"/>
              <a:t> </a:t>
            </a:r>
            <a:r>
              <a:rPr lang="de-DE" sz="1600" dirty="0" err="1"/>
              <a:t>reduced</a:t>
            </a:r>
            <a:r>
              <a:rPr lang="de-DE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 err="1"/>
              <a:t>How</a:t>
            </a:r>
            <a:r>
              <a:rPr lang="de-DE" sz="1600" dirty="0"/>
              <a:t> </a:t>
            </a:r>
            <a:r>
              <a:rPr lang="de-DE" sz="1600" dirty="0" err="1"/>
              <a:t>does</a:t>
            </a:r>
            <a:r>
              <a:rPr lang="de-DE" sz="1600" dirty="0"/>
              <a:t> </a:t>
            </a:r>
            <a:r>
              <a:rPr lang="de-DE" sz="1600" dirty="0" err="1"/>
              <a:t>it</a:t>
            </a:r>
            <a:r>
              <a:rPr lang="de-DE" sz="1600" dirty="0"/>
              <a:t> </a:t>
            </a:r>
            <a:r>
              <a:rPr lang="de-DE" sz="1600" dirty="0" err="1"/>
              <a:t>affect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customer</a:t>
            </a:r>
            <a:r>
              <a:rPr lang="de-DE" sz="1600" dirty="0"/>
              <a:t> </a:t>
            </a:r>
            <a:r>
              <a:rPr lang="de-DE" sz="1600" dirty="0" err="1"/>
              <a:t>cost</a:t>
            </a:r>
            <a:r>
              <a:rPr lang="de-DE" sz="1600" dirty="0"/>
              <a:t>?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2183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01E3D5DE-2076-4755-975A-E1CCAA3EA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928688"/>
            <a:ext cx="3778250" cy="1889125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CEBAD9AC-2752-4018-A460-9F88A65BD2F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928688"/>
            <a:ext cx="3778250" cy="1889125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C906AC-C845-40D5-97DA-146404B0D90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Peak </a:t>
            </a:r>
            <a:r>
              <a:rPr lang="de-DE" sz="1600" dirty="0" err="1"/>
              <a:t>load</a:t>
            </a:r>
            <a:r>
              <a:rPr lang="de-DE" sz="1600" dirty="0"/>
              <a:t> </a:t>
            </a:r>
            <a:r>
              <a:rPr lang="de-DE" sz="1600" dirty="0" err="1"/>
              <a:t>pricing</a:t>
            </a:r>
            <a:r>
              <a:rPr lang="de-DE" sz="1600" dirty="0"/>
              <a:t> </a:t>
            </a:r>
            <a:r>
              <a:rPr lang="de-DE" sz="1600" dirty="0" err="1"/>
              <a:t>leads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significantly</a:t>
            </a:r>
            <a:r>
              <a:rPr lang="de-DE" sz="1600" dirty="0"/>
              <a:t> </a:t>
            </a: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/>
              <a:t>cost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customers</a:t>
            </a:r>
            <a:r>
              <a:rPr lang="de-DE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All </a:t>
            </a:r>
            <a:r>
              <a:rPr lang="de-DE" sz="1600" dirty="0" err="1"/>
              <a:t>household</a:t>
            </a:r>
            <a:r>
              <a:rPr lang="de-DE" sz="1600" dirty="0"/>
              <a:t> </a:t>
            </a:r>
            <a:r>
              <a:rPr lang="de-DE" sz="1600" dirty="0" err="1"/>
              <a:t>types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affected</a:t>
            </a:r>
            <a:r>
              <a:rPr lang="de-DE" sz="1600" dirty="0"/>
              <a:t> </a:t>
            </a:r>
            <a:r>
              <a:rPr lang="de-DE" sz="1600" dirty="0" err="1"/>
              <a:t>similarly</a:t>
            </a:r>
            <a:r>
              <a:rPr lang="de-DE" sz="1600" dirty="0"/>
              <a:t>.</a:t>
            </a:r>
            <a:endParaRPr lang="de-AT" sz="1600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D0A37A57-CA21-43A4-9F90-91767DEDA7B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2879725"/>
            <a:ext cx="3778250" cy="1889125"/>
          </a:xfr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1A54E1A-1F27-4E03-BF49-36D9CBA78D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7903AE-00AD-4FA9-849F-0EF3C1B74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B4F8935-D968-418D-85B5-8A57D220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AT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69DB08E-2F0D-450D-AD2F-BE1102A5B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29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F25A3956-5888-46B5-B559-CD14A08B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17" y="928195"/>
            <a:ext cx="3960000" cy="1890000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 err="1"/>
              <a:t>How</a:t>
            </a:r>
            <a:r>
              <a:rPr lang="de-DE" sz="1600" dirty="0"/>
              <a:t> do Energy </a:t>
            </a:r>
            <a:r>
              <a:rPr lang="de-DE" sz="1600" dirty="0" err="1"/>
              <a:t>communities</a:t>
            </a:r>
            <a:r>
              <a:rPr lang="de-DE" sz="1600" dirty="0"/>
              <a:t> </a:t>
            </a:r>
            <a:r>
              <a:rPr lang="de-DE" sz="1600" dirty="0" err="1"/>
              <a:t>operate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peak</a:t>
            </a:r>
            <a:r>
              <a:rPr lang="de-DE" sz="1600" dirty="0"/>
              <a:t> </a:t>
            </a:r>
            <a:r>
              <a:rPr lang="de-DE" sz="1600" dirty="0" err="1"/>
              <a:t>load</a:t>
            </a:r>
            <a:r>
              <a:rPr lang="de-DE" sz="1600" dirty="0"/>
              <a:t> </a:t>
            </a:r>
            <a:r>
              <a:rPr lang="de-DE" sz="1600" dirty="0" err="1"/>
              <a:t>pricing</a:t>
            </a:r>
            <a:r>
              <a:rPr lang="de-DE" sz="1600" dirty="0"/>
              <a:t>?</a:t>
            </a:r>
          </a:p>
          <a:p>
            <a:pPr marL="0" indent="0">
              <a:buNone/>
            </a:pPr>
            <a:r>
              <a:rPr lang="de-DE" sz="1600" dirty="0" err="1"/>
              <a:t>Two</a:t>
            </a:r>
            <a:r>
              <a:rPr lang="de-DE" sz="1600" dirty="0"/>
              <a:t> </a:t>
            </a:r>
            <a:r>
              <a:rPr lang="de-DE" sz="1600" dirty="0" err="1"/>
              <a:t>cases</a:t>
            </a:r>
            <a:r>
              <a:rPr lang="de-DE" sz="16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Community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>
                <a:solidFill>
                  <a:srgbClr val="006699"/>
                </a:solidFill>
              </a:rPr>
              <a:t>regular</a:t>
            </a:r>
            <a:r>
              <a:rPr lang="de-DE" sz="1400" dirty="0"/>
              <a:t> </a:t>
            </a:r>
            <a:r>
              <a:rPr lang="de-DE" sz="1400" dirty="0" err="1"/>
              <a:t>grid</a:t>
            </a:r>
            <a:r>
              <a:rPr lang="de-DE" sz="1400" dirty="0"/>
              <a:t> </a:t>
            </a:r>
            <a:r>
              <a:rPr lang="de-DE" sz="1400" dirty="0" err="1"/>
              <a:t>tariff</a:t>
            </a:r>
            <a:r>
              <a:rPr lang="de-DE" sz="1400" dirty="0"/>
              <a:t>, </a:t>
            </a:r>
            <a:r>
              <a:rPr lang="de-DE" sz="1400" dirty="0" err="1"/>
              <a:t>fees</a:t>
            </a:r>
            <a:r>
              <a:rPr lang="de-DE" sz="1400" dirty="0"/>
              <a:t> &amp; </a:t>
            </a:r>
            <a:r>
              <a:rPr lang="de-DE" sz="1400" dirty="0" err="1"/>
              <a:t>surcharges</a:t>
            </a:r>
            <a:endParaRPr lang="de-D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Community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>
                <a:solidFill>
                  <a:srgbClr val="006699"/>
                </a:solidFill>
              </a:rPr>
              <a:t>reduced</a:t>
            </a:r>
            <a:r>
              <a:rPr lang="de-DE" sz="1400" dirty="0"/>
              <a:t> </a:t>
            </a:r>
            <a:r>
              <a:rPr lang="de-DE" sz="1400" dirty="0" err="1"/>
              <a:t>grid</a:t>
            </a:r>
            <a:r>
              <a:rPr lang="de-DE" sz="1400" dirty="0"/>
              <a:t> </a:t>
            </a:r>
            <a:r>
              <a:rPr lang="de-DE" sz="1400" dirty="0" err="1"/>
              <a:t>tariff</a:t>
            </a:r>
            <a:r>
              <a:rPr lang="de-DE" sz="1400" dirty="0"/>
              <a:t>, </a:t>
            </a:r>
            <a:r>
              <a:rPr lang="de-DE" sz="1400" dirty="0" err="1"/>
              <a:t>fees</a:t>
            </a:r>
            <a:r>
              <a:rPr lang="de-DE" sz="1400" dirty="0"/>
              <a:t> &amp; </a:t>
            </a:r>
            <a:r>
              <a:rPr lang="de-DE" sz="1400" dirty="0" err="1"/>
              <a:t>surcharges</a:t>
            </a:r>
            <a:r>
              <a:rPr lang="de-DE" sz="1400" dirty="0"/>
              <a:t> </a:t>
            </a:r>
            <a:r>
              <a:rPr lang="de-DE" sz="1400" dirty="0" err="1"/>
              <a:t>according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EAG</a:t>
            </a:r>
            <a:endParaRPr lang="de-AT" sz="1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C7AC0B-F7F1-412A-B236-4B6F77790E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AAAFE9-4838-49B6-98C3-00A552412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A32D686C-9DA5-4F2F-B265-38D3663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 Communities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D37A5DA-3470-4867-87C2-4034E536A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  <p:graphicFrame>
        <p:nvGraphicFramePr>
          <p:cNvPr id="26" name="Inhaltsplatzhalter 12">
            <a:extLst>
              <a:ext uri="{FF2B5EF4-FFF2-40B4-BE49-F238E27FC236}">
                <a16:creationId xmlns:a16="http://schemas.microsoft.com/office/drawing/2014/main" id="{C14B3560-86E1-414B-8218-CC3A7BB1E01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14974444"/>
              </p:ext>
            </p:extLst>
          </p:nvPr>
        </p:nvGraphicFramePr>
        <p:xfrm>
          <a:off x="4721225" y="928689"/>
          <a:ext cx="3960000" cy="3794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77996">
                  <a:extLst>
                    <a:ext uri="{9D8B030D-6E8A-4147-A177-3AD203B41FA5}">
                      <a16:colId xmlns:a16="http://schemas.microsoft.com/office/drawing/2014/main" val="2539118623"/>
                    </a:ext>
                  </a:extLst>
                </a:gridCol>
                <a:gridCol w="842211">
                  <a:extLst>
                    <a:ext uri="{9D8B030D-6E8A-4147-A177-3AD203B41FA5}">
                      <a16:colId xmlns:a16="http://schemas.microsoft.com/office/drawing/2014/main" val="1760429114"/>
                    </a:ext>
                  </a:extLst>
                </a:gridCol>
                <a:gridCol w="1144718">
                  <a:extLst>
                    <a:ext uri="{9D8B030D-6E8A-4147-A177-3AD203B41FA5}">
                      <a16:colId xmlns:a16="http://schemas.microsoft.com/office/drawing/2014/main" val="3457181661"/>
                    </a:ext>
                  </a:extLst>
                </a:gridCol>
                <a:gridCol w="895075">
                  <a:extLst>
                    <a:ext uri="{9D8B030D-6E8A-4147-A177-3AD203B41FA5}">
                      <a16:colId xmlns:a16="http://schemas.microsoft.com/office/drawing/2014/main" val="1981251645"/>
                    </a:ext>
                  </a:extLst>
                </a:gridCol>
              </a:tblGrid>
              <a:tr h="404019">
                <a:tc>
                  <a:txBody>
                    <a:bodyPr/>
                    <a:lstStyle/>
                    <a:p>
                      <a:r>
                        <a:rPr lang="de-DE" sz="900" dirty="0" err="1"/>
                        <a:t>Tariff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assumptions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Fix </a:t>
                      </a:r>
                      <a:r>
                        <a:rPr lang="de-DE" sz="900" dirty="0" err="1"/>
                        <a:t>component</a:t>
                      </a:r>
                      <a:r>
                        <a:rPr lang="de-DE" sz="900" dirty="0"/>
                        <a:t> (EUR/a)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Volumetric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component</a:t>
                      </a:r>
                      <a:r>
                        <a:rPr lang="de-DE" sz="900" dirty="0"/>
                        <a:t> (EUR/MWh)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Peak </a:t>
                      </a:r>
                      <a:r>
                        <a:rPr lang="de-DE" sz="900" dirty="0" err="1"/>
                        <a:t>load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pricing</a:t>
                      </a:r>
                      <a:r>
                        <a:rPr lang="de-DE" sz="900" dirty="0"/>
                        <a:t> (EUR/kW</a:t>
                      </a:r>
                      <a:r>
                        <a:rPr lang="de-DE" sz="900" baseline="-25000" dirty="0"/>
                        <a:t>p</a:t>
                      </a:r>
                      <a:r>
                        <a:rPr lang="de-DE" sz="900" dirty="0"/>
                        <a:t>/a)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423586"/>
                  </a:ext>
                </a:extLst>
              </a:tr>
              <a:tr h="353899">
                <a:tc>
                  <a:txBody>
                    <a:bodyPr/>
                    <a:lstStyle/>
                    <a:p>
                      <a:r>
                        <a:rPr lang="de-DE" sz="800" dirty="0"/>
                        <a:t>Supply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69.00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1.2 * </a:t>
                      </a:r>
                      <a:r>
                        <a:rPr lang="de-DE" sz="800" dirty="0" err="1"/>
                        <a:t>market</a:t>
                      </a:r>
                      <a:r>
                        <a:rPr lang="de-DE" sz="800" dirty="0"/>
                        <a:t> </a:t>
                      </a:r>
                      <a:r>
                        <a:rPr lang="de-DE" sz="800" dirty="0" err="1"/>
                        <a:t>price</a:t>
                      </a:r>
                      <a:r>
                        <a:rPr lang="de-DE" sz="800" dirty="0"/>
                        <a:t> + 1.2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(Ø 40.97)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978593"/>
                  </a:ext>
                </a:extLst>
              </a:tr>
              <a:tr h="269346">
                <a:tc>
                  <a:txBody>
                    <a:bodyPr/>
                    <a:lstStyle/>
                    <a:p>
                      <a:r>
                        <a:rPr lang="de-DE" sz="800" dirty="0"/>
                        <a:t>Feed-in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 err="1"/>
                        <a:t>market</a:t>
                      </a:r>
                      <a:r>
                        <a:rPr lang="de-DE" sz="800" dirty="0"/>
                        <a:t> </a:t>
                      </a:r>
                      <a:r>
                        <a:rPr lang="de-DE" sz="800" dirty="0" err="1"/>
                        <a:t>price</a:t>
                      </a:r>
                      <a:endParaRPr lang="de-DE" sz="80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(Ø 33.14)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870898"/>
                  </a:ext>
                </a:extLst>
              </a:tr>
              <a:tr h="353899">
                <a:tc>
                  <a:txBody>
                    <a:bodyPr/>
                    <a:lstStyle/>
                    <a:p>
                      <a:r>
                        <a:rPr lang="de-DE" sz="800" b="0" dirty="0"/>
                        <a:t>Internal </a:t>
                      </a:r>
                      <a:r>
                        <a:rPr lang="de-DE" sz="800" b="0" dirty="0" err="1"/>
                        <a:t>price</a:t>
                      </a:r>
                      <a:r>
                        <a:rPr lang="de-DE" sz="800" b="0" dirty="0"/>
                        <a:t> </a:t>
                      </a:r>
                      <a:r>
                        <a:rPr lang="de-DE" sz="800" b="0" dirty="0" err="1"/>
                        <a:t>for</a:t>
                      </a:r>
                      <a:r>
                        <a:rPr lang="de-DE" sz="800" b="0" dirty="0"/>
                        <a:t> </a:t>
                      </a:r>
                      <a:r>
                        <a:rPr lang="de-DE" sz="800" b="0" dirty="0" err="1"/>
                        <a:t>community</a:t>
                      </a:r>
                      <a:r>
                        <a:rPr lang="de-DE" sz="800" b="0" dirty="0"/>
                        <a:t> </a:t>
                      </a:r>
                      <a:r>
                        <a:rPr lang="de-DE" sz="800" b="0" dirty="0" err="1"/>
                        <a:t>trades</a:t>
                      </a:r>
                      <a:endParaRPr lang="de-AT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(Supply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tariff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Feedin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tariff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) / 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(Ø 37.01)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067486"/>
                  </a:ext>
                </a:extLst>
              </a:tr>
              <a:tr h="542645">
                <a:tc>
                  <a:txBody>
                    <a:bodyPr/>
                    <a:lstStyle/>
                    <a:p>
                      <a:r>
                        <a:rPr lang="de-DE" sz="800" b="1" dirty="0"/>
                        <a:t>Internal </a:t>
                      </a:r>
                      <a:r>
                        <a:rPr lang="de-DE" sz="800" b="1" dirty="0" err="1"/>
                        <a:t>price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for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community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trades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with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reduced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grid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tariff</a:t>
                      </a:r>
                      <a:r>
                        <a:rPr lang="de-DE" sz="800" b="1" dirty="0"/>
                        <a:t> and </a:t>
                      </a:r>
                      <a:r>
                        <a:rPr lang="de-DE" sz="800" b="1" dirty="0" err="1"/>
                        <a:t>fees</a:t>
                      </a:r>
                      <a:endParaRPr lang="de-AT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Internal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price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+ (Grid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tariff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reduction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+ Fees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reduction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) / 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(Ø 55.06)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820419"/>
                  </a:ext>
                </a:extLst>
              </a:tr>
              <a:tr h="171402">
                <a:tc>
                  <a:txBody>
                    <a:bodyPr/>
                    <a:lstStyle/>
                    <a:p>
                      <a:r>
                        <a:rPr lang="de-DE" sz="800" b="1" dirty="0"/>
                        <a:t>Grid </a:t>
                      </a:r>
                      <a:r>
                        <a:rPr lang="de-DE" sz="800" b="1" dirty="0" err="1"/>
                        <a:t>tariff</a:t>
                      </a:r>
                      <a:endParaRPr lang="de-AT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28.80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37.63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30.00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13611"/>
                  </a:ext>
                </a:extLst>
              </a:tr>
              <a:tr h="396344">
                <a:tc>
                  <a:txBody>
                    <a:bodyPr/>
                    <a:lstStyle/>
                    <a:p>
                      <a:r>
                        <a:rPr lang="de-DE" sz="800" b="1" dirty="0" err="1"/>
                        <a:t>Reduced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grid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tariff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for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community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trades</a:t>
                      </a:r>
                      <a:endParaRPr lang="de-AT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22.73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08396"/>
                  </a:ext>
                </a:extLst>
              </a:tr>
              <a:tr h="229462">
                <a:tc>
                  <a:txBody>
                    <a:bodyPr/>
                    <a:lstStyle/>
                    <a:p>
                      <a:r>
                        <a:rPr lang="de-DE" sz="800" b="1" dirty="0"/>
                        <a:t>Fees &amp; </a:t>
                      </a:r>
                      <a:r>
                        <a:rPr lang="de-DE" sz="800" b="1" dirty="0" err="1"/>
                        <a:t>surcharges</a:t>
                      </a:r>
                      <a:endParaRPr lang="de-AT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12.25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21.11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10.76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7367"/>
                  </a:ext>
                </a:extLst>
              </a:tr>
              <a:tr h="396344">
                <a:tc>
                  <a:txBody>
                    <a:bodyPr/>
                    <a:lstStyle/>
                    <a:p>
                      <a:r>
                        <a:rPr lang="de-DE" sz="800" b="0" dirty="0" err="1"/>
                        <a:t>Reduced</a:t>
                      </a:r>
                      <a:r>
                        <a:rPr lang="de-DE" sz="800" b="0" dirty="0"/>
                        <a:t> </a:t>
                      </a:r>
                      <a:r>
                        <a:rPr lang="de-DE" sz="800" b="0" dirty="0" err="1"/>
                        <a:t>fees</a:t>
                      </a:r>
                      <a:r>
                        <a:rPr lang="de-DE" sz="800" b="0" dirty="0"/>
                        <a:t> &amp; </a:t>
                      </a:r>
                      <a:r>
                        <a:rPr lang="de-DE" sz="800" b="0" dirty="0" err="1"/>
                        <a:t>surcharges</a:t>
                      </a:r>
                      <a:r>
                        <a:rPr lang="de-DE" sz="800" b="0" dirty="0"/>
                        <a:t> </a:t>
                      </a:r>
                      <a:r>
                        <a:rPr lang="de-DE" sz="800" b="0" dirty="0" err="1"/>
                        <a:t>for</a:t>
                      </a:r>
                      <a:r>
                        <a:rPr lang="de-DE" sz="800" b="0" dirty="0"/>
                        <a:t> </a:t>
                      </a:r>
                      <a:r>
                        <a:rPr lang="de-DE" sz="800" b="0" dirty="0" err="1"/>
                        <a:t>community</a:t>
                      </a:r>
                      <a:r>
                        <a:rPr lang="de-DE" sz="800" b="0" dirty="0"/>
                        <a:t> </a:t>
                      </a:r>
                      <a:r>
                        <a:rPr lang="de-DE" sz="800" b="0" dirty="0" err="1"/>
                        <a:t>trades</a:t>
                      </a:r>
                      <a:endParaRPr lang="de-AT" sz="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0.00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12887"/>
                  </a:ext>
                </a:extLst>
              </a:tr>
            </a:tbl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6E3F0-69AA-4B56-BE8E-0A74687BC9B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reduced</a:t>
            </a:r>
            <a:r>
              <a:rPr lang="de-DE" sz="1600" dirty="0"/>
              <a:t> </a:t>
            </a:r>
            <a:r>
              <a:rPr lang="de-DE" sz="1600" dirty="0" err="1"/>
              <a:t>grid</a:t>
            </a:r>
            <a:r>
              <a:rPr lang="de-DE" sz="1600" dirty="0"/>
              <a:t> </a:t>
            </a:r>
            <a:r>
              <a:rPr lang="de-DE" sz="1600" dirty="0" err="1"/>
              <a:t>tariff</a:t>
            </a:r>
            <a:r>
              <a:rPr lang="de-DE" sz="1600" dirty="0"/>
              <a:t>, </a:t>
            </a:r>
            <a:r>
              <a:rPr lang="de-DE" sz="1600" dirty="0" err="1"/>
              <a:t>fees</a:t>
            </a:r>
            <a:r>
              <a:rPr lang="de-DE" sz="1600" dirty="0"/>
              <a:t> &amp; </a:t>
            </a:r>
            <a:r>
              <a:rPr lang="de-DE" sz="1600" dirty="0" err="1"/>
              <a:t>surcharges</a:t>
            </a:r>
            <a:r>
              <a:rPr lang="de-DE" sz="1600" dirty="0"/>
              <a:t>, internal </a:t>
            </a:r>
            <a:r>
              <a:rPr lang="de-DE" sz="1600" dirty="0" err="1"/>
              <a:t>trades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not </a:t>
            </a:r>
            <a:r>
              <a:rPr lang="de-DE" sz="1600" dirty="0" err="1"/>
              <a:t>considered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determination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peak</a:t>
            </a:r>
            <a:r>
              <a:rPr lang="de-DE" sz="1600" dirty="0"/>
              <a:t> </a:t>
            </a:r>
            <a:r>
              <a:rPr lang="de-DE" sz="1600" dirty="0" err="1"/>
              <a:t>loads</a:t>
            </a:r>
            <a:r>
              <a:rPr lang="de-DE" sz="1600" dirty="0"/>
              <a:t>.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93794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9B157CA8-B7C4-41D3-A769-53F9B2588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928688"/>
            <a:ext cx="3778250" cy="1889125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BEE0A0E6-864A-4CF9-B6CA-5FCCF1D5171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928688"/>
            <a:ext cx="3778250" cy="1889125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CDFF3F-23FE-49AC-B573-34DFA1BC377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316" y="2879178"/>
            <a:ext cx="8232455" cy="189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Energy Community </a:t>
            </a:r>
            <a:r>
              <a:rPr lang="de-DE" sz="1600" dirty="0" err="1"/>
              <a:t>operation</a:t>
            </a:r>
            <a:r>
              <a:rPr lang="de-DE" sz="1600" dirty="0"/>
              <a:t> </a:t>
            </a:r>
            <a:r>
              <a:rPr lang="de-DE" sz="1600" dirty="0" err="1"/>
              <a:t>increases</a:t>
            </a:r>
            <a:r>
              <a:rPr lang="de-DE" sz="1600" dirty="0"/>
              <a:t> (</a:t>
            </a:r>
            <a:r>
              <a:rPr lang="de-DE" sz="1600" dirty="0" err="1"/>
              <a:t>regular</a:t>
            </a:r>
            <a:r>
              <a:rPr lang="de-DE" sz="1600" dirty="0"/>
              <a:t>)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reduces</a:t>
            </a:r>
            <a:r>
              <a:rPr lang="de-DE" sz="1600" dirty="0"/>
              <a:t> (</a:t>
            </a:r>
            <a:r>
              <a:rPr lang="de-DE" sz="1600" dirty="0" err="1"/>
              <a:t>reduced</a:t>
            </a:r>
            <a:r>
              <a:rPr lang="de-DE" sz="1600" dirty="0"/>
              <a:t>) </a:t>
            </a:r>
            <a:r>
              <a:rPr lang="de-DE" sz="1600" dirty="0" err="1"/>
              <a:t>the</a:t>
            </a:r>
            <a:r>
              <a:rPr lang="de-DE" sz="1600" dirty="0"/>
              <a:t> maximal </a:t>
            </a:r>
            <a:r>
              <a:rPr lang="de-DE" sz="1600" dirty="0" err="1"/>
              <a:t>load</a:t>
            </a:r>
            <a:r>
              <a:rPr lang="de-DE" sz="1600" dirty="0"/>
              <a:t> and </a:t>
            </a:r>
            <a:r>
              <a:rPr lang="de-DE" sz="1600" dirty="0" err="1"/>
              <a:t>increases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maximal </a:t>
            </a:r>
            <a:r>
              <a:rPr lang="de-DE" sz="1600" dirty="0" err="1"/>
              <a:t>feed</a:t>
            </a:r>
            <a:r>
              <a:rPr lang="de-DE" sz="1600" dirty="0"/>
              <a:t>-in.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Total </a:t>
            </a:r>
            <a:r>
              <a:rPr lang="de-DE" sz="1600" dirty="0" err="1"/>
              <a:t>customer</a:t>
            </a:r>
            <a:r>
              <a:rPr lang="de-DE" sz="1600" dirty="0"/>
              <a:t> </a:t>
            </a:r>
            <a:r>
              <a:rPr lang="de-DE" sz="1600" dirty="0" err="1"/>
              <a:t>cost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reduced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forming</a:t>
            </a:r>
            <a:r>
              <a:rPr lang="de-DE" sz="1600" dirty="0"/>
              <a:t> a Community.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The </a:t>
            </a:r>
            <a:r>
              <a:rPr lang="de-DE" sz="1600" dirty="0" err="1"/>
              <a:t>case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reduced</a:t>
            </a:r>
            <a:r>
              <a:rPr lang="de-DE" sz="1600" dirty="0"/>
              <a:t> </a:t>
            </a:r>
            <a:r>
              <a:rPr lang="de-DE" sz="1600" dirty="0" err="1"/>
              <a:t>grid</a:t>
            </a:r>
            <a:r>
              <a:rPr lang="de-DE" sz="1600" dirty="0"/>
              <a:t> </a:t>
            </a:r>
            <a:r>
              <a:rPr lang="de-DE" sz="1600" dirty="0" err="1"/>
              <a:t>tariffs</a:t>
            </a:r>
            <a:r>
              <a:rPr lang="de-DE" sz="1600" dirty="0"/>
              <a:t> and </a:t>
            </a:r>
            <a:r>
              <a:rPr lang="de-DE" sz="1600" dirty="0" err="1"/>
              <a:t>peak</a:t>
            </a:r>
            <a:r>
              <a:rPr lang="de-DE" sz="1600" dirty="0"/>
              <a:t> </a:t>
            </a:r>
            <a:r>
              <a:rPr lang="de-DE" sz="1600" dirty="0" err="1"/>
              <a:t>load</a:t>
            </a:r>
            <a:r>
              <a:rPr lang="de-DE" sz="1600" dirty="0"/>
              <a:t> </a:t>
            </a:r>
            <a:r>
              <a:rPr lang="de-DE" sz="1600" dirty="0" err="1"/>
              <a:t>pricing</a:t>
            </a:r>
            <a:r>
              <a:rPr lang="de-DE" sz="1600" dirty="0"/>
              <a:t> </a:t>
            </a:r>
            <a:r>
              <a:rPr lang="de-DE" sz="1600" dirty="0" err="1"/>
              <a:t>looks</a:t>
            </a:r>
            <a:r>
              <a:rPr lang="de-DE" sz="1600" dirty="0"/>
              <a:t> promising. </a:t>
            </a:r>
            <a:r>
              <a:rPr lang="de-DE" sz="1600" dirty="0" err="1"/>
              <a:t>However</a:t>
            </a:r>
            <a:r>
              <a:rPr lang="de-DE" sz="1600" dirty="0"/>
              <a:t>, </a:t>
            </a:r>
            <a:r>
              <a:rPr lang="de-DE" sz="1600" dirty="0" err="1"/>
              <a:t>it</a:t>
            </a:r>
            <a:r>
              <a:rPr lang="de-DE" sz="1600" dirty="0"/>
              <a:t> </a:t>
            </a:r>
            <a:r>
              <a:rPr lang="de-DE" sz="1600" dirty="0" err="1"/>
              <a:t>increases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maximal </a:t>
            </a:r>
            <a:r>
              <a:rPr lang="de-DE" sz="1600" dirty="0" err="1"/>
              <a:t>load</a:t>
            </a:r>
            <a:r>
              <a:rPr lang="de-DE" sz="1600" dirty="0"/>
              <a:t> / </a:t>
            </a:r>
            <a:r>
              <a:rPr lang="de-DE" sz="1600" dirty="0" err="1"/>
              <a:t>feed</a:t>
            </a:r>
            <a:r>
              <a:rPr lang="de-DE" sz="1600" dirty="0"/>
              <a:t>-in </a:t>
            </a:r>
            <a:r>
              <a:rPr lang="de-DE" sz="1600" dirty="0" err="1"/>
              <a:t>by</a:t>
            </a:r>
            <a:r>
              <a:rPr lang="de-DE" sz="1600" dirty="0"/>
              <a:t> 42 % and </a:t>
            </a:r>
            <a:r>
              <a:rPr lang="de-DE" sz="1600" dirty="0" err="1"/>
              <a:t>decreases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DSO‘s</a:t>
            </a:r>
            <a:r>
              <a:rPr lang="de-DE" sz="1600" dirty="0"/>
              <a:t> </a:t>
            </a:r>
            <a:r>
              <a:rPr lang="de-DE" sz="1600" dirty="0" err="1"/>
              <a:t>revenue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25 % </a:t>
            </a:r>
            <a:r>
              <a:rPr lang="de-DE" sz="1600" dirty="0" err="1"/>
              <a:t>compared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present</a:t>
            </a:r>
            <a:r>
              <a:rPr lang="de-DE" sz="1600" dirty="0"/>
              <a:t> </a:t>
            </a:r>
            <a:r>
              <a:rPr lang="de-DE" sz="1600" dirty="0" err="1"/>
              <a:t>scenario</a:t>
            </a:r>
            <a:r>
              <a:rPr lang="de-DE" sz="1600" dirty="0"/>
              <a:t>.</a:t>
            </a:r>
            <a:endParaRPr lang="de-AT" sz="16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D60D8E0-6649-4586-A0E0-CFAD914984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41B915-BCEB-4737-9AD1-F19C43321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A629950-9FD5-459A-A361-8F0F294C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 Communities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AT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C385AF1-515A-46F3-BCA8-3383EF085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82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F3FA203-E9FA-42DD-A85B-A9FED2CAB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Peak </a:t>
            </a:r>
            <a:r>
              <a:rPr lang="de-DE" sz="1600" dirty="0" err="1"/>
              <a:t>load</a:t>
            </a:r>
            <a:r>
              <a:rPr lang="de-DE" sz="1600" dirty="0"/>
              <a:t> </a:t>
            </a:r>
            <a:r>
              <a:rPr lang="de-DE" sz="1600" dirty="0" err="1"/>
              <a:t>pricing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community</a:t>
            </a:r>
            <a:r>
              <a:rPr lang="de-DE" sz="1600" dirty="0"/>
              <a:t> </a:t>
            </a:r>
            <a:r>
              <a:rPr lang="de-DE" sz="1600" dirty="0" err="1"/>
              <a:t>operation</a:t>
            </a:r>
            <a:r>
              <a:rPr lang="de-DE" sz="1600" dirty="0"/>
              <a:t> </a:t>
            </a:r>
            <a:r>
              <a:rPr lang="de-DE" sz="1600" dirty="0" err="1"/>
              <a:t>decreases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maximum </a:t>
            </a:r>
            <a:r>
              <a:rPr lang="de-DE" sz="1600" dirty="0" err="1"/>
              <a:t>load</a:t>
            </a:r>
            <a:r>
              <a:rPr lang="de-DE" sz="1600" dirty="0"/>
              <a:t>, but </a:t>
            </a:r>
            <a:r>
              <a:rPr lang="de-DE" sz="1600" dirty="0" err="1"/>
              <a:t>increases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maximum </a:t>
            </a:r>
            <a:r>
              <a:rPr lang="de-DE" sz="1600" dirty="0" err="1"/>
              <a:t>feed</a:t>
            </a:r>
            <a:r>
              <a:rPr lang="de-DE" sz="1600" dirty="0"/>
              <a:t>-in.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 err="1"/>
              <a:t>How</a:t>
            </a:r>
            <a:r>
              <a:rPr lang="de-DE" sz="1600" dirty="0"/>
              <a:t> </a:t>
            </a:r>
            <a:r>
              <a:rPr lang="de-DE" sz="1600" dirty="0" err="1"/>
              <a:t>about</a:t>
            </a:r>
            <a:r>
              <a:rPr lang="de-DE" sz="1600" dirty="0"/>
              <a:t> a </a:t>
            </a:r>
            <a:r>
              <a:rPr lang="de-DE" sz="1600" dirty="0" err="1"/>
              <a:t>peak</a:t>
            </a:r>
            <a:r>
              <a:rPr lang="de-DE" sz="1600" dirty="0"/>
              <a:t> </a:t>
            </a:r>
            <a:r>
              <a:rPr lang="de-DE" sz="1600" dirty="0" err="1"/>
              <a:t>load</a:t>
            </a:r>
            <a:r>
              <a:rPr lang="de-DE" sz="1600" dirty="0"/>
              <a:t> </a:t>
            </a:r>
            <a:r>
              <a:rPr lang="de-DE" sz="1600" dirty="0" err="1"/>
              <a:t>pricing</a:t>
            </a:r>
            <a:r>
              <a:rPr lang="de-DE" sz="1600" dirty="0"/>
              <a:t> </a:t>
            </a:r>
            <a:r>
              <a:rPr lang="de-DE" sz="1600" dirty="0" err="1"/>
              <a:t>component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grid</a:t>
            </a:r>
            <a:r>
              <a:rPr lang="de-DE" sz="1600" dirty="0"/>
              <a:t> </a:t>
            </a:r>
            <a:r>
              <a:rPr lang="de-DE" sz="1600" dirty="0" err="1"/>
              <a:t>tariff</a:t>
            </a:r>
            <a:r>
              <a:rPr lang="de-DE" sz="1600" dirty="0"/>
              <a:t> and </a:t>
            </a:r>
            <a:r>
              <a:rPr lang="de-DE" sz="1600" dirty="0" err="1"/>
              <a:t>fees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maximum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load</a:t>
            </a:r>
            <a:r>
              <a:rPr lang="de-DE" sz="1600" dirty="0"/>
              <a:t> and </a:t>
            </a:r>
            <a:r>
              <a:rPr lang="de-DE" sz="1600" dirty="0" err="1"/>
              <a:t>feed</a:t>
            </a:r>
            <a:r>
              <a:rPr lang="de-DE" sz="1600" dirty="0"/>
              <a:t>-in?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 err="1"/>
              <a:t>With</a:t>
            </a:r>
            <a:r>
              <a:rPr lang="de-DE" sz="1600" dirty="0"/>
              <a:t> Community </a:t>
            </a:r>
            <a:r>
              <a:rPr lang="de-DE" sz="1600" dirty="0" err="1"/>
              <a:t>operation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reduced</a:t>
            </a:r>
            <a:r>
              <a:rPr lang="de-DE" sz="1600" dirty="0"/>
              <a:t> </a:t>
            </a:r>
            <a:r>
              <a:rPr lang="de-DE" sz="1600" dirty="0" err="1"/>
              <a:t>tariffs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reduces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maximum </a:t>
            </a:r>
            <a:r>
              <a:rPr lang="de-DE" sz="1600" dirty="0" err="1"/>
              <a:t>load</a:t>
            </a:r>
            <a:r>
              <a:rPr lang="de-DE" sz="1600" dirty="0"/>
              <a:t> / </a:t>
            </a:r>
            <a:r>
              <a:rPr lang="de-DE" sz="1600" dirty="0" err="1"/>
              <a:t>feedin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67 %.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…</a:t>
            </a:r>
            <a:r>
              <a:rPr lang="de-AT" sz="1600" dirty="0"/>
              <a:t> but </a:t>
            </a:r>
            <a:r>
              <a:rPr lang="de-AT" sz="1600" dirty="0" err="1"/>
              <a:t>what</a:t>
            </a:r>
            <a:r>
              <a:rPr lang="de-AT" sz="1600" dirty="0"/>
              <a:t> </a:t>
            </a:r>
            <a:r>
              <a:rPr lang="de-AT" sz="1600" dirty="0" err="1"/>
              <a:t>about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customer</a:t>
            </a:r>
            <a:r>
              <a:rPr lang="de-AT" sz="1600" dirty="0"/>
              <a:t> </a:t>
            </a:r>
            <a:r>
              <a:rPr lang="de-AT" sz="1600" dirty="0" err="1"/>
              <a:t>cost</a:t>
            </a:r>
            <a:r>
              <a:rPr lang="de-AT" sz="1600" dirty="0"/>
              <a:t>?</a:t>
            </a:r>
            <a:endParaRPr lang="de-DE" sz="160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92DE26F-15C0-4BBC-99DE-85D217BEE7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1DEB12-465B-460F-BB20-5710AFA54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B14533A-4308-4261-8620-5B34BB42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Symmetric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AT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20A067B-AF86-4BCC-AE56-E66EC0818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31DC863B-4306-4F2F-9095-473F3FFF13F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928688"/>
            <a:ext cx="3827462" cy="3827462"/>
          </a:xfrm>
        </p:spPr>
      </p:pic>
    </p:spTree>
    <p:extLst>
      <p:ext uri="{BB962C8B-B14F-4D97-AF65-F5344CB8AC3E}">
        <p14:creationId xmlns:p14="http://schemas.microsoft.com/office/powerpoint/2010/main" val="353703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5DF9554C-0670-4367-8E72-AABB6D1B8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928688"/>
            <a:ext cx="3778250" cy="1889125"/>
          </a:xfr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110877CC-8876-4217-8CBE-09FAD6F9B2E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928688"/>
            <a:ext cx="3778250" cy="1889125"/>
          </a:xfrm>
        </p:spPr>
      </p:pic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57F44A2D-3A96-451C-9C86-0937B7E9F2E1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2879725"/>
            <a:ext cx="3778250" cy="1889125"/>
          </a:xfrm>
        </p:spPr>
      </p:pic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10BE67A3-C1BD-4927-8D6F-DE81B53D98A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reduced</a:t>
            </a:r>
            <a:r>
              <a:rPr lang="de-DE" sz="1200" dirty="0"/>
              <a:t> </a:t>
            </a:r>
            <a:r>
              <a:rPr lang="de-DE" sz="1200" dirty="0" err="1"/>
              <a:t>community</a:t>
            </a:r>
            <a:r>
              <a:rPr lang="de-DE" sz="1200" dirty="0"/>
              <a:t> </a:t>
            </a:r>
            <a:r>
              <a:rPr lang="de-DE" sz="1200" dirty="0" err="1"/>
              <a:t>grid</a:t>
            </a:r>
            <a:r>
              <a:rPr lang="de-DE" sz="1200" dirty="0"/>
              <a:t> </a:t>
            </a:r>
            <a:r>
              <a:rPr lang="de-DE" sz="1200" dirty="0" err="1"/>
              <a:t>tariffs</a:t>
            </a:r>
            <a:r>
              <a:rPr lang="de-DE" sz="1200" dirty="0"/>
              <a:t>, </a:t>
            </a:r>
            <a:r>
              <a:rPr lang="de-DE" sz="1200" dirty="0" err="1"/>
              <a:t>fees</a:t>
            </a:r>
            <a:r>
              <a:rPr lang="de-DE" sz="1200" dirty="0"/>
              <a:t> &amp; </a:t>
            </a:r>
            <a:r>
              <a:rPr lang="de-DE" sz="1200" dirty="0" err="1"/>
              <a:t>surcharges</a:t>
            </a:r>
            <a:r>
              <a:rPr lang="de-DE" sz="1200" dirty="0"/>
              <a:t>, </a:t>
            </a:r>
            <a:r>
              <a:rPr lang="de-DE" sz="1200" dirty="0" err="1"/>
              <a:t>customer</a:t>
            </a:r>
            <a:r>
              <a:rPr lang="de-DE" sz="1200" dirty="0"/>
              <a:t> </a:t>
            </a:r>
            <a:r>
              <a:rPr lang="de-DE" sz="1200" dirty="0" err="1"/>
              <a:t>cost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reduced</a:t>
            </a:r>
            <a:r>
              <a:rPr lang="de-DE" sz="1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/>
              <a:t>Flexible </a:t>
            </a:r>
            <a:r>
              <a:rPr lang="de-DE" sz="1200" dirty="0" err="1"/>
              <a:t>customers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batteries</a:t>
            </a:r>
            <a:r>
              <a:rPr lang="de-DE" sz="1200" dirty="0"/>
              <a:t> </a:t>
            </a:r>
            <a:r>
              <a:rPr lang="de-DE" sz="1200" dirty="0" err="1"/>
              <a:t>subsidize</a:t>
            </a:r>
            <a:r>
              <a:rPr lang="de-DE" sz="1200" dirty="0"/>
              <a:t> </a:t>
            </a:r>
            <a:r>
              <a:rPr lang="de-DE" sz="1200" dirty="0" err="1"/>
              <a:t>others</a:t>
            </a:r>
            <a:endParaRPr lang="de-DE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 err="1"/>
              <a:t>Symmetric</a:t>
            </a:r>
            <a:r>
              <a:rPr lang="de-DE" sz="1200" dirty="0"/>
              <a:t> </a:t>
            </a:r>
            <a:r>
              <a:rPr lang="de-DE" sz="1200" dirty="0" err="1"/>
              <a:t>peak</a:t>
            </a:r>
            <a:r>
              <a:rPr lang="de-DE" sz="1200" dirty="0"/>
              <a:t> </a:t>
            </a:r>
            <a:r>
              <a:rPr lang="de-DE" sz="1200" dirty="0" err="1"/>
              <a:t>load</a:t>
            </a:r>
            <a:r>
              <a:rPr lang="de-DE" sz="1200" dirty="0"/>
              <a:t> </a:t>
            </a:r>
            <a:r>
              <a:rPr lang="de-DE" sz="1200" dirty="0" err="1"/>
              <a:t>pricing</a:t>
            </a:r>
            <a:r>
              <a:rPr lang="de-DE" sz="1200" dirty="0"/>
              <a:t> </a:t>
            </a:r>
            <a:r>
              <a:rPr lang="de-DE" sz="1200" dirty="0" err="1"/>
              <a:t>increases</a:t>
            </a:r>
            <a:r>
              <a:rPr lang="de-DE" sz="1200" dirty="0"/>
              <a:t> PV </a:t>
            </a:r>
            <a:r>
              <a:rPr lang="de-DE" sz="1200" dirty="0" err="1"/>
              <a:t>curtailment</a:t>
            </a:r>
            <a:r>
              <a:rPr lang="de-DE" sz="1200" dirty="0"/>
              <a:t>. </a:t>
            </a:r>
            <a:r>
              <a:rPr lang="de-DE" sz="1200" dirty="0" err="1"/>
              <a:t>However</a:t>
            </a:r>
            <a:r>
              <a:rPr lang="de-DE" sz="1200" dirty="0"/>
              <a:t>, </a:t>
            </a:r>
            <a:r>
              <a:rPr lang="de-DE" sz="1200" dirty="0" err="1"/>
              <a:t>community</a:t>
            </a:r>
            <a:r>
              <a:rPr lang="de-DE" sz="1200" dirty="0"/>
              <a:t> </a:t>
            </a:r>
            <a:r>
              <a:rPr lang="de-DE" sz="1200" dirty="0" err="1"/>
              <a:t>operation</a:t>
            </a:r>
            <a:r>
              <a:rPr lang="de-DE" sz="1200" dirty="0"/>
              <a:t> </a:t>
            </a:r>
            <a:r>
              <a:rPr lang="de-DE" sz="1200" dirty="0" err="1"/>
              <a:t>reduces</a:t>
            </a:r>
            <a:r>
              <a:rPr lang="de-DE" sz="1200" dirty="0"/>
              <a:t> </a:t>
            </a:r>
            <a:r>
              <a:rPr lang="de-DE" sz="1200" dirty="0" err="1"/>
              <a:t>it</a:t>
            </a:r>
            <a:r>
              <a:rPr lang="de-DE" sz="1200" dirty="0"/>
              <a:t> and </a:t>
            </a:r>
            <a:r>
              <a:rPr lang="de-DE" sz="1200" dirty="0" err="1"/>
              <a:t>increases</a:t>
            </a:r>
            <a:r>
              <a:rPr lang="de-DE" sz="1200" dirty="0"/>
              <a:t> </a:t>
            </a:r>
            <a:r>
              <a:rPr lang="de-DE" sz="1200" dirty="0" err="1"/>
              <a:t>local</a:t>
            </a:r>
            <a:r>
              <a:rPr lang="de-DE" sz="1200" dirty="0"/>
              <a:t> </a:t>
            </a:r>
            <a:r>
              <a:rPr lang="de-DE" sz="1200" dirty="0" err="1"/>
              <a:t>usage</a:t>
            </a:r>
            <a:r>
              <a:rPr lang="de-DE" sz="1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/>
              <a:t>In </a:t>
            </a:r>
            <a:r>
              <a:rPr lang="de-DE" sz="1200" dirty="0" err="1"/>
              <a:t>the</a:t>
            </a:r>
            <a:r>
              <a:rPr lang="de-DE" sz="1200" dirty="0"/>
              <a:t> Community </a:t>
            </a:r>
            <a:r>
              <a:rPr lang="de-DE" sz="1200" dirty="0" err="1"/>
              <a:t>reduced</a:t>
            </a:r>
            <a:r>
              <a:rPr lang="de-DE" sz="1200" dirty="0"/>
              <a:t> </a:t>
            </a:r>
            <a:r>
              <a:rPr lang="de-DE" sz="1200" dirty="0" err="1"/>
              <a:t>case</a:t>
            </a:r>
            <a:r>
              <a:rPr lang="de-DE" sz="1200" dirty="0"/>
              <a:t>,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DSO‘s</a:t>
            </a:r>
            <a:r>
              <a:rPr lang="de-DE" sz="1200" dirty="0"/>
              <a:t> </a:t>
            </a:r>
            <a:r>
              <a:rPr lang="de-DE" sz="1200" dirty="0" err="1"/>
              <a:t>revenue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reduced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25 %.</a:t>
            </a:r>
          </a:p>
          <a:p>
            <a:pPr>
              <a:buFont typeface="Arial" panose="020B0604020202020204" pitchFamily="34" charset="0"/>
              <a:buChar char="•"/>
            </a:pPr>
            <a:endParaRPr lang="de-AT" sz="1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68D1BC-656E-4660-BC29-63F528E3A4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FB22F4-3D6C-4DC4-862F-4B41DD3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F576497-87C8-4FA5-A1F1-C86B6804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Symmetric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pricing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5913BD7-9A6E-4D95-B437-A978547D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544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FA310168-8F87-499B-9B01-258C9E65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928688"/>
            <a:ext cx="3778250" cy="1889125"/>
          </a:xfr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6A4533A9-8FA4-4048-BEBA-FCC054EE406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928688"/>
            <a:ext cx="3778250" cy="1889125"/>
          </a:xfrm>
        </p:spPr>
      </p:pic>
      <p:pic>
        <p:nvPicPr>
          <p:cNvPr id="20" name="Inhaltsplatzhalter 19">
            <a:extLst>
              <a:ext uri="{FF2B5EF4-FFF2-40B4-BE49-F238E27FC236}">
                <a16:creationId xmlns:a16="http://schemas.microsoft.com/office/drawing/2014/main" id="{6277E18E-0E0C-4BB3-8E27-2C2BF2D2C756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2879725"/>
            <a:ext cx="3778250" cy="1889125"/>
          </a:xfrm>
        </p:spPr>
      </p:pic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877AB52E-0BB7-4B15-88C8-468142C4BDF6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2879725"/>
            <a:ext cx="3778250" cy="188912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383E77-E0A2-434B-89F6-F24AF20B47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C3427E-B016-4A6D-8672-4F6839FB1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14021E9-BC58-4E29-99AD-9DA3F5A8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8888B5E-2A31-498B-996F-542F24EB3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1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335E4FF-6A2C-475B-97F1-94D29936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FDF8603-F9BA-4EC6-ABAA-5DEF5280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Peak </a:t>
            </a:r>
            <a:r>
              <a:rPr lang="de-DE" sz="1400" dirty="0" err="1"/>
              <a:t>load</a:t>
            </a:r>
            <a:r>
              <a:rPr lang="de-DE" sz="1400" dirty="0"/>
              <a:t> </a:t>
            </a:r>
            <a:r>
              <a:rPr lang="de-DE" sz="1400" dirty="0" err="1"/>
              <a:t>pricing</a:t>
            </a:r>
            <a:r>
              <a:rPr lang="de-DE" sz="1400" dirty="0"/>
              <a:t> </a:t>
            </a:r>
            <a:r>
              <a:rPr lang="de-DE" sz="1400" dirty="0" err="1"/>
              <a:t>reduces</a:t>
            </a:r>
            <a:r>
              <a:rPr lang="de-DE" sz="1400" dirty="0"/>
              <a:t> maximal </a:t>
            </a:r>
            <a:r>
              <a:rPr lang="de-DE" sz="1400" dirty="0" err="1"/>
              <a:t>load</a:t>
            </a:r>
            <a:r>
              <a:rPr lang="de-DE" sz="1400" dirty="0"/>
              <a:t> </a:t>
            </a:r>
            <a:r>
              <a:rPr lang="de-DE" sz="1400" dirty="0" err="1"/>
              <a:t>values</a:t>
            </a:r>
            <a:r>
              <a:rPr lang="de-DE" sz="1400" dirty="0"/>
              <a:t> and </a:t>
            </a:r>
            <a:r>
              <a:rPr lang="de-DE" sz="1400" dirty="0" err="1"/>
              <a:t>results</a:t>
            </a:r>
            <a:r>
              <a:rPr lang="de-DE" sz="1400" dirty="0"/>
              <a:t> in </a:t>
            </a:r>
            <a:r>
              <a:rPr lang="de-DE" sz="1400" dirty="0" err="1"/>
              <a:t>higher</a:t>
            </a:r>
            <a:r>
              <a:rPr lang="de-DE" sz="1400" dirty="0"/>
              <a:t> </a:t>
            </a:r>
            <a:r>
              <a:rPr lang="de-DE" sz="1400" dirty="0" err="1"/>
              <a:t>cost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customers</a:t>
            </a:r>
            <a:r>
              <a:rPr lang="de-DE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 err="1"/>
              <a:t>Symmetric</a:t>
            </a:r>
            <a:r>
              <a:rPr lang="de-DE" sz="1400" dirty="0"/>
              <a:t> </a:t>
            </a:r>
            <a:r>
              <a:rPr lang="de-DE" sz="1400" dirty="0" err="1"/>
              <a:t>peak</a:t>
            </a:r>
            <a:r>
              <a:rPr lang="de-DE" sz="1400" dirty="0"/>
              <a:t> </a:t>
            </a:r>
            <a:r>
              <a:rPr lang="de-DE" sz="1400" dirty="0" err="1"/>
              <a:t>pricing</a:t>
            </a:r>
            <a:r>
              <a:rPr lang="de-DE" sz="1400" dirty="0"/>
              <a:t> (</a:t>
            </a:r>
            <a:r>
              <a:rPr lang="de-DE" sz="1400" dirty="0" err="1"/>
              <a:t>load</a:t>
            </a:r>
            <a:r>
              <a:rPr lang="de-DE" sz="1400" dirty="0"/>
              <a:t> and </a:t>
            </a:r>
            <a:r>
              <a:rPr lang="de-DE" sz="1400" dirty="0" err="1"/>
              <a:t>feed</a:t>
            </a:r>
            <a:r>
              <a:rPr lang="de-DE" sz="1400" dirty="0"/>
              <a:t>-in) </a:t>
            </a:r>
            <a:r>
              <a:rPr lang="de-DE" sz="1400" dirty="0" err="1"/>
              <a:t>reduces</a:t>
            </a:r>
            <a:r>
              <a:rPr lang="de-DE" sz="1400" dirty="0"/>
              <a:t> </a:t>
            </a:r>
            <a:r>
              <a:rPr lang="de-DE" sz="1400" dirty="0" err="1"/>
              <a:t>peaks</a:t>
            </a:r>
            <a:r>
              <a:rPr lang="de-DE" sz="1400" dirty="0"/>
              <a:t> in </a:t>
            </a:r>
            <a:r>
              <a:rPr lang="de-DE" sz="1400" dirty="0" err="1"/>
              <a:t>both</a:t>
            </a:r>
            <a:r>
              <a:rPr lang="de-DE" sz="1400" dirty="0"/>
              <a:t> </a:t>
            </a:r>
            <a:r>
              <a:rPr lang="de-DE" sz="1400" dirty="0" err="1"/>
              <a:t>directions</a:t>
            </a:r>
            <a:r>
              <a:rPr lang="de-DE" sz="1400" dirty="0"/>
              <a:t> and </a:t>
            </a:r>
            <a:r>
              <a:rPr lang="de-DE" sz="1400" dirty="0" err="1"/>
              <a:t>increases</a:t>
            </a:r>
            <a:r>
              <a:rPr lang="de-DE" sz="1400" dirty="0"/>
              <a:t> </a:t>
            </a:r>
            <a:r>
              <a:rPr lang="de-DE" sz="1400" dirty="0" err="1"/>
              <a:t>cost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customers</a:t>
            </a:r>
            <a:endParaRPr lang="de-D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Energy Communities do not </a:t>
            </a:r>
            <a:r>
              <a:rPr lang="de-DE" sz="1400" dirty="0" err="1"/>
              <a:t>necessarily</a:t>
            </a:r>
            <a:r>
              <a:rPr lang="de-DE" sz="1400" dirty="0"/>
              <a:t> </a:t>
            </a:r>
            <a:r>
              <a:rPr lang="de-DE" sz="1400" dirty="0" err="1"/>
              <a:t>affect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peak</a:t>
            </a:r>
            <a:r>
              <a:rPr lang="de-DE" sz="1400" dirty="0"/>
              <a:t> </a:t>
            </a:r>
            <a:r>
              <a:rPr lang="de-DE" sz="1400" dirty="0" err="1"/>
              <a:t>load</a:t>
            </a:r>
            <a:r>
              <a:rPr lang="de-DE" sz="1400" dirty="0"/>
              <a:t> and </a:t>
            </a:r>
            <a:r>
              <a:rPr lang="de-DE" sz="1400" dirty="0" err="1"/>
              <a:t>feed</a:t>
            </a:r>
            <a:r>
              <a:rPr lang="de-DE" sz="1400" dirty="0"/>
              <a:t>-in </a:t>
            </a:r>
            <a:r>
              <a:rPr lang="de-DE" sz="1400" dirty="0" err="1"/>
              <a:t>values</a:t>
            </a:r>
            <a:r>
              <a:rPr lang="de-DE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 err="1"/>
              <a:t>However</a:t>
            </a:r>
            <a:r>
              <a:rPr lang="de-DE" sz="1400" dirty="0"/>
              <a:t>, </a:t>
            </a:r>
            <a:r>
              <a:rPr lang="de-DE" sz="1400" dirty="0" err="1"/>
              <a:t>they</a:t>
            </a:r>
            <a:r>
              <a:rPr lang="de-DE" sz="1400" dirty="0"/>
              <a:t> promote </a:t>
            </a:r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usage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PV and </a:t>
            </a:r>
            <a:r>
              <a:rPr lang="de-DE" sz="1400" dirty="0" err="1"/>
              <a:t>might</a:t>
            </a:r>
            <a:r>
              <a:rPr lang="de-DE" sz="1400" dirty="0"/>
              <a:t> </a:t>
            </a:r>
            <a:r>
              <a:rPr lang="de-DE" sz="1400" dirty="0" err="1"/>
              <a:t>incentivize</a:t>
            </a:r>
            <a:r>
              <a:rPr lang="de-DE" sz="1400" dirty="0"/>
              <a:t> </a:t>
            </a:r>
            <a:r>
              <a:rPr lang="de-DE" sz="1400" dirty="0" err="1"/>
              <a:t>investments</a:t>
            </a:r>
            <a:r>
              <a:rPr lang="de-DE" sz="1400" dirty="0"/>
              <a:t> in </a:t>
            </a:r>
            <a:r>
              <a:rPr lang="de-DE" sz="1400" dirty="0" err="1"/>
              <a:t>distributed</a:t>
            </a:r>
            <a:r>
              <a:rPr lang="de-DE" sz="1400" dirty="0"/>
              <a:t> RES and </a:t>
            </a:r>
            <a:r>
              <a:rPr lang="de-DE" sz="1400" dirty="0" err="1"/>
              <a:t>flexibility</a:t>
            </a:r>
            <a:r>
              <a:rPr lang="de-DE" sz="1400" dirty="0"/>
              <a:t> </a:t>
            </a:r>
            <a:r>
              <a:rPr lang="de-DE" sz="1400" dirty="0" err="1"/>
              <a:t>options</a:t>
            </a:r>
            <a:r>
              <a:rPr lang="de-DE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Energy </a:t>
            </a:r>
            <a:r>
              <a:rPr lang="de-DE" sz="1400" dirty="0" err="1"/>
              <a:t>communities</a:t>
            </a:r>
            <a:r>
              <a:rPr lang="de-DE" sz="1400" dirty="0"/>
              <a:t>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mitigate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avoid</a:t>
            </a:r>
            <a:r>
              <a:rPr lang="de-DE" sz="1400" dirty="0"/>
              <a:t> </a:t>
            </a:r>
            <a:r>
              <a:rPr lang="de-DE" sz="1400" dirty="0" err="1"/>
              <a:t>customer</a:t>
            </a:r>
            <a:r>
              <a:rPr lang="de-DE" sz="1400" dirty="0"/>
              <a:t> </a:t>
            </a:r>
            <a:r>
              <a:rPr lang="de-DE" sz="1400" dirty="0" err="1"/>
              <a:t>cost</a:t>
            </a:r>
            <a:r>
              <a:rPr lang="de-DE" sz="1400" dirty="0"/>
              <a:t> </a:t>
            </a:r>
            <a:r>
              <a:rPr lang="de-DE" sz="1400" dirty="0" err="1"/>
              <a:t>increase</a:t>
            </a:r>
            <a:r>
              <a:rPr lang="de-DE" sz="1400" dirty="0"/>
              <a:t> </a:t>
            </a:r>
            <a:r>
              <a:rPr lang="de-DE" sz="1400" dirty="0" err="1"/>
              <a:t>caused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peak</a:t>
            </a:r>
            <a:r>
              <a:rPr lang="de-DE" sz="1400" dirty="0"/>
              <a:t> </a:t>
            </a:r>
            <a:r>
              <a:rPr lang="de-DE" sz="1400" dirty="0" err="1"/>
              <a:t>load</a:t>
            </a:r>
            <a:r>
              <a:rPr lang="de-DE" sz="1400" dirty="0"/>
              <a:t> </a:t>
            </a:r>
            <a:r>
              <a:rPr lang="de-DE" sz="1400" dirty="0" err="1"/>
              <a:t>pricing</a:t>
            </a:r>
            <a:r>
              <a:rPr lang="de-DE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 err="1"/>
              <a:t>Among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investigated</a:t>
            </a:r>
            <a:r>
              <a:rPr lang="de-DE" sz="1400" dirty="0"/>
              <a:t> </a:t>
            </a:r>
            <a:r>
              <a:rPr lang="de-DE" sz="1400" dirty="0" err="1"/>
              <a:t>concepts</a:t>
            </a:r>
            <a:r>
              <a:rPr lang="de-DE" sz="1400" dirty="0"/>
              <a:t>, a </a:t>
            </a:r>
            <a:r>
              <a:rPr lang="de-DE" sz="1400" dirty="0" err="1"/>
              <a:t>combination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symmetric</a:t>
            </a:r>
            <a:r>
              <a:rPr lang="de-DE" sz="1400" dirty="0"/>
              <a:t> </a:t>
            </a:r>
            <a:r>
              <a:rPr lang="de-DE" sz="1400" dirty="0" err="1"/>
              <a:t>peak</a:t>
            </a:r>
            <a:r>
              <a:rPr lang="de-DE" sz="1400" dirty="0"/>
              <a:t> </a:t>
            </a:r>
            <a:r>
              <a:rPr lang="de-DE" sz="1400" dirty="0" err="1"/>
              <a:t>load</a:t>
            </a:r>
            <a:r>
              <a:rPr lang="de-DE" sz="1400" dirty="0"/>
              <a:t> </a:t>
            </a:r>
            <a:r>
              <a:rPr lang="de-DE" sz="1400" dirty="0" err="1"/>
              <a:t>pricing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reduced</a:t>
            </a:r>
            <a:r>
              <a:rPr lang="de-DE" sz="1400" dirty="0"/>
              <a:t> </a:t>
            </a:r>
            <a:r>
              <a:rPr lang="de-DE" sz="1400" dirty="0" err="1"/>
              <a:t>community</a:t>
            </a:r>
            <a:r>
              <a:rPr lang="de-DE" sz="1400" dirty="0"/>
              <a:t> </a:t>
            </a:r>
            <a:r>
              <a:rPr lang="de-DE" sz="1400" dirty="0" err="1"/>
              <a:t>tariffs</a:t>
            </a:r>
            <a:r>
              <a:rPr lang="de-DE" sz="1400" dirty="0"/>
              <a:t> </a:t>
            </a:r>
            <a:r>
              <a:rPr lang="de-DE" sz="1400" dirty="0" err="1"/>
              <a:t>seems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provide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best</a:t>
            </a:r>
            <a:r>
              <a:rPr lang="de-DE" sz="1400" dirty="0"/>
              <a:t> </a:t>
            </a:r>
            <a:r>
              <a:rPr lang="de-DE" sz="1400" dirty="0" err="1"/>
              <a:t>incentives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reduce</a:t>
            </a:r>
            <a:r>
              <a:rPr lang="de-DE" sz="1400" dirty="0"/>
              <a:t> </a:t>
            </a:r>
            <a:r>
              <a:rPr lang="de-DE" sz="1400" dirty="0" err="1"/>
              <a:t>peaks</a:t>
            </a:r>
            <a:r>
              <a:rPr lang="de-DE" sz="1400" dirty="0"/>
              <a:t> and </a:t>
            </a:r>
            <a:r>
              <a:rPr lang="de-DE" sz="1400" dirty="0" err="1"/>
              <a:t>increase</a:t>
            </a:r>
            <a:r>
              <a:rPr lang="de-DE" sz="1400" dirty="0"/>
              <a:t> </a:t>
            </a:r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usage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PV.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F5A543-2B0F-49FC-95D2-FB7DE1237F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E221CB-8B4B-4FFB-A05A-530F7C121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1ED1347-D98F-45CC-B0E1-91ECD0101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49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01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4B8672B-B57D-4F01-A839-B4A7AEB28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The BEYOND </a:t>
            </a:r>
            <a:r>
              <a:rPr lang="de-DE" sz="1600" dirty="0" err="1"/>
              <a:t>project</a:t>
            </a:r>
            <a:r>
              <a:rPr lang="de-DE" sz="1600" dirty="0"/>
              <a:t> (</a:t>
            </a:r>
            <a:r>
              <a:rPr lang="de-DE" sz="1600" dirty="0">
                <a:hlinkClick r:id="rId2"/>
              </a:rPr>
              <a:t>https://beyond-project.eu/</a:t>
            </a:r>
            <a:r>
              <a:rPr lang="de-DE" sz="1600" dirty="0"/>
              <a:t>) </a:t>
            </a:r>
            <a:r>
              <a:rPr lang="de-DE" sz="1600" dirty="0" err="1"/>
              <a:t>implements</a:t>
            </a:r>
            <a:r>
              <a:rPr lang="de-DE" sz="1600" dirty="0"/>
              <a:t> </a:t>
            </a:r>
            <a:r>
              <a:rPr lang="de-DE" sz="1600" dirty="0" err="1"/>
              <a:t>pilot</a:t>
            </a:r>
            <a:r>
              <a:rPr lang="de-DE" sz="1600" dirty="0"/>
              <a:t> </a:t>
            </a:r>
            <a:r>
              <a:rPr lang="de-DE" sz="1600" dirty="0" err="1"/>
              <a:t>projects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Local</a:t>
            </a:r>
            <a:r>
              <a:rPr lang="de-DE" sz="1600" dirty="0"/>
              <a:t> Energy </a:t>
            </a:r>
            <a:r>
              <a:rPr lang="de-DE" sz="1600" dirty="0" err="1"/>
              <a:t>Markets</a:t>
            </a:r>
            <a:r>
              <a:rPr lang="de-DE" sz="1600" dirty="0"/>
              <a:t> and Energy Communities in Austria, </a:t>
            </a:r>
            <a:r>
              <a:rPr lang="de-DE" sz="1600" dirty="0" err="1"/>
              <a:t>Norway</a:t>
            </a:r>
            <a:r>
              <a:rPr lang="de-DE" sz="1600" dirty="0"/>
              <a:t> and </a:t>
            </a:r>
            <a:r>
              <a:rPr lang="de-DE" sz="1600" dirty="0" err="1"/>
              <a:t>Ireland</a:t>
            </a:r>
            <a:r>
              <a:rPr lang="de-DE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3 Austrian </a:t>
            </a:r>
            <a:r>
              <a:rPr lang="de-DE" sz="1600" dirty="0" err="1"/>
              <a:t>pilots</a:t>
            </a:r>
            <a:r>
              <a:rPr lang="de-DE" sz="16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/>
              <a:t>UC1 Großschönau: </a:t>
            </a:r>
            <a:r>
              <a:rPr lang="de-DE" sz="1400" dirty="0" err="1"/>
              <a:t>Distance-dependent</a:t>
            </a:r>
            <a:r>
              <a:rPr lang="de-DE" sz="1400" dirty="0"/>
              <a:t>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prices</a:t>
            </a:r>
            <a:r>
              <a:rPr lang="de-DE" sz="1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/>
              <a:t>UC2 Klima- und Energie Modellregion Retz: </a:t>
            </a:r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grid</a:t>
            </a:r>
            <a:r>
              <a:rPr lang="de-DE" sz="1400" dirty="0"/>
              <a:t> </a:t>
            </a:r>
            <a:r>
              <a:rPr lang="de-DE" sz="1400" dirty="0" err="1"/>
              <a:t>tariffs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Energy Communities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dirty="0"/>
              <a:t>UC3 Klagenfurt: Portfolio </a:t>
            </a:r>
            <a:r>
              <a:rPr lang="de-DE" sz="1400" dirty="0" err="1"/>
              <a:t>optimization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Energy Community </a:t>
            </a:r>
            <a:r>
              <a:rPr lang="de-DE" sz="1400" dirty="0" err="1"/>
              <a:t>of</a:t>
            </a:r>
            <a:r>
              <a:rPr lang="de-DE" sz="1400" dirty="0"/>
              <a:t> SMEs</a:t>
            </a:r>
            <a:endParaRPr lang="de-AT" sz="140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83875C0-110B-40AE-A996-5DDD75143E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1772" y="2791326"/>
            <a:ext cx="3960000" cy="1965370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/>
              <a:t>In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context</a:t>
            </a:r>
            <a:r>
              <a:rPr lang="de-DE" sz="1400" dirty="0"/>
              <a:t>,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presentation</a:t>
            </a:r>
            <a:r>
              <a:rPr lang="de-DE" sz="1400" dirty="0"/>
              <a:t> </a:t>
            </a:r>
            <a:r>
              <a:rPr lang="de-DE" sz="1400" dirty="0" err="1"/>
              <a:t>investigates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impact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different </a:t>
            </a:r>
            <a:r>
              <a:rPr lang="de-DE" sz="1400" dirty="0" err="1"/>
              <a:t>tariff</a:t>
            </a:r>
            <a:r>
              <a:rPr lang="de-DE" sz="1400" dirty="0"/>
              <a:t> design </a:t>
            </a:r>
            <a:r>
              <a:rPr lang="de-DE" sz="1400" dirty="0" err="1"/>
              <a:t>options</a:t>
            </a:r>
            <a:r>
              <a:rPr lang="de-DE" sz="1400" dirty="0"/>
              <a:t> (</a:t>
            </a:r>
            <a:r>
              <a:rPr lang="de-DE" sz="1400" dirty="0" err="1"/>
              <a:t>reduced</a:t>
            </a:r>
            <a:r>
              <a:rPr lang="de-DE" sz="1400" dirty="0"/>
              <a:t> Community </a:t>
            </a:r>
            <a:r>
              <a:rPr lang="de-DE" sz="1400" dirty="0" err="1"/>
              <a:t>tariff</a:t>
            </a:r>
            <a:r>
              <a:rPr lang="de-DE" sz="1400" dirty="0"/>
              <a:t>, </a:t>
            </a:r>
            <a:r>
              <a:rPr lang="de-DE" sz="1400" dirty="0" err="1"/>
              <a:t>peak</a:t>
            </a:r>
            <a:r>
              <a:rPr lang="de-DE" sz="1400" dirty="0"/>
              <a:t> </a:t>
            </a:r>
            <a:r>
              <a:rPr lang="de-DE" sz="1400" dirty="0" err="1"/>
              <a:t>load</a:t>
            </a:r>
            <a:r>
              <a:rPr lang="de-DE" sz="1400" dirty="0"/>
              <a:t> </a:t>
            </a:r>
            <a:r>
              <a:rPr lang="de-DE" sz="1400" dirty="0" err="1"/>
              <a:t>pricing</a:t>
            </a:r>
            <a:r>
              <a:rPr lang="de-DE" sz="1400" dirty="0"/>
              <a:t>)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operation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Energy Communities: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200" dirty="0"/>
              <a:t>Total </a:t>
            </a:r>
            <a:r>
              <a:rPr lang="de-DE" sz="1200" dirty="0" err="1"/>
              <a:t>customer</a:t>
            </a:r>
            <a:r>
              <a:rPr lang="de-DE" sz="1200" dirty="0"/>
              <a:t> </a:t>
            </a:r>
            <a:r>
              <a:rPr lang="de-DE" sz="1200" dirty="0" err="1"/>
              <a:t>cost</a:t>
            </a:r>
            <a:endParaRPr lang="de-D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200" dirty="0" err="1"/>
              <a:t>Consumption</a:t>
            </a:r>
            <a:r>
              <a:rPr lang="de-DE" sz="1200" dirty="0"/>
              <a:t> and </a:t>
            </a:r>
            <a:r>
              <a:rPr lang="de-DE" sz="1200" dirty="0" err="1"/>
              <a:t>feed</a:t>
            </a:r>
            <a:r>
              <a:rPr lang="de-DE" sz="1200" dirty="0"/>
              <a:t>-in </a:t>
            </a:r>
            <a:r>
              <a:rPr lang="de-DE" sz="1200" dirty="0" err="1"/>
              <a:t>peaks</a:t>
            </a:r>
            <a:endParaRPr lang="de-D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200" dirty="0" err="1"/>
              <a:t>Local</a:t>
            </a:r>
            <a:r>
              <a:rPr lang="de-DE" sz="1200" dirty="0"/>
              <a:t> </a:t>
            </a:r>
            <a:r>
              <a:rPr lang="de-DE" sz="1200" dirty="0" err="1"/>
              <a:t>consumption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PV</a:t>
            </a:r>
            <a:endParaRPr lang="de-AT" sz="12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746F84-4728-49D8-860E-5023A76962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5C0ED8-0094-4880-920B-E8F2D4335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DB7859-F98F-40D9-BBB4-4706133C68A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6E0280-14EE-4D45-BDDC-FCBD3DE3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9A5877-F514-4805-B426-DD0884B2D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37E75F0F-9578-4267-B208-3AD1F12BA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52" y="929611"/>
            <a:ext cx="2146735" cy="17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2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2ECBE44-CF6D-4606-B07B-8521644AE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t">
                  <a:buNone/>
                </a:pPr>
                <a:r>
                  <a:rPr lang="en-US" sz="1200" dirty="0"/>
                  <a:t>Determine trades within the community to minimize its total electricity procurement cost, i.e. the sum of all electricity procurement cost for each household.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de-AT" sz="10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de-AT" sz="1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AT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AT" sz="1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AT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AT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AT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Sup>
                                        <m:sSubSupPr>
                                          <m:ctrlP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  <m:t>𝑠𝑢𝑝𝑝𝑙𝑦</m:t>
                                          </m:r>
                                        </m:sup>
                                      </m:sSubSup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</a:rPr>
                                        <m:t>𝑔𝑟𝑖𝑑</m:t>
                                      </m:r>
                                    </m:sup>
                                  </m:sSubSup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de-AT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de-DE" sz="1000" i="1">
                                          <a:latin typeface="Cambria Math" panose="02040503050406030204" pitchFamily="18" charset="0"/>
                                        </a:rPr>
                                        <m:t>𝑓𝑒𝑒𝑠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𝑠𝑢𝑝𝑝𝑙𝑦</m:t>
                                  </m:r>
                                </m:sup>
                              </m:sSubSup>
                              <m: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AT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</a:rPr>
                                    <m:t>𝑓𝑒𝑒𝑑</m:t>
                                  </m:r>
                                </m:sup>
                              </m:sSubSup>
                              <m: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𝑓𝑒𝑒𝑑</m:t>
                                  </m:r>
                                </m:sup>
                              </m:sSubSup>
                              <m: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de-AT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de-AT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de-AT" sz="1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de-AT" sz="1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𝑔𝑟𝑖𝑑</m:t>
                                              </m:r>
                                            </m:sup>
                                          </m:sSubSup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de-AT" sz="1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de-AT" sz="1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𝑖𝑛𝑡𝑒𝑟𝑛</m:t>
                                              </m:r>
                                            </m:sup>
                                          </m:sSubSup>
                                          <m:r>
                                            <a:rPr lang="de-DE" sz="1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de-AT" sz="1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de-AT" sz="10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i="1">
                                                  <a:latin typeface="Cambria Math" panose="02040503050406030204" pitchFamily="18" charset="0"/>
                                                </a:rPr>
                                                <m:t>𝑓𝑒𝑒𝑠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acc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𝑏𝑢𝑦</m:t>
                                          </m:r>
                                        </m:sup>
                                      </m:sSubSup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acc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</a:rPr>
                                            <m:t>𝑖𝑛𝑡𝑒𝑟𝑛</m:t>
                                          </m:r>
                                        </m:sup>
                                      </m:sSubSup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AT" sz="1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acc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de-AT" sz="1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𝑠𝑒𝑙𝑙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1000" dirty="0"/>
              </a:p>
              <a:p>
                <a:pPr marL="0" indent="0" algn="r">
                  <a:buNone/>
                </a:pPr>
                <a:endParaRPr lang="en-US" sz="1000" dirty="0"/>
              </a:p>
              <a:p>
                <a:pPr marL="0" indent="0" algn="r">
                  <a:buNone/>
                </a:pPr>
                <a:endParaRPr lang="en-US" sz="10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AT" sz="10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AT" sz="1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sz="1000" dirty="0">
                    <a:latin typeface="Cambria Math" panose="02040503050406030204" pitchFamily="18" charset="0"/>
                  </a:rPr>
                  <a:t>Subject to:</a:t>
                </a: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𝑝𝑟𝑜𝑑</m:t>
                          </m:r>
                        </m:e>
                        <m:sub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AT" sz="1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AT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𝑙𝑜𝑎𝑑</m:t>
                          </m:r>
                        </m:e>
                        <m:sub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AT" sz="1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𝑓𝑒𝑒𝑑</m:t>
                          </m:r>
                        </m:sup>
                      </m:sSubSup>
                      <m:r>
                        <a:rPr lang="de-AT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𝑠𝑢𝑝𝑝𝑙𝑦</m:t>
                          </m:r>
                        </m:sup>
                      </m:sSubSup>
                      <m:r>
                        <a:rPr lang="de-AT" sz="1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r>
                            <a:rPr lang="en-US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AT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𝑠𝑒𝑙𝑙</m:t>
                                  </m:r>
                                </m:sup>
                              </m:sSubSup>
                              <m: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de-AT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AT" sz="1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acc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de-AT" sz="1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𝑏𝑢𝑦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de-AT" sz="1000" dirty="0">
                  <a:ea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𝑠𝑒𝑙𝑙</m:t>
                          </m:r>
                        </m:sup>
                      </m:sSubSup>
                      <m:r>
                        <a:rPr lang="de-AT" sz="1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AT" sz="1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AT" sz="1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𝑏𝑢𝑦</m:t>
                          </m:r>
                        </m:sup>
                      </m:sSubSup>
                    </m:oMath>
                  </m:oMathPara>
                </a14:m>
                <a:endParaRPr lang="de-AT" sz="1000" dirty="0">
                  <a:ea typeface="Cambria Math" panose="02040503050406030204" pitchFamily="18" charset="0"/>
                </a:endParaRPr>
              </a:p>
              <a:p>
                <a:endParaRPr lang="de-AT" sz="11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2ECBE44-CF6D-4606-B07B-8521644AE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13" t="-796" r="-12481" b="-955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E42346-6D71-481A-8B0D-76AC2BB83C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66F838-025A-4056-A911-5C6DCDBB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D38D9E2-D21D-45D1-A98F-FB4C0B15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Methods - Operational Community </a:t>
            </a:r>
            <a:r>
              <a:rPr lang="de-DE" dirty="0" err="1"/>
              <a:t>Optimization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EF06C35-A68F-42C8-936B-0FE27BCC4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Inhaltsplatzhalter 7">
                <a:extLst>
                  <a:ext uri="{FF2B5EF4-FFF2-40B4-BE49-F238E27FC236}">
                    <a16:creationId xmlns:a16="http://schemas.microsoft.com/office/drawing/2014/main" id="{EF05B0CC-642A-4426-A44F-09F86AD25377}"/>
                  </a:ext>
                </a:extLst>
              </p:cNvPr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2086430035"/>
                  </p:ext>
                </p:extLst>
              </p:nvPr>
            </p:nvGraphicFramePr>
            <p:xfrm>
              <a:off x="4721225" y="928689"/>
              <a:ext cx="3702124" cy="3889459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{9D7B26C5-4107-4FEC-AEDC-1716B250A1EF}</a:tableStyleId>
                  </a:tblPr>
                  <a:tblGrid>
                    <a:gridCol w="925531">
                      <a:extLst>
                        <a:ext uri="{9D8B030D-6E8A-4147-A177-3AD203B41FA5}">
                          <a16:colId xmlns:a16="http://schemas.microsoft.com/office/drawing/2014/main" val="4263220478"/>
                        </a:ext>
                      </a:extLst>
                    </a:gridCol>
                    <a:gridCol w="925531">
                      <a:extLst>
                        <a:ext uri="{9D8B030D-6E8A-4147-A177-3AD203B41FA5}">
                          <a16:colId xmlns:a16="http://schemas.microsoft.com/office/drawing/2014/main" val="2712398405"/>
                        </a:ext>
                      </a:extLst>
                    </a:gridCol>
                    <a:gridCol w="925531">
                      <a:extLst>
                        <a:ext uri="{9D8B030D-6E8A-4147-A177-3AD203B41FA5}">
                          <a16:colId xmlns:a16="http://schemas.microsoft.com/office/drawing/2014/main" val="1027843443"/>
                        </a:ext>
                      </a:extLst>
                    </a:gridCol>
                    <a:gridCol w="925531">
                      <a:extLst>
                        <a:ext uri="{9D8B030D-6E8A-4147-A177-3AD203B41FA5}">
                          <a16:colId xmlns:a16="http://schemas.microsoft.com/office/drawing/2014/main" val="3616644649"/>
                        </a:ext>
                      </a:extLst>
                    </a:gridCol>
                  </a:tblGrid>
                  <a:tr h="245179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de-DE" sz="800" dirty="0"/>
                            <a:t>Parameters</a:t>
                          </a:r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de-DE" sz="800" dirty="0"/>
                            <a:t>Variables</a:t>
                          </a:r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3897150"/>
                      </a:ext>
                    </a:extLst>
                  </a:tr>
                  <a:tr h="3203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AT" sz="80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de-AT" sz="800" dirty="0"/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AT" sz="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AT" sz="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oMath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household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index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𝑝𝑟𝑜𝑑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AT" sz="800" dirty="0" err="1"/>
                            <a:t>local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production</a:t>
                          </a:r>
                          <a:r>
                            <a:rPr lang="de-AT" sz="800" dirty="0"/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8651672"/>
                      </a:ext>
                    </a:extLst>
                  </a:tr>
                  <a:tr h="251455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brk m:alnAt="7"/>
                                  </m:rPr>
                                  <a:rPr lang="de-AT" sz="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/>
                            <a:t>time </a:t>
                          </a:r>
                          <a:r>
                            <a:rPr lang="de-AT" sz="800" dirty="0" err="1"/>
                            <a:t>step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𝑙𝑜𝑎𝑑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household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load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8071858"/>
                      </a:ext>
                    </a:extLst>
                  </a:tr>
                  <a:tr h="52538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de-DE" sz="800" smtClean="0">
                                        <a:latin typeface="Cambria Math" panose="02040503050406030204" pitchFamily="18" charset="0"/>
                                      </a:rPr>
                                      <m:t>𝑓𝑒𝑒𝑠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regular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fees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𝑠𝑢𝑝𝑝𝑙𝑦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AT" sz="800" dirty="0" err="1"/>
                            <a:t>electricity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purchased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from</a:t>
                          </a:r>
                          <a:r>
                            <a:rPr lang="de-AT" sz="800" dirty="0"/>
                            <a:t> supplier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9393193"/>
                      </a:ext>
                    </a:extLst>
                  </a:tr>
                  <a:tr h="52837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de-AT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AT" sz="80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de-DE" sz="800" smtClean="0">
                                        <a:latin typeface="Cambria Math" panose="02040503050406030204" pitchFamily="18" charset="0"/>
                                      </a:rPr>
                                      <m:t>𝑓𝑒𝑒𝑠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lnR>
                          <a:noFill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AT" sz="800" dirty="0" err="1"/>
                            <a:t>reduced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community</a:t>
                          </a:r>
                          <a:r>
                            <a:rPr lang="de-AT" sz="800" baseline="0" dirty="0"/>
                            <a:t> </a:t>
                          </a:r>
                          <a:r>
                            <a:rPr lang="de-AT" sz="800" dirty="0" err="1"/>
                            <a:t>fees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for</a:t>
                          </a:r>
                          <a:r>
                            <a:rPr lang="de-AT" sz="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AT" sz="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de-AT" sz="800" dirty="0"/>
                            <a:t> from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AT" sz="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AT" sz="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oMath>
                          </a14:m>
                          <a:endParaRPr lang="de-AT" sz="8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𝑓𝑒𝑒𝑑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electricity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feed</a:t>
                          </a:r>
                          <a:r>
                            <a:rPr lang="de-AT" sz="800" dirty="0"/>
                            <a:t>-in (e.g. </a:t>
                          </a:r>
                          <a:r>
                            <a:rPr lang="de-AT" sz="800" dirty="0" err="1"/>
                            <a:t>sold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to</a:t>
                          </a:r>
                          <a:r>
                            <a:rPr lang="de-AT" sz="800" dirty="0"/>
                            <a:t> supplier)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6616689"/>
                      </a:ext>
                    </a:extLst>
                  </a:tr>
                  <a:tr h="439282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𝑔𝑟𝑖𝑑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regular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grid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tariff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de-AT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AT" sz="80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𝑏𝑢𝑦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AT" sz="800" dirty="0"/>
                            <a:t>electricity </a:t>
                          </a:r>
                          <a:r>
                            <a:rPr lang="de-AT" sz="800" dirty="0" err="1"/>
                            <a:t>bought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by</a:t>
                          </a:r>
                          <a:r>
                            <a:rPr lang="de-AT" sz="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AT" sz="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de-AT" sz="800" dirty="0"/>
                            <a:t> from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AT" sz="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AT" sz="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oMath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2810547"/>
                      </a:ext>
                    </a:extLst>
                  </a:tr>
                  <a:tr h="55576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AT" sz="80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de-AT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AT" sz="80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𝑔𝑟𝑖𝑑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AT" sz="800" dirty="0"/>
                            <a:t>reduced </a:t>
                          </a:r>
                          <a:r>
                            <a:rPr lang="de-AT" sz="800" dirty="0" err="1"/>
                            <a:t>community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grid</a:t>
                          </a:r>
                          <a:r>
                            <a:rPr lang="de-AT" sz="800" dirty="0"/>
                            <a:t>  </a:t>
                          </a:r>
                          <a:r>
                            <a:rPr lang="de-AT" sz="800" dirty="0" err="1"/>
                            <a:t>tariff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for</a:t>
                          </a:r>
                          <a:r>
                            <a:rPr lang="de-AT" sz="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AT" sz="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de-AT" sz="800" dirty="0"/>
                            <a:t> from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AT" sz="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AT" sz="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oMath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de-AT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AT" sz="80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𝑠𝑒𝑙𝑙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AT" sz="800" dirty="0"/>
                            <a:t>electricity </a:t>
                          </a:r>
                          <a:r>
                            <a:rPr lang="de-AT" sz="800" dirty="0" err="1"/>
                            <a:t>sold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by</a:t>
                          </a:r>
                          <a:r>
                            <a:rPr lang="de-AT" sz="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AT" sz="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de-AT" sz="800" dirty="0"/>
                            <a:t> to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AT" sz="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AT" sz="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oMath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0067827"/>
                      </a:ext>
                    </a:extLst>
                  </a:tr>
                  <a:tr h="28618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𝑠𝑢𝑝𝑝𝑙𝑦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/>
                            <a:t>supplier </a:t>
                          </a:r>
                          <a:r>
                            <a:rPr lang="de-AT" sz="800" dirty="0" err="1"/>
                            <a:t>tariff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6548557"/>
                      </a:ext>
                    </a:extLst>
                  </a:tr>
                  <a:tr h="28779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de-AT" sz="800" smtClean="0">
                                        <a:latin typeface="Cambria Math" panose="02040503050406030204" pitchFamily="18" charset="0"/>
                                      </a:rPr>
                                      <m:t>𝑓𝑒𝑒𝑑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feedin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tariff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6974294"/>
                      </a:ext>
                    </a:extLst>
                  </a:tr>
                  <a:tr h="388274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AT" sz="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de-AT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AT" sz="80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acc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de-AT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de-AT" sz="800" smtClean="0">
                                        <a:latin typeface="Cambria Math" panose="02040503050406030204" pitchFamily="18" charset="0"/>
                                      </a:rPr>
                                      <m:t>𝑖𝑛𝑡𝑒𝑟𝑛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AT" sz="800" dirty="0"/>
                            <a:t>buying </a:t>
                          </a:r>
                          <a:r>
                            <a:rPr lang="de-AT" sz="800" dirty="0" err="1"/>
                            <a:t>price</a:t>
                          </a:r>
                          <a:r>
                            <a:rPr lang="de-AT" sz="8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de-AT" sz="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de-AT" sz="800" dirty="0"/>
                            <a:t> from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AT" sz="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AT" sz="8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oMath>
                          </a14:m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76948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Inhaltsplatzhalter 7">
                <a:extLst>
                  <a:ext uri="{FF2B5EF4-FFF2-40B4-BE49-F238E27FC236}">
                    <a16:creationId xmlns:a16="http://schemas.microsoft.com/office/drawing/2014/main" id="{EF05B0CC-642A-4426-A44F-09F86AD25377}"/>
                  </a:ext>
                </a:extLst>
              </p:cNvPr>
              <p:cNvGraphicFramePr>
                <a:graphicFrameLocks noGrp="1"/>
              </p:cNvGraphicFramePr>
              <p:nvPr>
                <p:ph idx="10"/>
                <p:extLst>
                  <p:ext uri="{D42A27DB-BD31-4B8C-83A1-F6EECF244321}">
                    <p14:modId xmlns:p14="http://schemas.microsoft.com/office/powerpoint/2010/main" val="2086430035"/>
                  </p:ext>
                </p:extLst>
              </p:nvPr>
            </p:nvGraphicFramePr>
            <p:xfrm>
              <a:off x="4721225" y="928689"/>
              <a:ext cx="3702124" cy="3889459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{9D7B26C5-4107-4FEC-AEDC-1716B250A1EF}</a:tableStyleId>
                  </a:tblPr>
                  <a:tblGrid>
                    <a:gridCol w="925531">
                      <a:extLst>
                        <a:ext uri="{9D8B030D-6E8A-4147-A177-3AD203B41FA5}">
                          <a16:colId xmlns:a16="http://schemas.microsoft.com/office/drawing/2014/main" val="4263220478"/>
                        </a:ext>
                      </a:extLst>
                    </a:gridCol>
                    <a:gridCol w="925531">
                      <a:extLst>
                        <a:ext uri="{9D8B030D-6E8A-4147-A177-3AD203B41FA5}">
                          <a16:colId xmlns:a16="http://schemas.microsoft.com/office/drawing/2014/main" val="2712398405"/>
                        </a:ext>
                      </a:extLst>
                    </a:gridCol>
                    <a:gridCol w="925531">
                      <a:extLst>
                        <a:ext uri="{9D8B030D-6E8A-4147-A177-3AD203B41FA5}">
                          <a16:colId xmlns:a16="http://schemas.microsoft.com/office/drawing/2014/main" val="1027843443"/>
                        </a:ext>
                      </a:extLst>
                    </a:gridCol>
                    <a:gridCol w="925531">
                      <a:extLst>
                        <a:ext uri="{9D8B030D-6E8A-4147-A177-3AD203B41FA5}">
                          <a16:colId xmlns:a16="http://schemas.microsoft.com/office/drawing/2014/main" val="3616644649"/>
                        </a:ext>
                      </a:extLst>
                    </a:gridCol>
                  </a:tblGrid>
                  <a:tr h="245179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de-DE" sz="800" dirty="0"/>
                            <a:t>Parameters</a:t>
                          </a:r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de-DE" sz="800" dirty="0"/>
                            <a:t>Variables</a:t>
                          </a:r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389715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74545" r="-300658" b="-9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household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index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4545" r="-100658" b="-9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AT" sz="800" dirty="0" err="1"/>
                            <a:t>local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production</a:t>
                          </a:r>
                          <a:r>
                            <a:rPr lang="de-AT" sz="800" dirty="0"/>
                            <a:t> 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8651672"/>
                      </a:ext>
                    </a:extLst>
                  </a:tr>
                  <a:tr h="251455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228571" r="-300658" b="-11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/>
                            <a:t>time </a:t>
                          </a:r>
                          <a:r>
                            <a:rPr lang="de-AT" sz="800" dirty="0" err="1"/>
                            <a:t>step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28571" r="-100658" b="-119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household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load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88071858"/>
                      </a:ext>
                    </a:extLst>
                  </a:tr>
                  <a:tr h="52538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160465" r="-300658" b="-48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regular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fees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60465" r="-100658" b="-4848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AT" sz="800" dirty="0" err="1"/>
                            <a:t>electricity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purchased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from</a:t>
                          </a:r>
                          <a:r>
                            <a:rPr lang="de-AT" sz="800" dirty="0"/>
                            <a:t> supplier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89393193"/>
                      </a:ext>
                    </a:extLst>
                  </a:tr>
                  <a:tr h="5283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>
                          <a:noFill/>
                        </a:lnR>
                        <a:blipFill>
                          <a:blip r:embed="rId3"/>
                          <a:stretch>
                            <a:fillRect t="-257471" r="-300658" b="-3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57471" r="-200658" b="-3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>
                          <a:noFill/>
                        </a:lnL>
                        <a:blipFill>
                          <a:blip r:embed="rId3"/>
                          <a:stretch>
                            <a:fillRect l="-200000" t="-257471" r="-100658" b="-3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electricity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feed</a:t>
                          </a:r>
                          <a:r>
                            <a:rPr lang="de-AT" sz="800" dirty="0"/>
                            <a:t>-in (e.g. </a:t>
                          </a:r>
                          <a:r>
                            <a:rPr lang="de-AT" sz="800" dirty="0" err="1"/>
                            <a:t>sold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to</a:t>
                          </a:r>
                          <a:r>
                            <a:rPr lang="de-AT" sz="800" dirty="0"/>
                            <a:t> supplier)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6616689"/>
                      </a:ext>
                    </a:extLst>
                  </a:tr>
                  <a:tr h="45980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414667" r="-300658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regular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grid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tariff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>
                          <a:noFill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14667" r="-100658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414667" r="-658" b="-3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2810547"/>
                      </a:ext>
                    </a:extLst>
                  </a:tr>
                  <a:tr h="58172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402083" r="-300658" b="-16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02083" r="-200658" b="-16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02083" r="-100658" b="-16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402083" r="-658" b="-16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0067827"/>
                      </a:ext>
                    </a:extLst>
                  </a:tr>
                  <a:tr h="28618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1025532" r="-300658" b="-238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/>
                            <a:t>supplier </a:t>
                          </a:r>
                          <a:r>
                            <a:rPr lang="de-AT" sz="800" dirty="0" err="1"/>
                            <a:t>tariff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6548557"/>
                      </a:ext>
                    </a:extLst>
                  </a:tr>
                  <a:tr h="28779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1125532" r="-300658" b="-138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800" dirty="0" err="1"/>
                            <a:t>feedin</a:t>
                          </a:r>
                          <a:r>
                            <a:rPr lang="de-AT" sz="800" dirty="0"/>
                            <a:t> </a:t>
                          </a:r>
                          <a:r>
                            <a:rPr lang="de-AT" sz="800" dirty="0" err="1"/>
                            <a:t>tariff</a:t>
                          </a:r>
                          <a:endParaRPr lang="de-AT" sz="80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76974294"/>
                      </a:ext>
                    </a:extLst>
                  </a:tr>
                  <a:tr h="38827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900000" r="-300658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900000" r="-200658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AT" sz="8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576948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729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27CED6C-A587-4F81-9247-18F2A5EB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6 Household </a:t>
            </a:r>
            <a:r>
              <a:rPr lang="de-DE" sz="1800" dirty="0" err="1"/>
              <a:t>types</a:t>
            </a:r>
            <a:r>
              <a:rPr lang="de-DE" sz="1800" dirty="0"/>
              <a:t>: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Data </a:t>
            </a:r>
            <a:r>
              <a:rPr lang="de-DE" sz="1800" dirty="0" err="1"/>
              <a:t>sources</a:t>
            </a:r>
            <a:r>
              <a:rPr lang="de-DE" sz="18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100" dirty="0" err="1"/>
              <a:t>LoadProfileGenerator</a:t>
            </a:r>
            <a:r>
              <a:rPr lang="de-DE" sz="1100" dirty="0"/>
              <a:t> (</a:t>
            </a:r>
            <a:r>
              <a:rPr lang="de-DE" sz="1100" dirty="0">
                <a:hlinkClick r:id="rId2"/>
              </a:rPr>
              <a:t>https://www.loadprofilegenerator.de/</a:t>
            </a:r>
            <a:r>
              <a:rPr lang="de-DE" sz="1100" dirty="0"/>
              <a:t>): </a:t>
            </a:r>
            <a:r>
              <a:rPr lang="de-DE" sz="1100" dirty="0" err="1"/>
              <a:t>Electricity</a:t>
            </a:r>
            <a:r>
              <a:rPr lang="de-DE" sz="1100" dirty="0"/>
              <a:t> </a:t>
            </a:r>
            <a:r>
              <a:rPr lang="de-DE" sz="1100" dirty="0" err="1"/>
              <a:t>load</a:t>
            </a:r>
            <a:endParaRPr lang="de-DE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100" dirty="0" err="1"/>
              <a:t>RenewablesNinja</a:t>
            </a:r>
            <a:r>
              <a:rPr lang="de-DE" sz="1100" dirty="0"/>
              <a:t> (</a:t>
            </a:r>
            <a:r>
              <a:rPr lang="de-DE" sz="1100" dirty="0">
                <a:hlinkClick r:id="rId3"/>
              </a:rPr>
              <a:t>https://www.renewables.ninja/</a:t>
            </a:r>
            <a:r>
              <a:rPr lang="de-DE" sz="1100" dirty="0"/>
              <a:t>): PV </a:t>
            </a:r>
            <a:r>
              <a:rPr lang="de-DE" sz="1100" dirty="0" err="1"/>
              <a:t>production</a:t>
            </a:r>
            <a:r>
              <a:rPr lang="de-DE" sz="1100" dirty="0"/>
              <a:t> and </a:t>
            </a:r>
            <a:r>
              <a:rPr lang="de-DE" sz="1100" dirty="0" err="1"/>
              <a:t>outdoor</a:t>
            </a:r>
            <a:r>
              <a:rPr lang="de-DE" sz="1100" dirty="0"/>
              <a:t> </a:t>
            </a:r>
            <a:r>
              <a:rPr lang="de-DE" sz="1100" dirty="0" err="1"/>
              <a:t>temperature</a:t>
            </a:r>
            <a:endParaRPr lang="de-DE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100" dirty="0"/>
              <a:t>Mobility </a:t>
            </a:r>
            <a:r>
              <a:rPr lang="de-DE" sz="1100" dirty="0" err="1"/>
              <a:t>demand</a:t>
            </a:r>
            <a:r>
              <a:rPr lang="de-DE" sz="1100" dirty="0"/>
              <a:t>: </a:t>
            </a:r>
            <a:r>
              <a:rPr lang="de-DE" sz="1100" dirty="0" err="1"/>
              <a:t>Randomly</a:t>
            </a:r>
            <a:r>
              <a:rPr lang="de-DE" sz="1100" dirty="0"/>
              <a:t> </a:t>
            </a:r>
            <a:r>
              <a:rPr lang="de-DE" sz="1100" dirty="0" err="1"/>
              <a:t>generated</a:t>
            </a:r>
            <a:r>
              <a:rPr lang="de-DE" sz="1100" dirty="0"/>
              <a:t> </a:t>
            </a:r>
            <a:r>
              <a:rPr lang="de-DE" sz="1100" dirty="0" err="1"/>
              <a:t>based</a:t>
            </a:r>
            <a:r>
              <a:rPr lang="de-DE" sz="1100" dirty="0"/>
              <a:t> on </a:t>
            </a:r>
            <a:r>
              <a:rPr lang="de-DE" sz="1100" dirty="0" err="1"/>
              <a:t>probability</a:t>
            </a:r>
            <a:r>
              <a:rPr lang="de-DE" sz="1100" dirty="0"/>
              <a:t> </a:t>
            </a:r>
            <a:r>
              <a:rPr lang="de-DE" sz="1100" dirty="0" err="1"/>
              <a:t>distributions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plugin</a:t>
            </a:r>
            <a:r>
              <a:rPr lang="de-DE" sz="1100" dirty="0"/>
              <a:t> and </a:t>
            </a:r>
            <a:r>
              <a:rPr lang="de-DE" sz="1100" dirty="0" err="1"/>
              <a:t>unplug</a:t>
            </a:r>
            <a:r>
              <a:rPr lang="de-DE" sz="1100" dirty="0"/>
              <a:t> </a:t>
            </a:r>
            <a:r>
              <a:rPr lang="de-DE" sz="1100" dirty="0" err="1"/>
              <a:t>times</a:t>
            </a:r>
            <a:r>
              <a:rPr lang="de-DE" sz="1100" dirty="0"/>
              <a:t>, km </a:t>
            </a:r>
            <a:r>
              <a:rPr lang="de-DE" sz="1100" dirty="0" err="1"/>
              <a:t>driven</a:t>
            </a:r>
            <a:r>
              <a:rPr lang="de-DE" sz="1100" dirty="0"/>
              <a:t> and </a:t>
            </a:r>
            <a:r>
              <a:rPr lang="de-DE" sz="1100" dirty="0" err="1"/>
              <a:t>consumption</a:t>
            </a:r>
            <a:r>
              <a:rPr lang="de-DE" sz="1100" dirty="0"/>
              <a:t> in kWh/km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E1B91D-AAAC-43FF-8E90-D08C1A3C065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Sources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grid</a:t>
            </a:r>
            <a:r>
              <a:rPr lang="de-DE" dirty="0"/>
              <a:t> </a:t>
            </a:r>
            <a:r>
              <a:rPr lang="de-DE" dirty="0" err="1"/>
              <a:t>tariff</a:t>
            </a:r>
            <a:r>
              <a:rPr lang="de-DE" dirty="0"/>
              <a:t>, </a:t>
            </a:r>
            <a:r>
              <a:rPr lang="de-DE" dirty="0" err="1"/>
              <a:t>fees</a:t>
            </a:r>
            <a:r>
              <a:rPr lang="de-DE" dirty="0"/>
              <a:t> &amp; </a:t>
            </a:r>
            <a:r>
              <a:rPr lang="de-DE" dirty="0" err="1"/>
              <a:t>surcharges</a:t>
            </a:r>
            <a:r>
              <a:rPr lang="de-DE" dirty="0"/>
              <a:t> and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00" dirty="0" err="1"/>
              <a:t>Systemnutzungsentgelte-Verordnung</a:t>
            </a:r>
            <a:r>
              <a:rPr lang="en-US" sz="900" dirty="0"/>
              <a:t> 2018 online </a:t>
            </a:r>
            <a:r>
              <a:rPr lang="en-US" sz="900" dirty="0" err="1"/>
              <a:t>avaialable</a:t>
            </a:r>
            <a:r>
              <a:rPr lang="en-US" sz="900" dirty="0"/>
              <a:t> at </a:t>
            </a:r>
            <a:r>
              <a:rPr lang="en-US" sz="900" u="sng" dirty="0">
                <a:hlinkClick r:id="rId4"/>
              </a:rPr>
              <a:t>https://www.ris.bka.gv.at/GeltendeFassung.wxe?Abfrage=Bundesnormen&amp;Gesetzesnummer=20010107</a:t>
            </a:r>
            <a:r>
              <a:rPr lang="en-US" sz="900" dirty="0"/>
              <a:t> (accessed on 21.06.2021)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00" dirty="0" err="1"/>
              <a:t>Ökostromgesetz</a:t>
            </a:r>
            <a:r>
              <a:rPr lang="en-US" sz="900" dirty="0"/>
              <a:t> 2012 online available at </a:t>
            </a:r>
            <a:r>
              <a:rPr lang="en-US" sz="900" u="sng" dirty="0">
                <a:hlinkClick r:id="rId5"/>
              </a:rPr>
              <a:t>https://www.ris.bka.gv.at/GeltendeFassung.wxe?Abfrage=Bundesnormen&amp;Gesetzesnummer=20007386</a:t>
            </a:r>
            <a:r>
              <a:rPr lang="en-US" sz="900" dirty="0"/>
              <a:t> (accessed on 21.06.2021)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900" dirty="0"/>
              <a:t>Verordnung über die Bestimmung des Ökostromförderbeitrags für 2020 online </a:t>
            </a:r>
            <a:r>
              <a:rPr lang="de-AT" sz="900" dirty="0" err="1"/>
              <a:t>available</a:t>
            </a:r>
            <a:r>
              <a:rPr lang="de-AT" sz="900" dirty="0"/>
              <a:t> at </a:t>
            </a:r>
            <a:r>
              <a:rPr lang="de-AT" sz="900" u="sng" dirty="0">
                <a:hlinkClick r:id="rId6"/>
              </a:rPr>
              <a:t>https://www.ris.bka.gv.at/Dokumente/Begut/BEGUT_COO_2026_100_2_1694894/BEGUT_COO_2026_100_2_1694894.html</a:t>
            </a:r>
            <a:r>
              <a:rPr lang="de-AT" sz="900" dirty="0"/>
              <a:t> (</a:t>
            </a:r>
            <a:r>
              <a:rPr lang="de-AT" sz="900" dirty="0" err="1"/>
              <a:t>accessed</a:t>
            </a:r>
            <a:r>
              <a:rPr lang="de-AT" sz="900" dirty="0"/>
              <a:t> on 21.06.2021)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00" dirty="0"/>
              <a:t>KWK-</a:t>
            </a:r>
            <a:r>
              <a:rPr lang="en-US" sz="900" dirty="0" err="1"/>
              <a:t>Gesetz</a:t>
            </a:r>
            <a:r>
              <a:rPr lang="en-US" sz="900" dirty="0"/>
              <a:t> 2014 online </a:t>
            </a:r>
            <a:r>
              <a:rPr lang="en-US" sz="900" dirty="0" err="1"/>
              <a:t>avalailable</a:t>
            </a:r>
            <a:r>
              <a:rPr lang="en-US" sz="900" dirty="0"/>
              <a:t> at </a:t>
            </a:r>
            <a:r>
              <a:rPr lang="en-US" sz="900" u="sng" dirty="0">
                <a:hlinkClick r:id="rId7"/>
              </a:rPr>
              <a:t>https://www.ris.bka.gv.at/Dokumente/Bundesnormen/NOR40164194/NOR40164194.html</a:t>
            </a:r>
            <a:r>
              <a:rPr lang="en-US" sz="900" dirty="0"/>
              <a:t> (accessed on 21.06.2021)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00" dirty="0" err="1"/>
              <a:t>Elektrizizätsabgabegesetz</a:t>
            </a:r>
            <a:r>
              <a:rPr lang="en-US" sz="900" dirty="0"/>
              <a:t> 1996 online available at </a:t>
            </a:r>
            <a:r>
              <a:rPr lang="en-US" sz="900" u="sng" dirty="0">
                <a:hlinkClick r:id="rId8"/>
              </a:rPr>
              <a:t>https://www.ris.bka.gv.at/GeltendeFassung.wxe?Abfrage=Bundesnormen&amp;Gesetzesnummer=10005027</a:t>
            </a:r>
            <a:r>
              <a:rPr lang="en-US" sz="900" dirty="0"/>
              <a:t> (accessed on 21.06.2021)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00" dirty="0"/>
              <a:t>ENTSO-E Transparency Platform online available at </a:t>
            </a:r>
            <a:r>
              <a:rPr lang="en-US" sz="900" dirty="0">
                <a:hlinkClick r:id="rId9"/>
              </a:rPr>
              <a:t>https://transparency.entsoe.eu/</a:t>
            </a:r>
            <a:r>
              <a:rPr lang="en-US" sz="900" dirty="0"/>
              <a:t> (accessed on 26.06.2021)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sz="900" dirty="0"/>
              <a:t>Erneuerbaren-Ausbau-Gesetz (EAG) online </a:t>
            </a:r>
            <a:r>
              <a:rPr lang="de-AT" sz="900" dirty="0" err="1"/>
              <a:t>available</a:t>
            </a:r>
            <a:r>
              <a:rPr lang="de-AT" sz="900" dirty="0"/>
              <a:t> at </a:t>
            </a:r>
            <a:r>
              <a:rPr lang="de-AT" sz="900" u="sng" dirty="0">
                <a:hlinkClick r:id="rId10"/>
              </a:rPr>
              <a:t>https://www.bmk.gv.at/service/presse/gewessler/20210317_eag.html</a:t>
            </a:r>
            <a:r>
              <a:rPr lang="de-AT" sz="900" dirty="0"/>
              <a:t> (</a:t>
            </a:r>
            <a:r>
              <a:rPr lang="de-AT" sz="900" dirty="0" err="1"/>
              <a:t>accessed</a:t>
            </a:r>
            <a:r>
              <a:rPr lang="de-AT" sz="900" dirty="0"/>
              <a:t> on 23.03.2021)</a:t>
            </a:r>
            <a:endParaRPr lang="de-DE" sz="24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746F84-4728-49D8-860E-5023A76962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08/09/2021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5C0ED8-0094-4880-920B-E8F2D4335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DB7859-F98F-40D9-BBB4-4706133C68A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6E0280-14EE-4D45-BDDC-FCBD3DE3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Household </a:t>
            </a:r>
            <a:r>
              <a:rPr lang="de-DE" dirty="0" err="1"/>
              <a:t>types</a:t>
            </a:r>
            <a:r>
              <a:rPr lang="de-DE" dirty="0"/>
              <a:t> and Data </a:t>
            </a:r>
            <a:r>
              <a:rPr lang="de-DE" dirty="0" err="1"/>
              <a:t>sources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9A5877-F514-4805-B426-DD0884B2D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This project has received funding in the framework of the joint programming initiative ERA-Net Smart Energy Systems, with support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89C8A4A-BAE2-4810-804A-BC51275AC3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6" y="1559525"/>
            <a:ext cx="576343" cy="43344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83607B5-5A73-433A-AC03-CEE7FA1CC4FF}"/>
              </a:ext>
            </a:extLst>
          </p:cNvPr>
          <p:cNvSpPr txBox="1"/>
          <p:nvPr/>
        </p:nvSpPr>
        <p:spPr>
          <a:xfrm>
            <a:off x="508192" y="137485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A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0A9CE7D-244C-434E-AEE2-DC63160C3D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72" y="1559525"/>
            <a:ext cx="576343" cy="43344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515D3932-B26B-4C67-96A1-F49D197D01D3}"/>
              </a:ext>
            </a:extLst>
          </p:cNvPr>
          <p:cNvSpPr txBox="1"/>
          <p:nvPr/>
        </p:nvSpPr>
        <p:spPr>
          <a:xfrm>
            <a:off x="1513208" y="137485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B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F864A25-7A90-4513-9EEC-C6820023A4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99" y="1559525"/>
            <a:ext cx="409632" cy="43344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3FFDFB61-F8F0-4016-BF67-24CC035F08DB}"/>
              </a:ext>
            </a:extLst>
          </p:cNvPr>
          <p:cNvSpPr txBox="1"/>
          <p:nvPr/>
        </p:nvSpPr>
        <p:spPr>
          <a:xfrm>
            <a:off x="2519080" y="1374859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C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32760AF-B7B0-41FD-BE48-29D84EC5D9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6" y="2316290"/>
            <a:ext cx="576343" cy="300079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4FDEA294-E1F7-44B6-91CE-343B3515F374}"/>
              </a:ext>
            </a:extLst>
          </p:cNvPr>
          <p:cNvSpPr txBox="1"/>
          <p:nvPr/>
        </p:nvSpPr>
        <p:spPr>
          <a:xfrm>
            <a:off x="508192" y="20649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D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7C3F58A-0D6E-4980-A69C-1CBA6FDB79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83" y="2314458"/>
            <a:ext cx="412132" cy="30191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28881B51-8790-4CC7-8F23-136261F86EB3}"/>
              </a:ext>
            </a:extLst>
          </p:cNvPr>
          <p:cNvSpPr txBox="1"/>
          <p:nvPr/>
        </p:nvSpPr>
        <p:spPr>
          <a:xfrm>
            <a:off x="1513208" y="20649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E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75D7715C-BD8F-4731-BCE3-2909A18F7A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90" y="2313722"/>
            <a:ext cx="409633" cy="171474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A386811D-040F-4977-AF1B-8D4DBEFDFCB5}"/>
              </a:ext>
            </a:extLst>
          </p:cNvPr>
          <p:cNvSpPr txBox="1"/>
          <p:nvPr/>
        </p:nvSpPr>
        <p:spPr>
          <a:xfrm>
            <a:off x="2519080" y="2064940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F</a:t>
            </a:r>
            <a:endParaRPr lang="de-AT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6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6F7F821-304B-4B9A-B286-EF839418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C00000"/>
                </a:solidFill>
              </a:rPr>
              <a:t>30</a:t>
            </a:r>
            <a:r>
              <a:rPr lang="de-DE" dirty="0"/>
              <a:t> Households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69AF98E0-949A-426E-B521-F182E1F145C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Individual </a:t>
            </a:r>
            <a:r>
              <a:rPr lang="de-DE" sz="1400" dirty="0" err="1"/>
              <a:t>optimization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each</a:t>
            </a:r>
            <a:r>
              <a:rPr lang="de-DE" sz="1400" dirty="0"/>
              <a:t> </a:t>
            </a:r>
            <a:r>
              <a:rPr lang="de-DE" sz="1400" dirty="0" err="1"/>
              <a:t>household</a:t>
            </a:r>
            <a:endParaRPr lang="de-D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Fix supplier </a:t>
            </a:r>
            <a:r>
              <a:rPr lang="de-DE" sz="1400" dirty="0" err="1"/>
              <a:t>tariffs</a:t>
            </a:r>
            <a:r>
              <a:rPr lang="de-DE" sz="1400" dirty="0"/>
              <a:t> (EUR/MWh)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Grid </a:t>
            </a:r>
            <a:r>
              <a:rPr lang="de-DE" sz="1400" dirty="0" err="1"/>
              <a:t>tariff</a:t>
            </a:r>
            <a:r>
              <a:rPr lang="de-DE" sz="1400" dirty="0"/>
              <a:t> and </a:t>
            </a:r>
            <a:r>
              <a:rPr lang="de-DE" sz="1400" dirty="0" err="1"/>
              <a:t>fees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non-</a:t>
            </a:r>
            <a:r>
              <a:rPr lang="de-DE" sz="1400" dirty="0" err="1"/>
              <a:t>metered</a:t>
            </a:r>
            <a:r>
              <a:rPr lang="de-DE" sz="1400" dirty="0"/>
              <a:t> </a:t>
            </a:r>
            <a:r>
              <a:rPr lang="de-DE" sz="1400" dirty="0" err="1"/>
              <a:t>customers</a:t>
            </a:r>
            <a:endParaRPr lang="de-DE" sz="14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13D416-107A-41F1-9A7D-07D5B8B06A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08/09/2021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CE54BE-C958-4220-B222-4936452D7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DB7859-F98F-40D9-BBB4-4706133C68A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9366FA9-49F6-471F-A0FE-92AFAA48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Present</a:t>
            </a:r>
            <a:r>
              <a:rPr lang="de-DE" dirty="0"/>
              <a:t> Setup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988078D-D64B-4260-9673-632246681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F809BA23-280F-4788-B8B5-98BEA6BF6754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77530316"/>
              </p:ext>
            </p:extLst>
          </p:nvPr>
        </p:nvGraphicFramePr>
        <p:xfrm>
          <a:off x="4721225" y="928688"/>
          <a:ext cx="3960000" cy="1722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2539118623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1760429114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457181661"/>
                    </a:ext>
                  </a:extLst>
                </a:gridCol>
              </a:tblGrid>
              <a:tr h="247950">
                <a:tc>
                  <a:txBody>
                    <a:bodyPr/>
                    <a:lstStyle/>
                    <a:p>
                      <a:r>
                        <a:rPr lang="de-DE" sz="900" dirty="0" err="1"/>
                        <a:t>Tariff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assumptions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Fix </a:t>
                      </a:r>
                      <a:r>
                        <a:rPr lang="de-DE" sz="900" dirty="0" err="1"/>
                        <a:t>component</a:t>
                      </a:r>
                      <a:r>
                        <a:rPr lang="de-DE" sz="900" dirty="0"/>
                        <a:t> (EUR/a)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Volumetric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component</a:t>
                      </a:r>
                      <a:r>
                        <a:rPr lang="de-DE" sz="900" dirty="0"/>
                        <a:t> (EUR/MWh)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423586"/>
                  </a:ext>
                </a:extLst>
              </a:tr>
              <a:tr h="238308">
                <a:tc>
                  <a:txBody>
                    <a:bodyPr/>
                    <a:lstStyle/>
                    <a:p>
                      <a:r>
                        <a:rPr lang="de-DE" sz="800" dirty="0"/>
                        <a:t>Supply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69.00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40.97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(1.2 * </a:t>
                      </a:r>
                      <a:r>
                        <a:rPr lang="de-DE" sz="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average</a:t>
                      </a: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e-DE" sz="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market</a:t>
                      </a: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e-DE" sz="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price</a:t>
                      </a: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+ 1.2)</a:t>
                      </a:r>
                      <a:endParaRPr lang="de-AT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978593"/>
                  </a:ext>
                </a:extLst>
              </a:tr>
              <a:tr h="238308">
                <a:tc>
                  <a:txBody>
                    <a:bodyPr/>
                    <a:lstStyle/>
                    <a:p>
                      <a:r>
                        <a:rPr lang="de-DE" sz="800" dirty="0"/>
                        <a:t>Feed-in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33.14</a:t>
                      </a:r>
                    </a:p>
                    <a:p>
                      <a:pPr algn="r"/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</a:t>
                      </a:r>
                      <a:r>
                        <a:rPr lang="de-DE" sz="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average</a:t>
                      </a: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e-DE" sz="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market</a:t>
                      </a: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e-DE" sz="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price</a:t>
                      </a: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)</a:t>
                      </a:r>
                      <a:endParaRPr lang="de-AT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870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800" dirty="0"/>
                        <a:t>Grid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64.80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46.53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13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800" dirty="0"/>
                        <a:t>Fees &amp; </a:t>
                      </a:r>
                      <a:r>
                        <a:rPr lang="de-DE" sz="800" dirty="0" err="1"/>
                        <a:t>surcharges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19.97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26.75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7367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B452729A-7BFE-4899-8BA2-4AE5ED002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6" y="1559525"/>
            <a:ext cx="576343" cy="43344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23D27D6-64DF-4424-8B23-97E7A2CEEA09}"/>
              </a:ext>
            </a:extLst>
          </p:cNvPr>
          <p:cNvSpPr txBox="1"/>
          <p:nvPr/>
        </p:nvSpPr>
        <p:spPr>
          <a:xfrm>
            <a:off x="508192" y="137485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A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EDA3202-3813-45E8-A490-3BDDABB96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72" y="1559525"/>
            <a:ext cx="576343" cy="43344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60FDEFA-95CF-49A8-ACD4-87D3A029650D}"/>
              </a:ext>
            </a:extLst>
          </p:cNvPr>
          <p:cNvSpPr txBox="1"/>
          <p:nvPr/>
        </p:nvSpPr>
        <p:spPr>
          <a:xfrm>
            <a:off x="1513208" y="137485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B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0EB25CC-9794-41A3-AB46-62F29A234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99" y="1559525"/>
            <a:ext cx="409632" cy="43344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BCD2891-FA2C-49BA-A2FC-6928A64E9768}"/>
              </a:ext>
            </a:extLst>
          </p:cNvPr>
          <p:cNvSpPr txBox="1"/>
          <p:nvPr/>
        </p:nvSpPr>
        <p:spPr>
          <a:xfrm>
            <a:off x="2519080" y="1374859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C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40DA6CF-3AF0-4E36-8014-625E65F51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6" y="2316290"/>
            <a:ext cx="576343" cy="300079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F8C072-E424-49B5-8312-275B484BEE40}"/>
              </a:ext>
            </a:extLst>
          </p:cNvPr>
          <p:cNvSpPr txBox="1"/>
          <p:nvPr/>
        </p:nvSpPr>
        <p:spPr>
          <a:xfrm>
            <a:off x="508192" y="20649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D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68B70B2-9474-4B82-AB3E-3CEE943766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83" y="2314458"/>
            <a:ext cx="412132" cy="301911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713F632-18CA-43F7-92BE-37F8F428B219}"/>
              </a:ext>
            </a:extLst>
          </p:cNvPr>
          <p:cNvSpPr txBox="1"/>
          <p:nvPr/>
        </p:nvSpPr>
        <p:spPr>
          <a:xfrm>
            <a:off x="1513208" y="20649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E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DA94B953-2508-4C17-82F2-49CF165A2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90" y="2313722"/>
            <a:ext cx="409633" cy="17147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C768986-133D-4019-844E-8A14ED11F254}"/>
              </a:ext>
            </a:extLst>
          </p:cNvPr>
          <p:cNvSpPr txBox="1"/>
          <p:nvPr/>
        </p:nvSpPr>
        <p:spPr>
          <a:xfrm>
            <a:off x="2519080" y="2064940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F</a:t>
            </a:r>
            <a:endParaRPr lang="de-AT" b="1" dirty="0">
              <a:solidFill>
                <a:srgbClr val="006699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E01DFCB-FABF-4097-B470-E16659C5FD62}"/>
              </a:ext>
            </a:extLst>
          </p:cNvPr>
          <p:cNvSpPr txBox="1"/>
          <p:nvPr/>
        </p:nvSpPr>
        <p:spPr>
          <a:xfrm>
            <a:off x="1077739" y="13748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C8E4EE3-0371-4025-997A-F7958C9C902F}"/>
              </a:ext>
            </a:extLst>
          </p:cNvPr>
          <p:cNvSpPr txBox="1"/>
          <p:nvPr/>
        </p:nvSpPr>
        <p:spPr>
          <a:xfrm>
            <a:off x="2078812" y="13748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2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C9A1916-67A3-4C7C-9342-912A73E7A688}"/>
              </a:ext>
            </a:extLst>
          </p:cNvPr>
          <p:cNvSpPr txBox="1"/>
          <p:nvPr/>
        </p:nvSpPr>
        <p:spPr>
          <a:xfrm>
            <a:off x="2981790" y="13723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3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9C643C5-72A3-4B00-A535-D75D2E14E753}"/>
              </a:ext>
            </a:extLst>
          </p:cNvPr>
          <p:cNvSpPr txBox="1"/>
          <p:nvPr/>
        </p:nvSpPr>
        <p:spPr>
          <a:xfrm>
            <a:off x="1077739" y="20619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3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32F1596-603F-4043-AE4B-F06696CB2D43}"/>
              </a:ext>
            </a:extLst>
          </p:cNvPr>
          <p:cNvSpPr txBox="1"/>
          <p:nvPr/>
        </p:nvSpPr>
        <p:spPr>
          <a:xfrm>
            <a:off x="2078812" y="20619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3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4AA62FE-67A0-415A-91BC-40AF5B477677}"/>
              </a:ext>
            </a:extLst>
          </p:cNvPr>
          <p:cNvSpPr txBox="1"/>
          <p:nvPr/>
        </p:nvSpPr>
        <p:spPr>
          <a:xfrm>
            <a:off x="2981790" y="20594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17</a:t>
            </a:r>
            <a:endParaRPr lang="de-AT" b="1" dirty="0">
              <a:solidFill>
                <a:srgbClr val="C00000"/>
              </a:solidFill>
            </a:endParaRPr>
          </a:p>
        </p:txBody>
      </p:sp>
      <p:pic>
        <p:nvPicPr>
          <p:cNvPr id="37" name="Inhaltsplatzhalter 36">
            <a:extLst>
              <a:ext uri="{FF2B5EF4-FFF2-40B4-BE49-F238E27FC236}">
                <a16:creationId xmlns:a16="http://schemas.microsoft.com/office/drawing/2014/main" id="{FE2B68F0-1C18-46E1-B68A-F54415901ED1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2879725"/>
            <a:ext cx="3778250" cy="1889125"/>
          </a:xfrm>
        </p:spPr>
      </p:pic>
    </p:spTree>
    <p:extLst>
      <p:ext uri="{BB962C8B-B14F-4D97-AF65-F5344CB8AC3E}">
        <p14:creationId xmlns:p14="http://schemas.microsoft.com/office/powerpoint/2010/main" val="154285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6F7F821-304B-4B9A-B286-EF839418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C00000"/>
                </a:solidFill>
              </a:rPr>
              <a:t>30</a:t>
            </a:r>
            <a:r>
              <a:rPr lang="de-DE" dirty="0"/>
              <a:t> Households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69AF98E0-949A-426E-B521-F182E1F145C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Individual </a:t>
            </a:r>
            <a:r>
              <a:rPr lang="de-DE" sz="1400" dirty="0" err="1"/>
              <a:t>optimization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each</a:t>
            </a:r>
            <a:r>
              <a:rPr lang="de-DE" sz="1400" dirty="0"/>
              <a:t> </a:t>
            </a:r>
            <a:r>
              <a:rPr lang="de-DE" sz="1400" dirty="0" err="1"/>
              <a:t>household</a:t>
            </a:r>
            <a:endParaRPr lang="de-D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400" b="1" dirty="0"/>
              <a:t>Variable</a:t>
            </a:r>
            <a:r>
              <a:rPr lang="de-DE" sz="1400" dirty="0"/>
              <a:t> supplier </a:t>
            </a:r>
            <a:r>
              <a:rPr lang="de-DE" sz="1400" dirty="0" err="1"/>
              <a:t>tariffs</a:t>
            </a:r>
            <a:r>
              <a:rPr lang="de-DE" sz="1400" dirty="0"/>
              <a:t> (EUR/MWh)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Grid </a:t>
            </a:r>
            <a:r>
              <a:rPr lang="de-DE" sz="1400" dirty="0" err="1"/>
              <a:t>tariff</a:t>
            </a:r>
            <a:r>
              <a:rPr lang="de-DE" sz="1400" dirty="0"/>
              <a:t> and </a:t>
            </a:r>
            <a:r>
              <a:rPr lang="de-DE" sz="1400" dirty="0" err="1"/>
              <a:t>fees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non-</a:t>
            </a:r>
            <a:r>
              <a:rPr lang="de-DE" sz="1400" dirty="0" err="1"/>
              <a:t>metered</a:t>
            </a:r>
            <a:r>
              <a:rPr lang="de-DE" sz="1400" dirty="0"/>
              <a:t> </a:t>
            </a:r>
            <a:r>
              <a:rPr lang="de-DE" sz="1400" dirty="0" err="1"/>
              <a:t>customers</a:t>
            </a:r>
            <a:endParaRPr lang="de-DE" sz="14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13D416-107A-41F1-9A7D-07D5B8B06A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08/09/2021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CE54BE-C958-4220-B222-4936452D7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DB7859-F98F-40D9-BBB4-4706133C68A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9366FA9-49F6-471F-A0FE-92AFAA48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Setup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988078D-D64B-4260-9673-632246681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452729A-7BFE-4899-8BA2-4AE5ED002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6" y="1559525"/>
            <a:ext cx="576343" cy="43344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23D27D6-64DF-4424-8B23-97E7A2CEEA09}"/>
              </a:ext>
            </a:extLst>
          </p:cNvPr>
          <p:cNvSpPr txBox="1"/>
          <p:nvPr/>
        </p:nvSpPr>
        <p:spPr>
          <a:xfrm>
            <a:off x="508192" y="137485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A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EDA3202-3813-45E8-A490-3BDDABB96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72" y="1559525"/>
            <a:ext cx="576343" cy="43344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60FDEFA-95CF-49A8-ACD4-87D3A029650D}"/>
              </a:ext>
            </a:extLst>
          </p:cNvPr>
          <p:cNvSpPr txBox="1"/>
          <p:nvPr/>
        </p:nvSpPr>
        <p:spPr>
          <a:xfrm>
            <a:off x="1513208" y="137485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B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0EB25CC-9794-41A3-AB46-62F29A234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99" y="1559525"/>
            <a:ext cx="409632" cy="43344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3BCD2891-FA2C-49BA-A2FC-6928A64E9768}"/>
              </a:ext>
            </a:extLst>
          </p:cNvPr>
          <p:cNvSpPr txBox="1"/>
          <p:nvPr/>
        </p:nvSpPr>
        <p:spPr>
          <a:xfrm>
            <a:off x="2519080" y="1374859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C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40DA6CF-3AF0-4E36-8014-625E65F51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6" y="2316290"/>
            <a:ext cx="576343" cy="300079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F8C072-E424-49B5-8312-275B484BEE40}"/>
              </a:ext>
            </a:extLst>
          </p:cNvPr>
          <p:cNvSpPr txBox="1"/>
          <p:nvPr/>
        </p:nvSpPr>
        <p:spPr>
          <a:xfrm>
            <a:off x="508192" y="20649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D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68B70B2-9474-4B82-AB3E-3CEE943766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83" y="2314458"/>
            <a:ext cx="412132" cy="301911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713F632-18CA-43F7-92BE-37F8F428B219}"/>
              </a:ext>
            </a:extLst>
          </p:cNvPr>
          <p:cNvSpPr txBox="1"/>
          <p:nvPr/>
        </p:nvSpPr>
        <p:spPr>
          <a:xfrm>
            <a:off x="1513208" y="206494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E</a:t>
            </a:r>
            <a:endParaRPr lang="de-AT" b="1" dirty="0">
              <a:solidFill>
                <a:srgbClr val="006699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DA94B953-2508-4C17-82F2-49CF165A2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90" y="2313722"/>
            <a:ext cx="409633" cy="17147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C768986-133D-4019-844E-8A14ED11F254}"/>
              </a:ext>
            </a:extLst>
          </p:cNvPr>
          <p:cNvSpPr txBox="1"/>
          <p:nvPr/>
        </p:nvSpPr>
        <p:spPr>
          <a:xfrm>
            <a:off x="2519080" y="2064940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699"/>
                </a:solidFill>
              </a:rPr>
              <a:t>F</a:t>
            </a:r>
            <a:endParaRPr lang="de-AT" b="1" dirty="0">
              <a:solidFill>
                <a:srgbClr val="006699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E01DFCB-FABF-4097-B470-E16659C5FD62}"/>
              </a:ext>
            </a:extLst>
          </p:cNvPr>
          <p:cNvSpPr txBox="1"/>
          <p:nvPr/>
        </p:nvSpPr>
        <p:spPr>
          <a:xfrm>
            <a:off x="1077739" y="13748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6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C8E4EE3-0371-4025-997A-F7958C9C902F}"/>
              </a:ext>
            </a:extLst>
          </p:cNvPr>
          <p:cNvSpPr txBox="1"/>
          <p:nvPr/>
        </p:nvSpPr>
        <p:spPr>
          <a:xfrm>
            <a:off x="2078812" y="13748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6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C9A1916-67A3-4C7C-9342-912A73E7A688}"/>
              </a:ext>
            </a:extLst>
          </p:cNvPr>
          <p:cNvSpPr txBox="1"/>
          <p:nvPr/>
        </p:nvSpPr>
        <p:spPr>
          <a:xfrm>
            <a:off x="2981790" y="13723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6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9C643C5-72A3-4B00-A535-D75D2E14E753}"/>
              </a:ext>
            </a:extLst>
          </p:cNvPr>
          <p:cNvSpPr txBox="1"/>
          <p:nvPr/>
        </p:nvSpPr>
        <p:spPr>
          <a:xfrm>
            <a:off x="1077739" y="20619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3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32F1596-603F-4043-AE4B-F06696CB2D43}"/>
              </a:ext>
            </a:extLst>
          </p:cNvPr>
          <p:cNvSpPr txBox="1"/>
          <p:nvPr/>
        </p:nvSpPr>
        <p:spPr>
          <a:xfrm>
            <a:off x="2078812" y="20619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3</a:t>
            </a:r>
            <a:endParaRPr lang="de-AT" b="1" dirty="0">
              <a:solidFill>
                <a:srgbClr val="C0000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4AA62FE-67A0-415A-91BC-40AF5B477677}"/>
              </a:ext>
            </a:extLst>
          </p:cNvPr>
          <p:cNvSpPr txBox="1"/>
          <p:nvPr/>
        </p:nvSpPr>
        <p:spPr>
          <a:xfrm>
            <a:off x="2981790" y="20594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6</a:t>
            </a:r>
            <a:endParaRPr lang="de-AT" b="1" dirty="0">
              <a:solidFill>
                <a:srgbClr val="C00000"/>
              </a:solidFill>
            </a:endParaRPr>
          </a:p>
        </p:txBody>
      </p:sp>
      <p:graphicFrame>
        <p:nvGraphicFramePr>
          <p:cNvPr id="35" name="Inhaltsplatzhalter 12">
            <a:extLst>
              <a:ext uri="{FF2B5EF4-FFF2-40B4-BE49-F238E27FC236}">
                <a16:creationId xmlns:a16="http://schemas.microsoft.com/office/drawing/2014/main" id="{40F3FE48-1AFD-4D95-8047-22312498DDE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2347193"/>
              </p:ext>
            </p:extLst>
          </p:nvPr>
        </p:nvGraphicFramePr>
        <p:xfrm>
          <a:off x="4721225" y="928688"/>
          <a:ext cx="3960000" cy="1600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2539118623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1760429114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457181661"/>
                    </a:ext>
                  </a:extLst>
                </a:gridCol>
              </a:tblGrid>
              <a:tr h="247950">
                <a:tc>
                  <a:txBody>
                    <a:bodyPr/>
                    <a:lstStyle/>
                    <a:p>
                      <a:r>
                        <a:rPr lang="de-DE" sz="900" dirty="0" err="1"/>
                        <a:t>Tariff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assumptions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Fix </a:t>
                      </a:r>
                      <a:r>
                        <a:rPr lang="de-DE" sz="900" dirty="0" err="1"/>
                        <a:t>component</a:t>
                      </a:r>
                      <a:r>
                        <a:rPr lang="de-DE" sz="900" dirty="0"/>
                        <a:t> (EUR/a)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Volumetric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component</a:t>
                      </a:r>
                      <a:r>
                        <a:rPr lang="de-DE" sz="900" dirty="0"/>
                        <a:t> (EUR/MWh)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423586"/>
                  </a:ext>
                </a:extLst>
              </a:tr>
              <a:tr h="238308">
                <a:tc>
                  <a:txBody>
                    <a:bodyPr/>
                    <a:lstStyle/>
                    <a:p>
                      <a:r>
                        <a:rPr lang="de-DE" sz="800" dirty="0"/>
                        <a:t>Supply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69.00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1.2 * </a:t>
                      </a:r>
                      <a:r>
                        <a:rPr lang="de-DE" sz="800" dirty="0" err="1"/>
                        <a:t>market</a:t>
                      </a:r>
                      <a:r>
                        <a:rPr lang="de-DE" sz="800" dirty="0"/>
                        <a:t> </a:t>
                      </a:r>
                      <a:r>
                        <a:rPr lang="de-DE" sz="800" dirty="0" err="1"/>
                        <a:t>price</a:t>
                      </a:r>
                      <a:r>
                        <a:rPr lang="de-DE" sz="800" dirty="0"/>
                        <a:t> + 1.2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(Ø 40.97)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978593"/>
                  </a:ext>
                </a:extLst>
              </a:tr>
              <a:tr h="238308">
                <a:tc>
                  <a:txBody>
                    <a:bodyPr/>
                    <a:lstStyle/>
                    <a:p>
                      <a:r>
                        <a:rPr lang="de-DE" sz="800" dirty="0"/>
                        <a:t>Feed-in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 err="1"/>
                        <a:t>market</a:t>
                      </a:r>
                      <a:r>
                        <a:rPr lang="de-DE" sz="800" dirty="0"/>
                        <a:t> </a:t>
                      </a:r>
                      <a:r>
                        <a:rPr lang="de-DE" sz="800" dirty="0" err="1"/>
                        <a:t>price</a:t>
                      </a:r>
                      <a:endParaRPr lang="de-DE" sz="80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(Ø 33.14)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870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800" dirty="0"/>
                        <a:t>Grid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64.80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46.53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13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800" dirty="0"/>
                        <a:t>Fees &amp; </a:t>
                      </a:r>
                      <a:r>
                        <a:rPr lang="de-DE" sz="800" dirty="0" err="1"/>
                        <a:t>surcharges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19.97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26.75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7367"/>
                  </a:ext>
                </a:extLst>
              </a:tr>
            </a:tbl>
          </a:graphicData>
        </a:graphic>
      </p:graphicFrame>
      <p:pic>
        <p:nvPicPr>
          <p:cNvPr id="36" name="Inhaltsplatzhalter 35">
            <a:extLst>
              <a:ext uri="{FF2B5EF4-FFF2-40B4-BE49-F238E27FC236}">
                <a16:creationId xmlns:a16="http://schemas.microsoft.com/office/drawing/2014/main" id="{A606F2B1-CF38-4D27-AFAF-93D37ED12DB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2879725"/>
            <a:ext cx="3778250" cy="1889125"/>
          </a:xfrm>
        </p:spPr>
      </p:pic>
    </p:spTree>
    <p:extLst>
      <p:ext uri="{BB962C8B-B14F-4D97-AF65-F5344CB8AC3E}">
        <p14:creationId xmlns:p14="http://schemas.microsoft.com/office/powerpoint/2010/main" val="359913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938ABD6C-A987-4C2D-8EA0-602553C18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928688"/>
            <a:ext cx="3827462" cy="3827462"/>
          </a:xfr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19BCEC15-6785-4BAC-A6B7-5BC8369E4F2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928688"/>
            <a:ext cx="3827462" cy="3827462"/>
          </a:xfr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A12BC85-DCE6-4587-A9BD-B5C43544BB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E11DF2-D6C2-47BC-B8D8-B1DACA018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22FDCA12-FA96-46E9-AB23-6CD90C69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– Week 39</a:t>
            </a:r>
            <a:endParaRPr lang="de-AT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B6199AE-3A2C-4844-B037-48722A4EF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08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95F8814A-15D0-4AE2-A4AE-6D56DACD68E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6" y="928688"/>
            <a:ext cx="3778250" cy="1889125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8F74ED-97B5-40D9-996E-B54A8CBB68E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316" y="2879178"/>
            <a:ext cx="8232455" cy="189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The maximal </a:t>
            </a:r>
            <a:r>
              <a:rPr lang="de-DE" sz="1600" dirty="0" err="1"/>
              <a:t>load</a:t>
            </a:r>
            <a:r>
              <a:rPr lang="de-DE" sz="1600" dirty="0"/>
              <a:t> </a:t>
            </a:r>
            <a:r>
              <a:rPr lang="de-DE" sz="1600" dirty="0" err="1"/>
              <a:t>increases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180 % </a:t>
            </a:r>
            <a:r>
              <a:rPr lang="de-DE" sz="1600" dirty="0" err="1"/>
              <a:t>from</a:t>
            </a:r>
            <a:r>
              <a:rPr lang="de-DE" sz="1600" dirty="0"/>
              <a:t> 111 kW </a:t>
            </a:r>
            <a:r>
              <a:rPr lang="de-DE" sz="1600" dirty="0" err="1"/>
              <a:t>to</a:t>
            </a:r>
            <a:r>
              <a:rPr lang="de-DE" sz="1600" dirty="0"/>
              <a:t> 315 kW.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/>
              <a:t>The </a:t>
            </a:r>
            <a:r>
              <a:rPr lang="de-DE" sz="1600" dirty="0" err="1"/>
              <a:t>DSO‘s</a:t>
            </a:r>
            <a:r>
              <a:rPr lang="de-DE" sz="1600" dirty="0"/>
              <a:t> </a:t>
            </a:r>
            <a:r>
              <a:rPr lang="de-DE" sz="1600" dirty="0" err="1"/>
              <a:t>revenue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grid</a:t>
            </a:r>
            <a:r>
              <a:rPr lang="de-DE" sz="1600" dirty="0"/>
              <a:t> </a:t>
            </a:r>
            <a:r>
              <a:rPr lang="de-DE" sz="1600" dirty="0" err="1"/>
              <a:t>tariffs</a:t>
            </a:r>
            <a:r>
              <a:rPr lang="de-DE" sz="1600" dirty="0"/>
              <a:t> </a:t>
            </a:r>
            <a:r>
              <a:rPr lang="de-DE" sz="1600" dirty="0" err="1"/>
              <a:t>only</a:t>
            </a:r>
            <a:r>
              <a:rPr lang="de-DE" sz="1600" dirty="0"/>
              <a:t> </a:t>
            </a:r>
            <a:r>
              <a:rPr lang="de-DE" sz="1600" dirty="0" err="1"/>
              <a:t>increases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2.9 % </a:t>
            </a:r>
            <a:r>
              <a:rPr lang="de-DE" sz="1600" dirty="0" err="1"/>
              <a:t>from</a:t>
            </a:r>
            <a:r>
              <a:rPr lang="de-DE" sz="1600" dirty="0"/>
              <a:t> 7500 EUR </a:t>
            </a:r>
            <a:r>
              <a:rPr lang="de-DE" sz="1600" dirty="0" err="1"/>
              <a:t>to</a:t>
            </a:r>
            <a:r>
              <a:rPr lang="de-DE" sz="1600" dirty="0"/>
              <a:t> 7720 EUR.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dirty="0" err="1"/>
              <a:t>Assuming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DSO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currently</a:t>
            </a:r>
            <a:r>
              <a:rPr lang="de-DE" sz="1600" dirty="0"/>
              <a:t> </a:t>
            </a:r>
            <a:r>
              <a:rPr lang="de-DE" sz="1600" dirty="0" err="1"/>
              <a:t>operating</a:t>
            </a:r>
            <a:r>
              <a:rPr lang="de-DE" sz="1600" dirty="0"/>
              <a:t> </a:t>
            </a:r>
            <a:r>
              <a:rPr lang="de-DE" sz="1600" dirty="0" err="1"/>
              <a:t>their</a:t>
            </a:r>
            <a:r>
              <a:rPr lang="de-DE" sz="1600" dirty="0"/>
              <a:t> </a:t>
            </a:r>
            <a:r>
              <a:rPr lang="de-DE" sz="1600" dirty="0" err="1"/>
              <a:t>grid</a:t>
            </a:r>
            <a:r>
              <a:rPr lang="de-DE" sz="1600" dirty="0"/>
              <a:t> </a:t>
            </a:r>
            <a:r>
              <a:rPr lang="de-DE" sz="1600" dirty="0" err="1"/>
              <a:t>efficiently</a:t>
            </a:r>
            <a:r>
              <a:rPr lang="de-DE" sz="1600" dirty="0"/>
              <a:t>,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may</a:t>
            </a:r>
            <a:r>
              <a:rPr lang="de-DE" sz="1600" dirty="0"/>
              <a:t> </a:t>
            </a:r>
            <a:r>
              <a:rPr lang="de-DE" sz="1600" dirty="0" err="1"/>
              <a:t>require</a:t>
            </a:r>
            <a:r>
              <a:rPr lang="de-DE" sz="1600" dirty="0"/>
              <a:t> additional </a:t>
            </a:r>
            <a:r>
              <a:rPr lang="de-DE" sz="1600" dirty="0" err="1"/>
              <a:t>investments</a:t>
            </a:r>
            <a:r>
              <a:rPr lang="de-DE" sz="1600" dirty="0"/>
              <a:t> in </a:t>
            </a:r>
            <a:r>
              <a:rPr lang="de-DE" sz="1600" dirty="0" err="1"/>
              <a:t>grid</a:t>
            </a:r>
            <a:r>
              <a:rPr lang="de-DE" sz="1600" dirty="0"/>
              <a:t> </a:t>
            </a:r>
            <a:r>
              <a:rPr lang="de-DE" sz="1600" dirty="0" err="1"/>
              <a:t>infrastructure</a:t>
            </a:r>
            <a:r>
              <a:rPr lang="de-DE" sz="1600" dirty="0"/>
              <a:t> and </a:t>
            </a:r>
            <a:r>
              <a:rPr lang="de-DE" sz="1600" dirty="0" err="1"/>
              <a:t>result</a:t>
            </a:r>
            <a:r>
              <a:rPr lang="de-DE" sz="1600" dirty="0"/>
              <a:t> in a </a:t>
            </a:r>
            <a:r>
              <a:rPr lang="de-DE" sz="1600" dirty="0" err="1"/>
              <a:t>financing</a:t>
            </a:r>
            <a:r>
              <a:rPr lang="de-DE" sz="1600" dirty="0"/>
              <a:t> </a:t>
            </a:r>
            <a:r>
              <a:rPr lang="de-DE" sz="1600" dirty="0" err="1"/>
              <a:t>gap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DSO.</a:t>
            </a:r>
            <a:endParaRPr lang="de-AT" sz="16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D1C075-E4EA-4158-9475-7C3565456C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08/09/2021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A60350-0F6F-466C-9009-1DC77FFAC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DB7859-F98F-40D9-BBB4-4706133C68A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B0ED45-8B9F-4D17-AAB7-2324F4D3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Future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DC8E76D-B83D-43A9-9F93-6BB37067F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F6B0DEC3-662C-4DA8-B769-EB12158B5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4" y="928688"/>
            <a:ext cx="3778250" cy="1889125"/>
          </a:xfrm>
        </p:spPr>
      </p:pic>
    </p:spTree>
    <p:extLst>
      <p:ext uri="{BB962C8B-B14F-4D97-AF65-F5344CB8AC3E}">
        <p14:creationId xmlns:p14="http://schemas.microsoft.com/office/powerpoint/2010/main" val="56149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F25A3956-5888-46B5-B559-CD14A08B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17" y="928195"/>
            <a:ext cx="3960000" cy="1890000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/>
              <a:t>Can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communities</a:t>
            </a:r>
            <a:r>
              <a:rPr lang="de-DE" sz="1600" dirty="0"/>
              <a:t> </a:t>
            </a:r>
            <a:r>
              <a:rPr lang="de-DE" sz="1600" dirty="0" err="1"/>
              <a:t>provide</a:t>
            </a:r>
            <a:r>
              <a:rPr lang="de-DE" sz="1600" dirty="0"/>
              <a:t> </a:t>
            </a:r>
            <a:r>
              <a:rPr lang="de-DE" sz="1600" dirty="0" err="1"/>
              <a:t>benefits</a:t>
            </a:r>
            <a:r>
              <a:rPr lang="de-DE" sz="1600" dirty="0"/>
              <a:t> </a:t>
            </a:r>
            <a:r>
              <a:rPr lang="de-DE" sz="1600" dirty="0" err="1"/>
              <a:t>here</a:t>
            </a:r>
            <a:r>
              <a:rPr lang="de-DE" sz="1600" dirty="0"/>
              <a:t>?</a:t>
            </a:r>
          </a:p>
          <a:p>
            <a:pPr marL="0" indent="0">
              <a:buNone/>
            </a:pPr>
            <a:r>
              <a:rPr lang="de-DE" sz="1600" dirty="0" err="1"/>
              <a:t>Two</a:t>
            </a:r>
            <a:r>
              <a:rPr lang="de-DE" sz="1600" dirty="0"/>
              <a:t> </a:t>
            </a:r>
            <a:r>
              <a:rPr lang="de-DE" sz="1600" dirty="0" err="1"/>
              <a:t>cases</a:t>
            </a:r>
            <a:r>
              <a:rPr lang="de-DE" sz="16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Community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>
                <a:solidFill>
                  <a:srgbClr val="006699"/>
                </a:solidFill>
              </a:rPr>
              <a:t>regular</a:t>
            </a:r>
            <a:r>
              <a:rPr lang="de-DE" sz="1400" dirty="0"/>
              <a:t> </a:t>
            </a:r>
            <a:r>
              <a:rPr lang="de-DE" sz="1400" dirty="0" err="1"/>
              <a:t>grid</a:t>
            </a:r>
            <a:r>
              <a:rPr lang="de-DE" sz="1400" dirty="0"/>
              <a:t> </a:t>
            </a:r>
            <a:r>
              <a:rPr lang="de-DE" sz="1400" dirty="0" err="1"/>
              <a:t>tariff</a:t>
            </a:r>
            <a:r>
              <a:rPr lang="de-DE" sz="1400" dirty="0"/>
              <a:t>, </a:t>
            </a:r>
            <a:r>
              <a:rPr lang="de-DE" sz="1400" dirty="0" err="1"/>
              <a:t>fees</a:t>
            </a:r>
            <a:r>
              <a:rPr lang="de-DE" sz="1400" dirty="0"/>
              <a:t> &amp; </a:t>
            </a:r>
            <a:r>
              <a:rPr lang="de-DE" sz="1400" dirty="0" err="1"/>
              <a:t>surcharges</a:t>
            </a:r>
            <a:endParaRPr lang="de-DE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1400" dirty="0"/>
              <a:t>Community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>
                <a:solidFill>
                  <a:srgbClr val="006699"/>
                </a:solidFill>
              </a:rPr>
              <a:t>reduced</a:t>
            </a:r>
            <a:r>
              <a:rPr lang="de-DE" sz="1400" dirty="0"/>
              <a:t> </a:t>
            </a:r>
            <a:r>
              <a:rPr lang="de-DE" sz="1400" dirty="0" err="1"/>
              <a:t>grid</a:t>
            </a:r>
            <a:r>
              <a:rPr lang="de-DE" sz="1400" dirty="0"/>
              <a:t> </a:t>
            </a:r>
            <a:r>
              <a:rPr lang="de-DE" sz="1400" dirty="0" err="1"/>
              <a:t>tariff</a:t>
            </a:r>
            <a:r>
              <a:rPr lang="de-DE" sz="1400" dirty="0"/>
              <a:t>, </a:t>
            </a:r>
            <a:r>
              <a:rPr lang="de-DE" sz="1400" dirty="0" err="1"/>
              <a:t>fees</a:t>
            </a:r>
            <a:r>
              <a:rPr lang="de-DE" sz="1400" dirty="0"/>
              <a:t> &amp; </a:t>
            </a:r>
            <a:r>
              <a:rPr lang="de-DE" sz="1400" dirty="0" err="1"/>
              <a:t>surcharges</a:t>
            </a:r>
            <a:r>
              <a:rPr lang="de-DE" sz="1400" dirty="0"/>
              <a:t> </a:t>
            </a:r>
            <a:r>
              <a:rPr lang="de-DE" sz="1400" dirty="0" err="1"/>
              <a:t>according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EAG</a:t>
            </a:r>
            <a:endParaRPr lang="de-AT" sz="1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C7AC0B-F7F1-412A-B236-4B6F77790E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08/09/2021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AAAFE9-4838-49B6-98C3-00A552412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55DEF5-5CFB-47B4-87D1-C46D585F5E85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A32D686C-9DA5-4F2F-B265-38D3663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 Communities</a:t>
            </a:r>
            <a:endParaRPr lang="de-A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D37A5DA-3470-4867-87C2-4034E536A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This project has received funding in the framework of the joint programming initiative ERA-Net Smart Energy Systems, with support from the European Union’s Horizon 2020 research and innovation programme.</a:t>
            </a:r>
            <a:endParaRPr lang="en-GB" dirty="0"/>
          </a:p>
        </p:txBody>
      </p:sp>
      <p:pic>
        <p:nvPicPr>
          <p:cNvPr id="25" name="Inhaltsplatzhalter 24">
            <a:extLst>
              <a:ext uri="{FF2B5EF4-FFF2-40B4-BE49-F238E27FC236}">
                <a16:creationId xmlns:a16="http://schemas.microsoft.com/office/drawing/2014/main" id="{04C6BE64-C8F8-4C62-9F5C-FA5150FF268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8" y="2884448"/>
            <a:ext cx="2835341" cy="1889125"/>
          </a:xfrm>
          <a:prstGeom prst="rect">
            <a:avLst/>
          </a:prstGeom>
        </p:spPr>
      </p:pic>
      <p:graphicFrame>
        <p:nvGraphicFramePr>
          <p:cNvPr id="26" name="Inhaltsplatzhalter 12">
            <a:extLst>
              <a:ext uri="{FF2B5EF4-FFF2-40B4-BE49-F238E27FC236}">
                <a16:creationId xmlns:a16="http://schemas.microsoft.com/office/drawing/2014/main" id="{C14B3560-86E1-414B-8218-CC3A7BB1E01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55732438"/>
              </p:ext>
            </p:extLst>
          </p:nvPr>
        </p:nvGraphicFramePr>
        <p:xfrm>
          <a:off x="4721225" y="928688"/>
          <a:ext cx="3960000" cy="38448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20000">
                  <a:extLst>
                    <a:ext uri="{9D8B030D-6E8A-4147-A177-3AD203B41FA5}">
                      <a16:colId xmlns:a16="http://schemas.microsoft.com/office/drawing/2014/main" val="2539118623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1760429114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3457181661"/>
                    </a:ext>
                  </a:extLst>
                </a:gridCol>
              </a:tblGrid>
              <a:tr h="590335">
                <a:tc>
                  <a:txBody>
                    <a:bodyPr/>
                    <a:lstStyle/>
                    <a:p>
                      <a:r>
                        <a:rPr lang="de-DE" sz="900" dirty="0" err="1"/>
                        <a:t>Tariff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assumptions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/>
                        <a:t>Fix </a:t>
                      </a:r>
                      <a:r>
                        <a:rPr lang="de-DE" sz="900" dirty="0" err="1"/>
                        <a:t>component</a:t>
                      </a:r>
                      <a:r>
                        <a:rPr lang="de-DE" sz="900" dirty="0"/>
                        <a:t> (EUR/a)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900" dirty="0" err="1"/>
                        <a:t>Volumetric</a:t>
                      </a:r>
                      <a:r>
                        <a:rPr lang="de-DE" sz="900" dirty="0"/>
                        <a:t> </a:t>
                      </a:r>
                      <a:r>
                        <a:rPr lang="de-DE" sz="900" dirty="0" err="1"/>
                        <a:t>component</a:t>
                      </a:r>
                      <a:r>
                        <a:rPr lang="de-DE" sz="900" dirty="0"/>
                        <a:t> (EUR/MWh)</a:t>
                      </a:r>
                      <a:endParaRPr lang="de-AT" sz="9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423586"/>
                  </a:ext>
                </a:extLst>
              </a:tr>
              <a:tr h="393557">
                <a:tc>
                  <a:txBody>
                    <a:bodyPr/>
                    <a:lstStyle/>
                    <a:p>
                      <a:r>
                        <a:rPr lang="de-DE" sz="800" dirty="0"/>
                        <a:t>Supply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69.00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/>
                        <a:t>1.2 * </a:t>
                      </a:r>
                      <a:r>
                        <a:rPr lang="de-DE" sz="800" dirty="0" err="1"/>
                        <a:t>market</a:t>
                      </a:r>
                      <a:r>
                        <a:rPr lang="de-DE" sz="800" dirty="0"/>
                        <a:t> </a:t>
                      </a:r>
                      <a:r>
                        <a:rPr lang="de-DE" sz="800" dirty="0" err="1"/>
                        <a:t>price</a:t>
                      </a:r>
                      <a:r>
                        <a:rPr lang="de-DE" sz="800" dirty="0"/>
                        <a:t> + 1.2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(Ø 40.97)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978593"/>
                  </a:ext>
                </a:extLst>
              </a:tr>
              <a:tr h="393557">
                <a:tc>
                  <a:txBody>
                    <a:bodyPr/>
                    <a:lstStyle/>
                    <a:p>
                      <a:r>
                        <a:rPr lang="de-DE" sz="800" dirty="0"/>
                        <a:t>Feed-in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 err="1"/>
                        <a:t>market</a:t>
                      </a:r>
                      <a:r>
                        <a:rPr lang="de-DE" sz="800" dirty="0"/>
                        <a:t> </a:t>
                      </a:r>
                      <a:r>
                        <a:rPr lang="de-DE" sz="800" dirty="0" err="1"/>
                        <a:t>price</a:t>
                      </a:r>
                      <a:endParaRPr lang="de-DE" sz="80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(Ø 33.14)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870898"/>
                  </a:ext>
                </a:extLst>
              </a:tr>
              <a:tr h="455117">
                <a:tc>
                  <a:txBody>
                    <a:bodyPr/>
                    <a:lstStyle/>
                    <a:p>
                      <a:r>
                        <a:rPr lang="de-DE" sz="800" b="1" dirty="0"/>
                        <a:t>Internal </a:t>
                      </a:r>
                      <a:r>
                        <a:rPr lang="de-DE" sz="800" b="1" dirty="0" err="1"/>
                        <a:t>price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for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community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trades</a:t>
                      </a:r>
                      <a:endParaRPr lang="de-AT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(Supply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tariff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Feedin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tariff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) / 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(Ø 37.01)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067486"/>
                  </a:ext>
                </a:extLst>
              </a:tr>
              <a:tr h="576482">
                <a:tc>
                  <a:txBody>
                    <a:bodyPr/>
                    <a:lstStyle/>
                    <a:p>
                      <a:r>
                        <a:rPr lang="de-DE" sz="800" b="1" dirty="0"/>
                        <a:t>Internal </a:t>
                      </a:r>
                      <a:r>
                        <a:rPr lang="de-DE" sz="800" b="1" dirty="0" err="1"/>
                        <a:t>price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for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community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trades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with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reduced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grid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tariff</a:t>
                      </a:r>
                      <a:r>
                        <a:rPr lang="de-DE" sz="800" b="1" dirty="0"/>
                        <a:t> and </a:t>
                      </a:r>
                      <a:r>
                        <a:rPr lang="de-DE" sz="800" b="1" dirty="0" err="1"/>
                        <a:t>fees</a:t>
                      </a:r>
                      <a:endParaRPr lang="de-AT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Internal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price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+ (Grid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tariff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reduction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 + Fees </a:t>
                      </a:r>
                      <a:r>
                        <a:rPr lang="de-DE" sz="800" dirty="0" err="1">
                          <a:solidFill>
                            <a:schemeClr val="tx1"/>
                          </a:solidFill>
                        </a:rPr>
                        <a:t>reduction</a:t>
                      </a:r>
                      <a:r>
                        <a:rPr lang="de-DE" sz="800" dirty="0">
                          <a:solidFill>
                            <a:schemeClr val="tx1"/>
                          </a:solidFill>
                        </a:rPr>
                        <a:t>) / 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(Ø 57.88)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820419"/>
                  </a:ext>
                </a:extLst>
              </a:tr>
              <a:tr h="250445">
                <a:tc>
                  <a:txBody>
                    <a:bodyPr/>
                    <a:lstStyle/>
                    <a:p>
                      <a:r>
                        <a:rPr lang="de-DE" sz="800" dirty="0"/>
                        <a:t>Grid </a:t>
                      </a:r>
                      <a:r>
                        <a:rPr lang="de-DE" sz="800" dirty="0" err="1"/>
                        <a:t>tariff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64.80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46.53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113611"/>
                  </a:ext>
                </a:extLst>
              </a:tr>
              <a:tr h="393557">
                <a:tc>
                  <a:txBody>
                    <a:bodyPr/>
                    <a:lstStyle/>
                    <a:p>
                      <a:r>
                        <a:rPr lang="de-DE" sz="800" b="1" dirty="0" err="1"/>
                        <a:t>Reduced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grid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tariff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for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community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trades</a:t>
                      </a:r>
                      <a:endParaRPr lang="de-AT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31.63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08396"/>
                  </a:ext>
                </a:extLst>
              </a:tr>
              <a:tr h="250445">
                <a:tc>
                  <a:txBody>
                    <a:bodyPr/>
                    <a:lstStyle/>
                    <a:p>
                      <a:r>
                        <a:rPr lang="de-DE" sz="800" dirty="0"/>
                        <a:t>Fees &amp; </a:t>
                      </a:r>
                      <a:r>
                        <a:rPr lang="de-DE" sz="800" dirty="0" err="1"/>
                        <a:t>surcharges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19.97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26.75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37367"/>
                  </a:ext>
                </a:extLst>
              </a:tr>
              <a:tr h="536669">
                <a:tc>
                  <a:txBody>
                    <a:bodyPr/>
                    <a:lstStyle/>
                    <a:p>
                      <a:r>
                        <a:rPr lang="de-DE" sz="800" b="1" dirty="0" err="1"/>
                        <a:t>Reduced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fees</a:t>
                      </a:r>
                      <a:r>
                        <a:rPr lang="de-DE" sz="800" b="1" dirty="0"/>
                        <a:t> &amp; </a:t>
                      </a:r>
                      <a:r>
                        <a:rPr lang="de-DE" sz="800" b="1" dirty="0" err="1"/>
                        <a:t>surcharges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for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community</a:t>
                      </a:r>
                      <a:r>
                        <a:rPr lang="de-DE" sz="800" b="1" dirty="0"/>
                        <a:t> </a:t>
                      </a:r>
                      <a:r>
                        <a:rPr lang="de-DE" sz="800" b="1" dirty="0" err="1"/>
                        <a:t>trades</a:t>
                      </a:r>
                      <a:endParaRPr lang="de-AT" sz="8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-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800" dirty="0"/>
                        <a:t>0.00</a:t>
                      </a:r>
                      <a:endParaRPr lang="de-AT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12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871580"/>
      </p:ext>
    </p:extLst>
  </p:cSld>
  <p:clrMapOvr>
    <a:masterClrMapping/>
  </p:clrMapOvr>
</p:sld>
</file>

<file path=ppt/theme/theme1.xml><?xml version="1.0" encoding="utf-8"?>
<a:theme xmlns:a="http://schemas.openxmlformats.org/drawingml/2006/main" name="TU_Powerpoint_Vorlage_logo_geografische_verortung_bild">
  <a:themeElements>
    <a:clrScheme name="TU Wien - EEG">
      <a:dk1>
        <a:sysClr val="windowText" lastClr="000000"/>
      </a:dk1>
      <a:lt1>
        <a:sysClr val="window" lastClr="FFFFFF"/>
      </a:lt1>
      <a:dk2>
        <a:srgbClr val="44546A"/>
      </a:dk2>
      <a:lt2>
        <a:srgbClr val="00A984"/>
      </a:lt2>
      <a:accent1>
        <a:srgbClr val="006699"/>
      </a:accent1>
      <a:accent2>
        <a:srgbClr val="4DA835"/>
      </a:accent2>
      <a:accent3>
        <a:srgbClr val="A5A5A5"/>
      </a:accent3>
      <a:accent4>
        <a:srgbClr val="DEE7EC"/>
      </a:accent4>
      <a:accent5>
        <a:srgbClr val="F2F6F8"/>
      </a:accent5>
      <a:accent6>
        <a:srgbClr val="C5E0B3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entation_Template_TUW-EEG_20160503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U_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-EEG_pptx_Template" id="{973FA947-A978-422D-B716-6448A19AA1DD}" vid="{C14D3B5C-F7CD-4124-AACD-17456FB8D14B}"/>
    </a:ext>
  </a:extLst>
</a:theme>
</file>

<file path=ppt/theme/theme4.xml><?xml version="1.0" encoding="utf-8"?>
<a:theme xmlns:a="http://schemas.openxmlformats.org/drawingml/2006/main" name="text_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U_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F61A6F441F984CB6AECB2118722A71" ma:contentTypeVersion="9" ma:contentTypeDescription="Ein neues Dokument erstellen." ma:contentTypeScope="" ma:versionID="da462f0aa69dfb8255958ff47f2218a6">
  <xsd:schema xmlns:xsd="http://www.w3.org/2001/XMLSchema" xmlns:xs="http://www.w3.org/2001/XMLSchema" xmlns:p="http://schemas.microsoft.com/office/2006/metadata/properties" xmlns:ns2="29d054a9-41b7-48a1-8d70-70edad58cda4" targetNamespace="http://schemas.microsoft.com/office/2006/metadata/properties" ma:root="true" ma:fieldsID="cdd91223eee9ad216794ac9a7b9b6a85" ns2:_="">
    <xsd:import namespace="29d054a9-41b7-48a1-8d70-70edad58cd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054a9-41b7-48a1-8d70-70edad58c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67568C-4AC6-4054-BEDF-B66429386F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43ED59-8A22-42B7-AE56-B2EE90D12C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054a9-41b7-48a1-8d70-70edad58cd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AC2A6F-D4E8-48A9-8F7B-F0F50044255F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29d054a9-41b7-48a1-8d70-70edad58cda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Presentation_Template_TUW-EEG_20160503</Template>
  <TotalTime>0</TotalTime>
  <Words>2215</Words>
  <Application>Microsoft Office PowerPoint</Application>
  <PresentationFormat>Bildschirmpräsentation (16:9)</PresentationFormat>
  <Paragraphs>350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Wingdings</vt:lpstr>
      <vt:lpstr>TU_Powerpoint_Vorlage_logo_geografische_verortung_bild</vt:lpstr>
      <vt:lpstr>Inhalt_blauer_Rahmen</vt:lpstr>
      <vt:lpstr>Presentation_Template_TUW-EEG_20160503</vt:lpstr>
      <vt:lpstr>text_slide</vt:lpstr>
      <vt:lpstr>The impact of Grid Tariff design on Energy Communities</vt:lpstr>
      <vt:lpstr>Motivation</vt:lpstr>
      <vt:lpstr>Methods - Operational Community Optimization</vt:lpstr>
      <vt:lpstr>Household types and Data sources</vt:lpstr>
      <vt:lpstr>Present Setup</vt:lpstr>
      <vt:lpstr>Future Setup</vt:lpstr>
      <vt:lpstr>Component operation – Week 39</vt:lpstr>
      <vt:lpstr>Present vs Future</vt:lpstr>
      <vt:lpstr>Energy Communities</vt:lpstr>
      <vt:lpstr>Impact of forming a Energy Community</vt:lpstr>
      <vt:lpstr>Future Setup with Peak load pricing</vt:lpstr>
      <vt:lpstr>Cost change with peak load pricing</vt:lpstr>
      <vt:lpstr>Energy Communities with peak load pricing</vt:lpstr>
      <vt:lpstr>Energy Communities with peak load pricing</vt:lpstr>
      <vt:lpstr>Symmetric peak load pricing</vt:lpstr>
      <vt:lpstr>Symmetric peak load pricing</vt:lpstr>
      <vt:lpstr>Summary</vt:lpstr>
      <vt:lpstr>Conclusions</vt:lpstr>
      <vt:lpstr>PowerPoint-Präsentation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Bettina Burgholzer</dc:creator>
  <cp:lastModifiedBy>Daniel Schwabeneder</cp:lastModifiedBy>
  <cp:revision>139</cp:revision>
  <cp:lastPrinted>2021-06-27T19:04:55Z</cp:lastPrinted>
  <dcterms:created xsi:type="dcterms:W3CDTF">2017-05-24T08:25:17Z</dcterms:created>
  <dcterms:modified xsi:type="dcterms:W3CDTF">2021-09-08T06:25:49Z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0x010100F3F61A6F441F984CB6AECB2118722A71</vt:lpwstr>
  </property>
</Properties>
</file>