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7" r:id="rId2"/>
    <p:sldId id="359" r:id="rId3"/>
    <p:sldId id="264" r:id="rId4"/>
    <p:sldId id="258" r:id="rId5"/>
    <p:sldId id="266" r:id="rId6"/>
    <p:sldId id="345" r:id="rId7"/>
    <p:sldId id="268" r:id="rId8"/>
    <p:sldId id="277" r:id="rId9"/>
    <p:sldId id="276" r:id="rId10"/>
    <p:sldId id="278" r:id="rId11"/>
    <p:sldId id="346" r:id="rId12"/>
    <p:sldId id="273" r:id="rId13"/>
    <p:sldId id="360" r:id="rId14"/>
    <p:sldId id="348" r:id="rId15"/>
    <p:sldId id="355" r:id="rId16"/>
    <p:sldId id="352" r:id="rId17"/>
    <p:sldId id="358" r:id="rId18"/>
  </p:sldIdLst>
  <p:sldSz cx="9144000" cy="5143500" type="screen16x9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2925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5" userDrawn="1">
          <p15:clr>
            <a:srgbClr val="A4A3A4"/>
          </p15:clr>
        </p15:guide>
        <p15:guide id="5" pos="5012" userDrawn="1">
          <p15:clr>
            <a:srgbClr val="A4A3A4"/>
          </p15:clr>
        </p15:guide>
        <p15:guide id="6" orient="horz" pos="2845" userDrawn="1">
          <p15:clr>
            <a:srgbClr val="A4A3A4"/>
          </p15:clr>
        </p15:guide>
        <p15:guide id="7" orient="horz" pos="586" userDrawn="1">
          <p15:clr>
            <a:srgbClr val="A4A3A4"/>
          </p15:clr>
        </p15:guide>
        <p15:guide id="8" orient="horz" pos="758" userDrawn="1">
          <p15:clr>
            <a:srgbClr val="A4A3A4"/>
          </p15:clr>
        </p15:guide>
        <p15:guide id="9" pos="2250" userDrawn="1">
          <p15:clr>
            <a:srgbClr val="A4A3A4"/>
          </p15:clr>
        </p15:guide>
        <p15:guide id="10" pos="2154" userDrawn="1">
          <p15:clr>
            <a:srgbClr val="A4A3A4"/>
          </p15:clr>
        </p15:guide>
        <p15:guide id="11" pos="2826" userDrawn="1">
          <p15:clr>
            <a:srgbClr val="A4A3A4"/>
          </p15:clr>
        </p15:guide>
        <p15:guide id="12" orient="horz" pos="30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mmeder Sarah" initials="WS" lastIdx="1" clrIdx="0">
    <p:extLst>
      <p:ext uri="{19B8F6BF-5375-455C-9EA6-DF929625EA0E}">
        <p15:presenceInfo xmlns:p15="http://schemas.microsoft.com/office/powerpoint/2012/main" userId="Wimmeder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7C8388"/>
    <a:srgbClr val="617D2B"/>
    <a:srgbClr val="F3D6BC"/>
    <a:srgbClr val="E5AE7C"/>
    <a:srgbClr val="D7843F"/>
    <a:srgbClr val="BEBE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2" autoAdjust="0"/>
    <p:restoredTop sz="92832" autoAdjust="0"/>
  </p:normalViewPr>
  <p:slideViewPr>
    <p:cSldViewPr snapToGrid="0" showGuides="1">
      <p:cViewPr>
        <p:scale>
          <a:sx n="100" d="100"/>
          <a:sy n="100" d="100"/>
        </p:scale>
        <p:origin x="156" y="-312"/>
      </p:cViewPr>
      <p:guideLst>
        <p:guide orient="horz" pos="368"/>
        <p:guide pos="2925"/>
        <p:guide pos="340"/>
        <p:guide pos="5425"/>
        <p:guide pos="5012"/>
        <p:guide orient="horz" pos="2845"/>
        <p:guide orient="horz" pos="586"/>
        <p:guide orient="horz" pos="758"/>
        <p:guide pos="2250"/>
        <p:guide pos="2154"/>
        <p:guide pos="2826"/>
        <p:guide orient="horz" pos="3033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370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Basis Szenario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static</c:v>
                </c:pt>
                <c:pt idx="1">
                  <c:v>clairvoyant</c:v>
                </c:pt>
                <c:pt idx="2">
                  <c:v>stochstic</c:v>
                </c:pt>
                <c:pt idx="3">
                  <c:v>strong risk averse</c:v>
                </c:pt>
                <c:pt idx="4">
                  <c:v>weak risk averse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52895</c:v>
                </c:pt>
                <c:pt idx="1">
                  <c:v>52888</c:v>
                </c:pt>
                <c:pt idx="2">
                  <c:v>52889</c:v>
                </c:pt>
                <c:pt idx="3">
                  <c:v>52888</c:v>
                </c:pt>
                <c:pt idx="4">
                  <c:v>52888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D-4864-8BC3-3709629874F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Reduzierte Batteriekosten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static</c:v>
                </c:pt>
                <c:pt idx="1">
                  <c:v>clairvoyant</c:v>
                </c:pt>
                <c:pt idx="2">
                  <c:v>stochstic</c:v>
                </c:pt>
                <c:pt idx="3">
                  <c:v>strong risk averse</c:v>
                </c:pt>
                <c:pt idx="4">
                  <c:v>weak risk averse</c:v>
                </c:pt>
              </c:strCache>
            </c:strRef>
          </c:cat>
          <c:val>
            <c:numRef>
              <c:f>Tabelle1!$C$2:$C$6</c:f>
              <c:numCache>
                <c:formatCode>#,##0</c:formatCode>
                <c:ptCount val="5"/>
                <c:pt idx="0">
                  <c:v>52881</c:v>
                </c:pt>
                <c:pt idx="1">
                  <c:v>52849</c:v>
                </c:pt>
                <c:pt idx="2">
                  <c:v>52849</c:v>
                </c:pt>
                <c:pt idx="3">
                  <c:v>52849</c:v>
                </c:pt>
                <c:pt idx="4">
                  <c:v>52849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D-4864-8BC3-3709629874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2754800"/>
        <c:axId val="532752720"/>
      </c:barChart>
      <c:catAx>
        <c:axId val="53275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752720"/>
        <c:crosses val="autoZero"/>
        <c:auto val="1"/>
        <c:lblAlgn val="ctr"/>
        <c:lblOffset val="100"/>
        <c:noMultiLvlLbl val="0"/>
      </c:catAx>
      <c:valAx>
        <c:axId val="53275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75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15406"/>
            <a:ext cx="498273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74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1325850"/>
            <a:ext cx="8077201" cy="1121807"/>
          </a:xfrm>
        </p:spPr>
        <p:txBody>
          <a:bodyPr anchor="b"/>
          <a:lstStyle>
            <a:lvl1pPr>
              <a:lnSpc>
                <a:spcPts val="4000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467888"/>
            <a:ext cx="8074025" cy="8959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3357035"/>
            <a:ext cx="8077200" cy="1162980"/>
          </a:xfrm>
        </p:spPr>
        <p:txBody>
          <a:bodyPr/>
          <a:lstStyle>
            <a:lvl1pPr>
              <a:buNone/>
              <a:defRPr sz="16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37" name="Grafik 3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A5BA39-7104-4FD6-BFF2-0483C120A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225" y="455837"/>
            <a:ext cx="2367503" cy="6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3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 bwMode="auto">
          <a:xfrm>
            <a:off x="533096" y="928440"/>
            <a:ext cx="8085792" cy="3585177"/>
          </a:xfrm>
          <a:custGeom>
            <a:avLst/>
            <a:gdLst>
              <a:gd name="connsiteX0" fmla="*/ 8 w 8085792"/>
              <a:gd name="connsiteY0" fmla="*/ 0 h 3585177"/>
              <a:gd name="connsiteX1" fmla="*/ 8085792 w 8085792"/>
              <a:gd name="connsiteY1" fmla="*/ 0 h 3585177"/>
              <a:gd name="connsiteX2" fmla="*/ 8083990 w 8085792"/>
              <a:gd name="connsiteY2" fmla="*/ 2920424 h 3585177"/>
              <a:gd name="connsiteX3" fmla="*/ 7426443 w 8085792"/>
              <a:gd name="connsiteY3" fmla="*/ 3585177 h 3585177"/>
              <a:gd name="connsiteX4" fmla="*/ 305 w 8085792"/>
              <a:gd name="connsiteY4" fmla="*/ 3581991 h 3585177"/>
              <a:gd name="connsiteX5" fmla="*/ 3 w 8085792"/>
              <a:gd name="connsiteY5" fmla="*/ 34892 h 358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792" h="3585177">
                <a:moveTo>
                  <a:pt x="8" y="0"/>
                </a:moveTo>
                <a:lnTo>
                  <a:pt x="8085792" y="0"/>
                </a:lnTo>
                <a:lnTo>
                  <a:pt x="8083990" y="2920424"/>
                </a:lnTo>
                <a:lnTo>
                  <a:pt x="7426443" y="3585177"/>
                </a:lnTo>
                <a:lnTo>
                  <a:pt x="305" y="3581991"/>
                </a:lnTo>
                <a:cubicBezTo>
                  <a:pt x="1165" y="2190443"/>
                  <a:pt x="-71" y="1255292"/>
                  <a:pt x="3" y="348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noProof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37" name="Grafik 3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24704D-5F8A-4E6D-ABE6-7893BD7ED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434" y="246234"/>
            <a:ext cx="1616625" cy="470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sz="1400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39752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539752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22"/>
          </p:nvPr>
        </p:nvSpPr>
        <p:spPr>
          <a:xfrm>
            <a:off x="539752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2692797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2692797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2692797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4845842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7"/>
          </p:nvPr>
        </p:nvSpPr>
        <p:spPr>
          <a:xfrm>
            <a:off x="4845842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845842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9"/>
          </p:nvPr>
        </p:nvSpPr>
        <p:spPr>
          <a:xfrm>
            <a:off x="6998888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0"/>
          </p:nvPr>
        </p:nvSpPr>
        <p:spPr>
          <a:xfrm>
            <a:off x="6998888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31"/>
          </p:nvPr>
        </p:nvSpPr>
        <p:spPr>
          <a:xfrm>
            <a:off x="6998888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48" name="Grafik 47" descr="Ein Bild, das Text enthält.&#10;&#10;Automatisch generierte Beschreibung">
            <a:extLst>
              <a:ext uri="{FF2B5EF4-FFF2-40B4-BE49-F238E27FC236}">
                <a16:creationId xmlns:a16="http://schemas.microsoft.com/office/drawing/2014/main" id="{E0836881-BC45-454E-88F7-4171062DC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434" y="179214"/>
            <a:ext cx="1616625" cy="470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2001" y="1296000"/>
            <a:ext cx="8077201" cy="816769"/>
          </a:xfrm>
        </p:spPr>
        <p:txBody>
          <a:bodyPr anchor="b"/>
          <a:lstStyle>
            <a:lvl1pPr>
              <a:lnSpc>
                <a:spcPts val="4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133000"/>
            <a:ext cx="8074025" cy="60076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3635896" y="3840832"/>
            <a:ext cx="5508104" cy="1302668"/>
            <a:chOff x="3635896" y="5555331"/>
            <a:chExt cx="5508104" cy="1302668"/>
          </a:xfrm>
        </p:grpSpPr>
        <p:sp>
          <p:nvSpPr>
            <p:cNvPr id="7" name="Parallelogramm 6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2" name="Gruppierung 21"/>
          <p:cNvGrpSpPr/>
          <p:nvPr userDrawn="1"/>
        </p:nvGrpSpPr>
        <p:grpSpPr>
          <a:xfrm>
            <a:off x="2587960" y="2984548"/>
            <a:ext cx="4926351" cy="389740"/>
            <a:chOff x="2587960" y="4027999"/>
            <a:chExt cx="4926351" cy="389740"/>
          </a:xfrm>
        </p:grpSpPr>
        <p:sp>
          <p:nvSpPr>
            <p:cNvPr id="23" name="Parallelogramm 22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Parallelogramm 27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pic>
        <p:nvPicPr>
          <p:cNvPr id="30" name="Grafik 2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20F2A6-2557-483C-A8DA-16BE9BCDD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226" y="455837"/>
            <a:ext cx="2367503" cy="6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7816" y="0"/>
            <a:ext cx="9159631" cy="51435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8001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B34B4B8B-3F74-40E8-B6D9-1036D2AD2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347" y="107033"/>
            <a:ext cx="1616625" cy="4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0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E5DF6-F53E-48E8-A297-4C5E02E4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65D55-6595-4B18-9C8B-F56BB3A8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0EC95C-229C-40F5-968D-06C1E458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AB9C9E-9A89-4614-A145-62E743CA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71286A-2E29-419D-87CA-B2BF8C8C1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434" y="246234"/>
            <a:ext cx="1616625" cy="4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F0FB7E-AE12-4DC3-A9BA-AFC2CD0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F2A9C4-C63A-4510-85CB-AD3E12A6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812038-5898-4F13-A327-35AE2592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753705-1E95-47BA-978E-2AADBD708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434" y="246234"/>
            <a:ext cx="1616625" cy="4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3712578"/>
            <a:ext cx="8077201" cy="459121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4191930"/>
            <a:ext cx="8074025" cy="60076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auto">
          <a:xfrm>
            <a:off x="533402" y="1435578"/>
            <a:ext cx="8084447" cy="2249098"/>
          </a:xfrm>
          <a:custGeom>
            <a:avLst/>
            <a:gdLst>
              <a:gd name="connsiteX0" fmla="*/ 0 w 8084447"/>
              <a:gd name="connsiteY0" fmla="*/ 0 h 2249098"/>
              <a:gd name="connsiteX1" fmla="*/ 8083969 w 8084447"/>
              <a:gd name="connsiteY1" fmla="*/ 0 h 2249098"/>
              <a:gd name="connsiteX2" fmla="*/ 8084277 w 8084447"/>
              <a:gd name="connsiteY2" fmla="*/ 352027 h 2249098"/>
              <a:gd name="connsiteX3" fmla="*/ 8083685 w 8084447"/>
              <a:gd name="connsiteY3" fmla="*/ 1586625 h 2249098"/>
              <a:gd name="connsiteX4" fmla="*/ 7426138 w 8084447"/>
              <a:gd name="connsiteY4" fmla="*/ 2249098 h 2249098"/>
              <a:gd name="connsiteX5" fmla="*/ 0 w 8084447"/>
              <a:gd name="connsiteY5" fmla="*/ 2245923 h 22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447" h="2249098">
                <a:moveTo>
                  <a:pt x="0" y="0"/>
                </a:moveTo>
                <a:lnTo>
                  <a:pt x="8083969" y="0"/>
                </a:lnTo>
                <a:lnTo>
                  <a:pt x="8084277" y="352027"/>
                </a:lnTo>
                <a:cubicBezTo>
                  <a:pt x="8084578" y="798937"/>
                  <a:pt x="8084538" y="1221624"/>
                  <a:pt x="8083685" y="1586625"/>
                </a:cubicBezTo>
                <a:lnTo>
                  <a:pt x="7426138" y="2249098"/>
                </a:lnTo>
                <a:lnTo>
                  <a:pt x="0" y="22459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hteck 3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38" name="Grafik 3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7DF5039-2486-4751-8B59-4536FD882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226" y="455837"/>
            <a:ext cx="2367503" cy="688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1296000"/>
            <a:ext cx="8077201" cy="816769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133000"/>
            <a:ext cx="8074025" cy="8959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7" name="Gruppierung 6"/>
          <p:cNvGrpSpPr/>
          <p:nvPr userDrawn="1"/>
        </p:nvGrpSpPr>
        <p:grpSpPr>
          <a:xfrm>
            <a:off x="3635896" y="3840832"/>
            <a:ext cx="5508104" cy="1302668"/>
            <a:chOff x="3635896" y="5555331"/>
            <a:chExt cx="5508104" cy="1302668"/>
          </a:xfrm>
        </p:grpSpPr>
        <p:sp>
          <p:nvSpPr>
            <p:cNvPr id="8" name="Parallelogramm 7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3B16E98-CC65-4E7D-81DF-31289C6C6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226" y="455837"/>
            <a:ext cx="2367503" cy="688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203598"/>
            <a:ext cx="8085460" cy="331236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0225" y="267494"/>
            <a:ext cx="6274023" cy="720080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noProof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4A3C486-A829-46B6-A820-904F38671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83" y="157096"/>
            <a:ext cx="1616625" cy="4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6" y="1188597"/>
            <a:ext cx="8080375" cy="21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465119"/>
            <a:ext cx="8085460" cy="305084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noProof="0"/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649FAC-8A52-4902-AD31-58C7B993E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83" y="157096"/>
            <a:ext cx="1616625" cy="4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203598"/>
            <a:ext cx="3959225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1400" noProof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4644008" y="1201762"/>
            <a:ext cx="3974719" cy="3314204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530225" y="339502"/>
            <a:ext cx="6274023" cy="648072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63437E1-AB1E-4922-8CC2-E3DF16E36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83" y="157096"/>
            <a:ext cx="1616625" cy="4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203598"/>
            <a:ext cx="3959225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1400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530225" y="339502"/>
            <a:ext cx="6274023" cy="648072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3960440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504AC97-D73E-4D78-A4AF-C1BBDF4C8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83" y="157096"/>
            <a:ext cx="1616625" cy="470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sz="1400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533104" y="1201762"/>
            <a:ext cx="8085623" cy="3314204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" name="Gruppierung 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36" name="Grafik 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D33E7DB-D7C9-44D9-9A74-240EB6D91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83" y="157096"/>
            <a:ext cx="1616625" cy="4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noProof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AD928C4-5055-4758-8D65-421170D25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434" y="246234"/>
            <a:ext cx="1616625" cy="4704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noProof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267494"/>
            <a:ext cx="627402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Mastertitelformat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201738"/>
            <a:ext cx="8080375" cy="3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9" y="320279"/>
            <a:ext cx="822325" cy="61674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7066140" y="260712"/>
            <a:ext cx="1543335" cy="347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707" r:id="rId2"/>
    <p:sldLayoutId id="2147484711" r:id="rId3"/>
    <p:sldLayoutId id="2147484696" r:id="rId4"/>
    <p:sldLayoutId id="2147484695" r:id="rId5"/>
    <p:sldLayoutId id="2147484698" r:id="rId6"/>
    <p:sldLayoutId id="2147484714" r:id="rId7"/>
    <p:sldLayoutId id="2147484701" r:id="rId8"/>
    <p:sldLayoutId id="2147484712" r:id="rId9"/>
    <p:sldLayoutId id="2147484706" r:id="rId10"/>
    <p:sldLayoutId id="2147484715" r:id="rId11"/>
    <p:sldLayoutId id="2147484703" r:id="rId12"/>
    <p:sldLayoutId id="2147484713" r:id="rId13"/>
    <p:sldLayoutId id="2147484716" r:id="rId14"/>
    <p:sldLayoutId id="214748471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69875" indent="-2698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04863" indent="-269875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090612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355725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/>
              <a:t>Stochastische Optimierung eines Batteriespeichers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AT" dirty="0"/>
              <a:t>IEWT 2021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Sarah Wimmeder, Raimund Kovacevic Gerhard Totschnig</a:t>
            </a:r>
          </a:p>
        </p:txBody>
      </p:sp>
    </p:spTree>
    <p:extLst>
      <p:ext uri="{BB962C8B-B14F-4D97-AF65-F5344CB8AC3E}">
        <p14:creationId xmlns:p14="http://schemas.microsoft.com/office/powerpoint/2010/main" val="121360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DD6274C-CED2-469E-9B8A-E76DACB2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6" y="1085389"/>
            <a:ext cx="3963394" cy="2440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A5B98C-79E1-45A2-B0E1-D84178B7C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5389"/>
            <a:ext cx="3897589" cy="244078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A07147D-255F-4135-9B63-BC0AB48B732B}"/>
              </a:ext>
            </a:extLst>
          </p:cNvPr>
          <p:cNvGrpSpPr/>
          <p:nvPr/>
        </p:nvGrpSpPr>
        <p:grpSpPr>
          <a:xfrm>
            <a:off x="910183" y="3526175"/>
            <a:ext cx="7470481" cy="1617325"/>
            <a:chOff x="838200" y="2126199"/>
            <a:chExt cx="10880188" cy="3353893"/>
          </a:xfrm>
          <a:noFill/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46B776C-ED3A-424C-A8F6-A135CCE0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126199"/>
              <a:ext cx="10880188" cy="3353893"/>
            </a:xfrm>
            <a:prstGeom prst="rect">
              <a:avLst/>
            </a:prstGeom>
            <a:grpFill/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607C503-68E0-45DA-8AFF-3BB372161D1A}"/>
                </a:ext>
              </a:extLst>
            </p:cNvPr>
            <p:cNvSpPr/>
            <p:nvPr/>
          </p:nvSpPr>
          <p:spPr>
            <a:xfrm>
              <a:off x="1871662" y="2343583"/>
              <a:ext cx="2328863" cy="282849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 sz="75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B3E69D6F-A195-4A2F-B239-A739C350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993" y="0"/>
            <a:ext cx="7886700" cy="994172"/>
          </a:xfrm>
        </p:spPr>
        <p:txBody>
          <a:bodyPr/>
          <a:lstStyle/>
          <a:p>
            <a:r>
              <a:rPr lang="de-AT" dirty="0"/>
              <a:t>Vergleich: Originaldaten und </a:t>
            </a:r>
            <a:r>
              <a:rPr lang="de-AT" dirty="0" err="1"/>
              <a:t>Lattice</a:t>
            </a:r>
            <a:endParaRPr lang="de-AT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58DC017-EDC7-4376-A760-8C18E5E2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28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F2E09880-7340-494C-8B33-7D179C349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64436"/>
              </p:ext>
            </p:extLst>
          </p:nvPr>
        </p:nvGraphicFramePr>
        <p:xfrm>
          <a:off x="628650" y="1383507"/>
          <a:ext cx="7884318" cy="1273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8001">
                  <a:extLst>
                    <a:ext uri="{9D8B030D-6E8A-4147-A177-3AD203B41FA5}">
                      <a16:colId xmlns:a16="http://schemas.microsoft.com/office/drawing/2014/main" val="2250690490"/>
                    </a:ext>
                  </a:extLst>
                </a:gridCol>
                <a:gridCol w="2522351">
                  <a:extLst>
                    <a:ext uri="{9D8B030D-6E8A-4147-A177-3AD203B41FA5}">
                      <a16:colId xmlns:a16="http://schemas.microsoft.com/office/drawing/2014/main" val="1043604915"/>
                    </a:ext>
                  </a:extLst>
                </a:gridCol>
                <a:gridCol w="2303966">
                  <a:extLst>
                    <a:ext uri="{9D8B030D-6E8A-4147-A177-3AD203B41FA5}">
                      <a16:colId xmlns:a16="http://schemas.microsoft.com/office/drawing/2014/main" val="728006251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r>
                        <a:rPr lang="de-AT" sz="1100"/>
                        <a:t>Parameter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Basis Szenario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Reduzierte Kosten</a:t>
                      </a:r>
                    </a:p>
                  </a:txBody>
                  <a:tcPr marL="62654" marR="62654" marT="31327" marB="31327" anchor="ctr"/>
                </a:tc>
                <a:extLst>
                  <a:ext uri="{0D108BD9-81ED-4DB2-BD59-A6C34878D82A}">
                    <a16:rowId xmlns:a16="http://schemas.microsoft.com/office/drawing/2014/main" val="17762347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r>
                        <a:rPr lang="de-AT" sz="1100" dirty="0"/>
                        <a:t>Kapazität [kWh]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230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230</a:t>
                      </a:r>
                    </a:p>
                  </a:txBody>
                  <a:tcPr marL="62654" marR="62654" marT="31327" marB="31327" anchor="ctr"/>
                </a:tc>
                <a:extLst>
                  <a:ext uri="{0D108BD9-81ED-4DB2-BD59-A6C34878D82A}">
                    <a16:rowId xmlns:a16="http://schemas.microsoft.com/office/drawing/2014/main" val="206980645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r>
                        <a:rPr lang="de-AT" sz="1100" dirty="0"/>
                        <a:t>Effizienz [%]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98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98</a:t>
                      </a:r>
                    </a:p>
                  </a:txBody>
                  <a:tcPr marL="62654" marR="62654" marT="31327" marB="31327" anchor="ctr"/>
                </a:tc>
                <a:extLst>
                  <a:ext uri="{0D108BD9-81ED-4DB2-BD59-A6C34878D82A}">
                    <a16:rowId xmlns:a16="http://schemas.microsoft.com/office/drawing/2014/main" val="1657468053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r>
                        <a:rPr lang="de-AT" sz="1100" dirty="0"/>
                        <a:t>Fixkosten [€/kWh]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920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460</a:t>
                      </a:r>
                    </a:p>
                  </a:txBody>
                  <a:tcPr marL="62654" marR="62654" marT="31327" marB="31327" anchor="ctr"/>
                </a:tc>
                <a:extLst>
                  <a:ext uri="{0D108BD9-81ED-4DB2-BD59-A6C34878D82A}">
                    <a16:rowId xmlns:a16="http://schemas.microsoft.com/office/drawing/2014/main" val="1019639894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r>
                        <a:rPr lang="de-AT" sz="1100" dirty="0"/>
                        <a:t>Kosten für (</a:t>
                      </a:r>
                      <a:r>
                        <a:rPr lang="de-AT" sz="1100" dirty="0" err="1"/>
                        <a:t>Ent</a:t>
                      </a:r>
                      <a:r>
                        <a:rPr lang="de-AT" sz="1100" dirty="0"/>
                        <a:t>-)Ladung [€\kWh]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/>
                        <a:t>0.076</a:t>
                      </a:r>
                    </a:p>
                  </a:txBody>
                  <a:tcPr marL="62654" marR="62654" marT="31327" marB="31327" anchor="ctr"/>
                </a:tc>
                <a:tc>
                  <a:txBody>
                    <a:bodyPr/>
                    <a:lstStyle/>
                    <a:p>
                      <a:r>
                        <a:rPr lang="de-AT" sz="1100" dirty="0"/>
                        <a:t>0.038</a:t>
                      </a:r>
                    </a:p>
                  </a:txBody>
                  <a:tcPr marL="62654" marR="62654" marT="31327" marB="31327" anchor="ctr"/>
                </a:tc>
                <a:extLst>
                  <a:ext uri="{0D108BD9-81ED-4DB2-BD59-A6C34878D82A}">
                    <a16:rowId xmlns:a16="http://schemas.microsoft.com/office/drawing/2014/main" val="2783003106"/>
                  </a:ext>
                </a:extLst>
              </a:tr>
            </a:tbl>
          </a:graphicData>
        </a:graphic>
      </p:graphicFrame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DD793295-4360-4339-9489-9D543A8F2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83751"/>
              </p:ext>
            </p:extLst>
          </p:nvPr>
        </p:nvGraphicFramePr>
        <p:xfrm>
          <a:off x="628650" y="2709863"/>
          <a:ext cx="7884318" cy="20109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7512">
                  <a:extLst>
                    <a:ext uri="{9D8B030D-6E8A-4147-A177-3AD203B41FA5}">
                      <a16:colId xmlns:a16="http://schemas.microsoft.com/office/drawing/2014/main" val="1520840898"/>
                    </a:ext>
                  </a:extLst>
                </a:gridCol>
                <a:gridCol w="6016806">
                  <a:extLst>
                    <a:ext uri="{9D8B030D-6E8A-4147-A177-3AD203B41FA5}">
                      <a16:colId xmlns:a16="http://schemas.microsoft.com/office/drawing/2014/main" val="1222359012"/>
                    </a:ext>
                  </a:extLst>
                </a:gridCol>
              </a:tblGrid>
              <a:tr h="273094">
                <a:tc>
                  <a:txBody>
                    <a:bodyPr/>
                    <a:lstStyle/>
                    <a:p>
                      <a:r>
                        <a:rPr lang="de-AT" sz="1200" dirty="0"/>
                        <a:t>Name</a:t>
                      </a:r>
                    </a:p>
                  </a:txBody>
                  <a:tcPr marL="62067" marR="62067" marT="31034" marB="31034" anchor="ctr"/>
                </a:tc>
                <a:tc>
                  <a:txBody>
                    <a:bodyPr/>
                    <a:lstStyle/>
                    <a:p>
                      <a:r>
                        <a:rPr lang="de-AT" sz="1200"/>
                        <a:t>Beschreibung</a:t>
                      </a:r>
                    </a:p>
                  </a:txBody>
                  <a:tcPr marL="62067" marR="62067" marT="31034" marB="31034" anchor="ctr"/>
                </a:tc>
                <a:extLst>
                  <a:ext uri="{0D108BD9-81ED-4DB2-BD59-A6C34878D82A}">
                    <a16:rowId xmlns:a16="http://schemas.microsoft.com/office/drawing/2014/main" val="3423776235"/>
                  </a:ext>
                </a:extLst>
              </a:tr>
              <a:tr h="459294">
                <a:tc>
                  <a:txBody>
                    <a:bodyPr/>
                    <a:lstStyle/>
                    <a:p>
                      <a:r>
                        <a:rPr lang="de-AT" sz="1200" dirty="0"/>
                        <a:t>Static</a:t>
                      </a:r>
                    </a:p>
                  </a:txBody>
                  <a:tcPr marL="62067" marR="62067" marT="31034" marB="31034" anchor="ctr"/>
                </a:tc>
                <a:tc>
                  <a:txBody>
                    <a:bodyPr/>
                    <a:lstStyle/>
                    <a:p>
                      <a:r>
                        <a:rPr lang="de-AT" sz="1200"/>
                        <a:t>Deterministisches Problem, Verwendung der Erwartungswerte des stochastischen Prozesses</a:t>
                      </a:r>
                    </a:p>
                  </a:txBody>
                  <a:tcPr marL="62067" marR="62067" marT="31034" marB="31034" anchor="ctr"/>
                </a:tc>
                <a:extLst>
                  <a:ext uri="{0D108BD9-81ED-4DB2-BD59-A6C34878D82A}">
                    <a16:rowId xmlns:a16="http://schemas.microsoft.com/office/drawing/2014/main" val="3320103642"/>
                  </a:ext>
                </a:extLst>
              </a:tr>
              <a:tr h="273094">
                <a:tc>
                  <a:txBody>
                    <a:bodyPr/>
                    <a:lstStyle/>
                    <a:p>
                      <a:r>
                        <a:rPr lang="de-AT" sz="1200"/>
                        <a:t>Clairvoyant</a:t>
                      </a:r>
                    </a:p>
                  </a:txBody>
                  <a:tcPr marL="62067" marR="62067" marT="31034" marB="31034" anchor="ctr"/>
                </a:tc>
                <a:tc>
                  <a:txBody>
                    <a:bodyPr/>
                    <a:lstStyle/>
                    <a:p>
                      <a:r>
                        <a:rPr lang="de-AT" sz="1200"/>
                        <a:t>Lösung unter perfekter Voraussicht</a:t>
                      </a:r>
                    </a:p>
                  </a:txBody>
                  <a:tcPr marL="62067" marR="62067" marT="31034" marB="31034" anchor="ctr"/>
                </a:tc>
                <a:extLst>
                  <a:ext uri="{0D108BD9-81ED-4DB2-BD59-A6C34878D82A}">
                    <a16:rowId xmlns:a16="http://schemas.microsoft.com/office/drawing/2014/main" val="3761622187"/>
                  </a:ext>
                </a:extLst>
              </a:tr>
              <a:tr h="273094">
                <a:tc>
                  <a:txBody>
                    <a:bodyPr/>
                    <a:lstStyle/>
                    <a:p>
                      <a:r>
                        <a:rPr lang="de-AT" sz="1200"/>
                        <a:t>Stochastic</a:t>
                      </a:r>
                    </a:p>
                  </a:txBody>
                  <a:tcPr marL="62067" marR="62067" marT="31034" marB="31034" anchor="ctr"/>
                </a:tc>
                <a:tc>
                  <a:txBody>
                    <a:bodyPr/>
                    <a:lstStyle/>
                    <a:p>
                      <a:r>
                        <a:rPr lang="de-AT" sz="1200" dirty="0"/>
                        <a:t>Stochastische Lösung mit Risiko neutralem Entscheidungsträger</a:t>
                      </a:r>
                    </a:p>
                  </a:txBody>
                  <a:tcPr marL="62067" marR="62067" marT="31034" marB="31034" anchor="ctr"/>
                </a:tc>
                <a:extLst>
                  <a:ext uri="{0D108BD9-81ED-4DB2-BD59-A6C34878D82A}">
                    <a16:rowId xmlns:a16="http://schemas.microsoft.com/office/drawing/2014/main" val="682278027"/>
                  </a:ext>
                </a:extLst>
              </a:tr>
              <a:tr h="273094">
                <a:tc>
                  <a:txBody>
                    <a:bodyPr/>
                    <a:lstStyle/>
                    <a:p>
                      <a:r>
                        <a:rPr lang="de-AT" sz="1200"/>
                        <a:t>Strong risk aversion</a:t>
                      </a:r>
                    </a:p>
                  </a:txBody>
                  <a:tcPr marL="62067" marR="62067" marT="31034" marB="310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/>
                        <a:t>Stochastische Lösung mit stark Risiko vermeidendem Entscheidungsträger</a:t>
                      </a:r>
                    </a:p>
                  </a:txBody>
                  <a:tcPr marL="62067" marR="62067" marT="31034" marB="31034" anchor="ctr"/>
                </a:tc>
                <a:extLst>
                  <a:ext uri="{0D108BD9-81ED-4DB2-BD59-A6C34878D82A}">
                    <a16:rowId xmlns:a16="http://schemas.microsoft.com/office/drawing/2014/main" val="4171689767"/>
                  </a:ext>
                </a:extLst>
              </a:tr>
              <a:tr h="459294">
                <a:tc>
                  <a:txBody>
                    <a:bodyPr/>
                    <a:lstStyle/>
                    <a:p>
                      <a:r>
                        <a:rPr lang="de-AT" sz="1200"/>
                        <a:t>Weak risk aversion</a:t>
                      </a:r>
                    </a:p>
                  </a:txBody>
                  <a:tcPr marL="62067" marR="62067" marT="31034" marB="310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dirty="0"/>
                        <a:t>Stochastische Lösung mit schwach Risiko vermeidendem Entscheidungsträger</a:t>
                      </a:r>
                    </a:p>
                    <a:p>
                      <a:endParaRPr lang="de-AT" sz="1200" dirty="0"/>
                    </a:p>
                  </a:txBody>
                  <a:tcPr marL="62067" marR="62067" marT="31034" marB="31034" anchor="ctr"/>
                </a:tc>
                <a:extLst>
                  <a:ext uri="{0D108BD9-81ED-4DB2-BD59-A6C34878D82A}">
                    <a16:rowId xmlns:a16="http://schemas.microsoft.com/office/drawing/2014/main" val="2176647277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E6A06DE-58C6-41F9-829C-553260AC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52334"/>
            <a:ext cx="7886700" cy="1129412"/>
          </a:xfrm>
        </p:spPr>
        <p:txBody>
          <a:bodyPr anchor="ctr">
            <a:normAutofit/>
          </a:bodyPr>
          <a:lstStyle/>
          <a:p>
            <a:r>
              <a:rPr lang="de-AT" sz="2400" dirty="0"/>
              <a:t>Definition der betrachteten Szenarien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EF452D-AECA-42ED-9488-AC988285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36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A4F46E-C370-4FD0-BBCD-0B833539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86518"/>
            <a:ext cx="7337425" cy="942181"/>
          </a:xfrm>
        </p:spPr>
        <p:txBody>
          <a:bodyPr/>
          <a:lstStyle/>
          <a:p>
            <a:r>
              <a:rPr lang="de-AT" dirty="0"/>
              <a:t>SDDP- </a:t>
            </a:r>
            <a:r>
              <a:rPr lang="de-AT" dirty="0" err="1"/>
              <a:t>Stochastic</a:t>
            </a:r>
            <a:r>
              <a:rPr lang="de-AT" dirty="0"/>
              <a:t> Dynamic Dual </a:t>
            </a:r>
            <a:r>
              <a:rPr lang="de-AT" dirty="0" err="1"/>
              <a:t>Programming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FBA52D-067A-45CC-81F6-29B343D1A44B}"/>
              </a:ext>
            </a:extLst>
          </p:cNvPr>
          <p:cNvSpPr txBox="1"/>
          <p:nvPr/>
        </p:nvSpPr>
        <p:spPr bwMode="auto">
          <a:xfrm>
            <a:off x="1051322" y="1428427"/>
            <a:ext cx="6721078" cy="344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,data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E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data,t|data,t-1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[min{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30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,data</a:t>
            </a:r>
            <a:r>
              <a:rPr lang="en-US" sz="16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)|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Є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30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n,t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t,0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t,1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}]</a:t>
            </a:r>
            <a:endParaRPr lang="de-A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BBB4B7-73A4-41A7-BB3E-07964E0A81BE}"/>
              </a:ext>
            </a:extLst>
          </p:cNvPr>
          <p:cNvSpPr txBox="1"/>
          <p:nvPr/>
        </p:nvSpPr>
        <p:spPr bwMode="auto">
          <a:xfrm>
            <a:off x="978707" y="2467795"/>
            <a:ext cx="2171700" cy="159017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1pPr>
            <a:lvl2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>
              <a:defRPr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AT" sz="2000" dirty="0"/>
              <a:t>Idee: </a:t>
            </a:r>
          </a:p>
          <a:p>
            <a:r>
              <a:rPr lang="de-AT" dirty="0"/>
              <a:t>Approximation der Zielfunktion</a:t>
            </a:r>
            <a:r>
              <a:rPr lang="en-US" dirty="0"/>
              <a:t>  </a:t>
            </a:r>
            <a:r>
              <a:rPr lang="de-AT" dirty="0"/>
              <a:t>von unten mit Schnittebenen, die man aus den dualen Variablen erhält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2883735-18A6-43EA-97D2-442DDECAFF5A}"/>
              </a:ext>
            </a:extLst>
          </p:cNvPr>
          <p:cNvGrpSpPr/>
          <p:nvPr/>
        </p:nvGrpSpPr>
        <p:grpSpPr>
          <a:xfrm>
            <a:off x="5027613" y="2265512"/>
            <a:ext cx="3404950" cy="2266799"/>
            <a:chOff x="5013325" y="2251224"/>
            <a:chExt cx="3404950" cy="2266799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FE62212-96AB-4C69-842A-5A1A6B4CDB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3822" y="2251224"/>
              <a:ext cx="0" cy="202331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BE3151B5-9FAF-4455-994F-4458EB39DB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22072" y="4239617"/>
              <a:ext cx="2900736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" name="Bogen 1">
              <a:extLst>
                <a:ext uri="{FF2B5EF4-FFF2-40B4-BE49-F238E27FC236}">
                  <a16:creationId xmlns:a16="http://schemas.microsoft.com/office/drawing/2014/main" id="{796BFE1D-9AB2-4E80-BE53-EE378118FEC8}"/>
                </a:ext>
              </a:extLst>
            </p:cNvPr>
            <p:cNvSpPr/>
            <p:nvPr/>
          </p:nvSpPr>
          <p:spPr bwMode="auto">
            <a:xfrm rot="11311740">
              <a:off x="5236921" y="2530823"/>
              <a:ext cx="3181354" cy="1680362"/>
            </a:xfrm>
            <a:prstGeom prst="arc">
              <a:avLst>
                <a:gd name="adj1" fmla="val 14442331"/>
                <a:gd name="adj2" fmla="val 21488489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0CCCF4F-4BE0-46AA-86A2-6311053ACA49}"/>
                </a:ext>
              </a:extLst>
            </p:cNvPr>
            <p:cNvCxnSpPr/>
            <p:nvPr/>
          </p:nvCxnSpPr>
          <p:spPr bwMode="auto">
            <a:xfrm>
              <a:off x="5156200" y="3047998"/>
              <a:ext cx="514350" cy="14700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EE2C862-B4BB-40E5-9F86-2B66CFC59F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3325" y="3946525"/>
              <a:ext cx="2196300" cy="33853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AC71BC27-5E6D-4936-8730-0D58BBB6BE23}"/>
                </a:ext>
              </a:extLst>
            </p:cNvPr>
            <p:cNvCxnSpPr/>
            <p:nvPr/>
          </p:nvCxnSpPr>
          <p:spPr bwMode="auto">
            <a:xfrm>
              <a:off x="5073650" y="3324225"/>
              <a:ext cx="1273175" cy="11135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AF18AEB3-98DA-40A6-86E6-E19289B6C4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6537" y="3342653"/>
              <a:ext cx="80178" cy="231974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1BF364F3-3530-48AC-8E87-4009D51B4E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0123" y="3558874"/>
              <a:ext cx="615858" cy="53504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1FC264F-1D44-48F5-89C6-BAEF48FD8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31396" y="4092051"/>
              <a:ext cx="983457" cy="155412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BECB4-8625-4F79-BFA8-F3270987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2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8B0F4-DFDE-435F-BAC4-29B643F4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067" y="266535"/>
            <a:ext cx="6274023" cy="720080"/>
          </a:xfrm>
        </p:spPr>
        <p:txBody>
          <a:bodyPr/>
          <a:lstStyle/>
          <a:p>
            <a:r>
              <a:rPr lang="de-AT" dirty="0"/>
              <a:t>SDDP- Algorithmus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A4325C-EFB0-4899-AEFC-4E2945DA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2518" y="4806115"/>
            <a:ext cx="1824037" cy="170531"/>
          </a:xfrm>
        </p:spPr>
        <p:txBody>
          <a:bodyPr/>
          <a:lstStyle/>
          <a:p>
            <a:fld id="{11F8CCC3-5654-4716-8072-A76677D01F48}" type="slidenum">
              <a:rPr lang="de-AT" smtClean="0"/>
              <a:t>13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C990114-7DF8-4160-9E86-4C03CE60EFBD}"/>
              </a:ext>
            </a:extLst>
          </p:cNvPr>
          <p:cNvSpPr/>
          <p:nvPr/>
        </p:nvSpPr>
        <p:spPr bwMode="auto">
          <a:xfrm>
            <a:off x="1082213" y="1013273"/>
            <a:ext cx="1905000" cy="72008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Vorwärts Durchgang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89B47C-08EC-4887-B678-F76C174B7227}"/>
              </a:ext>
            </a:extLst>
          </p:cNvPr>
          <p:cNvSpPr/>
          <p:nvPr/>
        </p:nvSpPr>
        <p:spPr bwMode="auto">
          <a:xfrm>
            <a:off x="5702595" y="1013273"/>
            <a:ext cx="1905000" cy="72008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AT" sz="1400" b="1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</a:rPr>
              <a:t>Rückwärts Durchgang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6D67439-409C-480C-9ECB-FDC6113BFBD7}"/>
              </a:ext>
            </a:extLst>
          </p:cNvPr>
          <p:cNvSpPr/>
          <p:nvPr/>
        </p:nvSpPr>
        <p:spPr bwMode="auto">
          <a:xfrm>
            <a:off x="353883" y="1848190"/>
            <a:ext cx="1456660" cy="584791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Generiere N verschiedene Szenarios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190D446-4F55-4FB6-8F70-1A5D74886C3C}"/>
              </a:ext>
            </a:extLst>
          </p:cNvPr>
          <p:cNvSpPr/>
          <p:nvPr/>
        </p:nvSpPr>
        <p:spPr bwMode="auto">
          <a:xfrm>
            <a:off x="1912087" y="2319257"/>
            <a:ext cx="1658680" cy="584791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Berechne </a:t>
            </a:r>
            <a:r>
              <a:rPr kumimoji="0" lang="de-AT" sz="12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Entscheidungsvariblen</a:t>
            </a:r>
            <a:endParaRPr kumimoji="0" lang="de-AT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A2C382A-DE48-4870-B50A-C988192FE013}"/>
              </a:ext>
            </a:extLst>
          </p:cNvPr>
          <p:cNvSpPr/>
          <p:nvPr/>
        </p:nvSpPr>
        <p:spPr bwMode="auto">
          <a:xfrm>
            <a:off x="353883" y="2821193"/>
            <a:ext cx="1456660" cy="584791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Überprüfe Konvergenzkriterium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5E1FD2-4F25-4057-9283-4BF49F6B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00" y="3084020"/>
            <a:ext cx="1695894" cy="180736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1F37511-8AD1-45DE-B005-F09FF89AB118}"/>
              </a:ext>
            </a:extLst>
          </p:cNvPr>
          <p:cNvSpPr/>
          <p:nvPr/>
        </p:nvSpPr>
        <p:spPr bwMode="auto">
          <a:xfrm>
            <a:off x="4844905" y="1969338"/>
            <a:ext cx="1456660" cy="584791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Füge N Schnitte auf jeder Stufe hinzu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B121216-5CA2-435D-A9DE-E439BF47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169" y="2821193"/>
            <a:ext cx="2012779" cy="202850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7647FED-AC68-4D36-A95C-32466C1D5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948" y="2571750"/>
            <a:ext cx="2480444" cy="2178477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C550E8FA-F39D-47E2-A625-5AC597A8E15D}"/>
              </a:ext>
            </a:extLst>
          </p:cNvPr>
          <p:cNvSpPr/>
          <p:nvPr/>
        </p:nvSpPr>
        <p:spPr bwMode="auto">
          <a:xfrm>
            <a:off x="6691313" y="3486150"/>
            <a:ext cx="233362" cy="2238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880F6B9-E56C-4B9E-BA3F-2CB1C3767ABC}"/>
              </a:ext>
            </a:extLst>
          </p:cNvPr>
          <p:cNvSpPr/>
          <p:nvPr/>
        </p:nvSpPr>
        <p:spPr bwMode="auto">
          <a:xfrm>
            <a:off x="6691313" y="4383126"/>
            <a:ext cx="233362" cy="2238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3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684CF-CF1D-4C19-B334-018A99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26" y="231497"/>
            <a:ext cx="6274023" cy="720080"/>
          </a:xfrm>
        </p:spPr>
        <p:txBody>
          <a:bodyPr/>
          <a:lstStyle/>
          <a:p>
            <a:r>
              <a:rPr lang="de-AT" dirty="0"/>
              <a:t>Ergebnisse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193ABC-6D34-4BD6-8C01-8524BCE8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56139"/>
            <a:ext cx="4477230" cy="28244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2B5CC9-B2CD-4D6F-94A2-75DA8CB5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" y="1056139"/>
            <a:ext cx="4574936" cy="286092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AC52C9-D224-4663-8A04-E5B18A26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14</a:t>
            </a:fld>
            <a:endParaRPr lang="de-AT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719B897-8312-483E-A66D-2DBC289B04BA}"/>
              </a:ext>
            </a:extLst>
          </p:cNvPr>
          <p:cNvSpPr/>
          <p:nvPr/>
        </p:nvSpPr>
        <p:spPr bwMode="auto">
          <a:xfrm>
            <a:off x="533400" y="4084276"/>
            <a:ext cx="2925121" cy="84374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Stromkonsum übersteigt in den meisten Fällen die PV-Produktion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Wingdings" panose="05000000000000000000" pitchFamily="2" charset="2"/>
              </a:rPr>
              <a:t> Es muss fast immer Strom zugekauft werden</a:t>
            </a:r>
            <a:endParaRPr kumimoji="0" lang="de-AT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EBF1F0F-708F-4B87-B597-4EDF87F60EF7}"/>
              </a:ext>
            </a:extLst>
          </p:cNvPr>
          <p:cNvSpPr/>
          <p:nvPr/>
        </p:nvSpPr>
        <p:spPr bwMode="auto">
          <a:xfrm>
            <a:off x="3956523" y="4084276"/>
            <a:ext cx="2307986" cy="84374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Batterie wird nur geladen, wenn die Strompreise negativ sind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Wingdings" panose="05000000000000000000" pitchFamily="2" charset="2"/>
              </a:rPr>
              <a:t> Kosten der Batterie können Nutzen nicht aufwiegen</a:t>
            </a:r>
            <a:endParaRPr kumimoji="0" lang="de-AT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C2C5B8-2A24-4C49-94C6-4DC46C17B4BA}"/>
              </a:ext>
            </a:extLst>
          </p:cNvPr>
          <p:cNvSpPr/>
          <p:nvPr/>
        </p:nvSpPr>
        <p:spPr bwMode="auto">
          <a:xfrm>
            <a:off x="6762511" y="4068263"/>
            <a:ext cx="1586793" cy="84374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Batterie wird immer vollständig </a:t>
            </a:r>
            <a:r>
              <a:rPr kumimoji="0" lang="de-AT" sz="12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ge</a:t>
            </a: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 oder entladen</a:t>
            </a:r>
          </a:p>
        </p:txBody>
      </p:sp>
    </p:spTree>
    <p:extLst>
      <p:ext uri="{BB962C8B-B14F-4D97-AF65-F5344CB8AC3E}">
        <p14:creationId xmlns:p14="http://schemas.microsoft.com/office/powerpoint/2010/main" val="36969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6A35E7E-C5E3-4F85-8DFA-2D03435CE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169990"/>
              </p:ext>
            </p:extLst>
          </p:nvPr>
        </p:nvGraphicFramePr>
        <p:xfrm>
          <a:off x="492369" y="1316334"/>
          <a:ext cx="8064305" cy="357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4660281B-FD89-401E-B52C-10391166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80" y="362383"/>
            <a:ext cx="7886700" cy="1129412"/>
          </a:xfrm>
        </p:spPr>
        <p:txBody>
          <a:bodyPr anchor="ctr">
            <a:normAutofit/>
          </a:bodyPr>
          <a:lstStyle/>
          <a:p>
            <a:r>
              <a:rPr lang="de-AT" dirty="0"/>
              <a:t>Vergleich der Jährlichen Stromkosten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894A32-3D2B-49BC-AAD3-C9E8996F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201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2238F-7236-4BA7-A204-D47A8DC4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43" y="35170"/>
            <a:ext cx="6274023" cy="720080"/>
          </a:xfrm>
        </p:spPr>
        <p:txBody>
          <a:bodyPr/>
          <a:lstStyle/>
          <a:p>
            <a:r>
              <a:rPr lang="de-AT" dirty="0"/>
              <a:t>Fazit und Ausblick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710E073-B537-4560-A492-98507988E682}"/>
              </a:ext>
            </a:extLst>
          </p:cNvPr>
          <p:cNvGrpSpPr/>
          <p:nvPr/>
        </p:nvGrpSpPr>
        <p:grpSpPr>
          <a:xfrm rot="20942657">
            <a:off x="451595" y="2058356"/>
            <a:ext cx="1683853" cy="1638473"/>
            <a:chOff x="2454821" y="178981"/>
            <a:chExt cx="1592756" cy="1592756"/>
          </a:xfrm>
        </p:grpSpPr>
        <p:sp>
          <p:nvSpPr>
            <p:cNvPr id="7" name="Form 6">
              <a:extLst>
                <a:ext uri="{FF2B5EF4-FFF2-40B4-BE49-F238E27FC236}">
                  <a16:creationId xmlns:a16="http://schemas.microsoft.com/office/drawing/2014/main" id="{6C2C3960-0200-4695-ABC0-A291C41C1660}"/>
                </a:ext>
              </a:extLst>
            </p:cNvPr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 4">
              <a:extLst>
                <a:ext uri="{FF2B5EF4-FFF2-40B4-BE49-F238E27FC236}">
                  <a16:creationId xmlns:a16="http://schemas.microsoft.com/office/drawing/2014/main" id="{D9B72336-EDF9-4D14-9E12-AB2063E7A38A}"/>
                </a:ext>
              </a:extLst>
            </p:cNvPr>
            <p:cNvSpPr txBox="1"/>
            <p:nvPr/>
          </p:nvSpPr>
          <p:spPr>
            <a:xfrm rot="498056"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800" dirty="0"/>
                <a:t>Batterie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CB80891-1A98-4F9C-8E5B-0F7FFD99D964}"/>
              </a:ext>
            </a:extLst>
          </p:cNvPr>
          <p:cNvGrpSpPr/>
          <p:nvPr/>
        </p:nvGrpSpPr>
        <p:grpSpPr>
          <a:xfrm rot="19990321">
            <a:off x="1892041" y="2035790"/>
            <a:ext cx="902819" cy="858674"/>
            <a:chOff x="2454821" y="178981"/>
            <a:chExt cx="1592756" cy="1592756"/>
          </a:xfrm>
        </p:grpSpPr>
        <p:sp>
          <p:nvSpPr>
            <p:cNvPr id="10" name="Form 9">
              <a:extLst>
                <a:ext uri="{FF2B5EF4-FFF2-40B4-BE49-F238E27FC236}">
                  <a16:creationId xmlns:a16="http://schemas.microsoft.com/office/drawing/2014/main" id="{143895BE-4B64-46BC-A378-5B0406017905}"/>
                </a:ext>
              </a:extLst>
            </p:cNvPr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4">
              <a:extLst>
                <a:ext uri="{FF2B5EF4-FFF2-40B4-BE49-F238E27FC236}">
                  <a16:creationId xmlns:a16="http://schemas.microsoft.com/office/drawing/2014/main" id="{3B2E2ECC-087D-4440-B179-B77D3CFA317A}"/>
                </a:ext>
              </a:extLst>
            </p:cNvPr>
            <p:cNvSpPr txBox="1"/>
            <p:nvPr/>
          </p:nvSpPr>
          <p:spPr>
            <a:xfrm rot="825246">
              <a:off x="2559739" y="757178"/>
              <a:ext cx="1437732" cy="430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dirty="0"/>
                <a:t>Förderungen</a:t>
              </a:r>
              <a:endParaRPr lang="de-DE" sz="788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EFCAEED-D764-4529-A72B-E25FF25441A4}"/>
              </a:ext>
            </a:extLst>
          </p:cNvPr>
          <p:cNvGrpSpPr/>
          <p:nvPr/>
        </p:nvGrpSpPr>
        <p:grpSpPr>
          <a:xfrm rot="18979581">
            <a:off x="1753820" y="2876166"/>
            <a:ext cx="1277210" cy="1253874"/>
            <a:chOff x="2454821" y="178981"/>
            <a:chExt cx="1592756" cy="1592756"/>
          </a:xfrm>
        </p:grpSpPr>
        <p:sp>
          <p:nvSpPr>
            <p:cNvPr id="13" name="Form 12">
              <a:extLst>
                <a:ext uri="{FF2B5EF4-FFF2-40B4-BE49-F238E27FC236}">
                  <a16:creationId xmlns:a16="http://schemas.microsoft.com/office/drawing/2014/main" id="{927DCFC7-13A5-4599-ABE8-5A676F5157EF}"/>
                </a:ext>
              </a:extLst>
            </p:cNvPr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4">
              <a:extLst>
                <a:ext uri="{FF2B5EF4-FFF2-40B4-BE49-F238E27FC236}">
                  <a16:creationId xmlns:a16="http://schemas.microsoft.com/office/drawing/2014/main" id="{0D95C8AB-AF28-4C56-8221-550560073CED}"/>
                </a:ext>
              </a:extLst>
            </p:cNvPr>
            <p:cNvSpPr txBox="1"/>
            <p:nvPr/>
          </p:nvSpPr>
          <p:spPr>
            <a:xfrm rot="1394978">
              <a:off x="2576669" y="600580"/>
              <a:ext cx="1335789" cy="647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100" dirty="0"/>
                <a:t>Notfall-sicherung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4753FA2-976F-4D99-A355-085AF637A4A8}"/>
              </a:ext>
            </a:extLst>
          </p:cNvPr>
          <p:cNvGrpSpPr/>
          <p:nvPr/>
        </p:nvGrpSpPr>
        <p:grpSpPr>
          <a:xfrm>
            <a:off x="1707082" y="1288084"/>
            <a:ext cx="902819" cy="858676"/>
            <a:chOff x="2454819" y="178981"/>
            <a:chExt cx="1592756" cy="1592759"/>
          </a:xfrm>
        </p:grpSpPr>
        <p:sp>
          <p:nvSpPr>
            <p:cNvPr id="16" name="Form 15">
              <a:extLst>
                <a:ext uri="{FF2B5EF4-FFF2-40B4-BE49-F238E27FC236}">
                  <a16:creationId xmlns:a16="http://schemas.microsoft.com/office/drawing/2014/main" id="{2DC5665B-5E75-44FA-805D-178848220BAC}"/>
                </a:ext>
              </a:extLst>
            </p:cNvPr>
            <p:cNvSpPr/>
            <p:nvPr/>
          </p:nvSpPr>
          <p:spPr>
            <a:xfrm rot="20700000">
              <a:off x="2454819" y="178981"/>
              <a:ext cx="1592756" cy="1592759"/>
            </a:xfrm>
            <a:prstGeom prst="gear6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750" dirty="0"/>
            </a:p>
          </p:txBody>
        </p:sp>
        <p:sp>
          <p:nvSpPr>
            <p:cNvPr id="17" name="Form 4">
              <a:extLst>
                <a:ext uri="{FF2B5EF4-FFF2-40B4-BE49-F238E27FC236}">
                  <a16:creationId xmlns:a16="http://schemas.microsoft.com/office/drawing/2014/main" id="{67AA892A-8EA4-4B46-82B7-399CC9463F2C}"/>
                </a:ext>
              </a:extLst>
            </p:cNvPr>
            <p:cNvSpPr txBox="1"/>
            <p:nvPr/>
          </p:nvSpPr>
          <p:spPr>
            <a:xfrm rot="1609679">
              <a:off x="2579621" y="755549"/>
              <a:ext cx="1313111" cy="424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dirty="0"/>
                <a:t>Blackout Schutz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9C1D28D-77F9-49CD-BD0F-526149457F3C}"/>
              </a:ext>
            </a:extLst>
          </p:cNvPr>
          <p:cNvGrpSpPr/>
          <p:nvPr/>
        </p:nvGrpSpPr>
        <p:grpSpPr>
          <a:xfrm rot="20606414">
            <a:off x="324141" y="3476922"/>
            <a:ext cx="1264313" cy="1295644"/>
            <a:chOff x="2451416" y="238133"/>
            <a:chExt cx="1592756" cy="1592756"/>
          </a:xfrm>
        </p:grpSpPr>
        <p:sp>
          <p:nvSpPr>
            <p:cNvPr id="19" name="Form 18">
              <a:extLst>
                <a:ext uri="{FF2B5EF4-FFF2-40B4-BE49-F238E27FC236}">
                  <a16:creationId xmlns:a16="http://schemas.microsoft.com/office/drawing/2014/main" id="{080CD1BE-8236-4386-8CB1-C4F7751F55F4}"/>
                </a:ext>
              </a:extLst>
            </p:cNvPr>
            <p:cNvSpPr/>
            <p:nvPr/>
          </p:nvSpPr>
          <p:spPr>
            <a:xfrm rot="20700000">
              <a:off x="2451416" y="238133"/>
              <a:ext cx="1592756" cy="1592756"/>
            </a:xfrm>
            <a:prstGeom prst="gear6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4">
              <a:extLst>
                <a:ext uri="{FF2B5EF4-FFF2-40B4-BE49-F238E27FC236}">
                  <a16:creationId xmlns:a16="http://schemas.microsoft.com/office/drawing/2014/main" id="{4820A5F2-29F7-4DEE-9F0A-6BA1ADF84458}"/>
                </a:ext>
              </a:extLst>
            </p:cNvPr>
            <p:cNvSpPr txBox="1"/>
            <p:nvPr/>
          </p:nvSpPr>
          <p:spPr>
            <a:xfrm rot="1256458">
              <a:off x="2572747" y="815841"/>
              <a:ext cx="1313111" cy="424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050" dirty="0"/>
                <a:t>Regel-reserve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D5436F3-F559-4F99-98DD-9B62CA6CCCBF}"/>
              </a:ext>
            </a:extLst>
          </p:cNvPr>
          <p:cNvGrpSpPr/>
          <p:nvPr/>
        </p:nvGrpSpPr>
        <p:grpSpPr>
          <a:xfrm rot="936688">
            <a:off x="5589564" y="1968883"/>
            <a:ext cx="1305864" cy="1252515"/>
            <a:chOff x="2454821" y="178981"/>
            <a:chExt cx="1592756" cy="1592756"/>
          </a:xfrm>
        </p:grpSpPr>
        <p:sp>
          <p:nvSpPr>
            <p:cNvPr id="22" name="Form 21">
              <a:extLst>
                <a:ext uri="{FF2B5EF4-FFF2-40B4-BE49-F238E27FC236}">
                  <a16:creationId xmlns:a16="http://schemas.microsoft.com/office/drawing/2014/main" id="{EA311CB7-6FAF-4020-AC61-96C6C21F12CD}"/>
                </a:ext>
              </a:extLst>
            </p:cNvPr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Form 4">
              <a:extLst>
                <a:ext uri="{FF2B5EF4-FFF2-40B4-BE49-F238E27FC236}">
                  <a16:creationId xmlns:a16="http://schemas.microsoft.com/office/drawing/2014/main" id="{759CCADC-69F2-4D95-95A5-70CB389D26C1}"/>
                </a:ext>
              </a:extLst>
            </p:cNvPr>
            <p:cNvSpPr txBox="1"/>
            <p:nvPr/>
          </p:nvSpPr>
          <p:spPr>
            <a:xfrm>
              <a:off x="2679062" y="515023"/>
              <a:ext cx="1177591" cy="929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>
                  <a:solidFill>
                    <a:schemeClr val="accent5">
                      <a:lumMod val="50000"/>
                    </a:schemeClr>
                  </a:solidFill>
                </a:rPr>
                <a:t>PV-Einspeise-mechanismen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29A6558-58E7-443B-AAE8-87BBBCF5AEC6}"/>
              </a:ext>
            </a:extLst>
          </p:cNvPr>
          <p:cNvGrpSpPr/>
          <p:nvPr/>
        </p:nvGrpSpPr>
        <p:grpSpPr>
          <a:xfrm>
            <a:off x="3280712" y="769096"/>
            <a:ext cx="1449296" cy="1399084"/>
            <a:chOff x="2454821" y="178981"/>
            <a:chExt cx="1592756" cy="1592756"/>
          </a:xfrm>
        </p:grpSpPr>
        <p:sp>
          <p:nvSpPr>
            <p:cNvPr id="25" name="Form 24">
              <a:extLst>
                <a:ext uri="{FF2B5EF4-FFF2-40B4-BE49-F238E27FC236}">
                  <a16:creationId xmlns:a16="http://schemas.microsoft.com/office/drawing/2014/main" id="{BCF5D2F7-1739-4FB0-ACD2-EE0A19C1F87F}"/>
                </a:ext>
              </a:extLst>
            </p:cNvPr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orm 4">
              <a:extLst>
                <a:ext uri="{FF2B5EF4-FFF2-40B4-BE49-F238E27FC236}">
                  <a16:creationId xmlns:a16="http://schemas.microsoft.com/office/drawing/2014/main" id="{363DA600-FD11-4834-BE8F-2E1662285741}"/>
                </a:ext>
              </a:extLst>
            </p:cNvPr>
            <p:cNvSpPr txBox="1"/>
            <p:nvPr/>
          </p:nvSpPr>
          <p:spPr>
            <a:xfrm rot="803552">
              <a:off x="2591738" y="718969"/>
              <a:ext cx="1298365" cy="61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050" dirty="0"/>
                <a:t>Unterschiedliche Besitzer </a:t>
              </a:r>
            </a:p>
          </p:txBody>
        </p:sp>
      </p:grpSp>
      <p:sp>
        <p:nvSpPr>
          <p:cNvPr id="27" name="Form 26">
            <a:extLst>
              <a:ext uri="{FF2B5EF4-FFF2-40B4-BE49-F238E27FC236}">
                <a16:creationId xmlns:a16="http://schemas.microsoft.com/office/drawing/2014/main" id="{967586E9-337B-4638-AAFF-93ECCDAEF0B1}"/>
              </a:ext>
            </a:extLst>
          </p:cNvPr>
          <p:cNvSpPr/>
          <p:nvPr/>
        </p:nvSpPr>
        <p:spPr>
          <a:xfrm rot="3470071">
            <a:off x="4570276" y="747755"/>
            <a:ext cx="1632065" cy="1690464"/>
          </a:xfrm>
          <a:prstGeom prst="gear6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 4">
            <a:extLst>
              <a:ext uri="{FF2B5EF4-FFF2-40B4-BE49-F238E27FC236}">
                <a16:creationId xmlns:a16="http://schemas.microsoft.com/office/drawing/2014/main" id="{89115C18-A43F-4F29-B82B-1E474FEB02B5}"/>
              </a:ext>
            </a:extLst>
          </p:cNvPr>
          <p:cNvSpPr txBox="1"/>
          <p:nvPr/>
        </p:nvSpPr>
        <p:spPr>
          <a:xfrm rot="21440713">
            <a:off x="4913701" y="1125372"/>
            <a:ext cx="945216" cy="9197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293" tIns="54293" rIns="54293" bIns="54293" numCol="1" spcCol="1270" anchor="ctr" anchorCtr="0">
            <a:noAutofit/>
          </a:bodyPr>
          <a:lstStyle/>
          <a:p>
            <a:pPr algn="ctr" defTabSz="1900238">
              <a:lnSpc>
                <a:spcPct val="90000"/>
              </a:lnSpc>
              <a:spcAft>
                <a:spcPct val="35000"/>
              </a:spcAft>
            </a:pPr>
            <a:r>
              <a:rPr lang="de-DE" sz="1800" dirty="0"/>
              <a:t>Modell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04BA49C-E569-4503-96BC-F3FBDC7DDACD}"/>
              </a:ext>
            </a:extLst>
          </p:cNvPr>
          <p:cNvGrpSpPr/>
          <p:nvPr/>
        </p:nvGrpSpPr>
        <p:grpSpPr>
          <a:xfrm>
            <a:off x="5981817" y="774940"/>
            <a:ext cx="1399746" cy="1422576"/>
            <a:chOff x="6083017" y="858010"/>
            <a:chExt cx="1468611" cy="1459242"/>
          </a:xfrm>
        </p:grpSpPr>
        <p:sp>
          <p:nvSpPr>
            <p:cNvPr id="30" name="Form 29">
              <a:extLst>
                <a:ext uri="{FF2B5EF4-FFF2-40B4-BE49-F238E27FC236}">
                  <a16:creationId xmlns:a16="http://schemas.microsoft.com/office/drawing/2014/main" id="{5860B4CA-4B0D-4DE8-BDC5-230E697BFBBE}"/>
                </a:ext>
              </a:extLst>
            </p:cNvPr>
            <p:cNvSpPr/>
            <p:nvPr/>
          </p:nvSpPr>
          <p:spPr>
            <a:xfrm rot="18648782">
              <a:off x="6087702" y="853325"/>
              <a:ext cx="1459242" cy="1468611"/>
            </a:xfrm>
            <a:prstGeom prst="gear6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750" dirty="0"/>
            </a:p>
          </p:txBody>
        </p:sp>
        <p:sp>
          <p:nvSpPr>
            <p:cNvPr id="31" name="Form 4">
              <a:extLst>
                <a:ext uri="{FF2B5EF4-FFF2-40B4-BE49-F238E27FC236}">
                  <a16:creationId xmlns:a16="http://schemas.microsoft.com/office/drawing/2014/main" id="{24ADEA6B-2FF9-4A63-938B-F91A4F222964}"/>
                </a:ext>
              </a:extLst>
            </p:cNvPr>
            <p:cNvSpPr txBox="1"/>
            <p:nvPr/>
          </p:nvSpPr>
          <p:spPr>
            <a:xfrm rot="21158461">
              <a:off x="6285860" y="1224526"/>
              <a:ext cx="1062925" cy="690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/>
                <a:t>Entscheidungs- variablen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20A0E17-812A-4B73-BE4B-AAF5D88FE752}"/>
              </a:ext>
            </a:extLst>
          </p:cNvPr>
          <p:cNvGrpSpPr/>
          <p:nvPr/>
        </p:nvGrpSpPr>
        <p:grpSpPr>
          <a:xfrm>
            <a:off x="7144217" y="1405494"/>
            <a:ext cx="949646" cy="875051"/>
            <a:chOff x="6984787" y="225334"/>
            <a:chExt cx="1227251" cy="1166735"/>
          </a:xfrm>
        </p:grpSpPr>
        <p:sp>
          <p:nvSpPr>
            <p:cNvPr id="33" name="Form 32">
              <a:extLst>
                <a:ext uri="{FF2B5EF4-FFF2-40B4-BE49-F238E27FC236}">
                  <a16:creationId xmlns:a16="http://schemas.microsoft.com/office/drawing/2014/main" id="{507B1603-084B-4079-B234-FD18CED961C0}"/>
                </a:ext>
              </a:extLst>
            </p:cNvPr>
            <p:cNvSpPr/>
            <p:nvPr/>
          </p:nvSpPr>
          <p:spPr>
            <a:xfrm rot="17633369">
              <a:off x="7011680" y="236252"/>
              <a:ext cx="1166735" cy="1144899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orm 4">
              <a:extLst>
                <a:ext uri="{FF2B5EF4-FFF2-40B4-BE49-F238E27FC236}">
                  <a16:creationId xmlns:a16="http://schemas.microsoft.com/office/drawing/2014/main" id="{5C494CEA-FFF5-45F4-9A29-B5FDBCA718DD}"/>
                </a:ext>
              </a:extLst>
            </p:cNvPr>
            <p:cNvSpPr txBox="1"/>
            <p:nvPr/>
          </p:nvSpPr>
          <p:spPr>
            <a:xfrm rot="1296656">
              <a:off x="6984787" y="566971"/>
              <a:ext cx="1227251" cy="483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dirty="0">
                  <a:solidFill>
                    <a:schemeClr val="accent5">
                      <a:lumMod val="50000"/>
                    </a:schemeClr>
                  </a:solidFill>
                </a:rPr>
                <a:t>Leistungspreis</a:t>
              </a:r>
              <a:endParaRPr lang="de-DE" sz="788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C186C74-B469-438A-AD7D-0D4F0F52AA50}"/>
              </a:ext>
            </a:extLst>
          </p:cNvPr>
          <p:cNvGrpSpPr/>
          <p:nvPr/>
        </p:nvGrpSpPr>
        <p:grpSpPr>
          <a:xfrm>
            <a:off x="7312712" y="611177"/>
            <a:ext cx="885923" cy="875051"/>
            <a:chOff x="7350517" y="1209599"/>
            <a:chExt cx="1144901" cy="1166735"/>
          </a:xfrm>
        </p:grpSpPr>
        <p:sp>
          <p:nvSpPr>
            <p:cNvPr id="36" name="Form 35">
              <a:extLst>
                <a:ext uri="{FF2B5EF4-FFF2-40B4-BE49-F238E27FC236}">
                  <a16:creationId xmlns:a16="http://schemas.microsoft.com/office/drawing/2014/main" id="{B0E36D64-E6FD-4616-A4A5-BDF7312310B2}"/>
                </a:ext>
              </a:extLst>
            </p:cNvPr>
            <p:cNvSpPr/>
            <p:nvPr/>
          </p:nvSpPr>
          <p:spPr>
            <a:xfrm rot="17308769">
              <a:off x="7339600" y="1220516"/>
              <a:ext cx="1166735" cy="1144901"/>
            </a:xfrm>
            <a:prstGeom prst="gear6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750" dirty="0"/>
            </a:p>
          </p:txBody>
        </p:sp>
        <p:sp>
          <p:nvSpPr>
            <p:cNvPr id="37" name="Form 4">
              <a:extLst>
                <a:ext uri="{FF2B5EF4-FFF2-40B4-BE49-F238E27FC236}">
                  <a16:creationId xmlns:a16="http://schemas.microsoft.com/office/drawing/2014/main" id="{D61DB7FA-C8AF-4F4E-9438-3E42EDA76B7A}"/>
                </a:ext>
              </a:extLst>
            </p:cNvPr>
            <p:cNvSpPr txBox="1"/>
            <p:nvPr/>
          </p:nvSpPr>
          <p:spPr>
            <a:xfrm>
              <a:off x="7422234" y="1629943"/>
              <a:ext cx="961888" cy="3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900" dirty="0"/>
                <a:t>Leitungs-kapazität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28889F9-738E-4FD8-9B63-30DF0F624B08}"/>
              </a:ext>
            </a:extLst>
          </p:cNvPr>
          <p:cNvGrpSpPr/>
          <p:nvPr/>
        </p:nvGrpSpPr>
        <p:grpSpPr>
          <a:xfrm>
            <a:off x="4447484" y="3432584"/>
            <a:ext cx="1683853" cy="1638473"/>
            <a:chOff x="4695986" y="4312977"/>
            <a:chExt cx="2176086" cy="2184630"/>
          </a:xfrm>
        </p:grpSpPr>
        <p:sp>
          <p:nvSpPr>
            <p:cNvPr id="42" name="Form 41">
              <a:extLst>
                <a:ext uri="{FF2B5EF4-FFF2-40B4-BE49-F238E27FC236}">
                  <a16:creationId xmlns:a16="http://schemas.microsoft.com/office/drawing/2014/main" id="{D410B2B3-1765-4E45-9CAA-ABBF4D976E3E}"/>
                </a:ext>
              </a:extLst>
            </p:cNvPr>
            <p:cNvSpPr/>
            <p:nvPr/>
          </p:nvSpPr>
          <p:spPr>
            <a:xfrm rot="2245958">
              <a:off x="4695986" y="4312977"/>
              <a:ext cx="2176086" cy="218463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orm 4">
              <a:extLst>
                <a:ext uri="{FF2B5EF4-FFF2-40B4-BE49-F238E27FC236}">
                  <a16:creationId xmlns:a16="http://schemas.microsoft.com/office/drawing/2014/main" id="{E5FD497B-B525-4CD9-9A3C-50B746C7F9CD}"/>
                </a:ext>
              </a:extLst>
            </p:cNvPr>
            <p:cNvSpPr txBox="1"/>
            <p:nvPr/>
          </p:nvSpPr>
          <p:spPr>
            <a:xfrm rot="264160">
              <a:off x="4754606" y="4766551"/>
              <a:ext cx="2001430" cy="1226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800" dirty="0"/>
                <a:t>Optimierung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9C25079-53F7-4735-B0A9-0664EE00A26F}"/>
              </a:ext>
            </a:extLst>
          </p:cNvPr>
          <p:cNvGrpSpPr/>
          <p:nvPr/>
        </p:nvGrpSpPr>
        <p:grpSpPr>
          <a:xfrm>
            <a:off x="3491859" y="3911964"/>
            <a:ext cx="1168650" cy="1204196"/>
            <a:chOff x="4126674" y="4822308"/>
            <a:chExt cx="1166735" cy="1144899"/>
          </a:xfrm>
        </p:grpSpPr>
        <p:sp>
          <p:nvSpPr>
            <p:cNvPr id="45" name="Form 44">
              <a:extLst>
                <a:ext uri="{FF2B5EF4-FFF2-40B4-BE49-F238E27FC236}">
                  <a16:creationId xmlns:a16="http://schemas.microsoft.com/office/drawing/2014/main" id="{03E5FF99-6D35-4BDB-9BE5-2BF89FFB4A6B}"/>
                </a:ext>
              </a:extLst>
            </p:cNvPr>
            <p:cNvSpPr/>
            <p:nvPr/>
          </p:nvSpPr>
          <p:spPr>
            <a:xfrm rot="19123256">
              <a:off x="4126674" y="4822308"/>
              <a:ext cx="1166735" cy="1144899"/>
            </a:xfrm>
            <a:prstGeom prst="gear6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orm 4">
              <a:extLst>
                <a:ext uri="{FF2B5EF4-FFF2-40B4-BE49-F238E27FC236}">
                  <a16:creationId xmlns:a16="http://schemas.microsoft.com/office/drawing/2014/main" id="{95EB4F8B-3B8F-4F83-B3BB-807D1F05DC48}"/>
                </a:ext>
              </a:extLst>
            </p:cNvPr>
            <p:cNvSpPr txBox="1"/>
            <p:nvPr/>
          </p:nvSpPr>
          <p:spPr>
            <a:xfrm rot="21447869">
              <a:off x="4229097" y="5215663"/>
              <a:ext cx="961888" cy="3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100" dirty="0"/>
                <a:t>Gebäude-Lastprofile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CB83C89-5ED2-47BF-B2B4-6056BEAE3D1F}"/>
              </a:ext>
            </a:extLst>
          </p:cNvPr>
          <p:cNvGrpSpPr/>
          <p:nvPr/>
        </p:nvGrpSpPr>
        <p:grpSpPr>
          <a:xfrm rot="1225817">
            <a:off x="3721445" y="2650382"/>
            <a:ext cx="1351898" cy="1316469"/>
            <a:chOff x="4896978" y="5315729"/>
            <a:chExt cx="1475823" cy="1453275"/>
          </a:xfrm>
        </p:grpSpPr>
        <p:sp>
          <p:nvSpPr>
            <p:cNvPr id="48" name="Form 47">
              <a:extLst>
                <a:ext uri="{FF2B5EF4-FFF2-40B4-BE49-F238E27FC236}">
                  <a16:creationId xmlns:a16="http://schemas.microsoft.com/office/drawing/2014/main" id="{A3194495-2A37-4D8E-AF1E-F9EB004B173C}"/>
                </a:ext>
              </a:extLst>
            </p:cNvPr>
            <p:cNvSpPr/>
            <p:nvPr/>
          </p:nvSpPr>
          <p:spPr>
            <a:xfrm rot="1066273">
              <a:off x="4896978" y="5315729"/>
              <a:ext cx="1475823" cy="1453275"/>
            </a:xfrm>
            <a:prstGeom prst="gear6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750" dirty="0"/>
            </a:p>
          </p:txBody>
        </p:sp>
        <p:sp>
          <p:nvSpPr>
            <p:cNvPr id="49" name="Form 4">
              <a:extLst>
                <a:ext uri="{FF2B5EF4-FFF2-40B4-BE49-F238E27FC236}">
                  <a16:creationId xmlns:a16="http://schemas.microsoft.com/office/drawing/2014/main" id="{DED9E56C-F2B8-416F-805E-3E6539C2CC24}"/>
                </a:ext>
              </a:extLst>
            </p:cNvPr>
            <p:cNvSpPr txBox="1"/>
            <p:nvPr/>
          </p:nvSpPr>
          <p:spPr>
            <a:xfrm>
              <a:off x="4966617" y="5735591"/>
              <a:ext cx="1298365" cy="61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dirty="0"/>
                <a:t>Daten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561202B-24A4-4CD2-994D-29D753A71937}"/>
              </a:ext>
            </a:extLst>
          </p:cNvPr>
          <p:cNvGrpSpPr/>
          <p:nvPr/>
        </p:nvGrpSpPr>
        <p:grpSpPr>
          <a:xfrm>
            <a:off x="5968199" y="3450700"/>
            <a:ext cx="1251328" cy="1245325"/>
            <a:chOff x="5151579" y="3950202"/>
            <a:chExt cx="1708297" cy="1563040"/>
          </a:xfrm>
        </p:grpSpPr>
        <p:sp>
          <p:nvSpPr>
            <p:cNvPr id="51" name="Form 50">
              <a:extLst>
                <a:ext uri="{FF2B5EF4-FFF2-40B4-BE49-F238E27FC236}">
                  <a16:creationId xmlns:a16="http://schemas.microsoft.com/office/drawing/2014/main" id="{414691AC-9950-48FC-B3C6-24BCF6212028}"/>
                </a:ext>
              </a:extLst>
            </p:cNvPr>
            <p:cNvSpPr/>
            <p:nvPr/>
          </p:nvSpPr>
          <p:spPr>
            <a:xfrm rot="1944041">
              <a:off x="5151579" y="3950202"/>
              <a:ext cx="1708297" cy="1563040"/>
            </a:xfrm>
            <a:prstGeom prst="gear6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orm 4">
              <a:extLst>
                <a:ext uri="{FF2B5EF4-FFF2-40B4-BE49-F238E27FC236}">
                  <a16:creationId xmlns:a16="http://schemas.microsoft.com/office/drawing/2014/main" id="{440E8F33-0057-4444-AD88-8CDFC018715E}"/>
                </a:ext>
              </a:extLst>
            </p:cNvPr>
            <p:cNvSpPr txBox="1"/>
            <p:nvPr/>
          </p:nvSpPr>
          <p:spPr>
            <a:xfrm>
              <a:off x="5282742" y="4347084"/>
              <a:ext cx="1375908" cy="766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>
                  <a:solidFill>
                    <a:schemeClr val="accent5">
                      <a:lumMod val="50000"/>
                    </a:schemeClr>
                  </a:solidFill>
                </a:rPr>
                <a:t>Weiterentwicklung Methodik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020BE88-59FE-4A0D-A6E9-BBD9E2F9085C}"/>
              </a:ext>
            </a:extLst>
          </p:cNvPr>
          <p:cNvGrpSpPr/>
          <p:nvPr/>
        </p:nvGrpSpPr>
        <p:grpSpPr>
          <a:xfrm>
            <a:off x="529412" y="1000011"/>
            <a:ext cx="1240179" cy="1259848"/>
            <a:chOff x="1412178" y="948575"/>
            <a:chExt cx="1240179" cy="1259848"/>
          </a:xfrm>
        </p:grpSpPr>
        <p:sp>
          <p:nvSpPr>
            <p:cNvPr id="53" name="Form 52">
              <a:extLst>
                <a:ext uri="{FF2B5EF4-FFF2-40B4-BE49-F238E27FC236}">
                  <a16:creationId xmlns:a16="http://schemas.microsoft.com/office/drawing/2014/main" id="{AC7AD0F4-3632-4E1D-BEB1-BA3CDAB270B0}"/>
                </a:ext>
              </a:extLst>
            </p:cNvPr>
            <p:cNvSpPr/>
            <p:nvPr/>
          </p:nvSpPr>
          <p:spPr>
            <a:xfrm rot="17284874">
              <a:off x="1402344" y="958409"/>
              <a:ext cx="1259848" cy="1240179"/>
            </a:xfrm>
            <a:prstGeom prst="gear6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54" name="Form 4">
              <a:extLst>
                <a:ext uri="{FF2B5EF4-FFF2-40B4-BE49-F238E27FC236}">
                  <a16:creationId xmlns:a16="http://schemas.microsoft.com/office/drawing/2014/main" id="{EE832C41-3AFD-4F33-88DC-AED7990C8350}"/>
                </a:ext>
              </a:extLst>
            </p:cNvPr>
            <p:cNvSpPr txBox="1"/>
            <p:nvPr/>
          </p:nvSpPr>
          <p:spPr>
            <a:xfrm rot="625069">
              <a:off x="1604945" y="1507043"/>
              <a:ext cx="814946" cy="231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1900238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/>
                <a:t>Regulatorische Rahmen-bedingungen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101822-DB2D-4123-B504-CF404C82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14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altLang="de-DE" dirty="0" err="1"/>
              <a:t>Vielen</a:t>
            </a:r>
            <a:r>
              <a:rPr lang="en-GB" altLang="de-DE" dirty="0"/>
              <a:t> dank </a:t>
            </a:r>
            <a:r>
              <a:rPr lang="en-GB" altLang="de-DE" dirty="0" err="1"/>
              <a:t>für</a:t>
            </a:r>
            <a:r>
              <a:rPr lang="en-GB" altLang="de-DE" dirty="0"/>
              <a:t> </a:t>
            </a:r>
            <a:r>
              <a:rPr lang="en-GB" altLang="de-DE" dirty="0" err="1"/>
              <a:t>Ihre</a:t>
            </a:r>
            <a:r>
              <a:rPr lang="en-GB" altLang="de-DE" dirty="0"/>
              <a:t> </a:t>
            </a:r>
            <a:r>
              <a:rPr lang="en-GB" altLang="de-DE" dirty="0" err="1"/>
              <a:t>Aufmerkrsamkeit</a:t>
            </a:r>
            <a:r>
              <a:rPr lang="en-GB" altLang="de-DE" dirty="0"/>
              <a:t>!</a:t>
            </a:r>
          </a:p>
        </p:txBody>
      </p:sp>
      <p:sp>
        <p:nvSpPr>
          <p:cNvPr id="12290" name="Untertitel 1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altLang="de-DE" dirty="0"/>
          </a:p>
          <a:p>
            <a:r>
              <a:rPr lang="en-GB" altLang="de-DE" dirty="0"/>
              <a:t>SARAH WIMMEDER, sarah.wimmeder@ait.ac.at</a:t>
            </a:r>
          </a:p>
          <a:p>
            <a:endParaRPr lang="en-GB" altLang="de-DE" dirty="0"/>
          </a:p>
          <a:p>
            <a:endParaRPr lang="en-GB" altLang="de-DE" dirty="0"/>
          </a:p>
          <a:p>
            <a:endParaRPr lang="en-GB" altLang="de-DE" dirty="0"/>
          </a:p>
          <a:p>
            <a:endParaRPr lang="en-GB" altLang="de-DE" dirty="0"/>
          </a:p>
          <a:p>
            <a:endParaRPr lang="en-GB" alt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en-GB" sz="900" b="1" kern="1200" dirty="0">
                <a:solidFill>
                  <a:srgbClr val="7B82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AIT Austrian Institute of Technology GmbH</a:t>
            </a:r>
            <a:br>
              <a:rPr lang="en-GB" sz="900" kern="1200" dirty="0">
                <a:solidFill>
                  <a:srgbClr val="7B82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kern="1200" dirty="0" err="1">
                <a:solidFill>
                  <a:srgbClr val="7B82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Giefinggasse</a:t>
            </a:r>
            <a:r>
              <a:rPr lang="en-GB" sz="900" kern="1200" dirty="0">
                <a:solidFill>
                  <a:srgbClr val="7B82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| 1210 Vienna | Austria</a:t>
            </a:r>
            <a:br>
              <a:rPr lang="en-GB" sz="900" kern="1200" dirty="0">
                <a:solidFill>
                  <a:srgbClr val="7B82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5" name="Inhaltsplatzhalter 5"/>
          <p:cNvSpPr txBox="1">
            <a:spLocks/>
          </p:cNvSpPr>
          <p:nvPr/>
        </p:nvSpPr>
        <p:spPr>
          <a:xfrm>
            <a:off x="539750" y="3538847"/>
            <a:ext cx="6075000" cy="1620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90B1A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2pPr>
            <a:lvl3pPr marL="108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44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pitchFamily="-107" charset="-128"/>
              </a:defRPr>
            </a:lvl4pPr>
            <a:lvl5pPr marL="180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+mn-lt"/>
                <a:ea typeface="Geneva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br>
              <a:rPr lang="en-GB" sz="900" u="sng" dirty="0">
                <a:solidFill>
                  <a:srgbClr val="0000F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GB" sz="9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1350" kern="0" dirty="0">
              <a:solidFill>
                <a:srgbClr val="000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3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>
            <a:extLst>
              <a:ext uri="{FF2B5EF4-FFF2-40B4-BE49-F238E27FC236}">
                <a16:creationId xmlns:a16="http://schemas.microsoft.com/office/drawing/2014/main" id="{6E67755D-9931-42A5-8E5E-F7B6B7D4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08" y="648897"/>
            <a:ext cx="7576545" cy="720080"/>
          </a:xfrm>
        </p:spPr>
        <p:txBody>
          <a:bodyPr/>
          <a:lstStyle/>
          <a:p>
            <a:r>
              <a:rPr lang="de-AT" sz="2400" dirty="0"/>
              <a:t>Das WEIZ Campus-</a:t>
            </a:r>
            <a:r>
              <a:rPr lang="de-AT" sz="2400" dirty="0" err="1"/>
              <a:t>StromNetz</a:t>
            </a:r>
            <a:br>
              <a:rPr lang="de-AT" sz="2400" dirty="0"/>
            </a:b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3D2A9F7-31AF-44FB-8793-5554039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2</a:t>
            </a:fld>
            <a:endParaRPr lang="en-GB" noProof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9949D46-5A3F-4D62-9BC1-626BCF76C272}"/>
              </a:ext>
            </a:extLst>
          </p:cNvPr>
          <p:cNvGrpSpPr/>
          <p:nvPr/>
        </p:nvGrpSpPr>
        <p:grpSpPr>
          <a:xfrm>
            <a:off x="636472" y="1465874"/>
            <a:ext cx="3187776" cy="2875019"/>
            <a:chOff x="1724902" y="1924235"/>
            <a:chExt cx="4250368" cy="3833359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93EEC8E9-474D-4B4D-8370-7EABAEE071DF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3668366" y="4100688"/>
              <a:ext cx="4416" cy="4242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040A702-1D85-41FE-85AA-AC1E05501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209" y="3496528"/>
              <a:ext cx="345147" cy="604161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574E1A7-865C-42CB-AE49-5FF76614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508" y="2331551"/>
              <a:ext cx="486463" cy="498529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D93C71B-A096-4731-B67D-235768FF7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753" y="3563518"/>
              <a:ext cx="486463" cy="498529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2569BDD-0B81-43DC-99CF-533A68A5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508" y="4951288"/>
              <a:ext cx="486463" cy="49852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1B754CD-0F7C-4893-9B28-B4BC686D6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8" y="3563519"/>
              <a:ext cx="486463" cy="498529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EB92865-68CA-44E2-8411-B473D1B52D80}"/>
                </a:ext>
              </a:extLst>
            </p:cNvPr>
            <p:cNvSpPr txBox="1"/>
            <p:nvPr/>
          </p:nvSpPr>
          <p:spPr>
            <a:xfrm>
              <a:off x="3428490" y="2797152"/>
              <a:ext cx="7761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WZ 1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8CCF5B2-3665-4703-BCC4-8F3AD0E99461}"/>
                </a:ext>
              </a:extLst>
            </p:cNvPr>
            <p:cNvSpPr txBox="1"/>
            <p:nvPr/>
          </p:nvSpPr>
          <p:spPr>
            <a:xfrm>
              <a:off x="3396865" y="5449818"/>
              <a:ext cx="7761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WZ 3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F77FDCF-3BC2-4444-8580-2791CCE67649}"/>
                </a:ext>
              </a:extLst>
            </p:cNvPr>
            <p:cNvSpPr txBox="1"/>
            <p:nvPr/>
          </p:nvSpPr>
          <p:spPr>
            <a:xfrm>
              <a:off x="5000307" y="4090553"/>
              <a:ext cx="7761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WZ 2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C4ABFB8-EECF-4790-9547-F80BB40F68F5}"/>
                </a:ext>
              </a:extLst>
            </p:cNvPr>
            <p:cNvSpPr txBox="1"/>
            <p:nvPr/>
          </p:nvSpPr>
          <p:spPr>
            <a:xfrm>
              <a:off x="1724902" y="4043001"/>
              <a:ext cx="7761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WZ 4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D2A7CCE-C380-40E2-AAAE-A6EF0A1FF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827" y="3155357"/>
              <a:ext cx="444964" cy="414545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66C45A7-4896-443E-9E18-2BCFC9946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156" y="1924235"/>
              <a:ext cx="444964" cy="41454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13DFE3C-6F71-4F39-AB01-F846604E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600" y="3153059"/>
              <a:ext cx="444964" cy="41454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0072CFB-3BB4-4AF0-85FD-1596BFAA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156" y="4536743"/>
              <a:ext cx="444964" cy="414545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6CAD7313-8E50-44F3-A3F0-0B9FD6D84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356" y="1924452"/>
              <a:ext cx="393683" cy="366771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7C18483-5CC2-498C-AA54-8B3A5E338E2F}"/>
                </a:ext>
              </a:extLst>
            </p:cNvPr>
            <p:cNvSpPr txBox="1"/>
            <p:nvPr/>
          </p:nvSpPr>
          <p:spPr>
            <a:xfrm>
              <a:off x="4658339" y="2697179"/>
              <a:ext cx="131693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Car-Park Area</a:t>
              </a: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B6FB44DE-F172-4AFA-8B9E-26975932B1CA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2204330" y="3798608"/>
              <a:ext cx="129587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71C772E8-EEF0-42AA-A0FE-A2D6750AC6EF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845355" y="3790265"/>
              <a:ext cx="115772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0165E954-BE31-497A-A602-B336E627665E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3672782" y="3015781"/>
              <a:ext cx="0" cy="4807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9D05756A-6490-432E-8CDA-EC1B4812262F}"/>
                </a:ext>
              </a:extLst>
            </p:cNvPr>
            <p:cNvCxnSpPr>
              <a:cxnSpLocks/>
            </p:cNvCxnSpPr>
            <p:nvPr/>
          </p:nvCxnSpPr>
          <p:spPr>
            <a:xfrm>
              <a:off x="2196563" y="2254738"/>
              <a:ext cx="763156" cy="823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4C32E97A-AC34-4299-AC72-0A3E8AE527CC}"/>
                </a:ext>
              </a:extLst>
            </p:cNvPr>
            <p:cNvCxnSpPr>
              <a:cxnSpLocks/>
              <a:stCxn id="7" idx="3"/>
              <a:endCxn id="31" idx="1"/>
            </p:cNvCxnSpPr>
            <p:nvPr/>
          </p:nvCxnSpPr>
          <p:spPr>
            <a:xfrm flipV="1">
              <a:off x="3902971" y="2393039"/>
              <a:ext cx="937317" cy="187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48620BA5-4109-4E4C-A573-8953359D913F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3902971" y="3812784"/>
              <a:ext cx="1100107" cy="138776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8EDBE0F-BE0F-4B42-9061-2B006ED1AC76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2220215" y="3812782"/>
              <a:ext cx="1196292" cy="13877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D805558-805D-48FB-9248-DA50F6B07935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 flipV="1">
              <a:off x="2220215" y="2580816"/>
              <a:ext cx="1196292" cy="123196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92798401-E830-4227-B056-45019AD4FE34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>
              <a:off x="3902971" y="2580815"/>
              <a:ext cx="1100107" cy="12319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8CBAD970-D1A6-4D51-B11B-34940F4C0EEE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3827245" y="2393040"/>
              <a:ext cx="1013042" cy="12023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Grafik 30" descr="Elektroauto">
              <a:extLst>
                <a:ext uri="{FF2B5EF4-FFF2-40B4-BE49-F238E27FC236}">
                  <a16:creationId xmlns:a16="http://schemas.microsoft.com/office/drawing/2014/main" id="{8E681FE1-B484-4FCD-81AE-AE9795721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40288" y="2075666"/>
              <a:ext cx="634747" cy="634747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8ECDDFE-BD71-4980-8ACD-84996FF75808}"/>
              </a:ext>
            </a:extLst>
          </p:cNvPr>
          <p:cNvGrpSpPr/>
          <p:nvPr/>
        </p:nvGrpSpPr>
        <p:grpSpPr>
          <a:xfrm>
            <a:off x="5046663" y="1073218"/>
            <a:ext cx="3558170" cy="1582952"/>
            <a:chOff x="819907" y="2842716"/>
            <a:chExt cx="3150178" cy="1688408"/>
          </a:xfrm>
          <a:solidFill>
            <a:schemeClr val="bg1"/>
          </a:solidFill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0F6623B7-45F7-40B4-8EB3-10DDCB50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07" y="3554339"/>
              <a:ext cx="406828" cy="369844"/>
            </a:xfrm>
            <a:prstGeom prst="rect">
              <a:avLst/>
            </a:prstGeom>
            <a:grpFill/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1C50F7A-FBED-4F75-AFD2-6BAF9E168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07" y="2909976"/>
              <a:ext cx="419478" cy="419478"/>
            </a:xfrm>
            <a:prstGeom prst="rect">
              <a:avLst/>
            </a:prstGeom>
            <a:grpFill/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CE3EA31-0C49-4F7E-B093-D2AC99293485}"/>
                </a:ext>
              </a:extLst>
            </p:cNvPr>
            <p:cNvSpPr txBox="1"/>
            <p:nvPr/>
          </p:nvSpPr>
          <p:spPr bwMode="auto">
            <a:xfrm>
              <a:off x="1452468" y="2842716"/>
              <a:ext cx="2517617" cy="361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225"/>
                </a:spcBef>
              </a:pPr>
              <a:r>
                <a:rPr lang="de-DE" sz="1100" kern="0" dirty="0"/>
                <a:t>4 Gebäude,  über Direktleitungen verbunden, jährlicher Gesamtverbrauch ~800.000 kWh 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24D4663-3F61-48F6-9770-2777BCC21C33}"/>
                </a:ext>
              </a:extLst>
            </p:cNvPr>
            <p:cNvSpPr txBox="1"/>
            <p:nvPr/>
          </p:nvSpPr>
          <p:spPr bwMode="auto">
            <a:xfrm>
              <a:off x="1447607" y="3554851"/>
              <a:ext cx="2516226" cy="361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225"/>
                </a:spcBef>
              </a:pPr>
              <a:r>
                <a:rPr lang="de-DE" sz="1100" kern="0" dirty="0"/>
                <a:t>insgesamt 240 kWp, jährliche Erzeugung von 264.000 kWh</a:t>
              </a:r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46631E98-56E6-483E-A7AB-DAF8F1BB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22" y="4067460"/>
              <a:ext cx="271454" cy="463664"/>
            </a:xfrm>
            <a:prstGeom prst="rect">
              <a:avLst/>
            </a:prstGeom>
            <a:grpFill/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B5EC4FA-E160-4EB4-9C4B-907BF32DF3BA}"/>
                </a:ext>
              </a:extLst>
            </p:cNvPr>
            <p:cNvSpPr txBox="1"/>
            <p:nvPr/>
          </p:nvSpPr>
          <p:spPr bwMode="auto">
            <a:xfrm>
              <a:off x="1446850" y="4217642"/>
              <a:ext cx="2437087" cy="180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225"/>
                </a:spcBef>
              </a:pPr>
              <a:r>
                <a:rPr lang="de-DE" sz="1100" kern="0" dirty="0"/>
                <a:t>230 kWh Li-</a:t>
              </a:r>
              <a:r>
                <a:rPr lang="de-DE" sz="1100" kern="0" dirty="0" err="1"/>
                <a:t>Io</a:t>
              </a:r>
              <a:r>
                <a:rPr lang="de-DE" sz="1100" kern="0" dirty="0"/>
                <a:t> Batterie</a:t>
              </a:r>
            </a:p>
          </p:txBody>
        </p: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3CAED971-29CB-46D9-A11A-3D1858A78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277" y="2708220"/>
            <a:ext cx="3406251" cy="191543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54938204-26B9-4D31-BA8D-FF2C0249CD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3" y="3566443"/>
            <a:ext cx="1731348" cy="1079921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A961596-CDEF-4618-B7F5-CD7A8E685E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059" y="6216616"/>
            <a:ext cx="2803208" cy="100812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F09CDFE-F281-47B1-ADA7-6ED2CD9222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1168" y="6510745"/>
            <a:ext cx="1714500" cy="44767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1D6746F7-AB62-4B16-8798-B7885E541C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6892" y="6238338"/>
            <a:ext cx="1905000" cy="10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BBC45F-CB99-46A1-9A63-65919AE6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53" y="143390"/>
            <a:ext cx="8686047" cy="825800"/>
          </a:xfrm>
        </p:spPr>
        <p:txBody>
          <a:bodyPr>
            <a:normAutofit/>
          </a:bodyPr>
          <a:lstStyle/>
          <a:p>
            <a:r>
              <a:rPr lang="de-AT" sz="1800" dirty="0"/>
              <a:t>Herausforderung bei der Optimierung eines Batteriespeichers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745F6BA-2A2D-4708-B130-7594BE6CF829}"/>
              </a:ext>
            </a:extLst>
          </p:cNvPr>
          <p:cNvSpPr txBox="1"/>
          <p:nvPr/>
        </p:nvSpPr>
        <p:spPr>
          <a:xfrm>
            <a:off x="372228" y="1040338"/>
            <a:ext cx="4143126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tx1"/>
                </a:solidFill>
              </a:rPr>
              <a:t>Aufgabe: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100" dirty="0">
                <a:solidFill>
                  <a:schemeClr val="tx1"/>
                </a:solidFill>
              </a:rPr>
              <a:t>Batterie laden, wenn sonnig / Strompreis ist niedrig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100" dirty="0">
                <a:solidFill>
                  <a:schemeClr val="tx1"/>
                </a:solidFill>
              </a:rPr>
              <a:t>Batterie entladen, wenn bewölkt/ Strompreis ist hoch</a:t>
            </a:r>
          </a:p>
        </p:txBody>
      </p:sp>
      <p:sp>
        <p:nvSpPr>
          <p:cNvPr id="433" name="Textfeld 432">
            <a:extLst>
              <a:ext uri="{FF2B5EF4-FFF2-40B4-BE49-F238E27FC236}">
                <a16:creationId xmlns:a16="http://schemas.microsoft.com/office/drawing/2014/main" id="{2B92670B-A99C-44BD-B2BE-9DBAD9F6CC08}"/>
              </a:ext>
            </a:extLst>
          </p:cNvPr>
          <p:cNvSpPr txBox="1"/>
          <p:nvPr/>
        </p:nvSpPr>
        <p:spPr>
          <a:xfrm>
            <a:off x="8032221" y="2430648"/>
            <a:ext cx="1232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500" dirty="0"/>
              <a:t>…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71C5A7B-C1BD-4ABC-BBC4-608873BD2123}"/>
              </a:ext>
            </a:extLst>
          </p:cNvPr>
          <p:cNvGrpSpPr/>
          <p:nvPr/>
        </p:nvGrpSpPr>
        <p:grpSpPr>
          <a:xfrm>
            <a:off x="669697" y="1206449"/>
            <a:ext cx="7020836" cy="3479290"/>
            <a:chOff x="903257" y="1120972"/>
            <a:chExt cx="7020836" cy="3479290"/>
          </a:xfrm>
        </p:grpSpPr>
        <p:cxnSp>
          <p:nvCxnSpPr>
            <p:cNvPr id="447" name="Gerader Verbinder 446">
              <a:extLst>
                <a:ext uri="{FF2B5EF4-FFF2-40B4-BE49-F238E27FC236}">
                  <a16:creationId xmlns:a16="http://schemas.microsoft.com/office/drawing/2014/main" id="{3D625FAC-7732-4A2D-87F6-188F50B7575D}"/>
                </a:ext>
              </a:extLst>
            </p:cNvPr>
            <p:cNvCxnSpPr>
              <a:cxnSpLocks/>
              <a:endCxn id="297" idx="1"/>
            </p:cNvCxnSpPr>
            <p:nvPr/>
          </p:nvCxnSpPr>
          <p:spPr>
            <a:xfrm flipV="1">
              <a:off x="5164341" y="1609573"/>
              <a:ext cx="308218" cy="2985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Gerader Verbinder 434">
              <a:extLst>
                <a:ext uri="{FF2B5EF4-FFF2-40B4-BE49-F238E27FC236}">
                  <a16:creationId xmlns:a16="http://schemas.microsoft.com/office/drawing/2014/main" id="{E520C8DD-A276-4776-ACBF-E70CE4D99C48}"/>
                </a:ext>
              </a:extLst>
            </p:cNvPr>
            <p:cNvCxnSpPr>
              <a:cxnSpLocks/>
              <a:endCxn id="399" idx="1"/>
            </p:cNvCxnSpPr>
            <p:nvPr/>
          </p:nvCxnSpPr>
          <p:spPr>
            <a:xfrm>
              <a:off x="5150315" y="3706893"/>
              <a:ext cx="322243" cy="4909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9" name="Gerader Verbinder 438">
              <a:extLst>
                <a:ext uri="{FF2B5EF4-FFF2-40B4-BE49-F238E27FC236}">
                  <a16:creationId xmlns:a16="http://schemas.microsoft.com/office/drawing/2014/main" id="{DAD2982A-D6C0-4CBF-851D-A00DC0EFCA9C}"/>
                </a:ext>
              </a:extLst>
            </p:cNvPr>
            <p:cNvCxnSpPr>
              <a:cxnSpLocks/>
              <a:endCxn id="365" idx="1"/>
            </p:cNvCxnSpPr>
            <p:nvPr/>
          </p:nvCxnSpPr>
          <p:spPr>
            <a:xfrm>
              <a:off x="5152990" y="3093549"/>
              <a:ext cx="329495" cy="237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0738952-6DCD-4030-B36F-6C33161F04FA}"/>
                </a:ext>
              </a:extLst>
            </p:cNvPr>
            <p:cNvGrpSpPr/>
            <p:nvPr/>
          </p:nvGrpSpPr>
          <p:grpSpPr>
            <a:xfrm>
              <a:off x="903257" y="1662009"/>
              <a:ext cx="4346533" cy="2145075"/>
              <a:chOff x="235283" y="1520280"/>
              <a:chExt cx="5795377" cy="2860100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DE80470-F019-438A-B9B4-2B9460B337EE}"/>
                  </a:ext>
                </a:extLst>
              </p:cNvPr>
              <p:cNvSpPr txBox="1"/>
              <p:nvPr/>
            </p:nvSpPr>
            <p:spPr>
              <a:xfrm>
                <a:off x="235283" y="2888975"/>
                <a:ext cx="1007165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dirty="0"/>
                  <a:t>Planung</a:t>
                </a:r>
              </a:p>
            </p:txBody>
          </p:sp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867295AA-3A91-4A58-B4C2-279B6941628F}"/>
                  </a:ext>
                </a:extLst>
              </p:cNvPr>
              <p:cNvCxnSpPr>
                <a:cxnSpLocks/>
                <a:stCxn id="5" idx="3"/>
                <a:endCxn id="9" idx="6"/>
              </p:cNvCxnSpPr>
              <p:nvPr/>
            </p:nvCxnSpPr>
            <p:spPr>
              <a:xfrm>
                <a:off x="1242448" y="3053123"/>
                <a:ext cx="506839" cy="205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A6B75D0C-BE2D-4427-86D4-92FD804ED60A}"/>
                  </a:ext>
                </a:extLst>
              </p:cNvPr>
              <p:cNvCxnSpPr/>
              <p:nvPr/>
            </p:nvCxnSpPr>
            <p:spPr>
              <a:xfrm flipV="1">
                <a:off x="1683026" y="2284068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DE9B1549-DDD9-4A01-944F-67BC3929F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3026" y="3073640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E8063B25-C299-47A6-B503-25992E3CE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2284068"/>
                <a:ext cx="144448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46905DEB-02B2-474C-88C9-6CB31629AB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3848892"/>
                <a:ext cx="1444487" cy="19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7D90B92C-F495-4D11-99C1-E1D7D4BCAC7B}"/>
                  </a:ext>
                </a:extLst>
              </p:cNvPr>
              <p:cNvSpPr/>
              <p:nvPr/>
            </p:nvSpPr>
            <p:spPr>
              <a:xfrm>
                <a:off x="1550504" y="2981739"/>
                <a:ext cx="198783" cy="183802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5478BD0-64B6-4836-A1C1-E1C5287F1501}"/>
                  </a:ext>
                </a:extLst>
              </p:cNvPr>
              <p:cNvSpPr txBox="1"/>
              <p:nvPr/>
            </p:nvSpPr>
            <p:spPr>
              <a:xfrm>
                <a:off x="2080591" y="2099403"/>
                <a:ext cx="738169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dirty="0"/>
                  <a:t>laden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524BC7A-9EAE-4D6C-B1FD-D59851E2B1AD}"/>
                  </a:ext>
                </a:extLst>
              </p:cNvPr>
              <p:cNvSpPr txBox="1"/>
              <p:nvPr/>
            </p:nvSpPr>
            <p:spPr>
              <a:xfrm>
                <a:off x="1938770" y="3664227"/>
                <a:ext cx="1053549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dirty="0"/>
                  <a:t>entladen</a:t>
                </a:r>
              </a:p>
            </p:txBody>
          </p: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D755ADFF-D58D-4302-831D-E145AAD5E790}"/>
                  </a:ext>
                </a:extLst>
              </p:cNvPr>
              <p:cNvGrpSpPr/>
              <p:nvPr/>
            </p:nvGrpSpPr>
            <p:grpSpPr>
              <a:xfrm>
                <a:off x="3295724" y="1866637"/>
                <a:ext cx="2540934" cy="806023"/>
                <a:chOff x="3295725" y="1866637"/>
                <a:chExt cx="1545272" cy="806023"/>
              </a:xfrm>
            </p:grpSpPr>
            <p:cxnSp>
              <p:nvCxnSpPr>
                <p:cNvPr id="28" name="Gerader Verbinder 27">
                  <a:extLst>
                    <a:ext uri="{FF2B5EF4-FFF2-40B4-BE49-F238E27FC236}">
                      <a16:creationId xmlns:a16="http://schemas.microsoft.com/office/drawing/2014/main" id="{E2A0F12F-C16E-4226-AF71-D184331C7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9F6800F5-312A-4011-95C3-E42AC8511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r Verbinder 29">
                  <a:extLst>
                    <a:ext uri="{FF2B5EF4-FFF2-40B4-BE49-F238E27FC236}">
                      <a16:creationId xmlns:a16="http://schemas.microsoft.com/office/drawing/2014/main" id="{03DCB117-B0A7-4A80-9357-59EE4A85DC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17EDCC38-D0C5-4469-BB33-4AA63BC885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2A2B2347-9664-49DF-B5FD-CD22C7927704}"/>
                  </a:ext>
                </a:extLst>
              </p:cNvPr>
              <p:cNvSpPr/>
              <p:nvPr/>
            </p:nvSpPr>
            <p:spPr>
              <a:xfrm>
                <a:off x="3224232" y="2184405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7A7252C5-B57A-42F2-A28B-11E28E54C705}"/>
                  </a:ext>
                </a:extLst>
              </p:cNvPr>
              <p:cNvGrpSpPr/>
              <p:nvPr/>
            </p:nvGrpSpPr>
            <p:grpSpPr>
              <a:xfrm>
                <a:off x="3295724" y="3445880"/>
                <a:ext cx="2568741" cy="806023"/>
                <a:chOff x="3295725" y="1866637"/>
                <a:chExt cx="1545272" cy="806023"/>
              </a:xfrm>
            </p:grpSpPr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733FFA4E-03D5-43BC-9B09-EE39667A3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50145FB5-8BE7-421B-8934-A1B816A556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773CEBB7-EDCB-46C4-A476-CD2084C6B1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31F0B157-D6B9-4008-85E7-D42421CE5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DEC1CD14-EC40-436D-97B3-6D58D0729D17}"/>
                  </a:ext>
                </a:extLst>
              </p:cNvPr>
              <p:cNvSpPr txBox="1"/>
              <p:nvPr/>
            </p:nvSpPr>
            <p:spPr>
              <a:xfrm>
                <a:off x="3478580" y="1622235"/>
                <a:ext cx="1007165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dirty="0"/>
                  <a:t>sonnig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5DB16C16-9943-4BED-AA54-E2D10F9EEE7D}"/>
                  </a:ext>
                </a:extLst>
              </p:cNvPr>
              <p:cNvSpPr txBox="1"/>
              <p:nvPr/>
            </p:nvSpPr>
            <p:spPr>
              <a:xfrm>
                <a:off x="3478581" y="2480663"/>
                <a:ext cx="1007165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dirty="0"/>
                  <a:t>bewölkt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988331F2-CCF8-4D7F-B7A4-04CF45A194BC}"/>
                  </a:ext>
                </a:extLst>
              </p:cNvPr>
              <p:cNvSpPr txBox="1"/>
              <p:nvPr/>
            </p:nvSpPr>
            <p:spPr>
              <a:xfrm>
                <a:off x="3478581" y="3208809"/>
                <a:ext cx="1007165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dirty="0"/>
                  <a:t>sonnig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89FFB6F5-3C74-4104-B1A4-72B724DEE7C4}"/>
                  </a:ext>
                </a:extLst>
              </p:cNvPr>
              <p:cNvSpPr txBox="1"/>
              <p:nvPr/>
            </p:nvSpPr>
            <p:spPr>
              <a:xfrm>
                <a:off x="3478581" y="4048961"/>
                <a:ext cx="1007165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dirty="0"/>
                  <a:t>bewölkt</a:t>
                </a: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35D56EC6-A59F-40C2-A26A-6AC0B633B14F}"/>
                  </a:ext>
                </a:extLst>
              </p:cNvPr>
              <p:cNvSpPr/>
              <p:nvPr/>
            </p:nvSpPr>
            <p:spPr>
              <a:xfrm>
                <a:off x="3213652" y="3761389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43A3433A-B772-451A-A0FD-5A5737C2B6B1}"/>
                  </a:ext>
                </a:extLst>
              </p:cNvPr>
              <p:cNvSpPr txBox="1"/>
              <p:nvPr/>
            </p:nvSpPr>
            <p:spPr>
              <a:xfrm>
                <a:off x="4486624" y="2362928"/>
                <a:ext cx="523875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/>
                  <a:t>ok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77FCCB87-2DDD-4A82-A327-C4FB2D16B3DB}"/>
                  </a:ext>
                </a:extLst>
              </p:cNvPr>
              <p:cNvSpPr txBox="1"/>
              <p:nvPr/>
            </p:nvSpPr>
            <p:spPr>
              <a:xfrm>
                <a:off x="4495749" y="3140160"/>
                <a:ext cx="523875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/>
                  <a:t>ok</a:t>
                </a: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5015D9B2-4EFA-4C4E-8C0D-8FADA61AD885}"/>
                  </a:ext>
                </a:extLst>
              </p:cNvPr>
              <p:cNvSpPr txBox="1"/>
              <p:nvPr/>
            </p:nvSpPr>
            <p:spPr>
              <a:xfrm>
                <a:off x="4458780" y="1520280"/>
                <a:ext cx="1088397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/>
                  <a:t>Überfluss</a:t>
                </a: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92E9D945-C4DA-4375-9A12-46DC521C4073}"/>
                  </a:ext>
                </a:extLst>
              </p:cNvPr>
              <p:cNvSpPr txBox="1"/>
              <p:nvPr/>
            </p:nvSpPr>
            <p:spPr>
              <a:xfrm>
                <a:off x="4464289" y="3944049"/>
                <a:ext cx="1400175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/>
                  <a:t>Rationierung</a:t>
                </a:r>
              </a:p>
            </p:txBody>
          </p:sp>
          <p:sp>
            <p:nvSpPr>
              <p:cNvPr id="49" name="Fünfeck 48">
                <a:extLst>
                  <a:ext uri="{FF2B5EF4-FFF2-40B4-BE49-F238E27FC236}">
                    <a16:creationId xmlns:a16="http://schemas.microsoft.com/office/drawing/2014/main" id="{D4501701-82FC-4BE3-87DC-48EAC099CFEB}"/>
                  </a:ext>
                </a:extLst>
              </p:cNvPr>
              <p:cNvSpPr/>
              <p:nvPr/>
            </p:nvSpPr>
            <p:spPr>
              <a:xfrm>
                <a:off x="5781322" y="1712039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1" name="Fünfeck 50">
                <a:extLst>
                  <a:ext uri="{FF2B5EF4-FFF2-40B4-BE49-F238E27FC236}">
                    <a16:creationId xmlns:a16="http://schemas.microsoft.com/office/drawing/2014/main" id="{CEBCB116-45B3-4A80-B355-19EFCA67EB13}"/>
                  </a:ext>
                </a:extLst>
              </p:cNvPr>
              <p:cNvSpPr/>
              <p:nvPr/>
            </p:nvSpPr>
            <p:spPr>
              <a:xfrm>
                <a:off x="5776925" y="2536863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2" name="Fünfeck 51">
                <a:extLst>
                  <a:ext uri="{FF2B5EF4-FFF2-40B4-BE49-F238E27FC236}">
                    <a16:creationId xmlns:a16="http://schemas.microsoft.com/office/drawing/2014/main" id="{A39FE9F2-FA3E-423B-B528-8BD0767179FC}"/>
                  </a:ext>
                </a:extLst>
              </p:cNvPr>
              <p:cNvSpPr/>
              <p:nvPr/>
            </p:nvSpPr>
            <p:spPr>
              <a:xfrm>
                <a:off x="5776925" y="3303167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3" name="Fünfeck 52">
                <a:extLst>
                  <a:ext uri="{FF2B5EF4-FFF2-40B4-BE49-F238E27FC236}">
                    <a16:creationId xmlns:a16="http://schemas.microsoft.com/office/drawing/2014/main" id="{7031C322-B681-4C60-BEB5-5172E5AC715E}"/>
                  </a:ext>
                </a:extLst>
              </p:cNvPr>
              <p:cNvSpPr/>
              <p:nvPr/>
            </p:nvSpPr>
            <p:spPr>
              <a:xfrm>
                <a:off x="5776925" y="4128715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296" name="Gruppieren 295">
              <a:extLst>
                <a:ext uri="{FF2B5EF4-FFF2-40B4-BE49-F238E27FC236}">
                  <a16:creationId xmlns:a16="http://schemas.microsoft.com/office/drawing/2014/main" id="{9D7D225E-D8BF-48FF-96B4-1939FD943D5E}"/>
                </a:ext>
              </a:extLst>
            </p:cNvPr>
            <p:cNvGrpSpPr/>
            <p:nvPr/>
          </p:nvGrpSpPr>
          <p:grpSpPr>
            <a:xfrm>
              <a:off x="5472559" y="1120972"/>
              <a:ext cx="2445972" cy="891026"/>
              <a:chOff x="235283" y="1414434"/>
              <a:chExt cx="5795377" cy="3252419"/>
            </a:xfrm>
          </p:grpSpPr>
          <p:sp>
            <p:nvSpPr>
              <p:cNvPr id="297" name="Textfeld 296">
                <a:extLst>
                  <a:ext uri="{FF2B5EF4-FFF2-40B4-BE49-F238E27FC236}">
                    <a16:creationId xmlns:a16="http://schemas.microsoft.com/office/drawing/2014/main" id="{346FF185-7F04-42F8-B349-4FEB14552048}"/>
                  </a:ext>
                </a:extLst>
              </p:cNvPr>
              <p:cNvSpPr txBox="1"/>
              <p:nvPr/>
            </p:nvSpPr>
            <p:spPr>
              <a:xfrm>
                <a:off x="235283" y="2888974"/>
                <a:ext cx="1007163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Planung</a:t>
                </a:r>
              </a:p>
            </p:txBody>
          </p:sp>
          <p:cxnSp>
            <p:nvCxnSpPr>
              <p:cNvPr id="298" name="Gerader Verbinder 297">
                <a:extLst>
                  <a:ext uri="{FF2B5EF4-FFF2-40B4-BE49-F238E27FC236}">
                    <a16:creationId xmlns:a16="http://schemas.microsoft.com/office/drawing/2014/main" id="{4244410D-4D41-4EA0-99EF-5B834949175F}"/>
                  </a:ext>
                </a:extLst>
              </p:cNvPr>
              <p:cNvCxnSpPr>
                <a:cxnSpLocks/>
                <a:stCxn id="297" idx="3"/>
                <a:endCxn id="303" idx="6"/>
              </p:cNvCxnSpPr>
              <p:nvPr/>
            </p:nvCxnSpPr>
            <p:spPr>
              <a:xfrm flipV="1">
                <a:off x="1242446" y="3073641"/>
                <a:ext cx="506843" cy="1242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Gerader Verbinder 298">
                <a:extLst>
                  <a:ext uri="{FF2B5EF4-FFF2-40B4-BE49-F238E27FC236}">
                    <a16:creationId xmlns:a16="http://schemas.microsoft.com/office/drawing/2014/main" id="{BBDAD728-BE98-4791-9C42-E8A7541C7737}"/>
                  </a:ext>
                </a:extLst>
              </p:cNvPr>
              <p:cNvCxnSpPr/>
              <p:nvPr/>
            </p:nvCxnSpPr>
            <p:spPr>
              <a:xfrm flipV="1">
                <a:off x="1683026" y="2284068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Gerader Verbinder 299">
                <a:extLst>
                  <a:ext uri="{FF2B5EF4-FFF2-40B4-BE49-F238E27FC236}">
                    <a16:creationId xmlns:a16="http://schemas.microsoft.com/office/drawing/2014/main" id="{ACB24104-4416-4A8D-AADF-79AAAFEB4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3026" y="3073640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Gerader Verbinder 300">
                <a:extLst>
                  <a:ext uri="{FF2B5EF4-FFF2-40B4-BE49-F238E27FC236}">
                    <a16:creationId xmlns:a16="http://schemas.microsoft.com/office/drawing/2014/main" id="{DE569BED-92AE-4D36-B5FE-F8A64F8A2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2284068"/>
                <a:ext cx="144448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Gerader Verbinder 301">
                <a:extLst>
                  <a:ext uri="{FF2B5EF4-FFF2-40B4-BE49-F238E27FC236}">
                    <a16:creationId xmlns:a16="http://schemas.microsoft.com/office/drawing/2014/main" id="{4EEEB174-40A8-40EB-9926-C02F928F03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3848892"/>
                <a:ext cx="1444487" cy="19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3" name="Ellipse 302">
                <a:extLst>
                  <a:ext uri="{FF2B5EF4-FFF2-40B4-BE49-F238E27FC236}">
                    <a16:creationId xmlns:a16="http://schemas.microsoft.com/office/drawing/2014/main" id="{76EB76FD-5D11-4BFB-9A68-3E524D04BA9A}"/>
                  </a:ext>
                </a:extLst>
              </p:cNvPr>
              <p:cNvSpPr/>
              <p:nvPr/>
            </p:nvSpPr>
            <p:spPr>
              <a:xfrm>
                <a:off x="1550504" y="2981739"/>
                <a:ext cx="198783" cy="18380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04" name="Textfeld 303">
                <a:extLst>
                  <a:ext uri="{FF2B5EF4-FFF2-40B4-BE49-F238E27FC236}">
                    <a16:creationId xmlns:a16="http://schemas.microsoft.com/office/drawing/2014/main" id="{8D94D281-6BC5-409A-AD3A-24B7CF4E10CB}"/>
                  </a:ext>
                </a:extLst>
              </p:cNvPr>
              <p:cNvSpPr txBox="1"/>
              <p:nvPr/>
            </p:nvSpPr>
            <p:spPr>
              <a:xfrm>
                <a:off x="2080591" y="2099400"/>
                <a:ext cx="810744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laden</a:t>
                </a:r>
              </a:p>
            </p:txBody>
          </p:sp>
          <p:sp>
            <p:nvSpPr>
              <p:cNvPr id="305" name="Textfeld 304">
                <a:extLst>
                  <a:ext uri="{FF2B5EF4-FFF2-40B4-BE49-F238E27FC236}">
                    <a16:creationId xmlns:a16="http://schemas.microsoft.com/office/drawing/2014/main" id="{652AB8BD-7D55-478C-9BBD-0D1975884875}"/>
                  </a:ext>
                </a:extLst>
              </p:cNvPr>
              <p:cNvSpPr txBox="1"/>
              <p:nvPr/>
            </p:nvSpPr>
            <p:spPr>
              <a:xfrm>
                <a:off x="1938769" y="3664225"/>
                <a:ext cx="1053548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entladen</a:t>
                </a:r>
              </a:p>
            </p:txBody>
          </p:sp>
          <p:grpSp>
            <p:nvGrpSpPr>
              <p:cNvPr id="306" name="Gruppieren 305">
                <a:extLst>
                  <a:ext uri="{FF2B5EF4-FFF2-40B4-BE49-F238E27FC236}">
                    <a16:creationId xmlns:a16="http://schemas.microsoft.com/office/drawing/2014/main" id="{D1EE527F-3DAB-41FB-BD16-28A19BCC891B}"/>
                  </a:ext>
                </a:extLst>
              </p:cNvPr>
              <p:cNvGrpSpPr/>
              <p:nvPr/>
            </p:nvGrpSpPr>
            <p:grpSpPr>
              <a:xfrm>
                <a:off x="3295724" y="1866637"/>
                <a:ext cx="2540934" cy="806023"/>
                <a:chOff x="3295725" y="1866637"/>
                <a:chExt cx="1545272" cy="806023"/>
              </a:xfrm>
            </p:grpSpPr>
            <p:cxnSp>
              <p:nvCxnSpPr>
                <p:cNvPr id="326" name="Gerader Verbinder 325">
                  <a:extLst>
                    <a:ext uri="{FF2B5EF4-FFF2-40B4-BE49-F238E27FC236}">
                      <a16:creationId xmlns:a16="http://schemas.microsoft.com/office/drawing/2014/main" id="{538AF1E0-3E9E-459C-B5FF-7938C62222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>
                  <a:extLst>
                    <a:ext uri="{FF2B5EF4-FFF2-40B4-BE49-F238E27FC236}">
                      <a16:creationId xmlns:a16="http://schemas.microsoft.com/office/drawing/2014/main" id="{2C8CF5C2-6533-425B-AB20-B6A3B03CF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>
                  <a:extLst>
                    <a:ext uri="{FF2B5EF4-FFF2-40B4-BE49-F238E27FC236}">
                      <a16:creationId xmlns:a16="http://schemas.microsoft.com/office/drawing/2014/main" id="{C2D403DF-01A3-4F8E-8EAC-D8DF8037EA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>
                  <a:extLst>
                    <a:ext uri="{FF2B5EF4-FFF2-40B4-BE49-F238E27FC236}">
                      <a16:creationId xmlns:a16="http://schemas.microsoft.com/office/drawing/2014/main" id="{1ED517FD-E70F-4141-BFA0-78615E0E63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7" name="Rechteck 306">
                <a:extLst>
                  <a:ext uri="{FF2B5EF4-FFF2-40B4-BE49-F238E27FC236}">
                    <a16:creationId xmlns:a16="http://schemas.microsoft.com/office/drawing/2014/main" id="{2E3E8FD2-CFDF-4F25-8D8D-A2478ECB5BCD}"/>
                  </a:ext>
                </a:extLst>
              </p:cNvPr>
              <p:cNvSpPr/>
              <p:nvPr/>
            </p:nvSpPr>
            <p:spPr>
              <a:xfrm>
                <a:off x="3224232" y="2184405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grpSp>
            <p:nvGrpSpPr>
              <p:cNvPr id="308" name="Gruppieren 307">
                <a:extLst>
                  <a:ext uri="{FF2B5EF4-FFF2-40B4-BE49-F238E27FC236}">
                    <a16:creationId xmlns:a16="http://schemas.microsoft.com/office/drawing/2014/main" id="{CADB1ADE-FFEF-472E-83E6-13BCA6DF60A8}"/>
                  </a:ext>
                </a:extLst>
              </p:cNvPr>
              <p:cNvGrpSpPr/>
              <p:nvPr/>
            </p:nvGrpSpPr>
            <p:grpSpPr>
              <a:xfrm>
                <a:off x="3295724" y="3445880"/>
                <a:ext cx="2568741" cy="806023"/>
                <a:chOff x="3295725" y="1866637"/>
                <a:chExt cx="1545272" cy="806023"/>
              </a:xfrm>
            </p:grpSpPr>
            <p:cxnSp>
              <p:nvCxnSpPr>
                <p:cNvPr id="322" name="Gerader Verbinder 321">
                  <a:extLst>
                    <a:ext uri="{FF2B5EF4-FFF2-40B4-BE49-F238E27FC236}">
                      <a16:creationId xmlns:a16="http://schemas.microsoft.com/office/drawing/2014/main" id="{A663DD45-19BA-4D37-BC7E-326357380F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Gerader Verbinder 322">
                  <a:extLst>
                    <a:ext uri="{FF2B5EF4-FFF2-40B4-BE49-F238E27FC236}">
                      <a16:creationId xmlns:a16="http://schemas.microsoft.com/office/drawing/2014/main" id="{575C4538-4143-4783-A113-FEC8AB5DAE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Gerader Verbinder 323">
                  <a:extLst>
                    <a:ext uri="{FF2B5EF4-FFF2-40B4-BE49-F238E27FC236}">
                      <a16:creationId xmlns:a16="http://schemas.microsoft.com/office/drawing/2014/main" id="{20AC2F56-D4F3-4754-BFB3-F01D36A359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>
                  <a:extLst>
                    <a:ext uri="{FF2B5EF4-FFF2-40B4-BE49-F238E27FC236}">
                      <a16:creationId xmlns:a16="http://schemas.microsoft.com/office/drawing/2014/main" id="{980C3CEF-8462-4B00-86F7-4DCD4576F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9" name="Textfeld 308">
                <a:extLst>
                  <a:ext uri="{FF2B5EF4-FFF2-40B4-BE49-F238E27FC236}">
                    <a16:creationId xmlns:a16="http://schemas.microsoft.com/office/drawing/2014/main" id="{39982E85-D4A3-474F-8FF0-49BE3C17FB80}"/>
                  </a:ext>
                </a:extLst>
              </p:cNvPr>
              <p:cNvSpPr txBox="1"/>
              <p:nvPr/>
            </p:nvSpPr>
            <p:spPr>
              <a:xfrm>
                <a:off x="3478578" y="1622236"/>
                <a:ext cx="1007163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310" name="Textfeld 309">
                <a:extLst>
                  <a:ext uri="{FF2B5EF4-FFF2-40B4-BE49-F238E27FC236}">
                    <a16:creationId xmlns:a16="http://schemas.microsoft.com/office/drawing/2014/main" id="{720ADAEA-9898-448E-9736-C7E03139BD04}"/>
                  </a:ext>
                </a:extLst>
              </p:cNvPr>
              <p:cNvSpPr txBox="1"/>
              <p:nvPr/>
            </p:nvSpPr>
            <p:spPr>
              <a:xfrm>
                <a:off x="3478580" y="2480663"/>
                <a:ext cx="1007163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311" name="Textfeld 310">
                <a:extLst>
                  <a:ext uri="{FF2B5EF4-FFF2-40B4-BE49-F238E27FC236}">
                    <a16:creationId xmlns:a16="http://schemas.microsoft.com/office/drawing/2014/main" id="{EA9964C4-475C-4EE5-81C9-1215AF72B31E}"/>
                  </a:ext>
                </a:extLst>
              </p:cNvPr>
              <p:cNvSpPr txBox="1"/>
              <p:nvPr/>
            </p:nvSpPr>
            <p:spPr>
              <a:xfrm>
                <a:off x="3478580" y="3208812"/>
                <a:ext cx="1007163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312" name="Textfeld 311">
                <a:extLst>
                  <a:ext uri="{FF2B5EF4-FFF2-40B4-BE49-F238E27FC236}">
                    <a16:creationId xmlns:a16="http://schemas.microsoft.com/office/drawing/2014/main" id="{F1BC6579-E63E-475A-9BBA-A3EE8B66E4A4}"/>
                  </a:ext>
                </a:extLst>
              </p:cNvPr>
              <p:cNvSpPr txBox="1"/>
              <p:nvPr/>
            </p:nvSpPr>
            <p:spPr>
              <a:xfrm>
                <a:off x="3478580" y="4048959"/>
                <a:ext cx="1007163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6A720F92-2FF9-4966-AF03-A20D90B8AF10}"/>
                  </a:ext>
                </a:extLst>
              </p:cNvPr>
              <p:cNvSpPr/>
              <p:nvPr/>
            </p:nvSpPr>
            <p:spPr>
              <a:xfrm>
                <a:off x="3213652" y="3761389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14" name="Textfeld 313">
                <a:extLst>
                  <a:ext uri="{FF2B5EF4-FFF2-40B4-BE49-F238E27FC236}">
                    <a16:creationId xmlns:a16="http://schemas.microsoft.com/office/drawing/2014/main" id="{306CC5E9-6E91-4E8A-A698-CA080F304839}"/>
                  </a:ext>
                </a:extLst>
              </p:cNvPr>
              <p:cNvSpPr txBox="1"/>
              <p:nvPr/>
            </p:nvSpPr>
            <p:spPr>
              <a:xfrm>
                <a:off x="4449404" y="2226606"/>
                <a:ext cx="606451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315" name="Textfeld 314">
                <a:extLst>
                  <a:ext uri="{FF2B5EF4-FFF2-40B4-BE49-F238E27FC236}">
                    <a16:creationId xmlns:a16="http://schemas.microsoft.com/office/drawing/2014/main" id="{86E0D1A8-1E81-4905-A4B0-683D4F329B14}"/>
                  </a:ext>
                </a:extLst>
              </p:cNvPr>
              <p:cNvSpPr txBox="1"/>
              <p:nvPr/>
            </p:nvSpPr>
            <p:spPr>
              <a:xfrm>
                <a:off x="4455844" y="2976261"/>
                <a:ext cx="649810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316" name="Textfeld 315">
                <a:extLst>
                  <a:ext uri="{FF2B5EF4-FFF2-40B4-BE49-F238E27FC236}">
                    <a16:creationId xmlns:a16="http://schemas.microsoft.com/office/drawing/2014/main" id="{FE6A494D-D377-4617-8A80-3F1E3C0C3A3B}"/>
                  </a:ext>
                </a:extLst>
              </p:cNvPr>
              <p:cNvSpPr txBox="1"/>
              <p:nvPr/>
            </p:nvSpPr>
            <p:spPr>
              <a:xfrm>
                <a:off x="4367072" y="1414434"/>
                <a:ext cx="1088399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Überfluss</a:t>
                </a:r>
              </a:p>
            </p:txBody>
          </p:sp>
          <p:sp>
            <p:nvSpPr>
              <p:cNvPr id="317" name="Textfeld 316">
                <a:extLst>
                  <a:ext uri="{FF2B5EF4-FFF2-40B4-BE49-F238E27FC236}">
                    <a16:creationId xmlns:a16="http://schemas.microsoft.com/office/drawing/2014/main" id="{A6FAFBE1-A281-4B21-9D8C-35AB12F8F2C2}"/>
                  </a:ext>
                </a:extLst>
              </p:cNvPr>
              <p:cNvSpPr txBox="1"/>
              <p:nvPr/>
            </p:nvSpPr>
            <p:spPr>
              <a:xfrm>
                <a:off x="4397940" y="3826888"/>
                <a:ext cx="1400173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Rationierung</a:t>
                </a:r>
              </a:p>
            </p:txBody>
          </p:sp>
          <p:sp>
            <p:nvSpPr>
              <p:cNvPr id="318" name="Fünfeck 317">
                <a:extLst>
                  <a:ext uri="{FF2B5EF4-FFF2-40B4-BE49-F238E27FC236}">
                    <a16:creationId xmlns:a16="http://schemas.microsoft.com/office/drawing/2014/main" id="{D7F4768A-06AB-499C-BFA3-FFF239185421}"/>
                  </a:ext>
                </a:extLst>
              </p:cNvPr>
              <p:cNvSpPr/>
              <p:nvPr/>
            </p:nvSpPr>
            <p:spPr>
              <a:xfrm>
                <a:off x="5781322" y="1712039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19" name="Fünfeck 318">
                <a:extLst>
                  <a:ext uri="{FF2B5EF4-FFF2-40B4-BE49-F238E27FC236}">
                    <a16:creationId xmlns:a16="http://schemas.microsoft.com/office/drawing/2014/main" id="{BE04B366-D6D8-4132-9E5B-511943D6275B}"/>
                  </a:ext>
                </a:extLst>
              </p:cNvPr>
              <p:cNvSpPr/>
              <p:nvPr/>
            </p:nvSpPr>
            <p:spPr>
              <a:xfrm>
                <a:off x="5776925" y="2536863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20" name="Fünfeck 319">
                <a:extLst>
                  <a:ext uri="{FF2B5EF4-FFF2-40B4-BE49-F238E27FC236}">
                    <a16:creationId xmlns:a16="http://schemas.microsoft.com/office/drawing/2014/main" id="{8640CEAB-5071-4809-BEDF-520E060BDB35}"/>
                  </a:ext>
                </a:extLst>
              </p:cNvPr>
              <p:cNvSpPr/>
              <p:nvPr/>
            </p:nvSpPr>
            <p:spPr>
              <a:xfrm>
                <a:off x="5776925" y="3303167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21" name="Fünfeck 320">
                <a:extLst>
                  <a:ext uri="{FF2B5EF4-FFF2-40B4-BE49-F238E27FC236}">
                    <a16:creationId xmlns:a16="http://schemas.microsoft.com/office/drawing/2014/main" id="{FC3641CD-A851-4876-9512-8EB90DEFE3F8}"/>
                  </a:ext>
                </a:extLst>
              </p:cNvPr>
              <p:cNvSpPr/>
              <p:nvPr/>
            </p:nvSpPr>
            <p:spPr>
              <a:xfrm>
                <a:off x="5776925" y="4128715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96D7FC27-2B75-4D86-80F9-09E7CB635BBB}"/>
                </a:ext>
              </a:extLst>
            </p:cNvPr>
            <p:cNvGrpSpPr/>
            <p:nvPr/>
          </p:nvGrpSpPr>
          <p:grpSpPr>
            <a:xfrm>
              <a:off x="5480812" y="1987257"/>
              <a:ext cx="2439570" cy="891026"/>
              <a:chOff x="235283" y="1414433"/>
              <a:chExt cx="5795377" cy="3252419"/>
            </a:xfrm>
          </p:grpSpPr>
          <p:sp>
            <p:nvSpPr>
              <p:cNvPr id="331" name="Textfeld 330">
                <a:extLst>
                  <a:ext uri="{FF2B5EF4-FFF2-40B4-BE49-F238E27FC236}">
                    <a16:creationId xmlns:a16="http://schemas.microsoft.com/office/drawing/2014/main" id="{2869E453-0F15-4DF0-8A4C-C661CAEB6E90}"/>
                  </a:ext>
                </a:extLst>
              </p:cNvPr>
              <p:cNvSpPr txBox="1"/>
              <p:nvPr/>
            </p:nvSpPr>
            <p:spPr>
              <a:xfrm>
                <a:off x="235283" y="2888973"/>
                <a:ext cx="1007165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Planung</a:t>
                </a:r>
              </a:p>
            </p:txBody>
          </p:sp>
          <p:cxnSp>
            <p:nvCxnSpPr>
              <p:cNvPr id="332" name="Gerader Verbinder 331">
                <a:extLst>
                  <a:ext uri="{FF2B5EF4-FFF2-40B4-BE49-F238E27FC236}">
                    <a16:creationId xmlns:a16="http://schemas.microsoft.com/office/drawing/2014/main" id="{09887E08-E71B-475C-90D3-886C2EC9F227}"/>
                  </a:ext>
                </a:extLst>
              </p:cNvPr>
              <p:cNvCxnSpPr>
                <a:cxnSpLocks/>
                <a:stCxn id="331" idx="3"/>
                <a:endCxn id="337" idx="6"/>
              </p:cNvCxnSpPr>
              <p:nvPr/>
            </p:nvCxnSpPr>
            <p:spPr>
              <a:xfrm flipV="1">
                <a:off x="1242448" y="3073640"/>
                <a:ext cx="506840" cy="1242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Gerader Verbinder 332">
                <a:extLst>
                  <a:ext uri="{FF2B5EF4-FFF2-40B4-BE49-F238E27FC236}">
                    <a16:creationId xmlns:a16="http://schemas.microsoft.com/office/drawing/2014/main" id="{39DBFDD8-1E2F-4CCA-8BA3-E2AE1EF20D55}"/>
                  </a:ext>
                </a:extLst>
              </p:cNvPr>
              <p:cNvCxnSpPr/>
              <p:nvPr/>
            </p:nvCxnSpPr>
            <p:spPr>
              <a:xfrm flipV="1">
                <a:off x="1683026" y="2284068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24980AEF-3D4D-4FBB-B43D-7DBD7F25E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3026" y="3073640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18FC2865-7A5B-43D8-B430-8DC3C2A20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2284068"/>
                <a:ext cx="144448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Gerader Verbinder 335">
                <a:extLst>
                  <a:ext uri="{FF2B5EF4-FFF2-40B4-BE49-F238E27FC236}">
                    <a16:creationId xmlns:a16="http://schemas.microsoft.com/office/drawing/2014/main" id="{E54A384E-01C2-4FB2-985B-E11A33AB1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3848892"/>
                <a:ext cx="1444487" cy="19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7" name="Ellipse 336">
                <a:extLst>
                  <a:ext uri="{FF2B5EF4-FFF2-40B4-BE49-F238E27FC236}">
                    <a16:creationId xmlns:a16="http://schemas.microsoft.com/office/drawing/2014/main" id="{2060B09B-1B7E-42F0-B675-28B082F4274B}"/>
                  </a:ext>
                </a:extLst>
              </p:cNvPr>
              <p:cNvSpPr/>
              <p:nvPr/>
            </p:nvSpPr>
            <p:spPr>
              <a:xfrm>
                <a:off x="1550504" y="2981739"/>
                <a:ext cx="198783" cy="18380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38" name="Textfeld 337">
                <a:extLst>
                  <a:ext uri="{FF2B5EF4-FFF2-40B4-BE49-F238E27FC236}">
                    <a16:creationId xmlns:a16="http://schemas.microsoft.com/office/drawing/2014/main" id="{AC595FEE-D174-4F85-B1DD-5244861EF244}"/>
                  </a:ext>
                </a:extLst>
              </p:cNvPr>
              <p:cNvSpPr txBox="1"/>
              <p:nvPr/>
            </p:nvSpPr>
            <p:spPr>
              <a:xfrm>
                <a:off x="2080590" y="2099403"/>
                <a:ext cx="800974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laden</a:t>
                </a:r>
              </a:p>
            </p:txBody>
          </p:sp>
          <p:sp>
            <p:nvSpPr>
              <p:cNvPr id="339" name="Textfeld 338">
                <a:extLst>
                  <a:ext uri="{FF2B5EF4-FFF2-40B4-BE49-F238E27FC236}">
                    <a16:creationId xmlns:a16="http://schemas.microsoft.com/office/drawing/2014/main" id="{0CA89EF3-8855-4FCC-A38D-96C49A972030}"/>
                  </a:ext>
                </a:extLst>
              </p:cNvPr>
              <p:cNvSpPr txBox="1"/>
              <p:nvPr/>
            </p:nvSpPr>
            <p:spPr>
              <a:xfrm>
                <a:off x="1938768" y="3664227"/>
                <a:ext cx="1053550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entladen</a:t>
                </a:r>
              </a:p>
            </p:txBody>
          </p:sp>
          <p:grpSp>
            <p:nvGrpSpPr>
              <p:cNvPr id="340" name="Gruppieren 339">
                <a:extLst>
                  <a:ext uri="{FF2B5EF4-FFF2-40B4-BE49-F238E27FC236}">
                    <a16:creationId xmlns:a16="http://schemas.microsoft.com/office/drawing/2014/main" id="{38220C5C-205E-4920-91ED-9D2C7B582696}"/>
                  </a:ext>
                </a:extLst>
              </p:cNvPr>
              <p:cNvGrpSpPr/>
              <p:nvPr/>
            </p:nvGrpSpPr>
            <p:grpSpPr>
              <a:xfrm>
                <a:off x="3295724" y="1866637"/>
                <a:ext cx="2540934" cy="806023"/>
                <a:chOff x="3295725" y="1866637"/>
                <a:chExt cx="1545272" cy="806023"/>
              </a:xfrm>
            </p:grpSpPr>
            <p:cxnSp>
              <p:nvCxnSpPr>
                <p:cNvPr id="360" name="Gerader Verbinder 359">
                  <a:extLst>
                    <a:ext uri="{FF2B5EF4-FFF2-40B4-BE49-F238E27FC236}">
                      <a16:creationId xmlns:a16="http://schemas.microsoft.com/office/drawing/2014/main" id="{07C3F1BF-4A3C-4237-B742-1C881FA52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>
                  <a:extLst>
                    <a:ext uri="{FF2B5EF4-FFF2-40B4-BE49-F238E27FC236}">
                      <a16:creationId xmlns:a16="http://schemas.microsoft.com/office/drawing/2014/main" id="{078B0206-AF44-47CC-A88E-F3CB2EFB0A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>
                  <a:extLst>
                    <a:ext uri="{FF2B5EF4-FFF2-40B4-BE49-F238E27FC236}">
                      <a16:creationId xmlns:a16="http://schemas.microsoft.com/office/drawing/2014/main" id="{A0938D5B-EA59-4223-BD56-26218945A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Gerader Verbinder 362">
                  <a:extLst>
                    <a:ext uri="{FF2B5EF4-FFF2-40B4-BE49-F238E27FC236}">
                      <a16:creationId xmlns:a16="http://schemas.microsoft.com/office/drawing/2014/main" id="{75A5CC0C-153E-4309-BD35-D8A355AB1D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1" name="Rechteck 340">
                <a:extLst>
                  <a:ext uri="{FF2B5EF4-FFF2-40B4-BE49-F238E27FC236}">
                    <a16:creationId xmlns:a16="http://schemas.microsoft.com/office/drawing/2014/main" id="{BD309F9C-939C-4906-B76A-CDA589C58F10}"/>
                  </a:ext>
                </a:extLst>
              </p:cNvPr>
              <p:cNvSpPr/>
              <p:nvPr/>
            </p:nvSpPr>
            <p:spPr>
              <a:xfrm>
                <a:off x="3224232" y="2184405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grpSp>
            <p:nvGrpSpPr>
              <p:cNvPr id="342" name="Gruppieren 341">
                <a:extLst>
                  <a:ext uri="{FF2B5EF4-FFF2-40B4-BE49-F238E27FC236}">
                    <a16:creationId xmlns:a16="http://schemas.microsoft.com/office/drawing/2014/main" id="{059E1DB6-6FAC-4365-B576-BBEA6C17EFAF}"/>
                  </a:ext>
                </a:extLst>
              </p:cNvPr>
              <p:cNvGrpSpPr/>
              <p:nvPr/>
            </p:nvGrpSpPr>
            <p:grpSpPr>
              <a:xfrm>
                <a:off x="3295724" y="3445880"/>
                <a:ext cx="2568741" cy="806023"/>
                <a:chOff x="3295725" y="1866637"/>
                <a:chExt cx="1545272" cy="806023"/>
              </a:xfrm>
            </p:grpSpPr>
            <p:cxnSp>
              <p:nvCxnSpPr>
                <p:cNvPr id="356" name="Gerader Verbinder 355">
                  <a:extLst>
                    <a:ext uri="{FF2B5EF4-FFF2-40B4-BE49-F238E27FC236}">
                      <a16:creationId xmlns:a16="http://schemas.microsoft.com/office/drawing/2014/main" id="{BD18BC38-3819-4D9C-8CC5-008FFD246A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>
                  <a:extLst>
                    <a:ext uri="{FF2B5EF4-FFF2-40B4-BE49-F238E27FC236}">
                      <a16:creationId xmlns:a16="http://schemas.microsoft.com/office/drawing/2014/main" id="{E400D893-2291-4122-AFF1-DF23FCB23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>
                  <a:extLst>
                    <a:ext uri="{FF2B5EF4-FFF2-40B4-BE49-F238E27FC236}">
                      <a16:creationId xmlns:a16="http://schemas.microsoft.com/office/drawing/2014/main" id="{D19ED144-AB73-4F8D-81E3-1E09D10582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>
                  <a:extLst>
                    <a:ext uri="{FF2B5EF4-FFF2-40B4-BE49-F238E27FC236}">
                      <a16:creationId xmlns:a16="http://schemas.microsoft.com/office/drawing/2014/main" id="{C2C4A6BF-1CFE-43B1-AC5B-1BFF70B878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3" name="Textfeld 342">
                <a:extLst>
                  <a:ext uri="{FF2B5EF4-FFF2-40B4-BE49-F238E27FC236}">
                    <a16:creationId xmlns:a16="http://schemas.microsoft.com/office/drawing/2014/main" id="{5E1929A6-3568-4825-ADEF-7A54505FB6EE}"/>
                  </a:ext>
                </a:extLst>
              </p:cNvPr>
              <p:cNvSpPr txBox="1"/>
              <p:nvPr/>
            </p:nvSpPr>
            <p:spPr>
              <a:xfrm>
                <a:off x="3478577" y="1622235"/>
                <a:ext cx="1007165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344" name="Textfeld 343">
                <a:extLst>
                  <a:ext uri="{FF2B5EF4-FFF2-40B4-BE49-F238E27FC236}">
                    <a16:creationId xmlns:a16="http://schemas.microsoft.com/office/drawing/2014/main" id="{5A48781B-EBEB-4AA9-8FA0-64918AB5C226}"/>
                  </a:ext>
                </a:extLst>
              </p:cNvPr>
              <p:cNvSpPr txBox="1"/>
              <p:nvPr/>
            </p:nvSpPr>
            <p:spPr>
              <a:xfrm>
                <a:off x="3478579" y="2480662"/>
                <a:ext cx="1007165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345" name="Textfeld 344">
                <a:extLst>
                  <a:ext uri="{FF2B5EF4-FFF2-40B4-BE49-F238E27FC236}">
                    <a16:creationId xmlns:a16="http://schemas.microsoft.com/office/drawing/2014/main" id="{1B2DE7AD-8FD1-480A-8FF7-0E7DCE632F51}"/>
                  </a:ext>
                </a:extLst>
              </p:cNvPr>
              <p:cNvSpPr txBox="1"/>
              <p:nvPr/>
            </p:nvSpPr>
            <p:spPr>
              <a:xfrm>
                <a:off x="3478579" y="3208810"/>
                <a:ext cx="1007165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346" name="Textfeld 345">
                <a:extLst>
                  <a:ext uri="{FF2B5EF4-FFF2-40B4-BE49-F238E27FC236}">
                    <a16:creationId xmlns:a16="http://schemas.microsoft.com/office/drawing/2014/main" id="{FFEAA268-22C5-41C0-A261-03E0359C4354}"/>
                  </a:ext>
                </a:extLst>
              </p:cNvPr>
              <p:cNvSpPr txBox="1"/>
              <p:nvPr/>
            </p:nvSpPr>
            <p:spPr>
              <a:xfrm>
                <a:off x="3478579" y="4048958"/>
                <a:ext cx="1007165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347" name="Rechteck 346">
                <a:extLst>
                  <a:ext uri="{FF2B5EF4-FFF2-40B4-BE49-F238E27FC236}">
                    <a16:creationId xmlns:a16="http://schemas.microsoft.com/office/drawing/2014/main" id="{1FE699A0-6525-475A-88D9-2D744165AABC}"/>
                  </a:ext>
                </a:extLst>
              </p:cNvPr>
              <p:cNvSpPr/>
              <p:nvPr/>
            </p:nvSpPr>
            <p:spPr>
              <a:xfrm>
                <a:off x="3213652" y="3761389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48" name="Textfeld 347">
                <a:extLst>
                  <a:ext uri="{FF2B5EF4-FFF2-40B4-BE49-F238E27FC236}">
                    <a16:creationId xmlns:a16="http://schemas.microsoft.com/office/drawing/2014/main" id="{EC44835C-9CC8-4643-8ECD-ED2555C26A3E}"/>
                  </a:ext>
                </a:extLst>
              </p:cNvPr>
              <p:cNvSpPr txBox="1"/>
              <p:nvPr/>
            </p:nvSpPr>
            <p:spPr>
              <a:xfrm>
                <a:off x="4460941" y="2262023"/>
                <a:ext cx="718972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349" name="Textfeld 348">
                <a:extLst>
                  <a:ext uri="{FF2B5EF4-FFF2-40B4-BE49-F238E27FC236}">
                    <a16:creationId xmlns:a16="http://schemas.microsoft.com/office/drawing/2014/main" id="{BE0C74A2-BFAE-48E6-ACAC-C7182713F81C}"/>
                  </a:ext>
                </a:extLst>
              </p:cNvPr>
              <p:cNvSpPr txBox="1"/>
              <p:nvPr/>
            </p:nvSpPr>
            <p:spPr>
              <a:xfrm>
                <a:off x="4438439" y="3033648"/>
                <a:ext cx="750474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987E5942-4647-48B2-87BF-87EE0E3F699B}"/>
                  </a:ext>
                </a:extLst>
              </p:cNvPr>
              <p:cNvSpPr txBox="1"/>
              <p:nvPr/>
            </p:nvSpPr>
            <p:spPr>
              <a:xfrm>
                <a:off x="4358309" y="1414433"/>
                <a:ext cx="1088400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Überfluss</a:t>
                </a:r>
              </a:p>
            </p:txBody>
          </p:sp>
          <p:sp>
            <p:nvSpPr>
              <p:cNvPr id="351" name="Textfeld 350">
                <a:extLst>
                  <a:ext uri="{FF2B5EF4-FFF2-40B4-BE49-F238E27FC236}">
                    <a16:creationId xmlns:a16="http://schemas.microsoft.com/office/drawing/2014/main" id="{1AC1F8C1-FC91-487D-8538-6ED8749DF0A4}"/>
                  </a:ext>
                </a:extLst>
              </p:cNvPr>
              <p:cNvSpPr txBox="1"/>
              <p:nvPr/>
            </p:nvSpPr>
            <p:spPr>
              <a:xfrm>
                <a:off x="4371909" y="3804336"/>
                <a:ext cx="1400175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Rationierung</a:t>
                </a:r>
              </a:p>
            </p:txBody>
          </p:sp>
          <p:sp>
            <p:nvSpPr>
              <p:cNvPr id="352" name="Fünfeck 351">
                <a:extLst>
                  <a:ext uri="{FF2B5EF4-FFF2-40B4-BE49-F238E27FC236}">
                    <a16:creationId xmlns:a16="http://schemas.microsoft.com/office/drawing/2014/main" id="{D39E11F1-E521-418A-A921-DEF59D9EC202}"/>
                  </a:ext>
                </a:extLst>
              </p:cNvPr>
              <p:cNvSpPr/>
              <p:nvPr/>
            </p:nvSpPr>
            <p:spPr>
              <a:xfrm>
                <a:off x="5781322" y="1712039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53" name="Fünfeck 352">
                <a:extLst>
                  <a:ext uri="{FF2B5EF4-FFF2-40B4-BE49-F238E27FC236}">
                    <a16:creationId xmlns:a16="http://schemas.microsoft.com/office/drawing/2014/main" id="{A98D106B-FA11-4774-9A10-8AD9FA6C08EF}"/>
                  </a:ext>
                </a:extLst>
              </p:cNvPr>
              <p:cNvSpPr/>
              <p:nvPr/>
            </p:nvSpPr>
            <p:spPr>
              <a:xfrm>
                <a:off x="5776925" y="2536863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54" name="Fünfeck 353">
                <a:extLst>
                  <a:ext uri="{FF2B5EF4-FFF2-40B4-BE49-F238E27FC236}">
                    <a16:creationId xmlns:a16="http://schemas.microsoft.com/office/drawing/2014/main" id="{0C32CEC6-1495-41FB-85F5-87B958B4D080}"/>
                  </a:ext>
                </a:extLst>
              </p:cNvPr>
              <p:cNvSpPr/>
              <p:nvPr/>
            </p:nvSpPr>
            <p:spPr>
              <a:xfrm>
                <a:off x="5776925" y="3303167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55" name="Fünfeck 354">
                <a:extLst>
                  <a:ext uri="{FF2B5EF4-FFF2-40B4-BE49-F238E27FC236}">
                    <a16:creationId xmlns:a16="http://schemas.microsoft.com/office/drawing/2014/main" id="{72D4DB15-CC77-46D7-96EB-A5F1078E7F64}"/>
                  </a:ext>
                </a:extLst>
              </p:cNvPr>
              <p:cNvSpPr/>
              <p:nvPr/>
            </p:nvSpPr>
            <p:spPr>
              <a:xfrm>
                <a:off x="5776925" y="4128715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</p:grpSp>
        <p:grpSp>
          <p:nvGrpSpPr>
            <p:cNvPr id="364" name="Gruppieren 363">
              <a:extLst>
                <a:ext uri="{FF2B5EF4-FFF2-40B4-BE49-F238E27FC236}">
                  <a16:creationId xmlns:a16="http://schemas.microsoft.com/office/drawing/2014/main" id="{EAA06107-2866-4D78-92E3-A827275D99FD}"/>
                </a:ext>
              </a:extLst>
            </p:cNvPr>
            <p:cNvGrpSpPr/>
            <p:nvPr/>
          </p:nvGrpSpPr>
          <p:grpSpPr>
            <a:xfrm>
              <a:off x="5482485" y="2835181"/>
              <a:ext cx="2439748" cy="898557"/>
              <a:chOff x="235283" y="1386941"/>
              <a:chExt cx="5795377" cy="3279911"/>
            </a:xfrm>
          </p:grpSpPr>
          <p:sp>
            <p:nvSpPr>
              <p:cNvPr id="365" name="Textfeld 364">
                <a:extLst>
                  <a:ext uri="{FF2B5EF4-FFF2-40B4-BE49-F238E27FC236}">
                    <a16:creationId xmlns:a16="http://schemas.microsoft.com/office/drawing/2014/main" id="{718D579D-B6E1-48AA-AF9B-EFCCF7A84967}"/>
                  </a:ext>
                </a:extLst>
              </p:cNvPr>
              <p:cNvSpPr txBox="1"/>
              <p:nvPr/>
            </p:nvSpPr>
            <p:spPr>
              <a:xfrm>
                <a:off x="235283" y="2888975"/>
                <a:ext cx="1007165" cy="6178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Planung</a:t>
                </a:r>
              </a:p>
            </p:txBody>
          </p:sp>
          <p:cxnSp>
            <p:nvCxnSpPr>
              <p:cNvPr id="366" name="Gerader Verbinder 365">
                <a:extLst>
                  <a:ext uri="{FF2B5EF4-FFF2-40B4-BE49-F238E27FC236}">
                    <a16:creationId xmlns:a16="http://schemas.microsoft.com/office/drawing/2014/main" id="{B91CB056-0204-4B9B-8001-E39EB3170FCE}"/>
                  </a:ext>
                </a:extLst>
              </p:cNvPr>
              <p:cNvCxnSpPr>
                <a:cxnSpLocks/>
                <a:stCxn id="365" idx="3"/>
                <a:endCxn id="371" idx="6"/>
              </p:cNvCxnSpPr>
              <p:nvPr/>
            </p:nvCxnSpPr>
            <p:spPr>
              <a:xfrm flipV="1">
                <a:off x="1242448" y="3073639"/>
                <a:ext cx="506839" cy="1242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>
                <a:extLst>
                  <a:ext uri="{FF2B5EF4-FFF2-40B4-BE49-F238E27FC236}">
                    <a16:creationId xmlns:a16="http://schemas.microsoft.com/office/drawing/2014/main" id="{65F9F350-BC6F-4F24-B43E-199AC7CC53BE}"/>
                  </a:ext>
                </a:extLst>
              </p:cNvPr>
              <p:cNvCxnSpPr/>
              <p:nvPr/>
            </p:nvCxnSpPr>
            <p:spPr>
              <a:xfrm flipV="1">
                <a:off x="1683026" y="2284068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8" name="Gerader Verbinder 367">
                <a:extLst>
                  <a:ext uri="{FF2B5EF4-FFF2-40B4-BE49-F238E27FC236}">
                    <a16:creationId xmlns:a16="http://schemas.microsoft.com/office/drawing/2014/main" id="{898C31F8-354D-4C7D-8BCC-713AC5E2FE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3026" y="3073640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9" name="Gerader Verbinder 368">
                <a:extLst>
                  <a:ext uri="{FF2B5EF4-FFF2-40B4-BE49-F238E27FC236}">
                    <a16:creationId xmlns:a16="http://schemas.microsoft.com/office/drawing/2014/main" id="{0041549E-32E1-4AB3-90EE-690FFA296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2284068"/>
                <a:ext cx="144448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0" name="Gerader Verbinder 369">
                <a:extLst>
                  <a:ext uri="{FF2B5EF4-FFF2-40B4-BE49-F238E27FC236}">
                    <a16:creationId xmlns:a16="http://schemas.microsoft.com/office/drawing/2014/main" id="{F2F783D6-F8A7-4F53-B938-380E23CBB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3848892"/>
                <a:ext cx="1444487" cy="19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1" name="Ellipse 370">
                <a:extLst>
                  <a:ext uri="{FF2B5EF4-FFF2-40B4-BE49-F238E27FC236}">
                    <a16:creationId xmlns:a16="http://schemas.microsoft.com/office/drawing/2014/main" id="{12D005F9-6EC3-43EE-A321-0D52ABD30572}"/>
                  </a:ext>
                </a:extLst>
              </p:cNvPr>
              <p:cNvSpPr/>
              <p:nvPr/>
            </p:nvSpPr>
            <p:spPr>
              <a:xfrm>
                <a:off x="1550504" y="2981739"/>
                <a:ext cx="198783" cy="18380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72" name="Textfeld 371">
                <a:extLst>
                  <a:ext uri="{FF2B5EF4-FFF2-40B4-BE49-F238E27FC236}">
                    <a16:creationId xmlns:a16="http://schemas.microsoft.com/office/drawing/2014/main" id="{560069EF-500F-4399-9A37-010CB0836409}"/>
                  </a:ext>
                </a:extLst>
              </p:cNvPr>
              <p:cNvSpPr txBox="1"/>
              <p:nvPr/>
            </p:nvSpPr>
            <p:spPr>
              <a:xfrm>
                <a:off x="2080589" y="2099401"/>
                <a:ext cx="845706" cy="6178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laden</a:t>
                </a:r>
              </a:p>
            </p:txBody>
          </p:sp>
          <p:sp>
            <p:nvSpPr>
              <p:cNvPr id="373" name="Textfeld 372">
                <a:extLst>
                  <a:ext uri="{FF2B5EF4-FFF2-40B4-BE49-F238E27FC236}">
                    <a16:creationId xmlns:a16="http://schemas.microsoft.com/office/drawing/2014/main" id="{20DA3335-1269-423C-AEF1-2F256FEB108C}"/>
                  </a:ext>
                </a:extLst>
              </p:cNvPr>
              <p:cNvSpPr txBox="1"/>
              <p:nvPr/>
            </p:nvSpPr>
            <p:spPr>
              <a:xfrm>
                <a:off x="1938768" y="3664226"/>
                <a:ext cx="1053549" cy="6178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entladen</a:t>
                </a:r>
              </a:p>
            </p:txBody>
          </p:sp>
          <p:grpSp>
            <p:nvGrpSpPr>
              <p:cNvPr id="374" name="Gruppieren 373">
                <a:extLst>
                  <a:ext uri="{FF2B5EF4-FFF2-40B4-BE49-F238E27FC236}">
                    <a16:creationId xmlns:a16="http://schemas.microsoft.com/office/drawing/2014/main" id="{4D9B978D-8A3C-4C66-AE41-E4F6F2A7EAAF}"/>
                  </a:ext>
                </a:extLst>
              </p:cNvPr>
              <p:cNvGrpSpPr/>
              <p:nvPr/>
            </p:nvGrpSpPr>
            <p:grpSpPr>
              <a:xfrm>
                <a:off x="3295724" y="1866637"/>
                <a:ext cx="2540934" cy="806023"/>
                <a:chOff x="3295725" y="1866637"/>
                <a:chExt cx="1545272" cy="806023"/>
              </a:xfrm>
            </p:grpSpPr>
            <p:cxnSp>
              <p:nvCxnSpPr>
                <p:cNvPr id="394" name="Gerader Verbinder 393">
                  <a:extLst>
                    <a:ext uri="{FF2B5EF4-FFF2-40B4-BE49-F238E27FC236}">
                      <a16:creationId xmlns:a16="http://schemas.microsoft.com/office/drawing/2014/main" id="{1FFE2244-ECCB-4981-83F3-784D1AD6F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>
                  <a:extLst>
                    <a:ext uri="{FF2B5EF4-FFF2-40B4-BE49-F238E27FC236}">
                      <a16:creationId xmlns:a16="http://schemas.microsoft.com/office/drawing/2014/main" id="{F7B59519-DDB6-4022-A5A6-81F4CBA89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>
                  <a:extLst>
                    <a:ext uri="{FF2B5EF4-FFF2-40B4-BE49-F238E27FC236}">
                      <a16:creationId xmlns:a16="http://schemas.microsoft.com/office/drawing/2014/main" id="{0C67A570-7773-4845-8A68-65EA4FD5FF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>
                  <a:extLst>
                    <a:ext uri="{FF2B5EF4-FFF2-40B4-BE49-F238E27FC236}">
                      <a16:creationId xmlns:a16="http://schemas.microsoft.com/office/drawing/2014/main" id="{0BD67F36-6AF8-46D9-8174-11A0AC81CC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5" name="Rechteck 374">
                <a:extLst>
                  <a:ext uri="{FF2B5EF4-FFF2-40B4-BE49-F238E27FC236}">
                    <a16:creationId xmlns:a16="http://schemas.microsoft.com/office/drawing/2014/main" id="{3FA92393-9DD4-482D-ACF4-FFDF265A0E0D}"/>
                  </a:ext>
                </a:extLst>
              </p:cNvPr>
              <p:cNvSpPr/>
              <p:nvPr/>
            </p:nvSpPr>
            <p:spPr>
              <a:xfrm>
                <a:off x="3224232" y="2184405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grpSp>
            <p:nvGrpSpPr>
              <p:cNvPr id="376" name="Gruppieren 375">
                <a:extLst>
                  <a:ext uri="{FF2B5EF4-FFF2-40B4-BE49-F238E27FC236}">
                    <a16:creationId xmlns:a16="http://schemas.microsoft.com/office/drawing/2014/main" id="{095BECA3-64BD-4193-91D0-C0700569EBEF}"/>
                  </a:ext>
                </a:extLst>
              </p:cNvPr>
              <p:cNvGrpSpPr/>
              <p:nvPr/>
            </p:nvGrpSpPr>
            <p:grpSpPr>
              <a:xfrm>
                <a:off x="3295724" y="3445880"/>
                <a:ext cx="2568741" cy="806023"/>
                <a:chOff x="3295725" y="1866637"/>
                <a:chExt cx="1545272" cy="806023"/>
              </a:xfrm>
            </p:grpSpPr>
            <p:cxnSp>
              <p:nvCxnSpPr>
                <p:cNvPr id="390" name="Gerader Verbinder 389">
                  <a:extLst>
                    <a:ext uri="{FF2B5EF4-FFF2-40B4-BE49-F238E27FC236}">
                      <a16:creationId xmlns:a16="http://schemas.microsoft.com/office/drawing/2014/main" id="{5F6C7908-9252-45F8-99F6-457A38226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Gerader Verbinder 390">
                  <a:extLst>
                    <a:ext uri="{FF2B5EF4-FFF2-40B4-BE49-F238E27FC236}">
                      <a16:creationId xmlns:a16="http://schemas.microsoft.com/office/drawing/2014/main" id="{A9FAFD97-E974-48E3-9DFA-72F364B13C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Gerader Verbinder 391">
                  <a:extLst>
                    <a:ext uri="{FF2B5EF4-FFF2-40B4-BE49-F238E27FC236}">
                      <a16:creationId xmlns:a16="http://schemas.microsoft.com/office/drawing/2014/main" id="{F88AB6B4-338D-432D-BFDA-09E0B50CE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Gerader Verbinder 392">
                  <a:extLst>
                    <a:ext uri="{FF2B5EF4-FFF2-40B4-BE49-F238E27FC236}">
                      <a16:creationId xmlns:a16="http://schemas.microsoft.com/office/drawing/2014/main" id="{BAC8351B-128F-498D-840E-7C8EECF5A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7" name="Textfeld 376">
                <a:extLst>
                  <a:ext uri="{FF2B5EF4-FFF2-40B4-BE49-F238E27FC236}">
                    <a16:creationId xmlns:a16="http://schemas.microsoft.com/office/drawing/2014/main" id="{4341D33A-FC45-4ECA-A5A5-55D5FEA15808}"/>
                  </a:ext>
                </a:extLst>
              </p:cNvPr>
              <p:cNvSpPr txBox="1"/>
              <p:nvPr/>
            </p:nvSpPr>
            <p:spPr>
              <a:xfrm>
                <a:off x="3478578" y="1622236"/>
                <a:ext cx="1007165" cy="6178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378" name="Textfeld 377">
                <a:extLst>
                  <a:ext uri="{FF2B5EF4-FFF2-40B4-BE49-F238E27FC236}">
                    <a16:creationId xmlns:a16="http://schemas.microsoft.com/office/drawing/2014/main" id="{573FEE67-FEF7-4248-88F0-685BCE2C33D0}"/>
                  </a:ext>
                </a:extLst>
              </p:cNvPr>
              <p:cNvSpPr txBox="1"/>
              <p:nvPr/>
            </p:nvSpPr>
            <p:spPr>
              <a:xfrm>
                <a:off x="3478580" y="2480664"/>
                <a:ext cx="1007165" cy="6178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379" name="Textfeld 378">
                <a:extLst>
                  <a:ext uri="{FF2B5EF4-FFF2-40B4-BE49-F238E27FC236}">
                    <a16:creationId xmlns:a16="http://schemas.microsoft.com/office/drawing/2014/main" id="{885D8CAD-C6DB-4348-9818-375E2DA5A14E}"/>
                  </a:ext>
                </a:extLst>
              </p:cNvPr>
              <p:cNvSpPr txBox="1"/>
              <p:nvPr/>
            </p:nvSpPr>
            <p:spPr>
              <a:xfrm>
                <a:off x="3478580" y="3208813"/>
                <a:ext cx="1007165" cy="6178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380" name="Textfeld 379">
                <a:extLst>
                  <a:ext uri="{FF2B5EF4-FFF2-40B4-BE49-F238E27FC236}">
                    <a16:creationId xmlns:a16="http://schemas.microsoft.com/office/drawing/2014/main" id="{0997C637-9C22-4351-BFBA-664510936027}"/>
                  </a:ext>
                </a:extLst>
              </p:cNvPr>
              <p:cNvSpPr txBox="1"/>
              <p:nvPr/>
            </p:nvSpPr>
            <p:spPr>
              <a:xfrm>
                <a:off x="3478580" y="4048957"/>
                <a:ext cx="1007165" cy="6178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381" name="Rechteck 380">
                <a:extLst>
                  <a:ext uri="{FF2B5EF4-FFF2-40B4-BE49-F238E27FC236}">
                    <a16:creationId xmlns:a16="http://schemas.microsoft.com/office/drawing/2014/main" id="{D611914F-BBE1-448B-A337-5DADFD975D48}"/>
                  </a:ext>
                </a:extLst>
              </p:cNvPr>
              <p:cNvSpPr/>
              <p:nvPr/>
            </p:nvSpPr>
            <p:spPr>
              <a:xfrm>
                <a:off x="3213652" y="3761389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82" name="Textfeld 381">
                <a:extLst>
                  <a:ext uri="{FF2B5EF4-FFF2-40B4-BE49-F238E27FC236}">
                    <a16:creationId xmlns:a16="http://schemas.microsoft.com/office/drawing/2014/main" id="{7CC7A6B1-829E-4538-B3FF-66590BC326A8}"/>
                  </a:ext>
                </a:extLst>
              </p:cNvPr>
              <p:cNvSpPr txBox="1"/>
              <p:nvPr/>
            </p:nvSpPr>
            <p:spPr>
              <a:xfrm>
                <a:off x="4459155" y="2256575"/>
                <a:ext cx="765489" cy="61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383" name="Textfeld 382">
                <a:extLst>
                  <a:ext uri="{FF2B5EF4-FFF2-40B4-BE49-F238E27FC236}">
                    <a16:creationId xmlns:a16="http://schemas.microsoft.com/office/drawing/2014/main" id="{9BAE067B-B766-486D-915C-CA002E1BA46D}"/>
                  </a:ext>
                </a:extLst>
              </p:cNvPr>
              <p:cNvSpPr txBox="1"/>
              <p:nvPr/>
            </p:nvSpPr>
            <p:spPr>
              <a:xfrm>
                <a:off x="4452791" y="3011940"/>
                <a:ext cx="803586" cy="61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384" name="Textfeld 383">
                <a:extLst>
                  <a:ext uri="{FF2B5EF4-FFF2-40B4-BE49-F238E27FC236}">
                    <a16:creationId xmlns:a16="http://schemas.microsoft.com/office/drawing/2014/main" id="{05F2B210-38A4-41F0-8FF5-448306189DC1}"/>
                  </a:ext>
                </a:extLst>
              </p:cNvPr>
              <p:cNvSpPr txBox="1"/>
              <p:nvPr/>
            </p:nvSpPr>
            <p:spPr>
              <a:xfrm>
                <a:off x="4380092" y="1386941"/>
                <a:ext cx="1088399" cy="61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Überfluss</a:t>
                </a:r>
              </a:p>
            </p:txBody>
          </p:sp>
          <p:sp>
            <p:nvSpPr>
              <p:cNvPr id="385" name="Textfeld 384">
                <a:extLst>
                  <a:ext uri="{FF2B5EF4-FFF2-40B4-BE49-F238E27FC236}">
                    <a16:creationId xmlns:a16="http://schemas.microsoft.com/office/drawing/2014/main" id="{BA507629-BA0B-4225-BCB5-2EFDBD5CF9B9}"/>
                  </a:ext>
                </a:extLst>
              </p:cNvPr>
              <p:cNvSpPr txBox="1"/>
              <p:nvPr/>
            </p:nvSpPr>
            <p:spPr>
              <a:xfrm>
                <a:off x="4367583" y="3789596"/>
                <a:ext cx="1400175" cy="61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Rationierung</a:t>
                </a:r>
              </a:p>
            </p:txBody>
          </p:sp>
          <p:sp>
            <p:nvSpPr>
              <p:cNvPr id="386" name="Fünfeck 385">
                <a:extLst>
                  <a:ext uri="{FF2B5EF4-FFF2-40B4-BE49-F238E27FC236}">
                    <a16:creationId xmlns:a16="http://schemas.microsoft.com/office/drawing/2014/main" id="{713BC3ED-C793-453D-801B-7CE1E9B32DE2}"/>
                  </a:ext>
                </a:extLst>
              </p:cNvPr>
              <p:cNvSpPr/>
              <p:nvPr/>
            </p:nvSpPr>
            <p:spPr>
              <a:xfrm>
                <a:off x="5781322" y="1712039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87" name="Fünfeck 386">
                <a:extLst>
                  <a:ext uri="{FF2B5EF4-FFF2-40B4-BE49-F238E27FC236}">
                    <a16:creationId xmlns:a16="http://schemas.microsoft.com/office/drawing/2014/main" id="{C26A9B8E-DA79-498A-BCA2-6168DF3A73BB}"/>
                  </a:ext>
                </a:extLst>
              </p:cNvPr>
              <p:cNvSpPr/>
              <p:nvPr/>
            </p:nvSpPr>
            <p:spPr>
              <a:xfrm>
                <a:off x="5776925" y="2536863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88" name="Fünfeck 387">
                <a:extLst>
                  <a:ext uri="{FF2B5EF4-FFF2-40B4-BE49-F238E27FC236}">
                    <a16:creationId xmlns:a16="http://schemas.microsoft.com/office/drawing/2014/main" id="{321AD9C7-48DF-4E1C-BE7A-8077A52AE5B0}"/>
                  </a:ext>
                </a:extLst>
              </p:cNvPr>
              <p:cNvSpPr/>
              <p:nvPr/>
            </p:nvSpPr>
            <p:spPr>
              <a:xfrm>
                <a:off x="5776925" y="3303167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389" name="Fünfeck 388">
                <a:extLst>
                  <a:ext uri="{FF2B5EF4-FFF2-40B4-BE49-F238E27FC236}">
                    <a16:creationId xmlns:a16="http://schemas.microsoft.com/office/drawing/2014/main" id="{C0A83E21-DDA4-4886-8A19-9AC0127A963E}"/>
                  </a:ext>
                </a:extLst>
              </p:cNvPr>
              <p:cNvSpPr/>
              <p:nvPr/>
            </p:nvSpPr>
            <p:spPr>
              <a:xfrm>
                <a:off x="5776925" y="4128715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</p:grpSp>
        <p:grpSp>
          <p:nvGrpSpPr>
            <p:cNvPr id="398" name="Gruppieren 397">
              <a:extLst>
                <a:ext uri="{FF2B5EF4-FFF2-40B4-BE49-F238E27FC236}">
                  <a16:creationId xmlns:a16="http://schemas.microsoft.com/office/drawing/2014/main" id="{BF7FFB98-9C7E-47F2-ACB0-E7F2F3BDF6A8}"/>
                </a:ext>
              </a:extLst>
            </p:cNvPr>
            <p:cNvGrpSpPr/>
            <p:nvPr/>
          </p:nvGrpSpPr>
          <p:grpSpPr>
            <a:xfrm>
              <a:off x="5472558" y="3709986"/>
              <a:ext cx="2451535" cy="890276"/>
              <a:chOff x="235283" y="1417171"/>
              <a:chExt cx="5795377" cy="3249681"/>
            </a:xfrm>
          </p:grpSpPr>
          <p:sp>
            <p:nvSpPr>
              <p:cNvPr id="399" name="Textfeld 398">
                <a:extLst>
                  <a:ext uri="{FF2B5EF4-FFF2-40B4-BE49-F238E27FC236}">
                    <a16:creationId xmlns:a16="http://schemas.microsoft.com/office/drawing/2014/main" id="{A36723FD-E105-4DE4-9CEF-E4466E684C0E}"/>
                  </a:ext>
                </a:extLst>
              </p:cNvPr>
              <p:cNvSpPr txBox="1"/>
              <p:nvPr/>
            </p:nvSpPr>
            <p:spPr>
              <a:xfrm>
                <a:off x="235283" y="2888977"/>
                <a:ext cx="1007164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Planung</a:t>
                </a:r>
              </a:p>
            </p:txBody>
          </p:sp>
          <p:cxnSp>
            <p:nvCxnSpPr>
              <p:cNvPr id="400" name="Gerader Verbinder 399">
                <a:extLst>
                  <a:ext uri="{FF2B5EF4-FFF2-40B4-BE49-F238E27FC236}">
                    <a16:creationId xmlns:a16="http://schemas.microsoft.com/office/drawing/2014/main" id="{CD0CDFF8-7E53-4D50-8332-5A9648981D58}"/>
                  </a:ext>
                </a:extLst>
              </p:cNvPr>
              <p:cNvCxnSpPr>
                <a:cxnSpLocks/>
                <a:stCxn id="399" idx="3"/>
                <a:endCxn id="405" idx="6"/>
              </p:cNvCxnSpPr>
              <p:nvPr/>
            </p:nvCxnSpPr>
            <p:spPr>
              <a:xfrm flipV="1">
                <a:off x="1242447" y="3073640"/>
                <a:ext cx="506839" cy="1242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Gerader Verbinder 400">
                <a:extLst>
                  <a:ext uri="{FF2B5EF4-FFF2-40B4-BE49-F238E27FC236}">
                    <a16:creationId xmlns:a16="http://schemas.microsoft.com/office/drawing/2014/main" id="{E340B50C-EA80-4297-B827-E95D6152B413}"/>
                  </a:ext>
                </a:extLst>
              </p:cNvPr>
              <p:cNvCxnSpPr/>
              <p:nvPr/>
            </p:nvCxnSpPr>
            <p:spPr>
              <a:xfrm flipV="1">
                <a:off x="1683026" y="2284068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2" name="Gerader Verbinder 401">
                <a:extLst>
                  <a:ext uri="{FF2B5EF4-FFF2-40B4-BE49-F238E27FC236}">
                    <a16:creationId xmlns:a16="http://schemas.microsoft.com/office/drawing/2014/main" id="{C01DC0D0-B3DA-4DF4-AC98-CA4C527A27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3026" y="3073640"/>
                <a:ext cx="172278" cy="777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3" name="Gerader Verbinder 402">
                <a:extLst>
                  <a:ext uri="{FF2B5EF4-FFF2-40B4-BE49-F238E27FC236}">
                    <a16:creationId xmlns:a16="http://schemas.microsoft.com/office/drawing/2014/main" id="{BCE1A7B8-8C5B-44C2-8D51-983497432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2284068"/>
                <a:ext cx="144448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4" name="Gerader Verbinder 403">
                <a:extLst>
                  <a:ext uri="{FF2B5EF4-FFF2-40B4-BE49-F238E27FC236}">
                    <a16:creationId xmlns:a16="http://schemas.microsoft.com/office/drawing/2014/main" id="{59056912-4FED-433D-AF16-FD0C73081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5304" y="3848892"/>
                <a:ext cx="1444487" cy="19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5" name="Ellipse 404">
                <a:extLst>
                  <a:ext uri="{FF2B5EF4-FFF2-40B4-BE49-F238E27FC236}">
                    <a16:creationId xmlns:a16="http://schemas.microsoft.com/office/drawing/2014/main" id="{B5435644-9F20-4D4B-B8B9-AA07B4A9F646}"/>
                  </a:ext>
                </a:extLst>
              </p:cNvPr>
              <p:cNvSpPr/>
              <p:nvPr/>
            </p:nvSpPr>
            <p:spPr>
              <a:xfrm>
                <a:off x="1550504" y="2981739"/>
                <a:ext cx="198783" cy="18380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406" name="Textfeld 405">
                <a:extLst>
                  <a:ext uri="{FF2B5EF4-FFF2-40B4-BE49-F238E27FC236}">
                    <a16:creationId xmlns:a16="http://schemas.microsoft.com/office/drawing/2014/main" id="{4E3FE430-39C4-4EA1-9014-3EC413EA2C8A}"/>
                  </a:ext>
                </a:extLst>
              </p:cNvPr>
              <p:cNvSpPr txBox="1"/>
              <p:nvPr/>
            </p:nvSpPr>
            <p:spPr>
              <a:xfrm>
                <a:off x="2080591" y="2099403"/>
                <a:ext cx="856233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laden</a:t>
                </a:r>
              </a:p>
            </p:txBody>
          </p:sp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349588A5-2720-4A9B-80D1-3FCB45366465}"/>
                  </a:ext>
                </a:extLst>
              </p:cNvPr>
              <p:cNvSpPr txBox="1"/>
              <p:nvPr/>
            </p:nvSpPr>
            <p:spPr>
              <a:xfrm>
                <a:off x="1938769" y="3664224"/>
                <a:ext cx="1053550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entladen</a:t>
                </a:r>
              </a:p>
            </p:txBody>
          </p:sp>
          <p:grpSp>
            <p:nvGrpSpPr>
              <p:cNvPr id="408" name="Gruppieren 407">
                <a:extLst>
                  <a:ext uri="{FF2B5EF4-FFF2-40B4-BE49-F238E27FC236}">
                    <a16:creationId xmlns:a16="http://schemas.microsoft.com/office/drawing/2014/main" id="{54342697-59D5-467F-B2EE-C58DEAA685BA}"/>
                  </a:ext>
                </a:extLst>
              </p:cNvPr>
              <p:cNvGrpSpPr/>
              <p:nvPr/>
            </p:nvGrpSpPr>
            <p:grpSpPr>
              <a:xfrm>
                <a:off x="3295724" y="1866637"/>
                <a:ext cx="2540934" cy="806023"/>
                <a:chOff x="3295725" y="1866637"/>
                <a:chExt cx="1545272" cy="806023"/>
              </a:xfrm>
            </p:grpSpPr>
            <p:cxnSp>
              <p:nvCxnSpPr>
                <p:cNvPr id="428" name="Gerader Verbinder 427">
                  <a:extLst>
                    <a:ext uri="{FF2B5EF4-FFF2-40B4-BE49-F238E27FC236}">
                      <a16:creationId xmlns:a16="http://schemas.microsoft.com/office/drawing/2014/main" id="{9B8008B2-30F3-47FF-8632-AA0F8C4A97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Gerader Verbinder 428">
                  <a:extLst>
                    <a:ext uri="{FF2B5EF4-FFF2-40B4-BE49-F238E27FC236}">
                      <a16:creationId xmlns:a16="http://schemas.microsoft.com/office/drawing/2014/main" id="{932CF8CF-5AA4-461B-A6A1-E9035617B9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Gerader Verbinder 429">
                  <a:extLst>
                    <a:ext uri="{FF2B5EF4-FFF2-40B4-BE49-F238E27FC236}">
                      <a16:creationId xmlns:a16="http://schemas.microsoft.com/office/drawing/2014/main" id="{BFEB4248-EB5B-48D4-A25C-CAF966063D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>
                  <a:extLst>
                    <a:ext uri="{FF2B5EF4-FFF2-40B4-BE49-F238E27FC236}">
                      <a16:creationId xmlns:a16="http://schemas.microsoft.com/office/drawing/2014/main" id="{259944AF-12D7-42A3-85A7-8EF5CAD67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9" name="Rechteck 408">
                <a:extLst>
                  <a:ext uri="{FF2B5EF4-FFF2-40B4-BE49-F238E27FC236}">
                    <a16:creationId xmlns:a16="http://schemas.microsoft.com/office/drawing/2014/main" id="{3136300A-287C-494E-8F68-D2C6C42FCAB3}"/>
                  </a:ext>
                </a:extLst>
              </p:cNvPr>
              <p:cNvSpPr/>
              <p:nvPr/>
            </p:nvSpPr>
            <p:spPr>
              <a:xfrm>
                <a:off x="3224232" y="2184405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grpSp>
            <p:nvGrpSpPr>
              <p:cNvPr id="410" name="Gruppieren 409">
                <a:extLst>
                  <a:ext uri="{FF2B5EF4-FFF2-40B4-BE49-F238E27FC236}">
                    <a16:creationId xmlns:a16="http://schemas.microsoft.com/office/drawing/2014/main" id="{BB1D9FAC-7C72-4071-AC9C-3A6DA12A1C6A}"/>
                  </a:ext>
                </a:extLst>
              </p:cNvPr>
              <p:cNvGrpSpPr/>
              <p:nvPr/>
            </p:nvGrpSpPr>
            <p:grpSpPr>
              <a:xfrm>
                <a:off x="3295724" y="3445880"/>
                <a:ext cx="2568741" cy="806023"/>
                <a:chOff x="3295725" y="1866637"/>
                <a:chExt cx="1545272" cy="806023"/>
              </a:xfrm>
            </p:grpSpPr>
            <p:cxnSp>
              <p:nvCxnSpPr>
                <p:cNvPr id="424" name="Gerader Verbinder 423">
                  <a:extLst>
                    <a:ext uri="{FF2B5EF4-FFF2-40B4-BE49-F238E27FC236}">
                      <a16:creationId xmlns:a16="http://schemas.microsoft.com/office/drawing/2014/main" id="{A5ADD470-B83F-4274-9008-D60971C3EE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5725" y="225437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Gerader Verbinder 424">
                  <a:extLst>
                    <a:ext uri="{FF2B5EF4-FFF2-40B4-BE49-F238E27FC236}">
                      <a16:creationId xmlns:a16="http://schemas.microsoft.com/office/drawing/2014/main" id="{9D69443C-5FA4-430E-A688-ED3995CCB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1866637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Gerader Verbinder 425">
                  <a:extLst>
                    <a:ext uri="{FF2B5EF4-FFF2-40B4-BE49-F238E27FC236}">
                      <a16:creationId xmlns:a16="http://schemas.microsoft.com/office/drawing/2014/main" id="{00FC5BE9-780B-46EE-B8CD-C23AFD6438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6510" y="2672660"/>
                  <a:ext cx="144448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Gerader Verbinder 426">
                  <a:extLst>
                    <a:ext uri="{FF2B5EF4-FFF2-40B4-BE49-F238E27FC236}">
                      <a16:creationId xmlns:a16="http://schemas.microsoft.com/office/drawing/2014/main" id="{517506F3-08A3-48C7-899D-810C3901D4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98399" y="1866637"/>
                  <a:ext cx="100784" cy="4174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1" name="Textfeld 410">
                <a:extLst>
                  <a:ext uri="{FF2B5EF4-FFF2-40B4-BE49-F238E27FC236}">
                    <a16:creationId xmlns:a16="http://schemas.microsoft.com/office/drawing/2014/main" id="{FE03DA04-5B46-436E-9DD4-B7AD3897B8AC}"/>
                  </a:ext>
                </a:extLst>
              </p:cNvPr>
              <p:cNvSpPr txBox="1"/>
              <p:nvPr/>
            </p:nvSpPr>
            <p:spPr>
              <a:xfrm>
                <a:off x="3478577" y="1622236"/>
                <a:ext cx="1007164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412" name="Textfeld 411">
                <a:extLst>
                  <a:ext uri="{FF2B5EF4-FFF2-40B4-BE49-F238E27FC236}">
                    <a16:creationId xmlns:a16="http://schemas.microsoft.com/office/drawing/2014/main" id="{EFE44BA5-3A64-44FE-A07D-98F607A1EF3F}"/>
                  </a:ext>
                </a:extLst>
              </p:cNvPr>
              <p:cNvSpPr txBox="1"/>
              <p:nvPr/>
            </p:nvSpPr>
            <p:spPr>
              <a:xfrm>
                <a:off x="3478579" y="2480663"/>
                <a:ext cx="1007164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413" name="Textfeld 412">
                <a:extLst>
                  <a:ext uri="{FF2B5EF4-FFF2-40B4-BE49-F238E27FC236}">
                    <a16:creationId xmlns:a16="http://schemas.microsoft.com/office/drawing/2014/main" id="{38C6799C-DD60-4004-9236-8CFE27F822DD}"/>
                  </a:ext>
                </a:extLst>
              </p:cNvPr>
              <p:cNvSpPr txBox="1"/>
              <p:nvPr/>
            </p:nvSpPr>
            <p:spPr>
              <a:xfrm>
                <a:off x="3478579" y="3208811"/>
                <a:ext cx="1007164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sonnig</a:t>
                </a:r>
              </a:p>
            </p:txBody>
          </p:sp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B780F4FA-5DB9-402D-9CE9-D350F167E1C5}"/>
                  </a:ext>
                </a:extLst>
              </p:cNvPr>
              <p:cNvSpPr txBox="1"/>
              <p:nvPr/>
            </p:nvSpPr>
            <p:spPr>
              <a:xfrm>
                <a:off x="3478579" y="4048958"/>
                <a:ext cx="1007164" cy="6178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bewölkt</a:t>
                </a:r>
              </a:p>
            </p:txBody>
          </p:sp>
          <p:sp>
            <p:nvSpPr>
              <p:cNvPr id="415" name="Rechteck 414">
                <a:extLst>
                  <a:ext uri="{FF2B5EF4-FFF2-40B4-BE49-F238E27FC236}">
                    <a16:creationId xmlns:a16="http://schemas.microsoft.com/office/drawing/2014/main" id="{894B3FEC-B250-443F-A6A7-38867400C3D8}"/>
                  </a:ext>
                </a:extLst>
              </p:cNvPr>
              <p:cNvSpPr/>
              <p:nvPr/>
            </p:nvSpPr>
            <p:spPr>
              <a:xfrm>
                <a:off x="3213652" y="3761389"/>
                <a:ext cx="172278" cy="17500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416" name="Textfeld 415">
                <a:extLst>
                  <a:ext uri="{FF2B5EF4-FFF2-40B4-BE49-F238E27FC236}">
                    <a16:creationId xmlns:a16="http://schemas.microsoft.com/office/drawing/2014/main" id="{CE0EBB13-1F58-4CF0-84C7-4013580511EC}"/>
                  </a:ext>
                </a:extLst>
              </p:cNvPr>
              <p:cNvSpPr txBox="1"/>
              <p:nvPr/>
            </p:nvSpPr>
            <p:spPr>
              <a:xfrm>
                <a:off x="4464413" y="2271178"/>
                <a:ext cx="844092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417" name="Textfeld 416">
                <a:extLst>
                  <a:ext uri="{FF2B5EF4-FFF2-40B4-BE49-F238E27FC236}">
                    <a16:creationId xmlns:a16="http://schemas.microsoft.com/office/drawing/2014/main" id="{DA0CDF50-9096-43B3-89B4-367D1580538C}"/>
                  </a:ext>
                </a:extLst>
              </p:cNvPr>
              <p:cNvSpPr txBox="1"/>
              <p:nvPr/>
            </p:nvSpPr>
            <p:spPr>
              <a:xfrm>
                <a:off x="4462902" y="2949085"/>
                <a:ext cx="926831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ok</a:t>
                </a:r>
              </a:p>
            </p:txBody>
          </p:sp>
          <p:sp>
            <p:nvSpPr>
              <p:cNvPr id="418" name="Textfeld 417">
                <a:extLst>
                  <a:ext uri="{FF2B5EF4-FFF2-40B4-BE49-F238E27FC236}">
                    <a16:creationId xmlns:a16="http://schemas.microsoft.com/office/drawing/2014/main" id="{2176703B-372F-49BF-9868-6E52074B5BE9}"/>
                  </a:ext>
                </a:extLst>
              </p:cNvPr>
              <p:cNvSpPr txBox="1"/>
              <p:nvPr/>
            </p:nvSpPr>
            <p:spPr>
              <a:xfrm>
                <a:off x="4371182" y="1417171"/>
                <a:ext cx="1088400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Überfluss</a:t>
                </a:r>
              </a:p>
            </p:txBody>
          </p:sp>
          <p:sp>
            <p:nvSpPr>
              <p:cNvPr id="419" name="Textfeld 418">
                <a:extLst>
                  <a:ext uri="{FF2B5EF4-FFF2-40B4-BE49-F238E27FC236}">
                    <a16:creationId xmlns:a16="http://schemas.microsoft.com/office/drawing/2014/main" id="{E3155EB4-7517-455E-9E2E-66C85CDB2539}"/>
                  </a:ext>
                </a:extLst>
              </p:cNvPr>
              <p:cNvSpPr txBox="1"/>
              <p:nvPr/>
            </p:nvSpPr>
            <p:spPr>
              <a:xfrm>
                <a:off x="4397940" y="3835743"/>
                <a:ext cx="1400173" cy="61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500" dirty="0"/>
                  <a:t>Rationierung</a:t>
                </a:r>
              </a:p>
            </p:txBody>
          </p:sp>
          <p:sp>
            <p:nvSpPr>
              <p:cNvPr id="420" name="Fünfeck 419">
                <a:extLst>
                  <a:ext uri="{FF2B5EF4-FFF2-40B4-BE49-F238E27FC236}">
                    <a16:creationId xmlns:a16="http://schemas.microsoft.com/office/drawing/2014/main" id="{AC95541D-4E83-4F01-8D94-2E6147DA6431}"/>
                  </a:ext>
                </a:extLst>
              </p:cNvPr>
              <p:cNvSpPr/>
              <p:nvPr/>
            </p:nvSpPr>
            <p:spPr>
              <a:xfrm>
                <a:off x="5781322" y="1712039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421" name="Fünfeck 420">
                <a:extLst>
                  <a:ext uri="{FF2B5EF4-FFF2-40B4-BE49-F238E27FC236}">
                    <a16:creationId xmlns:a16="http://schemas.microsoft.com/office/drawing/2014/main" id="{CBB68245-1F25-44A9-8811-C56D2FFB49DA}"/>
                  </a:ext>
                </a:extLst>
              </p:cNvPr>
              <p:cNvSpPr/>
              <p:nvPr/>
            </p:nvSpPr>
            <p:spPr>
              <a:xfrm>
                <a:off x="5776925" y="2536863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  <p:sp>
            <p:nvSpPr>
              <p:cNvPr id="422" name="Fünfeck 421">
                <a:extLst>
                  <a:ext uri="{FF2B5EF4-FFF2-40B4-BE49-F238E27FC236}">
                    <a16:creationId xmlns:a16="http://schemas.microsoft.com/office/drawing/2014/main" id="{0D73F155-5D06-47E8-9C7C-52FF973F358B}"/>
                  </a:ext>
                </a:extLst>
              </p:cNvPr>
              <p:cNvSpPr/>
              <p:nvPr/>
            </p:nvSpPr>
            <p:spPr>
              <a:xfrm>
                <a:off x="5776925" y="3303167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 dirty="0"/>
              </a:p>
            </p:txBody>
          </p:sp>
          <p:sp>
            <p:nvSpPr>
              <p:cNvPr id="423" name="Fünfeck 422">
                <a:extLst>
                  <a:ext uri="{FF2B5EF4-FFF2-40B4-BE49-F238E27FC236}">
                    <a16:creationId xmlns:a16="http://schemas.microsoft.com/office/drawing/2014/main" id="{FD3881D5-25A5-46FB-926E-01F0501D9747}"/>
                  </a:ext>
                </a:extLst>
              </p:cNvPr>
              <p:cNvSpPr/>
              <p:nvPr/>
            </p:nvSpPr>
            <p:spPr>
              <a:xfrm>
                <a:off x="5776925" y="4128715"/>
                <a:ext cx="249338" cy="251665"/>
              </a:xfrm>
              <a:prstGeom prst="pentag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00"/>
              </a:p>
            </p:txBody>
          </p:sp>
        </p:grpSp>
        <p:cxnSp>
          <p:nvCxnSpPr>
            <p:cNvPr id="442" name="Gerader Verbinder 441">
              <a:extLst>
                <a:ext uri="{FF2B5EF4-FFF2-40B4-BE49-F238E27FC236}">
                  <a16:creationId xmlns:a16="http://schemas.microsoft.com/office/drawing/2014/main" id="{3AE687F6-10BF-4A18-8CFC-AED127C563D1}"/>
                </a:ext>
              </a:extLst>
            </p:cNvPr>
            <p:cNvCxnSpPr>
              <a:cxnSpLocks/>
              <a:stCxn id="51" idx="5"/>
              <a:endCxn id="331" idx="1"/>
            </p:cNvCxnSpPr>
            <p:nvPr/>
          </p:nvCxnSpPr>
          <p:spPr>
            <a:xfrm flipV="1">
              <a:off x="5246493" y="2475858"/>
              <a:ext cx="234319" cy="206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50" name="Inhaltsplatzhalter 6">
            <a:extLst>
              <a:ext uri="{FF2B5EF4-FFF2-40B4-BE49-F238E27FC236}">
                <a16:creationId xmlns:a16="http://schemas.microsoft.com/office/drawing/2014/main" id="{904661A8-BB3C-4023-98D1-11DE4288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5" y="1394101"/>
            <a:ext cx="470941" cy="524327"/>
          </a:xfrm>
          <a:prstGeom prst="rect">
            <a:avLst/>
          </a:prstGeom>
        </p:spPr>
      </p:pic>
      <p:sp>
        <p:nvSpPr>
          <p:cNvPr id="183" name="Textfeld 182">
            <a:extLst>
              <a:ext uri="{FF2B5EF4-FFF2-40B4-BE49-F238E27FC236}">
                <a16:creationId xmlns:a16="http://schemas.microsoft.com/office/drawing/2014/main" id="{0FCDA19B-2572-457F-8CB3-4363F8C0CAD9}"/>
              </a:ext>
            </a:extLst>
          </p:cNvPr>
          <p:cNvSpPr txBox="1"/>
          <p:nvPr/>
        </p:nvSpPr>
        <p:spPr>
          <a:xfrm>
            <a:off x="322945" y="4287890"/>
            <a:ext cx="4143126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tx1"/>
                </a:solidFill>
              </a:rPr>
              <a:t>Herausforderung: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100" dirty="0">
                <a:solidFill>
                  <a:schemeClr val="tx1"/>
                </a:solidFill>
              </a:rPr>
              <a:t>Unsicherheit des Wetters, der Strompreise und in weiterer Folge des Verbrauchs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29F83C-FAD8-408B-B659-71512BD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014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D4B68E8-C2C3-4E88-BB3A-9E12417BE1DB}"/>
              </a:ext>
            </a:extLst>
          </p:cNvPr>
          <p:cNvGrpSpPr/>
          <p:nvPr/>
        </p:nvGrpSpPr>
        <p:grpSpPr>
          <a:xfrm>
            <a:off x="432218" y="1077544"/>
            <a:ext cx="8279563" cy="3263343"/>
            <a:chOff x="634245" y="664250"/>
            <a:chExt cx="10698124" cy="3908933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237DE77D-8619-4C2D-96CB-1E3704919963}"/>
                </a:ext>
              </a:extLst>
            </p:cNvPr>
            <p:cNvGrpSpPr/>
            <p:nvPr/>
          </p:nvGrpSpPr>
          <p:grpSpPr>
            <a:xfrm>
              <a:off x="913054" y="1122729"/>
              <a:ext cx="10419315" cy="3450454"/>
              <a:chOff x="2054226" y="1584000"/>
              <a:chExt cx="8073008" cy="2788280"/>
            </a:xfrm>
          </p:grpSpPr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528B8193-9CF1-4A71-BCAE-43DA5E7DB6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226" y="1584000"/>
                <a:ext cx="3897759" cy="27882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1200" dirty="0"/>
                  <a:t>	</a:t>
                </a:r>
                <a:r>
                  <a:rPr lang="de-DE" sz="1800" dirty="0"/>
                  <a:t>Problemstellung</a:t>
                </a:r>
                <a:endParaRPr lang="de-DE" sz="1600" dirty="0"/>
              </a:p>
              <a:p>
                <a:r>
                  <a:rPr lang="de-DE" sz="1200" dirty="0"/>
                  <a:t>Zur Optimierung werden genaue </a:t>
                </a:r>
                <a:r>
                  <a:rPr lang="de-DE" sz="1200" b="1" dirty="0"/>
                  <a:t>Vorhersagen</a:t>
                </a:r>
                <a:r>
                  <a:rPr lang="de-DE" sz="1200" dirty="0"/>
                  <a:t> benötigt</a:t>
                </a:r>
              </a:p>
              <a:p>
                <a:r>
                  <a:rPr lang="de-DE" sz="1200" dirty="0"/>
                  <a:t>Umso weiter man in die Zukunft schaut, umso </a:t>
                </a:r>
                <a:r>
                  <a:rPr lang="de-DE" sz="1200" b="1" dirty="0"/>
                  <a:t>ungenauer </a:t>
                </a:r>
                <a:r>
                  <a:rPr lang="de-DE" sz="1200" dirty="0"/>
                  <a:t>werden die Vorhersagen</a:t>
                </a:r>
              </a:p>
              <a:p>
                <a:r>
                  <a:rPr lang="de-DE" sz="1200" dirty="0"/>
                  <a:t>Stimmen diese nicht kann es zu </a:t>
                </a:r>
                <a:r>
                  <a:rPr lang="de-DE" sz="1200" b="1" dirty="0"/>
                  <a:t>Profiteinbußen</a:t>
                </a:r>
                <a:r>
                  <a:rPr lang="de-DE" sz="1200" dirty="0"/>
                  <a:t> kommen</a:t>
                </a:r>
              </a:p>
              <a:p>
                <a:r>
                  <a:rPr lang="de-DE" sz="1200" dirty="0"/>
                  <a:t>Bei der deterministischen Optimierung hat der Entscheidungsträger „</a:t>
                </a:r>
                <a:r>
                  <a:rPr lang="de-DE" sz="1200" b="1" dirty="0" err="1"/>
                  <a:t>perfect</a:t>
                </a:r>
                <a:r>
                  <a:rPr lang="de-DE" sz="1200" b="1" dirty="0"/>
                  <a:t> </a:t>
                </a:r>
                <a:r>
                  <a:rPr lang="de-DE" sz="1200" b="1" dirty="0" err="1"/>
                  <a:t>information</a:t>
                </a:r>
                <a:r>
                  <a:rPr lang="de-DE" sz="1200" dirty="0"/>
                  <a:t>“</a:t>
                </a:r>
              </a:p>
              <a:p>
                <a:r>
                  <a:rPr lang="de-DE" sz="1200" dirty="0"/>
                  <a:t>„Scenario Analysis“/ „Monte Carlo“, also wiederholte Lösung des Problems mit </a:t>
                </a:r>
                <a:r>
                  <a:rPr lang="de-DE" sz="1200" b="1" dirty="0"/>
                  <a:t>verschiedenen Szenarien </a:t>
                </a:r>
                <a:r>
                  <a:rPr lang="de-DE" sz="1200" dirty="0"/>
                  <a:t>löst das Problem nicht</a:t>
                </a:r>
              </a:p>
              <a:p>
                <a:endParaRPr lang="de-DE" sz="1200" dirty="0"/>
              </a:p>
              <a:p>
                <a:endParaRPr lang="de-DE" sz="1200" dirty="0"/>
              </a:p>
              <a:p>
                <a:endParaRPr lang="de-DE" sz="1200" dirty="0"/>
              </a:p>
            </p:txBody>
          </p:sp>
          <p:sp>
            <p:nvSpPr>
              <p:cNvPr id="5" name="Inhaltsplatzhalter 8">
                <a:extLst>
                  <a:ext uri="{FF2B5EF4-FFF2-40B4-BE49-F238E27FC236}">
                    <a16:creationId xmlns:a16="http://schemas.microsoft.com/office/drawing/2014/main" id="{EEA7C488-E895-4517-B3B3-09BE72B84E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8009" y="1584000"/>
                <a:ext cx="3959225" cy="27882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1800" dirty="0"/>
                  <a:t>	Ausweg</a:t>
                </a:r>
              </a:p>
              <a:p>
                <a:pPr marL="0" indent="0">
                  <a:buNone/>
                </a:pPr>
                <a:endParaRPr lang="de-DE" sz="1800" dirty="0"/>
              </a:p>
              <a:p>
                <a:r>
                  <a:rPr lang="de-DE" sz="1400" b="1" dirty="0"/>
                  <a:t>Stochastische</a:t>
                </a:r>
                <a:r>
                  <a:rPr lang="de-DE" sz="1400" dirty="0"/>
                  <a:t> Optimierung</a:t>
                </a:r>
                <a:endParaRPr lang="de-DE" sz="1400" b="1" dirty="0"/>
              </a:p>
              <a:p>
                <a:endParaRPr lang="de-DE" sz="1400" b="1" dirty="0"/>
              </a:p>
              <a:p>
                <a:r>
                  <a:rPr lang="de-DE" sz="1400" dirty="0"/>
                  <a:t>Keine </a:t>
                </a:r>
                <a:r>
                  <a:rPr lang="de-DE" sz="1400" b="1" dirty="0"/>
                  <a:t>Vorhersagen</a:t>
                </a:r>
                <a:r>
                  <a:rPr lang="de-DE" sz="1400" dirty="0"/>
                  <a:t> benötigt</a:t>
                </a:r>
              </a:p>
              <a:p>
                <a:endParaRPr lang="de-DE" sz="1400" dirty="0"/>
              </a:p>
              <a:p>
                <a:r>
                  <a:rPr lang="de-DE" sz="1400" b="1" dirty="0"/>
                  <a:t>Unsicherheiten</a:t>
                </a:r>
                <a:r>
                  <a:rPr lang="de-DE" sz="1400" dirty="0"/>
                  <a:t> werden berücksichtigt</a:t>
                </a:r>
              </a:p>
              <a:p>
                <a:endParaRPr lang="de-DE" sz="1800" dirty="0"/>
              </a:p>
              <a:p>
                <a:endParaRPr lang="de-DE" sz="1800" dirty="0"/>
              </a:p>
              <a:p>
                <a:endParaRPr lang="de-DE" sz="1800" dirty="0"/>
              </a:p>
            </p:txBody>
          </p:sp>
        </p:grpSp>
        <p:pic>
          <p:nvPicPr>
            <p:cNvPr id="12" name="Inhaltsplatzhalter 6">
              <a:extLst>
                <a:ext uri="{FF2B5EF4-FFF2-40B4-BE49-F238E27FC236}">
                  <a16:creationId xmlns:a16="http://schemas.microsoft.com/office/drawing/2014/main" id="{FEC55E49-3005-4A83-8C26-2D0186274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45" y="773178"/>
              <a:ext cx="627921" cy="69910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2AF9EBF-B952-4F49-A742-C820BD78F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83302" y="664250"/>
              <a:ext cx="946363" cy="916957"/>
            </a:xfrm>
            <a:prstGeom prst="rect">
              <a:avLst/>
            </a:prstGeom>
          </p:spPr>
        </p:pic>
      </p:grpSp>
      <p:sp>
        <p:nvSpPr>
          <p:cNvPr id="8" name="Titel 3">
            <a:extLst>
              <a:ext uri="{FF2B5EF4-FFF2-40B4-BE49-F238E27FC236}">
                <a16:creationId xmlns:a16="http://schemas.microsoft.com/office/drawing/2014/main" id="{AE066DF2-80E8-4172-91D1-A820EEEDA4E7}"/>
              </a:ext>
            </a:extLst>
          </p:cNvPr>
          <p:cNvSpPr txBox="1">
            <a:spLocks/>
          </p:cNvSpPr>
          <p:nvPr/>
        </p:nvSpPr>
        <p:spPr>
          <a:xfrm>
            <a:off x="888593" y="671396"/>
            <a:ext cx="8490628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90B1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90B1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90B1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90B1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A6173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A6173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A6173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A6173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AT" kern="0" dirty="0"/>
              <a:t>Warum stochastische Optimierung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7BB52D3-9679-4144-88CC-792EBF94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94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0DE4F-B9D7-4B0D-8C64-70ED8321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15" y="233704"/>
            <a:ext cx="6274023" cy="720080"/>
          </a:xfrm>
        </p:spPr>
        <p:txBody>
          <a:bodyPr/>
          <a:lstStyle/>
          <a:p>
            <a:r>
              <a:rPr lang="de-AT" dirty="0"/>
              <a:t>Struktur des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180E385-3D77-47B2-A982-E0A50ABB8FB7}"/>
                  </a:ext>
                </a:extLst>
              </p:cNvPr>
              <p:cNvSpPr txBox="1"/>
              <p:nvPr/>
            </p:nvSpPr>
            <p:spPr bwMode="auto">
              <a:xfrm>
                <a:off x="1325237" y="2638968"/>
                <a:ext cx="6459832" cy="2565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de-AT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de-AT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fName>
                        <m:e>
                          <m:r>
                            <a:rPr lang="de-AT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de-AT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AT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de-AT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AT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AT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AT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AT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de-AT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sSub>
                            <m:sSubPr>
                              <m:ctrlPr>
                                <a:rPr lang="de-AT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AT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600" dirty="0" err="1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Über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=1,</m:t>
                            </m:r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…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endParaRPr lang="de-AT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dass</m:t>
                    </m:r>
                    <m:nary>
                      <m:naryPr>
                        <m:chr m:val="∑"/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de-AT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de-AT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endParaRPr lang="en-US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</a:t>
                </a:r>
                <a14:m>
                  <m:oMath xmlns:m="http://schemas.openxmlformats.org/officeDocument/2006/math">
                    <m: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sty m:val="p"/>
                      </m:rP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alle</m:t>
                    </m:r>
                    <m: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glichen</m:t>
                    </m:r>
                    <m:r>
                      <a:rPr lang="de-AT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de-AT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de-AT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180E385-3D77-47B2-A982-E0A50ABB8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237" y="2638968"/>
                <a:ext cx="6459832" cy="2565318"/>
              </a:xfrm>
              <a:prstGeom prst="rect">
                <a:avLst/>
              </a:prstGeom>
              <a:blipFill>
                <a:blip r:embed="rId2"/>
                <a:stretch>
                  <a:fillRect l="-4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3D3C9722-A8DD-43E7-81D7-AF7DE6FD10C1}"/>
              </a:ext>
            </a:extLst>
          </p:cNvPr>
          <p:cNvSpPr txBox="1"/>
          <p:nvPr/>
        </p:nvSpPr>
        <p:spPr bwMode="auto">
          <a:xfrm>
            <a:off x="179339" y="1398994"/>
            <a:ext cx="1986734" cy="73866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600" b="1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1pPr>
          </a:lstStyle>
          <a:p>
            <a:pPr algn="ctr"/>
            <a:r>
              <a:rPr lang="de-AT" dirty="0"/>
              <a:t> Mehrstufiges   stochastisches     Optimierungsproblem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8F38305-9D8D-488D-986F-61181095B432}"/>
              </a:ext>
            </a:extLst>
          </p:cNvPr>
          <p:cNvGrpSpPr/>
          <p:nvPr/>
        </p:nvGrpSpPr>
        <p:grpSpPr>
          <a:xfrm>
            <a:off x="2774163" y="1658075"/>
            <a:ext cx="5318066" cy="220498"/>
            <a:chOff x="1570203" y="1475447"/>
            <a:chExt cx="5318066" cy="220498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DEB3C5BB-AC1F-49CD-B4CC-AB525637456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27833" y="1695944"/>
              <a:ext cx="5134707" cy="1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A759E3C-32BC-4CD4-A8B8-AFD5A67AFDEA}"/>
                </a:ext>
              </a:extLst>
            </p:cNvPr>
            <p:cNvSpPr txBox="1"/>
            <p:nvPr/>
          </p:nvSpPr>
          <p:spPr bwMode="auto">
            <a:xfrm>
              <a:off x="1570203" y="1501060"/>
              <a:ext cx="25145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indent="0">
                <a:spcBef>
                  <a:spcPts val="400"/>
                </a:spcBef>
                <a:buFont typeface="Arial" charset="0"/>
                <a:buNone/>
              </a:pPr>
              <a:r>
                <a:rPr lang="de-AT" sz="1100" kern="0" dirty="0">
                  <a:solidFill>
                    <a:schemeClr val="tx1"/>
                  </a:solidFill>
                </a:rPr>
                <a:t>t=1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789B172-C45B-4D10-B907-0C9D498F0F21}"/>
                </a:ext>
              </a:extLst>
            </p:cNvPr>
            <p:cNvSpPr txBox="1"/>
            <p:nvPr/>
          </p:nvSpPr>
          <p:spPr bwMode="auto">
            <a:xfrm>
              <a:off x="2351675" y="1475447"/>
              <a:ext cx="25145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indent="0">
                <a:spcBef>
                  <a:spcPts val="400"/>
                </a:spcBef>
                <a:buFont typeface="Arial" charset="0"/>
                <a:buNone/>
              </a:pPr>
              <a:r>
                <a:rPr lang="de-AT" sz="1100" kern="0" dirty="0">
                  <a:solidFill>
                    <a:schemeClr val="tx1"/>
                  </a:solidFill>
                </a:rPr>
                <a:t>t=2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5ACF3FA-641E-4D4E-A73B-5A32052BDD18}"/>
                </a:ext>
              </a:extLst>
            </p:cNvPr>
            <p:cNvSpPr txBox="1"/>
            <p:nvPr/>
          </p:nvSpPr>
          <p:spPr bwMode="auto">
            <a:xfrm>
              <a:off x="3137578" y="1489640"/>
              <a:ext cx="25145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indent="0">
                <a:spcBef>
                  <a:spcPts val="400"/>
                </a:spcBef>
                <a:buFont typeface="Arial" charset="0"/>
                <a:buNone/>
              </a:pPr>
              <a:r>
                <a:rPr lang="de-AT" sz="1100" kern="0" dirty="0">
                  <a:solidFill>
                    <a:schemeClr val="tx1"/>
                  </a:solidFill>
                </a:rPr>
                <a:t>t=3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C695D57-5AF9-4760-B9FE-1A6069E66EF0}"/>
                </a:ext>
              </a:extLst>
            </p:cNvPr>
            <p:cNvSpPr txBox="1"/>
            <p:nvPr/>
          </p:nvSpPr>
          <p:spPr bwMode="auto">
            <a:xfrm>
              <a:off x="5776387" y="1475447"/>
              <a:ext cx="3474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indent="0">
                <a:spcBef>
                  <a:spcPts val="400"/>
                </a:spcBef>
                <a:buFont typeface="Arial" charset="0"/>
                <a:buNone/>
              </a:pPr>
              <a:r>
                <a:rPr lang="de-AT" sz="1100" kern="0" dirty="0">
                  <a:solidFill>
                    <a:schemeClr val="tx1"/>
                  </a:solidFill>
                </a:rPr>
                <a:t>t=T-1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B26C16D1-68B2-4D7D-A7CE-D1266C532BCE}"/>
                </a:ext>
              </a:extLst>
            </p:cNvPr>
            <p:cNvSpPr txBox="1"/>
            <p:nvPr/>
          </p:nvSpPr>
          <p:spPr bwMode="auto">
            <a:xfrm>
              <a:off x="6636810" y="1478107"/>
              <a:ext cx="25145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indent="0">
                <a:spcBef>
                  <a:spcPts val="400"/>
                </a:spcBef>
                <a:buFont typeface="Arial" charset="0"/>
                <a:buNone/>
              </a:pPr>
              <a:r>
                <a:rPr lang="de-AT" sz="1100" kern="0" dirty="0">
                  <a:solidFill>
                    <a:schemeClr val="tx1"/>
                  </a:solidFill>
                </a:rPr>
                <a:t>t=T</a:t>
              </a:r>
            </a:p>
          </p:txBody>
        </p:sp>
      </p:grpSp>
      <p:sp>
        <p:nvSpPr>
          <p:cNvPr id="34" name="Legende: Linie 33">
            <a:extLst>
              <a:ext uri="{FF2B5EF4-FFF2-40B4-BE49-F238E27FC236}">
                <a16:creationId xmlns:a16="http://schemas.microsoft.com/office/drawing/2014/main" id="{5F84AA4D-396A-4640-B121-C180F9A366A0}"/>
              </a:ext>
            </a:extLst>
          </p:cNvPr>
          <p:cNvSpPr/>
          <p:nvPr/>
        </p:nvSpPr>
        <p:spPr bwMode="auto">
          <a:xfrm>
            <a:off x="2503981" y="2275899"/>
            <a:ext cx="718663" cy="429547"/>
          </a:xfrm>
          <a:prstGeom prst="borderCallout1">
            <a:avLst>
              <a:gd name="adj1" fmla="val -4005"/>
              <a:gd name="adj2" fmla="val 48089"/>
              <a:gd name="adj3" fmla="val -107552"/>
              <a:gd name="adj4" fmla="val 47134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triff Entscheidung auf der 1. Stufe</a:t>
            </a:r>
            <a:endParaRPr kumimoji="0" lang="de-AT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5" name="Legende: Linie 34">
            <a:extLst>
              <a:ext uri="{FF2B5EF4-FFF2-40B4-BE49-F238E27FC236}">
                <a16:creationId xmlns:a16="http://schemas.microsoft.com/office/drawing/2014/main" id="{1A69B22F-2C2B-4392-A903-57DB1FFA444A}"/>
              </a:ext>
            </a:extLst>
          </p:cNvPr>
          <p:cNvSpPr/>
          <p:nvPr/>
        </p:nvSpPr>
        <p:spPr bwMode="auto">
          <a:xfrm>
            <a:off x="3300852" y="2280184"/>
            <a:ext cx="718663" cy="429547"/>
          </a:xfrm>
          <a:prstGeom prst="borderCallout1">
            <a:avLst>
              <a:gd name="adj1" fmla="val -4005"/>
              <a:gd name="adj2" fmla="val 48089"/>
              <a:gd name="adj3" fmla="val -107552"/>
              <a:gd name="adj4" fmla="val 47134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triff Entscheidung auf der 2. Stufe</a:t>
            </a:r>
            <a:endParaRPr kumimoji="0" lang="de-AT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" name="Legende: Linie 35">
            <a:extLst>
              <a:ext uri="{FF2B5EF4-FFF2-40B4-BE49-F238E27FC236}">
                <a16:creationId xmlns:a16="http://schemas.microsoft.com/office/drawing/2014/main" id="{813A3FE2-5303-4C17-A84D-72A9C77BBFA1}"/>
              </a:ext>
            </a:extLst>
          </p:cNvPr>
          <p:cNvSpPr/>
          <p:nvPr/>
        </p:nvSpPr>
        <p:spPr bwMode="auto">
          <a:xfrm>
            <a:off x="4103507" y="2277417"/>
            <a:ext cx="718663" cy="429547"/>
          </a:xfrm>
          <a:prstGeom prst="borderCallout1">
            <a:avLst>
              <a:gd name="adj1" fmla="val -4005"/>
              <a:gd name="adj2" fmla="val 48089"/>
              <a:gd name="adj3" fmla="val -107552"/>
              <a:gd name="adj4" fmla="val 47134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triff Entscheidung auf der 3. Stufe</a:t>
            </a:r>
            <a:endParaRPr kumimoji="0" lang="de-AT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7" name="Legende: Linie 36">
            <a:extLst>
              <a:ext uri="{FF2B5EF4-FFF2-40B4-BE49-F238E27FC236}">
                <a16:creationId xmlns:a16="http://schemas.microsoft.com/office/drawing/2014/main" id="{99CE07C1-3DAF-4906-8BFE-FC8FF2BF5E38}"/>
              </a:ext>
            </a:extLst>
          </p:cNvPr>
          <p:cNvSpPr/>
          <p:nvPr/>
        </p:nvSpPr>
        <p:spPr bwMode="auto">
          <a:xfrm>
            <a:off x="7628599" y="2298102"/>
            <a:ext cx="718663" cy="429547"/>
          </a:xfrm>
          <a:prstGeom prst="borderCallout1">
            <a:avLst>
              <a:gd name="adj1" fmla="val -4005"/>
              <a:gd name="adj2" fmla="val 48089"/>
              <a:gd name="adj3" fmla="val -107552"/>
              <a:gd name="adj4" fmla="val 47134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triff finale Entscheidung</a:t>
            </a:r>
            <a:endParaRPr kumimoji="0" lang="de-AT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8" name="Legende: Linie 37">
            <a:extLst>
              <a:ext uri="{FF2B5EF4-FFF2-40B4-BE49-F238E27FC236}">
                <a16:creationId xmlns:a16="http://schemas.microsoft.com/office/drawing/2014/main" id="{737486C9-8C85-4F46-A86A-1E77CE59CA91}"/>
              </a:ext>
            </a:extLst>
          </p:cNvPr>
          <p:cNvSpPr/>
          <p:nvPr/>
        </p:nvSpPr>
        <p:spPr bwMode="auto">
          <a:xfrm>
            <a:off x="6794746" y="2298102"/>
            <a:ext cx="718663" cy="429547"/>
          </a:xfrm>
          <a:prstGeom prst="borderCallout1">
            <a:avLst>
              <a:gd name="adj1" fmla="val -4005"/>
              <a:gd name="adj2" fmla="val 48089"/>
              <a:gd name="adj3" fmla="val -107552"/>
              <a:gd name="adj4" fmla="val 47134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triff Entscheidung auf der T-1 Stufe</a:t>
            </a:r>
            <a:endParaRPr kumimoji="0" lang="de-AT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" name="Wolke 38">
            <a:extLst>
              <a:ext uri="{FF2B5EF4-FFF2-40B4-BE49-F238E27FC236}">
                <a16:creationId xmlns:a16="http://schemas.microsoft.com/office/drawing/2014/main" id="{42D0ECA2-6EA3-4F96-9DB2-500EFA91FA3F}"/>
              </a:ext>
            </a:extLst>
          </p:cNvPr>
          <p:cNvSpPr/>
          <p:nvPr/>
        </p:nvSpPr>
        <p:spPr bwMode="auto">
          <a:xfrm>
            <a:off x="2947545" y="1262434"/>
            <a:ext cx="660035" cy="494473"/>
          </a:xfrm>
          <a:prstGeom prst="cloud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z</a:t>
            </a:r>
            <a:r>
              <a:rPr kumimoji="0" lang="de-AT" sz="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ufälliges Ereignis</a:t>
            </a:r>
          </a:p>
        </p:txBody>
      </p:sp>
      <p:sp>
        <p:nvSpPr>
          <p:cNvPr id="40" name="Wolke 39">
            <a:extLst>
              <a:ext uri="{FF2B5EF4-FFF2-40B4-BE49-F238E27FC236}">
                <a16:creationId xmlns:a16="http://schemas.microsoft.com/office/drawing/2014/main" id="{F04CB922-4772-4178-B65A-B3B6404BD2F9}"/>
              </a:ext>
            </a:extLst>
          </p:cNvPr>
          <p:cNvSpPr/>
          <p:nvPr/>
        </p:nvSpPr>
        <p:spPr bwMode="auto">
          <a:xfrm>
            <a:off x="3755149" y="1248240"/>
            <a:ext cx="660035" cy="494473"/>
          </a:xfrm>
          <a:prstGeom prst="cloud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z</a:t>
            </a:r>
            <a:r>
              <a:rPr kumimoji="0" lang="de-AT" sz="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ufälliges Ereignis</a:t>
            </a:r>
          </a:p>
        </p:txBody>
      </p:sp>
      <p:sp>
        <p:nvSpPr>
          <p:cNvPr id="41" name="Wolke 40">
            <a:extLst>
              <a:ext uri="{FF2B5EF4-FFF2-40B4-BE49-F238E27FC236}">
                <a16:creationId xmlns:a16="http://schemas.microsoft.com/office/drawing/2014/main" id="{61311860-A796-4B04-844C-E297D59E7A01}"/>
              </a:ext>
            </a:extLst>
          </p:cNvPr>
          <p:cNvSpPr/>
          <p:nvPr/>
        </p:nvSpPr>
        <p:spPr bwMode="auto">
          <a:xfrm>
            <a:off x="7183391" y="1219707"/>
            <a:ext cx="660035" cy="494473"/>
          </a:xfrm>
          <a:prstGeom prst="cloud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8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z</a:t>
            </a:r>
            <a:r>
              <a:rPr kumimoji="0" lang="de-AT" sz="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ufälliges Ereignis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6C88A9F-CB11-4002-A513-38C5BF69D2A1}"/>
              </a:ext>
            </a:extLst>
          </p:cNvPr>
          <p:cNvSpPr txBox="1"/>
          <p:nvPr/>
        </p:nvSpPr>
        <p:spPr bwMode="auto">
          <a:xfrm>
            <a:off x="5561453" y="1459043"/>
            <a:ext cx="3474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0">
              <a:spcBef>
                <a:spcPts val="400"/>
              </a:spcBef>
              <a:buFont typeface="Arial" charset="0"/>
              <a:buNone/>
            </a:pPr>
            <a:r>
              <a:rPr lang="de-AT" sz="1600" kern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94F10EA-CB97-40EF-80D2-9211928DCCE0}"/>
              </a:ext>
            </a:extLst>
          </p:cNvPr>
          <p:cNvSpPr txBox="1"/>
          <p:nvPr/>
        </p:nvSpPr>
        <p:spPr bwMode="auto">
          <a:xfrm>
            <a:off x="5561453" y="2208587"/>
            <a:ext cx="3474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0">
              <a:spcBef>
                <a:spcPts val="400"/>
              </a:spcBef>
              <a:buFont typeface="Arial" charset="0"/>
              <a:buNone/>
            </a:pPr>
            <a:r>
              <a:rPr lang="de-AT" sz="1600" kern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1F5413-03BB-4661-ABF2-41DB3887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40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CB2A7-7871-4203-B0D4-3CB65F1F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206" y="237890"/>
            <a:ext cx="6274023" cy="720080"/>
          </a:xfrm>
        </p:spPr>
        <p:txBody>
          <a:bodyPr/>
          <a:lstStyle/>
          <a:p>
            <a:r>
              <a:rPr lang="de-AT" dirty="0"/>
              <a:t>Problemstellung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97AA7D-376A-4EF9-AB6E-28511A52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35" y="1106100"/>
            <a:ext cx="4407694" cy="356986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AD1CBFA-9340-4CEC-B813-35308A239051}"/>
              </a:ext>
            </a:extLst>
          </p:cNvPr>
          <p:cNvSpPr/>
          <p:nvPr/>
        </p:nvSpPr>
        <p:spPr bwMode="auto">
          <a:xfrm>
            <a:off x="5030253" y="1022662"/>
            <a:ext cx="1571625" cy="638568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Zielfunktion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AT" sz="11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Erwartungswert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Risikomaß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1913261-A65E-4FDE-BD5E-6333296A5D38}"/>
              </a:ext>
            </a:extLst>
          </p:cNvPr>
          <p:cNvSpPr/>
          <p:nvPr/>
        </p:nvSpPr>
        <p:spPr bwMode="auto">
          <a:xfrm>
            <a:off x="5030252" y="3687315"/>
            <a:ext cx="1571625" cy="638568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Leistung</a:t>
            </a:r>
            <a:endParaRPr kumimoji="0" lang="de-AT" sz="11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B58E81-ADE7-42F7-8E9B-1E5FFA1DF0D2}"/>
              </a:ext>
            </a:extLst>
          </p:cNvPr>
          <p:cNvSpPr/>
          <p:nvPr/>
        </p:nvSpPr>
        <p:spPr bwMode="auto">
          <a:xfrm>
            <a:off x="6693693" y="3016043"/>
            <a:ext cx="1571625" cy="63856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Kapazität</a:t>
            </a:r>
            <a:endParaRPr kumimoji="0" lang="de-AT" sz="11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DA8BD22-6C59-4CAB-8964-3F55F7C3AC61}"/>
              </a:ext>
            </a:extLst>
          </p:cNvPr>
          <p:cNvSpPr/>
          <p:nvPr/>
        </p:nvSpPr>
        <p:spPr bwMode="auto">
          <a:xfrm>
            <a:off x="5032632" y="2313971"/>
            <a:ext cx="1571625" cy="63856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Effizienz</a:t>
            </a:r>
            <a:endParaRPr kumimoji="0" lang="de-AT" sz="11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57C896-190C-4791-BB70-80642FDB983A}"/>
              </a:ext>
            </a:extLst>
          </p:cNvPr>
          <p:cNvSpPr/>
          <p:nvPr/>
        </p:nvSpPr>
        <p:spPr bwMode="auto">
          <a:xfrm>
            <a:off x="6765131" y="4199372"/>
            <a:ext cx="1611926" cy="592327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Lebenszeit</a:t>
            </a:r>
            <a:endParaRPr kumimoji="0" lang="de-AT" sz="11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12304E-18C3-4429-8951-57CEE5449E4A}"/>
              </a:ext>
            </a:extLst>
          </p:cNvPr>
          <p:cNvSpPr/>
          <p:nvPr/>
        </p:nvSpPr>
        <p:spPr bwMode="auto">
          <a:xfrm>
            <a:off x="6693693" y="1636825"/>
            <a:ext cx="1571625" cy="63856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Kosten</a:t>
            </a:r>
            <a:endParaRPr kumimoji="0" lang="de-AT" sz="11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C36BF9F-756E-45E6-BE44-71B5AB83A01E}"/>
              </a:ext>
            </a:extLst>
          </p:cNvPr>
          <p:cNvSpPr/>
          <p:nvPr/>
        </p:nvSpPr>
        <p:spPr bwMode="auto">
          <a:xfrm>
            <a:off x="602662" y="1124909"/>
            <a:ext cx="2578100" cy="4814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F2EDC27-8232-419E-900D-D9916CD97B71}"/>
              </a:ext>
            </a:extLst>
          </p:cNvPr>
          <p:cNvSpPr/>
          <p:nvPr/>
        </p:nvSpPr>
        <p:spPr bwMode="auto">
          <a:xfrm>
            <a:off x="1263650" y="3308350"/>
            <a:ext cx="1047750" cy="494295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722FBB-D8DF-42E3-841D-E38223D62E13}"/>
              </a:ext>
            </a:extLst>
          </p:cNvPr>
          <p:cNvSpPr/>
          <p:nvPr/>
        </p:nvSpPr>
        <p:spPr bwMode="auto">
          <a:xfrm>
            <a:off x="2581275" y="2475257"/>
            <a:ext cx="222250" cy="19298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EC81DA8-93D9-47FE-9DF4-E0D17054170F}"/>
              </a:ext>
            </a:extLst>
          </p:cNvPr>
          <p:cNvSpPr/>
          <p:nvPr/>
        </p:nvSpPr>
        <p:spPr bwMode="auto">
          <a:xfrm>
            <a:off x="3362325" y="2603550"/>
            <a:ext cx="222250" cy="19298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EFE675-94A7-45AD-BF80-66532298E804}"/>
              </a:ext>
            </a:extLst>
          </p:cNvPr>
          <p:cNvSpPr/>
          <p:nvPr/>
        </p:nvSpPr>
        <p:spPr bwMode="auto">
          <a:xfrm>
            <a:off x="1263650" y="3003058"/>
            <a:ext cx="1047750" cy="30529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589B8F-115E-4C4D-A20A-DBAABC5E8736}"/>
              </a:ext>
            </a:extLst>
          </p:cNvPr>
          <p:cNvSpPr/>
          <p:nvPr/>
        </p:nvSpPr>
        <p:spPr bwMode="auto">
          <a:xfrm>
            <a:off x="1263650" y="1903751"/>
            <a:ext cx="2468901" cy="4814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0027C4B-72E7-48A4-AE75-B938CF7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32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5" grpId="0" animBg="1"/>
      <p:bldP spid="6" grpId="0" animBg="1"/>
      <p:bldP spid="18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E55BDB9-9466-4B0C-AE72-2567C4B3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288630"/>
            <a:ext cx="6274023" cy="720080"/>
          </a:xfrm>
        </p:spPr>
        <p:txBody>
          <a:bodyPr/>
          <a:lstStyle/>
          <a:p>
            <a:r>
              <a:rPr lang="de-AT" dirty="0" err="1"/>
              <a:t>Stochastic</a:t>
            </a:r>
            <a:r>
              <a:rPr lang="de-AT" dirty="0"/>
              <a:t> Dynamic </a:t>
            </a:r>
            <a:r>
              <a:rPr lang="de-AT" dirty="0" err="1"/>
              <a:t>Programming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A0ED53-A32C-4DB9-9264-5919219C6D30}"/>
              </a:ext>
            </a:extLst>
          </p:cNvPr>
          <p:cNvSpPr txBox="1"/>
          <p:nvPr/>
        </p:nvSpPr>
        <p:spPr bwMode="auto">
          <a:xfrm>
            <a:off x="1233487" y="1406536"/>
            <a:ext cx="6677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0">
              <a:spcBef>
                <a:spcPts val="400"/>
              </a:spcBef>
              <a:buFont typeface="Arial" charset="0"/>
              <a:buNone/>
            </a:pPr>
            <a:r>
              <a:rPr lang="de-AT" sz="1600" kern="0" dirty="0">
                <a:solidFill>
                  <a:schemeClr val="tx1"/>
                </a:solidFill>
              </a:rPr>
              <a:t>Lösung eines mehrstufigen stochastischen Optimierungsproblems mit dynamischer Programmierung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B8413C-BB23-446D-9BEC-177BDCD39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33" y="1162193"/>
            <a:ext cx="732416" cy="765515"/>
          </a:xfrm>
          <a:prstGeom prst="rect">
            <a:avLst/>
          </a:prstGeom>
        </p:spPr>
      </p:pic>
      <p:sp>
        <p:nvSpPr>
          <p:cNvPr id="10" name="Legende: Linie 9">
            <a:extLst>
              <a:ext uri="{FF2B5EF4-FFF2-40B4-BE49-F238E27FC236}">
                <a16:creationId xmlns:a16="http://schemas.microsoft.com/office/drawing/2014/main" id="{4A78A3A6-DFFB-45BD-8A8E-4FD354FAB604}"/>
              </a:ext>
            </a:extLst>
          </p:cNvPr>
          <p:cNvSpPr/>
          <p:nvPr/>
        </p:nvSpPr>
        <p:spPr bwMode="auto">
          <a:xfrm>
            <a:off x="1210181" y="2994265"/>
            <a:ext cx="1200150" cy="495300"/>
          </a:xfrm>
          <a:prstGeom prst="borderCallout1">
            <a:avLst>
              <a:gd name="adj1" fmla="val -2404"/>
              <a:gd name="adj2" fmla="val 44842"/>
              <a:gd name="adj3" fmla="val -52885"/>
              <a:gd name="adj4" fmla="val 162461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bedingte Erwartung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188CC9-5887-444F-B4AB-3C9B623803B4}"/>
              </a:ext>
            </a:extLst>
          </p:cNvPr>
          <p:cNvSpPr txBox="1"/>
          <p:nvPr/>
        </p:nvSpPr>
        <p:spPr bwMode="auto">
          <a:xfrm>
            <a:off x="1630360" y="2360040"/>
            <a:ext cx="6048375" cy="312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,data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E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data,t|data,t-1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[min{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30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,data</a:t>
            </a:r>
            <a:r>
              <a:rPr lang="en-US" sz="14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)|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aseline="-25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Є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aseline="30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t,0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t,1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}]</a:t>
            </a:r>
            <a:endParaRPr lang="de-A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B9D33768-9210-4AE6-B998-1893E372D85F}"/>
              </a:ext>
            </a:extLst>
          </p:cNvPr>
          <p:cNvSpPr/>
          <p:nvPr/>
        </p:nvSpPr>
        <p:spPr bwMode="auto">
          <a:xfrm>
            <a:off x="2724656" y="2991943"/>
            <a:ext cx="1200150" cy="495300"/>
          </a:xfrm>
          <a:prstGeom prst="borderCallout1">
            <a:avLst>
              <a:gd name="adj1" fmla="val -2404"/>
              <a:gd name="adj2" fmla="val 44842"/>
              <a:gd name="adj3" fmla="val -58654"/>
              <a:gd name="adj4" fmla="val 116429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Sofortige Kosten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E038BF0D-BEFA-4AF5-B390-1CA2CC182F9C}"/>
              </a:ext>
            </a:extLst>
          </p:cNvPr>
          <p:cNvSpPr/>
          <p:nvPr/>
        </p:nvSpPr>
        <p:spPr bwMode="auto">
          <a:xfrm>
            <a:off x="4239131" y="2991943"/>
            <a:ext cx="1200150" cy="495300"/>
          </a:xfrm>
          <a:prstGeom prst="borderCallout1">
            <a:avLst>
              <a:gd name="adj1" fmla="val -2404"/>
              <a:gd name="adj2" fmla="val 44842"/>
              <a:gd name="adj3" fmla="val -58654"/>
              <a:gd name="adj4" fmla="val 41032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Zukünftige Kosten</a:t>
            </a:r>
            <a:endParaRPr kumimoji="0" lang="de-AT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Legende: Linie 12">
            <a:extLst>
              <a:ext uri="{FF2B5EF4-FFF2-40B4-BE49-F238E27FC236}">
                <a16:creationId xmlns:a16="http://schemas.microsoft.com/office/drawing/2014/main" id="{1CACEA4A-A740-47F4-AEBD-8C3F08648950}"/>
              </a:ext>
            </a:extLst>
          </p:cNvPr>
          <p:cNvSpPr/>
          <p:nvPr/>
        </p:nvSpPr>
        <p:spPr bwMode="auto">
          <a:xfrm>
            <a:off x="5667881" y="2994265"/>
            <a:ext cx="1200150" cy="495300"/>
          </a:xfrm>
          <a:prstGeom prst="borderCallout1">
            <a:avLst>
              <a:gd name="adj1" fmla="val -2404"/>
              <a:gd name="adj2" fmla="val 44842"/>
              <a:gd name="adj3" fmla="val -60577"/>
              <a:gd name="adj4" fmla="val -43889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</a:pPr>
            <a:r>
              <a:rPr lang="en-US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1200" baseline="-2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(c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t,0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D1ADA5A-7EF1-4634-A322-5990A7F0E875}"/>
              </a:ext>
            </a:extLst>
          </p:cNvPr>
          <p:cNvSpPr txBox="1"/>
          <p:nvPr/>
        </p:nvSpPr>
        <p:spPr bwMode="auto">
          <a:xfrm>
            <a:off x="1630360" y="3799518"/>
            <a:ext cx="5605844" cy="105109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600" b="1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1pPr>
          </a:lstStyle>
          <a:p>
            <a:pPr algn="l"/>
            <a:r>
              <a:rPr lang="de-AT" dirty="0"/>
              <a:t> Voraussetzungen:</a:t>
            </a:r>
          </a:p>
          <a:p>
            <a:pPr algn="l"/>
            <a:r>
              <a:rPr lang="de-AT" b="0" dirty="0"/>
              <a:t> Zufälligen Daten können als </a:t>
            </a:r>
            <a:r>
              <a:rPr lang="de-AT" dirty="0" err="1"/>
              <a:t>Markovprozess</a:t>
            </a:r>
            <a:r>
              <a:rPr lang="de-AT" b="0" dirty="0"/>
              <a:t> beschrieben werden</a:t>
            </a:r>
          </a:p>
          <a:p>
            <a:pPr algn="l"/>
            <a:r>
              <a:rPr lang="de-AT" b="0" dirty="0" err="1"/>
              <a:t>Curse</a:t>
            </a:r>
            <a:r>
              <a:rPr lang="de-AT" b="0" dirty="0"/>
              <a:t> </a:t>
            </a:r>
            <a:r>
              <a:rPr lang="de-AT" b="0" dirty="0" err="1"/>
              <a:t>of</a:t>
            </a:r>
            <a:r>
              <a:rPr lang="de-AT" b="0" dirty="0"/>
              <a:t> </a:t>
            </a:r>
            <a:r>
              <a:rPr lang="de-AT" b="0" dirty="0" err="1"/>
              <a:t>Dimensionality</a:t>
            </a:r>
            <a:endParaRPr lang="de-AT" b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E68EFB6-CDF8-4606-A146-AA7A89EB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2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6049AF0E-3986-4D59-81F7-57302BBCA38E}"/>
              </a:ext>
            </a:extLst>
          </p:cNvPr>
          <p:cNvSpPr/>
          <p:nvPr/>
        </p:nvSpPr>
        <p:spPr>
          <a:xfrm>
            <a:off x="7000169" y="736000"/>
            <a:ext cx="1952324" cy="41038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7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100289-A80A-4310-9FDD-6897D787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625" y="267251"/>
            <a:ext cx="6274023" cy="720080"/>
          </a:xfrm>
        </p:spPr>
        <p:txBody>
          <a:bodyPr/>
          <a:lstStyle/>
          <a:p>
            <a:r>
              <a:rPr lang="de-AT" dirty="0" err="1"/>
              <a:t>Lattice</a:t>
            </a:r>
            <a:r>
              <a:rPr lang="de-AT" dirty="0"/>
              <a:t> Konstruktion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55A5396-5B57-45E9-96E5-C3A4D10F1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2" y="1132942"/>
            <a:ext cx="6313351" cy="31007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F33DA0E-CBA5-406F-B1F1-2E90047448BD}"/>
              </a:ext>
            </a:extLst>
          </p:cNvPr>
          <p:cNvSpPr txBox="1"/>
          <p:nvPr/>
        </p:nvSpPr>
        <p:spPr>
          <a:xfrm>
            <a:off x="608553" y="4014410"/>
            <a:ext cx="235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tx1"/>
                </a:solidFill>
              </a:rPr>
              <a:t>Szenario </a:t>
            </a:r>
            <a:r>
              <a:rPr lang="de-AT" sz="1200" b="1" dirty="0">
                <a:solidFill>
                  <a:schemeClr val="tx1"/>
                </a:solidFill>
              </a:rPr>
              <a:t>Baum</a:t>
            </a:r>
            <a:r>
              <a:rPr lang="de-AT" sz="1200" dirty="0">
                <a:solidFill>
                  <a:schemeClr val="tx1"/>
                </a:solidFill>
              </a:rPr>
              <a:t> mit 31 Knoten, repräsentiert 16 Szenarios</a:t>
            </a:r>
          </a:p>
          <a:p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472E23D-A65D-4038-B9A8-702638F6EB00}"/>
              </a:ext>
            </a:extLst>
          </p:cNvPr>
          <p:cNvSpPr txBox="1"/>
          <p:nvPr/>
        </p:nvSpPr>
        <p:spPr>
          <a:xfrm>
            <a:off x="3824245" y="4014410"/>
            <a:ext cx="2532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chemeClr val="tx1"/>
                </a:solidFill>
              </a:rPr>
              <a:t>Szenario </a:t>
            </a:r>
            <a:r>
              <a:rPr lang="de-AT" sz="1200" b="1" dirty="0" err="1">
                <a:solidFill>
                  <a:schemeClr val="tx1"/>
                </a:solidFill>
              </a:rPr>
              <a:t>Lattice</a:t>
            </a:r>
            <a:r>
              <a:rPr lang="de-AT" sz="1200" dirty="0">
                <a:solidFill>
                  <a:schemeClr val="tx1"/>
                </a:solidFill>
              </a:rPr>
              <a:t> mit 15 Knoten, repräsentiert 120 Szenarios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BDFBF3-F965-4BE8-B73B-2AB578B0C065}"/>
              </a:ext>
            </a:extLst>
          </p:cNvPr>
          <p:cNvSpPr txBox="1"/>
          <p:nvPr/>
        </p:nvSpPr>
        <p:spPr>
          <a:xfrm>
            <a:off x="7269864" y="1726101"/>
            <a:ext cx="1417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0" dirty="0">
                <a:solidFill>
                  <a:schemeClr val="tx1"/>
                </a:solidFill>
              </a:rPr>
              <a:t>PV- Produktion</a:t>
            </a:r>
            <a:endParaRPr lang="de-AT" sz="14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0DABAF2-193E-4776-914F-BF4C4BE34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05" y="3615967"/>
            <a:ext cx="529029" cy="5290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B7915DB-E9F0-4212-9003-DBC779F12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83" y="2418445"/>
            <a:ext cx="529030" cy="5072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A2C213A-D723-41FA-B0D5-5FCAE6552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83" y="1129437"/>
            <a:ext cx="523034" cy="48727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37D6C7B-1ABA-480D-BBA3-7EB75B283301}"/>
              </a:ext>
            </a:extLst>
          </p:cNvPr>
          <p:cNvSpPr txBox="1"/>
          <p:nvPr/>
        </p:nvSpPr>
        <p:spPr>
          <a:xfrm>
            <a:off x="7246823" y="3023978"/>
            <a:ext cx="140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0" dirty="0">
                <a:solidFill>
                  <a:schemeClr val="tx1"/>
                </a:solidFill>
              </a:rPr>
              <a:t>Strom Konsum</a:t>
            </a:r>
            <a:endParaRPr lang="de-AT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F8E7277-197F-4470-AF1C-D79F752C318E}"/>
              </a:ext>
            </a:extLst>
          </p:cNvPr>
          <p:cNvSpPr txBox="1"/>
          <p:nvPr/>
        </p:nvSpPr>
        <p:spPr>
          <a:xfrm>
            <a:off x="7445209" y="4159767"/>
            <a:ext cx="1286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0" dirty="0">
                <a:solidFill>
                  <a:schemeClr val="tx1"/>
                </a:solidFill>
              </a:rPr>
              <a:t>Strompreis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36F23B-00C7-426E-BE72-79344D75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89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CC1E4AE5-B315-44F3-A8F0-92722087B286}"/>
              </a:ext>
            </a:extLst>
          </p:cNvPr>
          <p:cNvSpPr/>
          <p:nvPr/>
        </p:nvSpPr>
        <p:spPr>
          <a:xfrm>
            <a:off x="169307" y="1967157"/>
            <a:ext cx="8917907" cy="3088578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7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BEBAAF-7DDE-4B9A-B93A-FBF73737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930" y="236016"/>
            <a:ext cx="6274023" cy="720080"/>
          </a:xfrm>
        </p:spPr>
        <p:txBody>
          <a:bodyPr/>
          <a:lstStyle/>
          <a:p>
            <a:r>
              <a:rPr lang="de-AT" b="1" dirty="0" err="1"/>
              <a:t>Lattice</a:t>
            </a:r>
            <a:r>
              <a:rPr lang="de-AT" b="1" dirty="0"/>
              <a:t> Konstruktion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93646BC-9669-4728-ABE4-E7FE89CF0707}"/>
                  </a:ext>
                </a:extLst>
              </p:cNvPr>
              <p:cNvSpPr txBox="1"/>
              <p:nvPr/>
            </p:nvSpPr>
            <p:spPr>
              <a:xfrm>
                <a:off x="237348" y="1925117"/>
                <a:ext cx="4402693" cy="330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AT" sz="750" dirty="0"/>
              </a:p>
              <a:p>
                <a:pPr marL="257175" indent="-257175">
                  <a:buAutoNum type="arabicPeriod"/>
                </a:pPr>
                <a:r>
                  <a:rPr lang="de-AT" sz="1500" b="1" dirty="0"/>
                  <a:t>Finde optimale Knoten</a:t>
                </a:r>
              </a:p>
              <a:p>
                <a:r>
                  <a:rPr lang="de-AT" sz="1100" dirty="0"/>
                  <a:t>Minimiere die Wassersteindistanz zwischen den Knoten und der unbedingten Erwartung auf jeder Stufe:</a:t>
                </a:r>
              </a:p>
              <a:p>
                <a:r>
                  <a:rPr lang="de-AT" sz="1100" dirty="0"/>
                  <a:t>Für jede Stufe t, finde optimale </a:t>
                </a:r>
                <a:r>
                  <a:rPr lang="de-AT" sz="1100" dirty="0" err="1"/>
                  <a:t>Quantizer</a:t>
                </a:r>
                <a:r>
                  <a:rPr lang="de-AT" sz="1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𝑡𝑛</m:t>
                            </m:r>
                          </m:sub>
                        </m:sSub>
                      </m:e>
                    </m:acc>
                    <m:r>
                      <a:rPr lang="en-US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AT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de-AT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pPr marL="257175" indent="-257175">
                  <a:buAutoNum type="arabicPeriod"/>
                </a:pPr>
                <a:endParaRPr lang="de-AT" sz="750" dirty="0"/>
              </a:p>
              <a:p>
                <a:pPr marL="257175" indent="-257175">
                  <a:buAutoNum type="arabicPeriod"/>
                </a:pPr>
                <a:endParaRPr lang="de-AT" sz="750" dirty="0"/>
              </a:p>
              <a:p>
                <a:endParaRPr lang="de-AT" sz="750" dirty="0"/>
              </a:p>
              <a:p>
                <a:endParaRPr lang="de-AT" sz="750" dirty="0"/>
              </a:p>
              <a:p>
                <a:pPr marL="257175" indent="-257175">
                  <a:buAutoNum type="arabicPeriod"/>
                </a:pPr>
                <a:endParaRPr lang="de-AT" sz="750" dirty="0"/>
              </a:p>
              <a:p>
                <a:r>
                  <a:rPr lang="de-AT" sz="1100" dirty="0"/>
                  <a:t>NP- schwer </a:t>
                </a:r>
                <a:r>
                  <a:rPr lang="de-AT" sz="1100" dirty="0">
                    <a:sym typeface="Wingdings" panose="05000000000000000000" pitchFamily="2" charset="2"/>
                  </a:rPr>
                  <a:t> „</a:t>
                </a:r>
                <a:r>
                  <a:rPr lang="de-AT" sz="1100" dirty="0" err="1">
                    <a:sym typeface="Wingdings" panose="05000000000000000000" pitchFamily="2" charset="2"/>
                  </a:rPr>
                  <a:t>stochastic</a:t>
                </a:r>
                <a:r>
                  <a:rPr lang="de-AT" sz="1100" dirty="0">
                    <a:sym typeface="Wingdings" panose="05000000000000000000" pitchFamily="2" charset="2"/>
                  </a:rPr>
                  <a:t> </a:t>
                </a:r>
                <a:r>
                  <a:rPr lang="de-AT" sz="1100" dirty="0" err="1">
                    <a:sym typeface="Wingdings" panose="05000000000000000000" pitchFamily="2" charset="2"/>
                  </a:rPr>
                  <a:t>gradient</a:t>
                </a:r>
                <a:r>
                  <a:rPr lang="de-AT" sz="1100" dirty="0">
                    <a:sym typeface="Wingdings" panose="05000000000000000000" pitchFamily="2" charset="2"/>
                  </a:rPr>
                  <a:t> </a:t>
                </a:r>
                <a:r>
                  <a:rPr lang="de-AT" sz="1100" dirty="0" err="1">
                    <a:sym typeface="Wingdings" panose="05000000000000000000" pitchFamily="2" charset="2"/>
                  </a:rPr>
                  <a:t>descent</a:t>
                </a:r>
                <a:r>
                  <a:rPr lang="de-AT" sz="1100" dirty="0">
                    <a:sym typeface="Wingdings" panose="05000000000000000000" pitchFamily="2" charset="2"/>
                  </a:rPr>
                  <a:t>“</a:t>
                </a:r>
                <a:endParaRPr lang="de-AT" sz="1100" dirty="0"/>
              </a:p>
              <a:p>
                <a:endParaRPr lang="de-AT" sz="75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93646BC-9669-4728-ABE4-E7FE89CF0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8" y="1925117"/>
                <a:ext cx="4402693" cy="3300904"/>
              </a:xfrm>
              <a:prstGeom prst="rect">
                <a:avLst/>
              </a:prstGeom>
              <a:blipFill>
                <a:blip r:embed="rId2"/>
                <a:stretch>
                  <a:fillRect l="-4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BFCDF7A0-ADC5-4910-AA40-97D8D1296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09" y="2880482"/>
            <a:ext cx="3119416" cy="6950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25EEEE9-A62C-4D7B-ACFA-6EDB0A6B9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25" y="3505182"/>
            <a:ext cx="4139803" cy="78919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1D50CFA-57FE-40AF-AA05-398A585F37E5}"/>
              </a:ext>
            </a:extLst>
          </p:cNvPr>
          <p:cNvSpPr txBox="1"/>
          <p:nvPr/>
        </p:nvSpPr>
        <p:spPr>
          <a:xfrm>
            <a:off x="4614531" y="2018514"/>
            <a:ext cx="4153832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b="1" dirty="0"/>
              <a:t>2. Finde optimale Übergangswahrscheinlichkeiten</a:t>
            </a:r>
          </a:p>
          <a:p>
            <a:endParaRPr lang="de-AT" sz="750" dirty="0"/>
          </a:p>
          <a:p>
            <a:r>
              <a:rPr lang="de-AT" sz="1200" dirty="0"/>
              <a:t>Forward </a:t>
            </a:r>
            <a:r>
              <a:rPr lang="de-AT" sz="1200" dirty="0" err="1"/>
              <a:t>Estimation</a:t>
            </a:r>
            <a:endParaRPr lang="de-AT" sz="120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endParaRPr lang="de-AT" sz="750" dirty="0"/>
          </a:p>
          <a:p>
            <a:r>
              <a:rPr lang="de-AT" sz="1200" dirty="0" err="1"/>
              <a:t>Backward</a:t>
            </a:r>
            <a:r>
              <a:rPr lang="de-AT" sz="1200" dirty="0"/>
              <a:t> </a:t>
            </a:r>
            <a:r>
              <a:rPr lang="de-AT" sz="1200" dirty="0" err="1"/>
              <a:t>Estimation</a:t>
            </a:r>
            <a:endParaRPr lang="de-AT" sz="1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20A6FEC-EE5A-4143-B84C-E228645C1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2" r="5903"/>
          <a:stretch/>
        </p:blipFill>
        <p:spPr>
          <a:xfrm>
            <a:off x="4665551" y="3154670"/>
            <a:ext cx="4152435" cy="74510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B3A254C-CD78-4610-AB30-0E76C2192A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0"/>
          <a:stretch/>
        </p:blipFill>
        <p:spPr>
          <a:xfrm>
            <a:off x="4689417" y="4447920"/>
            <a:ext cx="4397797" cy="60781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B14F20C-0B17-407E-853F-BC7B9A541332}"/>
              </a:ext>
            </a:extLst>
          </p:cNvPr>
          <p:cNvSpPr txBox="1"/>
          <p:nvPr/>
        </p:nvSpPr>
        <p:spPr>
          <a:xfrm>
            <a:off x="1836743" y="1068457"/>
            <a:ext cx="4271247" cy="692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AT" sz="1500" b="1" dirty="0">
                <a:solidFill>
                  <a:schemeClr val="tx1"/>
                </a:solidFill>
              </a:rPr>
              <a:t>Ziel: </a:t>
            </a:r>
            <a:r>
              <a:rPr lang="de-AT" sz="1200" dirty="0">
                <a:solidFill>
                  <a:schemeClr val="tx1"/>
                </a:solidFill>
              </a:rPr>
              <a:t>Konstruiere ein Szenario </a:t>
            </a:r>
            <a:r>
              <a:rPr lang="de-AT" sz="1200" dirty="0" err="1">
                <a:solidFill>
                  <a:schemeClr val="tx1"/>
                </a:solidFill>
              </a:rPr>
              <a:t>Lattice</a:t>
            </a:r>
            <a:r>
              <a:rPr lang="de-AT" sz="1200" dirty="0">
                <a:solidFill>
                  <a:schemeClr val="tx1"/>
                </a:solidFill>
              </a:rPr>
              <a:t>, so dass die optimale Strategie für den </a:t>
            </a:r>
            <a:r>
              <a:rPr lang="de-AT" sz="1200" dirty="0" err="1">
                <a:solidFill>
                  <a:schemeClr val="tx1"/>
                </a:solidFill>
              </a:rPr>
              <a:t>Lattice</a:t>
            </a:r>
            <a:r>
              <a:rPr lang="de-AT" sz="1200" dirty="0">
                <a:solidFill>
                  <a:schemeClr val="tx1"/>
                </a:solidFill>
              </a:rPr>
              <a:t> Prozess eine nahezu optimale Strategie für den echten Prozess ergibt. </a:t>
            </a:r>
          </a:p>
        </p:txBody>
      </p:sp>
      <p:sp>
        <p:nvSpPr>
          <p:cNvPr id="3" name="Legende: Linie 2">
            <a:extLst>
              <a:ext uri="{FF2B5EF4-FFF2-40B4-BE49-F238E27FC236}">
                <a16:creationId xmlns:a16="http://schemas.microsoft.com/office/drawing/2014/main" id="{CCA38C16-38EC-48D4-9F0D-13A71D440B41}"/>
              </a:ext>
            </a:extLst>
          </p:cNvPr>
          <p:cNvSpPr/>
          <p:nvPr/>
        </p:nvSpPr>
        <p:spPr bwMode="auto">
          <a:xfrm>
            <a:off x="990911" y="4179377"/>
            <a:ext cx="1152214" cy="450323"/>
          </a:xfrm>
          <a:prstGeom prst="borderCallout1">
            <a:avLst>
              <a:gd name="adj1" fmla="val 52592"/>
              <a:gd name="adj2" fmla="val -66"/>
              <a:gd name="adj3" fmla="val -31331"/>
              <a:gd name="adj4" fmla="val -46599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dirty="0" err="1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Voronoi</a:t>
            </a:r>
            <a:r>
              <a:rPr lang="de-AT" sz="12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Zellen</a:t>
            </a:r>
            <a:endParaRPr kumimoji="0" lang="de-AT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870F0D-C5CA-433E-99E1-04743279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CCC3-5654-4716-8072-A76677D01F48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37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" grpId="0" animBg="1"/>
    </p:bldLst>
  </p:timing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accent2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0">
          <a:spcBef>
            <a:spcPts val="400"/>
          </a:spcBef>
          <a:buFont typeface="Arial" charset="0"/>
          <a:buNone/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EN_170216" id="{1B95EC1C-B472-450A-8903-C98D4969BD52}" vid="{33B5C33D-DA2D-4FC3-AD9E-3EDC816E934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AIT_PPTMaster_16zu9_EN_170216</Template>
  <TotalTime>0</TotalTime>
  <Words>799</Words>
  <Application>Microsoft Office PowerPoint</Application>
  <PresentationFormat>Bildschirmpräsentation (16:9)</PresentationFormat>
  <Paragraphs>267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AIT_Power_Point_Vorlage-1</vt:lpstr>
      <vt:lpstr>Stochastische Optimierung eines Batteriespeichers</vt:lpstr>
      <vt:lpstr>Das WEIZ Campus-StromNetz </vt:lpstr>
      <vt:lpstr>Herausforderung bei der Optimierung eines Batteriespeichers</vt:lpstr>
      <vt:lpstr>PowerPoint-Präsentation</vt:lpstr>
      <vt:lpstr>Struktur des Problems</vt:lpstr>
      <vt:lpstr>Problemstellung</vt:lpstr>
      <vt:lpstr>Stochastic Dynamic Programming</vt:lpstr>
      <vt:lpstr>Lattice Konstruktion</vt:lpstr>
      <vt:lpstr>Lattice Konstruktion</vt:lpstr>
      <vt:lpstr>Vergleich: Originaldaten und Lattice</vt:lpstr>
      <vt:lpstr>Definition der betrachteten Szenarien</vt:lpstr>
      <vt:lpstr>SDDP- Stochastic Dynamic Dual Programming</vt:lpstr>
      <vt:lpstr>SDDP- Algorithmus</vt:lpstr>
      <vt:lpstr>Ergebnisse</vt:lpstr>
      <vt:lpstr>Vergleich der Jährlichen Stromkosten</vt:lpstr>
      <vt:lpstr>Fazit und Ausblick</vt:lpstr>
      <vt:lpstr>Vielen dank für Ihre Aufmerkrsamkeit!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AIT Austrian Institute  of Technology</dc:title>
  <dc:creator>Spirit Software</dc:creator>
  <cp:lastModifiedBy>Wimmeder Sarah</cp:lastModifiedBy>
  <cp:revision>167</cp:revision>
  <cp:lastPrinted>2017-02-13T10:05:30Z</cp:lastPrinted>
  <dcterms:created xsi:type="dcterms:W3CDTF">2017-03-23T09:03:13Z</dcterms:created>
  <dcterms:modified xsi:type="dcterms:W3CDTF">2021-09-08T14:04:51Z</dcterms:modified>
</cp:coreProperties>
</file>