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026" r:id="rId5"/>
    <p:sldMasterId id="2147484000" r:id="rId6"/>
    <p:sldMasterId id="2147484029" r:id="rId7"/>
    <p:sldMasterId id="2147484031" r:id="rId8"/>
    <p:sldMasterId id="2147484033" r:id="rId9"/>
    <p:sldMasterId id="2147484035" r:id="rId10"/>
    <p:sldMasterId id="2147484037" r:id="rId11"/>
    <p:sldMasterId id="2147484039" r:id="rId12"/>
    <p:sldMasterId id="2147484053" r:id="rId13"/>
    <p:sldMasterId id="2147484061" r:id="rId14"/>
    <p:sldMasterId id="2147484082" r:id="rId15"/>
    <p:sldMasterId id="2147484088" r:id="rId16"/>
  </p:sldMasterIdLst>
  <p:notesMasterIdLst>
    <p:notesMasterId r:id="rId36"/>
  </p:notesMasterIdLst>
  <p:handoutMasterIdLst>
    <p:handoutMasterId r:id="rId37"/>
  </p:handoutMasterIdLst>
  <p:sldIdLst>
    <p:sldId id="1077" r:id="rId17"/>
    <p:sldId id="1087" r:id="rId18"/>
    <p:sldId id="1088" r:id="rId19"/>
    <p:sldId id="1066" r:id="rId20"/>
    <p:sldId id="996" r:id="rId21"/>
    <p:sldId id="999" r:id="rId22"/>
    <p:sldId id="1000" r:id="rId23"/>
    <p:sldId id="1001" r:id="rId24"/>
    <p:sldId id="1003" r:id="rId25"/>
    <p:sldId id="1106" r:id="rId26"/>
    <p:sldId id="1078" r:id="rId27"/>
    <p:sldId id="1081" r:id="rId28"/>
    <p:sldId id="1091" r:id="rId29"/>
    <p:sldId id="1079" r:id="rId30"/>
    <p:sldId id="1082" r:id="rId31"/>
    <p:sldId id="1105" r:id="rId32"/>
    <p:sldId id="1104" r:id="rId33"/>
    <p:sldId id="1108" r:id="rId34"/>
    <p:sldId id="1102" r:id="rId35"/>
  </p:sldIdLst>
  <p:sldSz cx="9144000" cy="6858000" type="screen4x3"/>
  <p:notesSz cx="6784975" cy="9906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80"/>
        </a:solidFill>
        <a:latin typeface="Arial 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80"/>
        </a:solidFill>
        <a:latin typeface="Arial 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80"/>
        </a:solidFill>
        <a:latin typeface="Arial 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80"/>
        </a:solidFill>
        <a:latin typeface="Arial 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80"/>
        </a:solidFill>
        <a:latin typeface="Arial 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80"/>
        </a:solidFill>
        <a:latin typeface="Arial 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80"/>
        </a:solidFill>
        <a:latin typeface="Arial 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80"/>
        </a:solidFill>
        <a:latin typeface="Arial 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80"/>
        </a:solidFill>
        <a:latin typeface="Arial 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Christoph Trinkl" initials="ct" lastIdx="10" clrIdx="0"/>
  <p:cmAuthor id="1" name="Mast Tanja" initials="MT" lastIdx="7" clrIdx="1">
    <p:extLst>
      <p:ext uri="{19B8F6BF-5375-455C-9EA6-DF929625EA0E}">
        <p15:presenceInfo xmlns:p15="http://schemas.microsoft.com/office/powerpoint/2012/main" userId="S-1-5-21-168501203-1440557073-837300805-50988" providerId="AD"/>
      </p:ext>
    </p:extLst>
  </p:cmAuthor>
  <p:cmAuthor id="2" name="Holzhammer, Uwe" initials="HU" lastIdx="18" clrIdx="2">
    <p:extLst>
      <p:ext uri="{19B8F6BF-5375-455C-9EA6-DF929625EA0E}">
        <p15:presenceInfo xmlns:p15="http://schemas.microsoft.com/office/powerpoint/2012/main" userId="S-1-5-21-168501203-1440557073-837300805-45620" providerId="AD"/>
      </p:ext>
    </p:extLst>
  </p:cmAuthor>
  <p:cmAuthor id="3" name="Lang, Lukas" initials="LL" lastIdx="9" clrIdx="3">
    <p:extLst>
      <p:ext uri="{19B8F6BF-5375-455C-9EA6-DF929625EA0E}">
        <p15:presenceInfo xmlns:p15="http://schemas.microsoft.com/office/powerpoint/2012/main" userId="S-1-5-21-2445940274-3546290456-3766068514-66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B"/>
    <a:srgbClr val="E6320F"/>
    <a:srgbClr val="96BE00"/>
    <a:srgbClr val="009664"/>
    <a:srgbClr val="009BCD"/>
    <a:srgbClr val="FF7F00"/>
    <a:srgbClr val="871932"/>
    <a:srgbClr val="007382"/>
    <a:srgbClr val="F08200"/>
    <a:srgbClr val="D7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755" autoAdjust="0"/>
  </p:normalViewPr>
  <p:slideViewPr>
    <p:cSldViewPr snapToGrid="0" showGuides="1">
      <p:cViewPr varScale="1">
        <p:scale>
          <a:sx n="122" d="100"/>
          <a:sy n="122" d="100"/>
        </p:scale>
        <p:origin x="1146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746" y="66"/>
      </p:cViewPr>
      <p:guideLst>
        <p:guide orient="horz" pos="312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l" defTabSz="924806">
              <a:defRPr sz="13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617" y="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r" defTabSz="924806">
              <a:defRPr sz="13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70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algn="l" defTabSz="924806">
              <a:defRPr sz="13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617" y="940970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algn="r" defTabSz="924806">
              <a:defRPr sz="1300">
                <a:latin typeface="Arial Unicode MS" pitchFamily="34" charset="-128"/>
              </a:defRPr>
            </a:lvl1pPr>
          </a:lstStyle>
          <a:p>
            <a:pPr>
              <a:defRPr/>
            </a:pPr>
            <a:fld id="{FFFF74CC-820A-4111-98B4-8DDB7DC01F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73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l" defTabSz="924806" eaLnBrk="1" hangingPunct="1">
              <a:spcBef>
                <a:spcPct val="50000"/>
              </a:spcBef>
              <a:defRPr sz="13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617" y="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r" defTabSz="924806" eaLnBrk="1" hangingPunct="1">
              <a:spcBef>
                <a:spcPct val="50000"/>
              </a:spcBef>
              <a:defRPr sz="13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259" y="4706387"/>
            <a:ext cx="4976458" cy="445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70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algn="l" defTabSz="924806" eaLnBrk="1" hangingPunct="1">
              <a:spcBef>
                <a:spcPct val="50000"/>
              </a:spcBef>
              <a:defRPr sz="13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617" y="9409701"/>
            <a:ext cx="294035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algn="r" defTabSz="924806" eaLnBrk="1" hangingPunct="1">
              <a:spcBef>
                <a:spcPct val="50000"/>
              </a:spcBef>
              <a:defRPr sz="13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4F80F12C-8D2C-49B0-8FCC-88AE60A869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254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Ursache für Engpässe zu 87%-93% strombedingt im Übertragungsnetz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6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baseline="0" dirty="0"/>
              <a:t>Marktteilnahme bedeutet immer eine Abweichung zum regulären Fahrplan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61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baseline="0" dirty="0"/>
              <a:t>Marktteilnahme bedeutet immer eine Abweichung zum regulären Fahrplan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2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32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63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Für die systemische Betrachtung fokussieren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 wir uns im Modell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auf Technologien, von denen eine relevante Rolle in Smart Markets erwartet wird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9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0F12C-8D2C-49B0-8FCC-88AE60A8695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6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752946" y="4301057"/>
            <a:ext cx="912508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06.03.2014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8032" y="4310001"/>
            <a:ext cx="4307368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560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70406" y="4310304"/>
            <a:ext cx="792709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37377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885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0_Layout 1:1 zweispaltig - 2x Bild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4"/>
          <p:cNvSpPr>
            <a:spLocks noGrp="1"/>
          </p:cNvSpPr>
          <p:nvPr>
            <p:ph type="title" hasCustomPrompt="1"/>
          </p:nvPr>
        </p:nvSpPr>
        <p:spPr>
          <a:xfrm>
            <a:off x="358777" y="368625"/>
            <a:ext cx="8426449" cy="61210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r>
              <a:rPr lang="de-DE" dirty="0"/>
              <a:t>Kapitel-Überschrift</a:t>
            </a:r>
            <a:br>
              <a:rPr lang="de-DE" dirty="0"/>
            </a:br>
            <a:r>
              <a:rPr lang="de-DE" dirty="0" err="1"/>
              <a:t>Kapitel-Überschrift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7" y="1089026"/>
            <a:ext cx="8426449" cy="3587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4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Kapitel-Unterüberschrift</a:t>
            </a:r>
          </a:p>
        </p:txBody>
      </p:sp>
      <p:sp>
        <p:nvSpPr>
          <p:cNvPr id="3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507383"/>
            <a:ext cx="5715570" cy="3545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A5A5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Fußzeile Text</a:t>
            </a:r>
            <a:endParaRPr lang="de-DE" dirty="0"/>
          </a:p>
        </p:txBody>
      </p:sp>
      <p:sp>
        <p:nvSpPr>
          <p:cNvPr id="31" name="Datumsplatzhalter 15"/>
          <p:cNvSpPr>
            <a:spLocks noGrp="1"/>
          </p:cNvSpPr>
          <p:nvPr>
            <p:ph type="dt" sz="half" idx="22"/>
          </p:nvPr>
        </p:nvSpPr>
        <p:spPr>
          <a:xfrm>
            <a:off x="7416316" y="6497376"/>
            <a:ext cx="720080" cy="3606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5A5A5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12209AA-3F1A-4516-9BF5-AB545A391269}" type="datetime1">
              <a:rPr lang="de-DE" smtClean="0"/>
              <a:t>07.09.2021</a:t>
            </a:fld>
            <a:endParaRPr lang="de-DE" dirty="0"/>
          </a:p>
        </p:txBody>
      </p:sp>
      <p:sp>
        <p:nvSpPr>
          <p:cNvPr id="32" name="Foliennummernplatzhalter 14"/>
          <p:cNvSpPr txBox="1">
            <a:spLocks/>
          </p:cNvSpPr>
          <p:nvPr userDrawn="1"/>
        </p:nvSpPr>
        <p:spPr>
          <a:xfrm>
            <a:off x="359532" y="6501879"/>
            <a:ext cx="303466" cy="3600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200" kern="1200" dirty="0" smtClean="0">
                <a:solidFill>
                  <a:srgbClr val="5A5A5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FF1F76-6F31-2243-891C-B655E2024837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  <p:sp>
        <p:nvSpPr>
          <p:cNvPr id="33" name="Rechteck 32"/>
          <p:cNvSpPr/>
          <p:nvPr userDrawn="1"/>
        </p:nvSpPr>
        <p:spPr>
          <a:xfrm>
            <a:off x="675747" y="6493566"/>
            <a:ext cx="404510" cy="360039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r>
              <a:rPr lang="de-DE" sz="1200" b="0" dirty="0">
                <a:solidFill>
                  <a:srgbClr val="B4B4B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</a:p>
        </p:txBody>
      </p:sp>
      <p:sp>
        <p:nvSpPr>
          <p:cNvPr id="34" name="Rechteck 33"/>
          <p:cNvSpPr/>
          <p:nvPr userDrawn="1"/>
        </p:nvSpPr>
        <p:spPr>
          <a:xfrm>
            <a:off x="7005063" y="6493566"/>
            <a:ext cx="404510" cy="360039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r>
              <a:rPr lang="de-DE" sz="1200" b="0" dirty="0">
                <a:solidFill>
                  <a:srgbClr val="B4B4B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58774" y="1557339"/>
            <a:ext cx="4032000" cy="4032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r>
              <a:rPr lang="de-DE" dirty="0"/>
              <a:t>Bildformat 1:1 - Bild durch Klicken auf Symbol hinzufügen</a:t>
            </a:r>
          </a:p>
        </p:txBody>
      </p:sp>
      <p:sp>
        <p:nvSpPr>
          <p:cNvPr id="19" name="Bildplatzhalter 15"/>
          <p:cNvSpPr>
            <a:spLocks noGrp="1"/>
          </p:cNvSpPr>
          <p:nvPr>
            <p:ph type="pic" sz="quarter" idx="23" hasCustomPrompt="1"/>
          </p:nvPr>
        </p:nvSpPr>
        <p:spPr>
          <a:xfrm>
            <a:off x="4751388" y="1557339"/>
            <a:ext cx="4032000" cy="4032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r>
              <a:rPr lang="de-DE" dirty="0"/>
              <a:t>Bildformat 1:1 - Bild durch Klicken auf Symbol hinzufügen</a:t>
            </a:r>
          </a:p>
        </p:txBody>
      </p:sp>
      <p:sp>
        <p:nvSpPr>
          <p:cNvPr id="13" name="Textplatzhalter 3" title="Bildbeschreibung"/>
          <p:cNvSpPr>
            <a:spLocks noGrp="1"/>
          </p:cNvSpPr>
          <p:nvPr>
            <p:ph type="body" sz="half" idx="24" hasCustomPrompt="1"/>
          </p:nvPr>
        </p:nvSpPr>
        <p:spPr>
          <a:xfrm>
            <a:off x="359534" y="5589339"/>
            <a:ext cx="4033081" cy="756000"/>
          </a:xfrm>
          <a:prstGeom prst="rect">
            <a:avLst/>
          </a:prstGeom>
        </p:spPr>
        <p:txBody>
          <a:bodyPr lIns="0" tIns="72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>
                <a:solidFill>
                  <a:srgbClr val="5A5A5A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1">
                <a:solidFill>
                  <a:srgbClr val="5A5A5A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  <a:p>
            <a:pPr lvl="1"/>
            <a:r>
              <a:rPr lang="de-DE" dirty="0"/>
              <a:t>Bildbeschreibung</a:t>
            </a:r>
          </a:p>
          <a:p>
            <a:pPr lvl="2"/>
            <a:r>
              <a:rPr lang="de-DE" dirty="0"/>
              <a:t>3</a:t>
            </a:r>
          </a:p>
          <a:p>
            <a:pPr lvl="3"/>
            <a:r>
              <a:rPr lang="de-DE" dirty="0"/>
              <a:t>4</a:t>
            </a:r>
          </a:p>
          <a:p>
            <a:pPr lvl="4"/>
            <a:r>
              <a:rPr lang="de-DE" dirty="0"/>
              <a:t>5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15" name="Textplatzhalter 3" title="Bildbeschreibung"/>
          <p:cNvSpPr>
            <a:spLocks noGrp="1"/>
          </p:cNvSpPr>
          <p:nvPr>
            <p:ph type="body" sz="half" idx="25" hasCustomPrompt="1"/>
          </p:nvPr>
        </p:nvSpPr>
        <p:spPr>
          <a:xfrm>
            <a:off x="4750309" y="5589339"/>
            <a:ext cx="4033081" cy="756000"/>
          </a:xfrm>
          <a:prstGeom prst="rect">
            <a:avLst/>
          </a:prstGeom>
        </p:spPr>
        <p:txBody>
          <a:bodyPr lIns="0" tIns="72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>
                <a:solidFill>
                  <a:srgbClr val="5A5A5A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1">
                <a:solidFill>
                  <a:srgbClr val="5A5A5A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  <a:p>
            <a:pPr lvl="1"/>
            <a:r>
              <a:rPr lang="de-DE" dirty="0"/>
              <a:t>Bildbeschreibung</a:t>
            </a:r>
          </a:p>
          <a:p>
            <a:pPr lvl="2"/>
            <a:r>
              <a:rPr lang="de-DE" dirty="0"/>
              <a:t>3</a:t>
            </a:r>
          </a:p>
          <a:p>
            <a:pPr lvl="3"/>
            <a:r>
              <a:rPr lang="de-DE" dirty="0"/>
              <a:t>4</a:t>
            </a:r>
          </a:p>
          <a:p>
            <a:pPr lvl="4"/>
            <a:r>
              <a:rPr lang="de-DE" dirty="0"/>
              <a:t>5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3947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474663" y="1766888"/>
            <a:ext cx="8297862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0363" indent="-360363">
              <a:lnSpc>
                <a:spcPct val="100000"/>
              </a:lnSpc>
              <a:spcBef>
                <a:spcPts val="1200"/>
              </a:spcBef>
              <a:defRPr sz="2000" b="0" kern="0"/>
            </a:lvl1pPr>
            <a:lvl2pPr marL="719138" indent="-360363">
              <a:lnSpc>
                <a:spcPct val="100000"/>
              </a:lnSpc>
              <a:spcBef>
                <a:spcPts val="600"/>
              </a:spcBef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31231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0" y="745067"/>
            <a:ext cx="6331231" cy="34205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Masteruntertitelformat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4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40"/>
            </a:lvl1pPr>
            <a:lvl2pPr>
              <a:defRPr sz="1440"/>
            </a:lvl2pPr>
            <a:lvl3pPr>
              <a:defRPr sz="1260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0314-0637-461B-AAC5-DC63E4D5E790}" type="datetime1">
              <a:rPr lang="de-DE" smtClean="0"/>
              <a:t>07.09.2021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>
                <a:latin typeface="Century Gothic" panose="020B0502020202020204" pitchFamily="34" charset="0"/>
              </a:rPr>
              <a:t>IER</a:t>
            </a:r>
            <a:r>
              <a:rPr lang="de-DE" dirty="0"/>
              <a:t> </a:t>
            </a:r>
            <a:r>
              <a:rPr lang="de-DE" dirty="0">
                <a:latin typeface="Univers LT Pro 55" panose="020B0603020202020204"/>
              </a:rPr>
              <a:t>Universität Stuttgart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9"/>
            <a:ext cx="8208000" cy="33147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2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2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40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74663" y="1766888"/>
            <a:ext cx="8297862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 b="0" kern="0"/>
            </a:lvl1pPr>
            <a:lvl2pPr marL="360000" indent="0">
              <a:lnSpc>
                <a:spcPct val="150000"/>
              </a:lnSpc>
              <a:spcBef>
                <a:spcPts val="0"/>
              </a:spcBef>
              <a:buNone/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31231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0" y="745067"/>
            <a:ext cx="6331231" cy="34205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Masteruntertitelformat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3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78872" y="4310304"/>
            <a:ext cx="784243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45843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475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70406" y="4310304"/>
            <a:ext cx="792709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37377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109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78872" y="4310304"/>
            <a:ext cx="784243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45843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892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61939" y="4310304"/>
            <a:ext cx="801176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28910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574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2648910"/>
            <a:ext cx="8934400" cy="393389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1314721"/>
            <a:ext cx="8934400" cy="130147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3391021"/>
            <a:ext cx="2350845" cy="318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138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302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474663" y="1766888"/>
            <a:ext cx="8297862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0363" indent="-360363">
              <a:lnSpc>
                <a:spcPct val="100000"/>
              </a:lnSpc>
              <a:spcBef>
                <a:spcPts val="1200"/>
              </a:spcBef>
              <a:defRPr sz="2000" b="0" kern="0"/>
            </a:lvl1pPr>
            <a:lvl2pPr marL="719138" indent="-360363">
              <a:lnSpc>
                <a:spcPct val="100000"/>
              </a:lnSpc>
              <a:spcBef>
                <a:spcPts val="600"/>
              </a:spcBef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31231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0" y="745067"/>
            <a:ext cx="6331231" cy="34205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Masteruntertitelformat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2648910"/>
            <a:ext cx="8934400" cy="393389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1314721"/>
            <a:ext cx="8934400" cy="130147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138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5643942"/>
            <a:ext cx="1426482" cy="630767"/>
          </a:xfrm>
          <a:prstGeom prst="rect">
            <a:avLst/>
          </a:prstGeom>
          <a:solidFill>
            <a:srgbClr val="6B0F1E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14624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2644775"/>
            <a:ext cx="8935200" cy="3936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1314721"/>
            <a:ext cx="8934400" cy="130147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1"/>
            <a:ext cx="8568000" cy="5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986531"/>
            <a:ext cx="8568000" cy="6138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26931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1" y="3981451"/>
            <a:ext cx="8932069" cy="2601351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" name="Rechteck 4"/>
          <p:cNvSpPr/>
          <p:nvPr userDrawn="1"/>
        </p:nvSpPr>
        <p:spPr>
          <a:xfrm>
            <a:off x="212400" y="1314721"/>
            <a:ext cx="8935200" cy="2628631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5" y="4813300"/>
            <a:ext cx="1294927" cy="1755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0"/>
            <a:ext cx="8576963" cy="1246021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3" y="2685650"/>
            <a:ext cx="8591519" cy="11424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47283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1" y="3981451"/>
            <a:ext cx="8932069" cy="2601351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" name="Rechteck 4"/>
          <p:cNvSpPr/>
          <p:nvPr userDrawn="1"/>
        </p:nvSpPr>
        <p:spPr>
          <a:xfrm>
            <a:off x="212400" y="1314721"/>
            <a:ext cx="8935200" cy="2628631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0"/>
            <a:ext cx="8576963" cy="1246021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3" y="2685650"/>
            <a:ext cx="8591519" cy="11424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5643942"/>
            <a:ext cx="1426482" cy="630767"/>
          </a:xfrm>
          <a:prstGeom prst="rect">
            <a:avLst/>
          </a:prstGeom>
          <a:solidFill>
            <a:srgbClr val="6B0F1E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66748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1314721"/>
            <a:ext cx="8935200" cy="2628631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0"/>
            <a:ext cx="8568000" cy="1246021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85650"/>
            <a:ext cx="8568000" cy="11424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3984000"/>
            <a:ext cx="8931600" cy="26016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419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1314719"/>
            <a:ext cx="8934400" cy="5270231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5" y="4813300"/>
            <a:ext cx="1294927" cy="175589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600" y="3819593"/>
            <a:ext cx="8589751" cy="264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03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5542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1" y="912001"/>
            <a:ext cx="8504559" cy="5507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Kick-Off EOM-Plus 29.06.2020 – Smart Markets in mehrstufiger Modellierung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255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1" y="912001"/>
            <a:ext cx="8504559" cy="5507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5643942"/>
            <a:ext cx="1426482" cy="630767"/>
          </a:xfrm>
          <a:prstGeom prst="rect">
            <a:avLst/>
          </a:prstGeom>
          <a:solidFill>
            <a:srgbClr val="6B0F1E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Kick-Off EOM-Plus 29.06.2020 – Smart Markets in mehrstufiger Modellierung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964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07.09.2021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 smtClean="0"/>
              <a:t>Vorstellung der Lehre im Bereich Energieökonomie</a:t>
            </a:r>
          </a:p>
        </p:txBody>
      </p:sp>
    </p:spTree>
    <p:extLst>
      <p:ext uri="{BB962C8B-B14F-4D97-AF65-F5344CB8AC3E}">
        <p14:creationId xmlns:p14="http://schemas.microsoft.com/office/powerpoint/2010/main" val="21367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07.09.2021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196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74663" y="1766888"/>
            <a:ext cx="8297862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 b="0" kern="0"/>
            </a:lvl1pPr>
            <a:lvl2pPr marL="360000" indent="0">
              <a:lnSpc>
                <a:spcPct val="150000"/>
              </a:lnSpc>
              <a:spcBef>
                <a:spcPts val="0"/>
              </a:spcBef>
              <a:buNone/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31231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0" y="745067"/>
            <a:ext cx="6331231" cy="34205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Masteruntertitelformat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81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12.10.2020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EOM-Plus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8650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1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12.10.2020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EOM-Plus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3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EOM-Plus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12.10.2020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46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474663" y="1766888"/>
            <a:ext cx="8297862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0363" indent="-360363">
              <a:lnSpc>
                <a:spcPct val="100000"/>
              </a:lnSpc>
              <a:spcBef>
                <a:spcPts val="1200"/>
              </a:spcBef>
              <a:defRPr sz="2000" b="0" kern="0"/>
            </a:lvl1pPr>
            <a:lvl2pPr marL="719138" indent="-360363">
              <a:lnSpc>
                <a:spcPct val="100000"/>
              </a:lnSpc>
              <a:spcBef>
                <a:spcPts val="600"/>
              </a:spcBef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31231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0" y="745067"/>
            <a:ext cx="6331231" cy="34205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Masteruntertitelformat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474662" y="1766888"/>
            <a:ext cx="4032000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0363" indent="-360363">
              <a:lnSpc>
                <a:spcPct val="100000"/>
              </a:lnSpc>
              <a:spcBef>
                <a:spcPts val="1200"/>
              </a:spcBef>
              <a:defRPr sz="2000" b="0" kern="0"/>
            </a:lvl1pPr>
            <a:lvl2pPr marL="719138" indent="-360363">
              <a:lnSpc>
                <a:spcPct val="100000"/>
              </a:lnSpc>
              <a:spcBef>
                <a:spcPts val="600"/>
              </a:spcBef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31231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0" y="745067"/>
            <a:ext cx="6331231" cy="34205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Masteruntertitelformat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20"/>
          </p:nvPr>
        </p:nvSpPr>
        <p:spPr>
          <a:xfrm>
            <a:off x="4696786" y="1766888"/>
            <a:ext cx="4032000" cy="4741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0363" indent="-360363">
              <a:lnSpc>
                <a:spcPct val="100000"/>
              </a:lnSpc>
              <a:spcBef>
                <a:spcPts val="1200"/>
              </a:spcBef>
              <a:defRPr sz="2000" b="0" kern="0"/>
            </a:lvl1pPr>
            <a:lvl2pPr marL="719138" indent="-360363">
              <a:lnSpc>
                <a:spcPct val="100000"/>
              </a:lnSpc>
              <a:spcBef>
                <a:spcPts val="600"/>
              </a:spcBef>
              <a:defRPr sz="1800" kern="0"/>
            </a:lvl2pPr>
            <a:lvl3pPr marL="720000" indent="360000">
              <a:lnSpc>
                <a:spcPct val="150000"/>
              </a:lnSpc>
              <a:spcBef>
                <a:spcPts val="0"/>
              </a:spcBef>
              <a:defRPr sz="1800" kern="0"/>
            </a:lvl3pPr>
            <a:lvl4pPr marL="1080000" indent="360000">
              <a:lnSpc>
                <a:spcPct val="150000"/>
              </a:lnSpc>
              <a:spcBef>
                <a:spcPts val="0"/>
              </a:spcBef>
              <a:defRPr sz="1800" kern="0"/>
            </a:lvl4pPr>
            <a:lvl5pPr marL="1440000" indent="360000">
              <a:lnSpc>
                <a:spcPct val="150000"/>
              </a:lnSpc>
              <a:spcBef>
                <a:spcPts val="0"/>
              </a:spcBef>
              <a:defRPr sz="1800" kern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869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1" y="912001"/>
            <a:ext cx="8504559" cy="5507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Kick-Off EOM-Plus 29.06.2020 – Smart Markets in mehrstufiger Modellierung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6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70406" y="4310304"/>
            <a:ext cx="792709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37377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557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EOM-Plus Workshop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0DC45BC5-0EC3-4F90-92F2-CBCEEF95D38F}" type="datetime1">
              <a:t>07.09.2021</a:t>
            </a:fld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59437E-DD65-47AE-A718-65B9481C0A9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187599"/>
      </p:ext>
    </p:extLst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870406" y="4310304"/>
            <a:ext cx="792709" cy="376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25.03.2014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37377" y="4319248"/>
            <a:ext cx="4535119" cy="36729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00" b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Autorenname	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10485" y="3854295"/>
            <a:ext cx="5454698" cy="33025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i="1" baseline="0">
                <a:solidFill>
                  <a:srgbClr val="005A9B"/>
                </a:solidFill>
                <a:latin typeface="Arial"/>
              </a:defRPr>
            </a:lvl1pPr>
          </a:lstStyle>
          <a:p>
            <a:r>
              <a:rPr lang="de-DE" dirty="0"/>
              <a:t>Masteruntertitelformat bearbeiten</a:t>
            </a:r>
          </a:p>
        </p:txBody>
      </p:sp>
      <p:sp>
        <p:nvSpPr>
          <p:cNvPr id="13" name="Titelplatzhalter 16"/>
          <p:cNvSpPr>
            <a:spLocks noGrp="1"/>
          </p:cNvSpPr>
          <p:nvPr>
            <p:ph type="title"/>
          </p:nvPr>
        </p:nvSpPr>
        <p:spPr>
          <a:xfrm>
            <a:off x="3209115" y="3319694"/>
            <a:ext cx="5454000" cy="3999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0381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49" y="246436"/>
            <a:ext cx="3340689" cy="17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86" r:id="rId2"/>
  </p:sldLayoutIdLst>
  <p:hf sldNum="0"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6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6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6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6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6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985668"/>
            <a:ext cx="178593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61" name="Rechteck 60"/>
          <p:cNvSpPr/>
          <p:nvPr userDrawn="1"/>
        </p:nvSpPr>
        <p:spPr>
          <a:xfrm>
            <a:off x="1" y="1309392"/>
            <a:ext cx="178593" cy="64323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657389"/>
            <a:ext cx="8941448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6600001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Kick-Off EOM-Plus 29.06.2020 – Smart Markets in mehrstufiger Modellierung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000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000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4" y="135064"/>
            <a:ext cx="1131095" cy="4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dirty="0" smtClean="0"/>
              <a:t>Vorstellung der Lehre im Bereich Energieökonomie</a:t>
            </a:r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99ECA2A-29A5-4A61-9B2A-1FC4878172CE}" type="datetime1">
              <a:rPr lang="de-DE" smtClean="0"/>
              <a:pPr/>
              <a:t>07.09.2021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44" y="128327"/>
            <a:ext cx="1568027" cy="433497"/>
          </a:xfrm>
          <a:prstGeom prst="rect">
            <a:avLst/>
          </a:prstGeom>
        </p:spPr>
      </p:pic>
      <p:pic>
        <p:nvPicPr>
          <p:cNvPr id="9" name="Picture 14" descr="LogoEC_Powerpoint_MASTER_EnerC_Vorlage"/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9" y="47050"/>
            <a:ext cx="1222201" cy="59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smtClean="0"/>
              <a:t>EOM-Plus</a:t>
            </a:r>
            <a:endParaRPr lang="de-DE" dirty="0" smtClean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smtClean="0"/>
              <a:t>12.10.2020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44" y="128327"/>
            <a:ext cx="1568027" cy="433497"/>
          </a:xfrm>
          <a:prstGeom prst="rect">
            <a:avLst/>
          </a:prstGeom>
        </p:spPr>
      </p:pic>
      <p:pic>
        <p:nvPicPr>
          <p:cNvPr id="9" name="Picture 14" descr="LogoEC_Powerpoint_MASTER_EnerC_Vorlage"/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9" y="47050"/>
            <a:ext cx="1222201" cy="59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3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elplatzhalter 16"/>
          <p:cNvSpPr>
            <a:spLocks noGrp="1"/>
          </p:cNvSpPr>
          <p:nvPr>
            <p:ph type="title"/>
          </p:nvPr>
        </p:nvSpPr>
        <p:spPr>
          <a:xfrm>
            <a:off x="295200" y="406800"/>
            <a:ext cx="6354982" cy="32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"/>
          </p:nvPr>
        </p:nvSpPr>
        <p:spPr>
          <a:xfrm>
            <a:off x="475200" y="1767599"/>
            <a:ext cx="8298000" cy="47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5199" y="6627685"/>
            <a:ext cx="59422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aseline="0" dirty="0" smtClean="0">
                <a:solidFill>
                  <a:srgbClr val="005A9B"/>
                </a:solidFill>
                <a:latin typeface="Arial"/>
              </a:rPr>
              <a:t>Tanja Mast | 08.09.2021</a:t>
            </a:r>
            <a:r>
              <a:rPr lang="en-GB" sz="800" baseline="0" dirty="0" smtClean="0">
                <a:solidFill>
                  <a:srgbClr val="005A9B"/>
                </a:solidFill>
                <a:latin typeface="Arial"/>
              </a:rPr>
              <a:t> </a:t>
            </a:r>
            <a:r>
              <a:rPr lang="de-DE" sz="800" baseline="0" dirty="0">
                <a:solidFill>
                  <a:srgbClr val="005A9B"/>
                </a:solidFill>
                <a:latin typeface="Arial"/>
              </a:rPr>
              <a:t>| Seite </a:t>
            </a:r>
            <a:fld id="{0C8DB3BD-12E4-4246-9C9B-F4CC01609B80}" type="slidenum">
              <a:rPr lang="de-DE" sz="800" smtClean="0">
                <a:solidFill>
                  <a:srgbClr val="005A9B"/>
                </a:solidFill>
              </a:rPr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800" dirty="0" smtClean="0">
                <a:solidFill>
                  <a:srgbClr val="005A9B"/>
                </a:solidFill>
              </a:rPr>
              <a:t>        Technische Hochschule Ingolstadt</a:t>
            </a:r>
            <a:r>
              <a:rPr lang="de-DE" sz="800" baseline="0" dirty="0" smtClean="0">
                <a:solidFill>
                  <a:srgbClr val="005A9B"/>
                </a:solidFill>
              </a:rPr>
              <a:t> - </a:t>
            </a:r>
            <a:r>
              <a:rPr lang="de-DE" sz="800" kern="1200" baseline="0" dirty="0" smtClean="0">
                <a:solidFill>
                  <a:srgbClr val="005A9B"/>
                </a:solidFill>
                <a:latin typeface="Arial"/>
                <a:ea typeface="+mn-ea"/>
                <a:cs typeface="+mn-cs"/>
              </a:rPr>
              <a:t>Institut für neue Energiesysteme</a:t>
            </a:r>
            <a:endParaRPr lang="de-DE" sz="800" kern="1200" baseline="0" dirty="0">
              <a:solidFill>
                <a:srgbClr val="005A9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6945382" y="20488"/>
            <a:ext cx="2101388" cy="11907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2" y="483655"/>
            <a:ext cx="2101388" cy="5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28" r:id="rId2"/>
    <p:sldLayoutId id="2147484087" r:id="rId3"/>
    <p:sldLayoutId id="2147484079" r:id="rId4"/>
    <p:sldLayoutId id="2147484080" r:id="rId5"/>
    <p:sldLayoutId id="214748409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200" b="0" i="1" ker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10"/>
        </a:buBlip>
        <a:defRPr sz="2000" b="0" kern="0">
          <a:solidFill>
            <a:schemeClr val="tx2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10"/>
        </a:buBlip>
        <a:defRPr sz="1800" kern="0">
          <a:solidFill>
            <a:schemeClr val="tx2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10"/>
        </a:buBlip>
        <a:defRPr sz="1800" kern="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10"/>
        </a:buBlip>
        <a:defRPr sz="1800" kern="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10"/>
        </a:buBlip>
        <a:defRPr sz="1800" kern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5041001" y="152721"/>
            <a:ext cx="3681327" cy="17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hf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5041001" y="152721"/>
            <a:ext cx="3681327" cy="17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47" r:id="rId2"/>
    <p:sldLayoutId id="2147484049" r:id="rId3"/>
    <p:sldLayoutId id="2147484050" r:id="rId4"/>
    <p:sldLayoutId id="2147484085" r:id="rId5"/>
  </p:sldLayoutIdLst>
  <p:hf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9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9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9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9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9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5041001" y="152721"/>
            <a:ext cx="3681327" cy="17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8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hf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5041001" y="152721"/>
            <a:ext cx="3681327" cy="17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5041001" y="152721"/>
            <a:ext cx="3681327" cy="17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hf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platzhalter 16"/>
          <p:cNvSpPr>
            <a:spLocks noGrp="1"/>
          </p:cNvSpPr>
          <p:nvPr>
            <p:ph type="title"/>
          </p:nvPr>
        </p:nvSpPr>
        <p:spPr>
          <a:xfrm>
            <a:off x="2527200" y="2296800"/>
            <a:ext cx="5454000" cy="8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idx="1"/>
          </p:nvPr>
        </p:nvSpPr>
        <p:spPr>
          <a:xfrm>
            <a:off x="2527200" y="3251201"/>
            <a:ext cx="5454000" cy="3257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5041001" y="152721"/>
            <a:ext cx="3681327" cy="17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hf hdr="0" ftr="0" dt="0"/>
  <p:txStyles>
    <p:titleStyle>
      <a:lvl1pPr algn="r" defTabSz="457200" rtl="0" eaLnBrk="1" latinLnBrk="0" hangingPunct="1">
        <a:lnSpc>
          <a:spcPts val="3000"/>
        </a:lnSpc>
        <a:spcBef>
          <a:spcPct val="0"/>
        </a:spcBef>
        <a:buNone/>
        <a:defRPr sz="3000" i="1" kern="1200">
          <a:solidFill>
            <a:srgbClr val="005A9B"/>
          </a:solidFill>
          <a:latin typeface="Arial"/>
          <a:ea typeface="+mj-ea"/>
          <a:cs typeface="Arial"/>
        </a:defRPr>
      </a:lvl1pPr>
    </p:titleStyle>
    <p:bodyStyle>
      <a:lvl1pPr marL="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b="1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360000" algn="l" defTabSz="457200" rtl="0" eaLnBrk="1" latinLnBrk="0" hangingPunct="1">
        <a:lnSpc>
          <a:spcPct val="150000"/>
        </a:lnSpc>
        <a:spcBef>
          <a:spcPts val="0"/>
        </a:spcBef>
        <a:buSzPct val="100000"/>
        <a:buFontTx/>
        <a:buBlip>
          <a:blip r:embed="rId5"/>
        </a:buBlip>
        <a:defRPr sz="1800" ker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1316765"/>
            <a:ext cx="194400" cy="1296260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7" name="Rechteck 56"/>
          <p:cNvSpPr/>
          <p:nvPr userDrawn="1"/>
        </p:nvSpPr>
        <p:spPr>
          <a:xfrm>
            <a:off x="-1" y="2646296"/>
            <a:ext cx="194400" cy="1296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82" y="260078"/>
            <a:ext cx="1834812" cy="6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hyperlink" Target="http://www.thi.de/go/energie" TargetMode="External"/><Relationship Id="rId4" Type="http://schemas.openxmlformats.org/officeDocument/2006/relationships/hyperlink" Target="mailto:tanja.mast@thi.d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4484222"/>
            <a:ext cx="957390" cy="98554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7870406" y="5868312"/>
            <a:ext cx="792709" cy="376237"/>
          </a:xfrm>
        </p:spPr>
        <p:txBody>
          <a:bodyPr/>
          <a:lstStyle/>
          <a:p>
            <a:r>
              <a:rPr lang="de-DE" dirty="0" smtClean="0"/>
              <a:t>08.09.2021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37377" y="5877256"/>
            <a:ext cx="4535119" cy="367293"/>
          </a:xfrm>
        </p:spPr>
        <p:txBody>
          <a:bodyPr/>
          <a:lstStyle/>
          <a:p>
            <a:r>
              <a:rPr lang="de-DE" dirty="0" smtClean="0"/>
              <a:t>Tanja Mast, Benedikt Hümmer, Uwe Holzhammer</a:t>
            </a:r>
            <a:endParaRPr lang="de-DE" dirty="0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2790092" y="3319694"/>
            <a:ext cx="5873023" cy="39990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Smart </a:t>
            </a:r>
            <a:r>
              <a:rPr lang="de-DE" dirty="0"/>
              <a:t>Markets als marktbasierte Ergänzung zum Engpassmanagement - Konzeptionierung und erste Modellvereinfachungen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>
          <a:xfrm>
            <a:off x="5676595" y="4564687"/>
            <a:ext cx="21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5A9B"/>
                </a:solidFill>
                <a:latin typeface="Arial"/>
                <a:ea typeface="+mj-ea"/>
                <a:cs typeface="Arial"/>
              </a:rPr>
              <a:t>Ergebnisse aus dem Projekt EOM-Plus</a:t>
            </a:r>
            <a:endParaRPr lang="de-DE" sz="1400" dirty="0">
              <a:solidFill>
                <a:srgbClr val="005A9B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7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4101737" y="1766888"/>
            <a:ext cx="4670788" cy="4741200"/>
          </a:xfrm>
        </p:spPr>
        <p:txBody>
          <a:bodyPr/>
          <a:lstStyle/>
          <a:p>
            <a:r>
              <a:rPr lang="de-DE" dirty="0" smtClean="0"/>
              <a:t>Einschaltsignal </a:t>
            </a:r>
            <a:r>
              <a:rPr lang="de-DE" dirty="0"/>
              <a:t>mit Preisobergrenze und Flexibilitätsbedarf an </a:t>
            </a:r>
            <a:r>
              <a:rPr lang="de-DE" dirty="0" smtClean="0"/>
              <a:t>Netzknoten lokalisiert (Netzknoten=Umspannwerke von </a:t>
            </a:r>
            <a:r>
              <a:rPr lang="de-DE" dirty="0" err="1" smtClean="0"/>
              <a:t>HöS</a:t>
            </a:r>
            <a:r>
              <a:rPr lang="de-DE" dirty="0" smtClean="0"/>
              <a:t> auf HS)</a:t>
            </a:r>
            <a:endParaRPr lang="de-DE" dirty="0"/>
          </a:p>
          <a:p>
            <a:r>
              <a:rPr lang="de-DE" dirty="0" smtClean="0"/>
              <a:t>Netzcluster</a:t>
            </a:r>
            <a:r>
              <a:rPr lang="de-DE" dirty="0"/>
              <a:t>: geografisches Gebiet innerhalb </a:t>
            </a:r>
            <a:r>
              <a:rPr lang="de-DE" dirty="0" smtClean="0"/>
              <a:t>dem </a:t>
            </a:r>
            <a:r>
              <a:rPr lang="de-DE" dirty="0"/>
              <a:t>alle Anlagen </a:t>
            </a:r>
            <a:r>
              <a:rPr lang="de-DE" dirty="0" smtClean="0"/>
              <a:t>einem Netzknoten zugeordnet werden </a:t>
            </a:r>
            <a:r>
              <a:rPr lang="de-DE" dirty="0"/>
              <a:t>– Jede Gemeinde ist dem geographisch nächsten </a:t>
            </a:r>
            <a:r>
              <a:rPr lang="de-DE" dirty="0" smtClean="0"/>
              <a:t>Netzknoten zugeordnet</a:t>
            </a:r>
            <a:endParaRPr lang="de-DE" dirty="0"/>
          </a:p>
          <a:p>
            <a:r>
              <a:rPr lang="de-DE" dirty="0" smtClean="0"/>
              <a:t>Einzelne </a:t>
            </a:r>
            <a:r>
              <a:rPr lang="de-DE" dirty="0"/>
              <a:t>Netzcluster stellen kleinste räumliche Ausdehnung </a:t>
            </a:r>
            <a:r>
              <a:rPr lang="de-DE" dirty="0" smtClean="0"/>
              <a:t>eines </a:t>
            </a:r>
            <a:r>
              <a:rPr lang="de-DE" dirty="0"/>
              <a:t>Smart Market </a:t>
            </a:r>
            <a:r>
              <a:rPr lang="de-DE" dirty="0" smtClean="0"/>
              <a:t>dar</a:t>
            </a:r>
            <a:endParaRPr lang="de-DE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Konzeption von Smart Markets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Definition </a:t>
            </a:r>
            <a:r>
              <a:rPr lang="de-DE" dirty="0" smtClean="0"/>
              <a:t>des Marktgebiets– </a:t>
            </a:r>
            <a:r>
              <a:rPr lang="de-DE" dirty="0"/>
              <a:t>Beispiel Leistungssaldo </a:t>
            </a:r>
            <a:r>
              <a:rPr lang="en-US" dirty="0"/>
              <a:t>red</a:t>
            </a:r>
            <a:r>
              <a:rPr lang="de-DE" dirty="0" err="1"/>
              <a:t>uzieren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30" y="1453356"/>
            <a:ext cx="3167946" cy="4154405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091168" y="5611187"/>
            <a:ext cx="2690108" cy="584775"/>
            <a:chOff x="3213462" y="1453356"/>
            <a:chExt cx="2690108" cy="584775"/>
          </a:xfrm>
        </p:grpSpPr>
        <p:sp>
          <p:nvSpPr>
            <p:cNvPr id="3" name="Textfeld 2"/>
            <p:cNvSpPr txBox="1"/>
            <p:nvPr/>
          </p:nvSpPr>
          <p:spPr>
            <a:xfrm>
              <a:off x="3460815" y="1453356"/>
              <a:ext cx="2442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dirty="0" smtClean="0">
                  <a:solidFill>
                    <a:schemeClr val="tx2"/>
                  </a:solidFill>
                </a:rPr>
                <a:t>Netzknoten (</a:t>
              </a:r>
              <a:r>
                <a:rPr lang="de-DE" sz="1600" dirty="0" err="1" smtClean="0">
                  <a:solidFill>
                    <a:schemeClr val="tx2"/>
                  </a:solidFill>
                </a:rPr>
                <a:t>HöS</a:t>
              </a:r>
              <a:r>
                <a:rPr lang="de-DE" sz="1600" dirty="0" smtClean="0">
                  <a:solidFill>
                    <a:schemeClr val="tx2"/>
                  </a:solidFill>
                </a:rPr>
                <a:t>/HS)</a:t>
              </a:r>
            </a:p>
            <a:p>
              <a:pPr algn="l"/>
              <a:r>
                <a:rPr lang="de-DE" sz="1600" dirty="0" smtClean="0">
                  <a:solidFill>
                    <a:schemeClr val="tx2"/>
                  </a:solidFill>
                </a:rPr>
                <a:t>Netzcluster</a:t>
              </a:r>
              <a:endParaRPr lang="de-DE" sz="1600" dirty="0">
                <a:solidFill>
                  <a:schemeClr val="tx2"/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213462" y="1766888"/>
              <a:ext cx="248194" cy="17947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3272759" y="1541418"/>
              <a:ext cx="129600" cy="130629"/>
            </a:xfrm>
            <a:prstGeom prst="ellipse">
              <a:avLst/>
            </a:prstGeom>
            <a:solidFill>
              <a:srgbClr val="E632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E6320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5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Ziel Effizienz- und Innovationspotentiale </a:t>
            </a:r>
            <a:r>
              <a:rPr lang="de-DE" dirty="0" err="1"/>
              <a:t>ggü</a:t>
            </a:r>
            <a:r>
              <a:rPr lang="de-DE" dirty="0"/>
              <a:t>. RD 2.0 heben:</a:t>
            </a:r>
          </a:p>
          <a:p>
            <a:pPr lvl="1"/>
            <a:r>
              <a:rPr lang="de-DE" dirty="0"/>
              <a:t>Daher grundsätzlich alle Technologien ohne Leistungsgrenze </a:t>
            </a:r>
            <a:r>
              <a:rPr lang="de-DE" dirty="0" smtClean="0"/>
              <a:t>einbeziehen für </a:t>
            </a:r>
            <a:r>
              <a:rPr lang="de-DE" dirty="0"/>
              <a:t>möglichst viele </a:t>
            </a:r>
            <a:r>
              <a:rPr lang="de-DE" dirty="0" smtClean="0"/>
              <a:t>Marktteilnehmer -&gt; </a:t>
            </a:r>
            <a:r>
              <a:rPr lang="de-DE" dirty="0"/>
              <a:t>Kostenkonkurrenz</a:t>
            </a:r>
          </a:p>
          <a:p>
            <a:r>
              <a:rPr lang="de-DE" dirty="0" smtClean="0"/>
              <a:t>Zusätzliche Teilnehmer = alle, die nicht Teil des RD 2.0 sind:</a:t>
            </a:r>
          </a:p>
          <a:p>
            <a:pPr lvl="1"/>
            <a:r>
              <a:rPr lang="de-DE" dirty="0" err="1" smtClean="0"/>
              <a:t>Konv</a:t>
            </a:r>
            <a:r>
              <a:rPr lang="de-DE" dirty="0" smtClean="0"/>
              <a:t>. Erzeuger &lt; 100 kW</a:t>
            </a:r>
          </a:p>
          <a:p>
            <a:pPr lvl="1"/>
            <a:r>
              <a:rPr lang="de-DE" dirty="0"/>
              <a:t>KWK-Anlagen &gt; 100 kW, nur elektr. Anteil für </a:t>
            </a:r>
            <a:r>
              <a:rPr lang="de-DE" dirty="0" smtClean="0"/>
              <a:t>Wärme*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EE-Anlagen &lt; 100 kW, </a:t>
            </a:r>
            <a:r>
              <a:rPr lang="de-DE" dirty="0"/>
              <a:t>nicht </a:t>
            </a:r>
            <a:r>
              <a:rPr lang="de-DE" dirty="0" smtClean="0"/>
              <a:t>fernsteuerbar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Speicher &lt; 100 kW</a:t>
            </a:r>
          </a:p>
          <a:p>
            <a:pPr lvl="1"/>
            <a:r>
              <a:rPr lang="de-DE" dirty="0" smtClean="0"/>
              <a:t>Lasten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Definition der Marktteilnehmer – Beispiel Leistungssaldo </a:t>
            </a:r>
            <a:r>
              <a:rPr lang="en-US" dirty="0"/>
              <a:t>red</a:t>
            </a:r>
            <a:r>
              <a:rPr lang="de-DE" dirty="0" err="1" smtClean="0"/>
              <a:t>uzieren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4664" y="6066302"/>
            <a:ext cx="829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solidFill>
                  <a:schemeClr val="tx2"/>
                </a:solidFill>
              </a:rPr>
              <a:t>*laut BK6-20-061 (Festlegung </a:t>
            </a:r>
            <a:r>
              <a:rPr lang="de-DE" sz="1400" dirty="0">
                <a:solidFill>
                  <a:schemeClr val="tx2"/>
                </a:solidFill>
              </a:rPr>
              <a:t>zur Informationsbereitstellung für </a:t>
            </a:r>
            <a:r>
              <a:rPr lang="de-DE" sz="1400" dirty="0" smtClean="0">
                <a:solidFill>
                  <a:schemeClr val="tx2"/>
                </a:solidFill>
              </a:rPr>
              <a:t>Redispatch-Maßnahmen) können wärmegeführte KWK-Anlagen ein </a:t>
            </a:r>
            <a:r>
              <a:rPr lang="de-DE" sz="1400" b="1" dirty="0" smtClean="0">
                <a:solidFill>
                  <a:schemeClr val="tx2"/>
                </a:solidFill>
              </a:rPr>
              <a:t>negatives </a:t>
            </a:r>
            <a:r>
              <a:rPr lang="de-DE" sz="1400" b="1" dirty="0">
                <a:solidFill>
                  <a:schemeClr val="tx2"/>
                </a:solidFill>
              </a:rPr>
              <a:t>Redispatch</a:t>
            </a:r>
            <a:r>
              <a:rPr lang="de-DE" sz="1400" dirty="0">
                <a:solidFill>
                  <a:schemeClr val="tx2"/>
                </a:solidFill>
              </a:rPr>
              <a:t>-Vermögen </a:t>
            </a:r>
            <a:r>
              <a:rPr lang="de-DE" sz="1400" dirty="0" smtClean="0">
                <a:solidFill>
                  <a:schemeClr val="tx2"/>
                </a:solidFill>
              </a:rPr>
              <a:t>von 0 angeben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" y="2202816"/>
            <a:ext cx="5767149" cy="452019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474663" y="1203569"/>
            <a:ext cx="8297862" cy="5304519"/>
          </a:xfrm>
        </p:spPr>
        <p:txBody>
          <a:bodyPr/>
          <a:lstStyle/>
          <a:p>
            <a:pPr fontAlgn="t"/>
            <a:r>
              <a:rPr lang="de-DE" dirty="0" smtClean="0"/>
              <a:t>EE-Anlagen </a:t>
            </a:r>
            <a:r>
              <a:rPr lang="de-DE" dirty="0"/>
              <a:t>(&lt;100kW, nicht fernsteuerbar</a:t>
            </a:r>
            <a:r>
              <a:rPr lang="de-DE" dirty="0" smtClean="0"/>
              <a:t>): Voraussetzung </a:t>
            </a:r>
            <a:r>
              <a:rPr lang="de-DE" dirty="0"/>
              <a:t>steuerbar, aber dann im </a:t>
            </a:r>
            <a:r>
              <a:rPr lang="de-DE" dirty="0" smtClean="0"/>
              <a:t>RD 2.0 </a:t>
            </a:r>
          </a:p>
          <a:p>
            <a:pPr fontAlgn="t"/>
            <a:r>
              <a:rPr lang="de-DE" dirty="0" smtClean="0"/>
              <a:t>Lasten: z.T. hohe </a:t>
            </a:r>
            <a:r>
              <a:rPr lang="de-DE" dirty="0" err="1" smtClean="0"/>
              <a:t>Investkosten</a:t>
            </a:r>
            <a:r>
              <a:rPr lang="de-DE" dirty="0" smtClean="0"/>
              <a:t> in Steuereinrichtung für Smart </a:t>
            </a:r>
            <a:r>
              <a:rPr lang="de-DE" dirty="0"/>
              <a:t>M</a:t>
            </a:r>
            <a:r>
              <a:rPr lang="de-DE" dirty="0" smtClean="0"/>
              <a:t>arket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Definition der Marktteilnehmer – Beispiel Leistungssaldo </a:t>
            </a:r>
            <a:r>
              <a:rPr lang="en-US" dirty="0"/>
              <a:t>red</a:t>
            </a:r>
            <a:r>
              <a:rPr lang="de-DE" dirty="0" err="1"/>
              <a:t>uzieren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27394" y="2799999"/>
            <a:ext cx="2764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E-Mobilität </a:t>
            </a:r>
            <a:r>
              <a:rPr lang="de-DE" dirty="0" smtClean="0">
                <a:solidFill>
                  <a:schemeClr val="tx2"/>
                </a:solidFill>
              </a:rPr>
              <a:t>zulassen</a:t>
            </a:r>
            <a:r>
              <a:rPr lang="de-DE" dirty="0" smtClean="0">
                <a:solidFill>
                  <a:schemeClr val="tx2"/>
                </a:solidFill>
              </a:rPr>
              <a:t>*, alle teureren Technologien ausschließen, da auch Verfügbarkeiten und Verschiebedauern gering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 rot="16200000">
            <a:off x="3305713" y="3923059"/>
            <a:ext cx="338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5537164" y="6204683"/>
            <a:ext cx="360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200" dirty="0" smtClean="0">
                <a:solidFill>
                  <a:schemeClr val="tx2"/>
                </a:solidFill>
              </a:rPr>
              <a:t>*da </a:t>
            </a:r>
            <a:r>
              <a:rPr lang="de-DE" sz="1200" dirty="0">
                <a:solidFill>
                  <a:schemeClr val="tx2"/>
                </a:solidFill>
              </a:rPr>
              <a:t>dies von Experten als hohes Potential im HH-Sektor gesehen und größte Verbraucher im HH darstellen-&gt; größter Hebel für Flexibilität</a:t>
            </a:r>
          </a:p>
        </p:txBody>
      </p:sp>
    </p:spTree>
    <p:extLst>
      <p:ext uri="{BB962C8B-B14F-4D97-AF65-F5344CB8AC3E}">
        <p14:creationId xmlns:p14="http://schemas.microsoft.com/office/powerpoint/2010/main" val="29000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Konzeption von Smart Markets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Definition der Marktteilnehmer – Beispiel Leistungssaldo </a:t>
            </a:r>
            <a:r>
              <a:rPr lang="en-US" dirty="0"/>
              <a:t>red</a:t>
            </a:r>
            <a:r>
              <a:rPr lang="de-DE" dirty="0" err="1"/>
              <a:t>uzieren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200" y="5950801"/>
            <a:ext cx="6443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i="1" dirty="0" smtClean="0">
                <a:solidFill>
                  <a:schemeClr val="tx2"/>
                </a:solidFill>
              </a:rPr>
              <a:t>Datenquellen: Bundesnetzagentur </a:t>
            </a:r>
            <a:r>
              <a:rPr lang="de-DE" sz="1100" i="1" dirty="0">
                <a:solidFill>
                  <a:schemeClr val="tx2"/>
                </a:solidFill>
              </a:rPr>
              <a:t>(</a:t>
            </a:r>
            <a:r>
              <a:rPr lang="de-DE" sz="1100" i="1" dirty="0" smtClean="0">
                <a:solidFill>
                  <a:schemeClr val="tx2"/>
                </a:solidFill>
              </a:rPr>
              <a:t>2021), </a:t>
            </a:r>
            <a:r>
              <a:rPr lang="de-DE" sz="1100" i="1" dirty="0" err="1" smtClean="0">
                <a:solidFill>
                  <a:schemeClr val="tx2"/>
                </a:solidFill>
              </a:rPr>
              <a:t>Heitkötter</a:t>
            </a:r>
            <a:r>
              <a:rPr lang="de-DE" sz="1100" i="1" dirty="0" smtClean="0">
                <a:solidFill>
                  <a:schemeClr val="tx2"/>
                </a:solidFill>
              </a:rPr>
              <a:t> et al. (2020)</a:t>
            </a:r>
            <a:endParaRPr lang="de-DE" sz="1100" i="1" dirty="0">
              <a:solidFill>
                <a:schemeClr val="tx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8" y="1799840"/>
            <a:ext cx="8515488" cy="41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74663" y="1246188"/>
            <a:ext cx="8297862" cy="4741200"/>
          </a:xfrm>
        </p:spPr>
        <p:txBody>
          <a:bodyPr/>
          <a:lstStyle/>
          <a:p>
            <a:r>
              <a:rPr lang="de-DE" dirty="0" smtClean="0"/>
              <a:t>Teilnehmer, die auch Teil des RD 2.0 sind:</a:t>
            </a:r>
          </a:p>
          <a:p>
            <a:pPr lvl="1"/>
            <a:r>
              <a:rPr lang="de-DE" dirty="0" smtClean="0"/>
              <a:t>Anreiz: wer im </a:t>
            </a:r>
            <a:r>
              <a:rPr lang="de-DE" dirty="0"/>
              <a:t>Smart Market</a:t>
            </a:r>
            <a:r>
              <a:rPr lang="de-DE" dirty="0" smtClean="0"/>
              <a:t> Zuschlag erhält, steht RD 2.0 nicht mehr zur Verfügung</a:t>
            </a:r>
          </a:p>
          <a:p>
            <a:pPr lvl="1"/>
            <a:r>
              <a:rPr lang="de-DE" dirty="0" smtClean="0"/>
              <a:t>Niedrige Smart Market Gebote denkbar, da Leistungsanpassung planbar (Zeitpunkt, Dauer, Preisobergrenze, benötigte Menge für Markt veröffentlicht)</a:t>
            </a:r>
          </a:p>
          <a:p>
            <a:pPr lvl="1"/>
            <a:r>
              <a:rPr lang="de-DE" dirty="0"/>
              <a:t>Ausschluss wer Effizienzanspruch </a:t>
            </a:r>
            <a:r>
              <a:rPr lang="de-DE" dirty="0" smtClean="0"/>
              <a:t>wiederspricht</a:t>
            </a:r>
            <a:endParaRPr lang="de-DE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Konzeption von Smart Markets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Definition der Marktteilnehmer – Beispiel Leistungssaldo </a:t>
            </a:r>
            <a:r>
              <a:rPr lang="en-US" dirty="0"/>
              <a:t>red</a:t>
            </a:r>
            <a:r>
              <a:rPr lang="de-DE" dirty="0" err="1"/>
              <a:t>uzieren</a:t>
            </a:r>
            <a:endParaRPr lang="de-DE" dirty="0"/>
          </a:p>
        </p:txBody>
      </p:sp>
      <p:sp>
        <p:nvSpPr>
          <p:cNvPr id="6" name="Textfeld 4"/>
          <p:cNvSpPr/>
          <p:nvPr/>
        </p:nvSpPr>
        <p:spPr bwMode="auto">
          <a:xfrm>
            <a:off x="5060049" y="3482118"/>
            <a:ext cx="2057032" cy="374571"/>
          </a:xfrm>
          <a:prstGeom prst="roundRect">
            <a:avLst>
              <a:gd name="adj" fmla="val 16667"/>
            </a:avLst>
          </a:prstGeom>
          <a:solidFill>
            <a:srgbClr val="005A9B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2"/>
                </a:solidFill>
              </a:rPr>
              <a:t>Gebot Smart Market</a:t>
            </a:r>
            <a:endParaRPr lang="de-DE" sz="1600" dirty="0">
              <a:solidFill>
                <a:schemeClr val="bg2"/>
              </a:solidFill>
            </a:endParaRPr>
          </a:p>
        </p:txBody>
      </p:sp>
      <p:sp>
        <p:nvSpPr>
          <p:cNvPr id="7" name="Textfeld 6"/>
          <p:cNvSpPr/>
          <p:nvPr/>
        </p:nvSpPr>
        <p:spPr bwMode="auto">
          <a:xfrm>
            <a:off x="2270760" y="3482118"/>
            <a:ext cx="2256477" cy="374571"/>
          </a:xfrm>
          <a:prstGeom prst="roundRect">
            <a:avLst>
              <a:gd name="adj" fmla="val 16667"/>
            </a:avLst>
          </a:prstGeom>
          <a:solidFill>
            <a:srgbClr val="005A9B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2"/>
                </a:solidFill>
              </a:rPr>
              <a:t>Entschädigung </a:t>
            </a:r>
            <a:r>
              <a:rPr lang="de-DE" sz="1600" dirty="0">
                <a:solidFill>
                  <a:schemeClr val="bg2"/>
                </a:solidFill>
              </a:rPr>
              <a:t>RD 2.0</a:t>
            </a:r>
          </a:p>
        </p:txBody>
      </p:sp>
      <p:sp>
        <p:nvSpPr>
          <p:cNvPr id="5" name="Chevron 4"/>
          <p:cNvSpPr/>
          <p:nvPr/>
        </p:nvSpPr>
        <p:spPr bwMode="auto">
          <a:xfrm>
            <a:off x="4730852" y="3539974"/>
            <a:ext cx="223123" cy="258859"/>
          </a:xfrm>
          <a:prstGeom prst="chevron">
            <a:avLst>
              <a:gd name="adj" fmla="val 6981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33856" y="4025600"/>
            <a:ext cx="763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smtClean="0">
                <a:solidFill>
                  <a:schemeClr val="tx2"/>
                </a:solidFill>
              </a:rPr>
              <a:t>Wird nur von regelbaren EE-Anlagen </a:t>
            </a:r>
            <a:r>
              <a:rPr lang="de-DE" sz="1800" dirty="0">
                <a:solidFill>
                  <a:schemeClr val="tx2"/>
                </a:solidFill>
              </a:rPr>
              <a:t>(z.B. Biogas-BHKW) &gt;=</a:t>
            </a:r>
            <a:r>
              <a:rPr lang="de-DE" sz="1800" dirty="0" smtClean="0">
                <a:solidFill>
                  <a:schemeClr val="tx2"/>
                </a:solidFill>
              </a:rPr>
              <a:t>0kW erfüllt, da hier Energieträger speicherbar und Stromeinspeisung nachholbar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880872" y="4184173"/>
            <a:ext cx="358445" cy="329184"/>
          </a:xfrm>
          <a:prstGeom prst="rightArrow">
            <a:avLst/>
          </a:prstGeom>
          <a:solidFill>
            <a:srgbClr val="005A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9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0" y="1799840"/>
            <a:ext cx="8836316" cy="3827400"/>
          </a:xfrm>
          <a:prstGeom prst="rect">
            <a:avLst/>
          </a:prstGeom>
        </p:spPr>
      </p:pic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Konzeption von Smart Markets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Definition der Marktteilnehmer – Beispiel Leistungssaldo </a:t>
            </a:r>
            <a:r>
              <a:rPr lang="en-US" dirty="0"/>
              <a:t>red</a:t>
            </a:r>
            <a:r>
              <a:rPr lang="de-DE" dirty="0" err="1"/>
              <a:t>uzieren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295200" y="5627240"/>
            <a:ext cx="6443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i="1" dirty="0" smtClean="0">
                <a:solidFill>
                  <a:schemeClr val="tx2"/>
                </a:solidFill>
              </a:rPr>
              <a:t>Datenquellen: </a:t>
            </a:r>
            <a:r>
              <a:rPr lang="de-DE" sz="1100" i="1" dirty="0">
                <a:solidFill>
                  <a:schemeClr val="tx2"/>
                </a:solidFill>
              </a:rPr>
              <a:t>Bundesnetzagentur (2021</a:t>
            </a:r>
            <a:r>
              <a:rPr lang="de-DE" sz="1100" i="1" dirty="0" smtClean="0">
                <a:solidFill>
                  <a:schemeClr val="tx2"/>
                </a:solidFill>
              </a:rPr>
              <a:t>), </a:t>
            </a:r>
            <a:r>
              <a:rPr lang="de-DE" sz="1100" i="1" dirty="0" err="1" smtClean="0">
                <a:solidFill>
                  <a:schemeClr val="tx2"/>
                </a:solidFill>
              </a:rPr>
              <a:t>Heitkötter</a:t>
            </a:r>
            <a:r>
              <a:rPr lang="de-DE" sz="1100" i="1" dirty="0" smtClean="0">
                <a:solidFill>
                  <a:schemeClr val="tx2"/>
                </a:solidFill>
              </a:rPr>
              <a:t> et al. (2020)</a:t>
            </a:r>
            <a:endParaRPr lang="de-DE" sz="1100" i="1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43155" y="5119674"/>
            <a:ext cx="3317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solidFill>
                  <a:schemeClr val="tx2"/>
                </a:solidFill>
              </a:rPr>
              <a:t>Regelbare EE-Anlagen:</a:t>
            </a:r>
          </a:p>
          <a:p>
            <a:pPr algn="l"/>
            <a:r>
              <a:rPr lang="de-DE" sz="1400" dirty="0" smtClean="0">
                <a:solidFill>
                  <a:schemeClr val="tx2"/>
                </a:solidFill>
              </a:rPr>
              <a:t>(Gasförmige, feste, flüssige) Biomasse, Grubengas, Klärschlamm &amp; durch Netzbetreiber, Direktvermarkter oder Dritte fernsteuerbar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3187337" y="4820194"/>
            <a:ext cx="2508069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us 2"/>
          <p:cNvSpPr/>
          <p:nvPr/>
        </p:nvSpPr>
        <p:spPr>
          <a:xfrm>
            <a:off x="2275027" y="4392774"/>
            <a:ext cx="234087" cy="248716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 7"/>
          <p:cNvSpPr/>
          <p:nvPr/>
        </p:nvSpPr>
        <p:spPr>
          <a:xfrm>
            <a:off x="3708806" y="4403746"/>
            <a:ext cx="292608" cy="226772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74663" y="1319348"/>
            <a:ext cx="8297862" cy="518873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Szenario 2030:</a:t>
            </a:r>
          </a:p>
          <a:p>
            <a:r>
              <a:rPr lang="de-DE" dirty="0" smtClean="0"/>
              <a:t>Deutliche Zunahme </a:t>
            </a:r>
            <a:r>
              <a:rPr lang="de-DE" dirty="0" err="1" smtClean="0"/>
              <a:t>flex</a:t>
            </a:r>
            <a:r>
              <a:rPr lang="de-DE" dirty="0" smtClean="0"/>
              <a:t>. Lasten </a:t>
            </a:r>
            <a:r>
              <a:rPr lang="de-DE" dirty="0"/>
              <a:t>(v.a. E-Mobilität und PtG</a:t>
            </a:r>
            <a:r>
              <a:rPr lang="de-DE" dirty="0" smtClean="0"/>
              <a:t>) und Speicher erwartet</a:t>
            </a:r>
          </a:p>
          <a:p>
            <a:r>
              <a:rPr lang="de-DE" dirty="0" smtClean="0"/>
              <a:t>Kohleausstieg weit fortgeschritten</a:t>
            </a:r>
            <a:endParaRPr lang="de-DE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Konzeption von Smart Markets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Definition der Marktteilnehmer – Beispiel Leistungssaldo </a:t>
            </a:r>
            <a:r>
              <a:rPr lang="en-US" dirty="0"/>
              <a:t>red</a:t>
            </a:r>
            <a:r>
              <a:rPr lang="de-DE" dirty="0" err="1"/>
              <a:t>uzieren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474663" y="6345701"/>
            <a:ext cx="686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i="1" dirty="0" smtClean="0">
                <a:solidFill>
                  <a:schemeClr val="tx2"/>
                </a:solidFill>
              </a:rPr>
              <a:t>Szenario 2030 nach </a:t>
            </a:r>
            <a:r>
              <a:rPr lang="de-DE" sz="1100" i="1" dirty="0" err="1" smtClean="0">
                <a:solidFill>
                  <a:schemeClr val="tx2"/>
                </a:solidFill>
              </a:rPr>
              <a:t>Heitkötter</a:t>
            </a:r>
            <a:r>
              <a:rPr lang="de-DE" sz="1100" i="1" dirty="0" smtClean="0">
                <a:solidFill>
                  <a:schemeClr val="tx2"/>
                </a:solidFill>
              </a:rPr>
              <a:t> et al. (2020</a:t>
            </a:r>
            <a:r>
              <a:rPr lang="de-DE" sz="1100" i="1" dirty="0">
                <a:solidFill>
                  <a:schemeClr val="tx2"/>
                </a:solidFill>
              </a:rPr>
              <a:t>), NEP_2030(2019) Szenario B </a:t>
            </a:r>
            <a:r>
              <a:rPr lang="de-DE" sz="1100" i="1" dirty="0" smtClean="0">
                <a:solidFill>
                  <a:schemeClr val="tx2"/>
                </a:solidFill>
              </a:rPr>
              <a:t>2030, Steurer (2017), Gils (2015) </a:t>
            </a:r>
            <a:endParaRPr lang="de-DE" sz="1100" i="1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2818709"/>
            <a:ext cx="7728811" cy="36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Potentiale der </a:t>
            </a:r>
            <a:r>
              <a:rPr lang="de-DE" dirty="0" smtClean="0"/>
              <a:t>Flexibilitätsoptionen </a:t>
            </a:r>
            <a:r>
              <a:rPr lang="de-DE" dirty="0" err="1" smtClean="0"/>
              <a:t>regionalisieren</a:t>
            </a:r>
            <a:r>
              <a:rPr lang="de-DE" dirty="0" smtClean="0"/>
              <a:t> </a:t>
            </a:r>
            <a:r>
              <a:rPr lang="de-DE" dirty="0"/>
              <a:t>und Netzclustern </a:t>
            </a:r>
            <a:r>
              <a:rPr lang="de-DE" dirty="0" smtClean="0"/>
              <a:t>zuordnen</a:t>
            </a:r>
            <a:endParaRPr lang="de-DE" dirty="0"/>
          </a:p>
          <a:p>
            <a:r>
              <a:rPr lang="de-DE" dirty="0" smtClean="0"/>
              <a:t>Smart Market Modell erstellen und Flexibilitätspotentiale einbinden</a:t>
            </a:r>
          </a:p>
          <a:p>
            <a:r>
              <a:rPr lang="de-DE" dirty="0" smtClean="0"/>
              <a:t>Potentiale von Smart Markets quantifizieren (Kosteneinsparung </a:t>
            </a:r>
            <a:r>
              <a:rPr lang="de-DE" dirty="0" smtClean="0"/>
              <a:t>RD, </a:t>
            </a:r>
            <a:r>
              <a:rPr lang="de-DE" dirty="0" smtClean="0"/>
              <a:t>Investitionsanreize, Ersparter Netzausbau)</a:t>
            </a:r>
          </a:p>
          <a:p>
            <a:r>
              <a:rPr lang="de-DE" dirty="0" smtClean="0"/>
              <a:t>Gefahr von Gaming und Marktmacht durch z.T. große Einzelkapazitäten (v.a. KWK-Anlagen) untersuchen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1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2973906" y="2828656"/>
            <a:ext cx="4228518" cy="1140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363" indent="-360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603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005A9B"/>
                </a:solidFill>
              </a:rPr>
              <a:t>Tanja Mast, M.Sc.</a:t>
            </a:r>
          </a:p>
          <a:p>
            <a:pPr marL="0" indent="0">
              <a:buNone/>
            </a:pPr>
            <a:r>
              <a:rPr lang="de-DE" sz="1400" dirty="0" smtClean="0"/>
              <a:t>Technische </a:t>
            </a:r>
            <a:r>
              <a:rPr lang="de-DE" sz="1400" dirty="0"/>
              <a:t>Hochschule Ingolstadt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Institut für neue Energie-Systeme (</a:t>
            </a:r>
            <a:r>
              <a:rPr lang="de-DE" sz="1400" dirty="0" err="1"/>
              <a:t>InES</a:t>
            </a:r>
            <a:r>
              <a:rPr lang="de-DE" sz="1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Esplanade 10, D-85049 </a:t>
            </a:r>
            <a:r>
              <a:rPr lang="de-DE" sz="1400" dirty="0" smtClean="0"/>
              <a:t>Ingolstadt</a:t>
            </a:r>
            <a:endParaRPr lang="de-DE" sz="1400" dirty="0"/>
          </a:p>
          <a:p>
            <a:pPr marL="0" indent="0">
              <a:buNone/>
            </a:pPr>
            <a:r>
              <a:rPr lang="de-DE" sz="1400" dirty="0" smtClean="0"/>
              <a:t>Tel</a:t>
            </a:r>
            <a:r>
              <a:rPr lang="de-DE" sz="1400" dirty="0"/>
              <a:t>: </a:t>
            </a:r>
            <a:r>
              <a:rPr lang="de-DE" sz="1400" dirty="0" smtClean="0"/>
              <a:t>+49 (0)841 </a:t>
            </a:r>
            <a:r>
              <a:rPr lang="de-DE" sz="1400" dirty="0"/>
              <a:t>/ 9348 - 6498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 smtClean="0"/>
              <a:t>Mail: </a:t>
            </a:r>
            <a:r>
              <a:rPr lang="de-DE" sz="1400" dirty="0" smtClean="0">
                <a:hlinkClick r:id="rId4"/>
              </a:rPr>
              <a:t>tanja.mast@thi.de</a:t>
            </a:r>
            <a:endParaRPr lang="de-DE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 smtClean="0"/>
              <a:t>Web: </a:t>
            </a:r>
            <a:r>
              <a:rPr lang="de-DE" sz="1400" u="sng" dirty="0" smtClean="0">
                <a:hlinkClick r:id="rId5"/>
              </a:rPr>
              <a:t>www.thi.de/go/energie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endParaRPr lang="de-DE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/>
          <a:stretch/>
        </p:blipFill>
        <p:spPr>
          <a:xfrm>
            <a:off x="894990" y="2488091"/>
            <a:ext cx="1957615" cy="24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474663" y="1841862"/>
            <a:ext cx="8297862" cy="4666225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Bundesnetzagentur (2021): </a:t>
            </a:r>
            <a:r>
              <a:rPr lang="de-DE" b="1" dirty="0"/>
              <a:t>Marktstammdatenregister; </a:t>
            </a:r>
            <a:r>
              <a:rPr lang="de-DE" dirty="0"/>
              <a:t>https://www.marktstammdatenregister.de/MaStR</a:t>
            </a:r>
            <a:r>
              <a:rPr lang="de-DE" dirty="0" smtClean="0"/>
              <a:t>/</a:t>
            </a:r>
            <a:r>
              <a:rPr lang="de-DE" dirty="0"/>
              <a:t>, Datenstand 26.04.2021</a:t>
            </a:r>
          </a:p>
          <a:p>
            <a:r>
              <a:rPr lang="de-DE" dirty="0" err="1" smtClean="0"/>
              <a:t>Heitkötter</a:t>
            </a:r>
            <a:r>
              <a:rPr lang="de-DE" dirty="0"/>
              <a:t>, </a:t>
            </a:r>
            <a:r>
              <a:rPr lang="de-DE" dirty="0" smtClean="0"/>
              <a:t>W.; </a:t>
            </a:r>
            <a:r>
              <a:rPr lang="de-DE" dirty="0" err="1"/>
              <a:t>Schyska</a:t>
            </a:r>
            <a:r>
              <a:rPr lang="de-DE" dirty="0"/>
              <a:t>, Bruno U.; Schmidt, </a:t>
            </a:r>
            <a:r>
              <a:rPr lang="de-DE" dirty="0" smtClean="0"/>
              <a:t>D.; </a:t>
            </a:r>
            <a:r>
              <a:rPr lang="de-DE" dirty="0" err="1"/>
              <a:t>Medjroubi</a:t>
            </a:r>
            <a:r>
              <a:rPr lang="de-DE" dirty="0"/>
              <a:t>, </a:t>
            </a:r>
            <a:r>
              <a:rPr lang="de-DE" dirty="0" smtClean="0"/>
              <a:t>W.; </a:t>
            </a:r>
            <a:r>
              <a:rPr lang="de-DE" dirty="0"/>
              <a:t>Vogt, </a:t>
            </a:r>
            <a:r>
              <a:rPr lang="de-DE" dirty="0" smtClean="0"/>
              <a:t>T.; </a:t>
            </a:r>
            <a:r>
              <a:rPr lang="de-DE" dirty="0" err="1"/>
              <a:t>Agert</a:t>
            </a:r>
            <a:r>
              <a:rPr lang="de-DE" dirty="0"/>
              <a:t>, </a:t>
            </a:r>
            <a:r>
              <a:rPr lang="de-DE" dirty="0" smtClean="0"/>
              <a:t>C. </a:t>
            </a:r>
            <a:r>
              <a:rPr lang="de-DE" dirty="0"/>
              <a:t>(2020): </a:t>
            </a:r>
            <a:r>
              <a:rPr lang="de-DE" b="1" dirty="0"/>
              <a:t>Assessment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regionalised</a:t>
            </a:r>
            <a:r>
              <a:rPr lang="de-DE" b="1" dirty="0"/>
              <a:t> </a:t>
            </a:r>
            <a:r>
              <a:rPr lang="de-DE" b="1" dirty="0" err="1"/>
              <a:t>demand</a:t>
            </a:r>
            <a:r>
              <a:rPr lang="de-DE" b="1" dirty="0"/>
              <a:t> </a:t>
            </a:r>
            <a:r>
              <a:rPr lang="de-DE" b="1" dirty="0" err="1"/>
              <a:t>response</a:t>
            </a:r>
            <a:r>
              <a:rPr lang="de-DE" b="1" dirty="0"/>
              <a:t> potential in Germany </a:t>
            </a:r>
            <a:r>
              <a:rPr lang="de-DE" b="1" dirty="0" err="1"/>
              <a:t>using</a:t>
            </a:r>
            <a:r>
              <a:rPr lang="de-DE" b="1" dirty="0"/>
              <a:t> an open </a:t>
            </a:r>
            <a:r>
              <a:rPr lang="de-DE" b="1" dirty="0" err="1"/>
              <a:t>source</a:t>
            </a:r>
            <a:r>
              <a:rPr lang="de-DE" b="1" dirty="0"/>
              <a:t> </a:t>
            </a:r>
            <a:r>
              <a:rPr lang="de-DE" b="1" dirty="0" err="1"/>
              <a:t>tool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dataset</a:t>
            </a:r>
            <a:endParaRPr lang="de-DE" b="1" dirty="0"/>
          </a:p>
          <a:p>
            <a:r>
              <a:rPr lang="de-DE" dirty="0" err="1"/>
              <a:t>Heitkötter</a:t>
            </a:r>
            <a:r>
              <a:rPr lang="de-DE" dirty="0"/>
              <a:t>, </a:t>
            </a:r>
            <a:r>
              <a:rPr lang="de-DE" dirty="0" smtClean="0"/>
              <a:t>W.; </a:t>
            </a:r>
            <a:r>
              <a:rPr lang="de-DE" dirty="0" err="1"/>
              <a:t>Schyska</a:t>
            </a:r>
            <a:r>
              <a:rPr lang="de-DE" dirty="0"/>
              <a:t>, Bruno U.; Schmidt, </a:t>
            </a:r>
            <a:r>
              <a:rPr lang="de-DE" dirty="0" smtClean="0"/>
              <a:t>D. </a:t>
            </a:r>
            <a:r>
              <a:rPr lang="de-DE" dirty="0"/>
              <a:t>(2020): </a:t>
            </a:r>
            <a:r>
              <a:rPr lang="de-DE" b="1" dirty="0" err="1"/>
              <a:t>dsmlib</a:t>
            </a:r>
            <a:r>
              <a:rPr lang="de-DE" b="1" dirty="0"/>
              <a:t> - region4FLEX </a:t>
            </a:r>
            <a:r>
              <a:rPr lang="de-DE" b="1" dirty="0" err="1"/>
              <a:t>example</a:t>
            </a:r>
            <a:r>
              <a:rPr lang="de-DE" b="1" dirty="0"/>
              <a:t> (open </a:t>
            </a:r>
            <a:r>
              <a:rPr lang="de-DE" b="1" dirty="0" err="1"/>
              <a:t>source</a:t>
            </a:r>
            <a:r>
              <a:rPr lang="de-DE" b="1" dirty="0"/>
              <a:t> </a:t>
            </a:r>
            <a:r>
              <a:rPr lang="de-DE" b="1" dirty="0" err="1"/>
              <a:t>tool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 smtClean="0"/>
              <a:t>)</a:t>
            </a:r>
          </a:p>
          <a:p>
            <a:r>
              <a:rPr lang="de-DE" dirty="0" smtClean="0"/>
              <a:t>Kohler, S.; Agricola, AC.; Seidl, H. </a:t>
            </a:r>
            <a:r>
              <a:rPr lang="de-DE" dirty="0"/>
              <a:t>(2010</a:t>
            </a:r>
            <a:r>
              <a:rPr lang="de-DE" dirty="0" smtClean="0"/>
              <a:t>): </a:t>
            </a:r>
            <a:r>
              <a:rPr lang="de-DE" b="1" dirty="0" err="1"/>
              <a:t>dena</a:t>
            </a:r>
            <a:r>
              <a:rPr lang="de-DE" b="1" dirty="0"/>
              <a:t>-Netzstudie II: Integration erneuerbarer Energien </a:t>
            </a:r>
            <a:r>
              <a:rPr lang="de-DE" b="1" dirty="0" err="1"/>
              <a:t>indie</a:t>
            </a:r>
            <a:r>
              <a:rPr lang="de-DE" b="1" dirty="0"/>
              <a:t> deutsche Stromversorgung im Zeitraum 2015–2020 mit Ausblick </a:t>
            </a:r>
            <a:r>
              <a:rPr lang="de-DE" b="1" dirty="0" smtClean="0"/>
              <a:t>2025</a:t>
            </a:r>
            <a:endParaRPr lang="de-DE" b="1" dirty="0"/>
          </a:p>
          <a:p>
            <a:r>
              <a:rPr lang="de-DE" dirty="0" smtClean="0"/>
              <a:t>Steurer, </a:t>
            </a:r>
            <a:r>
              <a:rPr lang="de-DE" dirty="0"/>
              <a:t>M</a:t>
            </a:r>
            <a:r>
              <a:rPr lang="de-DE" dirty="0" smtClean="0"/>
              <a:t>.</a:t>
            </a:r>
            <a:r>
              <a:rPr lang="de-DE" dirty="0"/>
              <a:t> </a:t>
            </a:r>
            <a:r>
              <a:rPr lang="de-DE" dirty="0" smtClean="0"/>
              <a:t>(2017): </a:t>
            </a:r>
            <a:r>
              <a:rPr lang="de-DE" b="1" dirty="0"/>
              <a:t>Analyse von Demand Side Integration im Hinblick auf eine </a:t>
            </a:r>
            <a:r>
              <a:rPr lang="de-DE" b="1" dirty="0" err="1"/>
              <a:t>efiziente</a:t>
            </a:r>
            <a:r>
              <a:rPr lang="de-DE" b="1" dirty="0"/>
              <a:t> und umweltfreundliche </a:t>
            </a:r>
            <a:r>
              <a:rPr lang="de-DE" b="1" dirty="0" smtClean="0"/>
              <a:t>Energieversorgung</a:t>
            </a:r>
            <a:r>
              <a:rPr lang="de-DE" dirty="0" smtClean="0"/>
              <a:t>, Dissertation, </a:t>
            </a:r>
            <a:r>
              <a:rPr lang="de-DE" dirty="0"/>
              <a:t>Universität </a:t>
            </a:r>
            <a:r>
              <a:rPr lang="de-DE" dirty="0" smtClean="0"/>
              <a:t>Stuttgart</a:t>
            </a:r>
          </a:p>
          <a:p>
            <a:r>
              <a:rPr lang="de-DE" dirty="0" err="1" smtClean="0"/>
              <a:t>Möst</a:t>
            </a:r>
            <a:r>
              <a:rPr lang="de-DE" dirty="0" smtClean="0"/>
              <a:t>, D.; Schreiber, S.; Herbst, A.; </a:t>
            </a:r>
            <a:r>
              <a:rPr lang="de-DE" dirty="0" err="1" smtClean="0"/>
              <a:t>Jokob</a:t>
            </a:r>
            <a:r>
              <a:rPr lang="de-DE" dirty="0" smtClean="0"/>
              <a:t>, M.; Martino, A.; </a:t>
            </a:r>
            <a:r>
              <a:rPr lang="de-DE" dirty="0" err="1" smtClean="0"/>
              <a:t>Poganietz</a:t>
            </a:r>
            <a:r>
              <a:rPr lang="de-DE" dirty="0" smtClean="0"/>
              <a:t>, W.-R.  (</a:t>
            </a:r>
            <a:r>
              <a:rPr lang="de-DE" dirty="0"/>
              <a:t>2021</a:t>
            </a:r>
            <a:r>
              <a:rPr lang="de-DE" dirty="0" smtClean="0"/>
              <a:t>): </a:t>
            </a:r>
            <a:r>
              <a:rPr lang="de-DE" b="1" dirty="0"/>
              <a:t>The Future European </a:t>
            </a:r>
            <a:r>
              <a:rPr lang="de-DE" b="1" dirty="0" smtClean="0"/>
              <a:t>Energy System</a:t>
            </a:r>
          </a:p>
          <a:p>
            <a:r>
              <a:rPr lang="de-DE" dirty="0" err="1" smtClean="0"/>
              <a:t>Langrock</a:t>
            </a:r>
            <a:r>
              <a:rPr lang="de-DE" dirty="0" smtClean="0"/>
              <a:t>, T.; </a:t>
            </a:r>
            <a:r>
              <a:rPr lang="de-DE" dirty="0" err="1" smtClean="0"/>
              <a:t>Achner</a:t>
            </a:r>
            <a:r>
              <a:rPr lang="de-DE" dirty="0" smtClean="0"/>
              <a:t>, S.; Jungbluth, C.; </a:t>
            </a:r>
            <a:r>
              <a:rPr lang="de-DE" dirty="0" err="1" smtClean="0"/>
              <a:t>Marambio</a:t>
            </a:r>
            <a:r>
              <a:rPr lang="de-DE" dirty="0" smtClean="0"/>
              <a:t>, C.; Michels, A.; </a:t>
            </a:r>
            <a:r>
              <a:rPr lang="de-DE" dirty="0" err="1" smtClean="0"/>
              <a:t>Weinhard</a:t>
            </a:r>
            <a:r>
              <a:rPr lang="de-DE" dirty="0" smtClean="0"/>
              <a:t>, P. </a:t>
            </a:r>
            <a:r>
              <a:rPr lang="de-DE" dirty="0"/>
              <a:t>(2015</a:t>
            </a:r>
            <a:r>
              <a:rPr lang="de-DE" dirty="0" smtClean="0"/>
              <a:t>): </a:t>
            </a:r>
            <a:r>
              <a:rPr lang="de-DE" b="1" dirty="0" smtClean="0"/>
              <a:t>Potentiale regelbaren </a:t>
            </a:r>
            <a:r>
              <a:rPr lang="de-DE" b="1" dirty="0"/>
              <a:t>Lasten in einem Energieversorgungssystem mit wachsendem Anteil erneuerbarer</a:t>
            </a:r>
            <a:br>
              <a:rPr lang="de-DE" b="1" dirty="0"/>
            </a:br>
            <a:r>
              <a:rPr lang="de-DE" b="1" dirty="0" smtClean="0"/>
              <a:t>Energien</a:t>
            </a:r>
            <a:r>
              <a:rPr lang="de-DE" dirty="0" smtClean="0"/>
              <a:t>, </a:t>
            </a:r>
            <a:r>
              <a:rPr lang="de-DE" dirty="0"/>
              <a:t>https://www.umweltbundesamt.de/publikationen/potentiale-regelbarer-lastenin-</a:t>
            </a:r>
            <a:br>
              <a:rPr lang="de-DE" dirty="0"/>
            </a:br>
            <a:r>
              <a:rPr lang="de-DE" dirty="0" smtClean="0"/>
              <a:t>einem</a:t>
            </a:r>
          </a:p>
          <a:p>
            <a:r>
              <a:rPr lang="en-US" dirty="0" smtClean="0"/>
              <a:t>Gils, H.C. (</a:t>
            </a:r>
            <a:r>
              <a:rPr lang="en-US" dirty="0"/>
              <a:t>2014</a:t>
            </a:r>
            <a:r>
              <a:rPr lang="en-US" dirty="0" smtClean="0"/>
              <a:t>): </a:t>
            </a:r>
            <a:r>
              <a:rPr lang="en-US" b="1" dirty="0"/>
              <a:t>Balancing of Intermittent </a:t>
            </a:r>
            <a:r>
              <a:rPr lang="en-US" b="1" dirty="0" smtClean="0"/>
              <a:t>Renewable Power </a:t>
            </a:r>
            <a:r>
              <a:rPr lang="en-US" b="1" dirty="0"/>
              <a:t>Generation by Demand </a:t>
            </a:r>
            <a:r>
              <a:rPr lang="en-US" b="1" dirty="0" smtClean="0"/>
              <a:t>Response and </a:t>
            </a:r>
            <a:r>
              <a:rPr lang="en-US" b="1" dirty="0"/>
              <a:t>Thermal Energy Storage</a:t>
            </a:r>
            <a:r>
              <a:rPr lang="de-DE" dirty="0" smtClean="0"/>
              <a:t>, Dissertation, </a:t>
            </a:r>
            <a:r>
              <a:rPr lang="de-DE" dirty="0"/>
              <a:t>Universität </a:t>
            </a:r>
            <a:r>
              <a:rPr lang="de-DE" dirty="0" smtClean="0"/>
              <a:t>Stuttgart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Verwendete Quellen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094523" y="1101985"/>
            <a:ext cx="6678002" cy="4960642"/>
          </a:xfrm>
        </p:spPr>
        <p:txBody>
          <a:bodyPr/>
          <a:lstStyle/>
          <a:p>
            <a:r>
              <a:rPr lang="de-DE" dirty="0" smtClean="0"/>
              <a:t>Anstieg von Netzengpässen und damit verbundenen Kosten auch zukünftig erwartet</a:t>
            </a:r>
          </a:p>
          <a:p>
            <a:r>
              <a:rPr lang="de-DE" dirty="0" smtClean="0"/>
              <a:t>Aktuelles Engpassmanagement in Deutschland: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/>
              <a:t>Zusammenführung zum Redispatch 2.0 ab 1.Okt. 2021: alle Erzeuger und Speicher &gt;</a:t>
            </a:r>
            <a:r>
              <a:rPr lang="de-DE" dirty="0" smtClean="0"/>
              <a:t>100 kW</a:t>
            </a:r>
            <a:endParaRPr lang="de-DE" dirty="0"/>
          </a:p>
          <a:p>
            <a:pPr lvl="1"/>
            <a:r>
              <a:rPr lang="de-DE" dirty="0"/>
              <a:t>Verpflichtende Teilnahme und gewinnneutrale Kostenerstattung</a:t>
            </a:r>
          </a:p>
          <a:p>
            <a:r>
              <a:rPr lang="de-DE" dirty="0" smtClean="0"/>
              <a:t>Art</a:t>
            </a:r>
            <a:r>
              <a:rPr lang="de-DE" dirty="0"/>
              <a:t>. 13 der </a:t>
            </a:r>
            <a:r>
              <a:rPr lang="de-DE" dirty="0" smtClean="0"/>
              <a:t>Elektrizitätsbinnenmarkt-VO: </a:t>
            </a:r>
          </a:p>
          <a:p>
            <a:pPr lvl="1"/>
            <a:r>
              <a:rPr lang="de-DE" dirty="0" smtClean="0"/>
              <a:t>alle </a:t>
            </a:r>
            <a:r>
              <a:rPr lang="de-DE" dirty="0"/>
              <a:t>Erzeuger, Speicher, Lasten </a:t>
            </a:r>
            <a:r>
              <a:rPr lang="de-DE" dirty="0" smtClean="0"/>
              <a:t>in Redispatch einbeziehen</a:t>
            </a:r>
          </a:p>
          <a:p>
            <a:pPr lvl="1"/>
            <a:r>
              <a:rPr lang="de-DE" dirty="0" smtClean="0"/>
              <a:t>Marktbasierte </a:t>
            </a:r>
            <a:r>
              <a:rPr lang="de-DE" dirty="0"/>
              <a:t>Mechanismen </a:t>
            </a:r>
            <a:r>
              <a:rPr lang="de-DE" dirty="0" smtClean="0"/>
              <a:t>für Redispatch anwenden</a:t>
            </a:r>
          </a:p>
          <a:p>
            <a:pPr lvl="1"/>
            <a:r>
              <a:rPr lang="de-DE" dirty="0" smtClean="0"/>
              <a:t>Deutschland macht von Ausnahmeregelung (</a:t>
            </a:r>
            <a:r>
              <a:rPr lang="de-DE" dirty="0" err="1" smtClean="0"/>
              <a:t>Inc</a:t>
            </a:r>
            <a:r>
              <a:rPr lang="de-DE" dirty="0" smtClean="0"/>
              <a:t>-</a:t>
            </a:r>
            <a:r>
              <a:rPr lang="de-DE" dirty="0" err="1" smtClean="0"/>
              <a:t>Dec</a:t>
            </a:r>
            <a:r>
              <a:rPr lang="de-DE" dirty="0" smtClean="0"/>
              <a:t>-Gaming) gebrauch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Motivation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>
          <a:xfrm>
            <a:off x="484146" y="1696438"/>
            <a:ext cx="1532456" cy="2013455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93997" y="2391543"/>
            <a:ext cx="1080000" cy="646331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800" dirty="0">
                <a:solidFill>
                  <a:srgbClr val="96BE00"/>
                </a:solidFill>
              </a:rPr>
              <a:t>Netz-engpass!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7" y="1883005"/>
            <a:ext cx="586060" cy="503389"/>
          </a:xfrm>
          <a:prstGeom prst="rect">
            <a:avLst/>
          </a:prstGeom>
        </p:spPr>
      </p:pic>
      <p:grpSp>
        <p:nvGrpSpPr>
          <p:cNvPr id="86" name="Gruppieren 85"/>
          <p:cNvGrpSpPr/>
          <p:nvPr/>
        </p:nvGrpSpPr>
        <p:grpSpPr>
          <a:xfrm>
            <a:off x="5278502" y="2298486"/>
            <a:ext cx="633373" cy="1025580"/>
            <a:chOff x="1338917" y="2864491"/>
            <a:chExt cx="923981" cy="1481002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1733878" y="3382712"/>
              <a:ext cx="79935" cy="962781"/>
              <a:chOff x="3046588" y="5611946"/>
              <a:chExt cx="119831" cy="970296"/>
            </a:xfrm>
          </p:grpSpPr>
          <p:sp>
            <p:nvSpPr>
              <p:cNvPr id="92" name="Trapezoid 91"/>
              <p:cNvSpPr/>
              <p:nvPr/>
            </p:nvSpPr>
            <p:spPr>
              <a:xfrm>
                <a:off x="3046588" y="5611946"/>
                <a:ext cx="119110" cy="968075"/>
              </a:xfrm>
              <a:prstGeom prst="trapezoid">
                <a:avLst/>
              </a:prstGeom>
              <a:solidFill>
                <a:schemeClr val="bg1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hteck 40"/>
              <p:cNvSpPr/>
              <p:nvPr/>
            </p:nvSpPr>
            <p:spPr>
              <a:xfrm>
                <a:off x="3047309" y="6388694"/>
                <a:ext cx="119110" cy="193548"/>
              </a:xfrm>
              <a:custGeom>
                <a:avLst/>
                <a:gdLst>
                  <a:gd name="connsiteX0" fmla="*/ 0 w 119110"/>
                  <a:gd name="connsiteY0" fmla="*/ 0 h 193548"/>
                  <a:gd name="connsiteX1" fmla="*/ 119110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0 w 119110"/>
                  <a:gd name="connsiteY4" fmla="*/ 0 h 193548"/>
                  <a:gd name="connsiteX0" fmla="*/ 9525 w 119110"/>
                  <a:gd name="connsiteY0" fmla="*/ 0 h 193548"/>
                  <a:gd name="connsiteX1" fmla="*/ 119110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9525 w 119110"/>
                  <a:gd name="connsiteY4" fmla="*/ 0 h 193548"/>
                  <a:gd name="connsiteX0" fmla="*/ 9525 w 119110"/>
                  <a:gd name="connsiteY0" fmla="*/ 1905 h 195453"/>
                  <a:gd name="connsiteX1" fmla="*/ 105775 w 119110"/>
                  <a:gd name="connsiteY1" fmla="*/ 0 h 195453"/>
                  <a:gd name="connsiteX2" fmla="*/ 119110 w 119110"/>
                  <a:gd name="connsiteY2" fmla="*/ 195453 h 195453"/>
                  <a:gd name="connsiteX3" fmla="*/ 0 w 119110"/>
                  <a:gd name="connsiteY3" fmla="*/ 195453 h 195453"/>
                  <a:gd name="connsiteX4" fmla="*/ 9525 w 119110"/>
                  <a:gd name="connsiteY4" fmla="*/ 1905 h 195453"/>
                  <a:gd name="connsiteX0" fmla="*/ 9525 w 119110"/>
                  <a:gd name="connsiteY0" fmla="*/ 0 h 193548"/>
                  <a:gd name="connsiteX1" fmla="*/ 109585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9525 w 119110"/>
                  <a:gd name="connsiteY4" fmla="*/ 0 h 19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110" h="193548">
                    <a:moveTo>
                      <a:pt x="9525" y="0"/>
                    </a:moveTo>
                    <a:lnTo>
                      <a:pt x="109585" y="0"/>
                    </a:lnTo>
                    <a:lnTo>
                      <a:pt x="119110" y="193548"/>
                    </a:lnTo>
                    <a:lnTo>
                      <a:pt x="0" y="193548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8" name="Freihandform 87"/>
            <p:cNvSpPr/>
            <p:nvPr/>
          </p:nvSpPr>
          <p:spPr>
            <a:xfrm rot="13500000">
              <a:off x="1563161" y="3304328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ihandform 88"/>
            <p:cNvSpPr/>
            <p:nvPr/>
          </p:nvSpPr>
          <p:spPr>
            <a:xfrm rot="20700000">
              <a:off x="1687970" y="2864491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ihandform 89"/>
            <p:cNvSpPr/>
            <p:nvPr/>
          </p:nvSpPr>
          <p:spPr>
            <a:xfrm rot="6300000">
              <a:off x="2008157" y="3187878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Ellipse 90"/>
            <p:cNvSpPr/>
            <p:nvPr/>
          </p:nvSpPr>
          <p:spPr>
            <a:xfrm>
              <a:off x="1736161" y="3323972"/>
              <a:ext cx="72043" cy="72043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5111612" y="2298486"/>
            <a:ext cx="633373" cy="1025580"/>
            <a:chOff x="1338917" y="2864491"/>
            <a:chExt cx="923981" cy="1481002"/>
          </a:xfrm>
        </p:grpSpPr>
        <p:grpSp>
          <p:nvGrpSpPr>
            <p:cNvPr id="95" name="Gruppieren 94"/>
            <p:cNvGrpSpPr/>
            <p:nvPr/>
          </p:nvGrpSpPr>
          <p:grpSpPr>
            <a:xfrm>
              <a:off x="1733878" y="3382712"/>
              <a:ext cx="79935" cy="962781"/>
              <a:chOff x="3046588" y="5611946"/>
              <a:chExt cx="119831" cy="970296"/>
            </a:xfrm>
          </p:grpSpPr>
          <p:sp>
            <p:nvSpPr>
              <p:cNvPr id="100" name="Trapezoid 99"/>
              <p:cNvSpPr/>
              <p:nvPr/>
            </p:nvSpPr>
            <p:spPr>
              <a:xfrm>
                <a:off x="3046588" y="5611946"/>
                <a:ext cx="119110" cy="968075"/>
              </a:xfrm>
              <a:prstGeom prst="trapezoid">
                <a:avLst/>
              </a:prstGeom>
              <a:solidFill>
                <a:schemeClr val="bg1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hteck 40"/>
              <p:cNvSpPr/>
              <p:nvPr/>
            </p:nvSpPr>
            <p:spPr>
              <a:xfrm>
                <a:off x="3047309" y="6388694"/>
                <a:ext cx="119110" cy="193548"/>
              </a:xfrm>
              <a:custGeom>
                <a:avLst/>
                <a:gdLst>
                  <a:gd name="connsiteX0" fmla="*/ 0 w 119110"/>
                  <a:gd name="connsiteY0" fmla="*/ 0 h 193548"/>
                  <a:gd name="connsiteX1" fmla="*/ 119110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0 w 119110"/>
                  <a:gd name="connsiteY4" fmla="*/ 0 h 193548"/>
                  <a:gd name="connsiteX0" fmla="*/ 9525 w 119110"/>
                  <a:gd name="connsiteY0" fmla="*/ 0 h 193548"/>
                  <a:gd name="connsiteX1" fmla="*/ 119110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9525 w 119110"/>
                  <a:gd name="connsiteY4" fmla="*/ 0 h 193548"/>
                  <a:gd name="connsiteX0" fmla="*/ 9525 w 119110"/>
                  <a:gd name="connsiteY0" fmla="*/ 1905 h 195453"/>
                  <a:gd name="connsiteX1" fmla="*/ 105775 w 119110"/>
                  <a:gd name="connsiteY1" fmla="*/ 0 h 195453"/>
                  <a:gd name="connsiteX2" fmla="*/ 119110 w 119110"/>
                  <a:gd name="connsiteY2" fmla="*/ 195453 h 195453"/>
                  <a:gd name="connsiteX3" fmla="*/ 0 w 119110"/>
                  <a:gd name="connsiteY3" fmla="*/ 195453 h 195453"/>
                  <a:gd name="connsiteX4" fmla="*/ 9525 w 119110"/>
                  <a:gd name="connsiteY4" fmla="*/ 1905 h 195453"/>
                  <a:gd name="connsiteX0" fmla="*/ 9525 w 119110"/>
                  <a:gd name="connsiteY0" fmla="*/ 0 h 193548"/>
                  <a:gd name="connsiteX1" fmla="*/ 109585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9525 w 119110"/>
                  <a:gd name="connsiteY4" fmla="*/ 0 h 19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110" h="193548">
                    <a:moveTo>
                      <a:pt x="9525" y="0"/>
                    </a:moveTo>
                    <a:lnTo>
                      <a:pt x="109585" y="0"/>
                    </a:lnTo>
                    <a:lnTo>
                      <a:pt x="119110" y="193548"/>
                    </a:lnTo>
                    <a:lnTo>
                      <a:pt x="0" y="193548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Freihandform 95"/>
            <p:cNvSpPr/>
            <p:nvPr/>
          </p:nvSpPr>
          <p:spPr>
            <a:xfrm rot="13500000">
              <a:off x="1563161" y="3304328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ihandform 96"/>
            <p:cNvSpPr/>
            <p:nvPr/>
          </p:nvSpPr>
          <p:spPr>
            <a:xfrm rot="20700000">
              <a:off x="1687970" y="2864491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ihandform 97"/>
            <p:cNvSpPr/>
            <p:nvPr/>
          </p:nvSpPr>
          <p:spPr>
            <a:xfrm rot="6300000">
              <a:off x="2008157" y="3187878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1736161" y="3323972"/>
              <a:ext cx="72043" cy="72043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uppieren 101"/>
          <p:cNvGrpSpPr/>
          <p:nvPr/>
        </p:nvGrpSpPr>
        <p:grpSpPr>
          <a:xfrm>
            <a:off x="5732683" y="3026184"/>
            <a:ext cx="173318" cy="297882"/>
            <a:chOff x="4587095" y="4133988"/>
            <a:chExt cx="167359" cy="284729"/>
          </a:xfrm>
        </p:grpSpPr>
        <p:grpSp>
          <p:nvGrpSpPr>
            <p:cNvPr id="103" name="Gruppieren 102"/>
            <p:cNvGrpSpPr/>
            <p:nvPr/>
          </p:nvGrpSpPr>
          <p:grpSpPr>
            <a:xfrm>
              <a:off x="4587095" y="4138026"/>
              <a:ext cx="61598" cy="126168"/>
              <a:chOff x="4587095" y="4149299"/>
              <a:chExt cx="61598" cy="126168"/>
            </a:xfrm>
          </p:grpSpPr>
          <p:cxnSp>
            <p:nvCxnSpPr>
              <p:cNvPr id="113" name="Gerader Verbinder 112"/>
              <p:cNvCxnSpPr/>
              <p:nvPr/>
            </p:nvCxnSpPr>
            <p:spPr>
              <a:xfrm flipV="1">
                <a:off x="4587095" y="4149299"/>
                <a:ext cx="61598" cy="7152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4" name="Gerader Verbinder 113"/>
              <p:cNvCxnSpPr/>
              <p:nvPr/>
            </p:nvCxnSpPr>
            <p:spPr>
              <a:xfrm>
                <a:off x="4627245" y="4184900"/>
                <a:ext cx="0" cy="9056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4" name="Gruppieren 103"/>
            <p:cNvGrpSpPr/>
            <p:nvPr/>
          </p:nvGrpSpPr>
          <p:grpSpPr>
            <a:xfrm>
              <a:off x="4692856" y="4133988"/>
              <a:ext cx="61598" cy="126168"/>
              <a:chOff x="4587095" y="4149299"/>
              <a:chExt cx="61598" cy="126168"/>
            </a:xfrm>
          </p:grpSpPr>
          <p:cxnSp>
            <p:nvCxnSpPr>
              <p:cNvPr id="111" name="Gerader Verbinder 110"/>
              <p:cNvCxnSpPr/>
              <p:nvPr/>
            </p:nvCxnSpPr>
            <p:spPr>
              <a:xfrm flipV="1">
                <a:off x="4587095" y="4149299"/>
                <a:ext cx="61598" cy="7152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2" name="Gerader Verbinder 111"/>
              <p:cNvCxnSpPr/>
              <p:nvPr/>
            </p:nvCxnSpPr>
            <p:spPr>
              <a:xfrm>
                <a:off x="4627245" y="4184900"/>
                <a:ext cx="0" cy="9056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5" name="Gruppieren 104"/>
            <p:cNvGrpSpPr/>
            <p:nvPr/>
          </p:nvGrpSpPr>
          <p:grpSpPr>
            <a:xfrm>
              <a:off x="4587095" y="4292549"/>
              <a:ext cx="61598" cy="126168"/>
              <a:chOff x="4587095" y="4149299"/>
              <a:chExt cx="61598" cy="126168"/>
            </a:xfrm>
          </p:grpSpPr>
          <p:cxnSp>
            <p:nvCxnSpPr>
              <p:cNvPr id="109" name="Gerader Verbinder 108"/>
              <p:cNvCxnSpPr/>
              <p:nvPr/>
            </p:nvCxnSpPr>
            <p:spPr>
              <a:xfrm flipV="1">
                <a:off x="4587095" y="4149299"/>
                <a:ext cx="61598" cy="7152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109"/>
              <p:cNvCxnSpPr/>
              <p:nvPr/>
            </p:nvCxnSpPr>
            <p:spPr>
              <a:xfrm>
                <a:off x="4627245" y="4184900"/>
                <a:ext cx="0" cy="9056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6" name="Gruppieren 105"/>
            <p:cNvGrpSpPr/>
            <p:nvPr/>
          </p:nvGrpSpPr>
          <p:grpSpPr>
            <a:xfrm>
              <a:off x="4692856" y="4288511"/>
              <a:ext cx="61598" cy="126168"/>
              <a:chOff x="4587095" y="4149299"/>
              <a:chExt cx="61598" cy="126168"/>
            </a:xfrm>
          </p:grpSpPr>
          <p:cxnSp>
            <p:nvCxnSpPr>
              <p:cNvPr id="107" name="Gerader Verbinder 106"/>
              <p:cNvCxnSpPr/>
              <p:nvPr/>
            </p:nvCxnSpPr>
            <p:spPr>
              <a:xfrm flipV="1">
                <a:off x="4587095" y="4149299"/>
                <a:ext cx="61598" cy="7152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107"/>
              <p:cNvCxnSpPr/>
              <p:nvPr/>
            </p:nvCxnSpPr>
            <p:spPr>
              <a:xfrm>
                <a:off x="4627245" y="4184900"/>
                <a:ext cx="0" cy="9056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15" name="Textfeld 114"/>
          <p:cNvSpPr txBox="1"/>
          <p:nvPr/>
        </p:nvSpPr>
        <p:spPr>
          <a:xfrm>
            <a:off x="5475805" y="220425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EinsMan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ruppieren 115"/>
          <p:cNvGrpSpPr/>
          <p:nvPr/>
        </p:nvGrpSpPr>
        <p:grpSpPr>
          <a:xfrm>
            <a:off x="4975421" y="2298486"/>
            <a:ext cx="633373" cy="1025580"/>
            <a:chOff x="1338917" y="2864491"/>
            <a:chExt cx="923981" cy="1481002"/>
          </a:xfrm>
        </p:grpSpPr>
        <p:grpSp>
          <p:nvGrpSpPr>
            <p:cNvPr id="117" name="Gruppieren 116"/>
            <p:cNvGrpSpPr/>
            <p:nvPr/>
          </p:nvGrpSpPr>
          <p:grpSpPr>
            <a:xfrm>
              <a:off x="1733878" y="3382712"/>
              <a:ext cx="79935" cy="962781"/>
              <a:chOff x="3046588" y="5611946"/>
              <a:chExt cx="119831" cy="970296"/>
            </a:xfrm>
          </p:grpSpPr>
          <p:sp>
            <p:nvSpPr>
              <p:cNvPr id="122" name="Trapezoid 121"/>
              <p:cNvSpPr/>
              <p:nvPr/>
            </p:nvSpPr>
            <p:spPr>
              <a:xfrm>
                <a:off x="3046588" y="5611946"/>
                <a:ext cx="119110" cy="968075"/>
              </a:xfrm>
              <a:prstGeom prst="trapezoid">
                <a:avLst/>
              </a:prstGeom>
              <a:solidFill>
                <a:schemeClr val="bg1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hteck 40"/>
              <p:cNvSpPr/>
              <p:nvPr/>
            </p:nvSpPr>
            <p:spPr>
              <a:xfrm>
                <a:off x="3047309" y="6388694"/>
                <a:ext cx="119110" cy="193548"/>
              </a:xfrm>
              <a:custGeom>
                <a:avLst/>
                <a:gdLst>
                  <a:gd name="connsiteX0" fmla="*/ 0 w 119110"/>
                  <a:gd name="connsiteY0" fmla="*/ 0 h 193548"/>
                  <a:gd name="connsiteX1" fmla="*/ 119110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0 w 119110"/>
                  <a:gd name="connsiteY4" fmla="*/ 0 h 193548"/>
                  <a:gd name="connsiteX0" fmla="*/ 9525 w 119110"/>
                  <a:gd name="connsiteY0" fmla="*/ 0 h 193548"/>
                  <a:gd name="connsiteX1" fmla="*/ 119110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9525 w 119110"/>
                  <a:gd name="connsiteY4" fmla="*/ 0 h 193548"/>
                  <a:gd name="connsiteX0" fmla="*/ 9525 w 119110"/>
                  <a:gd name="connsiteY0" fmla="*/ 1905 h 195453"/>
                  <a:gd name="connsiteX1" fmla="*/ 105775 w 119110"/>
                  <a:gd name="connsiteY1" fmla="*/ 0 h 195453"/>
                  <a:gd name="connsiteX2" fmla="*/ 119110 w 119110"/>
                  <a:gd name="connsiteY2" fmla="*/ 195453 h 195453"/>
                  <a:gd name="connsiteX3" fmla="*/ 0 w 119110"/>
                  <a:gd name="connsiteY3" fmla="*/ 195453 h 195453"/>
                  <a:gd name="connsiteX4" fmla="*/ 9525 w 119110"/>
                  <a:gd name="connsiteY4" fmla="*/ 1905 h 195453"/>
                  <a:gd name="connsiteX0" fmla="*/ 9525 w 119110"/>
                  <a:gd name="connsiteY0" fmla="*/ 0 h 193548"/>
                  <a:gd name="connsiteX1" fmla="*/ 109585 w 119110"/>
                  <a:gd name="connsiteY1" fmla="*/ 0 h 193548"/>
                  <a:gd name="connsiteX2" fmla="*/ 119110 w 119110"/>
                  <a:gd name="connsiteY2" fmla="*/ 193548 h 193548"/>
                  <a:gd name="connsiteX3" fmla="*/ 0 w 119110"/>
                  <a:gd name="connsiteY3" fmla="*/ 193548 h 193548"/>
                  <a:gd name="connsiteX4" fmla="*/ 9525 w 119110"/>
                  <a:gd name="connsiteY4" fmla="*/ 0 h 19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110" h="193548">
                    <a:moveTo>
                      <a:pt x="9525" y="0"/>
                    </a:moveTo>
                    <a:lnTo>
                      <a:pt x="109585" y="0"/>
                    </a:lnTo>
                    <a:lnTo>
                      <a:pt x="119110" y="193548"/>
                    </a:lnTo>
                    <a:lnTo>
                      <a:pt x="0" y="193548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reihandform 117"/>
            <p:cNvSpPr/>
            <p:nvPr/>
          </p:nvSpPr>
          <p:spPr>
            <a:xfrm rot="13500000">
              <a:off x="1563161" y="3304328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ihandform 118"/>
            <p:cNvSpPr/>
            <p:nvPr/>
          </p:nvSpPr>
          <p:spPr>
            <a:xfrm rot="20700000">
              <a:off x="1687970" y="2864491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ihandform 119"/>
            <p:cNvSpPr/>
            <p:nvPr/>
          </p:nvSpPr>
          <p:spPr>
            <a:xfrm rot="6300000">
              <a:off x="2008157" y="3187878"/>
              <a:ext cx="30498" cy="478985"/>
            </a:xfrm>
            <a:custGeom>
              <a:avLst/>
              <a:gdLst>
                <a:gd name="connsiteX0" fmla="*/ 44274 w 108000"/>
                <a:gd name="connsiteY0" fmla="*/ 0 h 1188000"/>
                <a:gd name="connsiteX1" fmla="*/ 63726 w 108000"/>
                <a:gd name="connsiteY1" fmla="*/ 0 h 1188000"/>
                <a:gd name="connsiteX2" fmla="*/ 108000 w 108000"/>
                <a:gd name="connsiteY2" fmla="*/ 1008000 h 1188000"/>
                <a:gd name="connsiteX3" fmla="*/ 108000 w 108000"/>
                <a:gd name="connsiteY3" fmla="*/ 1188000 h 1188000"/>
                <a:gd name="connsiteX4" fmla="*/ 0 w 108000"/>
                <a:gd name="connsiteY4" fmla="*/ 1188000 h 1188000"/>
                <a:gd name="connsiteX5" fmla="*/ 0 w 108000"/>
                <a:gd name="connsiteY5" fmla="*/ 100800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" h="1188000">
                  <a:moveTo>
                    <a:pt x="44274" y="0"/>
                  </a:moveTo>
                  <a:lnTo>
                    <a:pt x="63726" y="0"/>
                  </a:lnTo>
                  <a:lnTo>
                    <a:pt x="108000" y="1008000"/>
                  </a:lnTo>
                  <a:lnTo>
                    <a:pt x="108000" y="1188000"/>
                  </a:lnTo>
                  <a:lnTo>
                    <a:pt x="0" y="118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1736161" y="3323972"/>
              <a:ext cx="72043" cy="72043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uppieren 123"/>
          <p:cNvGrpSpPr>
            <a:grpSpLocks noChangeAspect="1"/>
          </p:cNvGrpSpPr>
          <p:nvPr/>
        </p:nvGrpSpPr>
        <p:grpSpPr>
          <a:xfrm>
            <a:off x="5992816" y="3122642"/>
            <a:ext cx="388469" cy="201424"/>
            <a:chOff x="1853048" y="5553047"/>
            <a:chExt cx="1766452" cy="946812"/>
          </a:xfrm>
        </p:grpSpPr>
        <p:sp>
          <p:nvSpPr>
            <p:cNvPr id="125" name="Ellipse 124"/>
            <p:cNvSpPr/>
            <p:nvPr/>
          </p:nvSpPr>
          <p:spPr>
            <a:xfrm>
              <a:off x="1853048" y="5553047"/>
              <a:ext cx="1766452" cy="429861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de-DE" sz="21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1853048" y="5760657"/>
              <a:ext cx="1766452" cy="739202"/>
            </a:xfrm>
            <a:prstGeom prst="rect">
              <a:avLst/>
            </a:prstGeom>
            <a:pattFill prst="lt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75000"/>
                </a:srgbClr>
              </a:bgClr>
            </a:patt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de-DE" sz="21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0" name="Gruppieren 129"/>
          <p:cNvGrpSpPr>
            <a:grpSpLocks noChangeAspect="1"/>
          </p:cNvGrpSpPr>
          <p:nvPr/>
        </p:nvGrpSpPr>
        <p:grpSpPr>
          <a:xfrm>
            <a:off x="3684901" y="2752884"/>
            <a:ext cx="749307" cy="571182"/>
            <a:chOff x="2514678" y="2094384"/>
            <a:chExt cx="3962322" cy="3020397"/>
          </a:xfrm>
        </p:grpSpPr>
        <p:sp>
          <p:nvSpPr>
            <p:cNvPr id="131" name="Trapezoid 33"/>
            <p:cNvSpPr>
              <a:spLocks noChangeAspect="1"/>
            </p:cNvSpPr>
            <p:nvPr/>
          </p:nvSpPr>
          <p:spPr>
            <a:xfrm>
              <a:off x="4044040" y="2844110"/>
              <a:ext cx="2432960" cy="2270671"/>
            </a:xfrm>
            <a:custGeom>
              <a:avLst/>
              <a:gdLst>
                <a:gd name="connsiteX0" fmla="*/ 0 w 579120"/>
                <a:gd name="connsiteY0" fmla="*/ 763905 h 763905"/>
                <a:gd name="connsiteX1" fmla="*/ 144780 w 579120"/>
                <a:gd name="connsiteY1" fmla="*/ 0 h 763905"/>
                <a:gd name="connsiteX2" fmla="*/ 434340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  <a:gd name="connsiteX0" fmla="*/ 0 w 579120"/>
                <a:gd name="connsiteY0" fmla="*/ 763905 h 763905"/>
                <a:gd name="connsiteX1" fmla="*/ 144780 w 579120"/>
                <a:gd name="connsiteY1" fmla="*/ 0 h 763905"/>
                <a:gd name="connsiteX2" fmla="*/ 434340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  <a:gd name="connsiteX0" fmla="*/ 0 w 579120"/>
                <a:gd name="connsiteY0" fmla="*/ 763905 h 763905"/>
                <a:gd name="connsiteX1" fmla="*/ 144780 w 579120"/>
                <a:gd name="connsiteY1" fmla="*/ 0 h 763905"/>
                <a:gd name="connsiteX2" fmla="*/ 434340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  <a:gd name="connsiteX0" fmla="*/ 0 w 579120"/>
                <a:gd name="connsiteY0" fmla="*/ 763905 h 763905"/>
                <a:gd name="connsiteX1" fmla="*/ 144780 w 579120"/>
                <a:gd name="connsiteY1" fmla="*/ 0 h 763905"/>
                <a:gd name="connsiteX2" fmla="*/ 434340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  <a:gd name="connsiteX0" fmla="*/ 0 w 579120"/>
                <a:gd name="connsiteY0" fmla="*/ 763905 h 763905"/>
                <a:gd name="connsiteX1" fmla="*/ 144780 w 579120"/>
                <a:gd name="connsiteY1" fmla="*/ 0 h 763905"/>
                <a:gd name="connsiteX2" fmla="*/ 434340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  <a:gd name="connsiteX0" fmla="*/ 0 w 579120"/>
                <a:gd name="connsiteY0" fmla="*/ 763905 h 763905"/>
                <a:gd name="connsiteX1" fmla="*/ 117724 w 579120"/>
                <a:gd name="connsiteY1" fmla="*/ 0 h 763905"/>
                <a:gd name="connsiteX2" fmla="*/ 434340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  <a:gd name="connsiteX0" fmla="*/ 0 w 579120"/>
                <a:gd name="connsiteY0" fmla="*/ 763905 h 763905"/>
                <a:gd name="connsiteX1" fmla="*/ 117724 w 579120"/>
                <a:gd name="connsiteY1" fmla="*/ 0 h 763905"/>
                <a:gd name="connsiteX2" fmla="*/ 459141 w 579120"/>
                <a:gd name="connsiteY2" fmla="*/ 0 h 763905"/>
                <a:gd name="connsiteX3" fmla="*/ 579120 w 579120"/>
                <a:gd name="connsiteY3" fmla="*/ 763905 h 763905"/>
                <a:gd name="connsiteX4" fmla="*/ 0 w 579120"/>
                <a:gd name="connsiteY4" fmla="*/ 763905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0" h="763905">
                  <a:moveTo>
                    <a:pt x="0" y="763905"/>
                  </a:moveTo>
                  <a:cubicBezTo>
                    <a:pt x="130175" y="518795"/>
                    <a:pt x="113279" y="264160"/>
                    <a:pt x="117724" y="0"/>
                  </a:cubicBezTo>
                  <a:lnTo>
                    <a:pt x="459141" y="0"/>
                  </a:lnTo>
                  <a:cubicBezTo>
                    <a:pt x="459776" y="262255"/>
                    <a:pt x="450850" y="520700"/>
                    <a:pt x="579120" y="763905"/>
                  </a:cubicBezTo>
                  <a:lnTo>
                    <a:pt x="0" y="7639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7000">
                  <a:schemeClr val="bg1">
                    <a:lumMod val="50000"/>
                  </a:schemeClr>
                </a:gs>
                <a:gs pos="4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500"/>
            </a:p>
          </p:txBody>
        </p:sp>
        <p:sp>
          <p:nvSpPr>
            <p:cNvPr id="132" name="Trapezoid 131"/>
            <p:cNvSpPr/>
            <p:nvPr/>
          </p:nvSpPr>
          <p:spPr>
            <a:xfrm>
              <a:off x="3823374" y="2094384"/>
              <a:ext cx="355591" cy="2054656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7000">
                  <a:schemeClr val="bg1">
                    <a:lumMod val="50000"/>
                  </a:schemeClr>
                </a:gs>
                <a:gs pos="4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500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2514678" y="4149040"/>
              <a:ext cx="1807811" cy="965741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500"/>
            </a:p>
          </p:txBody>
        </p:sp>
      </p:grpSp>
      <p:sp>
        <p:nvSpPr>
          <p:cNvPr id="137" name="Textfeld 136"/>
          <p:cNvSpPr txBox="1"/>
          <p:nvPr/>
        </p:nvSpPr>
        <p:spPr>
          <a:xfrm>
            <a:off x="3367325" y="2204258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Redispatch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3305671" y="3336554"/>
            <a:ext cx="16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&gt;10 MW Pflicht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5107010" y="3336554"/>
            <a:ext cx="16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&gt;100 kW Pflicht</a:t>
            </a:r>
          </a:p>
        </p:txBody>
      </p:sp>
    </p:spTree>
    <p:extLst>
      <p:ext uri="{BB962C8B-B14F-4D97-AF65-F5344CB8AC3E}">
        <p14:creationId xmlns:p14="http://schemas.microsoft.com/office/powerpoint/2010/main" val="38869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Smart Markets als marktbasierte Ergänzung </a:t>
            </a:r>
            <a:r>
              <a:rPr lang="de-DE" dirty="0"/>
              <a:t>zum </a:t>
            </a:r>
            <a:r>
              <a:rPr lang="de-DE" dirty="0" smtClean="0"/>
              <a:t>Energy-Only-Markt und zum aktuellen </a:t>
            </a:r>
            <a:r>
              <a:rPr lang="de-DE" dirty="0"/>
              <a:t>Engpassmanagement </a:t>
            </a:r>
            <a:r>
              <a:rPr lang="de-DE" dirty="0" smtClean="0"/>
              <a:t>(RD </a:t>
            </a:r>
            <a:r>
              <a:rPr lang="de-DE" dirty="0"/>
              <a:t>2.0 als </a:t>
            </a:r>
            <a:r>
              <a:rPr lang="de-DE" dirty="0" smtClean="0"/>
              <a:t>Rückfall-Option)</a:t>
            </a:r>
          </a:p>
          <a:p>
            <a:endParaRPr lang="de-DE" dirty="0"/>
          </a:p>
          <a:p>
            <a:r>
              <a:rPr lang="de-DE" dirty="0" smtClean="0"/>
              <a:t>Eigenschaften von Smart Markets:</a:t>
            </a:r>
            <a:endParaRPr lang="de-DE" dirty="0"/>
          </a:p>
          <a:p>
            <a:pPr lvl="1"/>
            <a:r>
              <a:rPr lang="de-DE" dirty="0" smtClean="0"/>
              <a:t>temporäre </a:t>
            </a:r>
            <a:r>
              <a:rPr lang="de-DE" dirty="0"/>
              <a:t>Beschränkung </a:t>
            </a:r>
            <a:r>
              <a:rPr lang="de-DE" dirty="0" smtClean="0"/>
              <a:t>auf prognostizierte Engpasssituation</a:t>
            </a:r>
            <a:endParaRPr lang="de-DE" dirty="0"/>
          </a:p>
          <a:p>
            <a:pPr lvl="1"/>
            <a:r>
              <a:rPr lang="de-DE" dirty="0"/>
              <a:t>lokale Beschränkung </a:t>
            </a:r>
            <a:r>
              <a:rPr lang="de-DE" dirty="0" smtClean="0"/>
              <a:t>auf betroffenen Stromnetzbereich</a:t>
            </a:r>
          </a:p>
          <a:p>
            <a:r>
              <a:rPr lang="de-DE" dirty="0" smtClean="0"/>
              <a:t>Hauptziel </a:t>
            </a:r>
            <a:r>
              <a:rPr lang="de-DE" dirty="0"/>
              <a:t>von Smart </a:t>
            </a:r>
            <a:r>
              <a:rPr lang="de-DE" dirty="0" smtClean="0"/>
              <a:t>Markets: </a:t>
            </a:r>
            <a:r>
              <a:rPr lang="de-DE" dirty="0"/>
              <a:t>Effizienz- und Innovationspotentiale </a:t>
            </a:r>
            <a:r>
              <a:rPr lang="de-DE" dirty="0" err="1"/>
              <a:t>ggü</a:t>
            </a:r>
            <a:r>
              <a:rPr lang="de-DE" dirty="0"/>
              <a:t>. </a:t>
            </a:r>
            <a:r>
              <a:rPr lang="de-DE" dirty="0" smtClean="0"/>
              <a:t>Redispatch </a:t>
            </a:r>
            <a:r>
              <a:rPr lang="de-DE" dirty="0"/>
              <a:t>2.0 heben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Motivation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ADDD1C6A-16D9-4C98-BA3B-91901A05F4F7}"/>
              </a:ext>
            </a:extLst>
          </p:cNvPr>
          <p:cNvSpPr txBox="1"/>
          <p:nvPr/>
        </p:nvSpPr>
        <p:spPr>
          <a:xfrm>
            <a:off x="900113" y="2460621"/>
            <a:ext cx="1513141" cy="374571"/>
          </a:xfrm>
          <a:prstGeom prst="roundRect">
            <a:avLst/>
          </a:prstGeom>
          <a:solidFill>
            <a:srgbClr val="005A9B"/>
          </a:solidFill>
          <a:ln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Spot Markt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6" name="Pfeil: nach rechts 33">
            <a:extLst>
              <a:ext uri="{FF2B5EF4-FFF2-40B4-BE49-F238E27FC236}">
                <a16:creationId xmlns:a16="http://schemas.microsoft.com/office/drawing/2014/main" id="{25B2B570-7ECD-4F7B-8329-3CCE4E4BE0F6}"/>
              </a:ext>
            </a:extLst>
          </p:cNvPr>
          <p:cNvSpPr/>
          <p:nvPr/>
        </p:nvSpPr>
        <p:spPr>
          <a:xfrm>
            <a:off x="2479243" y="2515930"/>
            <a:ext cx="499619" cy="263951"/>
          </a:xfrm>
          <a:prstGeom prst="rightArrow">
            <a:avLst/>
          </a:prstGeom>
          <a:solidFill>
            <a:srgbClr val="00738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57228F2E-0637-4E49-A1C1-8B196CE64C73}"/>
              </a:ext>
            </a:extLst>
          </p:cNvPr>
          <p:cNvSpPr txBox="1"/>
          <p:nvPr/>
        </p:nvSpPr>
        <p:spPr>
          <a:xfrm>
            <a:off x="3044851" y="2460622"/>
            <a:ext cx="1558411" cy="374571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Smart Market</a:t>
            </a:r>
          </a:p>
        </p:txBody>
      </p:sp>
      <p:sp>
        <p:nvSpPr>
          <p:cNvPr id="128" name="Pfeil: nach rechts 35">
            <a:extLst>
              <a:ext uri="{FF2B5EF4-FFF2-40B4-BE49-F238E27FC236}">
                <a16:creationId xmlns:a16="http://schemas.microsoft.com/office/drawing/2014/main" id="{C2C3D559-2B1A-4254-A0E8-297C4643B7BE}"/>
              </a:ext>
            </a:extLst>
          </p:cNvPr>
          <p:cNvSpPr/>
          <p:nvPr/>
        </p:nvSpPr>
        <p:spPr>
          <a:xfrm>
            <a:off x="4664567" y="2515930"/>
            <a:ext cx="499619" cy="263951"/>
          </a:xfrm>
          <a:prstGeom prst="rightArrow">
            <a:avLst/>
          </a:prstGeom>
          <a:solidFill>
            <a:srgbClr val="00738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8F546A86-9D4A-45E2-834C-BBA1C3139A93}"/>
              </a:ext>
            </a:extLst>
          </p:cNvPr>
          <p:cNvSpPr txBox="1"/>
          <p:nvPr/>
        </p:nvSpPr>
        <p:spPr>
          <a:xfrm>
            <a:off x="5230175" y="2460622"/>
            <a:ext cx="1724498" cy="374571"/>
          </a:xfrm>
          <a:prstGeom prst="roundRect">
            <a:avLst/>
          </a:prstGeom>
          <a:solidFill>
            <a:srgbClr val="005A9B"/>
          </a:solidFill>
          <a:ln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Redispatch </a:t>
            </a:r>
            <a:r>
              <a:rPr lang="de-DE" sz="1600" b="1" dirty="0">
                <a:solidFill>
                  <a:schemeClr val="bg1"/>
                </a:solidFill>
              </a:rPr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18655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7" y="1766888"/>
            <a:ext cx="4288919" cy="40827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Definition </a:t>
            </a:r>
            <a:r>
              <a:rPr lang="de-DE" dirty="0" smtClean="0"/>
              <a:t>Einschaltsignal für Smart Markets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4185" y="1766888"/>
            <a:ext cx="4208340" cy="4741200"/>
          </a:xfrm>
        </p:spPr>
        <p:txBody>
          <a:bodyPr/>
          <a:lstStyle/>
          <a:p>
            <a:r>
              <a:rPr lang="de-DE" dirty="0" smtClean="0"/>
              <a:t>Einschaltsignal: </a:t>
            </a:r>
            <a:r>
              <a:rPr lang="de-DE" b="1" dirty="0" smtClean="0"/>
              <a:t>negativer</a:t>
            </a:r>
            <a:r>
              <a:rPr lang="de-DE" dirty="0" smtClean="0"/>
              <a:t> und </a:t>
            </a:r>
            <a:r>
              <a:rPr lang="de-DE" b="1" dirty="0" smtClean="0"/>
              <a:t>positiver</a:t>
            </a:r>
            <a:r>
              <a:rPr lang="de-DE" dirty="0" smtClean="0"/>
              <a:t> Bedarf der Leistungsanpassung wird aus Engpass im Stromnetz abgeleitet</a:t>
            </a:r>
          </a:p>
          <a:p>
            <a:r>
              <a:rPr lang="de-DE" dirty="0" smtClean="0"/>
              <a:t>Annahmen fürs Projekt EOM-Plus:</a:t>
            </a:r>
          </a:p>
          <a:p>
            <a:pPr lvl="1"/>
            <a:r>
              <a:rPr lang="de-DE" dirty="0" smtClean="0"/>
              <a:t>Erstmal Beschränkung </a:t>
            </a:r>
            <a:r>
              <a:rPr lang="de-DE" dirty="0"/>
              <a:t>auf </a:t>
            </a:r>
            <a:r>
              <a:rPr lang="de-DE" dirty="0" smtClean="0"/>
              <a:t>strombedingte Engpässe </a:t>
            </a:r>
            <a:r>
              <a:rPr lang="de-DE" dirty="0"/>
              <a:t>im Übertragungsnetz</a:t>
            </a:r>
          </a:p>
          <a:p>
            <a:pPr lvl="1"/>
            <a:r>
              <a:rPr lang="de-DE" dirty="0"/>
              <a:t>Beschränkung auf </a:t>
            </a:r>
            <a:r>
              <a:rPr lang="de-DE" dirty="0" smtClean="0"/>
              <a:t>Wirkleistungsanpassung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3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Definition der Angebotsfunktion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7396" y="2910088"/>
            <a:ext cx="428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… das freiwillige </a:t>
            </a:r>
            <a:r>
              <a:rPr lang="de-DE" sz="1800" dirty="0" smtClean="0">
                <a:solidFill>
                  <a:schemeClr val="tx2"/>
                </a:solidFill>
              </a:rPr>
              <a:t>Ab-/Zuschalten </a:t>
            </a:r>
            <a:r>
              <a:rPr lang="de-DE" sz="1800" dirty="0">
                <a:solidFill>
                  <a:schemeClr val="tx2"/>
                </a:solidFill>
              </a:rPr>
              <a:t>von Erzeugern 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55221" y="2900082"/>
            <a:ext cx="407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… das freiwillige </a:t>
            </a:r>
            <a:r>
              <a:rPr lang="de-DE" sz="1800" dirty="0" smtClean="0">
                <a:solidFill>
                  <a:schemeClr val="tx2"/>
                </a:solidFill>
              </a:rPr>
              <a:t>Ab-/Zuschalten </a:t>
            </a:r>
            <a:r>
              <a:rPr lang="de-DE" sz="1800" dirty="0">
                <a:solidFill>
                  <a:schemeClr val="tx2"/>
                </a:solidFill>
              </a:rPr>
              <a:t>von Lasten</a:t>
            </a:r>
            <a:endParaRPr lang="de-DE" sz="2400" dirty="0">
              <a:solidFill>
                <a:schemeClr val="tx2"/>
              </a:solidFill>
            </a:endParaRPr>
          </a:p>
        </p:txBody>
      </p:sp>
      <p:grpSp>
        <p:nvGrpSpPr>
          <p:cNvPr id="121" name="Gruppieren 120"/>
          <p:cNvGrpSpPr/>
          <p:nvPr/>
        </p:nvGrpSpPr>
        <p:grpSpPr>
          <a:xfrm>
            <a:off x="2277242" y="4116793"/>
            <a:ext cx="853229" cy="460114"/>
            <a:chOff x="1638758" y="2814741"/>
            <a:chExt cx="853229" cy="460114"/>
          </a:xfrm>
        </p:grpSpPr>
        <p:grpSp>
          <p:nvGrpSpPr>
            <p:cNvPr id="15" name="Gruppieren 14"/>
            <p:cNvGrpSpPr>
              <a:grpSpLocks noChangeAspect="1"/>
            </p:cNvGrpSpPr>
            <p:nvPr/>
          </p:nvGrpSpPr>
          <p:grpSpPr>
            <a:xfrm>
              <a:off x="1638758" y="2814741"/>
              <a:ext cx="795267" cy="460114"/>
              <a:chOff x="1853048" y="5553047"/>
              <a:chExt cx="1766452" cy="946812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853048" y="5553047"/>
                <a:ext cx="1766452" cy="429861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endParaRPr lang="de-DE" sz="21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1853048" y="5760657"/>
                <a:ext cx="1766452" cy="739202"/>
              </a:xfrm>
              <a:prstGeom prst="rect">
                <a:avLst/>
              </a:prstGeom>
              <a:pattFill prst="ltVert">
                <a:fgClr>
                  <a:srgbClr val="70AD47">
                    <a:lumMod val="60000"/>
                    <a:lumOff val="40000"/>
                  </a:srgbClr>
                </a:fgClr>
                <a:bgClr>
                  <a:srgbClr val="70AD47">
                    <a:lumMod val="75000"/>
                  </a:srgbClr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endParaRPr lang="de-DE" sz="21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6" name="Gerade Verbindung mit Pfeil 15"/>
            <p:cNvCxnSpPr/>
            <p:nvPr/>
          </p:nvCxnSpPr>
          <p:spPr>
            <a:xfrm>
              <a:off x="2491987" y="2950728"/>
              <a:ext cx="0" cy="324127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/>
          <p:cNvGrpSpPr/>
          <p:nvPr/>
        </p:nvGrpSpPr>
        <p:grpSpPr>
          <a:xfrm>
            <a:off x="5294866" y="3807104"/>
            <a:ext cx="1173172" cy="769803"/>
            <a:chOff x="4928021" y="2248990"/>
            <a:chExt cx="1173172" cy="769803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4928021" y="2248990"/>
              <a:ext cx="1095065" cy="769803"/>
              <a:chOff x="8182764" y="2585079"/>
              <a:chExt cx="745050" cy="684000"/>
            </a:xfrm>
          </p:grpSpPr>
          <p:grpSp>
            <p:nvGrpSpPr>
              <p:cNvPr id="22" name="Gruppieren 21"/>
              <p:cNvGrpSpPr>
                <a:grpSpLocks noChangeAspect="1"/>
              </p:cNvGrpSpPr>
              <p:nvPr/>
            </p:nvGrpSpPr>
            <p:grpSpPr>
              <a:xfrm>
                <a:off x="8182764" y="2585079"/>
                <a:ext cx="745050" cy="684000"/>
                <a:chOff x="2755107" y="1971620"/>
                <a:chExt cx="3591788" cy="3297480"/>
              </a:xfrm>
            </p:grpSpPr>
            <p:sp>
              <p:nvSpPr>
                <p:cNvPr id="24" name="Trapezoid 23"/>
                <p:cNvSpPr/>
                <p:nvPr/>
              </p:nvSpPr>
              <p:spPr>
                <a:xfrm>
                  <a:off x="5355780" y="1971620"/>
                  <a:ext cx="318494" cy="2637659"/>
                </a:xfrm>
                <a:prstGeom prst="trapezoid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  <p:sp>
              <p:nvSpPr>
                <p:cNvPr id="25" name="Trapezoid 24"/>
                <p:cNvSpPr/>
                <p:nvPr/>
              </p:nvSpPr>
              <p:spPr>
                <a:xfrm>
                  <a:off x="5834846" y="2752240"/>
                  <a:ext cx="236137" cy="1857039"/>
                </a:xfrm>
                <a:prstGeom prst="trapezoid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  <p:sp>
              <p:nvSpPr>
                <p:cNvPr id="26" name="Rechtwinkliges Dreieck 18"/>
                <p:cNvSpPr/>
                <p:nvPr/>
              </p:nvSpPr>
              <p:spPr>
                <a:xfrm flipH="1">
                  <a:off x="4583507" y="3386980"/>
                  <a:ext cx="611064" cy="269272"/>
                </a:xfrm>
                <a:custGeom>
                  <a:avLst/>
                  <a:gdLst>
                    <a:gd name="connsiteX0" fmla="*/ 0 w 407864"/>
                    <a:gd name="connsiteY0" fmla="*/ 472472 h 472472"/>
                    <a:gd name="connsiteX1" fmla="*/ 0 w 407864"/>
                    <a:gd name="connsiteY1" fmla="*/ 0 h 472472"/>
                    <a:gd name="connsiteX2" fmla="*/ 407864 w 407864"/>
                    <a:gd name="connsiteY2" fmla="*/ 472472 h 472472"/>
                    <a:gd name="connsiteX3" fmla="*/ 0 w 407864"/>
                    <a:gd name="connsiteY3" fmla="*/ 472472 h 472472"/>
                    <a:gd name="connsiteX0" fmla="*/ 0 w 611064"/>
                    <a:gd name="connsiteY0" fmla="*/ 472472 h 472472"/>
                    <a:gd name="connsiteX1" fmla="*/ 203200 w 611064"/>
                    <a:gd name="connsiteY1" fmla="*/ 0 h 472472"/>
                    <a:gd name="connsiteX2" fmla="*/ 611064 w 611064"/>
                    <a:gd name="connsiteY2" fmla="*/ 472472 h 472472"/>
                    <a:gd name="connsiteX3" fmla="*/ 0 w 611064"/>
                    <a:gd name="connsiteY3" fmla="*/ 472472 h 472472"/>
                    <a:gd name="connsiteX0" fmla="*/ 0 w 611064"/>
                    <a:gd name="connsiteY0" fmla="*/ 269272 h 269272"/>
                    <a:gd name="connsiteX1" fmla="*/ 152400 w 611064"/>
                    <a:gd name="connsiteY1" fmla="*/ 0 h 269272"/>
                    <a:gd name="connsiteX2" fmla="*/ 611064 w 611064"/>
                    <a:gd name="connsiteY2" fmla="*/ 269272 h 269272"/>
                    <a:gd name="connsiteX3" fmla="*/ 0 w 611064"/>
                    <a:gd name="connsiteY3" fmla="*/ 269272 h 2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064" h="269272">
                      <a:moveTo>
                        <a:pt x="0" y="269272"/>
                      </a:moveTo>
                      <a:lnTo>
                        <a:pt x="152400" y="0"/>
                      </a:lnTo>
                      <a:lnTo>
                        <a:pt x="611064" y="269272"/>
                      </a:lnTo>
                      <a:lnTo>
                        <a:pt x="0" y="26927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  <p:sp>
              <p:nvSpPr>
                <p:cNvPr id="27" name="Rechtwinkliges Dreieck 18"/>
                <p:cNvSpPr/>
                <p:nvPr/>
              </p:nvSpPr>
              <p:spPr>
                <a:xfrm flipH="1">
                  <a:off x="3986008" y="3386980"/>
                  <a:ext cx="611064" cy="269272"/>
                </a:xfrm>
                <a:custGeom>
                  <a:avLst/>
                  <a:gdLst>
                    <a:gd name="connsiteX0" fmla="*/ 0 w 407864"/>
                    <a:gd name="connsiteY0" fmla="*/ 472472 h 472472"/>
                    <a:gd name="connsiteX1" fmla="*/ 0 w 407864"/>
                    <a:gd name="connsiteY1" fmla="*/ 0 h 472472"/>
                    <a:gd name="connsiteX2" fmla="*/ 407864 w 407864"/>
                    <a:gd name="connsiteY2" fmla="*/ 472472 h 472472"/>
                    <a:gd name="connsiteX3" fmla="*/ 0 w 407864"/>
                    <a:gd name="connsiteY3" fmla="*/ 472472 h 472472"/>
                    <a:gd name="connsiteX0" fmla="*/ 0 w 611064"/>
                    <a:gd name="connsiteY0" fmla="*/ 472472 h 472472"/>
                    <a:gd name="connsiteX1" fmla="*/ 203200 w 611064"/>
                    <a:gd name="connsiteY1" fmla="*/ 0 h 472472"/>
                    <a:gd name="connsiteX2" fmla="*/ 611064 w 611064"/>
                    <a:gd name="connsiteY2" fmla="*/ 472472 h 472472"/>
                    <a:gd name="connsiteX3" fmla="*/ 0 w 611064"/>
                    <a:gd name="connsiteY3" fmla="*/ 472472 h 472472"/>
                    <a:gd name="connsiteX0" fmla="*/ 0 w 611064"/>
                    <a:gd name="connsiteY0" fmla="*/ 269272 h 269272"/>
                    <a:gd name="connsiteX1" fmla="*/ 152400 w 611064"/>
                    <a:gd name="connsiteY1" fmla="*/ 0 h 269272"/>
                    <a:gd name="connsiteX2" fmla="*/ 611064 w 611064"/>
                    <a:gd name="connsiteY2" fmla="*/ 269272 h 269272"/>
                    <a:gd name="connsiteX3" fmla="*/ 0 w 611064"/>
                    <a:gd name="connsiteY3" fmla="*/ 269272 h 2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064" h="269272">
                      <a:moveTo>
                        <a:pt x="0" y="269272"/>
                      </a:moveTo>
                      <a:lnTo>
                        <a:pt x="152400" y="0"/>
                      </a:lnTo>
                      <a:lnTo>
                        <a:pt x="611064" y="269272"/>
                      </a:lnTo>
                      <a:lnTo>
                        <a:pt x="0" y="26927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  <p:sp>
              <p:nvSpPr>
                <p:cNvPr id="28" name="Rechtwinkliges Dreieck 18"/>
                <p:cNvSpPr/>
                <p:nvPr/>
              </p:nvSpPr>
              <p:spPr>
                <a:xfrm flipH="1">
                  <a:off x="3377279" y="3386980"/>
                  <a:ext cx="611064" cy="269272"/>
                </a:xfrm>
                <a:custGeom>
                  <a:avLst/>
                  <a:gdLst>
                    <a:gd name="connsiteX0" fmla="*/ 0 w 407864"/>
                    <a:gd name="connsiteY0" fmla="*/ 472472 h 472472"/>
                    <a:gd name="connsiteX1" fmla="*/ 0 w 407864"/>
                    <a:gd name="connsiteY1" fmla="*/ 0 h 472472"/>
                    <a:gd name="connsiteX2" fmla="*/ 407864 w 407864"/>
                    <a:gd name="connsiteY2" fmla="*/ 472472 h 472472"/>
                    <a:gd name="connsiteX3" fmla="*/ 0 w 407864"/>
                    <a:gd name="connsiteY3" fmla="*/ 472472 h 472472"/>
                    <a:gd name="connsiteX0" fmla="*/ 0 w 611064"/>
                    <a:gd name="connsiteY0" fmla="*/ 472472 h 472472"/>
                    <a:gd name="connsiteX1" fmla="*/ 203200 w 611064"/>
                    <a:gd name="connsiteY1" fmla="*/ 0 h 472472"/>
                    <a:gd name="connsiteX2" fmla="*/ 611064 w 611064"/>
                    <a:gd name="connsiteY2" fmla="*/ 472472 h 472472"/>
                    <a:gd name="connsiteX3" fmla="*/ 0 w 611064"/>
                    <a:gd name="connsiteY3" fmla="*/ 472472 h 472472"/>
                    <a:gd name="connsiteX0" fmla="*/ 0 w 611064"/>
                    <a:gd name="connsiteY0" fmla="*/ 269272 h 269272"/>
                    <a:gd name="connsiteX1" fmla="*/ 152400 w 611064"/>
                    <a:gd name="connsiteY1" fmla="*/ 0 h 269272"/>
                    <a:gd name="connsiteX2" fmla="*/ 611064 w 611064"/>
                    <a:gd name="connsiteY2" fmla="*/ 269272 h 269272"/>
                    <a:gd name="connsiteX3" fmla="*/ 0 w 611064"/>
                    <a:gd name="connsiteY3" fmla="*/ 269272 h 2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064" h="269272">
                      <a:moveTo>
                        <a:pt x="0" y="269272"/>
                      </a:moveTo>
                      <a:lnTo>
                        <a:pt x="152400" y="0"/>
                      </a:lnTo>
                      <a:lnTo>
                        <a:pt x="611064" y="269272"/>
                      </a:lnTo>
                      <a:lnTo>
                        <a:pt x="0" y="26927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  <p:sp>
              <p:nvSpPr>
                <p:cNvPr id="29" name="Rechtwinkliges Dreieck 18"/>
                <p:cNvSpPr/>
                <p:nvPr/>
              </p:nvSpPr>
              <p:spPr>
                <a:xfrm flipH="1">
                  <a:off x="2755107" y="3386980"/>
                  <a:ext cx="611064" cy="269272"/>
                </a:xfrm>
                <a:custGeom>
                  <a:avLst/>
                  <a:gdLst>
                    <a:gd name="connsiteX0" fmla="*/ 0 w 407864"/>
                    <a:gd name="connsiteY0" fmla="*/ 472472 h 472472"/>
                    <a:gd name="connsiteX1" fmla="*/ 0 w 407864"/>
                    <a:gd name="connsiteY1" fmla="*/ 0 h 472472"/>
                    <a:gd name="connsiteX2" fmla="*/ 407864 w 407864"/>
                    <a:gd name="connsiteY2" fmla="*/ 472472 h 472472"/>
                    <a:gd name="connsiteX3" fmla="*/ 0 w 407864"/>
                    <a:gd name="connsiteY3" fmla="*/ 472472 h 472472"/>
                    <a:gd name="connsiteX0" fmla="*/ 0 w 611064"/>
                    <a:gd name="connsiteY0" fmla="*/ 472472 h 472472"/>
                    <a:gd name="connsiteX1" fmla="*/ 203200 w 611064"/>
                    <a:gd name="connsiteY1" fmla="*/ 0 h 472472"/>
                    <a:gd name="connsiteX2" fmla="*/ 611064 w 611064"/>
                    <a:gd name="connsiteY2" fmla="*/ 472472 h 472472"/>
                    <a:gd name="connsiteX3" fmla="*/ 0 w 611064"/>
                    <a:gd name="connsiteY3" fmla="*/ 472472 h 472472"/>
                    <a:gd name="connsiteX0" fmla="*/ 0 w 611064"/>
                    <a:gd name="connsiteY0" fmla="*/ 269272 h 269272"/>
                    <a:gd name="connsiteX1" fmla="*/ 152400 w 611064"/>
                    <a:gd name="connsiteY1" fmla="*/ 0 h 269272"/>
                    <a:gd name="connsiteX2" fmla="*/ 611064 w 611064"/>
                    <a:gd name="connsiteY2" fmla="*/ 269272 h 269272"/>
                    <a:gd name="connsiteX3" fmla="*/ 0 w 611064"/>
                    <a:gd name="connsiteY3" fmla="*/ 269272 h 2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064" h="269272">
                      <a:moveTo>
                        <a:pt x="0" y="269272"/>
                      </a:moveTo>
                      <a:lnTo>
                        <a:pt x="152400" y="0"/>
                      </a:lnTo>
                      <a:lnTo>
                        <a:pt x="611064" y="269272"/>
                      </a:lnTo>
                      <a:lnTo>
                        <a:pt x="0" y="26927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  <p:sp>
              <p:nvSpPr>
                <p:cNvPr id="30" name="Freihandform 29"/>
                <p:cNvSpPr/>
                <p:nvPr/>
              </p:nvSpPr>
              <p:spPr>
                <a:xfrm>
                  <a:off x="2756956" y="3656252"/>
                  <a:ext cx="3589939" cy="1612848"/>
                </a:xfrm>
                <a:custGeom>
                  <a:avLst/>
                  <a:gdLst>
                    <a:gd name="connsiteX0" fmla="*/ 0 w 3589939"/>
                    <a:gd name="connsiteY0" fmla="*/ 0 h 1612848"/>
                    <a:gd name="connsiteX1" fmla="*/ 2437615 w 3589939"/>
                    <a:gd name="connsiteY1" fmla="*/ 0 h 1612848"/>
                    <a:gd name="connsiteX2" fmla="*/ 2437615 w 3589939"/>
                    <a:gd name="connsiteY2" fmla="*/ 953027 h 1612848"/>
                    <a:gd name="connsiteX3" fmla="*/ 3589939 w 3589939"/>
                    <a:gd name="connsiteY3" fmla="*/ 953027 h 1612848"/>
                    <a:gd name="connsiteX4" fmla="*/ 3589939 w 3589939"/>
                    <a:gd name="connsiteY4" fmla="*/ 1612848 h 1612848"/>
                    <a:gd name="connsiteX5" fmla="*/ 2437615 w 3589939"/>
                    <a:gd name="connsiteY5" fmla="*/ 1612848 h 1612848"/>
                    <a:gd name="connsiteX6" fmla="*/ 2435795 w 3589939"/>
                    <a:gd name="connsiteY6" fmla="*/ 1612848 h 1612848"/>
                    <a:gd name="connsiteX7" fmla="*/ 0 w 3589939"/>
                    <a:gd name="connsiteY7" fmla="*/ 1612848 h 16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9939" h="1612848">
                      <a:moveTo>
                        <a:pt x="0" y="0"/>
                      </a:moveTo>
                      <a:lnTo>
                        <a:pt x="2437615" y="0"/>
                      </a:lnTo>
                      <a:lnTo>
                        <a:pt x="2437615" y="953027"/>
                      </a:lnTo>
                      <a:lnTo>
                        <a:pt x="3589939" y="953027"/>
                      </a:lnTo>
                      <a:lnTo>
                        <a:pt x="3589939" y="1612848"/>
                      </a:lnTo>
                      <a:lnTo>
                        <a:pt x="2437615" y="1612848"/>
                      </a:lnTo>
                      <a:lnTo>
                        <a:pt x="2435795" y="1612848"/>
                      </a:lnTo>
                      <a:lnTo>
                        <a:pt x="0" y="161284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500"/>
                </a:p>
              </p:txBody>
            </p:sp>
          </p:grpSp>
          <p:sp>
            <p:nvSpPr>
              <p:cNvPr id="23" name="Textfeld 22"/>
              <p:cNvSpPr txBox="1"/>
              <p:nvPr/>
            </p:nvSpPr>
            <p:spPr>
              <a:xfrm>
                <a:off x="8267616" y="3019281"/>
                <a:ext cx="360000" cy="1640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200" dirty="0">
                    <a:solidFill>
                      <a:schemeClr val="tx2"/>
                    </a:solidFill>
                  </a:rPr>
                  <a:t>DSM</a:t>
                </a:r>
              </a:p>
            </p:txBody>
          </p:sp>
        </p:grpSp>
        <p:cxnSp>
          <p:nvCxnSpPr>
            <p:cNvPr id="21" name="Gerade Verbindung mit Pfeil 20"/>
            <p:cNvCxnSpPr/>
            <p:nvPr/>
          </p:nvCxnSpPr>
          <p:spPr>
            <a:xfrm>
              <a:off x="6101193" y="2623231"/>
              <a:ext cx="0" cy="36000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en 125"/>
          <p:cNvGrpSpPr/>
          <p:nvPr/>
        </p:nvGrpSpPr>
        <p:grpSpPr>
          <a:xfrm>
            <a:off x="6709953" y="4168562"/>
            <a:ext cx="871274" cy="408345"/>
            <a:chOff x="6651632" y="2858302"/>
            <a:chExt cx="871274" cy="40834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6651632" y="2858302"/>
              <a:ext cx="779656" cy="408345"/>
              <a:chOff x="2545976" y="3684493"/>
              <a:chExt cx="2420471" cy="1550895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2545976" y="3890682"/>
                <a:ext cx="2420471" cy="13447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734234" y="3684493"/>
                <a:ext cx="386245" cy="2061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4362469" y="3684493"/>
                <a:ext cx="386245" cy="2061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37" name="Plus 36"/>
              <p:cNvSpPr/>
              <p:nvPr/>
            </p:nvSpPr>
            <p:spPr>
              <a:xfrm>
                <a:off x="2809940" y="4096871"/>
                <a:ext cx="252000" cy="252000"/>
              </a:xfrm>
              <a:prstGeom prst="mathPlu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38" name="Minus 37"/>
              <p:cNvSpPr/>
              <p:nvPr/>
            </p:nvSpPr>
            <p:spPr>
              <a:xfrm>
                <a:off x="4438175" y="4096871"/>
                <a:ext cx="252000" cy="252000"/>
              </a:xfrm>
              <a:prstGeom prst="mathMinu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39" name="Gewitterblitz 38"/>
              <p:cNvSpPr/>
              <p:nvPr/>
            </p:nvSpPr>
            <p:spPr>
              <a:xfrm>
                <a:off x="3619938" y="4096871"/>
                <a:ext cx="434388" cy="905435"/>
              </a:xfrm>
              <a:prstGeom prst="lightningBol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endParaRPr lang="de-DE" sz="21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33" name="Gerade Verbindung mit Pfeil 32"/>
            <p:cNvCxnSpPr/>
            <p:nvPr/>
          </p:nvCxnSpPr>
          <p:spPr>
            <a:xfrm>
              <a:off x="7522906" y="2932896"/>
              <a:ext cx="0" cy="32412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7823142" y="4227115"/>
            <a:ext cx="778690" cy="349792"/>
            <a:chOff x="7823142" y="3367822"/>
            <a:chExt cx="778690" cy="349792"/>
          </a:xfrm>
        </p:grpSpPr>
        <p:sp>
          <p:nvSpPr>
            <p:cNvPr id="11" name="Textfeld 10"/>
            <p:cNvSpPr txBox="1"/>
            <p:nvPr/>
          </p:nvSpPr>
          <p:spPr>
            <a:xfrm>
              <a:off x="7823142" y="3379060"/>
              <a:ext cx="687859" cy="33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PtH</a:t>
              </a:r>
              <a:endParaRPr lang="de-D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 flipV="1">
              <a:off x="8601832" y="3367822"/>
              <a:ext cx="0" cy="349792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3455198" y="4168562"/>
            <a:ext cx="871274" cy="408345"/>
            <a:chOff x="2838449" y="2840545"/>
            <a:chExt cx="871274" cy="408345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2838449" y="2840545"/>
              <a:ext cx="779656" cy="408345"/>
              <a:chOff x="2545976" y="3684493"/>
              <a:chExt cx="2420471" cy="1550895"/>
            </a:xfrm>
          </p:grpSpPr>
          <p:sp>
            <p:nvSpPr>
              <p:cNvPr id="44" name="Rechteck 43"/>
              <p:cNvSpPr/>
              <p:nvPr/>
            </p:nvSpPr>
            <p:spPr>
              <a:xfrm>
                <a:off x="2545976" y="3890682"/>
                <a:ext cx="2420471" cy="13447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2734234" y="3684493"/>
                <a:ext cx="386245" cy="2061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4362469" y="3684493"/>
                <a:ext cx="386245" cy="2061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47" name="Plus 46"/>
              <p:cNvSpPr/>
              <p:nvPr/>
            </p:nvSpPr>
            <p:spPr>
              <a:xfrm>
                <a:off x="2809940" y="4096871"/>
                <a:ext cx="252000" cy="252000"/>
              </a:xfrm>
              <a:prstGeom prst="mathPlu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48" name="Minus 47"/>
              <p:cNvSpPr/>
              <p:nvPr/>
            </p:nvSpPr>
            <p:spPr>
              <a:xfrm>
                <a:off x="4438175" y="4096871"/>
                <a:ext cx="252000" cy="252000"/>
              </a:xfrm>
              <a:prstGeom prst="mathMinu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/>
              </a:p>
            </p:txBody>
          </p:sp>
          <p:sp>
            <p:nvSpPr>
              <p:cNvPr id="49" name="Gewitterblitz 48"/>
              <p:cNvSpPr/>
              <p:nvPr/>
            </p:nvSpPr>
            <p:spPr>
              <a:xfrm>
                <a:off x="3619938" y="4096871"/>
                <a:ext cx="434388" cy="905435"/>
              </a:xfrm>
              <a:prstGeom prst="lightningBol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endParaRPr lang="de-DE" sz="21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43" name="Gerade Verbindung mit Pfeil 42"/>
            <p:cNvCxnSpPr/>
            <p:nvPr/>
          </p:nvCxnSpPr>
          <p:spPr>
            <a:xfrm>
              <a:off x="3709723" y="2915139"/>
              <a:ext cx="0" cy="32412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en 124"/>
          <p:cNvGrpSpPr/>
          <p:nvPr/>
        </p:nvGrpSpPr>
        <p:grpSpPr>
          <a:xfrm>
            <a:off x="705887" y="3770322"/>
            <a:ext cx="1246629" cy="806585"/>
            <a:chOff x="786807" y="2368865"/>
            <a:chExt cx="1246629" cy="806585"/>
          </a:xfrm>
        </p:grpSpPr>
        <p:grpSp>
          <p:nvGrpSpPr>
            <p:cNvPr id="51" name="Gruppieren 50"/>
            <p:cNvGrpSpPr>
              <a:grpSpLocks noChangeAspect="1"/>
            </p:cNvGrpSpPr>
            <p:nvPr/>
          </p:nvGrpSpPr>
          <p:grpSpPr>
            <a:xfrm>
              <a:off x="786807" y="2368865"/>
              <a:ext cx="1159642" cy="806585"/>
              <a:chOff x="2369474" y="2661949"/>
              <a:chExt cx="4407427" cy="3065570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6135205" y="2661949"/>
                <a:ext cx="301592" cy="1467986"/>
                <a:chOff x="4409223" y="4086019"/>
                <a:chExt cx="111013" cy="54035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Rechteck 117"/>
                <p:cNvSpPr/>
                <p:nvPr/>
              </p:nvSpPr>
              <p:spPr>
                <a:xfrm>
                  <a:off x="4409223" y="4590371"/>
                  <a:ext cx="72000" cy="36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19" name="Rechteck 118"/>
                <p:cNvSpPr/>
                <p:nvPr/>
              </p:nvSpPr>
              <p:spPr>
                <a:xfrm rot="16200000">
                  <a:off x="4250462" y="4319793"/>
                  <a:ext cx="503548" cy="36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20" name="Kreis 119"/>
                <p:cNvSpPr/>
                <p:nvPr/>
              </p:nvSpPr>
              <p:spPr>
                <a:xfrm rot="5400000" flipH="1">
                  <a:off x="4446552" y="4553569"/>
                  <a:ext cx="72000" cy="72000"/>
                </a:xfrm>
                <a:prstGeom prst="pie">
                  <a:avLst>
                    <a:gd name="adj1" fmla="val 10800000"/>
                    <a:gd name="adj2" fmla="val 16200000"/>
                  </a:avLst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53" name="Abgerundetes Rechteck 52"/>
              <p:cNvSpPr/>
              <p:nvPr/>
            </p:nvSpPr>
            <p:spPr>
              <a:xfrm>
                <a:off x="3373963" y="3862675"/>
                <a:ext cx="2828213" cy="1848112"/>
              </a:xfrm>
              <a:prstGeom prst="roundRect">
                <a:avLst>
                  <a:gd name="adj" fmla="val 5122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54" name="Gruppieren 53"/>
              <p:cNvGrpSpPr/>
              <p:nvPr/>
            </p:nvGrpSpPr>
            <p:grpSpPr>
              <a:xfrm flipH="1">
                <a:off x="2369474" y="4848578"/>
                <a:ext cx="1009368" cy="878941"/>
                <a:chOff x="2367281" y="4616238"/>
                <a:chExt cx="1005064" cy="494241"/>
              </a:xfrm>
            </p:grpSpPr>
            <p:grpSp>
              <p:nvGrpSpPr>
                <p:cNvPr id="109" name="Gruppieren 108"/>
                <p:cNvGrpSpPr/>
                <p:nvPr/>
              </p:nvGrpSpPr>
              <p:grpSpPr>
                <a:xfrm>
                  <a:off x="2458719" y="4616238"/>
                  <a:ext cx="868189" cy="494241"/>
                  <a:chOff x="2458720" y="4368800"/>
                  <a:chExt cx="497840" cy="741680"/>
                </a:xfrm>
              </p:grpSpPr>
              <p:sp>
                <p:nvSpPr>
                  <p:cNvPr id="113" name="Rechteck 112"/>
                  <p:cNvSpPr/>
                  <p:nvPr/>
                </p:nvSpPr>
                <p:spPr>
                  <a:xfrm>
                    <a:off x="2458720" y="4368800"/>
                    <a:ext cx="497840" cy="7416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  <a:gs pos="64000">
                        <a:schemeClr val="bg1">
                          <a:lumMod val="65000"/>
                        </a:schemeClr>
                      </a:gs>
                      <a:gs pos="33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grpSp>
                <p:nvGrpSpPr>
                  <p:cNvPr id="114" name="Gruppieren 113"/>
                  <p:cNvGrpSpPr/>
                  <p:nvPr/>
                </p:nvGrpSpPr>
                <p:grpSpPr>
                  <a:xfrm>
                    <a:off x="2531050" y="4602480"/>
                    <a:ext cx="355600" cy="293370"/>
                    <a:chOff x="2531050" y="4602480"/>
                    <a:chExt cx="355600" cy="293370"/>
                  </a:xfrm>
                </p:grpSpPr>
                <p:cxnSp>
                  <p:nvCxnSpPr>
                    <p:cNvPr id="115" name="Gerader Verbinder 114"/>
                    <p:cNvCxnSpPr/>
                    <p:nvPr/>
                  </p:nvCxnSpPr>
                  <p:spPr>
                    <a:xfrm>
                      <a:off x="2531050" y="4749165"/>
                      <a:ext cx="355600" cy="0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Gerader Verbinder 115"/>
                    <p:cNvCxnSpPr/>
                    <p:nvPr/>
                  </p:nvCxnSpPr>
                  <p:spPr>
                    <a:xfrm>
                      <a:off x="2600850" y="4602480"/>
                      <a:ext cx="216000" cy="0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Gerader Verbinder 116"/>
                    <p:cNvCxnSpPr/>
                    <p:nvPr/>
                  </p:nvCxnSpPr>
                  <p:spPr>
                    <a:xfrm>
                      <a:off x="2600850" y="4895850"/>
                      <a:ext cx="216000" cy="0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0" name="Rechteck 109"/>
                <p:cNvSpPr/>
                <p:nvPr/>
              </p:nvSpPr>
              <p:spPr>
                <a:xfrm>
                  <a:off x="2413000" y="4693255"/>
                  <a:ext cx="45719" cy="35290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1" name="Rechteck 110"/>
                <p:cNvSpPr/>
                <p:nvPr/>
              </p:nvSpPr>
              <p:spPr>
                <a:xfrm>
                  <a:off x="2367281" y="4823753"/>
                  <a:ext cx="45719" cy="7347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2" name="Rechteck 111"/>
                <p:cNvSpPr/>
                <p:nvPr/>
              </p:nvSpPr>
              <p:spPr>
                <a:xfrm>
                  <a:off x="3326626" y="4693018"/>
                  <a:ext cx="45719" cy="35290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55" name="Abgerundetes Rechteck 54"/>
              <p:cNvSpPr/>
              <p:nvPr/>
            </p:nvSpPr>
            <p:spPr>
              <a:xfrm>
                <a:off x="3739734" y="4007718"/>
                <a:ext cx="2251698" cy="1558029"/>
              </a:xfrm>
              <a:prstGeom prst="roundRect">
                <a:avLst>
                  <a:gd name="adj" fmla="val 7034"/>
                </a:avLst>
              </a:prstGeom>
              <a:gradFill>
                <a:gsLst>
                  <a:gs pos="0">
                    <a:srgbClr val="FF9900"/>
                  </a:gs>
                  <a:gs pos="100000">
                    <a:srgbClr val="FFFF66">
                      <a:lumMod val="16000"/>
                      <a:lumOff val="84000"/>
                    </a:srgbClr>
                  </a:gs>
                </a:gsLst>
                <a:lin ang="5400000" scaled="0"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Auf der gleichen Seite des Rechtecks liegende Ecken abrunden 55"/>
              <p:cNvSpPr/>
              <p:nvPr/>
            </p:nvSpPr>
            <p:spPr>
              <a:xfrm>
                <a:off x="4473137" y="4147835"/>
                <a:ext cx="263853" cy="977669"/>
              </a:xfrm>
              <a:prstGeom prst="round2Same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57" name="Gruppieren 56"/>
              <p:cNvGrpSpPr/>
              <p:nvPr/>
            </p:nvGrpSpPr>
            <p:grpSpPr>
              <a:xfrm flipH="1">
                <a:off x="4478432" y="4228462"/>
                <a:ext cx="254907" cy="909167"/>
                <a:chOff x="3574488" y="4656425"/>
                <a:chExt cx="93829" cy="334656"/>
              </a:xfrm>
            </p:grpSpPr>
            <p:sp>
              <p:nvSpPr>
                <p:cNvPr id="105" name="Rechteck 104"/>
                <p:cNvSpPr/>
                <p:nvPr/>
              </p:nvSpPr>
              <p:spPr>
                <a:xfrm>
                  <a:off x="3574488" y="4656425"/>
                  <a:ext cx="93829" cy="141213"/>
                </a:xfrm>
                <a:prstGeom prst="rect">
                  <a:avLst/>
                </a:prstGeom>
                <a:gradFill>
                  <a:gsLst>
                    <a:gs pos="60000">
                      <a:schemeClr val="bg1">
                        <a:lumMod val="50000"/>
                      </a:schemeClr>
                    </a:gs>
                    <a:gs pos="4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6" name="Rechteck 105"/>
                <p:cNvSpPr/>
                <p:nvPr/>
              </p:nvSpPr>
              <p:spPr>
                <a:xfrm>
                  <a:off x="3607207" y="4797638"/>
                  <a:ext cx="28388" cy="193443"/>
                </a:xfrm>
                <a:prstGeom prst="rect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cxnSp>
              <p:nvCxnSpPr>
                <p:cNvPr id="107" name="Gerader Verbinder 106"/>
                <p:cNvCxnSpPr/>
                <p:nvPr/>
              </p:nvCxnSpPr>
              <p:spPr>
                <a:xfrm>
                  <a:off x="3574488" y="4688932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" name="Gerader Verbinder 107"/>
                <p:cNvCxnSpPr/>
                <p:nvPr/>
              </p:nvCxnSpPr>
              <p:spPr>
                <a:xfrm>
                  <a:off x="3574488" y="4727031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58" name="Rechteck 57"/>
              <p:cNvSpPr/>
              <p:nvPr/>
            </p:nvSpPr>
            <p:spPr>
              <a:xfrm>
                <a:off x="6038765" y="5087234"/>
                <a:ext cx="97802" cy="352728"/>
              </a:xfrm>
              <a:prstGeom prst="rect">
                <a:avLst/>
              </a:prstGeom>
              <a:gradFill>
                <a:gsLst>
                  <a:gs pos="60000">
                    <a:schemeClr val="bg1">
                      <a:lumMod val="50000"/>
                    </a:schemeClr>
                  </a:gs>
                  <a:gs pos="40000">
                    <a:schemeClr val="bg1">
                      <a:lumMod val="50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Auf der gleichen Seite des Rechtecks liegende Ecken abrunden 58"/>
              <p:cNvSpPr/>
              <p:nvPr/>
            </p:nvSpPr>
            <p:spPr>
              <a:xfrm>
                <a:off x="5029142" y="4137743"/>
                <a:ext cx="263853" cy="977669"/>
              </a:xfrm>
              <a:prstGeom prst="round2Same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 59"/>
              <p:cNvSpPr/>
              <p:nvPr/>
            </p:nvSpPr>
            <p:spPr>
              <a:xfrm flipH="1">
                <a:off x="3401279" y="5137626"/>
                <a:ext cx="2734856" cy="259786"/>
              </a:xfrm>
              <a:custGeom>
                <a:avLst/>
                <a:gdLst>
                  <a:gd name="connsiteX0" fmla="*/ 825432 w 1006675"/>
                  <a:gd name="connsiteY0" fmla="*/ 0 h 95625"/>
                  <a:gd name="connsiteX1" fmla="*/ 791284 w 1006675"/>
                  <a:gd name="connsiteY1" fmla="*/ 0 h 95625"/>
                  <a:gd name="connsiteX2" fmla="*/ 791284 w 1006675"/>
                  <a:gd name="connsiteY2" fmla="*/ 75092 h 95625"/>
                  <a:gd name="connsiteX3" fmla="*/ 743368 w 1006675"/>
                  <a:gd name="connsiteY3" fmla="*/ 75092 h 95625"/>
                  <a:gd name="connsiteX4" fmla="*/ 743368 w 1006675"/>
                  <a:gd name="connsiteY4" fmla="*/ 0 h 95625"/>
                  <a:gd name="connsiteX5" fmla="*/ 708802 w 1006675"/>
                  <a:gd name="connsiteY5" fmla="*/ 0 h 95625"/>
                  <a:gd name="connsiteX6" fmla="*/ 708802 w 1006675"/>
                  <a:gd name="connsiteY6" fmla="*/ 38073 h 95625"/>
                  <a:gd name="connsiteX7" fmla="*/ 621374 w 1006675"/>
                  <a:gd name="connsiteY7" fmla="*/ 38073 h 95625"/>
                  <a:gd name="connsiteX8" fmla="*/ 621374 w 1006675"/>
                  <a:gd name="connsiteY8" fmla="*/ 0 h 95625"/>
                  <a:gd name="connsiteX9" fmla="*/ 585374 w 1006675"/>
                  <a:gd name="connsiteY9" fmla="*/ 0 h 95625"/>
                  <a:gd name="connsiteX10" fmla="*/ 585374 w 1006675"/>
                  <a:gd name="connsiteY10" fmla="*/ 1 h 95625"/>
                  <a:gd name="connsiteX11" fmla="*/ 514397 w 1006675"/>
                  <a:gd name="connsiteY11" fmla="*/ 1 h 95625"/>
                  <a:gd name="connsiteX12" fmla="*/ 514397 w 1006675"/>
                  <a:gd name="connsiteY12" fmla="*/ 1482 h 95625"/>
                  <a:gd name="connsiteX13" fmla="*/ 506119 w 1006675"/>
                  <a:gd name="connsiteY13" fmla="*/ 1482 h 95625"/>
                  <a:gd name="connsiteX14" fmla="*/ 506119 w 1006675"/>
                  <a:gd name="connsiteY14" fmla="*/ 38073 h 95625"/>
                  <a:gd name="connsiteX15" fmla="*/ 417317 w 1006675"/>
                  <a:gd name="connsiteY15" fmla="*/ 38073 h 95625"/>
                  <a:gd name="connsiteX16" fmla="*/ 417317 w 1006675"/>
                  <a:gd name="connsiteY16" fmla="*/ 0 h 95625"/>
                  <a:gd name="connsiteX17" fmla="*/ 385352 w 1006675"/>
                  <a:gd name="connsiteY17" fmla="*/ 0 h 95625"/>
                  <a:gd name="connsiteX18" fmla="*/ 385352 w 1006675"/>
                  <a:gd name="connsiteY18" fmla="*/ 75092 h 95625"/>
                  <a:gd name="connsiteX19" fmla="*/ 381317 w 1006675"/>
                  <a:gd name="connsiteY19" fmla="*/ 75092 h 95625"/>
                  <a:gd name="connsiteX20" fmla="*/ 381317 w 1006675"/>
                  <a:gd name="connsiteY20" fmla="*/ 76144 h 95625"/>
                  <a:gd name="connsiteX21" fmla="*/ 341211 w 1006675"/>
                  <a:gd name="connsiteY21" fmla="*/ 76144 h 95625"/>
                  <a:gd name="connsiteX22" fmla="*/ 341211 w 1006675"/>
                  <a:gd name="connsiteY22" fmla="*/ 75092 h 95625"/>
                  <a:gd name="connsiteX23" fmla="*/ 332644 w 1006675"/>
                  <a:gd name="connsiteY23" fmla="*/ 75092 h 95625"/>
                  <a:gd name="connsiteX24" fmla="*/ 332644 w 1006675"/>
                  <a:gd name="connsiteY24" fmla="*/ 1 h 95625"/>
                  <a:gd name="connsiteX25" fmla="*/ 305211 w 1006675"/>
                  <a:gd name="connsiteY25" fmla="*/ 1 h 95625"/>
                  <a:gd name="connsiteX26" fmla="*/ 305211 w 1006675"/>
                  <a:gd name="connsiteY26" fmla="*/ 38073 h 95625"/>
                  <a:gd name="connsiteX27" fmla="*/ 205348 w 1006675"/>
                  <a:gd name="connsiteY27" fmla="*/ 38073 h 95625"/>
                  <a:gd name="connsiteX28" fmla="*/ 205348 w 1006675"/>
                  <a:gd name="connsiteY28" fmla="*/ 1 h 95625"/>
                  <a:gd name="connsiteX29" fmla="*/ 203004 w 1006675"/>
                  <a:gd name="connsiteY29" fmla="*/ 1 h 95625"/>
                  <a:gd name="connsiteX30" fmla="*/ 169348 w 1006675"/>
                  <a:gd name="connsiteY30" fmla="*/ 1 h 95625"/>
                  <a:gd name="connsiteX31" fmla="*/ 138736 w 1006675"/>
                  <a:gd name="connsiteY31" fmla="*/ 1 h 95625"/>
                  <a:gd name="connsiteX32" fmla="*/ 138736 w 1006675"/>
                  <a:gd name="connsiteY32" fmla="*/ 0 h 95625"/>
                  <a:gd name="connsiteX33" fmla="*/ 104270 w 1006675"/>
                  <a:gd name="connsiteY33" fmla="*/ 0 h 95625"/>
                  <a:gd name="connsiteX34" fmla="*/ 104270 w 1006675"/>
                  <a:gd name="connsiteY34" fmla="*/ 37369 h 95625"/>
                  <a:gd name="connsiteX35" fmla="*/ 0 w 1006675"/>
                  <a:gd name="connsiteY35" fmla="*/ 37369 h 95625"/>
                  <a:gd name="connsiteX36" fmla="*/ 0 w 1006675"/>
                  <a:gd name="connsiteY36" fmla="*/ 55369 h 95625"/>
                  <a:gd name="connsiteX37" fmla="*/ 104270 w 1006675"/>
                  <a:gd name="connsiteY37" fmla="*/ 55369 h 95625"/>
                  <a:gd name="connsiteX38" fmla="*/ 104270 w 1006675"/>
                  <a:gd name="connsiteY38" fmla="*/ 94143 h 95625"/>
                  <a:gd name="connsiteX39" fmla="*/ 129626 w 1006675"/>
                  <a:gd name="connsiteY39" fmla="*/ 94143 h 95625"/>
                  <a:gd name="connsiteX40" fmla="*/ 129626 w 1006675"/>
                  <a:gd name="connsiteY40" fmla="*/ 21535 h 95625"/>
                  <a:gd name="connsiteX41" fmla="*/ 138736 w 1006675"/>
                  <a:gd name="connsiteY41" fmla="*/ 21535 h 95625"/>
                  <a:gd name="connsiteX42" fmla="*/ 138736 w 1006675"/>
                  <a:gd name="connsiteY42" fmla="*/ 18001 h 95625"/>
                  <a:gd name="connsiteX43" fmla="*/ 169348 w 1006675"/>
                  <a:gd name="connsiteY43" fmla="*/ 18001 h 95625"/>
                  <a:gd name="connsiteX44" fmla="*/ 169348 w 1006675"/>
                  <a:gd name="connsiteY44" fmla="*/ 21535 h 95625"/>
                  <a:gd name="connsiteX45" fmla="*/ 177542 w 1006675"/>
                  <a:gd name="connsiteY45" fmla="*/ 21535 h 95625"/>
                  <a:gd name="connsiteX46" fmla="*/ 177542 w 1006675"/>
                  <a:gd name="connsiteY46" fmla="*/ 94144 h 95625"/>
                  <a:gd name="connsiteX47" fmla="*/ 205348 w 1006675"/>
                  <a:gd name="connsiteY47" fmla="*/ 94144 h 95625"/>
                  <a:gd name="connsiteX48" fmla="*/ 205348 w 1006675"/>
                  <a:gd name="connsiteY48" fmla="*/ 56073 h 95625"/>
                  <a:gd name="connsiteX49" fmla="*/ 305211 w 1006675"/>
                  <a:gd name="connsiteY49" fmla="*/ 56073 h 95625"/>
                  <a:gd name="connsiteX50" fmla="*/ 305211 w 1006675"/>
                  <a:gd name="connsiteY50" fmla="*/ 94144 h 95625"/>
                  <a:gd name="connsiteX51" fmla="*/ 324902 w 1006675"/>
                  <a:gd name="connsiteY51" fmla="*/ 94144 h 95625"/>
                  <a:gd name="connsiteX52" fmla="*/ 341211 w 1006675"/>
                  <a:gd name="connsiteY52" fmla="*/ 94144 h 95625"/>
                  <a:gd name="connsiteX53" fmla="*/ 396902 w 1006675"/>
                  <a:gd name="connsiteY53" fmla="*/ 94144 h 95625"/>
                  <a:gd name="connsiteX54" fmla="*/ 396902 w 1006675"/>
                  <a:gd name="connsiteY54" fmla="*/ 94143 h 95625"/>
                  <a:gd name="connsiteX55" fmla="*/ 417317 w 1006675"/>
                  <a:gd name="connsiteY55" fmla="*/ 94143 h 95625"/>
                  <a:gd name="connsiteX56" fmla="*/ 417317 w 1006675"/>
                  <a:gd name="connsiteY56" fmla="*/ 56073 h 95625"/>
                  <a:gd name="connsiteX57" fmla="*/ 506119 w 1006675"/>
                  <a:gd name="connsiteY57" fmla="*/ 56073 h 95625"/>
                  <a:gd name="connsiteX58" fmla="*/ 506119 w 1006675"/>
                  <a:gd name="connsiteY58" fmla="*/ 95625 h 95625"/>
                  <a:gd name="connsiteX59" fmla="*/ 540767 w 1006675"/>
                  <a:gd name="connsiteY59" fmla="*/ 95625 h 95625"/>
                  <a:gd name="connsiteX60" fmla="*/ 540767 w 1006675"/>
                  <a:gd name="connsiteY60" fmla="*/ 21535 h 95625"/>
                  <a:gd name="connsiteX61" fmla="*/ 542119 w 1006675"/>
                  <a:gd name="connsiteY61" fmla="*/ 21535 h 95625"/>
                  <a:gd name="connsiteX62" fmla="*/ 542119 w 1006675"/>
                  <a:gd name="connsiteY62" fmla="*/ 18001 h 95625"/>
                  <a:gd name="connsiteX63" fmla="*/ 585374 w 1006675"/>
                  <a:gd name="connsiteY63" fmla="*/ 18001 h 95625"/>
                  <a:gd name="connsiteX64" fmla="*/ 585374 w 1006675"/>
                  <a:gd name="connsiteY64" fmla="*/ 21535 h 95625"/>
                  <a:gd name="connsiteX65" fmla="*/ 588683 w 1006675"/>
                  <a:gd name="connsiteY65" fmla="*/ 21535 h 95625"/>
                  <a:gd name="connsiteX66" fmla="*/ 588683 w 1006675"/>
                  <a:gd name="connsiteY66" fmla="*/ 94143 h 95625"/>
                  <a:gd name="connsiteX67" fmla="*/ 621374 w 1006675"/>
                  <a:gd name="connsiteY67" fmla="*/ 94143 h 95625"/>
                  <a:gd name="connsiteX68" fmla="*/ 621374 w 1006675"/>
                  <a:gd name="connsiteY68" fmla="*/ 56073 h 95625"/>
                  <a:gd name="connsiteX69" fmla="*/ 708802 w 1006675"/>
                  <a:gd name="connsiteY69" fmla="*/ 56073 h 95625"/>
                  <a:gd name="connsiteX70" fmla="*/ 708802 w 1006675"/>
                  <a:gd name="connsiteY70" fmla="*/ 94143 h 95625"/>
                  <a:gd name="connsiteX71" fmla="*/ 744802 w 1006675"/>
                  <a:gd name="connsiteY71" fmla="*/ 94143 h 95625"/>
                  <a:gd name="connsiteX72" fmla="*/ 744802 w 1006675"/>
                  <a:gd name="connsiteY72" fmla="*/ 90334 h 95625"/>
                  <a:gd name="connsiteX73" fmla="*/ 789432 w 1006675"/>
                  <a:gd name="connsiteY73" fmla="*/ 90334 h 95625"/>
                  <a:gd name="connsiteX74" fmla="*/ 789432 w 1006675"/>
                  <a:gd name="connsiteY74" fmla="*/ 94143 h 95625"/>
                  <a:gd name="connsiteX75" fmla="*/ 825432 w 1006675"/>
                  <a:gd name="connsiteY75" fmla="*/ 94143 h 95625"/>
                  <a:gd name="connsiteX76" fmla="*/ 825432 w 1006675"/>
                  <a:gd name="connsiteY76" fmla="*/ 56073 h 95625"/>
                  <a:gd name="connsiteX77" fmla="*/ 1006675 w 1006675"/>
                  <a:gd name="connsiteY77" fmla="*/ 56073 h 95625"/>
                  <a:gd name="connsiteX78" fmla="*/ 1006675 w 1006675"/>
                  <a:gd name="connsiteY78" fmla="*/ 38073 h 95625"/>
                  <a:gd name="connsiteX79" fmla="*/ 825432 w 1006675"/>
                  <a:gd name="connsiteY79" fmla="*/ 38073 h 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006675" h="95625">
                    <a:moveTo>
                      <a:pt x="825432" y="0"/>
                    </a:moveTo>
                    <a:lnTo>
                      <a:pt x="791284" y="0"/>
                    </a:lnTo>
                    <a:lnTo>
                      <a:pt x="791284" y="75092"/>
                    </a:lnTo>
                    <a:lnTo>
                      <a:pt x="743368" y="75092"/>
                    </a:lnTo>
                    <a:lnTo>
                      <a:pt x="743368" y="0"/>
                    </a:lnTo>
                    <a:lnTo>
                      <a:pt x="708802" y="0"/>
                    </a:lnTo>
                    <a:lnTo>
                      <a:pt x="708802" y="38073"/>
                    </a:lnTo>
                    <a:lnTo>
                      <a:pt x="621374" y="38073"/>
                    </a:lnTo>
                    <a:lnTo>
                      <a:pt x="621374" y="0"/>
                    </a:lnTo>
                    <a:lnTo>
                      <a:pt x="585374" y="0"/>
                    </a:lnTo>
                    <a:lnTo>
                      <a:pt x="585374" y="1"/>
                    </a:lnTo>
                    <a:lnTo>
                      <a:pt x="514397" y="1"/>
                    </a:lnTo>
                    <a:lnTo>
                      <a:pt x="514397" y="1482"/>
                    </a:lnTo>
                    <a:lnTo>
                      <a:pt x="506119" y="1482"/>
                    </a:lnTo>
                    <a:lnTo>
                      <a:pt x="506119" y="38073"/>
                    </a:lnTo>
                    <a:lnTo>
                      <a:pt x="417317" y="38073"/>
                    </a:lnTo>
                    <a:lnTo>
                      <a:pt x="417317" y="0"/>
                    </a:lnTo>
                    <a:lnTo>
                      <a:pt x="385352" y="0"/>
                    </a:lnTo>
                    <a:lnTo>
                      <a:pt x="385352" y="75092"/>
                    </a:lnTo>
                    <a:lnTo>
                      <a:pt x="381317" y="75092"/>
                    </a:lnTo>
                    <a:lnTo>
                      <a:pt x="381317" y="76144"/>
                    </a:lnTo>
                    <a:lnTo>
                      <a:pt x="341211" y="76144"/>
                    </a:lnTo>
                    <a:lnTo>
                      <a:pt x="341211" y="75092"/>
                    </a:lnTo>
                    <a:lnTo>
                      <a:pt x="332644" y="75092"/>
                    </a:lnTo>
                    <a:lnTo>
                      <a:pt x="332644" y="1"/>
                    </a:lnTo>
                    <a:lnTo>
                      <a:pt x="305211" y="1"/>
                    </a:lnTo>
                    <a:lnTo>
                      <a:pt x="305211" y="38073"/>
                    </a:lnTo>
                    <a:lnTo>
                      <a:pt x="205348" y="38073"/>
                    </a:lnTo>
                    <a:lnTo>
                      <a:pt x="205348" y="1"/>
                    </a:lnTo>
                    <a:lnTo>
                      <a:pt x="203004" y="1"/>
                    </a:lnTo>
                    <a:lnTo>
                      <a:pt x="169348" y="1"/>
                    </a:lnTo>
                    <a:lnTo>
                      <a:pt x="138736" y="1"/>
                    </a:lnTo>
                    <a:lnTo>
                      <a:pt x="138736" y="0"/>
                    </a:lnTo>
                    <a:lnTo>
                      <a:pt x="104270" y="0"/>
                    </a:lnTo>
                    <a:lnTo>
                      <a:pt x="104270" y="37369"/>
                    </a:lnTo>
                    <a:lnTo>
                      <a:pt x="0" y="37369"/>
                    </a:lnTo>
                    <a:lnTo>
                      <a:pt x="0" y="55369"/>
                    </a:lnTo>
                    <a:lnTo>
                      <a:pt x="104270" y="55369"/>
                    </a:lnTo>
                    <a:lnTo>
                      <a:pt x="104270" y="94143"/>
                    </a:lnTo>
                    <a:lnTo>
                      <a:pt x="129626" y="94143"/>
                    </a:lnTo>
                    <a:lnTo>
                      <a:pt x="129626" y="21535"/>
                    </a:lnTo>
                    <a:lnTo>
                      <a:pt x="138736" y="21535"/>
                    </a:lnTo>
                    <a:lnTo>
                      <a:pt x="138736" y="18001"/>
                    </a:lnTo>
                    <a:lnTo>
                      <a:pt x="169348" y="18001"/>
                    </a:lnTo>
                    <a:lnTo>
                      <a:pt x="169348" y="21535"/>
                    </a:lnTo>
                    <a:lnTo>
                      <a:pt x="177542" y="21535"/>
                    </a:lnTo>
                    <a:lnTo>
                      <a:pt x="177542" y="94144"/>
                    </a:lnTo>
                    <a:lnTo>
                      <a:pt x="205348" y="94144"/>
                    </a:lnTo>
                    <a:lnTo>
                      <a:pt x="205348" y="56073"/>
                    </a:lnTo>
                    <a:lnTo>
                      <a:pt x="305211" y="56073"/>
                    </a:lnTo>
                    <a:lnTo>
                      <a:pt x="305211" y="94144"/>
                    </a:lnTo>
                    <a:lnTo>
                      <a:pt x="324902" y="94144"/>
                    </a:lnTo>
                    <a:lnTo>
                      <a:pt x="341211" y="94144"/>
                    </a:lnTo>
                    <a:lnTo>
                      <a:pt x="396902" y="94144"/>
                    </a:lnTo>
                    <a:lnTo>
                      <a:pt x="396902" y="94143"/>
                    </a:lnTo>
                    <a:lnTo>
                      <a:pt x="417317" y="94143"/>
                    </a:lnTo>
                    <a:lnTo>
                      <a:pt x="417317" y="56073"/>
                    </a:lnTo>
                    <a:lnTo>
                      <a:pt x="506119" y="56073"/>
                    </a:lnTo>
                    <a:lnTo>
                      <a:pt x="506119" y="95625"/>
                    </a:lnTo>
                    <a:lnTo>
                      <a:pt x="540767" y="95625"/>
                    </a:lnTo>
                    <a:lnTo>
                      <a:pt x="540767" y="21535"/>
                    </a:lnTo>
                    <a:lnTo>
                      <a:pt x="542119" y="21535"/>
                    </a:lnTo>
                    <a:lnTo>
                      <a:pt x="542119" y="18001"/>
                    </a:lnTo>
                    <a:lnTo>
                      <a:pt x="585374" y="18001"/>
                    </a:lnTo>
                    <a:lnTo>
                      <a:pt x="585374" y="21535"/>
                    </a:lnTo>
                    <a:lnTo>
                      <a:pt x="588683" y="21535"/>
                    </a:lnTo>
                    <a:lnTo>
                      <a:pt x="588683" y="94143"/>
                    </a:lnTo>
                    <a:lnTo>
                      <a:pt x="621374" y="94143"/>
                    </a:lnTo>
                    <a:lnTo>
                      <a:pt x="621374" y="56073"/>
                    </a:lnTo>
                    <a:lnTo>
                      <a:pt x="708802" y="56073"/>
                    </a:lnTo>
                    <a:lnTo>
                      <a:pt x="708802" y="94143"/>
                    </a:lnTo>
                    <a:lnTo>
                      <a:pt x="744802" y="94143"/>
                    </a:lnTo>
                    <a:lnTo>
                      <a:pt x="744802" y="90334"/>
                    </a:lnTo>
                    <a:lnTo>
                      <a:pt x="789432" y="90334"/>
                    </a:lnTo>
                    <a:lnTo>
                      <a:pt x="789432" y="94143"/>
                    </a:lnTo>
                    <a:lnTo>
                      <a:pt x="825432" y="94143"/>
                    </a:lnTo>
                    <a:lnTo>
                      <a:pt x="825432" y="56073"/>
                    </a:lnTo>
                    <a:lnTo>
                      <a:pt x="1006675" y="56073"/>
                    </a:lnTo>
                    <a:lnTo>
                      <a:pt x="1006675" y="38073"/>
                    </a:lnTo>
                    <a:lnTo>
                      <a:pt x="825432" y="38073"/>
                    </a:lnTo>
                    <a:close/>
                  </a:path>
                </a:pathLst>
              </a:custGeom>
              <a:gradFill>
                <a:gsLst>
                  <a:gs pos="60000">
                    <a:schemeClr val="bg1">
                      <a:lumMod val="50000"/>
                    </a:schemeClr>
                  </a:gs>
                  <a:gs pos="40000">
                    <a:schemeClr val="bg1">
                      <a:lumMod val="50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61" name="Gruppieren 60"/>
              <p:cNvGrpSpPr/>
              <p:nvPr/>
            </p:nvGrpSpPr>
            <p:grpSpPr>
              <a:xfrm flipH="1">
                <a:off x="5032798" y="4420279"/>
                <a:ext cx="254907" cy="909167"/>
                <a:chOff x="3574488" y="4656425"/>
                <a:chExt cx="93829" cy="334656"/>
              </a:xfrm>
            </p:grpSpPr>
            <p:sp>
              <p:nvSpPr>
                <p:cNvPr id="101" name="Rechteck 100"/>
                <p:cNvSpPr/>
                <p:nvPr/>
              </p:nvSpPr>
              <p:spPr>
                <a:xfrm>
                  <a:off x="3574488" y="4656425"/>
                  <a:ext cx="93829" cy="141213"/>
                </a:xfrm>
                <a:prstGeom prst="rect">
                  <a:avLst/>
                </a:prstGeom>
                <a:gradFill>
                  <a:gsLst>
                    <a:gs pos="60000">
                      <a:schemeClr val="bg1">
                        <a:lumMod val="50000"/>
                      </a:schemeClr>
                    </a:gs>
                    <a:gs pos="4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cxnSp>
              <p:nvCxnSpPr>
                <p:cNvPr id="102" name="Gerader Verbinder 101"/>
                <p:cNvCxnSpPr/>
                <p:nvPr/>
              </p:nvCxnSpPr>
              <p:spPr>
                <a:xfrm>
                  <a:off x="3574488" y="4688932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3" name="Gerader Verbinder 102"/>
                <p:cNvCxnSpPr/>
                <p:nvPr/>
              </p:nvCxnSpPr>
              <p:spPr>
                <a:xfrm>
                  <a:off x="3574488" y="4727031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" name="Rechteck 103"/>
                <p:cNvSpPr/>
                <p:nvPr/>
              </p:nvSpPr>
              <p:spPr>
                <a:xfrm>
                  <a:off x="3607207" y="4797638"/>
                  <a:ext cx="28388" cy="193443"/>
                </a:xfrm>
                <a:prstGeom prst="rect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62" name="Auf der gleichen Seite des Rechtecks liegende Ecken abrunden 61"/>
              <p:cNvSpPr/>
              <p:nvPr/>
            </p:nvSpPr>
            <p:spPr>
              <a:xfrm>
                <a:off x="5582690" y="4148093"/>
                <a:ext cx="263853" cy="977669"/>
              </a:xfrm>
              <a:prstGeom prst="round2Same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63" name="Gruppieren 62"/>
              <p:cNvGrpSpPr/>
              <p:nvPr/>
            </p:nvGrpSpPr>
            <p:grpSpPr>
              <a:xfrm flipH="1">
                <a:off x="5587164" y="4228462"/>
                <a:ext cx="254907" cy="909167"/>
                <a:chOff x="3574488" y="4656425"/>
                <a:chExt cx="93829" cy="334656"/>
              </a:xfrm>
            </p:grpSpPr>
            <p:sp>
              <p:nvSpPr>
                <p:cNvPr id="97" name="Rechteck 96"/>
                <p:cNvSpPr/>
                <p:nvPr/>
              </p:nvSpPr>
              <p:spPr>
                <a:xfrm>
                  <a:off x="3574488" y="4656425"/>
                  <a:ext cx="93829" cy="141213"/>
                </a:xfrm>
                <a:prstGeom prst="rect">
                  <a:avLst/>
                </a:prstGeom>
                <a:gradFill>
                  <a:gsLst>
                    <a:gs pos="60000">
                      <a:schemeClr val="bg1">
                        <a:lumMod val="50000"/>
                      </a:schemeClr>
                    </a:gs>
                    <a:gs pos="4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98" name="Rechteck 97"/>
                <p:cNvSpPr/>
                <p:nvPr/>
              </p:nvSpPr>
              <p:spPr>
                <a:xfrm>
                  <a:off x="3607207" y="4797638"/>
                  <a:ext cx="28388" cy="193443"/>
                </a:xfrm>
                <a:prstGeom prst="rect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cxnSp>
              <p:nvCxnSpPr>
                <p:cNvPr id="99" name="Gerader Verbinder 98"/>
                <p:cNvCxnSpPr/>
                <p:nvPr/>
              </p:nvCxnSpPr>
              <p:spPr>
                <a:xfrm>
                  <a:off x="3574488" y="4688932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0" name="Gerader Verbinder 99"/>
                <p:cNvCxnSpPr/>
                <p:nvPr/>
              </p:nvCxnSpPr>
              <p:spPr>
                <a:xfrm>
                  <a:off x="3574488" y="4727031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64" name="Auf der gleichen Seite des Rechtecks liegende Ecken abrunden 63"/>
              <p:cNvSpPr/>
              <p:nvPr/>
            </p:nvSpPr>
            <p:spPr>
              <a:xfrm>
                <a:off x="3919589" y="4150313"/>
                <a:ext cx="263853" cy="977669"/>
              </a:xfrm>
              <a:prstGeom prst="round2Same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65" name="Gruppieren 64"/>
              <p:cNvGrpSpPr/>
              <p:nvPr/>
            </p:nvGrpSpPr>
            <p:grpSpPr>
              <a:xfrm flipH="1">
                <a:off x="3924064" y="4420279"/>
                <a:ext cx="254907" cy="909167"/>
                <a:chOff x="3574488" y="4656425"/>
                <a:chExt cx="93829" cy="334656"/>
              </a:xfrm>
            </p:grpSpPr>
            <p:sp>
              <p:nvSpPr>
                <p:cNvPr id="93" name="Rechteck 92"/>
                <p:cNvSpPr/>
                <p:nvPr/>
              </p:nvSpPr>
              <p:spPr>
                <a:xfrm>
                  <a:off x="3574488" y="4656425"/>
                  <a:ext cx="93829" cy="141213"/>
                </a:xfrm>
                <a:prstGeom prst="rect">
                  <a:avLst/>
                </a:prstGeom>
                <a:gradFill>
                  <a:gsLst>
                    <a:gs pos="60000">
                      <a:schemeClr val="bg1">
                        <a:lumMod val="50000"/>
                      </a:schemeClr>
                    </a:gs>
                    <a:gs pos="4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cxnSp>
              <p:nvCxnSpPr>
                <p:cNvPr id="94" name="Gerader Verbinder 93"/>
                <p:cNvCxnSpPr/>
                <p:nvPr/>
              </p:nvCxnSpPr>
              <p:spPr>
                <a:xfrm>
                  <a:off x="3574488" y="4688932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5" name="Gerader Verbinder 94"/>
                <p:cNvCxnSpPr/>
                <p:nvPr/>
              </p:nvCxnSpPr>
              <p:spPr>
                <a:xfrm>
                  <a:off x="3574488" y="4727031"/>
                  <a:ext cx="93829" cy="0"/>
                </a:xfrm>
                <a:prstGeom prst="line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6" name="Rechteck 95"/>
                <p:cNvSpPr/>
                <p:nvPr/>
              </p:nvSpPr>
              <p:spPr>
                <a:xfrm>
                  <a:off x="3607207" y="4797638"/>
                  <a:ext cx="28388" cy="193443"/>
                </a:xfrm>
                <a:prstGeom prst="rect">
                  <a:avLst/>
                </a:prstGeom>
                <a:gradFill>
                  <a:gsLst>
                    <a:gs pos="5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66" name="Rechteck 65"/>
              <p:cNvSpPr/>
              <p:nvPr/>
            </p:nvSpPr>
            <p:spPr>
              <a:xfrm>
                <a:off x="6312328" y="4320113"/>
                <a:ext cx="249740" cy="124870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cxnSp>
            <p:nvCxnSpPr>
              <p:cNvPr id="67" name="Gerader Verbinder 66"/>
              <p:cNvCxnSpPr/>
              <p:nvPr/>
            </p:nvCxnSpPr>
            <p:spPr>
              <a:xfrm>
                <a:off x="6261498" y="4436807"/>
                <a:ext cx="515403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>
                <a:off x="6261498" y="5441182"/>
                <a:ext cx="515403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hteck 68"/>
              <p:cNvSpPr/>
              <p:nvPr/>
            </p:nvSpPr>
            <p:spPr>
              <a:xfrm>
                <a:off x="6562071" y="4247737"/>
                <a:ext cx="62436" cy="137357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64000">
                    <a:schemeClr val="bg1">
                      <a:lumMod val="65000"/>
                    </a:schemeClr>
                  </a:gs>
                  <a:gs pos="33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6261498" y="4247737"/>
                <a:ext cx="62436" cy="137357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64000">
                    <a:schemeClr val="bg1">
                      <a:lumMod val="65000"/>
                    </a:schemeClr>
                  </a:gs>
                  <a:gs pos="33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71" name="Gruppieren 70"/>
              <p:cNvGrpSpPr/>
              <p:nvPr/>
            </p:nvGrpSpPr>
            <p:grpSpPr>
              <a:xfrm>
                <a:off x="6364810" y="4320333"/>
                <a:ext cx="156383" cy="1248706"/>
                <a:chOff x="5478449" y="4752390"/>
                <a:chExt cx="90170" cy="720000"/>
              </a:xfrm>
            </p:grpSpPr>
            <p:cxnSp>
              <p:nvCxnSpPr>
                <p:cNvPr id="87" name="Gerader Verbinder 86"/>
                <p:cNvCxnSpPr/>
                <p:nvPr/>
              </p:nvCxnSpPr>
              <p:spPr>
                <a:xfrm>
                  <a:off x="5478449" y="4752390"/>
                  <a:ext cx="0" cy="720000"/>
                </a:xfrm>
                <a:prstGeom prst="line">
                  <a:avLst/>
                </a:prstGeom>
                <a:ln w="31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/>
                <p:cNvCxnSpPr/>
                <p:nvPr/>
              </p:nvCxnSpPr>
              <p:spPr>
                <a:xfrm>
                  <a:off x="5514517" y="4752390"/>
                  <a:ext cx="0" cy="720000"/>
                </a:xfrm>
                <a:prstGeom prst="line">
                  <a:avLst/>
                </a:prstGeom>
                <a:ln w="31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/>
                <p:cNvCxnSpPr/>
                <p:nvPr/>
              </p:nvCxnSpPr>
              <p:spPr>
                <a:xfrm>
                  <a:off x="5496483" y="4752390"/>
                  <a:ext cx="0" cy="720000"/>
                </a:xfrm>
                <a:prstGeom prst="line">
                  <a:avLst/>
                </a:prstGeom>
                <a:ln w="31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/>
                <p:cNvCxnSpPr/>
                <p:nvPr/>
              </p:nvCxnSpPr>
              <p:spPr>
                <a:xfrm>
                  <a:off x="5550585" y="4752390"/>
                  <a:ext cx="0" cy="720000"/>
                </a:xfrm>
                <a:prstGeom prst="line">
                  <a:avLst/>
                </a:prstGeom>
                <a:ln w="31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/>
                <p:cNvCxnSpPr/>
                <p:nvPr/>
              </p:nvCxnSpPr>
              <p:spPr>
                <a:xfrm>
                  <a:off x="5532551" y="4752390"/>
                  <a:ext cx="0" cy="720000"/>
                </a:xfrm>
                <a:prstGeom prst="line">
                  <a:avLst/>
                </a:prstGeom>
                <a:ln w="31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/>
                <p:cNvCxnSpPr/>
                <p:nvPr/>
              </p:nvCxnSpPr>
              <p:spPr>
                <a:xfrm>
                  <a:off x="5568619" y="4752390"/>
                  <a:ext cx="0" cy="720000"/>
                </a:xfrm>
                <a:prstGeom prst="line">
                  <a:avLst/>
                </a:prstGeom>
                <a:ln w="31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ieren 71"/>
              <p:cNvGrpSpPr/>
              <p:nvPr/>
            </p:nvGrpSpPr>
            <p:grpSpPr>
              <a:xfrm>
                <a:off x="6257815" y="3080280"/>
                <a:ext cx="359072" cy="671741"/>
                <a:chOff x="7101733" y="3052272"/>
                <a:chExt cx="359072" cy="671741"/>
              </a:xfrm>
            </p:grpSpPr>
            <p:sp>
              <p:nvSpPr>
                <p:cNvPr id="74" name="Abgerundetes Rechteck 73"/>
                <p:cNvSpPr/>
                <p:nvPr/>
              </p:nvSpPr>
              <p:spPr>
                <a:xfrm>
                  <a:off x="7101733" y="3052542"/>
                  <a:ext cx="284131" cy="671176"/>
                </a:xfrm>
                <a:prstGeom prst="roundRect">
                  <a:avLst>
                    <a:gd name="adj" fmla="val 916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10800000" scaled="0"/>
                  <a:tileRect/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75" name="Rechteck 74"/>
                <p:cNvSpPr/>
                <p:nvPr/>
              </p:nvSpPr>
              <p:spPr>
                <a:xfrm>
                  <a:off x="7143115" y="3052272"/>
                  <a:ext cx="201353" cy="6711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6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65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grpSp>
              <p:nvGrpSpPr>
                <p:cNvPr id="76" name="Gruppieren 75"/>
                <p:cNvGrpSpPr/>
                <p:nvPr/>
              </p:nvGrpSpPr>
              <p:grpSpPr>
                <a:xfrm>
                  <a:off x="7174891" y="3052837"/>
                  <a:ext cx="137799" cy="671176"/>
                  <a:chOff x="7713378" y="3010360"/>
                  <a:chExt cx="137799" cy="671176"/>
                </a:xfrm>
              </p:grpSpPr>
              <p:cxnSp>
                <p:nvCxnSpPr>
                  <p:cNvPr id="81" name="Gerader Verbinder 80"/>
                  <p:cNvCxnSpPr/>
                  <p:nvPr/>
                </p:nvCxnSpPr>
                <p:spPr>
                  <a:xfrm>
                    <a:off x="7713378" y="3010360"/>
                    <a:ext cx="0" cy="671176"/>
                  </a:xfrm>
                  <a:prstGeom prst="line">
                    <a:avLst/>
                  </a:prstGeom>
                  <a:ln w="31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Gerader Verbinder 81"/>
                  <p:cNvCxnSpPr/>
                  <p:nvPr/>
                </p:nvCxnSpPr>
                <p:spPr>
                  <a:xfrm>
                    <a:off x="7768498" y="3010360"/>
                    <a:ext cx="0" cy="671176"/>
                  </a:xfrm>
                  <a:prstGeom prst="line">
                    <a:avLst/>
                  </a:prstGeom>
                  <a:ln w="31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Gerader Verbinder 82"/>
                  <p:cNvCxnSpPr/>
                  <p:nvPr/>
                </p:nvCxnSpPr>
                <p:spPr>
                  <a:xfrm>
                    <a:off x="7740938" y="3010360"/>
                    <a:ext cx="0" cy="671176"/>
                  </a:xfrm>
                  <a:prstGeom prst="line">
                    <a:avLst/>
                  </a:prstGeom>
                  <a:ln w="31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Gerader Verbinder 83"/>
                  <p:cNvCxnSpPr/>
                  <p:nvPr/>
                </p:nvCxnSpPr>
                <p:spPr>
                  <a:xfrm>
                    <a:off x="7823618" y="3010360"/>
                    <a:ext cx="0" cy="671176"/>
                  </a:xfrm>
                  <a:prstGeom prst="line">
                    <a:avLst/>
                  </a:prstGeom>
                  <a:ln w="31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rader Verbinder 84"/>
                  <p:cNvCxnSpPr/>
                  <p:nvPr/>
                </p:nvCxnSpPr>
                <p:spPr>
                  <a:xfrm>
                    <a:off x="7796058" y="3010360"/>
                    <a:ext cx="0" cy="671176"/>
                  </a:xfrm>
                  <a:prstGeom prst="line">
                    <a:avLst/>
                  </a:prstGeom>
                  <a:ln w="31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Gerader Verbinder 85"/>
                  <p:cNvCxnSpPr/>
                  <p:nvPr/>
                </p:nvCxnSpPr>
                <p:spPr>
                  <a:xfrm>
                    <a:off x="7851177" y="3010360"/>
                    <a:ext cx="0" cy="671176"/>
                  </a:xfrm>
                  <a:prstGeom prst="line">
                    <a:avLst/>
                  </a:prstGeom>
                  <a:ln w="31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Rechteck 76"/>
                <p:cNvSpPr/>
                <p:nvPr/>
              </p:nvSpPr>
              <p:spPr>
                <a:xfrm>
                  <a:off x="7385864" y="3157199"/>
                  <a:ext cx="44745" cy="3132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78" name="Rechteck 77"/>
                <p:cNvSpPr/>
                <p:nvPr/>
              </p:nvSpPr>
              <p:spPr>
                <a:xfrm>
                  <a:off x="7430610" y="3137465"/>
                  <a:ext cx="22373" cy="707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79" name="Rechteck 78"/>
                <p:cNvSpPr/>
                <p:nvPr/>
              </p:nvSpPr>
              <p:spPr>
                <a:xfrm>
                  <a:off x="7393687" y="3594051"/>
                  <a:ext cx="44745" cy="3132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80" name="Rechteck 79"/>
                <p:cNvSpPr/>
                <p:nvPr/>
              </p:nvSpPr>
              <p:spPr>
                <a:xfrm>
                  <a:off x="7438432" y="3574316"/>
                  <a:ext cx="22373" cy="707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64000">
                      <a:schemeClr val="bg1">
                        <a:lumMod val="65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73" name="Rechteck 72"/>
              <p:cNvSpPr/>
              <p:nvPr/>
            </p:nvSpPr>
            <p:spPr>
              <a:xfrm>
                <a:off x="3441147" y="4934489"/>
                <a:ext cx="234225" cy="631393"/>
              </a:xfrm>
              <a:prstGeom prst="rect">
                <a:avLst/>
              </a:prstGeom>
              <a:gradFill>
                <a:gsLst>
                  <a:gs pos="60000">
                    <a:schemeClr val="bg1">
                      <a:lumMod val="50000"/>
                    </a:schemeClr>
                  </a:gs>
                  <a:gs pos="40000">
                    <a:schemeClr val="bg1">
                      <a:lumMod val="50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</p:grpSp>
        <p:cxnSp>
          <p:nvCxnSpPr>
            <p:cNvPr id="124" name="Gerade Verbindung mit Pfeil 123"/>
            <p:cNvCxnSpPr/>
            <p:nvPr/>
          </p:nvCxnSpPr>
          <p:spPr>
            <a:xfrm>
              <a:off x="2033436" y="2726631"/>
              <a:ext cx="0" cy="40171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feld 122"/>
          <p:cNvSpPr txBox="1"/>
          <p:nvPr/>
        </p:nvSpPr>
        <p:spPr>
          <a:xfrm>
            <a:off x="-52498" y="2257560"/>
            <a:ext cx="566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2"/>
                </a:solidFill>
              </a:rPr>
              <a:t>Engpässe mit Smart Markets beheben durch</a:t>
            </a:r>
            <a:r>
              <a:rPr lang="de-DE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27" name="Textfeld 126"/>
          <p:cNvSpPr txBox="1"/>
          <p:nvPr/>
        </p:nvSpPr>
        <p:spPr>
          <a:xfrm>
            <a:off x="487396" y="5126890"/>
            <a:ext cx="8445654" cy="783193"/>
          </a:xfrm>
          <a:prstGeom prst="round2DiagRect">
            <a:avLst/>
          </a:prstGeom>
          <a:solidFill>
            <a:srgbClr val="005A9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Grundsätzlich können alle </a:t>
            </a:r>
            <a:r>
              <a:rPr lang="de-DE" dirty="0">
                <a:solidFill>
                  <a:schemeClr val="bg1"/>
                </a:solidFill>
              </a:rPr>
              <a:t>Technologien ohne </a:t>
            </a:r>
            <a:r>
              <a:rPr lang="de-DE" dirty="0" smtClean="0">
                <a:solidFill>
                  <a:schemeClr val="bg1"/>
                </a:solidFill>
              </a:rPr>
              <a:t>Leistungsgrenze am Smart Market teilnehmen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Marktteilnahme bedeutet immer eine Abweichung zum regulären </a:t>
            </a:r>
            <a:r>
              <a:rPr lang="de-DE" dirty="0" smtClean="0"/>
              <a:t>Fahrplan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Gebotsabgabe </a:t>
            </a:r>
            <a:r>
              <a:rPr lang="de-DE" dirty="0"/>
              <a:t>für Fahrplananpassung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Definition der Angebotsfunktion – Beispiel Leistungssaldo </a:t>
            </a:r>
            <a:r>
              <a:rPr lang="de-DE" dirty="0" smtClean="0"/>
              <a:t>erhöhen</a:t>
            </a:r>
            <a:endParaRPr lang="de-DE" dirty="0"/>
          </a:p>
        </p:txBody>
      </p:sp>
      <p:cxnSp>
        <p:nvCxnSpPr>
          <p:cNvPr id="127" name="Gerader Verbinder 126"/>
          <p:cNvCxnSpPr/>
          <p:nvPr/>
        </p:nvCxnSpPr>
        <p:spPr>
          <a:xfrm>
            <a:off x="516199" y="3652849"/>
            <a:ext cx="36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feld 128"/>
          <p:cNvSpPr txBox="1"/>
          <p:nvPr/>
        </p:nvSpPr>
        <p:spPr>
          <a:xfrm>
            <a:off x="2314722" y="2911412"/>
            <a:ext cx="74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t2</a:t>
            </a:r>
          </a:p>
        </p:txBody>
      </p:sp>
      <p:cxnSp>
        <p:nvCxnSpPr>
          <p:cNvPr id="130" name="Gerade Verbindung mit Pfeil 129"/>
          <p:cNvCxnSpPr/>
          <p:nvPr/>
        </p:nvCxnSpPr>
        <p:spPr>
          <a:xfrm flipH="1" flipV="1">
            <a:off x="1635913" y="3423801"/>
            <a:ext cx="684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1" name="Textfeld 130"/>
          <p:cNvSpPr txBox="1"/>
          <p:nvPr/>
        </p:nvSpPr>
        <p:spPr>
          <a:xfrm>
            <a:off x="2338475" y="3148849"/>
            <a:ext cx="704802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endParaRPr lang="de-DE" baseline="-25000" dirty="0"/>
          </a:p>
        </p:txBody>
      </p:sp>
      <p:sp>
        <p:nvSpPr>
          <p:cNvPr id="132" name="Textfeld 131"/>
          <p:cNvSpPr txBox="1"/>
          <p:nvPr/>
        </p:nvSpPr>
        <p:spPr>
          <a:xfrm>
            <a:off x="941833" y="3148849"/>
            <a:ext cx="704802" cy="5040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endParaRPr lang="de-DE" baseline="-250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765608" y="2725569"/>
            <a:ext cx="1026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 Engpass</a:t>
            </a:r>
          </a:p>
        </p:txBody>
      </p:sp>
      <p:sp>
        <p:nvSpPr>
          <p:cNvPr id="134" name="Textfeld 133"/>
          <p:cNvSpPr txBox="1"/>
          <p:nvPr/>
        </p:nvSpPr>
        <p:spPr>
          <a:xfrm>
            <a:off x="901595" y="2911412"/>
            <a:ext cx="74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8466" y="3628951"/>
            <a:ext cx="335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Geplante Produktion vorziehen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135" name="Gerader Verbinder 134"/>
          <p:cNvCxnSpPr/>
          <p:nvPr/>
        </p:nvCxnSpPr>
        <p:spPr>
          <a:xfrm>
            <a:off x="5033460" y="3634433"/>
            <a:ext cx="36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feld 135"/>
          <p:cNvSpPr txBox="1"/>
          <p:nvPr/>
        </p:nvSpPr>
        <p:spPr>
          <a:xfrm>
            <a:off x="7677223" y="2892996"/>
            <a:ext cx="74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t3</a:t>
            </a:r>
          </a:p>
        </p:txBody>
      </p:sp>
      <p:cxnSp>
        <p:nvCxnSpPr>
          <p:cNvPr id="137" name="Gerade Verbindung mit Pfeil 136"/>
          <p:cNvCxnSpPr/>
          <p:nvPr/>
        </p:nvCxnSpPr>
        <p:spPr>
          <a:xfrm flipV="1">
            <a:off x="6153174" y="3405385"/>
            <a:ext cx="15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>
            <a:off x="7700976" y="3130433"/>
            <a:ext cx="704802" cy="5040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endParaRPr lang="de-DE" baseline="-25000" dirty="0"/>
          </a:p>
        </p:txBody>
      </p:sp>
      <p:sp>
        <p:nvSpPr>
          <p:cNvPr id="139" name="Textfeld 138"/>
          <p:cNvSpPr txBox="1"/>
          <p:nvPr/>
        </p:nvSpPr>
        <p:spPr>
          <a:xfrm>
            <a:off x="5459094" y="3130433"/>
            <a:ext cx="704802" cy="504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endParaRPr lang="de-DE" baseline="-25000" dirty="0"/>
          </a:p>
        </p:txBody>
      </p:sp>
      <p:sp>
        <p:nvSpPr>
          <p:cNvPr id="140" name="Textfeld 139"/>
          <p:cNvSpPr txBox="1"/>
          <p:nvPr/>
        </p:nvSpPr>
        <p:spPr>
          <a:xfrm>
            <a:off x="5282869" y="2707153"/>
            <a:ext cx="1026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 Engpass</a:t>
            </a:r>
          </a:p>
        </p:txBody>
      </p:sp>
      <p:sp>
        <p:nvSpPr>
          <p:cNvPr id="141" name="Textfeld 140"/>
          <p:cNvSpPr txBox="1"/>
          <p:nvPr/>
        </p:nvSpPr>
        <p:spPr>
          <a:xfrm>
            <a:off x="5418856" y="2892996"/>
            <a:ext cx="74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t1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5087091" y="3610535"/>
            <a:ext cx="335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Geplanten Strombezug </a:t>
            </a:r>
            <a:r>
              <a:rPr lang="de-DE" sz="1400" dirty="0" smtClean="0">
                <a:solidFill>
                  <a:schemeClr val="tx2"/>
                </a:solidFill>
              </a:rPr>
              <a:t>zu späterem Zeitpunkt nachholen</a:t>
            </a: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106" name="Gruppieren 105"/>
          <p:cNvGrpSpPr/>
          <p:nvPr/>
        </p:nvGrpSpPr>
        <p:grpSpPr>
          <a:xfrm>
            <a:off x="1379447" y="5301740"/>
            <a:ext cx="1125864" cy="1069770"/>
            <a:chOff x="1608893" y="2463127"/>
            <a:chExt cx="1443843" cy="1673883"/>
          </a:xfrm>
        </p:grpSpPr>
        <p:cxnSp>
          <p:nvCxnSpPr>
            <p:cNvPr id="107" name="Gerade Verbindung mit Pfeil 106"/>
            <p:cNvCxnSpPr/>
            <p:nvPr/>
          </p:nvCxnSpPr>
          <p:spPr>
            <a:xfrm flipV="1">
              <a:off x="1914132" y="2811675"/>
              <a:ext cx="0" cy="108388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>
            <a:xfrm flipV="1">
              <a:off x="1914132" y="3881554"/>
              <a:ext cx="651650" cy="19052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9" name="Textfeld 108"/>
            <p:cNvSpPr txBox="1"/>
            <p:nvPr/>
          </p:nvSpPr>
          <p:spPr>
            <a:xfrm rot="16200000">
              <a:off x="1319891" y="3030413"/>
              <a:ext cx="913501" cy="33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€/kWh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1801655" y="2463127"/>
              <a:ext cx="678806" cy="409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Flex I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2454105" y="3727665"/>
              <a:ext cx="598631" cy="409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1936560" y="3114559"/>
              <a:ext cx="173246" cy="766995"/>
            </a:xfrm>
            <a:prstGeom prst="rect">
              <a:avLst/>
            </a:prstGeom>
            <a:solidFill>
              <a:srgbClr val="009BCD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3618070" y="5339296"/>
            <a:ext cx="1125863" cy="1032214"/>
            <a:chOff x="1608892" y="2521890"/>
            <a:chExt cx="1443844" cy="1615119"/>
          </a:xfrm>
        </p:grpSpPr>
        <p:cxnSp>
          <p:nvCxnSpPr>
            <p:cNvPr id="114" name="Gerade Verbindung mit Pfeil 113"/>
            <p:cNvCxnSpPr/>
            <p:nvPr/>
          </p:nvCxnSpPr>
          <p:spPr>
            <a:xfrm flipV="1">
              <a:off x="1914132" y="2811675"/>
              <a:ext cx="0" cy="108388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/>
            <p:nvPr/>
          </p:nvCxnSpPr>
          <p:spPr>
            <a:xfrm flipV="1">
              <a:off x="1914132" y="3881554"/>
              <a:ext cx="651650" cy="19052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6" name="Textfeld 115"/>
            <p:cNvSpPr txBox="1"/>
            <p:nvPr/>
          </p:nvSpPr>
          <p:spPr>
            <a:xfrm rot="16200000">
              <a:off x="1319890" y="3030412"/>
              <a:ext cx="913501" cy="33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€/kWh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1837625" y="2521890"/>
              <a:ext cx="777483" cy="409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Flex III</a:t>
              </a: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2454104" y="3727665"/>
              <a:ext cx="598632" cy="40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1936560" y="3024069"/>
              <a:ext cx="436540" cy="85748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2441420" y="5307576"/>
            <a:ext cx="1125863" cy="1063934"/>
            <a:chOff x="1608893" y="2472258"/>
            <a:chExt cx="1443843" cy="1664752"/>
          </a:xfrm>
        </p:grpSpPr>
        <p:cxnSp>
          <p:nvCxnSpPr>
            <p:cNvPr id="121" name="Gerade Verbindung mit Pfeil 120"/>
            <p:cNvCxnSpPr/>
            <p:nvPr/>
          </p:nvCxnSpPr>
          <p:spPr>
            <a:xfrm flipV="1">
              <a:off x="1914132" y="2811675"/>
              <a:ext cx="0" cy="108388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mit Pfeil 121"/>
            <p:cNvCxnSpPr/>
            <p:nvPr/>
          </p:nvCxnSpPr>
          <p:spPr>
            <a:xfrm flipV="1">
              <a:off x="1914132" y="3881554"/>
              <a:ext cx="651650" cy="19052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3" name="Textfeld 122"/>
            <p:cNvSpPr txBox="1"/>
            <p:nvPr/>
          </p:nvSpPr>
          <p:spPr>
            <a:xfrm rot="16200000">
              <a:off x="1319891" y="3030413"/>
              <a:ext cx="913502" cy="33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€/kWh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1798586" y="2472258"/>
              <a:ext cx="728145" cy="409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Flex II</a:t>
              </a: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2454104" y="3727665"/>
              <a:ext cx="598632" cy="409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1936560" y="2860320"/>
              <a:ext cx="517226" cy="10212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1639413" y="2470285"/>
            <a:ext cx="904662" cy="318924"/>
          </a:xfrm>
          <a:prstGeom prst="rect">
            <a:avLst/>
          </a:prstGeom>
          <a:ln>
            <a:solidFill>
              <a:srgbClr val="005A9B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Erzeuger</a:t>
            </a:r>
            <a:endParaRPr lang="de-DE" sz="1600" dirty="0"/>
          </a:p>
        </p:txBody>
      </p:sp>
      <p:sp>
        <p:nvSpPr>
          <p:cNvPr id="128" name="Rechteck 127"/>
          <p:cNvSpPr/>
          <p:nvPr/>
        </p:nvSpPr>
        <p:spPr>
          <a:xfrm>
            <a:off x="6583046" y="2472492"/>
            <a:ext cx="688256" cy="318924"/>
          </a:xfrm>
          <a:prstGeom prst="rect">
            <a:avLst/>
          </a:prstGeom>
          <a:ln>
            <a:solidFill>
              <a:srgbClr val="005A9B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Lasten</a:t>
            </a:r>
            <a:endParaRPr lang="de-DE" sz="1600" dirty="0"/>
          </a:p>
        </p:txBody>
      </p:sp>
      <p:grpSp>
        <p:nvGrpSpPr>
          <p:cNvPr id="143" name="Gruppieren 142"/>
          <p:cNvGrpSpPr/>
          <p:nvPr/>
        </p:nvGrpSpPr>
        <p:grpSpPr>
          <a:xfrm>
            <a:off x="4873464" y="5136100"/>
            <a:ext cx="1125863" cy="1235410"/>
            <a:chOff x="1608892" y="2203950"/>
            <a:chExt cx="1443844" cy="1933059"/>
          </a:xfrm>
        </p:grpSpPr>
        <p:cxnSp>
          <p:nvCxnSpPr>
            <p:cNvPr id="146" name="Gerade Verbindung mit Pfeil 145"/>
            <p:cNvCxnSpPr/>
            <p:nvPr/>
          </p:nvCxnSpPr>
          <p:spPr>
            <a:xfrm flipV="1">
              <a:off x="1914132" y="2811675"/>
              <a:ext cx="0" cy="108388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mit Pfeil 148"/>
            <p:cNvCxnSpPr/>
            <p:nvPr/>
          </p:nvCxnSpPr>
          <p:spPr>
            <a:xfrm flipV="1">
              <a:off x="1914132" y="3881554"/>
              <a:ext cx="651650" cy="19052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0" name="Textfeld 149"/>
            <p:cNvSpPr txBox="1"/>
            <p:nvPr/>
          </p:nvSpPr>
          <p:spPr>
            <a:xfrm rot="16200000">
              <a:off x="1319890" y="3030412"/>
              <a:ext cx="913501" cy="33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€/kWh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1826318" y="2203950"/>
              <a:ext cx="800096" cy="40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Flex </a:t>
              </a:r>
              <a:r>
                <a:rPr lang="de-DE" sz="1100" dirty="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IV</a:t>
              </a:r>
              <a:endParaRPr lang="de-DE" sz="1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2454104" y="3727665"/>
              <a:ext cx="598632" cy="40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kWh</a:t>
              </a:r>
              <a:endParaRPr lang="de-DE" sz="105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1946582" y="2580654"/>
              <a:ext cx="436540" cy="1300900"/>
            </a:xfrm>
            <a:prstGeom prst="rect">
              <a:avLst/>
            </a:prstGeom>
            <a:solidFill>
              <a:srgbClr val="FF7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1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/>
          <p:cNvSpPr/>
          <p:nvPr/>
        </p:nvSpPr>
        <p:spPr>
          <a:xfrm>
            <a:off x="2833772" y="2959882"/>
            <a:ext cx="669307" cy="1473991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811411" y="3795755"/>
            <a:ext cx="511565" cy="638118"/>
          </a:xfrm>
          <a:prstGeom prst="rect">
            <a:avLst/>
          </a:prstGeom>
          <a:solidFill>
            <a:srgbClr val="00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2165107" y="3427882"/>
            <a:ext cx="669307" cy="10059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1322976" y="3616834"/>
            <a:ext cx="842131" cy="8170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Definition der Angebotsfunktion – Beispiel Leistungssaldo </a:t>
            </a:r>
            <a:r>
              <a:rPr lang="de-DE" dirty="0" smtClean="0"/>
              <a:t>erhöhen</a:t>
            </a:r>
            <a:endParaRPr lang="de-DE" dirty="0"/>
          </a:p>
        </p:txBody>
      </p:sp>
      <p:sp>
        <p:nvSpPr>
          <p:cNvPr id="67" name="Textplatzhalter 1"/>
          <p:cNvSpPr txBox="1">
            <a:spLocks/>
          </p:cNvSpPr>
          <p:nvPr/>
        </p:nvSpPr>
        <p:spPr>
          <a:xfrm>
            <a:off x="4462584" y="1766888"/>
            <a:ext cx="4579815" cy="47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363" indent="-360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603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smtClean="0"/>
              <a:t>Angebotsfunktion </a:t>
            </a:r>
            <a:r>
              <a:rPr lang="de-DE" dirty="0"/>
              <a:t>= Gebote im Smart </a:t>
            </a:r>
            <a:r>
              <a:rPr lang="de-DE" dirty="0" smtClean="0"/>
              <a:t>Market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00673" y="2702738"/>
            <a:ext cx="3554509" cy="2069466"/>
            <a:chOff x="500673" y="2702738"/>
            <a:chExt cx="3554509" cy="2069466"/>
          </a:xfrm>
        </p:grpSpPr>
        <p:cxnSp>
          <p:nvCxnSpPr>
            <p:cNvPr id="59" name="Gerade Verbindung mit Pfeil 58"/>
            <p:cNvCxnSpPr/>
            <p:nvPr/>
          </p:nvCxnSpPr>
          <p:spPr>
            <a:xfrm flipH="1" flipV="1">
              <a:off x="788832" y="2702738"/>
              <a:ext cx="0" cy="175515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/>
            <p:nvPr/>
          </p:nvCxnSpPr>
          <p:spPr>
            <a:xfrm flipV="1">
              <a:off x="788832" y="4464539"/>
              <a:ext cx="2712847" cy="0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1" name="Textfeld 60"/>
            <p:cNvSpPr txBox="1"/>
            <p:nvPr/>
          </p:nvSpPr>
          <p:spPr>
            <a:xfrm rot="16200000">
              <a:off x="178790" y="3469689"/>
              <a:ext cx="78226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Preis p [</a:t>
              </a:r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€/kWh]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3606341" y="4266896"/>
              <a:ext cx="4488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 q</a:t>
              </a:r>
              <a:endParaRPr lang="de-DE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[kWh]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478599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III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147238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6300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de-DE" sz="900" dirty="0">
                  <a:solidFill>
                    <a:schemeClr val="tx2"/>
                  </a:solidFill>
                </a:rPr>
                <a:t>Flex</a:t>
              </a:r>
            </a:p>
            <a:p>
              <a:pPr lvl="0">
                <a:defRPr/>
              </a:pPr>
              <a:r>
                <a:rPr lang="de-DE" sz="900" dirty="0" smtClean="0">
                  <a:solidFill>
                    <a:schemeClr val="tx2"/>
                  </a:solidFill>
                </a:rPr>
                <a:t>I</a:t>
              </a:r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738356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IV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</p:grpSp>
      <p:sp>
        <p:nvSpPr>
          <p:cNvPr id="82" name="Rechteck 81"/>
          <p:cNvSpPr/>
          <p:nvPr/>
        </p:nvSpPr>
        <p:spPr>
          <a:xfrm>
            <a:off x="882872" y="3286514"/>
            <a:ext cx="936000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SmMa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-Gebote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802139" y="2959882"/>
            <a:ext cx="2697115" cy="835970"/>
            <a:chOff x="3401476" y="4319225"/>
            <a:chExt cx="2697115" cy="835970"/>
          </a:xfrm>
        </p:grpSpPr>
        <p:cxnSp>
          <p:nvCxnSpPr>
            <p:cNvPr id="46" name="Gerader Verbinder 45"/>
            <p:cNvCxnSpPr>
              <a:cxnSpLocks/>
            </p:cNvCxnSpPr>
            <p:nvPr/>
          </p:nvCxnSpPr>
          <p:spPr bwMode="auto">
            <a:xfrm>
              <a:off x="3401476" y="5155098"/>
              <a:ext cx="531872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>
              <a:cxnSpLocks/>
            </p:cNvCxnSpPr>
            <p:nvPr/>
          </p:nvCxnSpPr>
          <p:spPr bwMode="auto">
            <a:xfrm>
              <a:off x="3922313" y="4969526"/>
              <a:ext cx="8421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>
              <a:cxnSpLocks/>
            </p:cNvCxnSpPr>
            <p:nvPr/>
          </p:nvCxnSpPr>
          <p:spPr bwMode="auto">
            <a:xfrm>
              <a:off x="4768911" y="4783856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58"/>
            <p:cNvCxnSpPr>
              <a:cxnSpLocks/>
            </p:cNvCxnSpPr>
            <p:nvPr/>
          </p:nvCxnSpPr>
          <p:spPr bwMode="auto">
            <a:xfrm rot="5400000">
              <a:off x="3829478" y="5062360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59"/>
            <p:cNvCxnSpPr>
              <a:cxnSpLocks/>
            </p:cNvCxnSpPr>
            <p:nvPr/>
          </p:nvCxnSpPr>
          <p:spPr bwMode="auto">
            <a:xfrm rot="5400000">
              <a:off x="4676076" y="4876691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6"/>
            <p:cNvCxnSpPr>
              <a:cxnSpLocks/>
            </p:cNvCxnSpPr>
            <p:nvPr/>
          </p:nvCxnSpPr>
          <p:spPr bwMode="auto">
            <a:xfrm>
              <a:off x="5433751" y="4319225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9"/>
            <p:cNvCxnSpPr>
              <a:cxnSpLocks/>
            </p:cNvCxnSpPr>
            <p:nvPr/>
          </p:nvCxnSpPr>
          <p:spPr bwMode="auto">
            <a:xfrm rot="5400000">
              <a:off x="5199751" y="4553225"/>
              <a:ext cx="46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0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ieren 70"/>
          <p:cNvGrpSpPr/>
          <p:nvPr/>
        </p:nvGrpSpPr>
        <p:grpSpPr>
          <a:xfrm>
            <a:off x="500673" y="2702482"/>
            <a:ext cx="3554509" cy="2069466"/>
            <a:chOff x="500673" y="2702738"/>
            <a:chExt cx="3554509" cy="2069466"/>
          </a:xfrm>
        </p:grpSpPr>
        <p:cxnSp>
          <p:nvCxnSpPr>
            <p:cNvPr id="72" name="Gerade Verbindung mit Pfeil 71"/>
            <p:cNvCxnSpPr/>
            <p:nvPr/>
          </p:nvCxnSpPr>
          <p:spPr>
            <a:xfrm flipH="1" flipV="1">
              <a:off x="788832" y="2702738"/>
              <a:ext cx="0" cy="175515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mit Pfeil 72"/>
            <p:cNvCxnSpPr/>
            <p:nvPr/>
          </p:nvCxnSpPr>
          <p:spPr>
            <a:xfrm flipV="1">
              <a:off x="788832" y="4464539"/>
              <a:ext cx="2712847" cy="0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4" name="Textfeld 73"/>
            <p:cNvSpPr txBox="1"/>
            <p:nvPr/>
          </p:nvSpPr>
          <p:spPr>
            <a:xfrm rot="16200000">
              <a:off x="178790" y="3469689"/>
              <a:ext cx="78226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Preis p [</a:t>
              </a:r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€/kWh]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3606341" y="4266896"/>
              <a:ext cx="4488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 q</a:t>
              </a:r>
              <a:endParaRPr lang="de-DE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[kWh]</a:t>
              </a: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1478599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III</a:t>
              </a: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2147238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</a:t>
              </a: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756300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de-DE" sz="900" dirty="0">
                  <a:solidFill>
                    <a:schemeClr val="tx2"/>
                  </a:solidFill>
                </a:rPr>
                <a:t>Flex</a:t>
              </a:r>
            </a:p>
            <a:p>
              <a:pPr lvl="0">
                <a:defRPr/>
              </a:pPr>
              <a:r>
                <a:rPr lang="de-DE" sz="900" dirty="0" smtClean="0">
                  <a:solidFill>
                    <a:schemeClr val="tx2"/>
                  </a:solidFill>
                </a:rPr>
                <a:t>I</a:t>
              </a:r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2738356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IV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Definition der </a:t>
            </a:r>
            <a:r>
              <a:rPr lang="de-DE" dirty="0" smtClean="0"/>
              <a:t>Angebotsfunktion – </a:t>
            </a:r>
            <a:r>
              <a:rPr lang="de-DE" dirty="0"/>
              <a:t>Beispiel Leistungssaldo </a:t>
            </a:r>
            <a:r>
              <a:rPr lang="de-DE" dirty="0" smtClean="0"/>
              <a:t>erhöhen</a:t>
            </a:r>
            <a:endParaRPr lang="de-DE" dirty="0"/>
          </a:p>
        </p:txBody>
      </p:sp>
      <p:sp>
        <p:nvSpPr>
          <p:cNvPr id="67" name="Textplatzhalter 1"/>
          <p:cNvSpPr txBox="1">
            <a:spLocks/>
          </p:cNvSpPr>
          <p:nvPr/>
        </p:nvSpPr>
        <p:spPr>
          <a:xfrm>
            <a:off x="4462584" y="1766888"/>
            <a:ext cx="4579815" cy="47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363" indent="-360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603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Angebotsfunktion </a:t>
            </a:r>
            <a:r>
              <a:rPr lang="de-DE" dirty="0" smtClean="0"/>
              <a:t>= Gebote im Smart Market</a:t>
            </a:r>
          </a:p>
          <a:p>
            <a:pPr fontAlgn="auto">
              <a:spcAft>
                <a:spcPts val="0"/>
              </a:spcAft>
            </a:pPr>
            <a:r>
              <a:rPr lang="de-DE" dirty="0" smtClean="0"/>
              <a:t>Preisobergrenze </a:t>
            </a:r>
            <a:r>
              <a:rPr lang="de-DE" dirty="0"/>
              <a:t>= </a:t>
            </a:r>
            <a:r>
              <a:rPr lang="de-DE" dirty="0" smtClean="0"/>
              <a:t>maximale Zahlungsbereitschaft für Smart Market (= durchschnittliche RD-Kosten)</a:t>
            </a:r>
          </a:p>
          <a:p>
            <a:pPr fontAlgn="auto">
              <a:spcAft>
                <a:spcPts val="0"/>
              </a:spcAft>
            </a:pPr>
            <a:r>
              <a:rPr lang="de-DE" dirty="0" smtClean="0"/>
              <a:t>Flexibilitätsbedarf für Engpass-behebung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945370" y="4801256"/>
            <a:ext cx="5834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Flexbedarf</a:t>
            </a:r>
            <a:endParaRPr lang="de-DE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Gerader Verbinder 58"/>
          <p:cNvCxnSpPr/>
          <p:nvPr/>
        </p:nvCxnSpPr>
        <p:spPr>
          <a:xfrm rot="5400000">
            <a:off x="2203018" y="3761355"/>
            <a:ext cx="205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802139" y="2959882"/>
            <a:ext cx="2697115" cy="835970"/>
            <a:chOff x="3401476" y="4319225"/>
            <a:chExt cx="2697115" cy="835970"/>
          </a:xfrm>
        </p:grpSpPr>
        <p:cxnSp>
          <p:nvCxnSpPr>
            <p:cNvPr id="62" name="Gerader Verbinder 61"/>
            <p:cNvCxnSpPr>
              <a:cxnSpLocks/>
            </p:cNvCxnSpPr>
            <p:nvPr/>
          </p:nvCxnSpPr>
          <p:spPr bwMode="auto">
            <a:xfrm>
              <a:off x="3401476" y="5155098"/>
              <a:ext cx="531872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>
              <a:cxnSpLocks/>
            </p:cNvCxnSpPr>
            <p:nvPr/>
          </p:nvCxnSpPr>
          <p:spPr bwMode="auto">
            <a:xfrm>
              <a:off x="3922313" y="4969526"/>
              <a:ext cx="8421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>
              <a:cxnSpLocks/>
            </p:cNvCxnSpPr>
            <p:nvPr/>
          </p:nvCxnSpPr>
          <p:spPr bwMode="auto">
            <a:xfrm>
              <a:off x="4768911" y="4783856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58"/>
            <p:cNvCxnSpPr>
              <a:cxnSpLocks/>
            </p:cNvCxnSpPr>
            <p:nvPr/>
          </p:nvCxnSpPr>
          <p:spPr bwMode="auto">
            <a:xfrm rot="5400000">
              <a:off x="3829478" y="5062360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59"/>
            <p:cNvCxnSpPr>
              <a:cxnSpLocks/>
            </p:cNvCxnSpPr>
            <p:nvPr/>
          </p:nvCxnSpPr>
          <p:spPr bwMode="auto">
            <a:xfrm rot="5400000">
              <a:off x="4676076" y="4876691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56"/>
            <p:cNvCxnSpPr>
              <a:cxnSpLocks/>
            </p:cNvCxnSpPr>
            <p:nvPr/>
          </p:nvCxnSpPr>
          <p:spPr bwMode="auto">
            <a:xfrm>
              <a:off x="5433751" y="4319225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59"/>
            <p:cNvCxnSpPr>
              <a:cxnSpLocks/>
            </p:cNvCxnSpPr>
            <p:nvPr/>
          </p:nvCxnSpPr>
          <p:spPr bwMode="auto">
            <a:xfrm rot="5400000">
              <a:off x="5199751" y="4553225"/>
              <a:ext cx="46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Gerader Verbinder 64"/>
          <p:cNvCxnSpPr>
            <a:cxnSpLocks/>
          </p:cNvCxnSpPr>
          <p:nvPr/>
        </p:nvCxnSpPr>
        <p:spPr bwMode="auto">
          <a:xfrm flipH="1">
            <a:off x="818062" y="2811496"/>
            <a:ext cx="2412000" cy="0"/>
          </a:xfrm>
          <a:prstGeom prst="line">
            <a:avLst/>
          </a:prstGeom>
          <a:ln>
            <a:solidFill>
              <a:srgbClr val="96B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>
            <a:off x="881405" y="2565471"/>
            <a:ext cx="1899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Preisobergrenze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882872" y="3286514"/>
            <a:ext cx="936000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SmMa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-Gebote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30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46"/>
          <p:cNvSpPr/>
          <p:nvPr/>
        </p:nvSpPr>
        <p:spPr bwMode="auto">
          <a:xfrm>
            <a:off x="2121227" y="1777470"/>
            <a:ext cx="681253" cy="306288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857501" y="2035642"/>
            <a:ext cx="936000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SmMa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-Gebote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848955" y="4559646"/>
            <a:ext cx="936000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SmMa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-Gebote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Konzeption von Smart Markets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Definition des </a:t>
            </a:r>
            <a:r>
              <a:rPr lang="de-DE" dirty="0" smtClean="0"/>
              <a:t>Preisbildungsmechanismus – </a:t>
            </a:r>
            <a:r>
              <a:rPr lang="de-DE" dirty="0"/>
              <a:t>Beispiel Leistungssaldo erhöhen</a:t>
            </a:r>
          </a:p>
        </p:txBody>
      </p:sp>
      <p:sp>
        <p:nvSpPr>
          <p:cNvPr id="67" name="Textplatzhalter 1"/>
          <p:cNvSpPr txBox="1">
            <a:spLocks/>
          </p:cNvSpPr>
          <p:nvPr/>
        </p:nvSpPr>
        <p:spPr>
          <a:xfrm>
            <a:off x="4462584" y="1766888"/>
            <a:ext cx="4579815" cy="47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363" indent="-360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603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0000" indent="36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Preisbildungsmechanismus =  </a:t>
            </a:r>
            <a:r>
              <a:rPr lang="de-DE" dirty="0" smtClean="0"/>
              <a:t>    Pay-</a:t>
            </a:r>
            <a:r>
              <a:rPr lang="de-DE" dirty="0" err="1" smtClean="0"/>
              <a:t>as</a:t>
            </a:r>
            <a:r>
              <a:rPr lang="de-DE" dirty="0" smtClean="0"/>
              <a:t>-</a:t>
            </a:r>
            <a:r>
              <a:rPr lang="de-DE" dirty="0" err="1" smtClean="0"/>
              <a:t>cleared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smtClean="0"/>
              <a:t>Letztes </a:t>
            </a:r>
            <a:r>
              <a:rPr lang="de-DE" dirty="0" err="1"/>
              <a:t>bezuschlagtes</a:t>
            </a:r>
            <a:r>
              <a:rPr lang="de-DE" dirty="0"/>
              <a:t> Gebot ist preissetzend</a:t>
            </a:r>
          </a:p>
          <a:p>
            <a:pPr fontAlgn="auto">
              <a:spcAft>
                <a:spcPts val="0"/>
              </a:spcAft>
            </a:pPr>
            <a:r>
              <a:rPr lang="de-DE" dirty="0" smtClean="0"/>
              <a:t>Alle </a:t>
            </a:r>
            <a:r>
              <a:rPr lang="de-DE" dirty="0" err="1" smtClean="0"/>
              <a:t>bezuschlagten</a:t>
            </a:r>
            <a:r>
              <a:rPr lang="de-DE" dirty="0" smtClean="0"/>
              <a:t> Flexibilitäts-optionen erhalten Einheitspreis</a:t>
            </a:r>
          </a:p>
          <a:p>
            <a:pPr fontAlgn="auto">
              <a:spcAft>
                <a:spcPts val="0"/>
              </a:spcAft>
            </a:pPr>
            <a:r>
              <a:rPr lang="de-DE" dirty="0" smtClean="0"/>
              <a:t>Bietet </a:t>
            </a:r>
            <a:r>
              <a:rPr lang="de-DE" dirty="0"/>
              <a:t>Chance auf </a:t>
            </a:r>
            <a:r>
              <a:rPr lang="de-DE" dirty="0" smtClean="0"/>
              <a:t>Zusatzerlöse und setzt </a:t>
            </a:r>
            <a:r>
              <a:rPr lang="de-DE" dirty="0"/>
              <a:t>für </a:t>
            </a:r>
            <a:r>
              <a:rPr lang="de-DE" dirty="0" err="1" smtClean="0"/>
              <a:t>Flexibilitäten</a:t>
            </a:r>
            <a:r>
              <a:rPr lang="de-DE" dirty="0" smtClean="0"/>
              <a:t> Anreiz </a:t>
            </a:r>
            <a:r>
              <a:rPr lang="de-DE" dirty="0"/>
              <a:t>zur </a:t>
            </a:r>
            <a:r>
              <a:rPr lang="de-DE" dirty="0" smtClean="0"/>
              <a:t>Teilnahme</a:t>
            </a:r>
            <a:endParaRPr lang="de-DE" dirty="0"/>
          </a:p>
        </p:txBody>
      </p:sp>
      <p:cxnSp>
        <p:nvCxnSpPr>
          <p:cNvPr id="22" name="Gerader Verbinder 21"/>
          <p:cNvCxnSpPr/>
          <p:nvPr/>
        </p:nvCxnSpPr>
        <p:spPr>
          <a:xfrm rot="5400000">
            <a:off x="2231008" y="2438840"/>
            <a:ext cx="19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048421" y="3440394"/>
            <a:ext cx="5834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Flexbedarf</a:t>
            </a:r>
            <a:endParaRPr lang="de-DE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474663" y="1375386"/>
            <a:ext cx="3554509" cy="2069466"/>
            <a:chOff x="500673" y="2702738"/>
            <a:chExt cx="3554509" cy="2069466"/>
          </a:xfrm>
        </p:grpSpPr>
        <p:cxnSp>
          <p:nvCxnSpPr>
            <p:cNvPr id="43" name="Gerade Verbindung mit Pfeil 42"/>
            <p:cNvCxnSpPr/>
            <p:nvPr/>
          </p:nvCxnSpPr>
          <p:spPr>
            <a:xfrm flipH="1" flipV="1">
              <a:off x="788832" y="2702738"/>
              <a:ext cx="0" cy="175515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V="1">
              <a:off x="788832" y="4464539"/>
              <a:ext cx="2712847" cy="0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 rot="16200000">
              <a:off x="178790" y="3469689"/>
              <a:ext cx="78226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Preis p [</a:t>
              </a:r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€/kWh]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3606341" y="4266896"/>
              <a:ext cx="4488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 q</a:t>
              </a:r>
              <a:endParaRPr lang="de-DE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[kWh]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478599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III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147238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56300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de-DE" sz="900" dirty="0">
                  <a:solidFill>
                    <a:schemeClr val="tx2"/>
                  </a:solidFill>
                </a:rPr>
                <a:t>Flex</a:t>
              </a:r>
            </a:p>
            <a:p>
              <a:pPr lvl="0">
                <a:defRPr/>
              </a:pPr>
              <a:r>
                <a:rPr lang="de-DE" sz="900" dirty="0" smtClean="0">
                  <a:solidFill>
                    <a:schemeClr val="tx2"/>
                  </a:solidFill>
                </a:rPr>
                <a:t>I</a:t>
              </a:r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2738356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IV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</p:grpSp>
      <p:sp>
        <p:nvSpPr>
          <p:cNvPr id="32" name="Rechteck 31"/>
          <p:cNvSpPr/>
          <p:nvPr/>
        </p:nvSpPr>
        <p:spPr>
          <a:xfrm>
            <a:off x="855395" y="1511223"/>
            <a:ext cx="1899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Preisobergrenze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487307" y="3966231"/>
            <a:ext cx="3554509" cy="2069466"/>
            <a:chOff x="500673" y="2702738"/>
            <a:chExt cx="3554509" cy="2069466"/>
          </a:xfrm>
        </p:grpSpPr>
        <p:cxnSp>
          <p:nvCxnSpPr>
            <p:cNvPr id="63" name="Gerade Verbindung mit Pfeil 62"/>
            <p:cNvCxnSpPr/>
            <p:nvPr/>
          </p:nvCxnSpPr>
          <p:spPr>
            <a:xfrm flipH="1" flipV="1">
              <a:off x="788832" y="2702738"/>
              <a:ext cx="0" cy="175515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 flipV="1">
              <a:off x="788832" y="4464539"/>
              <a:ext cx="2712847" cy="0"/>
            </a:xfrm>
            <a:prstGeom prst="straightConnector1">
              <a:avLst/>
            </a:prstGeom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5" name="Textfeld 64"/>
            <p:cNvSpPr txBox="1"/>
            <p:nvPr/>
          </p:nvSpPr>
          <p:spPr>
            <a:xfrm rot="16200000">
              <a:off x="178790" y="3469689"/>
              <a:ext cx="78226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Preis p [</a:t>
              </a:r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€/kWh]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3606341" y="4266896"/>
              <a:ext cx="4488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 q</a:t>
              </a:r>
              <a:endParaRPr lang="de-DE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[kWh]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478599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III</a:t>
              </a: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2147238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II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756300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de-DE" sz="900" dirty="0">
                  <a:solidFill>
                    <a:schemeClr val="tx2"/>
                  </a:solidFill>
                </a:rPr>
                <a:t>Flex</a:t>
              </a:r>
            </a:p>
            <a:p>
              <a:pPr lvl="0">
                <a:defRPr/>
              </a:pPr>
              <a:r>
                <a:rPr lang="de-DE" sz="900" dirty="0" smtClean="0">
                  <a:solidFill>
                    <a:schemeClr val="tx2"/>
                  </a:solidFill>
                </a:rPr>
                <a:t>I</a:t>
              </a:r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738356" y="4495205"/>
              <a:ext cx="82752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Flex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IV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</p:grpSp>
      <p:cxnSp>
        <p:nvCxnSpPr>
          <p:cNvPr id="75" name="Gerader Verbinder 64"/>
          <p:cNvCxnSpPr>
            <a:cxnSpLocks/>
          </p:cNvCxnSpPr>
          <p:nvPr/>
        </p:nvCxnSpPr>
        <p:spPr bwMode="auto">
          <a:xfrm flipH="1">
            <a:off x="804696" y="4075245"/>
            <a:ext cx="2412000" cy="0"/>
          </a:xfrm>
          <a:prstGeom prst="line">
            <a:avLst/>
          </a:prstGeom>
          <a:ln>
            <a:solidFill>
              <a:srgbClr val="96B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/>
        </p:nvSpPr>
        <p:spPr>
          <a:xfrm>
            <a:off x="868039" y="3829220"/>
            <a:ext cx="1899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Preisobergrenze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2563795" y="3440394"/>
            <a:ext cx="480901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Markt-</a:t>
            </a:r>
          </a:p>
          <a:p>
            <a:r>
              <a:rPr lang="de-DE" sz="9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endParaRPr lang="de-DE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2908500" y="6032748"/>
            <a:ext cx="5834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Flexbedarf</a:t>
            </a:r>
            <a:endParaRPr lang="de-DE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2959797" y="6209726"/>
            <a:ext cx="480901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Markt-</a:t>
            </a:r>
          </a:p>
          <a:p>
            <a:r>
              <a:rPr lang="de-DE" sz="9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endParaRPr lang="de-DE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hteck 46"/>
          <p:cNvSpPr/>
          <p:nvPr/>
        </p:nvSpPr>
        <p:spPr bwMode="auto">
          <a:xfrm>
            <a:off x="768754" y="1784701"/>
            <a:ext cx="521978" cy="677307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1" name="Rechteck 46"/>
          <p:cNvSpPr/>
          <p:nvPr/>
        </p:nvSpPr>
        <p:spPr bwMode="auto">
          <a:xfrm>
            <a:off x="1260475" y="1784797"/>
            <a:ext cx="878988" cy="489126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3" name="Rechteck 112"/>
          <p:cNvSpPr/>
          <p:nvPr/>
        </p:nvSpPr>
        <p:spPr bwMode="auto">
          <a:xfrm>
            <a:off x="1019300" y="1928897"/>
            <a:ext cx="684000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l">
              <a:defRPr/>
            </a:pPr>
            <a:r>
              <a:rPr lang="en-US" sz="900" dirty="0" smtClean="0">
                <a:solidFill>
                  <a:schemeClr val="tx2"/>
                </a:solidFill>
              </a:rPr>
              <a:t>Flex-</a:t>
            </a:r>
            <a:r>
              <a:rPr lang="en-US" sz="900" dirty="0" err="1" smtClean="0">
                <a:solidFill>
                  <a:schemeClr val="tx2"/>
                </a:solidFill>
              </a:rPr>
              <a:t>Erlöse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4" name="Rechteck 46"/>
          <p:cNvSpPr/>
          <p:nvPr/>
        </p:nvSpPr>
        <p:spPr bwMode="auto">
          <a:xfrm>
            <a:off x="792052" y="4225813"/>
            <a:ext cx="492429" cy="835200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5" name="Rechteck 46"/>
          <p:cNvSpPr/>
          <p:nvPr/>
        </p:nvSpPr>
        <p:spPr bwMode="auto">
          <a:xfrm>
            <a:off x="1254225" y="4225813"/>
            <a:ext cx="878988" cy="642976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6" name="Rechteck 46"/>
          <p:cNvSpPr/>
          <p:nvPr/>
        </p:nvSpPr>
        <p:spPr bwMode="auto">
          <a:xfrm>
            <a:off x="2112745" y="4225073"/>
            <a:ext cx="692064" cy="464696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7" name="Rechteck 116"/>
          <p:cNvSpPr/>
          <p:nvPr/>
        </p:nvSpPr>
        <p:spPr bwMode="auto">
          <a:xfrm>
            <a:off x="1196224" y="4403613"/>
            <a:ext cx="684000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l">
              <a:defRPr/>
            </a:pPr>
            <a:r>
              <a:rPr lang="en-US" sz="900" dirty="0" smtClean="0">
                <a:solidFill>
                  <a:schemeClr val="tx2"/>
                </a:solidFill>
              </a:rPr>
              <a:t>Flex-</a:t>
            </a:r>
            <a:r>
              <a:rPr lang="en-US" sz="900" dirty="0" err="1" smtClean="0">
                <a:solidFill>
                  <a:schemeClr val="tx2"/>
                </a:solidFill>
              </a:rPr>
              <a:t>Erlöse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776129" y="1632786"/>
            <a:ext cx="2697115" cy="835970"/>
            <a:chOff x="3401476" y="4319225"/>
            <a:chExt cx="2697115" cy="835970"/>
          </a:xfrm>
        </p:grpSpPr>
        <p:cxnSp>
          <p:nvCxnSpPr>
            <p:cNvPr id="35" name="Gerader Verbinder 54"/>
            <p:cNvCxnSpPr>
              <a:cxnSpLocks/>
            </p:cNvCxnSpPr>
            <p:nvPr/>
          </p:nvCxnSpPr>
          <p:spPr bwMode="auto">
            <a:xfrm>
              <a:off x="3401476" y="5155098"/>
              <a:ext cx="531872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55"/>
            <p:cNvCxnSpPr>
              <a:cxnSpLocks/>
            </p:cNvCxnSpPr>
            <p:nvPr/>
          </p:nvCxnSpPr>
          <p:spPr bwMode="auto">
            <a:xfrm>
              <a:off x="3922313" y="4969526"/>
              <a:ext cx="8421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56"/>
            <p:cNvCxnSpPr>
              <a:cxnSpLocks/>
            </p:cNvCxnSpPr>
            <p:nvPr/>
          </p:nvCxnSpPr>
          <p:spPr bwMode="auto">
            <a:xfrm>
              <a:off x="4768911" y="4783856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58"/>
            <p:cNvCxnSpPr>
              <a:cxnSpLocks/>
            </p:cNvCxnSpPr>
            <p:nvPr/>
          </p:nvCxnSpPr>
          <p:spPr bwMode="auto">
            <a:xfrm rot="5400000">
              <a:off x="3829478" y="5062360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59"/>
            <p:cNvCxnSpPr>
              <a:cxnSpLocks/>
            </p:cNvCxnSpPr>
            <p:nvPr/>
          </p:nvCxnSpPr>
          <p:spPr bwMode="auto">
            <a:xfrm rot="5400000">
              <a:off x="4676076" y="4876691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56"/>
            <p:cNvCxnSpPr>
              <a:cxnSpLocks/>
            </p:cNvCxnSpPr>
            <p:nvPr/>
          </p:nvCxnSpPr>
          <p:spPr bwMode="auto">
            <a:xfrm>
              <a:off x="5433751" y="4319225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59"/>
            <p:cNvCxnSpPr>
              <a:cxnSpLocks/>
            </p:cNvCxnSpPr>
            <p:nvPr/>
          </p:nvCxnSpPr>
          <p:spPr bwMode="auto">
            <a:xfrm rot="5400000">
              <a:off x="5199751" y="4553225"/>
              <a:ext cx="46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Gerader Verbinder 72"/>
          <p:cNvCxnSpPr/>
          <p:nvPr/>
        </p:nvCxnSpPr>
        <p:spPr>
          <a:xfrm>
            <a:off x="775464" y="4225813"/>
            <a:ext cx="2838388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ieren 81"/>
          <p:cNvGrpSpPr/>
          <p:nvPr/>
        </p:nvGrpSpPr>
        <p:grpSpPr>
          <a:xfrm>
            <a:off x="772670" y="4225140"/>
            <a:ext cx="2697115" cy="835970"/>
            <a:chOff x="3401476" y="4319225"/>
            <a:chExt cx="2697115" cy="835970"/>
          </a:xfrm>
        </p:grpSpPr>
        <p:cxnSp>
          <p:nvCxnSpPr>
            <p:cNvPr id="83" name="Gerader Verbinder 54"/>
            <p:cNvCxnSpPr>
              <a:cxnSpLocks/>
            </p:cNvCxnSpPr>
            <p:nvPr/>
          </p:nvCxnSpPr>
          <p:spPr bwMode="auto">
            <a:xfrm>
              <a:off x="3401476" y="5155098"/>
              <a:ext cx="531872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55"/>
            <p:cNvCxnSpPr>
              <a:cxnSpLocks/>
            </p:cNvCxnSpPr>
            <p:nvPr/>
          </p:nvCxnSpPr>
          <p:spPr bwMode="auto">
            <a:xfrm>
              <a:off x="3922313" y="4969526"/>
              <a:ext cx="8421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56"/>
            <p:cNvCxnSpPr>
              <a:cxnSpLocks/>
            </p:cNvCxnSpPr>
            <p:nvPr/>
          </p:nvCxnSpPr>
          <p:spPr bwMode="auto">
            <a:xfrm>
              <a:off x="4768911" y="4783856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58"/>
            <p:cNvCxnSpPr>
              <a:cxnSpLocks/>
            </p:cNvCxnSpPr>
            <p:nvPr/>
          </p:nvCxnSpPr>
          <p:spPr bwMode="auto">
            <a:xfrm rot="5400000">
              <a:off x="3829478" y="5062360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59"/>
            <p:cNvCxnSpPr>
              <a:cxnSpLocks/>
            </p:cNvCxnSpPr>
            <p:nvPr/>
          </p:nvCxnSpPr>
          <p:spPr bwMode="auto">
            <a:xfrm rot="5400000">
              <a:off x="4676076" y="4876691"/>
              <a:ext cx="18567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56"/>
            <p:cNvCxnSpPr>
              <a:cxnSpLocks/>
            </p:cNvCxnSpPr>
            <p:nvPr/>
          </p:nvCxnSpPr>
          <p:spPr bwMode="auto">
            <a:xfrm>
              <a:off x="5433751" y="4319225"/>
              <a:ext cx="6648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59"/>
            <p:cNvCxnSpPr>
              <a:cxnSpLocks/>
            </p:cNvCxnSpPr>
            <p:nvPr/>
          </p:nvCxnSpPr>
          <p:spPr bwMode="auto">
            <a:xfrm rot="5400000">
              <a:off x="5199751" y="4553225"/>
              <a:ext cx="46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Ellipse 76"/>
          <p:cNvSpPr/>
          <p:nvPr/>
        </p:nvSpPr>
        <p:spPr>
          <a:xfrm>
            <a:off x="3120738" y="4134463"/>
            <a:ext cx="180000" cy="180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0" name="Gerader Verbinder 79"/>
          <p:cNvCxnSpPr/>
          <p:nvPr/>
        </p:nvCxnSpPr>
        <p:spPr>
          <a:xfrm rot="5400000">
            <a:off x="2227549" y="5031194"/>
            <a:ext cx="19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/>
          <p:nvPr/>
        </p:nvCxnSpPr>
        <p:spPr>
          <a:xfrm rot="5400000">
            <a:off x="2227557" y="5031194"/>
            <a:ext cx="194400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2943573" y="3963051"/>
            <a:ext cx="1080000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Smart Market </a:t>
            </a:r>
            <a:r>
              <a:rPr lang="en-US" sz="900" dirty="0" err="1">
                <a:solidFill>
                  <a:schemeClr val="tx2"/>
                </a:solidFill>
              </a:rPr>
              <a:t>Preis</a:t>
            </a:r>
            <a:endParaRPr lang="de-DE" sz="900" dirty="0">
              <a:solidFill>
                <a:schemeClr val="tx2"/>
              </a:solidFill>
            </a:endParaRPr>
          </a:p>
        </p:txBody>
      </p:sp>
      <p:cxnSp>
        <p:nvCxnSpPr>
          <p:cNvPr id="31" name="Gerader Verbinder 64"/>
          <p:cNvCxnSpPr>
            <a:cxnSpLocks/>
          </p:cNvCxnSpPr>
          <p:nvPr/>
        </p:nvCxnSpPr>
        <p:spPr bwMode="auto">
          <a:xfrm flipH="1">
            <a:off x="792052" y="1757248"/>
            <a:ext cx="2412000" cy="0"/>
          </a:xfrm>
          <a:prstGeom prst="line">
            <a:avLst/>
          </a:prstGeom>
          <a:ln>
            <a:solidFill>
              <a:srgbClr val="96B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2724990" y="1659195"/>
            <a:ext cx="180000" cy="180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8" name="Gerader Verbinder 77"/>
          <p:cNvCxnSpPr/>
          <p:nvPr/>
        </p:nvCxnSpPr>
        <p:spPr>
          <a:xfrm rot="5400000">
            <a:off x="1842335" y="2438840"/>
            <a:ext cx="194400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762820" y="1757331"/>
            <a:ext cx="2838388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2930929" y="1560676"/>
            <a:ext cx="1080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lvl="0" algn="l">
              <a:defRPr/>
            </a:pPr>
            <a:r>
              <a:rPr lang="en-US" sz="900" dirty="0">
                <a:solidFill>
                  <a:schemeClr val="tx2"/>
                </a:solidFill>
              </a:rPr>
              <a:t>Smart Market </a:t>
            </a:r>
            <a:r>
              <a:rPr lang="en-US" sz="900" dirty="0" err="1">
                <a:solidFill>
                  <a:schemeClr val="tx2"/>
                </a:solidFill>
              </a:rPr>
              <a:t>Preis</a:t>
            </a:r>
            <a:endParaRPr kumimoji="0" lang="de-DE" sz="9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30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79" grpId="0"/>
      <p:bldP spid="91" grpId="0"/>
      <p:bldP spid="92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77" grpId="0" animBg="1"/>
      <p:bldP spid="72" grpId="0" animBg="1"/>
      <p:bldP spid="5" grpId="0" animBg="1"/>
      <p:bldP spid="26" grpId="0" animBg="1"/>
    </p:bldLst>
  </p:timing>
</p:sld>
</file>

<file path=ppt/theme/theme1.xml><?xml version="1.0" encoding="utf-8"?>
<a:theme xmlns:a="http://schemas.openxmlformats.org/drawingml/2006/main" name="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ES-Master Inhalt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InES-Master Titelfolie">
  <a:themeElements>
    <a:clrScheme name="THI Farbschema">
      <a:dk1>
        <a:srgbClr val="005A9B"/>
      </a:dk1>
      <a:lt1>
        <a:sysClr val="window" lastClr="FFFFFF"/>
      </a:lt1>
      <a:dk2>
        <a:srgbClr val="000000"/>
      </a:dk2>
      <a:lt2>
        <a:srgbClr val="FFFFFF"/>
      </a:lt2>
      <a:accent1>
        <a:srgbClr val="005A9B"/>
      </a:accent1>
      <a:accent2>
        <a:srgbClr val="007382"/>
      </a:accent2>
      <a:accent3>
        <a:srgbClr val="009BCD"/>
      </a:accent3>
      <a:accent4>
        <a:srgbClr val="96BE00"/>
      </a:accent4>
      <a:accent5>
        <a:srgbClr val="009664"/>
      </a:accent5>
      <a:accent6>
        <a:srgbClr val="E6320F"/>
      </a:accent6>
      <a:hlink>
        <a:srgbClr val="005A9B"/>
      </a:hlink>
      <a:folHlink>
        <a:srgbClr val="009BC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C41A779AC004B85883B558FD9B7D8" ma:contentTypeVersion="2" ma:contentTypeDescription="Ein neues Dokument erstellen." ma:contentTypeScope="" ma:versionID="3378ac758f7c979d727b27e3dec7ad91">
  <xsd:schema xmlns:xsd="http://www.w3.org/2001/XMLSchema" xmlns:xs="http://www.w3.org/2001/XMLSchema" xmlns:p="http://schemas.microsoft.com/office/2006/metadata/properties" xmlns:ns2="20fe33cb-1193-409f-bd9f-eaae92778d93" xmlns:ns3="0f6c47af-55e3-4cc3-95f9-78cff74ceb6a" targetNamespace="http://schemas.microsoft.com/office/2006/metadata/properties" ma:root="true" ma:fieldsID="68dc22518d83ecc10847f474d0cace96" ns2:_="" ns3:_="">
    <xsd:import namespace="20fe33cb-1193-409f-bd9f-eaae92778d93"/>
    <xsd:import namespace="0f6c47af-55e3-4cc3-95f9-78cff74ceb6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e33cb-1193-409f-bd9f-eaae92778d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c47af-55e3-4cc3-95f9-78cff74c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fe33cb-1193-409f-bd9f-eaae92778d93">N5NY4XCR6DN7-28-576</_dlc_DocId>
    <_dlc_DocIdUrl xmlns="20fe33cb-1193-409f-bd9f-eaae92778d93">
      <Url>https://sharepoint.thi.de/abteilungen/ines/_layouts/15/DocIdRedir.aspx?ID=N5NY4XCR6DN7-28-576</Url>
      <Description>N5NY4XCR6DN7-28-576</Description>
    </_dlc_DocIdUrl>
    <_dlc_DocIdPersistId xmlns="20fe33cb-1193-409f-bd9f-eaae92778d9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5B0986-A159-4359-B15A-DB9B74903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e33cb-1193-409f-bd9f-eaae92778d93"/>
    <ds:schemaRef ds:uri="0f6c47af-55e3-4cc3-95f9-78cff74ceb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C46559-9DA1-448B-B1AE-EA79BAE97A5D}">
  <ds:schemaRefs>
    <ds:schemaRef ds:uri="http://purl.org/dc/dcmitype/"/>
    <ds:schemaRef ds:uri="http://schemas.microsoft.com/office/2006/documentManagement/types"/>
    <ds:schemaRef ds:uri="0f6c47af-55e3-4cc3-95f9-78cff74ceb6a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0fe33cb-1193-409f-bd9f-eaae92778d9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33712B-6C0B-4A0A-97B1-E01404B10F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6EEA09F-FCDD-45E7-9742-81FDA323E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0</TotalTime>
  <Words>1322</Words>
  <Application>Microsoft Office PowerPoint</Application>
  <PresentationFormat>Bildschirmpräsentation (4:3)</PresentationFormat>
  <Paragraphs>234</Paragraphs>
  <Slides>19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19</vt:i4>
      </vt:variant>
    </vt:vector>
  </HeadingPairs>
  <TitlesOfParts>
    <vt:vector size="39" baseType="lpstr">
      <vt:lpstr>Arial</vt:lpstr>
      <vt:lpstr>Arial </vt:lpstr>
      <vt:lpstr>Arial Unicode MS</vt:lpstr>
      <vt:lpstr>Calibri</vt:lpstr>
      <vt:lpstr>Century Gothic</vt:lpstr>
      <vt:lpstr>Segoe UI</vt:lpstr>
      <vt:lpstr>Times New Roman</vt:lpstr>
      <vt:lpstr>Univers LT Pro 55</vt:lpstr>
      <vt:lpstr>InES-Master Titelfolie</vt:lpstr>
      <vt:lpstr>InES-Master Inhalt</vt:lpstr>
      <vt:lpstr>10_InES-Master Titelfolie</vt:lpstr>
      <vt:lpstr>8_InES-Master Titelfolie</vt:lpstr>
      <vt:lpstr>7_InES-Master Titelfolie</vt:lpstr>
      <vt:lpstr>6_InES-Master Titelfolie</vt:lpstr>
      <vt:lpstr>5_InES-Master Titelfolie</vt:lpstr>
      <vt:lpstr>2_InES-Master Titelfolie</vt:lpstr>
      <vt:lpstr>Titelfolienmaster</vt:lpstr>
      <vt:lpstr>Inhaltsseite</vt:lpstr>
      <vt:lpstr>1_Inhaltsseite</vt:lpstr>
      <vt:lpstr>2_Inhaltsseite</vt:lpstr>
      <vt:lpstr>Smart Markets als marktbasierte Ergänzung zum Engpassmanagement - Konzeptionierung und erste Modellvereinfachungen</vt:lpstr>
      <vt:lpstr>Motivation</vt:lpstr>
      <vt:lpstr>Motivation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Konzeption von Smart Markets</vt:lpstr>
      <vt:lpstr>Ausblick</vt:lpstr>
      <vt:lpstr>Kontaktdaten</vt:lpstr>
      <vt:lpstr>Verwendete 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standard</dc:creator>
  <cp:lastModifiedBy>Mast Tanja</cp:lastModifiedBy>
  <cp:revision>2717</cp:revision>
  <cp:lastPrinted>2014-02-26T06:35:25Z</cp:lastPrinted>
  <dcterms:created xsi:type="dcterms:W3CDTF">2005-07-20T10:51:50Z</dcterms:created>
  <dcterms:modified xsi:type="dcterms:W3CDTF">2021-09-07T14:08:29Z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0x010100A68C41A779AC004B85883B558FD9B7D8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_dlc_DocIdItemGuid">
    <vt:lpwstr>36a8d63b-161a-4df9-b2f4-c58aedf86b15</vt:lpwstr>
  </property>
  <property fmtid="{D5CDD505-2E9C-101B-9397-08002B2CF9AE}" pid="7" name="Order">
    <vt:r8>57600</vt:r8>
  </property>
</Properties>
</file>