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  <p:sldMasterId id="2147483740" r:id="rId2"/>
  </p:sldMasterIdLst>
  <p:notesMasterIdLst>
    <p:notesMasterId r:id="rId18"/>
  </p:notesMasterIdLst>
  <p:handoutMasterIdLst>
    <p:handoutMasterId r:id="rId19"/>
  </p:handoutMasterIdLst>
  <p:sldIdLst>
    <p:sldId id="259" r:id="rId3"/>
    <p:sldId id="260" r:id="rId4"/>
    <p:sldId id="261" r:id="rId5"/>
    <p:sldId id="262" r:id="rId6"/>
    <p:sldId id="263" r:id="rId7"/>
    <p:sldId id="275" r:id="rId8"/>
    <p:sldId id="271" r:id="rId9"/>
    <p:sldId id="264" r:id="rId10"/>
    <p:sldId id="265" r:id="rId11"/>
    <p:sldId id="277" r:id="rId12"/>
    <p:sldId id="267" r:id="rId13"/>
    <p:sldId id="273" r:id="rId14"/>
    <p:sldId id="276" r:id="rId15"/>
    <p:sldId id="274" r:id="rId16"/>
    <p:sldId id="270" r:id="rId17"/>
  </p:sldIdLst>
  <p:sldSz cx="12192000" cy="6858000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E0F"/>
    <a:srgbClr val="DEE5EA"/>
    <a:srgbClr val="D9DBE3"/>
    <a:srgbClr val="D3F4D0"/>
    <a:srgbClr val="8FE388"/>
    <a:srgbClr val="D2E7CB"/>
    <a:srgbClr val="6EB257"/>
    <a:srgbClr val="CAF2E1"/>
    <a:srgbClr val="BBEFD9"/>
    <a:srgbClr val="35C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7" autoAdjust="0"/>
    <p:restoredTop sz="96374" autoAdjust="0"/>
  </p:normalViewPr>
  <p:slideViewPr>
    <p:cSldViewPr snapToGrid="0">
      <p:cViewPr varScale="1">
        <p:scale>
          <a:sx n="158" d="100"/>
          <a:sy n="158" d="100"/>
        </p:scale>
        <p:origin x="632" y="1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Jahresdauerlinie: berechnete Gebäude-Heizleistungen</a:t>
            </a:r>
          </a:p>
        </c:rich>
      </c:tx>
      <c:layout>
        <c:manualLayout>
          <c:xMode val="edge"/>
          <c:yMode val="edge"/>
          <c:x val="0.16108383510884666"/>
          <c:y val="4.5979323383885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879042080524247"/>
          <c:y val="0.14716469291357978"/>
          <c:w val="0.84062854888237004"/>
          <c:h val="0.63722193169475849"/>
        </c:manualLayout>
      </c:layout>
      <c:areaChart>
        <c:grouping val="standard"/>
        <c:varyColors val="0"/>
        <c:ser>
          <c:idx val="0"/>
          <c:order val="0"/>
          <c:tx>
            <c:strRef>
              <c:f>Beispiel!$B$1</c:f>
              <c:strCache>
                <c:ptCount val="1"/>
                <c:pt idx="0">
                  <c:v>Back-up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accent2"/>
              </a:solidFill>
            </a:ln>
            <a:effectLst/>
          </c:spPr>
          <c:cat>
            <c:numRef>
              <c:f>Beispiel!$A$2:$A$37</c:f>
              <c:numCache>
                <c:formatCode>General</c:formatCode>
                <c:ptCount val="36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1300</c:v>
                </c:pt>
                <c:pt idx="14">
                  <c:v>1400</c:v>
                </c:pt>
                <c:pt idx="15">
                  <c:v>1500</c:v>
                </c:pt>
                <c:pt idx="16">
                  <c:v>1600</c:v>
                </c:pt>
                <c:pt idx="17">
                  <c:v>1700</c:v>
                </c:pt>
                <c:pt idx="18">
                  <c:v>1800</c:v>
                </c:pt>
                <c:pt idx="19">
                  <c:v>1900</c:v>
                </c:pt>
                <c:pt idx="20">
                  <c:v>2000</c:v>
                </c:pt>
                <c:pt idx="21">
                  <c:v>2100</c:v>
                </c:pt>
                <c:pt idx="22">
                  <c:v>2200</c:v>
                </c:pt>
                <c:pt idx="23">
                  <c:v>2300</c:v>
                </c:pt>
                <c:pt idx="24">
                  <c:v>2400</c:v>
                </c:pt>
                <c:pt idx="25">
                  <c:v>2500</c:v>
                </c:pt>
                <c:pt idx="26">
                  <c:v>2600</c:v>
                </c:pt>
                <c:pt idx="27">
                  <c:v>2700</c:v>
                </c:pt>
                <c:pt idx="28">
                  <c:v>2800</c:v>
                </c:pt>
                <c:pt idx="29">
                  <c:v>2900</c:v>
                </c:pt>
                <c:pt idx="30">
                  <c:v>3000</c:v>
                </c:pt>
                <c:pt idx="31">
                  <c:v>3100</c:v>
                </c:pt>
                <c:pt idx="32">
                  <c:v>3200</c:v>
                </c:pt>
                <c:pt idx="33">
                  <c:v>3300</c:v>
                </c:pt>
                <c:pt idx="34">
                  <c:v>3400</c:v>
                </c:pt>
                <c:pt idx="35">
                  <c:v>3500</c:v>
                </c:pt>
              </c:numCache>
            </c:numRef>
          </c:cat>
          <c:val>
            <c:numRef>
              <c:f>Beispiel!$B$2:$B$37</c:f>
              <c:numCache>
                <c:formatCode>General</c:formatCode>
                <c:ptCount val="36"/>
                <c:pt idx="0">
                  <c:v>100</c:v>
                </c:pt>
                <c:pt idx="1">
                  <c:v>55</c:v>
                </c:pt>
                <c:pt idx="2">
                  <c:v>45</c:v>
                </c:pt>
                <c:pt idx="3">
                  <c:v>35</c:v>
                </c:pt>
                <c:pt idx="4">
                  <c:v>27</c:v>
                </c:pt>
                <c:pt idx="5">
                  <c:v>20</c:v>
                </c:pt>
                <c:pt idx="6">
                  <c:v>18</c:v>
                </c:pt>
                <c:pt idx="7">
                  <c:v>16</c:v>
                </c:pt>
                <c:pt idx="8">
                  <c:v>15</c:v>
                </c:pt>
                <c:pt idx="9">
                  <c:v>14</c:v>
                </c:pt>
                <c:pt idx="10">
                  <c:v>13</c:v>
                </c:pt>
                <c:pt idx="11">
                  <c:v>12</c:v>
                </c:pt>
                <c:pt idx="12">
                  <c:v>11</c:v>
                </c:pt>
                <c:pt idx="13">
                  <c:v>10</c:v>
                </c:pt>
                <c:pt idx="14">
                  <c:v>9</c:v>
                </c:pt>
                <c:pt idx="15">
                  <c:v>8</c:v>
                </c:pt>
                <c:pt idx="16">
                  <c:v>7.5</c:v>
                </c:pt>
                <c:pt idx="17">
                  <c:v>7</c:v>
                </c:pt>
                <c:pt idx="18">
                  <c:v>6.5</c:v>
                </c:pt>
                <c:pt idx="19">
                  <c:v>6</c:v>
                </c:pt>
                <c:pt idx="20">
                  <c:v>5.5</c:v>
                </c:pt>
                <c:pt idx="21">
                  <c:v>5</c:v>
                </c:pt>
                <c:pt idx="22">
                  <c:v>4.5</c:v>
                </c:pt>
                <c:pt idx="23">
                  <c:v>4</c:v>
                </c:pt>
                <c:pt idx="24">
                  <c:v>3</c:v>
                </c:pt>
                <c:pt idx="25">
                  <c:v>2.5</c:v>
                </c:pt>
                <c:pt idx="26">
                  <c:v>2</c:v>
                </c:pt>
                <c:pt idx="27">
                  <c:v>1.5</c:v>
                </c:pt>
                <c:pt idx="28">
                  <c:v>1</c:v>
                </c:pt>
                <c:pt idx="29">
                  <c:v>0.5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C-4DD1-B2A8-3B5601D0F889}"/>
            </c:ext>
          </c:extLst>
        </c:ser>
        <c:ser>
          <c:idx val="1"/>
          <c:order val="1"/>
          <c:tx>
            <c:strRef>
              <c:f>Beispiel!$C$1</c:f>
              <c:strCache>
                <c:ptCount val="1"/>
                <c:pt idx="0">
                  <c:v>Wärmepumpe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Beispiel!$C$2:$C$37</c:f>
              <c:numCache>
                <c:formatCode>General</c:formatCode>
                <c:ptCount val="3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18</c:v>
                </c:pt>
                <c:pt idx="7">
                  <c:v>16</c:v>
                </c:pt>
                <c:pt idx="8">
                  <c:v>15</c:v>
                </c:pt>
                <c:pt idx="9">
                  <c:v>14</c:v>
                </c:pt>
                <c:pt idx="10">
                  <c:v>13</c:v>
                </c:pt>
                <c:pt idx="11">
                  <c:v>12</c:v>
                </c:pt>
                <c:pt idx="12">
                  <c:v>11</c:v>
                </c:pt>
                <c:pt idx="13">
                  <c:v>10</c:v>
                </c:pt>
                <c:pt idx="14">
                  <c:v>9</c:v>
                </c:pt>
                <c:pt idx="15">
                  <c:v>8</c:v>
                </c:pt>
                <c:pt idx="16">
                  <c:v>7.5</c:v>
                </c:pt>
                <c:pt idx="17">
                  <c:v>7</c:v>
                </c:pt>
                <c:pt idx="18">
                  <c:v>6.5</c:v>
                </c:pt>
                <c:pt idx="19">
                  <c:v>6</c:v>
                </c:pt>
                <c:pt idx="20">
                  <c:v>5.5</c:v>
                </c:pt>
                <c:pt idx="21">
                  <c:v>5</c:v>
                </c:pt>
                <c:pt idx="22">
                  <c:v>4.5</c:v>
                </c:pt>
                <c:pt idx="23">
                  <c:v>4</c:v>
                </c:pt>
                <c:pt idx="24">
                  <c:v>3</c:v>
                </c:pt>
                <c:pt idx="25">
                  <c:v>2.5</c:v>
                </c:pt>
                <c:pt idx="26">
                  <c:v>2</c:v>
                </c:pt>
                <c:pt idx="27">
                  <c:v>1.5</c:v>
                </c:pt>
                <c:pt idx="28">
                  <c:v>1</c:v>
                </c:pt>
                <c:pt idx="29">
                  <c:v>0.5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C-4DD1-B2A8-3B5601D0F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802152"/>
        <c:axId val="312802936"/>
      </c:areaChart>
      <c:catAx>
        <c:axId val="312802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Stunden im Jahr [h]</a:t>
                </a:r>
              </a:p>
            </c:rich>
          </c:tx>
          <c:layout>
            <c:manualLayout>
              <c:xMode val="edge"/>
              <c:yMode val="edge"/>
              <c:x val="0.44360129504245666"/>
              <c:y val="0.89807736854296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2802936"/>
        <c:crosses val="autoZero"/>
        <c:auto val="1"/>
        <c:lblAlgn val="ctr"/>
        <c:lblOffset val="100"/>
        <c:noMultiLvlLbl val="0"/>
      </c:catAx>
      <c:valAx>
        <c:axId val="3128029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Leistung [kW]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12802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95138352803952"/>
          <c:y val="0.39665231907960896"/>
          <c:w val="0.19568696069854014"/>
          <c:h val="0.10474878313689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85000"/>
        </a:sysClr>
      </a:solidFill>
    </a:ln>
    <a:effectLst/>
  </c:spPr>
  <c:txPr>
    <a:bodyPr/>
    <a:lstStyle/>
    <a:p>
      <a:pPr>
        <a:defRPr sz="1200"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3B3B862-6D80-43F0-B21A-E9FE93245C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E109AB-E654-4C7E-A63C-8316597F88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DF268-A820-4E6C-A8F9-A4357EAB73E5}" type="datetimeFigureOut">
              <a:rPr lang="de-AT" smtClean="0"/>
              <a:t>09.09.2021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9A0D4-D9F2-45B5-8A55-D1163BB85E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2BFED5-8CDE-469C-8E69-F0A02A7F8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5181F-93F1-44B3-9A81-012307C094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9347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9EFF7-B244-4CCE-B3CF-2C77A3920D9D}" type="datetimeFigureOut">
              <a:rPr lang="de-AT" smtClean="0"/>
              <a:t>09.09.2021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D1103-18F1-4719-9760-3C5D32DF093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638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: eine Ecke abgerundet 12">
            <a:extLst>
              <a:ext uri="{FF2B5EF4-FFF2-40B4-BE49-F238E27FC236}">
                <a16:creationId xmlns:a16="http://schemas.microsoft.com/office/drawing/2014/main" id="{CB4CF0E8-A9FB-40DA-9F9D-94EDFDA1C7C8}"/>
              </a:ext>
            </a:extLst>
          </p:cNvPr>
          <p:cNvSpPr/>
          <p:nvPr userDrawn="1"/>
        </p:nvSpPr>
        <p:spPr>
          <a:xfrm flipH="1">
            <a:off x="3380245" y="0"/>
            <a:ext cx="8808190" cy="6858000"/>
          </a:xfrm>
          <a:prstGeom prst="round1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hteck: eine Ecke abgerundet 15">
            <a:extLst>
              <a:ext uri="{FF2B5EF4-FFF2-40B4-BE49-F238E27FC236}">
                <a16:creationId xmlns:a16="http://schemas.microsoft.com/office/drawing/2014/main" id="{6FAF91BA-BDF5-48DD-A72A-8FDCC3203918}"/>
              </a:ext>
            </a:extLst>
          </p:cNvPr>
          <p:cNvSpPr/>
          <p:nvPr userDrawn="1"/>
        </p:nvSpPr>
        <p:spPr>
          <a:xfrm flipH="1">
            <a:off x="3383810" y="0"/>
            <a:ext cx="8808190" cy="6858000"/>
          </a:xfrm>
          <a:prstGeom prst="round1Rect">
            <a:avLst/>
          </a:prstGeom>
          <a:solidFill>
            <a:srgbClr val="E84E0F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BBEA149-8B07-4548-8BD9-064F7575D9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855" y="731344"/>
            <a:ext cx="2950535" cy="14752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696AFD1D-0569-465D-972B-4914875C4D2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4855" y="5360550"/>
            <a:ext cx="234802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altLang="de-DE" dirty="0"/>
              <a:t>Vorname Nachname</a:t>
            </a:r>
            <a:endParaRPr lang="de-AT" alt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CA884DD-D4A2-4FEF-838D-AF18BCBDFFB4}"/>
              </a:ext>
            </a:extLst>
          </p:cNvPr>
          <p:cNvSpPr/>
          <p:nvPr userDrawn="1"/>
        </p:nvSpPr>
        <p:spPr>
          <a:xfrm flipH="1">
            <a:off x="-3566" y="3066280"/>
            <a:ext cx="8915617" cy="2199234"/>
          </a:xfrm>
          <a:prstGeom prst="rect">
            <a:avLst/>
          </a:prstGeom>
          <a:solidFill>
            <a:srgbClr val="E84E0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Gerade Verbindung 6">
            <a:extLst>
              <a:ext uri="{FF2B5EF4-FFF2-40B4-BE49-F238E27FC236}">
                <a16:creationId xmlns:a16="http://schemas.microsoft.com/office/drawing/2014/main" id="{7FA04F62-D415-419D-80C0-A9E9AA34AC3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1483" y="4165897"/>
            <a:ext cx="833924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B9A26BB-89AB-4089-B12A-4B6DBFB658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83" y="3254349"/>
            <a:ext cx="8339246" cy="848755"/>
          </a:xfr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Titel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F4182361-6B6D-40C9-955D-BAFFDF6845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84" y="4228534"/>
            <a:ext cx="8339244" cy="848755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Tx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88972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760F23B0-1111-489B-B8A7-62F7ED9390F0}"/>
              </a:ext>
            </a:extLst>
          </p:cNvPr>
          <p:cNvSpPr/>
          <p:nvPr userDrawn="1"/>
        </p:nvSpPr>
        <p:spPr bwMode="auto">
          <a:xfrm>
            <a:off x="-16669" y="-83978"/>
            <a:ext cx="12208669" cy="69419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hteck: eine Ecke abgerundet 30">
            <a:extLst>
              <a:ext uri="{FF2B5EF4-FFF2-40B4-BE49-F238E27FC236}">
                <a16:creationId xmlns:a16="http://schemas.microsoft.com/office/drawing/2014/main" id="{1BF9D20A-D10B-417C-9345-91958B499ACC}"/>
              </a:ext>
            </a:extLst>
          </p:cNvPr>
          <p:cNvSpPr/>
          <p:nvPr userDrawn="1"/>
        </p:nvSpPr>
        <p:spPr bwMode="auto">
          <a:xfrm rot="10800000">
            <a:off x="-16670" y="-83977"/>
            <a:ext cx="12208669" cy="5668994"/>
          </a:xfrm>
          <a:prstGeom prst="round1Rect">
            <a:avLst>
              <a:gd name="adj" fmla="val 18287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dirty="0"/>
              <a:t>Kontakt 1</a:t>
            </a:r>
            <a:endParaRPr lang="de-AT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950ACF3-E535-4447-87D7-37827CF10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6292" y="342691"/>
            <a:ext cx="1438275" cy="704850"/>
          </a:xfrm>
          <a:prstGeom prst="rect">
            <a:avLst/>
          </a:prstGeom>
        </p:spPr>
      </p:pic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0A44C505-06C0-4248-A34E-A0371A436E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83312" y="1563794"/>
            <a:ext cx="2400000" cy="25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dirty="0"/>
              <a:t>7 x 5 cm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695F8B4F-F3D8-4907-899B-63F84C435B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2992" y="4701582"/>
            <a:ext cx="3360000" cy="180000"/>
          </a:xfrm>
        </p:spPr>
        <p:txBody>
          <a:bodyPr anchor="ctr" anchorCtr="1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 typeface="Wingdings" panose="05000000000000000000" pitchFamily="2" charset="2"/>
              <a:buNone/>
              <a:tabLst/>
              <a:defRPr sz="1400">
                <a:solidFill>
                  <a:srgbClr val="E3511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AT" dirty="0"/>
              <a:t>vorname.nachname@e-sieben.at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E16F016A-9A0C-43C2-990E-AA401EC5F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02992" y="4354764"/>
            <a:ext cx="3360000" cy="216000"/>
          </a:xfrm>
        </p:spPr>
        <p:txBody>
          <a:bodyPr anchor="ctr" anchorCtr="1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 typeface="Wingdings" panose="05000000000000000000" pitchFamily="2" charset="2"/>
              <a:buNone/>
              <a:tabLst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AT" dirty="0"/>
              <a:t>Vorname NACHNAME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A04E2BC9-C425-4DD8-8EDB-39B967AAD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2992" y="5012399"/>
            <a:ext cx="3360000" cy="180000"/>
          </a:xfrm>
        </p:spPr>
        <p:txBody>
          <a:bodyPr anchor="ctr" anchorCtr="1"/>
          <a:lstStyle>
            <a:lvl1pPr marL="0" marR="0" indent="0" algn="just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 typeface="Wingdings" panose="05000000000000000000" pitchFamily="2" charset="2"/>
              <a:buNone/>
              <a:tabLst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AT" dirty="0"/>
              <a:t>+43 1 907 80 26 - XX</a:t>
            </a:r>
          </a:p>
        </p:txBody>
      </p:sp>
      <p:sp>
        <p:nvSpPr>
          <p:cNvPr id="19" name="Bildplatzhalter 2052">
            <a:extLst>
              <a:ext uri="{FF2B5EF4-FFF2-40B4-BE49-F238E27FC236}">
                <a16:creationId xmlns:a16="http://schemas.microsoft.com/office/drawing/2014/main" id="{027CC7BC-D062-4DE9-9AFE-400373D513A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803437" y="1563794"/>
            <a:ext cx="2400000" cy="25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dirty="0"/>
              <a:t>7 x 5 cm</a:t>
            </a:r>
          </a:p>
        </p:txBody>
      </p:sp>
      <p:sp>
        <p:nvSpPr>
          <p:cNvPr id="21" name="Textplatzhalter 2062">
            <a:extLst>
              <a:ext uri="{FF2B5EF4-FFF2-40B4-BE49-F238E27FC236}">
                <a16:creationId xmlns:a16="http://schemas.microsoft.com/office/drawing/2014/main" id="{500E2204-E799-451D-94F0-F984615C3A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23491" y="4354830"/>
            <a:ext cx="3360000" cy="216000"/>
          </a:xfrm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AT" dirty="0"/>
              <a:t>Vorname NACHNAME</a:t>
            </a:r>
          </a:p>
        </p:txBody>
      </p:sp>
      <p:sp>
        <p:nvSpPr>
          <p:cNvPr id="22" name="Textplatzhalter 2066">
            <a:extLst>
              <a:ext uri="{FF2B5EF4-FFF2-40B4-BE49-F238E27FC236}">
                <a16:creationId xmlns:a16="http://schemas.microsoft.com/office/drawing/2014/main" id="{4EDD8FF1-7BE6-4028-9813-0C73E472AE2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30093" y="4699067"/>
            <a:ext cx="3360000" cy="180000"/>
          </a:xfrm>
        </p:spPr>
        <p:txBody>
          <a:bodyPr anchor="ctr"/>
          <a:lstStyle>
            <a:lvl1pPr marL="0" indent="0" algn="ctr">
              <a:buNone/>
              <a:defRPr sz="1400" baseline="0">
                <a:solidFill>
                  <a:srgbClr val="E35114"/>
                </a:solidFill>
              </a:defRPr>
            </a:lvl1pPr>
          </a:lstStyle>
          <a:p>
            <a:pPr lvl="0"/>
            <a:r>
              <a:rPr lang="de-AT" dirty="0"/>
              <a:t>vorname.nachname@e-sieben.at </a:t>
            </a:r>
          </a:p>
        </p:txBody>
      </p:sp>
      <p:sp>
        <p:nvSpPr>
          <p:cNvPr id="28" name="Textplatzhalter 2068">
            <a:extLst>
              <a:ext uri="{FF2B5EF4-FFF2-40B4-BE49-F238E27FC236}">
                <a16:creationId xmlns:a16="http://schemas.microsoft.com/office/drawing/2014/main" id="{0D7EFFA1-FB9F-4D5D-9FAF-526531B6617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30093" y="5007303"/>
            <a:ext cx="3360000" cy="180000"/>
          </a:xfrm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AT" dirty="0"/>
              <a:t>+43 1 907 80 26 - XX</a:t>
            </a:r>
          </a:p>
        </p:txBody>
      </p:sp>
      <p:sp>
        <p:nvSpPr>
          <p:cNvPr id="32" name="Titel 19">
            <a:extLst>
              <a:ext uri="{FF2B5EF4-FFF2-40B4-BE49-F238E27FC236}">
                <a16:creationId xmlns:a16="http://schemas.microsoft.com/office/drawing/2014/main" id="{C428DBED-7CCF-47B5-8605-083A231C913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56953" y="5812918"/>
            <a:ext cx="5472000" cy="8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2000" b="1" dirty="0">
                <a:solidFill>
                  <a:schemeClr val="bg1"/>
                </a:solidFill>
              </a:rPr>
              <a:t>e7 </a:t>
            </a:r>
            <a:r>
              <a:rPr lang="de-AT" sz="2000" b="1" dirty="0" err="1">
                <a:solidFill>
                  <a:schemeClr val="bg1"/>
                </a:solidFill>
              </a:rPr>
              <a:t>energy</a:t>
            </a:r>
            <a:r>
              <a:rPr lang="de-AT" sz="2000" b="1" dirty="0">
                <a:solidFill>
                  <a:schemeClr val="bg1"/>
                </a:solidFill>
              </a:rPr>
              <a:t> </a:t>
            </a:r>
            <a:r>
              <a:rPr lang="de-AT" sz="2000" b="1" dirty="0" err="1">
                <a:solidFill>
                  <a:schemeClr val="bg1"/>
                </a:solidFill>
              </a:rPr>
              <a:t>innovation</a:t>
            </a:r>
            <a:r>
              <a:rPr lang="de-AT" sz="2000" b="1" dirty="0">
                <a:solidFill>
                  <a:schemeClr val="bg1"/>
                </a:solidFill>
              </a:rPr>
              <a:t> &amp; </a:t>
            </a:r>
            <a:r>
              <a:rPr lang="de-AT" sz="2000" b="1" dirty="0" err="1">
                <a:solidFill>
                  <a:schemeClr val="bg1"/>
                </a:solidFill>
              </a:rPr>
              <a:t>engineering</a:t>
            </a:r>
            <a:endParaRPr lang="de-AT" sz="20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400" b="0" dirty="0">
                <a:solidFill>
                  <a:schemeClr val="bg1"/>
                </a:solidFill>
              </a:rPr>
              <a:t>Ingenieurbüro für Energie- und Umwelttechnik</a:t>
            </a:r>
            <a:endParaRPr lang="de-AT" sz="1600" b="1" dirty="0">
              <a:solidFill>
                <a:schemeClr val="bg1"/>
              </a:solidFill>
            </a:endParaRPr>
          </a:p>
        </p:txBody>
      </p:sp>
      <p:sp>
        <p:nvSpPr>
          <p:cNvPr id="33" name="Titel 19">
            <a:extLst>
              <a:ext uri="{FF2B5EF4-FFF2-40B4-BE49-F238E27FC236}">
                <a16:creationId xmlns:a16="http://schemas.microsoft.com/office/drawing/2014/main" id="{BE39D2E1-FB35-4346-9476-C3C4EDA8FA5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463049" y="5812918"/>
            <a:ext cx="5472000" cy="8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 err="1">
                <a:solidFill>
                  <a:schemeClr val="bg1"/>
                </a:solidFill>
              </a:rPr>
              <a:t>Walcherstrasse</a:t>
            </a:r>
            <a:r>
              <a:rPr lang="de-DE" sz="1400" b="0" dirty="0">
                <a:solidFill>
                  <a:schemeClr val="bg1"/>
                </a:solidFill>
              </a:rPr>
              <a:t> 11/43, A-1020 Wien</a:t>
            </a: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>
                <a:solidFill>
                  <a:schemeClr val="bg1"/>
                </a:solidFill>
              </a:rPr>
              <a:t>Tel.: +43 1 907 80 26</a:t>
            </a: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>
                <a:solidFill>
                  <a:schemeClr val="bg1"/>
                </a:solidFill>
              </a:rPr>
              <a:t>www.e-sieben.at</a:t>
            </a:r>
            <a:endParaRPr lang="de-AT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5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 54">
            <a:extLst>
              <a:ext uri="{FF2B5EF4-FFF2-40B4-BE49-F238E27FC236}">
                <a16:creationId xmlns:a16="http://schemas.microsoft.com/office/drawing/2014/main" id="{30292E39-AD1A-4DD1-8F1B-7F384FC7038F}"/>
              </a:ext>
            </a:extLst>
          </p:cNvPr>
          <p:cNvSpPr/>
          <p:nvPr userDrawn="1"/>
        </p:nvSpPr>
        <p:spPr bwMode="auto">
          <a:xfrm>
            <a:off x="-16669" y="-83978"/>
            <a:ext cx="12208669" cy="69419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hteck: eine Ecke abgerundet 55">
            <a:extLst>
              <a:ext uri="{FF2B5EF4-FFF2-40B4-BE49-F238E27FC236}">
                <a16:creationId xmlns:a16="http://schemas.microsoft.com/office/drawing/2014/main" id="{D1C2F73A-8B5C-4E9A-8205-0525AAC79F40}"/>
              </a:ext>
            </a:extLst>
          </p:cNvPr>
          <p:cNvSpPr/>
          <p:nvPr userDrawn="1"/>
        </p:nvSpPr>
        <p:spPr bwMode="auto">
          <a:xfrm rot="10800000">
            <a:off x="-16670" y="-83977"/>
            <a:ext cx="12208669" cy="5668994"/>
          </a:xfrm>
          <a:prstGeom prst="round1Rect">
            <a:avLst>
              <a:gd name="adj" fmla="val 18287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/>
              <a:t>Kontakt 1</a:t>
            </a:r>
            <a:endParaRPr lang="de-AT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950ACF3-E535-4447-87D7-37827CF10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6292" y="342691"/>
            <a:ext cx="1438275" cy="704850"/>
          </a:xfrm>
          <a:prstGeom prst="rect">
            <a:avLst/>
          </a:prstGeom>
        </p:spPr>
      </p:pic>
      <p:sp>
        <p:nvSpPr>
          <p:cNvPr id="42" name="Bildplatzhalter 7">
            <a:extLst>
              <a:ext uri="{FF2B5EF4-FFF2-40B4-BE49-F238E27FC236}">
                <a16:creationId xmlns:a16="http://schemas.microsoft.com/office/drawing/2014/main" id="{752F71B2-D0B9-40E3-87A5-A391F2696A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3712" y="1563794"/>
            <a:ext cx="2400000" cy="25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dirty="0"/>
              <a:t>7 x 5 cm</a:t>
            </a:r>
          </a:p>
        </p:txBody>
      </p:sp>
      <p:sp>
        <p:nvSpPr>
          <p:cNvPr id="43" name="Textplatzhalter 9">
            <a:extLst>
              <a:ext uri="{FF2B5EF4-FFF2-40B4-BE49-F238E27FC236}">
                <a16:creationId xmlns:a16="http://schemas.microsoft.com/office/drawing/2014/main" id="{F857C2A0-41E9-4F96-B942-67233FD5B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4701582"/>
            <a:ext cx="3360000" cy="180000"/>
          </a:xfrm>
        </p:spPr>
        <p:txBody>
          <a:bodyPr anchor="ctr" anchorCtr="1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 typeface="Wingdings" panose="05000000000000000000" pitchFamily="2" charset="2"/>
              <a:buNone/>
              <a:tabLst/>
              <a:defRPr sz="1400">
                <a:solidFill>
                  <a:srgbClr val="E3511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AT" dirty="0"/>
              <a:t>vorname.nachname@e-sieben.at</a:t>
            </a:r>
          </a:p>
        </p:txBody>
      </p:sp>
      <p:sp>
        <p:nvSpPr>
          <p:cNvPr id="44" name="Textplatzhalter 9">
            <a:extLst>
              <a:ext uri="{FF2B5EF4-FFF2-40B4-BE49-F238E27FC236}">
                <a16:creationId xmlns:a16="http://schemas.microsoft.com/office/drawing/2014/main" id="{A8FFA0DB-2A00-420A-8EE6-C7E4BFD5D0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392" y="4354764"/>
            <a:ext cx="3360000" cy="216000"/>
          </a:xfrm>
        </p:spPr>
        <p:txBody>
          <a:bodyPr anchor="ctr" anchorCtr="1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 typeface="Wingdings" panose="05000000000000000000" pitchFamily="2" charset="2"/>
              <a:buNone/>
              <a:tabLst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AT" dirty="0"/>
              <a:t>Vorname NACHNAME</a:t>
            </a:r>
          </a:p>
        </p:txBody>
      </p:sp>
      <p:sp>
        <p:nvSpPr>
          <p:cNvPr id="45" name="Textplatzhalter 9">
            <a:extLst>
              <a:ext uri="{FF2B5EF4-FFF2-40B4-BE49-F238E27FC236}">
                <a16:creationId xmlns:a16="http://schemas.microsoft.com/office/drawing/2014/main" id="{84A4100B-3DCC-41A1-82E9-BE1ADA68A7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392" y="5012399"/>
            <a:ext cx="3360000" cy="180000"/>
          </a:xfrm>
        </p:spPr>
        <p:txBody>
          <a:bodyPr anchor="ctr" anchorCtr="1"/>
          <a:lstStyle>
            <a:lvl1pPr marL="0" marR="0" indent="0" algn="just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 typeface="Wingdings" panose="05000000000000000000" pitchFamily="2" charset="2"/>
              <a:buNone/>
              <a:tabLst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AT" dirty="0"/>
              <a:t>+43 1 907 80 26 - XX</a:t>
            </a:r>
          </a:p>
        </p:txBody>
      </p:sp>
      <p:sp>
        <p:nvSpPr>
          <p:cNvPr id="46" name="Bildplatzhalter 2052">
            <a:extLst>
              <a:ext uri="{FF2B5EF4-FFF2-40B4-BE49-F238E27FC236}">
                <a16:creationId xmlns:a16="http://schemas.microsoft.com/office/drawing/2014/main" id="{F92936AB-6D81-4B08-95EF-9252DF984DE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923837" y="1563794"/>
            <a:ext cx="2400000" cy="25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dirty="0"/>
              <a:t>7 x 5 cm</a:t>
            </a:r>
          </a:p>
        </p:txBody>
      </p:sp>
      <p:sp>
        <p:nvSpPr>
          <p:cNvPr id="47" name="Textplatzhalter 2062">
            <a:extLst>
              <a:ext uri="{FF2B5EF4-FFF2-40B4-BE49-F238E27FC236}">
                <a16:creationId xmlns:a16="http://schemas.microsoft.com/office/drawing/2014/main" id="{85BC8ED8-37DB-42C1-8BC8-97DBCA66CAD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43891" y="4354830"/>
            <a:ext cx="3360000" cy="216000"/>
          </a:xfrm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AT" dirty="0"/>
              <a:t>Vorname NACHNAME</a:t>
            </a:r>
          </a:p>
        </p:txBody>
      </p:sp>
      <p:sp>
        <p:nvSpPr>
          <p:cNvPr id="48" name="Textplatzhalter 2066">
            <a:extLst>
              <a:ext uri="{FF2B5EF4-FFF2-40B4-BE49-F238E27FC236}">
                <a16:creationId xmlns:a16="http://schemas.microsoft.com/office/drawing/2014/main" id="{D3661889-37D9-4BBB-81B1-3BB9DC5A308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50493" y="4699067"/>
            <a:ext cx="3360000" cy="180000"/>
          </a:xfrm>
        </p:spPr>
        <p:txBody>
          <a:bodyPr anchor="ctr"/>
          <a:lstStyle>
            <a:lvl1pPr marL="0" indent="0" algn="ctr">
              <a:buNone/>
              <a:defRPr sz="1400" baseline="0">
                <a:solidFill>
                  <a:srgbClr val="E35114"/>
                </a:solidFill>
              </a:defRPr>
            </a:lvl1pPr>
          </a:lstStyle>
          <a:p>
            <a:pPr lvl="0"/>
            <a:r>
              <a:rPr lang="de-AT" dirty="0"/>
              <a:t>vorname.nachname@e-sieben.at </a:t>
            </a:r>
          </a:p>
        </p:txBody>
      </p:sp>
      <p:sp>
        <p:nvSpPr>
          <p:cNvPr id="49" name="Textplatzhalter 2068">
            <a:extLst>
              <a:ext uri="{FF2B5EF4-FFF2-40B4-BE49-F238E27FC236}">
                <a16:creationId xmlns:a16="http://schemas.microsoft.com/office/drawing/2014/main" id="{8C96D5F3-28B4-41FF-8DA0-629B6A634E7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50493" y="5007303"/>
            <a:ext cx="3360000" cy="180000"/>
          </a:xfrm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AT" dirty="0"/>
              <a:t>+43 1 907 80 26 - XX</a:t>
            </a:r>
          </a:p>
        </p:txBody>
      </p:sp>
      <p:sp>
        <p:nvSpPr>
          <p:cNvPr id="50" name="Textplatzhalter 2076">
            <a:extLst>
              <a:ext uri="{FF2B5EF4-FFF2-40B4-BE49-F238E27FC236}">
                <a16:creationId xmlns:a16="http://schemas.microsoft.com/office/drawing/2014/main" id="{EE8738F4-8885-43CF-B2F3-97F3A277424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04619" y="4334282"/>
            <a:ext cx="3360000" cy="216000"/>
          </a:xfrm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AT" dirty="0"/>
              <a:t>Vorname NACHNAME</a:t>
            </a:r>
          </a:p>
        </p:txBody>
      </p:sp>
      <p:sp>
        <p:nvSpPr>
          <p:cNvPr id="51" name="Bildplatzhalter 2060">
            <a:extLst>
              <a:ext uri="{FF2B5EF4-FFF2-40B4-BE49-F238E27FC236}">
                <a16:creationId xmlns:a16="http://schemas.microsoft.com/office/drawing/2014/main" id="{40B385EA-B462-477C-8368-46504B821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729771" y="1563884"/>
            <a:ext cx="2400000" cy="25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AT" dirty="0"/>
              <a:t>7 x 5 cm</a:t>
            </a:r>
          </a:p>
        </p:txBody>
      </p:sp>
      <p:sp>
        <p:nvSpPr>
          <p:cNvPr id="52" name="Textplatzhalter 2070">
            <a:extLst>
              <a:ext uri="{FF2B5EF4-FFF2-40B4-BE49-F238E27FC236}">
                <a16:creationId xmlns:a16="http://schemas.microsoft.com/office/drawing/2014/main" id="{ECC618A0-0178-4A3B-9776-AB47DD88CD3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04619" y="4688793"/>
            <a:ext cx="3360000" cy="18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E35114"/>
                </a:solidFill>
              </a:defRPr>
            </a:lvl1pPr>
          </a:lstStyle>
          <a:p>
            <a:pPr lvl="0"/>
            <a:r>
              <a:rPr lang="de-AT" dirty="0"/>
              <a:t>vorname.nachname@e-sieben.at</a:t>
            </a:r>
          </a:p>
        </p:txBody>
      </p:sp>
      <p:sp>
        <p:nvSpPr>
          <p:cNvPr id="53" name="Textplatzhalter 2072">
            <a:extLst>
              <a:ext uri="{FF2B5EF4-FFF2-40B4-BE49-F238E27FC236}">
                <a16:creationId xmlns:a16="http://schemas.microsoft.com/office/drawing/2014/main" id="{7412DFF2-74D1-4219-81F0-4D82DA2A841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04125" y="5007303"/>
            <a:ext cx="3360000" cy="180000"/>
          </a:xfrm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AT" dirty="0"/>
              <a:t>+43 1 907 80 26 - XX</a:t>
            </a:r>
          </a:p>
        </p:txBody>
      </p:sp>
      <p:sp>
        <p:nvSpPr>
          <p:cNvPr id="57" name="Titel 19">
            <a:extLst>
              <a:ext uri="{FF2B5EF4-FFF2-40B4-BE49-F238E27FC236}">
                <a16:creationId xmlns:a16="http://schemas.microsoft.com/office/drawing/2014/main" id="{0B0B5B6C-D176-475B-90D3-611CC7E7A2F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56953" y="5812918"/>
            <a:ext cx="5472000" cy="8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2000" b="1" dirty="0">
                <a:solidFill>
                  <a:schemeClr val="bg1"/>
                </a:solidFill>
              </a:rPr>
              <a:t>e7 </a:t>
            </a:r>
            <a:r>
              <a:rPr lang="de-AT" sz="2000" b="1" dirty="0" err="1">
                <a:solidFill>
                  <a:schemeClr val="bg1"/>
                </a:solidFill>
              </a:rPr>
              <a:t>energy</a:t>
            </a:r>
            <a:r>
              <a:rPr lang="de-AT" sz="2000" b="1" dirty="0">
                <a:solidFill>
                  <a:schemeClr val="bg1"/>
                </a:solidFill>
              </a:rPr>
              <a:t> </a:t>
            </a:r>
            <a:r>
              <a:rPr lang="de-AT" sz="2000" b="1" dirty="0" err="1">
                <a:solidFill>
                  <a:schemeClr val="bg1"/>
                </a:solidFill>
              </a:rPr>
              <a:t>innovation</a:t>
            </a:r>
            <a:r>
              <a:rPr lang="de-AT" sz="2000" b="1" dirty="0">
                <a:solidFill>
                  <a:schemeClr val="bg1"/>
                </a:solidFill>
              </a:rPr>
              <a:t> &amp; </a:t>
            </a:r>
            <a:r>
              <a:rPr lang="de-AT" sz="2000" b="1" dirty="0" err="1">
                <a:solidFill>
                  <a:schemeClr val="bg1"/>
                </a:solidFill>
              </a:rPr>
              <a:t>engineering</a:t>
            </a:r>
            <a:endParaRPr lang="de-AT" sz="20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400" b="0" dirty="0">
                <a:solidFill>
                  <a:schemeClr val="bg1"/>
                </a:solidFill>
              </a:rPr>
              <a:t>Ingenieurbüro für Energie- und Umwelttechnik</a:t>
            </a:r>
            <a:endParaRPr lang="de-AT" sz="1600" b="1" dirty="0">
              <a:solidFill>
                <a:schemeClr val="bg1"/>
              </a:solidFill>
            </a:endParaRPr>
          </a:p>
        </p:txBody>
      </p:sp>
      <p:sp>
        <p:nvSpPr>
          <p:cNvPr id="58" name="Titel 19">
            <a:extLst>
              <a:ext uri="{FF2B5EF4-FFF2-40B4-BE49-F238E27FC236}">
                <a16:creationId xmlns:a16="http://schemas.microsoft.com/office/drawing/2014/main" id="{FC6E2368-A9A9-474F-9A47-5C1D1DC8D82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463049" y="5812918"/>
            <a:ext cx="5472000" cy="8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 err="1">
                <a:solidFill>
                  <a:schemeClr val="bg1"/>
                </a:solidFill>
              </a:rPr>
              <a:t>Walcherstrasse</a:t>
            </a:r>
            <a:r>
              <a:rPr lang="de-DE" sz="1400" b="0" dirty="0">
                <a:solidFill>
                  <a:schemeClr val="bg1"/>
                </a:solidFill>
              </a:rPr>
              <a:t> 11/43, A-1020 Wien</a:t>
            </a: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>
                <a:solidFill>
                  <a:schemeClr val="bg1"/>
                </a:solidFill>
              </a:rPr>
              <a:t>Tel.: +43 1 907 80 26</a:t>
            </a: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>
                <a:solidFill>
                  <a:schemeClr val="bg1"/>
                </a:solidFill>
              </a:rPr>
              <a:t>www.e-sieben.at</a:t>
            </a:r>
            <a:endParaRPr lang="de-AT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24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8EE562C-C365-42F2-BC84-4B9B48423475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D86CC469-6E63-4F45-9108-A26E65D5D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6768" y="196004"/>
            <a:ext cx="1438275" cy="704850"/>
          </a:xfrm>
          <a:prstGeom prst="rect">
            <a:avLst/>
          </a:prstGeom>
        </p:spPr>
      </p:pic>
      <p:sp>
        <p:nvSpPr>
          <p:cNvPr id="8" name="Rechteck: eine Ecke abgerundet 7">
            <a:extLst>
              <a:ext uri="{FF2B5EF4-FFF2-40B4-BE49-F238E27FC236}">
                <a16:creationId xmlns:a16="http://schemas.microsoft.com/office/drawing/2014/main" id="{C6B6D07B-0973-4DDB-8914-9E308E7EE6DF}"/>
              </a:ext>
            </a:extLst>
          </p:cNvPr>
          <p:cNvSpPr/>
          <p:nvPr userDrawn="1"/>
        </p:nvSpPr>
        <p:spPr>
          <a:xfrm rot="10800000" flipH="1" flipV="1">
            <a:off x="1" y="2061033"/>
            <a:ext cx="12191999" cy="2736120"/>
          </a:xfrm>
          <a:prstGeom prst="round1Rect">
            <a:avLst>
              <a:gd name="adj" fmla="val 32362"/>
            </a:avLst>
          </a:prstGeom>
          <a:solidFill>
            <a:srgbClr val="E84E0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Gerade Verbindung 6">
            <a:extLst>
              <a:ext uri="{FF2B5EF4-FFF2-40B4-BE49-F238E27FC236}">
                <a16:creationId xmlns:a16="http://schemas.microsoft.com/office/drawing/2014/main" id="{5B696504-3224-4155-A140-645C9A304B4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639921" y="3427448"/>
            <a:ext cx="69121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itel 19">
            <a:extLst>
              <a:ext uri="{FF2B5EF4-FFF2-40B4-BE49-F238E27FC236}">
                <a16:creationId xmlns:a16="http://schemas.microsoft.com/office/drawing/2014/main" id="{C5EA7230-E639-4114-B7E7-1F955D02E8C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119535" y="2369050"/>
            <a:ext cx="5472000" cy="8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2000" b="1" dirty="0">
                <a:solidFill>
                  <a:schemeClr val="bg1"/>
                </a:solidFill>
              </a:rPr>
              <a:t>e7 </a:t>
            </a:r>
            <a:r>
              <a:rPr lang="de-AT" sz="2000" b="1" dirty="0" err="1">
                <a:solidFill>
                  <a:schemeClr val="bg1"/>
                </a:solidFill>
              </a:rPr>
              <a:t>energy</a:t>
            </a:r>
            <a:r>
              <a:rPr lang="de-AT" sz="2000" b="1" dirty="0">
                <a:solidFill>
                  <a:schemeClr val="bg1"/>
                </a:solidFill>
              </a:rPr>
              <a:t> </a:t>
            </a:r>
            <a:r>
              <a:rPr lang="de-AT" sz="2000" b="1" dirty="0" err="1">
                <a:solidFill>
                  <a:schemeClr val="bg1"/>
                </a:solidFill>
              </a:rPr>
              <a:t>innovation</a:t>
            </a:r>
            <a:r>
              <a:rPr lang="de-AT" sz="2000" b="1" dirty="0">
                <a:solidFill>
                  <a:schemeClr val="bg1"/>
                </a:solidFill>
              </a:rPr>
              <a:t> &amp; </a:t>
            </a:r>
            <a:r>
              <a:rPr lang="de-AT" sz="2000" b="1" dirty="0" err="1">
                <a:solidFill>
                  <a:schemeClr val="bg1"/>
                </a:solidFill>
              </a:rPr>
              <a:t>engineering</a:t>
            </a:r>
            <a:endParaRPr lang="de-AT" sz="2000" b="1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400" b="0" dirty="0">
                <a:solidFill>
                  <a:schemeClr val="bg1"/>
                </a:solidFill>
              </a:rPr>
              <a:t>Ingenieurbüro für Energie- und Umwelttechnik</a:t>
            </a:r>
            <a:endParaRPr lang="de-AT" sz="1600" b="1" dirty="0">
              <a:solidFill>
                <a:schemeClr val="bg1"/>
              </a:solidFill>
            </a:endParaRPr>
          </a:p>
        </p:txBody>
      </p:sp>
      <p:sp>
        <p:nvSpPr>
          <p:cNvPr id="12" name="Titel 19">
            <a:extLst>
              <a:ext uri="{FF2B5EF4-FFF2-40B4-BE49-F238E27FC236}">
                <a16:creationId xmlns:a16="http://schemas.microsoft.com/office/drawing/2014/main" id="{A900E8AF-9115-460B-B986-4E31015BD1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119535" y="3715647"/>
            <a:ext cx="5472000" cy="8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 err="1">
                <a:solidFill>
                  <a:schemeClr val="bg1"/>
                </a:solidFill>
              </a:rPr>
              <a:t>Walcherstrasse</a:t>
            </a:r>
            <a:r>
              <a:rPr lang="de-DE" sz="1400" b="0" dirty="0">
                <a:solidFill>
                  <a:schemeClr val="bg1"/>
                </a:solidFill>
              </a:rPr>
              <a:t> 11/43, A-1020 Wien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>
                <a:solidFill>
                  <a:schemeClr val="bg1"/>
                </a:solidFill>
              </a:rPr>
              <a:t>Tel.: +43 1 907 80 26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>
                <a:solidFill>
                  <a:schemeClr val="bg1"/>
                </a:solidFill>
              </a:rPr>
              <a:t>www.e-sieben.at</a:t>
            </a:r>
            <a:endParaRPr lang="de-AT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4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E28799E9-6C5F-49A5-AA52-E98960355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F70F05C4-5BD1-40E4-B2E7-F2B0006CA210}"/>
              </a:ext>
            </a:extLst>
          </p:cNvPr>
          <p:cNvSpPr/>
          <p:nvPr userDrawn="1"/>
        </p:nvSpPr>
        <p:spPr>
          <a:xfrm>
            <a:off x="-1304" y="0"/>
            <a:ext cx="12194608" cy="6858000"/>
          </a:xfrm>
          <a:prstGeom prst="rect">
            <a:avLst/>
          </a:prstGeom>
          <a:solidFill>
            <a:srgbClr val="E84E0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hteck: eine Ecke abgerundet 11">
            <a:extLst>
              <a:ext uri="{FF2B5EF4-FFF2-40B4-BE49-F238E27FC236}">
                <a16:creationId xmlns:a16="http://schemas.microsoft.com/office/drawing/2014/main" id="{412A7DBE-EF2F-4807-A896-48C7ED0EF733}"/>
              </a:ext>
            </a:extLst>
          </p:cNvPr>
          <p:cNvSpPr/>
          <p:nvPr userDrawn="1"/>
        </p:nvSpPr>
        <p:spPr>
          <a:xfrm rot="10800000" flipH="1" flipV="1">
            <a:off x="1" y="2061033"/>
            <a:ext cx="12191999" cy="2736120"/>
          </a:xfrm>
          <a:prstGeom prst="round1Rect">
            <a:avLst>
              <a:gd name="adj" fmla="val 32362"/>
            </a:avLst>
          </a:prstGeom>
          <a:solidFill>
            <a:srgbClr val="E84E0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D86CC469-6E63-4F45-9108-A26E65D5DA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6768" y="196004"/>
            <a:ext cx="1438275" cy="704850"/>
          </a:xfrm>
          <a:prstGeom prst="rect">
            <a:avLst/>
          </a:prstGeom>
        </p:spPr>
      </p:pic>
      <p:cxnSp>
        <p:nvCxnSpPr>
          <p:cNvPr id="10" name="Gerade Verbindung 6">
            <a:extLst>
              <a:ext uri="{FF2B5EF4-FFF2-40B4-BE49-F238E27FC236}">
                <a16:creationId xmlns:a16="http://schemas.microsoft.com/office/drawing/2014/main" id="{A53B36B1-B854-41B7-B6F6-0E15579B0B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639921" y="3427448"/>
            <a:ext cx="69121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itel 19">
            <a:extLst>
              <a:ext uri="{FF2B5EF4-FFF2-40B4-BE49-F238E27FC236}">
                <a16:creationId xmlns:a16="http://schemas.microsoft.com/office/drawing/2014/main" id="{0C000B7F-F442-4334-8E30-BB52201DDE6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119535" y="2369050"/>
            <a:ext cx="5472000" cy="8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2000" b="1" dirty="0">
                <a:solidFill>
                  <a:schemeClr val="bg1"/>
                </a:solidFill>
              </a:rPr>
              <a:t>e7 </a:t>
            </a:r>
            <a:r>
              <a:rPr lang="de-AT" sz="2000" b="1" dirty="0" err="1">
                <a:solidFill>
                  <a:schemeClr val="bg1"/>
                </a:solidFill>
              </a:rPr>
              <a:t>energy</a:t>
            </a:r>
            <a:r>
              <a:rPr lang="de-AT" sz="2000" b="1" dirty="0">
                <a:solidFill>
                  <a:schemeClr val="bg1"/>
                </a:solidFill>
              </a:rPr>
              <a:t> </a:t>
            </a:r>
            <a:r>
              <a:rPr lang="de-AT" sz="2000" b="1" dirty="0" err="1">
                <a:solidFill>
                  <a:schemeClr val="bg1"/>
                </a:solidFill>
              </a:rPr>
              <a:t>innovation</a:t>
            </a:r>
            <a:r>
              <a:rPr lang="de-AT" sz="2000" b="1" dirty="0">
                <a:solidFill>
                  <a:schemeClr val="bg1"/>
                </a:solidFill>
              </a:rPr>
              <a:t> &amp; </a:t>
            </a:r>
            <a:r>
              <a:rPr lang="de-AT" sz="2000" b="1" dirty="0" err="1">
                <a:solidFill>
                  <a:schemeClr val="bg1"/>
                </a:solidFill>
              </a:rPr>
              <a:t>engineering</a:t>
            </a:r>
            <a:endParaRPr lang="de-AT" sz="2000" b="1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400" b="0" dirty="0">
                <a:solidFill>
                  <a:schemeClr val="bg1"/>
                </a:solidFill>
              </a:rPr>
              <a:t>Ingenieurbüro für Energie- und Umwelttechnik</a:t>
            </a:r>
            <a:endParaRPr lang="de-AT" sz="1600" b="1" dirty="0">
              <a:solidFill>
                <a:schemeClr val="bg1"/>
              </a:solidFill>
            </a:endParaRPr>
          </a:p>
        </p:txBody>
      </p:sp>
      <p:sp>
        <p:nvSpPr>
          <p:cNvPr id="17" name="Titel 19">
            <a:extLst>
              <a:ext uri="{FF2B5EF4-FFF2-40B4-BE49-F238E27FC236}">
                <a16:creationId xmlns:a16="http://schemas.microsoft.com/office/drawing/2014/main" id="{EB9237B5-76A0-425E-9BF1-4FC2420B45A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119535" y="3715647"/>
            <a:ext cx="5472000" cy="8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 err="1">
                <a:solidFill>
                  <a:schemeClr val="bg1"/>
                </a:solidFill>
              </a:rPr>
              <a:t>Walcherstrasse</a:t>
            </a:r>
            <a:r>
              <a:rPr lang="de-DE" sz="1400" b="0" dirty="0">
                <a:solidFill>
                  <a:schemeClr val="bg1"/>
                </a:solidFill>
              </a:rPr>
              <a:t> 11/43, A-1020 Wien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>
                <a:solidFill>
                  <a:schemeClr val="bg1"/>
                </a:solidFill>
              </a:rPr>
              <a:t>Tel.: +43 1 907 80 26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>
                <a:solidFill>
                  <a:schemeClr val="bg1"/>
                </a:solidFill>
              </a:rPr>
              <a:t>www.e-sieben.at</a:t>
            </a:r>
            <a:endParaRPr lang="de-AT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32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A6D27C2-F47E-439E-973D-5A842FADA2E3}"/>
              </a:ext>
            </a:extLst>
          </p:cNvPr>
          <p:cNvSpPr/>
          <p:nvPr userDrawn="1"/>
        </p:nvSpPr>
        <p:spPr bwMode="auto">
          <a:xfrm>
            <a:off x="-3566" y="0"/>
            <a:ext cx="12192001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: eine Ecke abgerundet 12">
            <a:extLst>
              <a:ext uri="{FF2B5EF4-FFF2-40B4-BE49-F238E27FC236}">
                <a16:creationId xmlns:a16="http://schemas.microsoft.com/office/drawing/2014/main" id="{CB4CF0E8-A9FB-40DA-9F9D-94EDFDA1C7C8}"/>
              </a:ext>
            </a:extLst>
          </p:cNvPr>
          <p:cNvSpPr/>
          <p:nvPr userDrawn="1"/>
        </p:nvSpPr>
        <p:spPr>
          <a:xfrm flipH="1">
            <a:off x="3380245" y="0"/>
            <a:ext cx="8808190" cy="6858000"/>
          </a:xfrm>
          <a:prstGeom prst="round1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hteck: eine Ecke abgerundet 15">
            <a:extLst>
              <a:ext uri="{FF2B5EF4-FFF2-40B4-BE49-F238E27FC236}">
                <a16:creationId xmlns:a16="http://schemas.microsoft.com/office/drawing/2014/main" id="{6FAF91BA-BDF5-48DD-A72A-8FDCC3203918}"/>
              </a:ext>
            </a:extLst>
          </p:cNvPr>
          <p:cNvSpPr/>
          <p:nvPr userDrawn="1"/>
        </p:nvSpPr>
        <p:spPr>
          <a:xfrm flipH="1">
            <a:off x="3383810" y="0"/>
            <a:ext cx="8808190" cy="6858000"/>
          </a:xfrm>
          <a:prstGeom prst="round1Rect">
            <a:avLst/>
          </a:prstGeom>
          <a:solidFill>
            <a:srgbClr val="E84E0F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BBEA149-8B07-4548-8BD9-064F7575D9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65" y="591107"/>
            <a:ext cx="1985362" cy="9926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696AFD1D-0569-465D-972B-4914875C4D2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4855" y="5360550"/>
            <a:ext cx="234802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altLang="de-DE" dirty="0"/>
              <a:t>Vorname Nachname</a:t>
            </a:r>
            <a:endParaRPr lang="de-AT" alt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CA884DD-D4A2-4FEF-838D-AF18BCBDFFB4}"/>
              </a:ext>
            </a:extLst>
          </p:cNvPr>
          <p:cNvSpPr/>
          <p:nvPr userDrawn="1"/>
        </p:nvSpPr>
        <p:spPr>
          <a:xfrm flipH="1">
            <a:off x="-3566" y="3066280"/>
            <a:ext cx="8915617" cy="2199234"/>
          </a:xfrm>
          <a:prstGeom prst="rect">
            <a:avLst/>
          </a:prstGeom>
          <a:solidFill>
            <a:srgbClr val="E84E0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Gerade Verbindung 6">
            <a:extLst>
              <a:ext uri="{FF2B5EF4-FFF2-40B4-BE49-F238E27FC236}">
                <a16:creationId xmlns:a16="http://schemas.microsoft.com/office/drawing/2014/main" id="{7FA04F62-D415-419D-80C0-A9E9AA34AC3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1483" y="4165897"/>
            <a:ext cx="833924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B9A26BB-89AB-4089-B12A-4B6DBFB658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83" y="3254349"/>
            <a:ext cx="8339246" cy="848755"/>
          </a:xfr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Titel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F4182361-6B6D-40C9-955D-BAFFDF6845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84" y="4228534"/>
            <a:ext cx="8339244" cy="848755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Tx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2B6C6D4-42D7-4E49-91ED-E2E75F826DB1}"/>
              </a:ext>
            </a:extLst>
          </p:cNvPr>
          <p:cNvSpPr txBox="1"/>
          <p:nvPr userDrawn="1"/>
        </p:nvSpPr>
        <p:spPr>
          <a:xfrm>
            <a:off x="619365" y="1890399"/>
            <a:ext cx="194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LOGO 2</a:t>
            </a:r>
            <a:endParaRPr lang="de-AT" sz="3200" b="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49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9BB474E-1D79-4BE5-BF2A-6F56C64C64A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5150081-7236-483D-9868-1BB677698B43}"/>
              </a:ext>
            </a:extLst>
          </p:cNvPr>
          <p:cNvSpPr/>
          <p:nvPr userDrawn="1"/>
        </p:nvSpPr>
        <p:spPr>
          <a:xfrm>
            <a:off x="2832" y="3578550"/>
            <a:ext cx="12192001" cy="32843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B2E8560-A7F3-4E86-9B32-B3CD5C44FE74}"/>
              </a:ext>
            </a:extLst>
          </p:cNvPr>
          <p:cNvSpPr/>
          <p:nvPr userDrawn="1"/>
        </p:nvSpPr>
        <p:spPr>
          <a:xfrm>
            <a:off x="3910" y="3573624"/>
            <a:ext cx="12192001" cy="3284376"/>
          </a:xfrm>
          <a:prstGeom prst="rect">
            <a:avLst/>
          </a:prstGeom>
          <a:solidFill>
            <a:srgbClr val="E84E0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hteck: eine Ecke abgerundet 14">
            <a:extLst>
              <a:ext uri="{FF2B5EF4-FFF2-40B4-BE49-F238E27FC236}">
                <a16:creationId xmlns:a16="http://schemas.microsoft.com/office/drawing/2014/main" id="{18921FBE-3572-40F7-9823-D3313096A103}"/>
              </a:ext>
            </a:extLst>
          </p:cNvPr>
          <p:cNvSpPr/>
          <p:nvPr userDrawn="1"/>
        </p:nvSpPr>
        <p:spPr>
          <a:xfrm>
            <a:off x="0" y="2037773"/>
            <a:ext cx="12192000" cy="2940627"/>
          </a:xfrm>
          <a:prstGeom prst="round1Rect">
            <a:avLst>
              <a:gd name="adj" fmla="val 38623"/>
            </a:avLst>
          </a:prstGeom>
          <a:solidFill>
            <a:srgbClr val="E84E0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1062230" y="3522824"/>
            <a:ext cx="100324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9717" y="2349498"/>
            <a:ext cx="9120000" cy="1079500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Tx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Zwischentitel</a:t>
            </a: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34577" y="3616651"/>
            <a:ext cx="9115140" cy="1079500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Tx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Untertitel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6AB3CF3-E6E4-4853-A5E1-9A41D4480E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6043" y="196004"/>
            <a:ext cx="1438275" cy="7048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ED64F06-DB69-4289-A996-D644E5CF2016}"/>
              </a:ext>
            </a:extLst>
          </p:cNvPr>
          <p:cNvSpPr txBox="1"/>
          <p:nvPr userDrawn="1"/>
        </p:nvSpPr>
        <p:spPr>
          <a:xfrm>
            <a:off x="10549348" y="316854"/>
            <a:ext cx="150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LOGO 2</a:t>
            </a:r>
            <a:endParaRPr lang="de-AT" sz="2400" b="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531E6D2-9CFF-4D7A-A2E2-1EDC1A491278}"/>
              </a:ext>
            </a:extLst>
          </p:cNvPr>
          <p:cNvCxnSpPr/>
          <p:nvPr userDrawn="1"/>
        </p:nvCxnSpPr>
        <p:spPr bwMode="auto">
          <a:xfrm>
            <a:off x="10287000" y="104775"/>
            <a:ext cx="0" cy="8858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25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56954" y="1314450"/>
            <a:ext cx="11678089" cy="4968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630025" y="6585163"/>
            <a:ext cx="305018" cy="172800"/>
          </a:xfrm>
          <a:prstGeom prst="rect">
            <a:avLst/>
          </a:prstGeom>
        </p:spPr>
        <p:txBody>
          <a:bodyPr/>
          <a:lstStyle/>
          <a:p>
            <a:fld id="{42F09A7C-B0E0-4880-A6EC-D7FCF6FA6F79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A2369E0-00CC-4EE8-ABB6-ACC3DE1BE75E}"/>
              </a:ext>
            </a:extLst>
          </p:cNvPr>
          <p:cNvSpPr txBox="1"/>
          <p:nvPr userDrawn="1"/>
        </p:nvSpPr>
        <p:spPr>
          <a:xfrm>
            <a:off x="10549348" y="1189413"/>
            <a:ext cx="150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LOGO 2</a:t>
            </a:r>
            <a:endParaRPr lang="de-AT" sz="2400" b="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4532D17-9DE4-4572-B3A4-D15DFA4D2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1348" y="6584950"/>
            <a:ext cx="5829300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Titel/Veranstaltung</a:t>
            </a:r>
            <a:endParaRPr lang="de-AT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45DA68C-6AE7-4DDC-9B90-949591847D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10851" y="6584950"/>
            <a:ext cx="919162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05.05.2021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3467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5BCD74E-A055-4876-A45B-25FFB66B52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925" y="1085911"/>
            <a:ext cx="5841075" cy="5196714"/>
          </a:xfrm>
          <a:prstGeom prst="round1Rect">
            <a:avLst>
              <a:gd name="adj" fmla="val 17938"/>
            </a:avLst>
          </a:prstGeom>
          <a:noFill/>
        </p:spPr>
        <p:txBody>
          <a:bodyPr/>
          <a:lstStyle/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56954" y="1314451"/>
            <a:ext cx="5839046" cy="496817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4B184E1A-7AFB-4DC2-8AB0-C087FD9D9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629" y="6585163"/>
            <a:ext cx="374414" cy="172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2F09A7C-B0E0-4880-A6EC-D7FCF6FA6F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3F26414-971F-4622-B49D-1319C74B3A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1348" y="6584950"/>
            <a:ext cx="5829300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Titel/Veranstaltung</a:t>
            </a:r>
            <a:endParaRPr lang="de-AT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CCD1BFB4-93A2-45F6-B7B7-10945B9C6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10851" y="6584950"/>
            <a:ext cx="919162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05.05.2021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281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5BCD74E-A055-4876-A45B-25FFB66B52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085851"/>
            <a:ext cx="12192001" cy="5196774"/>
          </a:xfrm>
          <a:prstGeom prst="round1Rect">
            <a:avLst>
              <a:gd name="adj" fmla="val 17938"/>
            </a:avLst>
          </a:prstGeom>
          <a:noFill/>
        </p:spPr>
        <p:txBody>
          <a:bodyPr/>
          <a:lstStyle/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634787" y="6585163"/>
            <a:ext cx="300255" cy="172800"/>
          </a:xfrm>
          <a:prstGeom prst="rect">
            <a:avLst/>
          </a:prstGeom>
        </p:spPr>
        <p:txBody>
          <a:bodyPr/>
          <a:lstStyle/>
          <a:p>
            <a:fld id="{42F09A7C-B0E0-4880-A6EC-D7FCF6FA6F79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E6006C36-C03F-43EB-89CE-262A66D24B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1348" y="6584950"/>
            <a:ext cx="5829300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Titel/Veranstaltung</a:t>
            </a:r>
            <a:endParaRPr lang="de-AT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8F1FFD9F-4524-421A-AC79-51F35DE3D0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10851" y="6584950"/>
            <a:ext cx="919162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05.05.2021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11566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653837" y="6585163"/>
            <a:ext cx="281205" cy="172800"/>
          </a:xfrm>
          <a:prstGeom prst="rect">
            <a:avLst/>
          </a:prstGeom>
        </p:spPr>
        <p:txBody>
          <a:bodyPr/>
          <a:lstStyle/>
          <a:p>
            <a:fld id="{42F09A7C-B0E0-4880-A6EC-D7FCF6FA6F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56954" y="2390774"/>
            <a:ext cx="5715003" cy="405168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AB6869F6-0E70-45A6-8023-9141BF30CE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0045" y="2390774"/>
            <a:ext cx="5715003" cy="405168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858D94-F63D-482C-B179-4D294BDB2A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175" y="1552575"/>
            <a:ext cx="5715000" cy="676275"/>
          </a:xfrm>
        </p:spPr>
        <p:txBody>
          <a:bodyPr/>
          <a:lstStyle>
            <a:lvl1pPr marL="0" indent="0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EF394FC-C253-4BFD-81BF-AFD81A9452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0046" y="1552575"/>
            <a:ext cx="5715000" cy="676275"/>
          </a:xfrm>
        </p:spPr>
        <p:txBody>
          <a:bodyPr/>
          <a:lstStyle>
            <a:lvl1pPr marL="0" indent="0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5CF0D4D5-6E32-4A32-A410-93021ADF7B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1348" y="6584950"/>
            <a:ext cx="5829300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Titel/Veranstaltung</a:t>
            </a:r>
            <a:endParaRPr lang="de-AT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8BF5A974-84C2-4257-996B-9AEA4E0A3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10851" y="6584950"/>
            <a:ext cx="919162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05.05.2021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62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E3CF9C8-9077-4D97-B2F3-B49CF55EBD47}"/>
              </a:ext>
            </a:extLst>
          </p:cNvPr>
          <p:cNvSpPr/>
          <p:nvPr userDrawn="1"/>
        </p:nvSpPr>
        <p:spPr>
          <a:xfrm>
            <a:off x="2832" y="3578550"/>
            <a:ext cx="12192001" cy="32843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B2E8560-A7F3-4E86-9B32-B3CD5C44FE74}"/>
              </a:ext>
            </a:extLst>
          </p:cNvPr>
          <p:cNvSpPr/>
          <p:nvPr userDrawn="1"/>
        </p:nvSpPr>
        <p:spPr>
          <a:xfrm>
            <a:off x="5438" y="3573624"/>
            <a:ext cx="12192001" cy="3284376"/>
          </a:xfrm>
          <a:prstGeom prst="rect">
            <a:avLst/>
          </a:prstGeom>
          <a:solidFill>
            <a:srgbClr val="E84E0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hteck: eine Ecke abgerundet 14">
            <a:extLst>
              <a:ext uri="{FF2B5EF4-FFF2-40B4-BE49-F238E27FC236}">
                <a16:creationId xmlns:a16="http://schemas.microsoft.com/office/drawing/2014/main" id="{18921FBE-3572-40F7-9823-D3313096A103}"/>
              </a:ext>
            </a:extLst>
          </p:cNvPr>
          <p:cNvSpPr/>
          <p:nvPr userDrawn="1"/>
        </p:nvSpPr>
        <p:spPr>
          <a:xfrm>
            <a:off x="0" y="2037773"/>
            <a:ext cx="12194607" cy="2940627"/>
          </a:xfrm>
          <a:prstGeom prst="round1Rect">
            <a:avLst>
              <a:gd name="adj" fmla="val 38623"/>
            </a:avLst>
          </a:prstGeom>
          <a:solidFill>
            <a:srgbClr val="E84E0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1062230" y="3522824"/>
            <a:ext cx="100324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9717" y="2349498"/>
            <a:ext cx="9120000" cy="1079500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Tx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Zwischentitel</a:t>
            </a:r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34577" y="3616651"/>
            <a:ext cx="9115140" cy="1079500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SzTx/>
              <a:buFontTx/>
              <a:buNone/>
              <a:tabLst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Untertitel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6AB3CF3-E6E4-4853-A5E1-9A41D4480E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6768" y="196004"/>
            <a:ext cx="14382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16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8EE562C-C365-42F2-BC84-4B9B48423475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D86CC469-6E63-4F45-9108-A26E65D5D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6768" y="196004"/>
            <a:ext cx="1438275" cy="704850"/>
          </a:xfrm>
          <a:prstGeom prst="rect">
            <a:avLst/>
          </a:prstGeom>
        </p:spPr>
      </p:pic>
      <p:sp>
        <p:nvSpPr>
          <p:cNvPr id="8" name="Rechteck: eine Ecke abgerundet 7">
            <a:extLst>
              <a:ext uri="{FF2B5EF4-FFF2-40B4-BE49-F238E27FC236}">
                <a16:creationId xmlns:a16="http://schemas.microsoft.com/office/drawing/2014/main" id="{C6B6D07B-0973-4DDB-8914-9E308E7EE6DF}"/>
              </a:ext>
            </a:extLst>
          </p:cNvPr>
          <p:cNvSpPr/>
          <p:nvPr userDrawn="1"/>
        </p:nvSpPr>
        <p:spPr>
          <a:xfrm rot="10800000" flipH="1" flipV="1">
            <a:off x="1" y="2061033"/>
            <a:ext cx="12191999" cy="2736120"/>
          </a:xfrm>
          <a:prstGeom prst="round1Rect">
            <a:avLst>
              <a:gd name="adj" fmla="val 32362"/>
            </a:avLst>
          </a:prstGeom>
          <a:solidFill>
            <a:srgbClr val="E84E0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Gerade Verbindung 6">
            <a:extLst>
              <a:ext uri="{FF2B5EF4-FFF2-40B4-BE49-F238E27FC236}">
                <a16:creationId xmlns:a16="http://schemas.microsoft.com/office/drawing/2014/main" id="{5B696504-3224-4155-A140-645C9A304B4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2639921" y="3427448"/>
            <a:ext cx="69121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itel 19">
            <a:extLst>
              <a:ext uri="{FF2B5EF4-FFF2-40B4-BE49-F238E27FC236}">
                <a16:creationId xmlns:a16="http://schemas.microsoft.com/office/drawing/2014/main" id="{C5EA7230-E639-4114-B7E7-1F955D02E8C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119535" y="2369050"/>
            <a:ext cx="5472000" cy="8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2000" b="1" dirty="0">
                <a:solidFill>
                  <a:schemeClr val="bg1"/>
                </a:solidFill>
              </a:rPr>
              <a:t>e7 </a:t>
            </a:r>
            <a:r>
              <a:rPr lang="de-AT" sz="2000" b="1" dirty="0" err="1">
                <a:solidFill>
                  <a:schemeClr val="bg1"/>
                </a:solidFill>
              </a:rPr>
              <a:t>energy</a:t>
            </a:r>
            <a:r>
              <a:rPr lang="de-AT" sz="2000" b="1" dirty="0">
                <a:solidFill>
                  <a:schemeClr val="bg1"/>
                </a:solidFill>
              </a:rPr>
              <a:t> </a:t>
            </a:r>
            <a:r>
              <a:rPr lang="de-AT" sz="2000" b="1" dirty="0" err="1">
                <a:solidFill>
                  <a:schemeClr val="bg1"/>
                </a:solidFill>
              </a:rPr>
              <a:t>innovation</a:t>
            </a:r>
            <a:r>
              <a:rPr lang="de-AT" sz="2000" b="1" dirty="0">
                <a:solidFill>
                  <a:schemeClr val="bg1"/>
                </a:solidFill>
              </a:rPr>
              <a:t> &amp; </a:t>
            </a:r>
            <a:r>
              <a:rPr lang="de-AT" sz="2000" b="1" dirty="0" err="1">
                <a:solidFill>
                  <a:schemeClr val="bg1"/>
                </a:solidFill>
              </a:rPr>
              <a:t>engineering</a:t>
            </a:r>
            <a:endParaRPr lang="de-AT" sz="2000" b="1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400" b="0" dirty="0">
                <a:solidFill>
                  <a:schemeClr val="bg1"/>
                </a:solidFill>
              </a:rPr>
              <a:t>Ingenieurbüro für Energie- und Umwelttechnik</a:t>
            </a:r>
            <a:endParaRPr lang="de-AT" sz="1600" b="1" dirty="0">
              <a:solidFill>
                <a:schemeClr val="bg1"/>
              </a:solidFill>
            </a:endParaRPr>
          </a:p>
        </p:txBody>
      </p:sp>
      <p:sp>
        <p:nvSpPr>
          <p:cNvPr id="12" name="Titel 19">
            <a:extLst>
              <a:ext uri="{FF2B5EF4-FFF2-40B4-BE49-F238E27FC236}">
                <a16:creationId xmlns:a16="http://schemas.microsoft.com/office/drawing/2014/main" id="{A900E8AF-9115-460B-B986-4E31015BD1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119535" y="3715647"/>
            <a:ext cx="5472000" cy="8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 err="1">
                <a:solidFill>
                  <a:schemeClr val="bg1"/>
                </a:solidFill>
              </a:rPr>
              <a:t>Walcherstrasse</a:t>
            </a:r>
            <a:r>
              <a:rPr lang="de-DE" sz="1400" b="0" dirty="0">
                <a:solidFill>
                  <a:schemeClr val="bg1"/>
                </a:solidFill>
              </a:rPr>
              <a:t> 11/43, A-1020 Wien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>
                <a:solidFill>
                  <a:schemeClr val="bg1"/>
                </a:solidFill>
              </a:rPr>
              <a:t>Tel.: +43 1 907 80 26</a:t>
            </a: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>
                <a:solidFill>
                  <a:schemeClr val="bg1"/>
                </a:solidFill>
              </a:rPr>
              <a:t>www.e-sieben.at</a:t>
            </a:r>
            <a:endParaRPr lang="de-AT" sz="1400" b="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53451EC-D788-4735-8657-7644819DC145}"/>
              </a:ext>
            </a:extLst>
          </p:cNvPr>
          <p:cNvSpPr txBox="1"/>
          <p:nvPr userDrawn="1"/>
        </p:nvSpPr>
        <p:spPr>
          <a:xfrm>
            <a:off x="142082" y="6360153"/>
            <a:ext cx="150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LOGO 2</a:t>
            </a:r>
            <a:endParaRPr lang="de-AT" sz="2400" b="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0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617325" y="6585162"/>
            <a:ext cx="317718" cy="172825"/>
          </a:xfrm>
          <a:prstGeom prst="rect">
            <a:avLst/>
          </a:prstGeom>
        </p:spPr>
        <p:txBody>
          <a:bodyPr/>
          <a:lstStyle/>
          <a:p>
            <a:fld id="{42F09A7C-B0E0-4880-A6EC-D7FCF6FA6F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56954" y="1714500"/>
            <a:ext cx="11678089" cy="472796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CA82C2-01E1-4B31-BCA0-C943DA9550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1348" y="6584950"/>
            <a:ext cx="5829300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Titel/Veranstaltung</a:t>
            </a:r>
            <a:endParaRPr lang="de-AT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64A7513A-A3A2-4121-BE47-D3003FD9F0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10851" y="6584950"/>
            <a:ext cx="919162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05.05.2021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612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769123" y="6585163"/>
            <a:ext cx="1165920" cy="172800"/>
          </a:xfrm>
          <a:prstGeom prst="rect">
            <a:avLst/>
          </a:prstGeom>
        </p:spPr>
        <p:txBody>
          <a:bodyPr/>
          <a:lstStyle/>
          <a:p>
            <a:fld id="{42F09A7C-B0E0-4880-A6EC-D7FCF6FA6F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56954" y="2390774"/>
            <a:ext cx="5715003" cy="405168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AB6869F6-0E70-45A6-8023-9141BF30CE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0045" y="2390774"/>
            <a:ext cx="5715003" cy="405168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858D94-F63D-482C-B179-4D294BDB2A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175" y="1552575"/>
            <a:ext cx="5715000" cy="676275"/>
          </a:xfrm>
        </p:spPr>
        <p:txBody>
          <a:bodyPr/>
          <a:lstStyle>
            <a:lvl1pPr marL="0" indent="0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EF394FC-C253-4BFD-81BF-AFD81A9452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0046" y="1552575"/>
            <a:ext cx="5715000" cy="676275"/>
          </a:xfrm>
        </p:spPr>
        <p:txBody>
          <a:bodyPr/>
          <a:lstStyle>
            <a:lvl1pPr marL="0" indent="0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3345552-3433-4C17-8AFC-821107487E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1348" y="6584950"/>
            <a:ext cx="5829300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Titel/Veranstaltung</a:t>
            </a:r>
            <a:endParaRPr lang="de-AT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CBAE2CBF-C75A-4213-883D-FAC5E7A5B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10851" y="6584950"/>
            <a:ext cx="919162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05.05.2021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209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5BCD74E-A055-4876-A45B-25FFB66B52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925" y="1085911"/>
            <a:ext cx="5841075" cy="5328556"/>
          </a:xfrm>
          <a:prstGeom prst="round1Rect">
            <a:avLst>
              <a:gd name="adj" fmla="val 17938"/>
            </a:avLst>
          </a:prstGeom>
          <a:noFill/>
        </p:spPr>
        <p:txBody>
          <a:bodyPr/>
          <a:lstStyle/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56954" y="1338349"/>
            <a:ext cx="5839046" cy="510411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id="{AE613B5D-3560-4243-9558-D9D27DB12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629" y="6585163"/>
            <a:ext cx="374414" cy="172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2F09A7C-B0E0-4880-A6EC-D7FCF6FA6F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484FA47-0D4A-46D6-937C-87A683EE40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1348" y="6584950"/>
            <a:ext cx="5829300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Titel/Veranstaltung</a:t>
            </a:r>
            <a:endParaRPr lang="de-AT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74E4C7D4-F5E8-4925-8B10-45EE2AF636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10851" y="6584950"/>
            <a:ext cx="919162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05.05.2021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4860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5BCD74E-A055-4876-A45B-25FFB66B52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085850"/>
            <a:ext cx="12192001" cy="5772149"/>
          </a:xfrm>
          <a:prstGeom prst="round1Rect">
            <a:avLst>
              <a:gd name="adj" fmla="val 16783"/>
            </a:avLst>
          </a:prstGeom>
          <a:noFill/>
        </p:spPr>
        <p:txBody>
          <a:bodyPr/>
          <a:lstStyle/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769123" y="6585163"/>
            <a:ext cx="1165920" cy="172800"/>
          </a:xfrm>
          <a:prstGeom prst="rect">
            <a:avLst/>
          </a:prstGeom>
        </p:spPr>
        <p:txBody>
          <a:bodyPr/>
          <a:lstStyle/>
          <a:p>
            <a:fld id="{42F09A7C-B0E0-4880-A6EC-D7FCF6FA6F7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24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EAD0BCE-7190-4152-BCC8-410D526B45F0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5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769123" y="6585163"/>
            <a:ext cx="1165920" cy="172800"/>
          </a:xfrm>
          <a:prstGeom prst="rect">
            <a:avLst/>
          </a:prstGeom>
        </p:spPr>
        <p:txBody>
          <a:bodyPr/>
          <a:lstStyle/>
          <a:p>
            <a:fld id="{42F09A7C-B0E0-4880-A6EC-D7FCF6FA6F79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086100" y="1714500"/>
            <a:ext cx="8848943" cy="1014934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de-AT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2F3D5D7-9700-4E40-ABD0-0E7508138CFD}"/>
              </a:ext>
            </a:extLst>
          </p:cNvPr>
          <p:cNvSpPr/>
          <p:nvPr userDrawn="1"/>
        </p:nvSpPr>
        <p:spPr>
          <a:xfrm rot="5400000" flipH="1">
            <a:off x="-2212183" y="2212182"/>
            <a:ext cx="6858000" cy="2433636"/>
          </a:xfrm>
          <a:prstGeom prst="rect">
            <a:avLst/>
          </a:prstGeom>
          <a:solidFill>
            <a:srgbClr val="E84E0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994B0E6-5ECE-4D72-BAF1-BFF41C16E9AB}"/>
              </a:ext>
            </a:extLst>
          </p:cNvPr>
          <p:cNvSpPr/>
          <p:nvPr userDrawn="1"/>
        </p:nvSpPr>
        <p:spPr>
          <a:xfrm>
            <a:off x="508992" y="1131241"/>
            <a:ext cx="2435017" cy="15981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17500" dist="50800" dir="27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Referenzen</a:t>
            </a:r>
            <a:endParaRPr lang="de-AT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C719B70-CBD2-4704-A596-1E49E80115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9588" y="1131944"/>
            <a:ext cx="2433637" cy="1597490"/>
          </a:xfrm>
        </p:spPr>
        <p:txBody>
          <a:bodyPr/>
          <a:lstStyle>
            <a:lvl1pPr>
              <a:defRPr sz="1400"/>
            </a:lvl1pPr>
          </a:lstStyle>
          <a:p>
            <a:endParaRPr lang="de-AT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7233EE8-EA63-47B3-889B-BDCCA074D2F4}"/>
              </a:ext>
            </a:extLst>
          </p:cNvPr>
          <p:cNvSpPr/>
          <p:nvPr userDrawn="1"/>
        </p:nvSpPr>
        <p:spPr>
          <a:xfrm>
            <a:off x="508992" y="3045222"/>
            <a:ext cx="2435017" cy="15981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17500" dist="50800" dir="27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53ACC3DB-49FE-4E22-929E-BE9745E676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588" y="3045925"/>
            <a:ext cx="2433637" cy="1597490"/>
          </a:xfrm>
        </p:spPr>
        <p:txBody>
          <a:bodyPr/>
          <a:lstStyle>
            <a:lvl1pPr>
              <a:defRPr sz="1400"/>
            </a:lvl1pPr>
          </a:lstStyle>
          <a:p>
            <a:endParaRPr lang="de-AT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765A262-4116-462E-8DDD-67A741B6D5E0}"/>
              </a:ext>
            </a:extLst>
          </p:cNvPr>
          <p:cNvSpPr/>
          <p:nvPr userDrawn="1"/>
        </p:nvSpPr>
        <p:spPr>
          <a:xfrm>
            <a:off x="508992" y="4959203"/>
            <a:ext cx="2435017" cy="15981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17500" dist="50800" dir="2700000">
              <a:schemeClr val="bg1">
                <a:lumMod val="8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959E7887-22DC-49C2-915B-C6EF1DC751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9588" y="4959906"/>
            <a:ext cx="2433637" cy="1597490"/>
          </a:xfrm>
        </p:spPr>
        <p:txBody>
          <a:bodyPr/>
          <a:lstStyle>
            <a:lvl1pPr>
              <a:defRPr sz="1400"/>
            </a:lvl1pPr>
          </a:lstStyle>
          <a:p>
            <a:endParaRPr lang="de-AT"/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85EDD0A3-374D-4B95-B951-224010226E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86099" y="1119722"/>
            <a:ext cx="8848943" cy="453437"/>
          </a:xfrm>
        </p:spPr>
        <p:txBody>
          <a:bodyPr anchor="ctr"/>
          <a:lstStyle>
            <a:lvl1pPr marL="0" indent="0">
              <a:buNone/>
              <a:defRPr sz="16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223962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Inhaltsplatzhalter 6">
            <a:extLst>
              <a:ext uri="{FF2B5EF4-FFF2-40B4-BE49-F238E27FC236}">
                <a16:creationId xmlns:a16="http://schemas.microsoft.com/office/drawing/2014/main" id="{D855BCF3-1708-4DA3-8079-DAE836C3511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86100" y="3635772"/>
            <a:ext cx="8848943" cy="1014934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de-AT" dirty="0"/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509AF254-8815-4559-8F13-4370079FD4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86099" y="3040994"/>
            <a:ext cx="8848943" cy="453437"/>
          </a:xfrm>
        </p:spPr>
        <p:txBody>
          <a:bodyPr anchor="ctr"/>
          <a:lstStyle>
            <a:lvl1pPr marL="0" indent="0">
              <a:buNone/>
              <a:defRPr sz="16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223962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Inhaltsplatzhalter 6">
            <a:extLst>
              <a:ext uri="{FF2B5EF4-FFF2-40B4-BE49-F238E27FC236}">
                <a16:creationId xmlns:a16="http://schemas.microsoft.com/office/drawing/2014/main" id="{2D14229F-9E3E-40CB-9411-1CA0EC73548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86100" y="5554506"/>
            <a:ext cx="8848943" cy="1014934"/>
          </a:xfr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de-AT" dirty="0"/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8DCCDC23-A6DA-4150-B2B8-483086AD56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86099" y="4959728"/>
            <a:ext cx="8848943" cy="453437"/>
          </a:xfrm>
        </p:spPr>
        <p:txBody>
          <a:bodyPr anchor="ctr"/>
          <a:lstStyle>
            <a:lvl1pPr marL="0" indent="0">
              <a:buNone/>
              <a:defRPr sz="16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223962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4520EF4F-3B12-4BB7-A5E3-6A5C45EDEC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10851" y="6584950"/>
            <a:ext cx="919162" cy="173038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60362" indent="0">
              <a:buNone/>
              <a:defRPr sz="1000"/>
            </a:lvl2pPr>
            <a:lvl3pPr marL="648000" indent="0">
              <a:buNone/>
              <a:defRPr sz="1000"/>
            </a:lvl3pPr>
            <a:lvl4pPr marL="936625" indent="0">
              <a:buNone/>
              <a:defRPr sz="1000"/>
            </a:lvl4pPr>
            <a:lvl5pPr marL="1223962" indent="0">
              <a:buNone/>
              <a:defRPr sz="1000"/>
            </a:lvl5pPr>
          </a:lstStyle>
          <a:p>
            <a:pPr lvl="0"/>
            <a:r>
              <a:rPr lang="de-DE" dirty="0"/>
              <a:t>05.05.2021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386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780B22AE-44C8-47B6-8515-CEBB8B110849}"/>
              </a:ext>
            </a:extLst>
          </p:cNvPr>
          <p:cNvSpPr/>
          <p:nvPr userDrawn="1"/>
        </p:nvSpPr>
        <p:spPr bwMode="auto">
          <a:xfrm>
            <a:off x="-16669" y="-83979"/>
            <a:ext cx="12208669" cy="69419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: eine Ecke abgerundet 18">
            <a:extLst>
              <a:ext uri="{FF2B5EF4-FFF2-40B4-BE49-F238E27FC236}">
                <a16:creationId xmlns:a16="http://schemas.microsoft.com/office/drawing/2014/main" id="{DC3E14FF-F8FF-4586-8C65-10AC68AB05B6}"/>
              </a:ext>
            </a:extLst>
          </p:cNvPr>
          <p:cNvSpPr/>
          <p:nvPr userDrawn="1"/>
        </p:nvSpPr>
        <p:spPr bwMode="auto">
          <a:xfrm rot="10800000">
            <a:off x="-16670" y="-83978"/>
            <a:ext cx="12208669" cy="5668994"/>
          </a:xfrm>
          <a:prstGeom prst="round1Rect">
            <a:avLst>
              <a:gd name="adj" fmla="val 18287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itel 19">
            <a:extLst>
              <a:ext uri="{FF2B5EF4-FFF2-40B4-BE49-F238E27FC236}">
                <a16:creationId xmlns:a16="http://schemas.microsoft.com/office/drawing/2014/main" id="{5C03BE15-65FA-449A-BD91-36BB0E05EAE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56953" y="5812918"/>
            <a:ext cx="5472000" cy="8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sz="2000" b="1" dirty="0">
                <a:solidFill>
                  <a:schemeClr val="bg1"/>
                </a:solidFill>
              </a:rPr>
              <a:t>e7 </a:t>
            </a:r>
            <a:r>
              <a:rPr lang="de-AT" sz="2000" b="1" dirty="0" err="1">
                <a:solidFill>
                  <a:schemeClr val="bg1"/>
                </a:solidFill>
              </a:rPr>
              <a:t>energy</a:t>
            </a:r>
            <a:r>
              <a:rPr lang="de-AT" sz="2000" b="1" dirty="0">
                <a:solidFill>
                  <a:schemeClr val="bg1"/>
                </a:solidFill>
              </a:rPr>
              <a:t> </a:t>
            </a:r>
            <a:r>
              <a:rPr lang="de-AT" sz="2000" b="1" dirty="0" err="1">
                <a:solidFill>
                  <a:schemeClr val="bg1"/>
                </a:solidFill>
              </a:rPr>
              <a:t>innovation</a:t>
            </a:r>
            <a:r>
              <a:rPr lang="de-AT" sz="2000" b="1" dirty="0">
                <a:solidFill>
                  <a:schemeClr val="bg1"/>
                </a:solidFill>
              </a:rPr>
              <a:t> &amp; </a:t>
            </a:r>
            <a:r>
              <a:rPr lang="de-AT" sz="2000" b="1" dirty="0" err="1">
                <a:solidFill>
                  <a:schemeClr val="bg1"/>
                </a:solidFill>
              </a:rPr>
              <a:t>engineering</a:t>
            </a:r>
            <a:endParaRPr lang="de-AT" sz="2000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400" b="0" dirty="0">
                <a:solidFill>
                  <a:schemeClr val="bg1"/>
                </a:solidFill>
              </a:rPr>
              <a:t>Ingenieurbüro für Energie- und Umwelttechnik</a:t>
            </a:r>
            <a:endParaRPr lang="de-AT" sz="1600" b="1" dirty="0">
              <a:solidFill>
                <a:schemeClr val="bg1"/>
              </a:solidFill>
            </a:endParaRPr>
          </a:p>
        </p:txBody>
      </p:sp>
      <p:sp>
        <p:nvSpPr>
          <p:cNvPr id="28" name="Titel 19">
            <a:extLst>
              <a:ext uri="{FF2B5EF4-FFF2-40B4-BE49-F238E27FC236}">
                <a16:creationId xmlns:a16="http://schemas.microsoft.com/office/drawing/2014/main" id="{F03BD498-C9BC-4906-823F-EFEFB12D180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463049" y="5812918"/>
            <a:ext cx="5472000" cy="83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 err="1">
                <a:solidFill>
                  <a:schemeClr val="bg1"/>
                </a:solidFill>
              </a:rPr>
              <a:t>Walcherstrasse</a:t>
            </a:r>
            <a:r>
              <a:rPr lang="de-DE" sz="1400" b="0" dirty="0">
                <a:solidFill>
                  <a:schemeClr val="bg1"/>
                </a:solidFill>
              </a:rPr>
              <a:t> 11/43, A-1020 Wien</a:t>
            </a: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>
                <a:solidFill>
                  <a:schemeClr val="bg1"/>
                </a:solidFill>
              </a:rPr>
              <a:t>Tel.: +43 1 907 80 26</a:t>
            </a:r>
          </a:p>
          <a:p>
            <a:pPr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0" dirty="0">
                <a:solidFill>
                  <a:schemeClr val="bg1"/>
                </a:solidFill>
              </a:rPr>
              <a:t>www.e-sieben.at</a:t>
            </a:r>
            <a:endParaRPr lang="de-AT" sz="1400" b="0" dirty="0">
              <a:solidFill>
                <a:schemeClr val="bg1"/>
              </a:solidFill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dirty="0"/>
              <a:t>Kontakt 1</a:t>
            </a:r>
            <a:endParaRPr lang="de-AT" dirty="0"/>
          </a:p>
        </p:txBody>
      </p:sp>
      <p:sp>
        <p:nvSpPr>
          <p:cNvPr id="2053" name="Bildplatzhalter 2052"/>
          <p:cNvSpPr>
            <a:spLocks noGrp="1"/>
          </p:cNvSpPr>
          <p:nvPr>
            <p:ph type="pic" sz="quarter" idx="38" hasCustomPrompt="1"/>
          </p:nvPr>
        </p:nvSpPr>
        <p:spPr>
          <a:xfrm>
            <a:off x="4896000" y="1563794"/>
            <a:ext cx="2400000" cy="25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dirty="0"/>
              <a:t>7 x 5 cm</a:t>
            </a:r>
          </a:p>
        </p:txBody>
      </p:sp>
      <p:sp>
        <p:nvSpPr>
          <p:cNvPr id="2063" name="Textplatzhalter 2062"/>
          <p:cNvSpPr>
            <a:spLocks noGrp="1"/>
          </p:cNvSpPr>
          <p:nvPr>
            <p:ph type="body" sz="quarter" idx="42" hasCustomPrompt="1"/>
          </p:nvPr>
        </p:nvSpPr>
        <p:spPr>
          <a:xfrm>
            <a:off x="4416054" y="4354830"/>
            <a:ext cx="3360000" cy="216000"/>
          </a:xfrm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AT" dirty="0"/>
              <a:t>Vorname NACHNAME</a:t>
            </a:r>
          </a:p>
        </p:txBody>
      </p:sp>
      <p:sp>
        <p:nvSpPr>
          <p:cNvPr id="2067" name="Textplatzhalter 2066"/>
          <p:cNvSpPr>
            <a:spLocks noGrp="1"/>
          </p:cNvSpPr>
          <p:nvPr>
            <p:ph type="body" sz="quarter" idx="44" hasCustomPrompt="1"/>
          </p:nvPr>
        </p:nvSpPr>
        <p:spPr>
          <a:xfrm>
            <a:off x="4422656" y="4699067"/>
            <a:ext cx="3360000" cy="180000"/>
          </a:xfrm>
        </p:spPr>
        <p:txBody>
          <a:bodyPr anchor="ctr"/>
          <a:lstStyle>
            <a:lvl1pPr marL="0" indent="0" algn="ctr">
              <a:buNone/>
              <a:defRPr sz="1400" baseline="0">
                <a:solidFill>
                  <a:srgbClr val="E35114"/>
                </a:solidFill>
              </a:defRPr>
            </a:lvl1pPr>
          </a:lstStyle>
          <a:p>
            <a:pPr lvl="0"/>
            <a:r>
              <a:rPr lang="de-AT" dirty="0"/>
              <a:t>vorname.nachname@e-sieben.at </a:t>
            </a:r>
          </a:p>
        </p:txBody>
      </p:sp>
      <p:sp>
        <p:nvSpPr>
          <p:cNvPr id="2069" name="Textplatzhalter 2068"/>
          <p:cNvSpPr>
            <a:spLocks noGrp="1"/>
          </p:cNvSpPr>
          <p:nvPr>
            <p:ph type="body" sz="quarter" idx="45" hasCustomPrompt="1"/>
          </p:nvPr>
        </p:nvSpPr>
        <p:spPr>
          <a:xfrm>
            <a:off x="4422656" y="5007303"/>
            <a:ext cx="3360000" cy="180000"/>
          </a:xfrm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AT" dirty="0"/>
              <a:t>+43 1 907 80 26 - XX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950ACF3-E535-4447-87D7-37827CF10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6292" y="342691"/>
            <a:ext cx="14382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6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FE61C0F1-8500-4171-BA0B-BA3A6F811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6954" y="174905"/>
            <a:ext cx="9706935" cy="80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/>
              <a:t>Titelmasterformat durch Klicken bearbeiten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59D055A-4F85-44EA-86E9-A3DAFD28F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6954" y="1314450"/>
            <a:ext cx="11678089" cy="51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/>
              <a:t>Textmasterformate durch Klicken bearbeiten</a:t>
            </a:r>
          </a:p>
          <a:p>
            <a:pPr lvl="1"/>
            <a:r>
              <a:rPr lang="de-AT" altLang="de-DE" dirty="0"/>
              <a:t>Zweite Ebene</a:t>
            </a:r>
          </a:p>
          <a:p>
            <a:pPr lvl="2"/>
            <a:r>
              <a:rPr lang="de-AT" altLang="de-DE" dirty="0"/>
              <a:t>Dritte Ebene</a:t>
            </a:r>
          </a:p>
          <a:p>
            <a:pPr lvl="3"/>
            <a:r>
              <a:rPr lang="de-AT" altLang="de-DE" dirty="0"/>
              <a:t>Vierte Ebene</a:t>
            </a:r>
          </a:p>
          <a:p>
            <a:pPr lvl="4"/>
            <a:r>
              <a:rPr lang="de-AT" altLang="de-DE" sz="1200" dirty="0"/>
              <a:t>Fünfte Ebene</a:t>
            </a:r>
            <a:endParaRPr lang="de-AT" alt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C522C79-CA5D-4BDB-947F-BFECE7355A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96768" y="196004"/>
            <a:ext cx="1438275" cy="704850"/>
          </a:xfrm>
          <a:prstGeom prst="rect">
            <a:avLst/>
          </a:prstGeom>
        </p:spPr>
      </p:pic>
      <p:sp>
        <p:nvSpPr>
          <p:cNvPr id="19" name="Foliennummernplatzhalter 6">
            <a:extLst>
              <a:ext uri="{FF2B5EF4-FFF2-40B4-BE49-F238E27FC236}">
                <a16:creationId xmlns:a16="http://schemas.microsoft.com/office/drawing/2014/main" id="{45BB2831-C0B9-456A-AFBE-1FE3C3153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629" y="6585163"/>
            <a:ext cx="374414" cy="172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2F09A7C-B0E0-4880-A6EC-D7FCF6FA6F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65AB008-B125-4BD9-A323-762A86B7A98B}"/>
              </a:ext>
            </a:extLst>
          </p:cNvPr>
          <p:cNvSpPr txBox="1">
            <a:spLocks/>
          </p:cNvSpPr>
          <p:nvPr userDrawn="1"/>
        </p:nvSpPr>
        <p:spPr>
          <a:xfrm>
            <a:off x="11453813" y="6584950"/>
            <a:ext cx="163512" cy="173038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lnSpc>
                <a:spcPct val="13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None/>
              <a:tabLst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2" indent="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648000" indent="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936625" indent="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SzPct val="70000"/>
              <a:buFont typeface="Courier New" panose="02070309020205020404" pitchFamily="49" charset="0"/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1223962" indent="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Symbol" panose="05050102010706020507" pitchFamily="18" charset="2"/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|</a:t>
            </a:r>
            <a:endParaRPr lang="de-AT" kern="0" dirty="0"/>
          </a:p>
        </p:txBody>
      </p:sp>
    </p:spTree>
    <p:extLst>
      <p:ext uri="{BB962C8B-B14F-4D97-AF65-F5344CB8AC3E}">
        <p14:creationId xmlns:p14="http://schemas.microsoft.com/office/powerpoint/2010/main" val="26010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53" r:id="rId4"/>
    <p:sldLayoutId id="2147483731" r:id="rId5"/>
    <p:sldLayoutId id="2147483732" r:id="rId6"/>
    <p:sldLayoutId id="2147483734" r:id="rId7"/>
    <p:sldLayoutId id="2147483752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60000" indent="-360000" algn="l" rtl="0" eaLnBrk="1" fontAlgn="base" hangingPunct="1">
        <a:lnSpc>
          <a:spcPct val="130000"/>
        </a:lnSpc>
        <a:spcBef>
          <a:spcPct val="70000"/>
        </a:spcBef>
        <a:spcAft>
          <a:spcPct val="0"/>
        </a:spcAft>
        <a:buClr>
          <a:srgbClr val="E35114"/>
        </a:buClr>
        <a:buFont typeface="Wingdings" panose="05000000000000000000" pitchFamily="2" charset="2"/>
        <a:buChar char="§"/>
        <a:tabLst/>
        <a:defRPr sz="2000" b="0" i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47700" indent="-287338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E35114"/>
        </a:buClr>
        <a:buFont typeface="Wingdings" panose="05000000000000000000" pitchFamily="2" charset="2"/>
        <a:buChar char="ú"/>
        <a:tabLst/>
        <a:defRPr sz="18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936000" indent="-2880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E35114"/>
        </a:buClr>
        <a:buFont typeface="Arial" panose="020B0604020202020204" pitchFamily="34" charset="0"/>
        <a:buChar char="•"/>
        <a:tabLst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223963" indent="-287338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E35114"/>
        </a:buClr>
        <a:buSzPct val="70000"/>
        <a:buFont typeface="Courier New" panose="02070309020205020404" pitchFamily="49" charset="0"/>
        <a:buChar char="o"/>
        <a:defRPr sz="14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1511300" indent="-287338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E35114"/>
        </a:buClr>
        <a:buFont typeface="Symbol" panose="05050102010706020507" pitchFamily="18" charset="2"/>
        <a:buChar char="-"/>
        <a:defRPr sz="120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35114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35114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35114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35114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B59D055A-4F85-44EA-86E9-A3DAFD28F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6954" y="1314450"/>
            <a:ext cx="11678089" cy="49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/>
              <a:t>Textmasterformate durch Klicken bearbeiten</a:t>
            </a:r>
          </a:p>
          <a:p>
            <a:pPr lvl="1"/>
            <a:r>
              <a:rPr lang="de-AT" altLang="de-DE" dirty="0"/>
              <a:t>Zweite Ebene</a:t>
            </a:r>
          </a:p>
          <a:p>
            <a:pPr lvl="2"/>
            <a:r>
              <a:rPr lang="de-AT" altLang="de-DE" dirty="0"/>
              <a:t>Dritte Ebene</a:t>
            </a:r>
          </a:p>
          <a:p>
            <a:pPr lvl="3"/>
            <a:r>
              <a:rPr lang="de-AT" altLang="de-DE" dirty="0"/>
              <a:t>Vierte Ebene</a:t>
            </a:r>
          </a:p>
          <a:p>
            <a:pPr lvl="4"/>
            <a:r>
              <a:rPr lang="de-AT" altLang="de-DE" sz="1200" dirty="0"/>
              <a:t>Fünfte Ebene</a:t>
            </a:r>
            <a:endParaRPr lang="de-AT" altLang="de-DE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E61C0F1-8500-4171-BA0B-BA3A6F811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6954" y="174905"/>
            <a:ext cx="9706935" cy="80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/>
              <a:t>Titelmasterformat durch Klicken bearbeiten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C522C79-CA5D-4BDB-947F-BFECE7355A0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96768" y="196004"/>
            <a:ext cx="1438275" cy="704850"/>
          </a:xfrm>
          <a:prstGeom prst="rect">
            <a:avLst/>
          </a:prstGeom>
        </p:spPr>
      </p:pic>
      <p:sp>
        <p:nvSpPr>
          <p:cNvPr id="19" name="Foliennummernplatzhalter 6">
            <a:extLst>
              <a:ext uri="{FF2B5EF4-FFF2-40B4-BE49-F238E27FC236}">
                <a16:creationId xmlns:a16="http://schemas.microsoft.com/office/drawing/2014/main" id="{45BB2831-C0B9-456A-AFBE-1FE3C3153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629" y="6585163"/>
            <a:ext cx="374414" cy="172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2F09A7C-B0E0-4880-A6EC-D7FCF6FA6F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B0C4702-593D-4070-BF69-77D29A0B5E11}"/>
              </a:ext>
            </a:extLst>
          </p:cNvPr>
          <p:cNvSpPr txBox="1"/>
          <p:nvPr userDrawn="1"/>
        </p:nvSpPr>
        <p:spPr>
          <a:xfrm>
            <a:off x="142082" y="6360153"/>
            <a:ext cx="150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LOGO 2</a:t>
            </a:r>
            <a:endParaRPr lang="de-AT" sz="2400" b="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70C68F44-610A-4F64-95E8-C8C03A10744B}"/>
              </a:ext>
            </a:extLst>
          </p:cNvPr>
          <p:cNvSpPr txBox="1">
            <a:spLocks/>
          </p:cNvSpPr>
          <p:nvPr userDrawn="1"/>
        </p:nvSpPr>
        <p:spPr>
          <a:xfrm>
            <a:off x="11453813" y="6584950"/>
            <a:ext cx="163512" cy="173038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lnSpc>
                <a:spcPct val="130000"/>
              </a:lnSpc>
              <a:spcBef>
                <a:spcPct val="7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None/>
              <a:tabLst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2" indent="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anose="05000000000000000000" pitchFamily="2" charset="2"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648000" indent="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936625" indent="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SzPct val="70000"/>
              <a:buFont typeface="Courier New" panose="02070309020205020404" pitchFamily="49" charset="0"/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1223962" indent="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Symbol" panose="05050102010706020507" pitchFamily="18" charset="2"/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5114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|</a:t>
            </a:r>
            <a:endParaRPr lang="de-AT" kern="0" dirty="0"/>
          </a:p>
        </p:txBody>
      </p:sp>
    </p:spTree>
    <p:extLst>
      <p:ext uri="{BB962C8B-B14F-4D97-AF65-F5344CB8AC3E}">
        <p14:creationId xmlns:p14="http://schemas.microsoft.com/office/powerpoint/2010/main" val="325205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54" r:id="rId6"/>
    <p:sldLayoutId id="2147483751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60000" indent="-360000" algn="l" rtl="0" eaLnBrk="1" fontAlgn="base" hangingPunct="1">
        <a:lnSpc>
          <a:spcPct val="130000"/>
        </a:lnSpc>
        <a:spcBef>
          <a:spcPct val="70000"/>
        </a:spcBef>
        <a:spcAft>
          <a:spcPct val="0"/>
        </a:spcAft>
        <a:buClr>
          <a:srgbClr val="E35114"/>
        </a:buClr>
        <a:buFont typeface="Wingdings" panose="05000000000000000000" pitchFamily="2" charset="2"/>
        <a:buChar char="§"/>
        <a:tabLst/>
        <a:defRPr sz="2000" b="0" i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47700" indent="-287338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E35114"/>
        </a:buClr>
        <a:buFont typeface="Wingdings" panose="05000000000000000000" pitchFamily="2" charset="2"/>
        <a:buChar char="ú"/>
        <a:tabLst/>
        <a:defRPr sz="18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936000" indent="-28800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E35114"/>
        </a:buClr>
        <a:buFont typeface="Arial" panose="020B0604020202020204" pitchFamily="34" charset="0"/>
        <a:buChar char="•"/>
        <a:tabLst/>
        <a:defRPr sz="16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1223963" indent="-287338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E35114"/>
        </a:buClr>
        <a:buSzPct val="70000"/>
        <a:buFont typeface="Courier New" panose="02070309020205020404" pitchFamily="49" charset="0"/>
        <a:buChar char="o"/>
        <a:defRPr sz="14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1511300" indent="-287338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E35114"/>
        </a:buClr>
        <a:buFont typeface="Symbol" panose="05050102010706020507" pitchFamily="18" charset="2"/>
        <a:buChar char="-"/>
        <a:defRPr sz="1200">
          <a:solidFill>
            <a:schemeClr val="tx1">
              <a:lumMod val="85000"/>
              <a:lumOff val="1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35114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35114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35114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35114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yessa.i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A7DFDF-7DB3-425D-B3F5-42EA9FD6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55" y="5360550"/>
            <a:ext cx="2348021" cy="735450"/>
          </a:xfrm>
        </p:spPr>
        <p:txBody>
          <a:bodyPr/>
          <a:lstStyle/>
          <a:p>
            <a:r>
              <a:rPr lang="de-AT" dirty="0"/>
              <a:t>DI Margot Grim-Schlink</a:t>
            </a:r>
            <a:br>
              <a:rPr lang="de-AT" dirty="0"/>
            </a:br>
            <a:r>
              <a:rPr lang="de-AT" dirty="0"/>
              <a:t>Anita Preisler, </a:t>
            </a:r>
            <a:r>
              <a:rPr lang="de-AT" dirty="0" err="1"/>
              <a:t>MSc</a:t>
            </a:r>
            <a:r>
              <a:rPr lang="de-AT" dirty="0"/>
              <a:t>.</a:t>
            </a:r>
            <a:br>
              <a:rPr lang="de-AT" dirty="0"/>
            </a:br>
            <a:r>
              <a:rPr lang="de-AT" dirty="0"/>
              <a:t>Alina Stipsits, </a:t>
            </a:r>
            <a:r>
              <a:rPr lang="de-AT" dirty="0" err="1"/>
              <a:t>BSc</a:t>
            </a:r>
            <a:r>
              <a:rPr lang="de-AT" dirty="0"/>
              <a:t>.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D72AABB-5066-41B5-A95A-8BAAE3154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Heizlast optimieren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BD495B-713B-439A-951C-AAF2E66C21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Strategien zur Vermeidung von Überdimensionierung bei Wärmepumpen</a:t>
            </a:r>
          </a:p>
        </p:txBody>
      </p:sp>
    </p:spTree>
    <p:extLst>
      <p:ext uri="{BB962C8B-B14F-4D97-AF65-F5344CB8AC3E}">
        <p14:creationId xmlns:p14="http://schemas.microsoft.com/office/powerpoint/2010/main" val="412362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520609-B0F2-4845-B55C-BAB149B2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Optimierte Auslegung nach Norm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DE7E3-13D1-4033-924C-8EFFB89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A7C-B0E0-4880-A6EC-D7FCF6FA6F79}" type="slidenum">
              <a:rPr lang="de-AT" smtClean="0"/>
              <a:t>10</a:t>
            </a:fld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19EF4EB-3EA7-4774-832E-AC8D983F5B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954" y="1432560"/>
            <a:ext cx="11678089" cy="5009900"/>
          </a:xfrm>
        </p:spPr>
        <p:txBody>
          <a:bodyPr/>
          <a:lstStyle/>
          <a:p>
            <a:r>
              <a:rPr lang="de-AT" dirty="0"/>
              <a:t>Dimensionierung der Verteilleitungen</a:t>
            </a:r>
          </a:p>
          <a:p>
            <a:pPr lvl="1"/>
            <a:r>
              <a:rPr lang="de-AT" dirty="0"/>
              <a:t>Gleichzeitigkeitsfaktoren auf realistische Nutzungsbedingungen anpassen</a:t>
            </a:r>
          </a:p>
          <a:p>
            <a:pPr lvl="1"/>
            <a:r>
              <a:rPr lang="de-AT" dirty="0"/>
              <a:t>Speichermassen berücksichtigen (passende Regelstrategien mitdenken)</a:t>
            </a:r>
          </a:p>
          <a:p>
            <a:r>
              <a:rPr lang="de-AT" dirty="0"/>
              <a:t>Dimensionierung der Anlagengröße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AT" sz="1600" dirty="0">
                <a:ea typeface="+mn-ea"/>
                <a:cs typeface="+mn-cs"/>
              </a:rPr>
              <a:t>Gleichzeitigkeitsfaktoren nach realistischen Annahmen anpassen.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AT" sz="1600" dirty="0">
                <a:ea typeface="+mn-ea"/>
                <a:cs typeface="+mn-cs"/>
              </a:rPr>
              <a:t>Aufheizleistung kann bei speicherwirksamen Flächenheizungen reduziert werden, da Gebäude in der Nicht-Nutzungszeit nicht bzw. kaum abgesenkt werden.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AT" sz="1600" dirty="0">
                <a:ea typeface="+mn-ea"/>
                <a:cs typeface="+mn-cs"/>
              </a:rPr>
              <a:t>Interne Gewinne berücksichtigen, da die Komfortziele nur dann erreicht sein müssen, wenn Personen anwesend sind.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AT" sz="1600" dirty="0">
                <a:ea typeface="+mn-ea"/>
                <a:cs typeface="+mn-cs"/>
              </a:rPr>
              <a:t>Wärmebrückenzuschläge dem geplanten Baustandard anpassen.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AT" sz="1600" dirty="0">
                <a:ea typeface="+mn-ea"/>
                <a:cs typeface="+mn-cs"/>
              </a:rPr>
              <a:t>Luftdichtheit dem geplanten Baustandard anpassen.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AT" sz="1600" dirty="0">
                <a:ea typeface="+mn-ea"/>
                <a:cs typeface="+mn-cs"/>
              </a:rPr>
              <a:t>Betriebszeiten den realistischen Nutzungszeiten anpassen.</a:t>
            </a:r>
          </a:p>
          <a:p>
            <a:pPr lvl="1"/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1665EEC-94F1-4C4A-81DB-FE70D523C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IEWT_2021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12E4AF-B0DB-4C82-97E3-E6AE74421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/>
              <a:t>09.09.2021</a:t>
            </a:r>
          </a:p>
        </p:txBody>
      </p:sp>
    </p:spTree>
    <p:extLst>
      <p:ext uri="{BB962C8B-B14F-4D97-AF65-F5344CB8AC3E}">
        <p14:creationId xmlns:p14="http://schemas.microsoft.com/office/powerpoint/2010/main" val="157601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520609-B0F2-4845-B55C-BAB149B2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Auslegung nach Betriebsfällen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DE7E3-13D1-4033-924C-8EFFB89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A7C-B0E0-4880-A6EC-D7FCF6FA6F79}" type="slidenum">
              <a:rPr lang="de-AT" smtClean="0"/>
              <a:t>11</a:t>
            </a:fld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19EF4EB-3EA7-4774-832E-AC8D983F5B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955" y="1470660"/>
            <a:ext cx="6387268" cy="4971800"/>
          </a:xfrm>
        </p:spPr>
        <p:txBody>
          <a:bodyPr/>
          <a:lstStyle/>
          <a:p>
            <a:r>
              <a:rPr lang="de-DE" dirty="0"/>
              <a:t>Bei Norm- und Simulationsberechnung wird erforderliche Heizleistung je Stunde berechnet</a:t>
            </a:r>
          </a:p>
          <a:p>
            <a:r>
              <a:rPr lang="de-DE" dirty="0"/>
              <a:t>Zu wie vielen Stunden wird die volle Leistung benötigt?</a:t>
            </a:r>
          </a:p>
          <a:p>
            <a:r>
              <a:rPr lang="de-DE" dirty="0"/>
              <a:t>Lastspitzen sehr selten</a:t>
            </a:r>
          </a:p>
          <a:p>
            <a:r>
              <a:rPr lang="de-DE" dirty="0"/>
              <a:t>Welche Betriebsfälle gibt es?</a:t>
            </a:r>
          </a:p>
          <a:p>
            <a:r>
              <a:rPr lang="de-DE" dirty="0"/>
              <a:t>Strategien für Auslegung darauf aufbauen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DE" sz="1600" dirty="0">
                <a:ea typeface="+mn-ea"/>
                <a:cs typeface="+mn-cs"/>
              </a:rPr>
              <a:t>Spitzenlastsysteme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DE" sz="1600" dirty="0">
                <a:ea typeface="+mn-ea"/>
                <a:cs typeface="+mn-cs"/>
              </a:rPr>
              <a:t>Anlagensplitting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DE" sz="1600" dirty="0">
                <a:ea typeface="+mn-ea"/>
                <a:cs typeface="+mn-cs"/>
              </a:rPr>
              <a:t>Platzreserven vorhalten</a:t>
            </a:r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1665EEC-94F1-4C4A-81DB-FE70D523C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IEWT_2021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12E4AF-B0DB-4C82-97E3-E6AE74421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/>
              <a:t>09.09.2021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79A1CFFB-63A5-428C-91D9-3DB787EF0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992484"/>
              </p:ext>
            </p:extLst>
          </p:nvPr>
        </p:nvGraphicFramePr>
        <p:xfrm>
          <a:off x="6220043" y="1470660"/>
          <a:ext cx="5829300" cy="467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2250D7F-0721-472D-AC6D-C38FDC4AF823}"/>
              </a:ext>
            </a:extLst>
          </p:cNvPr>
          <p:cNvSpPr txBox="1"/>
          <p:nvPr/>
        </p:nvSpPr>
        <p:spPr>
          <a:xfrm>
            <a:off x="8720957" y="618085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/>
              <a:t>Quelle: e7</a:t>
            </a:r>
          </a:p>
        </p:txBody>
      </p:sp>
    </p:spTree>
    <p:extLst>
      <p:ext uri="{BB962C8B-B14F-4D97-AF65-F5344CB8AC3E}">
        <p14:creationId xmlns:p14="http://schemas.microsoft.com/office/powerpoint/2010/main" val="413003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520609-B0F2-4845-B55C-BAB149B2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Optimierte Auslegung mit Simulation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DE7E3-13D1-4033-924C-8EFFB89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A7C-B0E0-4880-A6EC-D7FCF6FA6F79}" type="slidenum">
              <a:rPr lang="de-AT" smtClean="0"/>
              <a:t>12</a:t>
            </a:fld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19EF4EB-3EA7-4774-832E-AC8D983F5B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954" y="1508760"/>
            <a:ext cx="11678089" cy="4933700"/>
          </a:xfrm>
        </p:spPr>
        <p:txBody>
          <a:bodyPr/>
          <a:lstStyle/>
          <a:p>
            <a:pPr>
              <a:buSzPct val="100000"/>
            </a:pPr>
            <a:r>
              <a:rPr lang="de-AT" sz="1800" dirty="0"/>
              <a:t>Definition des Ziels und der Rahmenbedingungen für die Simulation müssen in enger Abstimmung mit AuftraggeberInnen, NutzerInnen und PlanerInnen erfolgen</a:t>
            </a:r>
          </a:p>
          <a:p>
            <a:pPr lvl="0">
              <a:buSzPct val="100000"/>
            </a:pPr>
            <a:r>
              <a:rPr lang="de-AT" sz="1800" dirty="0"/>
              <a:t>Übergabe aller Annahmen und Rahmenbedingungen, die für die Simulation getroffen wurden, in transparenter Form an die AuftraggeberInnen. </a:t>
            </a:r>
          </a:p>
          <a:p>
            <a:r>
              <a:rPr lang="de-AT" sz="1800" dirty="0">
                <a:ea typeface="+mn-ea"/>
                <a:cs typeface="+mn-cs"/>
              </a:rPr>
              <a:t>Thermisch-dynamische Gebäudesimulation </a:t>
            </a:r>
          </a:p>
          <a:p>
            <a:r>
              <a:rPr lang="de-DE" sz="1800" dirty="0"/>
              <a:t>Ggf. Simulation von abweichenden prognostizierten Klima- und Nutzungsveränderungen. Risikoabschätzung – insbesondere bei Kühllast entscheidend</a:t>
            </a:r>
          </a:p>
          <a:p>
            <a:r>
              <a:rPr lang="de-DE" sz="1800" dirty="0"/>
              <a:t>Simulation der Wärmequelle (z.B.: Erdsondenfeld)</a:t>
            </a:r>
          </a:p>
          <a:p>
            <a:r>
              <a:rPr lang="de-DE" sz="1800" dirty="0"/>
              <a:t>Auslegung nach Betriebsfällen</a:t>
            </a:r>
          </a:p>
          <a:p>
            <a:r>
              <a:rPr lang="de-DE" sz="1800" dirty="0"/>
              <a:t>Vergleich mit Normberechnung </a:t>
            </a:r>
          </a:p>
          <a:p>
            <a:pPr marL="0" indent="0">
              <a:buNone/>
            </a:pPr>
            <a:endParaRPr lang="de-AT" sz="180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1665EEC-94F1-4C4A-81DB-FE70D523C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IEWT_2021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12E4AF-B0DB-4C82-97E3-E6AE74421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/>
              <a:t>09.09.2021</a:t>
            </a:r>
          </a:p>
        </p:txBody>
      </p:sp>
    </p:spTree>
    <p:extLst>
      <p:ext uri="{BB962C8B-B14F-4D97-AF65-F5344CB8AC3E}">
        <p14:creationId xmlns:p14="http://schemas.microsoft.com/office/powerpoint/2010/main" val="302113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520609-B0F2-4845-B55C-BAB149B2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Optimierte Dimensionierung mit Haustechnikkomponenten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DE7E3-13D1-4033-924C-8EFFB89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A7C-B0E0-4880-A6EC-D7FCF6FA6F79}" type="slidenum">
              <a:rPr lang="de-AT" smtClean="0"/>
              <a:t>13</a:t>
            </a:fld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19EF4EB-3EA7-4774-832E-AC8D983F5B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800" dirty="0"/>
              <a:t>Modular regelnde Wärmepumpen</a:t>
            </a:r>
          </a:p>
          <a:p>
            <a:r>
              <a:rPr lang="de-DE" sz="1800" dirty="0"/>
              <a:t>Niedertemperaturheizungen</a:t>
            </a:r>
          </a:p>
          <a:p>
            <a:r>
              <a:rPr lang="de-DE" sz="1800" dirty="0"/>
              <a:t>Pufferspeicher</a:t>
            </a:r>
          </a:p>
          <a:p>
            <a:r>
              <a:rPr lang="de-DE" sz="1800" dirty="0"/>
              <a:t>Zusätzliche Wärmepumpe für Warmwasser</a:t>
            </a:r>
          </a:p>
          <a:p>
            <a:pPr marL="0" indent="0">
              <a:buNone/>
            </a:pPr>
            <a:endParaRPr lang="de-AT" sz="180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1665EEC-94F1-4C4A-81DB-FE70D523C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IEWT_2021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12E4AF-B0DB-4C82-97E3-E6AE74421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/>
              <a:t>09.09.2021</a:t>
            </a:r>
          </a:p>
        </p:txBody>
      </p:sp>
    </p:spTree>
    <p:extLst>
      <p:ext uri="{BB962C8B-B14F-4D97-AF65-F5344CB8AC3E}">
        <p14:creationId xmlns:p14="http://schemas.microsoft.com/office/powerpoint/2010/main" val="314188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520609-B0F2-4845-B55C-BAB149B2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Optimierte Auslegung mit Simulation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DE7E3-13D1-4033-924C-8EFFB89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A7C-B0E0-4880-A6EC-D7FCF6FA6F79}" type="slidenum">
              <a:rPr lang="de-AT" smtClean="0"/>
              <a:t>14</a:t>
            </a:fld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19EF4EB-3EA7-4774-832E-AC8D983F5B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954" y="2299334"/>
            <a:ext cx="5715003" cy="4051685"/>
          </a:xfrm>
        </p:spPr>
        <p:txBody>
          <a:bodyPr/>
          <a:lstStyle/>
          <a:p>
            <a:r>
              <a:rPr lang="de-DE" sz="1600" dirty="0"/>
              <a:t>Nutzungsanforderungen als Basis für die Verträge, nicht Einhaltung einer NORM</a:t>
            </a:r>
          </a:p>
          <a:p>
            <a:r>
              <a:rPr lang="de-DE" sz="1600" dirty="0"/>
              <a:t>Berechnungen nach Norm plus Gebäudesimulation</a:t>
            </a:r>
          </a:p>
          <a:p>
            <a:r>
              <a:rPr lang="de-DE" sz="1600" dirty="0"/>
              <a:t>Annahme von realistischen Kennwerten</a:t>
            </a:r>
          </a:p>
          <a:p>
            <a:r>
              <a:rPr lang="de-DE" sz="1600" dirty="0"/>
              <a:t>Heranziehen aller vorhandenen Normen</a:t>
            </a:r>
          </a:p>
          <a:p>
            <a:r>
              <a:rPr lang="de-DE" sz="1600" dirty="0"/>
              <a:t>Auslegung der Anlage auf Basis von Betriebsfällen anhand der Jahresdauerlinie</a:t>
            </a:r>
          </a:p>
          <a:p>
            <a:r>
              <a:rPr lang="de-DE" sz="1600" dirty="0"/>
              <a:t>Einsatz von zusätzlichen Komponenten</a:t>
            </a:r>
          </a:p>
          <a:p>
            <a:r>
              <a:rPr lang="de-DE" sz="1600" dirty="0"/>
              <a:t>Herstellen eines guten Gesprächsklimas und Qualitätssicherung in der Planung</a:t>
            </a:r>
          </a:p>
          <a:p>
            <a:pPr marL="0" indent="0">
              <a:buNone/>
            </a:pPr>
            <a:endParaRPr lang="de-AT" sz="1600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B054C32-71F2-45C3-885C-A3EF04E3CE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0045" y="2299334"/>
            <a:ext cx="5715003" cy="4051685"/>
          </a:xfrm>
        </p:spPr>
        <p:txBody>
          <a:bodyPr/>
          <a:lstStyle/>
          <a:p>
            <a:r>
              <a:rPr lang="de-DE" sz="1600" dirty="0"/>
              <a:t>Optimierte Dimensionierung weiterhin im Rahmen der gültigen Normen</a:t>
            </a:r>
          </a:p>
          <a:p>
            <a:pPr lvl="1"/>
            <a:r>
              <a:rPr lang="de-DE" sz="1400" dirty="0"/>
              <a:t>Ausschöpfen aller Möglichkeiten im Rahmen der gültigen Normen</a:t>
            </a:r>
          </a:p>
          <a:p>
            <a:r>
              <a:rPr lang="de-DE" sz="1600" dirty="0"/>
              <a:t>Dimensionierung mittels Simulation</a:t>
            </a:r>
          </a:p>
          <a:p>
            <a:pPr lvl="1"/>
            <a:r>
              <a:rPr lang="de-AT" sz="1400" dirty="0"/>
              <a:t>Nutzungsanforderungen als Vertragsgrundlage und nicht die Einhaltung einer Norm</a:t>
            </a:r>
          </a:p>
          <a:p>
            <a:pPr lvl="1"/>
            <a:r>
              <a:rPr lang="de-AT" sz="1400" dirty="0"/>
              <a:t>Gebäudesimulation nicht als alleinige Methode der Dimensionierung heranziehen</a:t>
            </a:r>
          </a:p>
          <a:p>
            <a:pPr lvl="1"/>
            <a:r>
              <a:rPr lang="de-AT" sz="1400" dirty="0"/>
              <a:t>Bestätigen der Annahmen für die Simulation</a:t>
            </a:r>
          </a:p>
          <a:p>
            <a:pPr lvl="1"/>
            <a:r>
              <a:rPr lang="de-AT" sz="1400" dirty="0"/>
              <a:t>Transparente Simulation</a:t>
            </a:r>
          </a:p>
          <a:p>
            <a:r>
              <a:rPr lang="de-AT" sz="1600" dirty="0"/>
              <a:t>Partnerschaftliche Zusammenarbeit</a:t>
            </a:r>
          </a:p>
          <a:p>
            <a:endParaRPr lang="de-AT" sz="160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1665EEC-94F1-4C4A-81DB-FE70D523C8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175" y="1461135"/>
            <a:ext cx="5715000" cy="676275"/>
          </a:xfrm>
        </p:spPr>
        <p:txBody>
          <a:bodyPr/>
          <a:lstStyle/>
          <a:p>
            <a:r>
              <a:rPr lang="de-AT" dirty="0"/>
              <a:t>Empfehlung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12E4AF-B0DB-4C82-97E3-E6AE744211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0046" y="1461135"/>
            <a:ext cx="5715000" cy="676275"/>
          </a:xfrm>
        </p:spPr>
        <p:txBody>
          <a:bodyPr/>
          <a:lstStyle/>
          <a:p>
            <a:r>
              <a:rPr lang="de-DE" dirty="0"/>
              <a:t>Sicherstellung der Rechtssicherheit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37A4BD-B8A4-40E7-98F2-FE878799B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IEWT_2021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B1AD04-8764-44E9-8137-5CD719A6D9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AT" dirty="0"/>
              <a:t>09.09.2021</a:t>
            </a:r>
          </a:p>
        </p:txBody>
      </p:sp>
    </p:spTree>
    <p:extLst>
      <p:ext uri="{BB962C8B-B14F-4D97-AF65-F5344CB8AC3E}">
        <p14:creationId xmlns:p14="http://schemas.microsoft.com/office/powerpoint/2010/main" val="398884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02CE7-A95B-49C0-A9FE-3E763E83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Kontakt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F6B8AB-7B0D-4DFB-BC4C-70FCBAA852D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574" y="4354830"/>
            <a:ext cx="3360000" cy="216000"/>
          </a:xfrm>
        </p:spPr>
        <p:txBody>
          <a:bodyPr/>
          <a:lstStyle/>
          <a:p>
            <a:r>
              <a:rPr lang="en-GB" dirty="0"/>
              <a:t>Alina STIPSITS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8A088E-7725-44DE-9148-C27F7521CD5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725176" y="4699067"/>
            <a:ext cx="3360000" cy="180000"/>
          </a:xfrm>
        </p:spPr>
        <p:txBody>
          <a:bodyPr/>
          <a:lstStyle/>
          <a:p>
            <a:r>
              <a:rPr lang="en-GB" dirty="0"/>
              <a:t>alina.stipsits@e-sieben.at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0EE335-3D56-41F5-8742-0CE397318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30"/>
          <a:stretch/>
        </p:blipFill>
        <p:spPr>
          <a:xfrm>
            <a:off x="2370889" y="1578724"/>
            <a:ext cx="2055261" cy="252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DBBA940-2C86-4733-B9E6-E9C5EEB4F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864" y="1425352"/>
            <a:ext cx="2402982" cy="121589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DB1958A-B708-4BF2-96C6-4331ED895746}"/>
              </a:ext>
            </a:extLst>
          </p:cNvPr>
          <p:cNvSpPr txBox="1"/>
          <p:nvPr/>
        </p:nvSpPr>
        <p:spPr>
          <a:xfrm>
            <a:off x="6094864" y="2988857"/>
            <a:ext cx="4937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eaLnBrk="1" hangingPunct="1">
              <a:spcBef>
                <a:spcPts val="0"/>
              </a:spcBef>
              <a:buClr>
                <a:srgbClr val="E35114"/>
              </a:buClr>
              <a:buFont typeface="Wingdings" panose="05000000000000000000" pitchFamily="2" charset="2"/>
              <a:buChar char="§"/>
            </a:pPr>
            <a:r>
              <a:rPr lang="de-DE" altLang="de-DE" sz="1400" b="1" dirty="0">
                <a:latin typeface="+mn-lt"/>
              </a:rPr>
              <a:t>Zeitersparnis</a:t>
            </a:r>
            <a:r>
              <a:rPr lang="de-DE" altLang="de-DE" sz="1400" dirty="0">
                <a:latin typeface="+mn-lt"/>
              </a:rPr>
              <a:t> durch automatisierte Berichte </a:t>
            </a:r>
          </a:p>
          <a:p>
            <a:pPr marL="360000" indent="-360000" eaLnBrk="1" hangingPunct="1">
              <a:spcBef>
                <a:spcPts val="0"/>
              </a:spcBef>
              <a:buClr>
                <a:srgbClr val="E35114"/>
              </a:buClr>
              <a:buFont typeface="Wingdings" panose="05000000000000000000" pitchFamily="2" charset="2"/>
              <a:buChar char="§"/>
            </a:pPr>
            <a:r>
              <a:rPr lang="de-DE" altLang="de-DE" sz="1400" b="1" dirty="0">
                <a:latin typeface="+mn-lt"/>
              </a:rPr>
              <a:t>Analysen</a:t>
            </a:r>
            <a:r>
              <a:rPr lang="de-DE" altLang="de-DE" sz="1400" dirty="0">
                <a:latin typeface="+mn-lt"/>
              </a:rPr>
              <a:t> und Business Charts für mehr Energieeffizienz </a:t>
            </a:r>
          </a:p>
          <a:p>
            <a:pPr marL="360000" indent="-360000" eaLnBrk="1" hangingPunct="1">
              <a:spcBef>
                <a:spcPts val="0"/>
              </a:spcBef>
              <a:buClr>
                <a:srgbClr val="E35114"/>
              </a:buClr>
              <a:buFont typeface="Wingdings" panose="05000000000000000000" pitchFamily="2" charset="2"/>
              <a:buChar char="§"/>
            </a:pPr>
            <a:r>
              <a:rPr lang="de-DE" altLang="de-DE" sz="1400" dirty="0">
                <a:latin typeface="+mn-lt"/>
              </a:rPr>
              <a:t>für die Erstellung hochqualitativer </a:t>
            </a:r>
            <a:r>
              <a:rPr lang="de-DE" altLang="de-DE" sz="1400" b="1" dirty="0">
                <a:latin typeface="+mn-lt"/>
              </a:rPr>
              <a:t>Energieaudits</a:t>
            </a:r>
            <a:r>
              <a:rPr lang="de-DE" altLang="de-DE" sz="1400" dirty="0">
                <a:latin typeface="+mn-lt"/>
              </a:rPr>
              <a:t> </a:t>
            </a:r>
          </a:p>
          <a:p>
            <a:pPr marL="360000" indent="-360000" eaLnBrk="1" hangingPunct="1">
              <a:spcBef>
                <a:spcPts val="0"/>
              </a:spcBef>
              <a:buClr>
                <a:srgbClr val="E35114"/>
              </a:buClr>
              <a:buFont typeface="Wingdings" panose="05000000000000000000" pitchFamily="2" charset="2"/>
              <a:buChar char="§"/>
            </a:pPr>
            <a:r>
              <a:rPr lang="de-DE" altLang="de-DE" sz="1400" dirty="0">
                <a:latin typeface="+mn-lt"/>
              </a:rPr>
              <a:t>intuitiver </a:t>
            </a:r>
            <a:r>
              <a:rPr lang="de-DE" altLang="de-DE" sz="1400" b="1" dirty="0">
                <a:latin typeface="+mn-lt"/>
              </a:rPr>
              <a:t>Web-App für die Vor-Ort-Begehung </a:t>
            </a:r>
            <a:r>
              <a:rPr lang="de-DE" altLang="de-DE" sz="1400" dirty="0">
                <a:latin typeface="+mn-lt"/>
              </a:rPr>
              <a:t>mit Smartphone oder Tablet </a:t>
            </a:r>
          </a:p>
          <a:p>
            <a:pPr marL="360000" indent="-360000" eaLnBrk="1" hangingPunct="1">
              <a:spcBef>
                <a:spcPts val="0"/>
              </a:spcBef>
              <a:buClr>
                <a:srgbClr val="E35114"/>
              </a:buClr>
              <a:buFont typeface="Wingdings" panose="05000000000000000000" pitchFamily="2" charset="2"/>
              <a:buChar char="§"/>
            </a:pPr>
            <a:endParaRPr lang="de-DE" altLang="de-DE" sz="1400" dirty="0">
              <a:latin typeface="+mn-lt"/>
            </a:endParaRPr>
          </a:p>
          <a:p>
            <a:pPr eaLnBrk="1" hangingPunct="1">
              <a:spcBef>
                <a:spcPts val="0"/>
              </a:spcBef>
              <a:buClr>
                <a:srgbClr val="E35114"/>
              </a:buClr>
            </a:pPr>
            <a:r>
              <a:rPr lang="de-DE" altLang="de-DE" sz="1400" u="sng" dirty="0">
                <a:latin typeface="+mn-lt"/>
              </a:rPr>
              <a:t>Nächste kostenlose Webinare</a:t>
            </a:r>
            <a:r>
              <a:rPr lang="de-DE" altLang="de-DE" sz="1400" dirty="0">
                <a:latin typeface="+mn-lt"/>
              </a:rPr>
              <a:t> auf </a:t>
            </a:r>
            <a:r>
              <a:rPr lang="de-DE" altLang="de-DE" sz="1400" u="sng" dirty="0">
                <a:latin typeface="+mn-lt"/>
                <a:hlinkClick r:id="rId4"/>
              </a:rPr>
              <a:t>www.yessa.io</a:t>
            </a:r>
            <a:r>
              <a:rPr lang="de-DE" altLang="de-DE" sz="1400" u="sng" dirty="0">
                <a:latin typeface="+mn-lt"/>
              </a:rPr>
              <a:t> </a:t>
            </a:r>
          </a:p>
          <a:p>
            <a:pPr eaLnBrk="1" hangingPunct="1">
              <a:spcBef>
                <a:spcPts val="0"/>
              </a:spcBef>
              <a:buClr>
                <a:srgbClr val="E35114"/>
              </a:buClr>
            </a:pPr>
            <a:r>
              <a:rPr lang="de-DE" altLang="de-DE" sz="14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098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520609-B0F2-4845-B55C-BAB149B2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Überdimensionierung </a:t>
            </a:r>
            <a:br>
              <a:rPr lang="de-AT" dirty="0"/>
            </a:br>
            <a:r>
              <a:rPr lang="de-AT" sz="2000" dirty="0"/>
              <a:t>als Hürde für den Klimaschutz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DE7E3-13D1-4033-924C-8EFFB89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A7C-B0E0-4880-A6EC-D7FCF6FA6F79}" type="slidenum">
              <a:rPr lang="de-AT" smtClean="0"/>
              <a:t>2</a:t>
            </a:fld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19EF4EB-3EA7-4774-832E-AC8D983F5B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/>
              <a:t>Für die Erreichung der Klimaziele ist die Energiewende notwendig</a:t>
            </a:r>
          </a:p>
          <a:p>
            <a:pPr lvl="1"/>
            <a:r>
              <a:rPr lang="de-AT" dirty="0"/>
              <a:t>Effiziente Gebäude mit erneuerbarer Energieversorgung</a:t>
            </a:r>
          </a:p>
          <a:p>
            <a:r>
              <a:rPr lang="de-AT" b="1" dirty="0"/>
              <a:t>Überdimensionierung - Wirtschaftlichkeit</a:t>
            </a:r>
          </a:p>
          <a:p>
            <a:pPr lvl="1"/>
            <a:r>
              <a:rPr lang="de-AT" dirty="0"/>
              <a:t>Höhere Investitionskosten</a:t>
            </a:r>
          </a:p>
          <a:p>
            <a:pPr lvl="1"/>
            <a:r>
              <a:rPr lang="de-AT" dirty="0"/>
              <a:t>Höhere Energiekosten sind möglich (nicht zwingend)</a:t>
            </a:r>
          </a:p>
          <a:p>
            <a:pPr lvl="1"/>
            <a:r>
              <a:rPr lang="de-AT" dirty="0"/>
              <a:t>Höhere Wartungs-, Instandsetzungs-, Instandhaltungskosten</a:t>
            </a:r>
            <a:endParaRPr lang="de-AT" dirty="0">
              <a:sym typeface="Wingdings" panose="05000000000000000000" pitchFamily="2" charset="2"/>
            </a:endParaRPr>
          </a:p>
          <a:p>
            <a:pPr lvl="1"/>
            <a:r>
              <a:rPr lang="de-AT" dirty="0">
                <a:sym typeface="Wingdings" panose="05000000000000000000" pitchFamily="2" charset="2"/>
              </a:rPr>
              <a:t>Oft Komfortprobleme</a:t>
            </a:r>
          </a:p>
          <a:p>
            <a:r>
              <a:rPr lang="de-AT" dirty="0">
                <a:sym typeface="Wingdings" panose="05000000000000000000" pitchFamily="2" charset="2"/>
              </a:rPr>
              <a:t>Unnötiger </a:t>
            </a:r>
            <a:r>
              <a:rPr lang="de-AT" b="1" dirty="0">
                <a:sym typeface="Wingdings" panose="05000000000000000000" pitchFamily="2" charset="2"/>
              </a:rPr>
              <a:t>Materialverbrauch</a:t>
            </a:r>
            <a:r>
              <a:rPr lang="de-AT" dirty="0">
                <a:sym typeface="Wingdings" panose="05000000000000000000" pitchFamily="2" charset="2"/>
              </a:rPr>
              <a:t> und </a:t>
            </a:r>
            <a:r>
              <a:rPr lang="de-AT" b="1" dirty="0">
                <a:sym typeface="Wingdings" panose="05000000000000000000" pitchFamily="2" charset="2"/>
              </a:rPr>
              <a:t>graue Energie</a:t>
            </a:r>
          </a:p>
          <a:p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1665EEC-94F1-4C4A-81DB-FE70D523C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IEWT_2021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12E4AF-B0DB-4C82-97E3-E6AE74421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/>
              <a:t>09.09.2021</a:t>
            </a:r>
          </a:p>
        </p:txBody>
      </p:sp>
    </p:spTree>
    <p:extLst>
      <p:ext uri="{BB962C8B-B14F-4D97-AF65-F5344CB8AC3E}">
        <p14:creationId xmlns:p14="http://schemas.microsoft.com/office/powerpoint/2010/main" val="56872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520609-B0F2-4845-B55C-BAB149B2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Status Quo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DE7E3-13D1-4033-924C-8EFFB89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A7C-B0E0-4880-A6EC-D7FCF6FA6F79}" type="slidenum">
              <a:rPr lang="de-AT" smtClean="0"/>
              <a:t>3</a:t>
            </a:fld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19EF4EB-3EA7-4774-832E-AC8D983F5B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sz="1800" b="1" dirty="0"/>
              <a:t>Normung ist Basis für Planung</a:t>
            </a:r>
          </a:p>
          <a:p>
            <a:pPr lvl="1"/>
            <a:r>
              <a:rPr lang="de-AT" dirty="0"/>
              <a:t>Rechtsicherheit</a:t>
            </a:r>
          </a:p>
          <a:p>
            <a:pPr lvl="1"/>
            <a:r>
              <a:rPr lang="de-AT" dirty="0"/>
              <a:t>Klare Schnittstellen und Standards</a:t>
            </a:r>
          </a:p>
          <a:p>
            <a:pPr lvl="1"/>
            <a:r>
              <a:rPr lang="de-AT" dirty="0"/>
              <a:t>Bilden Stand der Technik ab – </a:t>
            </a:r>
            <a:r>
              <a:rPr lang="de-AT" b="1" dirty="0"/>
              <a:t>zeitgemäß?</a:t>
            </a:r>
          </a:p>
          <a:p>
            <a:pPr lvl="1"/>
            <a:r>
              <a:rPr lang="de-AT" dirty="0"/>
              <a:t>Bietet Sicherheiten zur Einhaltung des Komforts bei ungünstigen Rahmenbedingungen – </a:t>
            </a:r>
            <a:r>
              <a:rPr lang="de-AT" b="1" dirty="0"/>
              <a:t>realistisch?</a:t>
            </a:r>
            <a:endParaRPr lang="de-AT" sz="1600" dirty="0"/>
          </a:p>
          <a:p>
            <a:pPr lvl="1"/>
            <a:r>
              <a:rPr lang="de-AT" dirty="0"/>
              <a:t>Standardisierte Berechnung </a:t>
            </a:r>
          </a:p>
          <a:p>
            <a:pPr lvl="6"/>
            <a:endParaRPr lang="de-AT" sz="1400" dirty="0"/>
          </a:p>
          <a:p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1665EEC-94F1-4C4A-81DB-FE70D523C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IEWT_2021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12E4AF-B0DB-4C82-97E3-E6AE74421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/>
              <a:t>09.09.2021</a:t>
            </a:r>
          </a:p>
        </p:txBody>
      </p:sp>
    </p:spTree>
    <p:extLst>
      <p:ext uri="{BB962C8B-B14F-4D97-AF65-F5344CB8AC3E}">
        <p14:creationId xmlns:p14="http://schemas.microsoft.com/office/powerpoint/2010/main" val="163981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520609-B0F2-4845-B55C-BAB149B2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Überdimensionierung </a:t>
            </a:r>
            <a:br>
              <a:rPr lang="de-AT" dirty="0"/>
            </a:br>
            <a:r>
              <a:rPr lang="de-AT" sz="2000" dirty="0"/>
              <a:t>ein Problem im Betrieb insbesondere für Wärmepumpen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DE7E3-13D1-4033-924C-8EFFB89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A7C-B0E0-4880-A6EC-D7FCF6FA6F79}" type="slidenum">
              <a:rPr lang="de-AT" smtClean="0"/>
              <a:t>4</a:t>
            </a:fld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19EF4EB-3EA7-4774-832E-AC8D983F5B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b="1" dirty="0"/>
              <a:t>Geringe</a:t>
            </a:r>
            <a:r>
              <a:rPr lang="de-AT" dirty="0"/>
              <a:t> </a:t>
            </a:r>
            <a:r>
              <a:rPr lang="de-AT" b="1" dirty="0"/>
              <a:t>Auslastung</a:t>
            </a:r>
          </a:p>
          <a:p>
            <a:pPr lvl="1"/>
            <a:r>
              <a:rPr lang="de-AT" dirty="0"/>
              <a:t>bei mehreren Anlagen manche Anlagen gar nicht im Betrieb</a:t>
            </a:r>
          </a:p>
          <a:p>
            <a:pPr lvl="1"/>
            <a:r>
              <a:rPr lang="de-AT" dirty="0"/>
              <a:t>Durchgehend Teillastbetrieb</a:t>
            </a:r>
          </a:p>
          <a:p>
            <a:r>
              <a:rPr lang="de-AT" b="1" dirty="0"/>
              <a:t>Häufiges Takten </a:t>
            </a:r>
            <a:r>
              <a:rPr lang="de-AT" sz="1800" dirty="0">
                <a:sym typeface="Wingdings" panose="05000000000000000000" pitchFamily="2" charset="2"/>
              </a:rPr>
              <a:t> erhöhte Wartungs-, Instandhaltungs-, Erneuerungskosten</a:t>
            </a:r>
            <a:endParaRPr lang="de-AT" sz="1800" dirty="0"/>
          </a:p>
          <a:p>
            <a:r>
              <a:rPr lang="de-AT" b="1" dirty="0"/>
              <a:t>Lösungsversuche</a:t>
            </a:r>
          </a:p>
          <a:p>
            <a:pPr lvl="1"/>
            <a:r>
              <a:rPr lang="de-AT" dirty="0"/>
              <a:t>Aufwendige Regelkonzepte um Anlagen optimierter zu steuern</a:t>
            </a:r>
          </a:p>
          <a:p>
            <a:pPr lvl="1"/>
            <a:r>
              <a:rPr lang="de-AT" dirty="0"/>
              <a:t>Einbau von Pufferspeichern zur Reduktion des </a:t>
            </a:r>
            <a:r>
              <a:rPr lang="de-AT" dirty="0" err="1"/>
              <a:t>Taktens</a:t>
            </a:r>
            <a:endParaRPr lang="de-AT" dirty="0"/>
          </a:p>
          <a:p>
            <a:pPr lvl="1"/>
            <a:r>
              <a:rPr lang="de-AT" dirty="0"/>
              <a:t>Einbau von zusätzlichen kleineren Anlagen, die das Teillastverhalten besser abdecken</a:t>
            </a:r>
          </a:p>
          <a:p>
            <a:pPr lvl="1"/>
            <a:r>
              <a:rPr lang="de-AT" dirty="0"/>
              <a:t>Zusätzliche Verbraucher (Nebengebäude) mitversorgen</a:t>
            </a:r>
          </a:p>
          <a:p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1665EEC-94F1-4C4A-81DB-FE70D523C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IEWT_2021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12E4AF-B0DB-4C82-97E3-E6AE74421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/>
              <a:t>09.09.2021</a:t>
            </a:r>
          </a:p>
        </p:txBody>
      </p:sp>
    </p:spTree>
    <p:extLst>
      <p:ext uri="{BB962C8B-B14F-4D97-AF65-F5344CB8AC3E}">
        <p14:creationId xmlns:p14="http://schemas.microsoft.com/office/powerpoint/2010/main" val="331514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520609-B0F2-4845-B55C-BAB149B2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Normen </a:t>
            </a:r>
            <a:br>
              <a:rPr lang="de-DE" dirty="0"/>
            </a:br>
            <a:r>
              <a:rPr lang="de-DE" sz="2000" dirty="0"/>
              <a:t>für die Auslegung von Wärmeerzeugern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DE7E3-13D1-4033-924C-8EFFB89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A7C-B0E0-4880-A6EC-D7FCF6FA6F79}" type="slidenum">
              <a:rPr lang="de-AT" smtClean="0"/>
              <a:t>5</a:t>
            </a:fld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19EF4EB-3EA7-4774-832E-AC8D983F5B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de-AT" b="1" dirty="0"/>
              <a:t>Heizlastberechnung</a:t>
            </a:r>
          </a:p>
          <a:p>
            <a:pPr lvl="1">
              <a:lnSpc>
                <a:spcPct val="130000"/>
              </a:lnSpc>
              <a:buSzPts val="1100"/>
            </a:pPr>
            <a:r>
              <a:rPr lang="de-AT" sz="1400" u="sng" dirty="0"/>
              <a:t>Seit 03.12.2018: </a:t>
            </a:r>
          </a:p>
          <a:p>
            <a:pPr lvl="2">
              <a:lnSpc>
                <a:spcPct val="130000"/>
              </a:lnSpc>
              <a:buSzPts val="1100"/>
            </a:pPr>
            <a:r>
              <a:rPr lang="de-AT" sz="1300" dirty="0"/>
              <a:t>ÖNORM EN 12831:2003 – „zurückgezogen“, jedoch Empfehlung des zuständigen Komitees diese zu verwenden</a:t>
            </a:r>
          </a:p>
          <a:p>
            <a:pPr lvl="2">
              <a:lnSpc>
                <a:spcPct val="130000"/>
              </a:lnSpc>
              <a:buSzPts val="1100"/>
            </a:pPr>
            <a:r>
              <a:rPr lang="de-AT" sz="1300" dirty="0"/>
              <a:t>ÖNORM H 7500-1:2015 – Nationale Ergänzungen zu ÖNORM EN 12831</a:t>
            </a:r>
          </a:p>
          <a:p>
            <a:pPr lvl="1">
              <a:lnSpc>
                <a:spcPct val="130000"/>
              </a:lnSpc>
              <a:buSzPts val="1100"/>
            </a:pPr>
            <a:r>
              <a:rPr lang="de-AT" sz="1400" u="sng" dirty="0"/>
              <a:t>Seit 01.07.2014: </a:t>
            </a:r>
          </a:p>
          <a:p>
            <a:pPr lvl="2">
              <a:lnSpc>
                <a:spcPct val="130000"/>
              </a:lnSpc>
              <a:buSzPts val="1100"/>
            </a:pPr>
            <a:r>
              <a:rPr lang="de-AT" sz="1300" dirty="0"/>
              <a:t>ÖNORM H 7500-3:2014 Vereinfachtes Verfahren</a:t>
            </a:r>
          </a:p>
          <a:p>
            <a:pPr lvl="1">
              <a:lnSpc>
                <a:spcPct val="130000"/>
              </a:lnSpc>
              <a:buSzPts val="1100"/>
            </a:pPr>
            <a:r>
              <a:rPr lang="de-AT" sz="1400" u="sng" dirty="0"/>
              <a:t>Derzeit sollte nicht angewendet werden:</a:t>
            </a:r>
          </a:p>
          <a:p>
            <a:pPr lvl="2">
              <a:lnSpc>
                <a:spcPct val="130000"/>
              </a:lnSpc>
              <a:buSzPts val="1100"/>
            </a:pPr>
            <a:r>
              <a:rPr lang="de-AT" sz="1300" dirty="0"/>
              <a:t>ÖNORM EN 12831-1:2018 – Status „gültig“, es gibt jedoch einen Verkaufsstopp bis Widersprüche in der Norm behoben sind</a:t>
            </a:r>
          </a:p>
          <a:p>
            <a:r>
              <a:rPr lang="de-DE" b="1" dirty="0"/>
              <a:t>Auslegung von Wärmepumpen</a:t>
            </a:r>
          </a:p>
          <a:p>
            <a:pPr lvl="1">
              <a:lnSpc>
                <a:spcPct val="130000"/>
              </a:lnSpc>
              <a:buSzPts val="1100"/>
            </a:pPr>
            <a:r>
              <a:rPr lang="de-AT" sz="1400" dirty="0"/>
              <a:t>ÖNORM H 5151-1:2010 – Planung von zentralen Warmwasser-Heizungsanlagen mit oder ohne Warmwasserbereitung</a:t>
            </a:r>
          </a:p>
          <a:p>
            <a:pPr lvl="1">
              <a:lnSpc>
                <a:spcPct val="130000"/>
              </a:lnSpc>
              <a:buSzPts val="1100"/>
            </a:pPr>
            <a:r>
              <a:rPr lang="de-AT" sz="1400" dirty="0"/>
              <a:t>ÖNORM EN 12828:2014 – Planung von Warmwasser-Heizungsanlagen</a:t>
            </a:r>
          </a:p>
          <a:p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1665EEC-94F1-4C4A-81DB-FE70D523C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IEWT_2021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12E4AF-B0DB-4C82-97E3-E6AE74421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/>
              <a:t>09.09.2021</a:t>
            </a:r>
          </a:p>
        </p:txBody>
      </p:sp>
    </p:spTree>
    <p:extLst>
      <p:ext uri="{BB962C8B-B14F-4D97-AF65-F5344CB8AC3E}">
        <p14:creationId xmlns:p14="http://schemas.microsoft.com/office/powerpoint/2010/main" val="15997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520609-B0F2-4845-B55C-BAB149B2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Überdimensionierung als Folge</a:t>
            </a:r>
            <a:br>
              <a:rPr lang="de-DE" dirty="0"/>
            </a:br>
            <a:r>
              <a:rPr lang="de-DE" sz="2000" dirty="0"/>
              <a:t>der Standardberechnung der Heizlast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DE7E3-13D1-4033-924C-8EFFB89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A7C-B0E0-4880-A6EC-D7FCF6FA6F79}" type="slidenum">
              <a:rPr lang="de-AT" smtClean="0"/>
              <a:t>6</a:t>
            </a:fld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19EF4EB-3EA7-4774-832E-AC8D983F5B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de-DE" dirty="0"/>
              <a:t>Definierte ungünstige Rahmenbedingungen</a:t>
            </a:r>
          </a:p>
          <a:p>
            <a:pPr lvl="1">
              <a:lnSpc>
                <a:spcPct val="150000"/>
              </a:lnSpc>
            </a:pPr>
            <a:r>
              <a:rPr lang="de-DE" sz="1600" dirty="0"/>
              <a:t>Norm-Außentemperatur tiefste Zweitagesmittel, das 10-mal in 20 Jahren erreicht oder unterschritten wird </a:t>
            </a:r>
            <a:r>
              <a:rPr lang="de-DE" sz="1600" dirty="0">
                <a:sym typeface="Wingdings" panose="05000000000000000000" pitchFamily="2" charset="2"/>
              </a:rPr>
              <a:t></a:t>
            </a:r>
            <a:r>
              <a:rPr lang="de-DE" sz="1600" dirty="0"/>
              <a:t> Auslegung des Systems auf sehr seltene Fälle</a:t>
            </a:r>
          </a:p>
          <a:p>
            <a:pPr lvl="1">
              <a:lnSpc>
                <a:spcPct val="150000"/>
              </a:lnSpc>
            </a:pPr>
            <a:r>
              <a:rPr lang="de-DE" sz="1600" dirty="0"/>
              <a:t>Wärmebrückenzuschlag angegebene Werte für moderne Gebäude viel zu hoch - aus ÖNORM H 7500 </a:t>
            </a:r>
          </a:p>
          <a:p>
            <a:pPr lvl="1">
              <a:lnSpc>
                <a:spcPct val="150000"/>
              </a:lnSpc>
            </a:pPr>
            <a:r>
              <a:rPr lang="de-DE" sz="1600" dirty="0"/>
              <a:t>Wärmegewinne Berücksichtigung von solaren, internen Gewinnen - erst ab ÖNORM EN 12831:2018</a:t>
            </a:r>
          </a:p>
          <a:p>
            <a:pPr lvl="1">
              <a:lnSpc>
                <a:spcPct val="150000"/>
              </a:lnSpc>
            </a:pPr>
            <a:r>
              <a:rPr lang="de-DE" sz="1600" dirty="0"/>
              <a:t>Aufheizleistungen nur dann berücksichtigen, wenn sie zeitgleich zu Norm-Außenbedingungen auftreten - erst ab ÖNORM EN 12831:2018</a:t>
            </a:r>
          </a:p>
          <a:p>
            <a:pPr lvl="1">
              <a:lnSpc>
                <a:spcPct val="150000"/>
              </a:lnSpc>
            </a:pPr>
            <a:r>
              <a:rPr lang="de-DE" sz="1600" dirty="0"/>
              <a:t>Mechanische Lüftung wird berücksichtigt inkl. WRG – ab ÖNORM EN 12831:2018</a:t>
            </a:r>
          </a:p>
          <a:p>
            <a:pPr lvl="1">
              <a:lnSpc>
                <a:spcPct val="150000"/>
              </a:lnSpc>
            </a:pPr>
            <a:r>
              <a:rPr lang="de-DE" sz="1600" dirty="0"/>
              <a:t>Gleichzeitigkeit weder wesentlich kleiner, noch größer als berechnete Gebäude-Heizlast, sonst gute Begründung</a:t>
            </a:r>
          </a:p>
          <a:p>
            <a:pPr lvl="1">
              <a:lnSpc>
                <a:spcPct val="150000"/>
              </a:lnSpc>
            </a:pPr>
            <a:r>
              <a:rPr lang="de-DE" sz="1600" dirty="0"/>
              <a:t>Teillastverhalten wird nicht berücksichtigt</a:t>
            </a:r>
          </a:p>
          <a:p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1665EEC-94F1-4C4A-81DB-FE70D523C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IEWT_2021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12E4AF-B0DB-4C82-97E3-E6AE74421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/>
              <a:t>09.09.2021</a:t>
            </a:r>
          </a:p>
        </p:txBody>
      </p:sp>
    </p:spTree>
    <p:extLst>
      <p:ext uri="{BB962C8B-B14F-4D97-AF65-F5344CB8AC3E}">
        <p14:creationId xmlns:p14="http://schemas.microsoft.com/office/powerpoint/2010/main" val="276544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F49FF5-5451-4929-93A0-40392832C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Empfehlungen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208879-4FEF-4BA6-9428-D0BA6855F4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38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520609-B0F2-4845-B55C-BAB149B2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Vorbereitende Schritte</a:t>
            </a:r>
            <a:br>
              <a:rPr lang="de-AT" dirty="0"/>
            </a:br>
            <a:r>
              <a:rPr lang="de-AT" sz="2000" dirty="0"/>
              <a:t>Nutzungsanforderungen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DE7E3-13D1-4033-924C-8EFFB89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A7C-B0E0-4880-A6EC-D7FCF6FA6F79}" type="slidenum">
              <a:rPr lang="de-AT" smtClean="0"/>
              <a:t>8</a:t>
            </a:fld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19EF4EB-3EA7-4774-832E-AC8D983F5B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de-DE" dirty="0"/>
              <a:t>Klare Definition der </a:t>
            </a:r>
            <a:r>
              <a:rPr lang="de-DE" b="1" dirty="0"/>
              <a:t>Nutzung und der Komfortanforderungen</a:t>
            </a:r>
          </a:p>
          <a:p>
            <a:pPr>
              <a:lnSpc>
                <a:spcPct val="130000"/>
              </a:lnSpc>
            </a:pPr>
            <a:r>
              <a:rPr lang="de-AT" b="1" dirty="0"/>
              <a:t>Nutzungszonen </a:t>
            </a:r>
            <a:r>
              <a:rPr lang="de-AT" dirty="0"/>
              <a:t>(entlang des Raum- und Funktionsprogramms)</a:t>
            </a:r>
          </a:p>
          <a:p>
            <a:pPr>
              <a:lnSpc>
                <a:spcPct val="130000"/>
              </a:lnSpc>
            </a:pPr>
            <a:r>
              <a:rPr lang="de-AT" b="1" dirty="0"/>
              <a:t>Nutzungs- und Nicht-Nutzungszeiten </a:t>
            </a:r>
            <a:r>
              <a:rPr lang="de-AT" dirty="0"/>
              <a:t>in den einzelnen Nutzungszonen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Clr>
                <a:srgbClr val="E35114"/>
              </a:buClr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AT" sz="1600" dirty="0">
                <a:ea typeface="+mn-ea"/>
                <a:cs typeface="+mn-cs"/>
              </a:rPr>
              <a:t>unterschiedliche Nutzungszeiten (z.B. Tag- und Abendbetrieb)?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Clr>
                <a:srgbClr val="E35114"/>
              </a:buClr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AT" sz="1600" dirty="0">
                <a:ea typeface="+mn-ea"/>
                <a:cs typeface="+mn-cs"/>
              </a:rPr>
              <a:t>unterschiedliche Nicht-Nutzungszeiten (z.B. Nacht, Wochenende, Ferien)?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Clr>
                <a:srgbClr val="E35114"/>
              </a:buClr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AT" sz="1600" dirty="0">
                <a:ea typeface="+mn-ea"/>
                <a:cs typeface="+mn-cs"/>
              </a:rPr>
              <a:t>Zeitprogramm (Abschätzung) für die einzelnen Nutzungen, Nicht-Nutzungen und Nutzungszonen festlegen</a:t>
            </a:r>
          </a:p>
          <a:p>
            <a:pPr>
              <a:lnSpc>
                <a:spcPct val="130000"/>
              </a:lnSpc>
            </a:pPr>
            <a:r>
              <a:rPr lang="de-AT" b="1" dirty="0"/>
              <a:t>Komfortanforderungen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AT" sz="1600" dirty="0">
                <a:ea typeface="+mn-ea"/>
                <a:cs typeface="+mn-cs"/>
              </a:rPr>
              <a:t>Temperatur, Feuchte, CO2-Gehalt, weitere nutzungsspezifische Komfort- oder Hygieneanforderungen 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"/>
              <a:tabLst>
                <a:tab pos="504190" algn="l"/>
              </a:tabLst>
            </a:pPr>
            <a:r>
              <a:rPr lang="de-AT" sz="1600" dirty="0">
                <a:ea typeface="+mn-ea"/>
                <a:cs typeface="+mn-cs"/>
              </a:rPr>
              <a:t>Komfort-Toleranzen</a:t>
            </a:r>
          </a:p>
          <a:p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1665EEC-94F1-4C4A-81DB-FE70D523C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IEWT_2021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12E4AF-B0DB-4C82-97E3-E6AE74421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/>
              <a:t>09.09.2021</a:t>
            </a:r>
          </a:p>
        </p:txBody>
      </p:sp>
    </p:spTree>
    <p:extLst>
      <p:ext uri="{BB962C8B-B14F-4D97-AF65-F5344CB8AC3E}">
        <p14:creationId xmlns:p14="http://schemas.microsoft.com/office/powerpoint/2010/main" val="153026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4520609-B0F2-4845-B55C-BAB149B2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Optimierte Auslegung nach Norm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8DE7E3-13D1-4033-924C-8EFFB89A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9A7C-B0E0-4880-A6EC-D7FCF6FA6F79}" type="slidenum">
              <a:rPr lang="de-AT" smtClean="0"/>
              <a:t>9</a:t>
            </a:fld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19EF4EB-3EA7-4774-832E-AC8D983F5B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954" y="1722120"/>
            <a:ext cx="11678089" cy="4720340"/>
          </a:xfrm>
        </p:spPr>
        <p:txBody>
          <a:bodyPr/>
          <a:lstStyle/>
          <a:p>
            <a:r>
              <a:rPr lang="de-DE" dirty="0"/>
              <a:t>Normberechnung ist in jedem Fall durchzuführen (alleine für die Auslegung der Abgabeflächen)</a:t>
            </a:r>
          </a:p>
          <a:p>
            <a:r>
              <a:rPr lang="de-AT" b="1" dirty="0"/>
              <a:t>Anpassung </a:t>
            </a:r>
            <a:r>
              <a:rPr lang="de-AT" b="1" dirty="0" err="1"/>
              <a:t>Defaultwerte</a:t>
            </a:r>
            <a:r>
              <a:rPr lang="de-AT" dirty="0"/>
              <a:t>: realistische Rahmenbedingungen und reale Gebäudewerte</a:t>
            </a:r>
          </a:p>
          <a:p>
            <a:r>
              <a:rPr lang="de-AT" dirty="0"/>
              <a:t>Abziehen von weiteren </a:t>
            </a:r>
            <a:r>
              <a:rPr lang="de-AT" b="1" dirty="0"/>
              <a:t>Wärmelieferanten</a:t>
            </a:r>
            <a:endParaRPr lang="de-AT" dirty="0"/>
          </a:p>
          <a:p>
            <a:pPr lvl="0">
              <a:lnSpc>
                <a:spcPct val="130000"/>
              </a:lnSpc>
            </a:pPr>
            <a:r>
              <a:rPr lang="de-AT" dirty="0"/>
              <a:t>Einsatz von </a:t>
            </a:r>
            <a:r>
              <a:rPr lang="de-AT" b="1" dirty="0"/>
              <a:t>Spitzenlastsystemen</a:t>
            </a:r>
            <a:r>
              <a:rPr lang="de-AT" dirty="0"/>
              <a:t> (z.B. E-</a:t>
            </a:r>
            <a:r>
              <a:rPr lang="de-AT" dirty="0" err="1"/>
              <a:t>Heizstab</a:t>
            </a:r>
            <a:r>
              <a:rPr lang="de-AT" dirty="0"/>
              <a:t>, Fernwärme) </a:t>
            </a:r>
          </a:p>
          <a:p>
            <a:pPr lvl="0">
              <a:lnSpc>
                <a:spcPct val="130000"/>
              </a:lnSpc>
            </a:pPr>
            <a:r>
              <a:rPr lang="de-AT" dirty="0"/>
              <a:t>Optimierung des Systems </a:t>
            </a:r>
            <a:r>
              <a:rPr lang="de-AT" b="1" dirty="0"/>
              <a:t>mit zusätzlichen Komponenten </a:t>
            </a:r>
            <a:r>
              <a:rPr lang="de-AT" dirty="0"/>
              <a:t>für einen optimierten Betrieb</a:t>
            </a:r>
          </a:p>
          <a:p>
            <a:r>
              <a:rPr lang="de-DE" dirty="0"/>
              <a:t>Verwendung der ÖNORM H 5151-1</a:t>
            </a:r>
          </a:p>
          <a:p>
            <a:pPr lvl="1"/>
            <a:r>
              <a:rPr lang="de-DE" dirty="0"/>
              <a:t>Dimensionierung der Wärmeversorgung sowie Einsatz der darin empfohlenen Lastausgleichspeicher</a:t>
            </a:r>
            <a:endParaRPr lang="de-AT" dirty="0"/>
          </a:p>
          <a:p>
            <a:r>
              <a:rPr lang="de-AT" dirty="0"/>
              <a:t>Dimensionierung der Abgabesysteme im Raum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1665EEC-94F1-4C4A-81DB-FE70D523C8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IEWT_2021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F12E4AF-B0DB-4C82-97E3-E6AE744211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/>
              <a:t>09.09.2021</a:t>
            </a:r>
          </a:p>
        </p:txBody>
      </p:sp>
    </p:spTree>
    <p:extLst>
      <p:ext uri="{BB962C8B-B14F-4D97-AF65-F5344CB8AC3E}">
        <p14:creationId xmlns:p14="http://schemas.microsoft.com/office/powerpoint/2010/main" val="2496608160"/>
      </p:ext>
    </p:extLst>
  </p:cSld>
  <p:clrMapOvr>
    <a:masterClrMapping/>
  </p:clrMapOvr>
</p:sld>
</file>

<file path=ppt/theme/theme1.xml><?xml version="1.0" encoding="utf-8"?>
<a:theme xmlns:a="http://schemas.openxmlformats.org/drawingml/2006/main" name="1_PPT_e7_standard">
  <a:themeElements>
    <a:clrScheme name="e7 Farben">
      <a:dk1>
        <a:sysClr val="windowText" lastClr="000000"/>
      </a:dk1>
      <a:lt1>
        <a:sysClr val="window" lastClr="FFFFFF"/>
      </a:lt1>
      <a:dk2>
        <a:srgbClr val="B51917"/>
      </a:dk2>
      <a:lt2>
        <a:srgbClr val="E84E0F"/>
      </a:lt2>
      <a:accent1>
        <a:srgbClr val="173E70"/>
      </a:accent1>
      <a:accent2>
        <a:srgbClr val="0A83A0"/>
      </a:accent2>
      <a:accent3>
        <a:srgbClr val="00A090"/>
      </a:accent3>
      <a:accent4>
        <a:srgbClr val="576926"/>
      </a:accent4>
      <a:accent5>
        <a:srgbClr val="97C21E"/>
      </a:accent5>
      <a:accent6>
        <a:srgbClr val="FBBA00"/>
      </a:accent6>
      <a:hlink>
        <a:srgbClr val="E84E0F"/>
      </a:hlink>
      <a:folHlink>
        <a:srgbClr val="173E70"/>
      </a:folHlink>
    </a:clrScheme>
    <a:fontScheme name="e7 Folie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chatten obe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ts val="600"/>
          </a:spcAft>
          <a:buClr>
            <a:schemeClr val="bg2"/>
          </a:buClr>
          <a:buSzTx/>
          <a:buFont typeface="Wingdings" panose="05000000000000000000" pitchFamily="2" charset="2"/>
          <a:buChar char="§"/>
          <a:tabLst/>
          <a:defRPr kumimoji="0" sz="1200" b="0" i="0" u="none" strike="noStrike" cap="none" normalizeH="0" baseline="0" dirty="0" err="1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7 Folie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7 Folie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7 Folie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7 Folie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7 Folie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7 Folie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13">
        <a:dk1>
          <a:srgbClr val="000000"/>
        </a:dk1>
        <a:lt1>
          <a:srgbClr val="FFFFFF"/>
        </a:lt1>
        <a:dk2>
          <a:srgbClr val="E35114"/>
        </a:dk2>
        <a:lt2>
          <a:srgbClr val="808080"/>
        </a:lt2>
        <a:accent1>
          <a:srgbClr val="9C9D9F"/>
        </a:accent1>
        <a:accent2>
          <a:srgbClr val="E35114"/>
        </a:accent2>
        <a:accent3>
          <a:srgbClr val="FFFFFF"/>
        </a:accent3>
        <a:accent4>
          <a:srgbClr val="000000"/>
        </a:accent4>
        <a:accent5>
          <a:srgbClr val="CBCCCD"/>
        </a:accent5>
        <a:accent6>
          <a:srgbClr val="CE4911"/>
        </a:accent6>
        <a:hlink>
          <a:srgbClr val="E35114"/>
        </a:hlink>
        <a:folHlink>
          <a:srgbClr val="E351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7_Vorlage_Präsentation.pptx" id="{A2EC9D22-426B-4BF3-AF40-FE785D35A25C}" vid="{9CD6CBCD-255B-4935-9335-51330FB937EB}"/>
    </a:ext>
  </a:extLst>
</a:theme>
</file>

<file path=ppt/theme/theme2.xml><?xml version="1.0" encoding="utf-8"?>
<a:theme xmlns:a="http://schemas.openxmlformats.org/drawingml/2006/main" name="2_PPT_e7_mit_Partnerlogo">
  <a:themeElements>
    <a:clrScheme name="e7 Farben">
      <a:dk1>
        <a:sysClr val="windowText" lastClr="000000"/>
      </a:dk1>
      <a:lt1>
        <a:sysClr val="window" lastClr="FFFFFF"/>
      </a:lt1>
      <a:dk2>
        <a:srgbClr val="B51917"/>
      </a:dk2>
      <a:lt2>
        <a:srgbClr val="E84E0F"/>
      </a:lt2>
      <a:accent1>
        <a:srgbClr val="173E70"/>
      </a:accent1>
      <a:accent2>
        <a:srgbClr val="0A83A0"/>
      </a:accent2>
      <a:accent3>
        <a:srgbClr val="00A090"/>
      </a:accent3>
      <a:accent4>
        <a:srgbClr val="576926"/>
      </a:accent4>
      <a:accent5>
        <a:srgbClr val="97C21E"/>
      </a:accent5>
      <a:accent6>
        <a:srgbClr val="FBBA00"/>
      </a:accent6>
      <a:hlink>
        <a:srgbClr val="E84E0F"/>
      </a:hlink>
      <a:folHlink>
        <a:srgbClr val="173E70"/>
      </a:folHlink>
    </a:clrScheme>
    <a:fontScheme name="e7 Folie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chatten obe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D9D9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7 Folie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7 Folie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7 Folie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7 Folie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7 Folie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7 Folie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7 Folie Standard 13">
        <a:dk1>
          <a:srgbClr val="000000"/>
        </a:dk1>
        <a:lt1>
          <a:srgbClr val="FFFFFF"/>
        </a:lt1>
        <a:dk2>
          <a:srgbClr val="E35114"/>
        </a:dk2>
        <a:lt2>
          <a:srgbClr val="808080"/>
        </a:lt2>
        <a:accent1>
          <a:srgbClr val="9C9D9F"/>
        </a:accent1>
        <a:accent2>
          <a:srgbClr val="E35114"/>
        </a:accent2>
        <a:accent3>
          <a:srgbClr val="FFFFFF"/>
        </a:accent3>
        <a:accent4>
          <a:srgbClr val="000000"/>
        </a:accent4>
        <a:accent5>
          <a:srgbClr val="CBCCCD"/>
        </a:accent5>
        <a:accent6>
          <a:srgbClr val="CE4911"/>
        </a:accent6>
        <a:hlink>
          <a:srgbClr val="E35114"/>
        </a:hlink>
        <a:folHlink>
          <a:srgbClr val="E351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7_Vorlage_Präsentation.pptx" id="{A2EC9D22-426B-4BF3-AF40-FE785D35A25C}" vid="{9CD6CBCD-255B-4935-9335-51330FB937E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e7_Vorlage_Präsentation</Template>
  <TotalTime>0</TotalTime>
  <Words>952</Words>
  <Application>Microsoft Office PowerPoint</Application>
  <PresentationFormat>Breitbild</PresentationFormat>
  <Paragraphs>172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Symbol</vt:lpstr>
      <vt:lpstr>Wingdings</vt:lpstr>
      <vt:lpstr>1_PPT_e7_standard</vt:lpstr>
      <vt:lpstr>2_PPT_e7_mit_Partnerlogo</vt:lpstr>
      <vt:lpstr>DI Margot Grim-Schlink Anita Preisler, MSc. Alina Stipsits, BSc.</vt:lpstr>
      <vt:lpstr>Überdimensionierung  als Hürde für den Klimaschutz</vt:lpstr>
      <vt:lpstr>Status Quo</vt:lpstr>
      <vt:lpstr>Überdimensionierung  ein Problem im Betrieb insbesondere für Wärmepumpen</vt:lpstr>
      <vt:lpstr>Normen  für die Auslegung von Wärmeerzeugern</vt:lpstr>
      <vt:lpstr>Überdimensionierung als Folge der Standardberechnung der Heizlast</vt:lpstr>
      <vt:lpstr>PowerPoint-Präsentation</vt:lpstr>
      <vt:lpstr>Vorbereitende Schritte Nutzungsanforderungen</vt:lpstr>
      <vt:lpstr>Optimierte Auslegung nach Norm</vt:lpstr>
      <vt:lpstr>Optimierte Auslegung nach Norm</vt:lpstr>
      <vt:lpstr>Auslegung nach Betriebsfällen</vt:lpstr>
      <vt:lpstr>Optimierte Auslegung mit Simulation</vt:lpstr>
      <vt:lpstr>Optimierte Dimensionierung mit Haustechnikkomponenten</vt:lpstr>
      <vt:lpstr>Optimierte Auslegung mit Simulation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Corina Maria Stanese</dc:creator>
  <cp:lastModifiedBy>Alina Stipsits</cp:lastModifiedBy>
  <cp:revision>108</cp:revision>
  <dcterms:created xsi:type="dcterms:W3CDTF">2021-03-15T15:46:32Z</dcterms:created>
  <dcterms:modified xsi:type="dcterms:W3CDTF">2021-09-09T13:48:28Z</dcterms:modified>
</cp:coreProperties>
</file>