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7"/>
  </p:notesMasterIdLst>
  <p:handoutMasterIdLst>
    <p:handoutMasterId r:id="rId18"/>
  </p:handoutMasterIdLst>
  <p:sldIdLst>
    <p:sldId id="340" r:id="rId2"/>
    <p:sldId id="472" r:id="rId3"/>
    <p:sldId id="463" r:id="rId4"/>
    <p:sldId id="461" r:id="rId5"/>
    <p:sldId id="314" r:id="rId6"/>
    <p:sldId id="364" r:id="rId7"/>
    <p:sldId id="459" r:id="rId8"/>
    <p:sldId id="458" r:id="rId9"/>
    <p:sldId id="311" r:id="rId10"/>
    <p:sldId id="464" r:id="rId11"/>
    <p:sldId id="466" r:id="rId12"/>
    <p:sldId id="465" r:id="rId13"/>
    <p:sldId id="469" r:id="rId14"/>
    <p:sldId id="471" r:id="rId15"/>
    <p:sldId id="470" r:id="rId16"/>
  </p:sldIdLst>
  <p:sldSz cx="12190413" cy="6858000"/>
  <p:notesSz cx="6731000" cy="9867900"/>
  <p:custDataLst>
    <p:tags r:id="rId19"/>
  </p:custDataLst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1706">
          <p15:clr>
            <a:srgbClr val="A4A3A4"/>
          </p15:clr>
        </p15:guide>
        <p15:guide id="4" pos="7377">
          <p15:clr>
            <a:srgbClr val="A4A3A4"/>
          </p15:clr>
        </p15:guide>
        <p15:guide id="5" pos="3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ngießer, Annedore" initials="KA" lastIdx="2" clrIdx="0">
    <p:extLst>
      <p:ext uri="{19B8F6BF-5375-455C-9EA6-DF929625EA0E}">
        <p15:presenceInfo xmlns:p15="http://schemas.microsoft.com/office/powerpoint/2012/main" userId="S-1-5-21-100037461-1583837373-2093558923-4153" providerId="AD"/>
      </p:ext>
    </p:extLst>
  </p:cmAuthor>
  <p:cmAuthor id="2" name="Malzahn, Robert" initials="MR" lastIdx="0" clrIdx="1">
    <p:extLst>
      <p:ext uri="{19B8F6BF-5375-455C-9EA6-DF929625EA0E}">
        <p15:presenceInfo xmlns:p15="http://schemas.microsoft.com/office/powerpoint/2012/main" userId="S-1-5-21-100037461-1583837373-2093558923-40399" providerId="AD"/>
      </p:ext>
    </p:extLst>
  </p:cmAuthor>
  <p:cmAuthor id="3" name="Robert Malzahn" initials="RM" lastIdx="4" clrIdx="2">
    <p:extLst>
      <p:ext uri="{19B8F6BF-5375-455C-9EA6-DF929625EA0E}">
        <p15:presenceInfo xmlns:p15="http://schemas.microsoft.com/office/powerpoint/2012/main" userId="Robert Malzahn" providerId="None"/>
      </p:ext>
    </p:extLst>
  </p:cmAuthor>
  <p:cmAuthor id="4" name="Ehsan Khorsandnejad" initials="EK" lastIdx="2" clrIdx="3">
    <p:extLst>
      <p:ext uri="{19B8F6BF-5375-455C-9EA6-DF929625EA0E}">
        <p15:presenceInfo xmlns:p15="http://schemas.microsoft.com/office/powerpoint/2012/main" userId="Ehsan Khorsandnej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400"/>
    <a:srgbClr val="1FBCE3"/>
    <a:srgbClr val="016E95"/>
    <a:srgbClr val="E1E3E3"/>
    <a:srgbClr val="FEEFD6"/>
    <a:srgbClr val="B1C800"/>
    <a:srgbClr val="E2001A"/>
    <a:srgbClr val="1F82C0"/>
    <a:srgbClr val="FFFFFF"/>
    <a:srgbClr val="A8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3984" autoAdjust="0"/>
  </p:normalViewPr>
  <p:slideViewPr>
    <p:cSldViewPr showGuides="1">
      <p:cViewPr varScale="1">
        <p:scale>
          <a:sx n="86" d="100"/>
          <a:sy n="86" d="100"/>
        </p:scale>
        <p:origin x="442" y="48"/>
      </p:cViewPr>
      <p:guideLst>
        <p:guide orient="horz" pos="3793"/>
        <p:guide orient="horz" pos="255"/>
        <p:guide orient="horz" pos="1706"/>
        <p:guide pos="7377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2827" y="-658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FE782-0CB2-44EB-8266-C35A5B9614B6}" type="datetime1">
              <a:rPr lang="de-DE" smtClean="0"/>
              <a:t>07.09.2021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C10A562-DED3-4940-9C01-98FD5363AE56}" type="datetime1">
              <a:rPr lang="de-DE" smtClean="0"/>
              <a:t>07.09.2021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77B7C-17C5-4627-AD34-83B2EEF30BA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CFA994D-8E02-4C28-B635-FAEA78DA4DC5}" type="datetime1">
              <a:rPr lang="de-DE" smtClean="0"/>
              <a:t>07.09.2021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62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1621E-8D6E-4670-9F68-2835806658F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E5965E9-2685-42A7-BF08-8BD4BEBDAE22}" type="datetime1">
              <a:rPr lang="de-DE" smtClean="0"/>
              <a:t>07.09.2021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058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220447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 dirty="0"/>
              <a:t>07.09.2021 Ehsan Khorsandnejad</a:t>
            </a: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 dirty="0"/>
              <a:t>Slide </a:t>
            </a:r>
            <a:fld id="{98780D60-F6F4-45CB-943E-AE6114B22D84}" type="slidenum">
              <a:rPr lang="en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dirty="0"/>
          </a:p>
        </p:txBody>
      </p:sp>
      <p:sp>
        <p:nvSpPr>
          <p:cNvPr id="15" name="Rechteck 14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24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838" y="548653"/>
            <a:ext cx="9721824" cy="648100"/>
          </a:xfrm>
          <a:noFill/>
        </p:spPr>
        <p:txBody>
          <a:bodyPr/>
          <a:lstStyle>
            <a:lvl1pPr marL="0" indent="0">
              <a:defRPr sz="2400" cap="all" baseline="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7" name="Line 13"/>
          <p:cNvSpPr>
            <a:spLocks noChangeShapeType="1"/>
          </p:cNvSpPr>
          <p:nvPr userDrawn="1"/>
        </p:nvSpPr>
        <p:spPr bwMode="auto">
          <a:xfrm>
            <a:off x="477838" y="162880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9" name="Rechteck 4" descr="valid_FHG_layout_1"/>
          <p:cNvSpPr/>
          <p:nvPr userDrawn="1"/>
        </p:nvSpPr>
        <p:spPr bwMode="auto">
          <a:xfrm>
            <a:off x="6383246" y="6957490"/>
            <a:ext cx="5807167" cy="396055"/>
          </a:xfrm>
          <a:prstGeom prst="rect">
            <a:avLst/>
          </a:prstGeom>
          <a:noFill/>
          <a:ln w="9525">
            <a:solidFill>
              <a:schemeClr val="tx2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r>
              <a:rPr lang="de-DE" sz="900" dirty="0">
                <a:solidFill>
                  <a:schemeClr val="tx2"/>
                </a:solidFill>
              </a:rPr>
              <a:t>Diesen Kasten nicht löschen (ist für die Funktion der Folie wichtig)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77838" y="1772661"/>
            <a:ext cx="11233150" cy="4244459"/>
          </a:xfrm>
          <a:prstGeom prst="rect">
            <a:avLst/>
          </a:prstGeom>
        </p:spPr>
        <p:txBody>
          <a:bodyPr/>
          <a:lstStyle>
            <a:lvl1pPr marL="342900" indent="-342900">
              <a:buSzPct val="120000"/>
              <a:buFont typeface="Wingdings" panose="05000000000000000000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71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9" y="548680"/>
            <a:ext cx="9649815" cy="9354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500207" y="6381327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</a:rPr>
              <a:t>© Fraunhofer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0" y="6993540"/>
            <a:ext cx="5832150" cy="324000"/>
            <a:chOff x="0" y="7101510"/>
            <a:chExt cx="5832150" cy="3240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7101510"/>
              <a:ext cx="180000" cy="32400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23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156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125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942025" y="7101510"/>
              <a:ext cx="180000" cy="3240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242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148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1884050" y="7101510"/>
              <a:ext cx="180000" cy="324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31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130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192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2826075" y="7101510"/>
              <a:ext cx="180000" cy="324000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226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26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3768100" y="7101510"/>
              <a:ext cx="180000" cy="324000"/>
            </a:xfrm>
            <a:prstGeom prst="rect">
              <a:avLst/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177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200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710125" y="7101510"/>
              <a:ext cx="180000" cy="324000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254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239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214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5652150" y="7101510"/>
              <a:ext cx="180000" cy="32400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24000" tIns="36000" rIns="0" bIns="0" rtlCol="0" anchor="ctr" anchorCtr="0"/>
            <a:lstStyle/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R 225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G 227</a:t>
              </a:r>
            </a:p>
            <a:p>
              <a:pPr algn="l">
                <a:lnSpc>
                  <a:spcPts val="600"/>
                </a:lnSpc>
              </a:pPr>
              <a:r>
                <a:rPr lang="de-DE" sz="900" dirty="0">
                  <a:solidFill>
                    <a:schemeClr val="tx1"/>
                  </a:solidFill>
                </a:rPr>
                <a:t>B 227</a:t>
              </a:r>
            </a:p>
          </p:txBody>
        </p:sp>
      </p:grpSp>
      <p:pic>
        <p:nvPicPr>
          <p:cNvPr id="2" name="Grafik 1" descr="Logo_ausgetausch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63" y="6257037"/>
            <a:ext cx="1417637" cy="387497"/>
          </a:xfrm>
          <a:prstGeom prst="rect">
            <a:avLst/>
          </a:prstGeom>
        </p:spPr>
      </p:pic>
      <p:pic>
        <p:nvPicPr>
          <p:cNvPr id="15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63" y="559144"/>
            <a:ext cx="1511325" cy="387497"/>
          </a:xfrm>
          <a:prstGeom prst="rect">
            <a:avLst/>
          </a:prstGeom>
        </p:spPr>
      </p:pic>
      <p:sp>
        <p:nvSpPr>
          <p:cNvPr id="16" name="Line 13"/>
          <p:cNvSpPr>
            <a:spLocks noChangeShapeType="1"/>
          </p:cNvSpPr>
          <p:nvPr userDrawn="1"/>
        </p:nvSpPr>
        <p:spPr bwMode="auto">
          <a:xfrm>
            <a:off x="477838" y="1628800"/>
            <a:ext cx="11233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 flipV="1">
            <a:off x="477838" y="476672"/>
            <a:ext cx="11233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7" name="Content Placeholder 2"/>
          <p:cNvSpPr txBox="1">
            <a:spLocks/>
          </p:cNvSpPr>
          <p:nvPr userDrawn="1"/>
        </p:nvSpPr>
        <p:spPr>
          <a:xfrm>
            <a:off x="484852" y="1721792"/>
            <a:ext cx="10514013" cy="4351338"/>
          </a:xfrm>
          <a:prstGeom prst="rect">
            <a:avLst/>
          </a:prstGeom>
        </p:spPr>
        <p:txBody>
          <a:bodyPr/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7030A0"/>
              </a:buClr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0070C0"/>
              </a:buClr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e-DE" kern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477838" y="1721051"/>
            <a:ext cx="112277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C08B3-74E3-4A9F-8D7C-A8C00F56D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838" y="6173787"/>
            <a:ext cx="270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F7EEF-D30E-4C24-9BE5-BEE900F59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4771" y="6198765"/>
            <a:ext cx="3816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4866C-476C-4889-9318-FEF13106A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47334" y="61987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D70BF-C6DA-43D1-9C15-9563D70CB15B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42900" indent="-342900" algn="l" defTabSz="360000" rtl="0" eaLnBrk="1" fontAlgn="base" hangingPunct="1">
        <a:spcBef>
          <a:spcPct val="0"/>
        </a:spcBef>
        <a:spcAft>
          <a:spcPts val="900"/>
        </a:spcAft>
        <a:buClr>
          <a:schemeClr val="tx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rgbClr val="7030A0"/>
        </a:buClr>
        <a:buFont typeface="Wingdings" panose="05000000000000000000" pitchFamily="2" charset="2"/>
        <a:buChar char="Ø"/>
        <a:defRPr sz="2200"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accent3"/>
        </a:buClr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rgbClr val="0070C0"/>
        </a:buClr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rgbClr val="00B050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sicht.fraunhofer.de/" TargetMode="External"/><Relationship Id="rId2" Type="http://schemas.openxmlformats.org/officeDocument/2006/relationships/hyperlink" Target="mailto:info@umsicht.fraunhofer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d.de/home/downloadcenter/download-marktdaten#!?downloadAttributes=%7B%22selectedCategory%22:1,%22selectedSubCategory%22:1,%22selectedRegion%22:%22DE%22,%22from%22:1546297200000,%22to%22:1577833199999,%22selectedFileType%22:%22CSV%22%7D" TargetMode="External"/><Relationship Id="rId2" Type="http://schemas.openxmlformats.org/officeDocument/2006/relationships/hyperlink" Target="https://www.annex67.org/media/1840/flexibility-evaluation-tool-short-manual.pdf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vde.com/de/vde-studie-demand-side-integration-gesamttext" TargetMode="External"/><Relationship Id="rId2" Type="http://schemas.openxmlformats.org/officeDocument/2006/relationships/hyperlink" Target="https://www.umweltbundesamt.de/sites/default/files/medien/378/publikationen/climate_change_19_2015_potentiale_regelbarer_lasten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mard.de/home/downloadcenter/download-marktdaten#!?downloadAttributes=%7B%22selectedCategory%22:1,%22selectedSubCategory%22:1,%22selectedRegion%22:%22DE%22,%22from%22:1546297200000,%22to%22:1577833199999,%22selectedFileType%22:%22CSV%22%7D" TargetMode="External"/><Relationship Id="rId4" Type="http://schemas.openxmlformats.org/officeDocument/2006/relationships/hyperlink" Target="https://www.annex67.org/media/1840/flexibility-evaluation-tool-short-manual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Flexibility Potential of a Generic Cold Warehouse</a:t>
            </a:r>
            <a:br>
              <a:rPr lang="en-DE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DE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IEWT </a:t>
            </a:r>
            <a:r>
              <a:rPr lang="en-DE" sz="2000" dirty="0">
                <a:solidFill>
                  <a:srgbClr val="002060"/>
                </a:solidFill>
                <a:latin typeface="Arial" panose="020B0604020202020204" pitchFamily="34" charset="0"/>
              </a:rPr>
              <a:t>2021, PhD day, TU Wien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Untertitel 4"/>
          <p:cNvSpPr txBox="1">
            <a:spLocks/>
          </p:cNvSpPr>
          <p:nvPr/>
        </p:nvSpPr>
        <p:spPr>
          <a:xfrm>
            <a:off x="406574" y="1772816"/>
            <a:ext cx="11233150" cy="424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7030A0"/>
              </a:buClr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0070C0"/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DE" sz="2800" b="1" cap="all" baseline="30000" dirty="0">
                <a:solidFill>
                  <a:srgbClr val="016E95"/>
                </a:solidFill>
                <a:ea typeface="+mj-ea"/>
                <a:cs typeface="+mj-cs"/>
              </a:rPr>
              <a:t>Ehsan Khorsandnejad</a:t>
            </a:r>
          </a:p>
          <a:p>
            <a:pPr marL="0" indent="0">
              <a:buNone/>
            </a:pPr>
            <a:r>
              <a:rPr lang="en-DE" sz="2800" b="1" cap="all" baseline="30000" dirty="0">
                <a:solidFill>
                  <a:srgbClr val="016E95"/>
                </a:solidFill>
                <a:ea typeface="+mj-ea"/>
                <a:cs typeface="+mj-cs"/>
              </a:rPr>
              <a:t>Oberhausen, 07.09.2021</a:t>
            </a:r>
            <a:endParaRPr lang="de-DE" sz="2800" b="1" cap="all" baseline="30000" dirty="0">
              <a:solidFill>
                <a:srgbClr val="016E95"/>
              </a:solidFill>
              <a:ea typeface="+mj-ea"/>
              <a:cs typeface="+mj-cs"/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4054D705-6F7F-457F-984D-85A380F97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6" y="2852936"/>
            <a:ext cx="9733518" cy="235303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1B95B4-BCE9-4B95-95FC-11575B42B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661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739B0BE-98B2-486B-9579-05FAA5B3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38" y="1700808"/>
            <a:ext cx="4753744" cy="1423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1DEDA6-CFCF-47DF-9C1F-06DC246DB5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BBD0F-3858-4AC7-AC60-39CBC19D7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717" y="1700808"/>
            <a:ext cx="4642271" cy="43924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4F1221-91E3-4D24-AC48-4370232EAD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11"/>
          <a:stretch/>
        </p:blipFill>
        <p:spPr>
          <a:xfrm>
            <a:off x="477838" y="3212975"/>
            <a:ext cx="4618122" cy="28803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4F5391-D691-4148-B212-2054A2F58B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828" b="4183"/>
          <a:stretch/>
        </p:blipFill>
        <p:spPr>
          <a:xfrm>
            <a:off x="2926854" y="3717032"/>
            <a:ext cx="1045865" cy="24646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6C2EF-6A7F-4BFE-9C3F-E762CE4A7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579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CF79-F66A-44DB-9C4D-943ADE1B7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Considerations and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FEBDAC-3DAB-4367-BA27-ACA82BBCBA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838" y="1700809"/>
                <a:ext cx="11233150" cy="44715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DE" sz="1800" b="1" dirty="0"/>
                  <a:t>Considerations</a:t>
                </a:r>
                <a:r>
                  <a:rPr lang="en-DE" dirty="0"/>
                  <a:t> </a:t>
                </a: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DE" dirty="0"/>
                  <a:t>Analyse the local PV-plant separately</a:t>
                </a: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DE" dirty="0"/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sz="180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DE" sz="1800">
                            <a:latin typeface="Cambria Math" panose="02040503050406030204" pitchFamily="18" charset="0"/>
                          </a:rPr>
                          <m:t>𝒘𝒑</m:t>
                        </m:r>
                      </m:sub>
                    </m:sSub>
                    <m:r>
                      <a:rPr lang="en-DE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DE" dirty="0"/>
                  <a:t>is considered for electricity purchases costs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DE" sz="1800" b="1" dirty="0"/>
                  <a:t>Conclusions excluding the integration of PV-plant:</a:t>
                </a: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Peak shaving </a:t>
                </a:r>
                <a:r>
                  <a:rPr lang="en-DE" dirty="0"/>
                  <a:t>resulted in</a:t>
                </a:r>
                <a:r>
                  <a:rPr lang="en-US" dirty="0"/>
                  <a:t> higher</a:t>
                </a:r>
                <a:r>
                  <a:rPr lang="en-DE" dirty="0"/>
                  <a:t> </a:t>
                </a:r>
                <a:r>
                  <a:rPr lang="en-US" dirty="0"/>
                  <a:t>electricity purchase costs</a:t>
                </a:r>
                <a:endParaRPr lang="en-DE" dirty="0"/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DE" dirty="0"/>
                  <a:t>Peak shaving was not achieved by other goals</a:t>
                </a: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DE" dirty="0"/>
                  <a:t>Minimization of </a:t>
                </a:r>
                <a:r>
                  <a:rPr lang="de-DE" dirty="0"/>
                  <a:t>CO</a:t>
                </a:r>
                <a:r>
                  <a:rPr lang="de-DE" baseline="-25000" dirty="0"/>
                  <a:t>2 </a:t>
                </a:r>
                <a:r>
                  <a:rPr lang="en-DE" dirty="0"/>
                  <a:t>–emissions was minimal</a:t>
                </a: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DE" dirty="0"/>
                  <a:t>Load change corresponds to the flexibility factor</a:t>
                </a: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DE" dirty="0"/>
                  <a:t>Energy consumption increased drastically for minimization of electricity purchase costs</a:t>
                </a: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DE" dirty="0"/>
                  <a:t>The optimization results for the two objective function used to minimize of </a:t>
                </a:r>
                <a:r>
                  <a:rPr lang="de-DE" dirty="0"/>
                  <a:t>CO</a:t>
                </a:r>
                <a:r>
                  <a:rPr lang="de-DE" baseline="-25000" dirty="0"/>
                  <a:t>2 </a:t>
                </a:r>
                <a:r>
                  <a:rPr lang="en-DE" dirty="0"/>
                  <a:t>–emissions were largely similar</a:t>
                </a:r>
              </a:p>
              <a:p>
                <a:pPr lvl="1"/>
                <a:endParaRPr lang="en-DE" dirty="0"/>
              </a:p>
              <a:p>
                <a:pPr lvl="1"/>
                <a:endParaRPr lang="en-US" dirty="0"/>
              </a:p>
              <a:p>
                <a:pPr lvl="1"/>
                <a:endParaRPr lang="en-DE" dirty="0"/>
              </a:p>
              <a:p>
                <a:endParaRPr lang="en-DE" dirty="0"/>
              </a:p>
              <a:p>
                <a:endParaRPr lang="en-DE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FEBDAC-3DAB-4367-BA27-ACA82BBCBA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838" y="1700809"/>
                <a:ext cx="11233150" cy="4471546"/>
              </a:xfrm>
              <a:blipFill>
                <a:blip r:embed="rId2"/>
                <a:stretch>
                  <a:fillRect l="-543" t="-817" r="-27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B0471-2FBB-49D8-8148-36689A070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32CBB-98AC-45F3-B63E-FCE07838C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038" y="1700807"/>
            <a:ext cx="3652934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40D34A-6197-4ABE-A86E-04CB6908CA9F}"/>
              </a:ext>
            </a:extLst>
          </p:cNvPr>
          <p:cNvSpPr txBox="1"/>
          <p:nvPr/>
        </p:nvSpPr>
        <p:spPr>
          <a:xfrm>
            <a:off x="1702718" y="3356992"/>
            <a:ext cx="9122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6000" dirty="0"/>
              <a:t>Thank you for your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8E03B-FBAE-4EF4-B590-5887BE59E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240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CF79-F66A-44DB-9C4D-943ADE1B7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KONTAKTDATEN</a:t>
            </a:r>
            <a:endParaRPr lang="en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946F2-40DB-430E-BB78-DC420F938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455" y="3252582"/>
            <a:ext cx="36004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893910" algn="l"/>
              </a:tabLst>
            </a:pPr>
            <a:br>
              <a:rPr lang="de-DE" sz="1400" b="1" dirty="0">
                <a:solidFill>
                  <a:schemeClr val="hlink"/>
                </a:solidFill>
                <a:latin typeface="Frutiger LT Com 45 Light" pitchFamily="34" charset="0"/>
              </a:rPr>
            </a:br>
            <a:r>
              <a:rPr lang="de-DE" sz="1400" b="1" dirty="0">
                <a:latin typeface="Frutiger LT Com 45 Light" pitchFamily="34" charset="0"/>
              </a:rPr>
              <a:t>Fraunhofer UMSICHT</a:t>
            </a:r>
            <a:br>
              <a:rPr lang="de-DE" sz="1400" b="1" dirty="0">
                <a:latin typeface="Frutiger LT Com 45 Light" pitchFamily="34" charset="0"/>
              </a:rPr>
            </a:br>
            <a:r>
              <a:rPr lang="de-DE" sz="1400" dirty="0">
                <a:latin typeface="Frutiger LT Com 45 Light" pitchFamily="34" charset="0"/>
              </a:rPr>
              <a:t>Osterfelder Straße 3</a:t>
            </a:r>
            <a:br>
              <a:rPr lang="de-DE" sz="1400" dirty="0">
                <a:latin typeface="Frutiger LT Com 45 Light" pitchFamily="34" charset="0"/>
              </a:rPr>
            </a:br>
            <a:r>
              <a:rPr lang="de-DE" sz="1400" dirty="0">
                <a:latin typeface="Frutiger LT Com 45 Light" pitchFamily="34" charset="0"/>
              </a:rPr>
              <a:t>46047 Oberhausen, Germany</a:t>
            </a:r>
            <a:br>
              <a:rPr lang="de-DE" sz="1400" dirty="0">
                <a:latin typeface="Frutiger LT Com 45 Light" pitchFamily="34" charset="0"/>
              </a:rPr>
            </a:br>
            <a:r>
              <a:rPr lang="de-DE" sz="1400" dirty="0">
                <a:latin typeface="Frutiger LT Com 45 Light" pitchFamily="34" charset="0"/>
              </a:rPr>
              <a:t>E-Mail:	</a:t>
            </a:r>
            <a:r>
              <a:rPr lang="de-DE" sz="1400" dirty="0">
                <a:solidFill>
                  <a:schemeClr val="tx2"/>
                </a:solidFill>
                <a:latin typeface="Frutiger LT Com 45 Light" pitchFamily="34" charset="0"/>
                <a:hlinkClick r:id="rId2"/>
              </a:rPr>
              <a:t>info@umsicht.fraunhofer.de</a:t>
            </a:r>
            <a:r>
              <a:rPr lang="de-DE" sz="1400" dirty="0">
                <a:solidFill>
                  <a:schemeClr val="tx2"/>
                </a:solidFill>
                <a:latin typeface="Frutiger LT Com 45 Light" pitchFamily="34" charset="0"/>
              </a:rPr>
              <a:t> </a:t>
            </a:r>
            <a:br>
              <a:rPr lang="de-DE" sz="1400" dirty="0">
                <a:solidFill>
                  <a:schemeClr val="tx2"/>
                </a:solidFill>
                <a:latin typeface="Frutiger LT Com 45 Light" pitchFamily="34" charset="0"/>
              </a:rPr>
            </a:br>
            <a:r>
              <a:rPr lang="de-DE" sz="1400" dirty="0">
                <a:latin typeface="Frutiger LT Com 45 Light" pitchFamily="34" charset="0"/>
              </a:rPr>
              <a:t>Internet:	</a:t>
            </a:r>
            <a:r>
              <a:rPr lang="de-DE" sz="1400" dirty="0">
                <a:latin typeface="Frutiger LT Com 45 Light" pitchFamily="34" charset="0"/>
                <a:hlinkClick r:id="rId3"/>
              </a:rPr>
              <a:t>http://www.umsicht.fraunhofer.de</a:t>
            </a:r>
            <a:endParaRPr lang="de-DE" sz="1400" dirty="0">
              <a:latin typeface="Frutiger LT Com 45 Light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B088575-7AA1-4B5F-BD2B-34FB41C16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455" y="1916832"/>
            <a:ext cx="4422772" cy="133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tabLst>
                <a:tab pos="893910" algn="l"/>
              </a:tabLst>
            </a:pPr>
            <a:r>
              <a:rPr lang="de-DE" sz="1400" b="1" dirty="0" err="1">
                <a:latin typeface="Frutiger LT Com 45 Light" pitchFamily="34" charset="0"/>
              </a:rPr>
              <a:t>M.Sc</a:t>
            </a:r>
            <a:r>
              <a:rPr lang="de-DE" sz="1400" b="1" dirty="0">
                <a:latin typeface="Frutiger LT Com 45 Light" pitchFamily="34" charset="0"/>
              </a:rPr>
              <a:t>. Ehsan Khorsandnejad</a:t>
            </a:r>
          </a:p>
          <a:p>
            <a:pPr>
              <a:tabLst>
                <a:tab pos="893910" algn="l"/>
              </a:tabLst>
            </a:pPr>
            <a:r>
              <a:rPr lang="de-DE" sz="1400" dirty="0">
                <a:latin typeface="+mn-lt"/>
              </a:rPr>
              <a:t>Doktorand und Wissenschaftlicher Mitarbeiter </a:t>
            </a:r>
          </a:p>
          <a:p>
            <a:pPr>
              <a:tabLst>
                <a:tab pos="893910" algn="l"/>
              </a:tabLst>
            </a:pPr>
            <a:r>
              <a:rPr lang="de-DE" sz="1400" dirty="0">
                <a:latin typeface="Frutiger LT Com 45 Light" pitchFamily="34" charset="0"/>
              </a:rPr>
              <a:t>Telefon:	+49 208 / 8598-1518</a:t>
            </a:r>
            <a:br>
              <a:rPr lang="de-DE" sz="1400" dirty="0">
                <a:latin typeface="Frutiger LT Com 45 Light" pitchFamily="34" charset="0"/>
              </a:rPr>
            </a:br>
            <a:r>
              <a:rPr lang="de-DE" sz="1400" dirty="0">
                <a:latin typeface="Frutiger LT Com 45 Light" pitchFamily="34" charset="0"/>
              </a:rPr>
              <a:t>E-Mail:	 </a:t>
            </a:r>
            <a:r>
              <a:rPr lang="de-DE" sz="1400" dirty="0">
                <a:solidFill>
                  <a:schemeClr val="tx2"/>
                </a:solidFill>
                <a:latin typeface="Frutiger LT Com 45 Light" pitchFamily="34" charset="0"/>
              </a:rPr>
              <a:t>Ehsan.Khorsandnejad@umsicht.fraunhofer.de</a:t>
            </a:r>
          </a:p>
          <a:p>
            <a:pPr>
              <a:tabLst>
                <a:tab pos="893910" algn="l"/>
              </a:tabLst>
            </a:pPr>
            <a:endParaRPr lang="de-DE" sz="1400" dirty="0">
              <a:solidFill>
                <a:schemeClr val="tx2"/>
              </a:solidFill>
              <a:latin typeface="Frutiger LT Com 45 Light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F98A6B-E4FA-4E7A-A664-D09C999290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" r="-228"/>
          <a:stretch/>
        </p:blipFill>
        <p:spPr>
          <a:xfrm>
            <a:off x="419623" y="1916832"/>
            <a:ext cx="6932196" cy="255601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1C12B-6EAD-4BF3-8874-FFF093FA6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106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CF79-F66A-44DB-9C4D-943ADE1B7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Referenzen</a:t>
            </a:r>
            <a:endParaRPr lang="en-DE" dirty="0">
              <a:solidFill>
                <a:srgbClr val="FF0000"/>
              </a:solidFill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832530D1-6C72-4A7E-A422-E0C1E5850B90}"/>
              </a:ext>
            </a:extLst>
          </p:cNvPr>
          <p:cNvSpPr txBox="1"/>
          <p:nvPr/>
        </p:nvSpPr>
        <p:spPr>
          <a:xfrm>
            <a:off x="9437858" y="4070101"/>
            <a:ext cx="2273972" cy="14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>
                <a:solidFill>
                  <a:schemeClr val="bg1"/>
                </a:solidFill>
              </a:rPr>
              <a:t>© Fraunhofer UMSICHT | Bernd Röttgers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914443-9D9D-4605-9CD8-B1891F69F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38" y="1590816"/>
            <a:ext cx="11233149" cy="4752528"/>
          </a:xfrm>
        </p:spPr>
        <p:txBody>
          <a:bodyPr>
            <a:normAutofit/>
          </a:bodyPr>
          <a:lstStyle/>
          <a:p>
            <a:pPr marL="0" marR="1100" indent="0">
              <a:spcAft>
                <a:spcPts val="0"/>
              </a:spcAft>
              <a:buNone/>
            </a:pPr>
            <a:r>
              <a:rPr lang="en-DE" sz="1800" dirty="0"/>
              <a:t>[1] </a:t>
            </a:r>
            <a:r>
              <a:rPr lang="en-DE" sz="1800" b="0" i="0" u="none" strike="noStrike" baseline="0" dirty="0"/>
              <a:t>EPEX Spot (2019): Market Data. Online </a:t>
            </a:r>
            <a:r>
              <a:rPr lang="en-DE" sz="1800" b="0" i="0" u="none" strike="noStrike" baseline="0" dirty="0" err="1"/>
              <a:t>verfügbar</a:t>
            </a:r>
            <a:r>
              <a:rPr lang="en-DE" sz="1800" b="0" i="0" u="none" strike="noStrike" baseline="0" dirty="0"/>
              <a:t> </a:t>
            </a:r>
            <a:r>
              <a:rPr lang="en-DE" sz="1800" b="0" i="0" u="none" strike="noStrike" baseline="0" dirty="0" err="1"/>
              <a:t>unter</a:t>
            </a:r>
            <a:r>
              <a:rPr lang="en-DE" sz="1800" b="0" i="0" u="none" strike="noStrike" baseline="0" dirty="0"/>
              <a:t> https://www.epexspot.com/en/market-data?data_mode=map&amp;modality=Auction&amp;sub_modality=DayAhead&amp;product=60&amp;de-livery_date=2021-03-30&amp;trading_date=2021-03-29, </a:t>
            </a:r>
            <a:r>
              <a:rPr lang="en-DE" sz="1800" b="0" i="0" u="none" strike="noStrike" baseline="0" dirty="0" err="1"/>
              <a:t>zuletzt</a:t>
            </a:r>
            <a:r>
              <a:rPr lang="en-DE" sz="1800" b="0" i="0" u="none" strike="noStrike" baseline="0" dirty="0"/>
              <a:t> </a:t>
            </a:r>
            <a:r>
              <a:rPr lang="en-DE" sz="1800" b="0" i="0" u="none" strike="noStrike" baseline="0" dirty="0" err="1"/>
              <a:t>geprüft</a:t>
            </a:r>
            <a:r>
              <a:rPr lang="en-DE" sz="1800" b="0" i="0" u="none" strike="noStrike" baseline="0" dirty="0"/>
              <a:t> am 29.03.21.</a:t>
            </a:r>
          </a:p>
          <a:p>
            <a:pPr marL="0" marR="1100" indent="0">
              <a:spcAft>
                <a:spcPts val="0"/>
              </a:spcAft>
              <a:buNone/>
            </a:pPr>
            <a:r>
              <a:rPr lang="de-DE" sz="1800" dirty="0"/>
              <a:t>[</a:t>
            </a:r>
            <a:r>
              <a:rPr lang="en-DE" sz="1800" dirty="0">
                <a:hlinkClick r:id="rId2"/>
              </a:rPr>
              <a:t>2</a:t>
            </a:r>
            <a:r>
              <a:rPr lang="de-DE" sz="1800" dirty="0"/>
              <a:t>] </a:t>
            </a:r>
            <a:r>
              <a:rPr lang="en-US" sz="1800" dirty="0" err="1"/>
              <a:t>Weiß</a:t>
            </a:r>
            <a:r>
              <a:rPr lang="en-US" sz="1800" dirty="0"/>
              <a:t>, Tobias; </a:t>
            </a:r>
            <a:r>
              <a:rPr lang="en-US" sz="1800" dirty="0" err="1"/>
              <a:t>Rüdisser</a:t>
            </a:r>
            <a:r>
              <a:rPr lang="en-US" sz="1800" dirty="0"/>
              <a:t>, Daniel; Reynders, Glenn (2019): Tool to evaluate the Energy Flexibility in Buildings. A short manual. Hg. v. Energy Technology Network. Energy in Buildings and Communities </a:t>
            </a:r>
            <a:r>
              <a:rPr lang="en-US" sz="1800" dirty="0" err="1"/>
              <a:t>Programme</a:t>
            </a:r>
            <a:r>
              <a:rPr lang="en-US" sz="1800" dirty="0"/>
              <a:t>.</a:t>
            </a:r>
            <a:endParaRPr lang="en-DE" sz="1800" b="0" i="0" u="none" strike="noStrike" baseline="0" dirty="0"/>
          </a:p>
          <a:p>
            <a:pPr marL="0" marR="1170" indent="0">
              <a:spcAft>
                <a:spcPts val="0"/>
              </a:spcAft>
              <a:buNone/>
            </a:pPr>
            <a:r>
              <a:rPr lang="en-DE" sz="1800" dirty="0"/>
              <a:t>[3] </a:t>
            </a:r>
            <a:r>
              <a:rPr lang="de-DE" sz="1800" b="0" i="0" u="none" strike="noStrike" baseline="0" dirty="0"/>
              <a:t>Agora   Energiewende    (2019):   Strompreis    und    Emissionen.   Online    verfügbar    unter https://</a:t>
            </a:r>
            <a:r>
              <a:rPr lang="de-DE" sz="1800" dirty="0"/>
              <a:t>www.agora-energiewende.de/service/agorameter/chart/power_price_emis</a:t>
            </a:r>
            <a:r>
              <a:rPr lang="de-DE" sz="1800" b="0" i="0" u="none" strike="noStrike" baseline="0" dirty="0"/>
              <a:t>sion/01.01.2019/31.12.2019/, zuletzt geprüft am 04.03.2021.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DE" sz="1800" dirty="0"/>
              <a:t>[</a:t>
            </a:r>
            <a:r>
              <a:rPr lang="en-DE" sz="1800" dirty="0">
                <a:hlinkClick r:id="rId3"/>
              </a:rPr>
              <a:t>4</a:t>
            </a:r>
            <a:r>
              <a:rPr lang="en-DE" sz="1800" dirty="0"/>
              <a:t>] </a:t>
            </a:r>
            <a:r>
              <a:rPr lang="de-DE" sz="1800" b="0" i="0" u="none" strike="noStrike" baseline="0" dirty="0"/>
              <a:t>Bundesnetzagentur (Hg.) (2019): Markttransparenzstelle für den Großhandel mit Strom und Gas;</a:t>
            </a:r>
            <a:r>
              <a:rPr lang="en-DE" sz="1800" b="0" i="0" u="none" strike="noStrike" baseline="0" dirty="0"/>
              <a:t> </a:t>
            </a:r>
            <a:r>
              <a:rPr lang="de-DE" sz="1800" b="0" i="0" u="none" strike="noStrike" baseline="0" dirty="0"/>
              <a:t>Aufgaben nach REMIT; SMARD-Strommarktdaten.</a:t>
            </a:r>
            <a:endParaRPr lang="en-DE" sz="1800" b="0" i="0" u="none" strike="noStrike" baseline="0" dirty="0"/>
          </a:p>
          <a:p>
            <a:pPr marL="0" indent="0" algn="l">
              <a:spcAft>
                <a:spcPts val="0"/>
              </a:spcAft>
              <a:buNone/>
            </a:pPr>
            <a:r>
              <a:rPr lang="en-DE" sz="1800" dirty="0"/>
              <a:t>[5] </a:t>
            </a:r>
            <a:r>
              <a:rPr lang="de-DE" sz="1800" dirty="0"/>
              <a:t>Grein, Arne; Pehnt, Martin; Markus, Duscha; Holger, Kellerbauer (2009): Modellstadt Mannheim</a:t>
            </a:r>
            <a:r>
              <a:rPr lang="en-DE" sz="1800" dirty="0"/>
              <a:t> </a:t>
            </a:r>
            <a:r>
              <a:rPr lang="de-DE" sz="1800" dirty="0"/>
              <a:t>in der Metropolregion Rhein-Neckar, Mannheim.</a:t>
            </a:r>
            <a:endParaRPr lang="en-US" sz="1800" dirty="0"/>
          </a:p>
          <a:p>
            <a:pPr lvl="0" algn="just"/>
            <a:endParaRPr lang="de-DE" sz="1200" b="1" dirty="0"/>
          </a:p>
          <a:p>
            <a:pPr lvl="0"/>
            <a:endParaRPr lang="en-US" sz="1200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D6A0B-D7B1-4B60-8E53-B8A6D39B9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6086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CF79-F66A-44DB-9C4D-943ADE1B7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Referenzen</a:t>
            </a:r>
            <a:endParaRPr lang="en-DE" dirty="0">
              <a:solidFill>
                <a:srgbClr val="FF0000"/>
              </a:solidFill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832530D1-6C72-4A7E-A422-E0C1E5850B90}"/>
              </a:ext>
            </a:extLst>
          </p:cNvPr>
          <p:cNvSpPr txBox="1"/>
          <p:nvPr/>
        </p:nvSpPr>
        <p:spPr>
          <a:xfrm>
            <a:off x="9437858" y="4070101"/>
            <a:ext cx="2273972" cy="14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>
                <a:solidFill>
                  <a:schemeClr val="bg1"/>
                </a:solidFill>
              </a:rPr>
              <a:t>© Fraunhofer UMSICHT | Bernd Röttgers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914443-9D9D-4605-9CD8-B1891F69F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38" y="1590816"/>
            <a:ext cx="11233149" cy="4752528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de-DE" sz="1600" dirty="0"/>
              <a:t>[</a:t>
            </a:r>
            <a:r>
              <a:rPr lang="de-DE" sz="1600" dirty="0">
                <a:hlinkClick r:id="rId2"/>
              </a:rPr>
              <a:t>1</a:t>
            </a:r>
            <a:r>
              <a:rPr lang="de-DE" sz="1600" dirty="0"/>
              <a:t>] Thomas </a:t>
            </a:r>
            <a:r>
              <a:rPr lang="de-DE" sz="1600" dirty="0" err="1"/>
              <a:t>Langrock</a:t>
            </a:r>
            <a:r>
              <a:rPr lang="de-DE" sz="1600" dirty="0"/>
              <a:t>, Siggi </a:t>
            </a:r>
            <a:r>
              <a:rPr lang="de-DE" sz="1600" dirty="0" err="1"/>
              <a:t>Achner</a:t>
            </a:r>
            <a:r>
              <a:rPr lang="de-DE" sz="1600" dirty="0"/>
              <a:t>, Christian Jungbluth, Constanze </a:t>
            </a:r>
            <a:r>
              <a:rPr lang="de-DE" sz="1600" dirty="0" err="1"/>
              <a:t>Marambio</a:t>
            </a:r>
            <a:r>
              <a:rPr lang="de-DE" sz="1600" dirty="0"/>
              <a:t>, Armin Michels, Paul </a:t>
            </a:r>
            <a:r>
              <a:rPr lang="de-DE" sz="1600" dirty="0" err="1"/>
              <a:t>Weinhard</a:t>
            </a:r>
            <a:r>
              <a:rPr lang="de-DE" sz="1600" dirty="0"/>
              <a:t>, Bastian Baumgart, Achim Otto (2015): Potentiale regelbarer Lasten in einem Energieversorgungs-system mit wachsendem Anteil erneuerbarer Energien.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de-DE" sz="1600" dirty="0"/>
              <a:t>[</a:t>
            </a:r>
            <a:r>
              <a:rPr lang="de-DE" sz="1600" dirty="0">
                <a:hlinkClick r:id="rId3"/>
              </a:rPr>
              <a:t>2</a:t>
            </a:r>
            <a:r>
              <a:rPr lang="de-DE" sz="1600" dirty="0"/>
              <a:t>] VDE-Studie (2012): Lastverschiebungspotenziale in Deutschland. "Demand Side Integration".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de-DE" sz="1600" dirty="0"/>
              <a:t>[3] B. K. </a:t>
            </a:r>
            <a:r>
              <a:rPr lang="de-DE" sz="1600" dirty="0" err="1"/>
              <a:t>Nalini</a:t>
            </a:r>
            <a:r>
              <a:rPr lang="de-DE" sz="1600" dirty="0"/>
              <a:t>, M. Eldakadosi, Z. </a:t>
            </a:r>
            <a:r>
              <a:rPr lang="de-DE" sz="1600" dirty="0" err="1"/>
              <a:t>You</a:t>
            </a:r>
            <a:r>
              <a:rPr lang="de-DE" sz="1600" dirty="0"/>
              <a:t>, M. </a:t>
            </a:r>
            <a:r>
              <a:rPr lang="de-DE" sz="1600" dirty="0" err="1"/>
              <a:t>Zade</a:t>
            </a:r>
            <a:r>
              <a:rPr lang="de-DE" sz="1600" dirty="0"/>
              <a:t>, P. </a:t>
            </a:r>
            <a:r>
              <a:rPr lang="de-DE" sz="1600" dirty="0" err="1"/>
              <a:t>Tzscheutschler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U. Wagner, "</a:t>
            </a:r>
            <a:r>
              <a:rPr lang="de-DE" sz="1600" dirty="0" err="1"/>
              <a:t>Towards</a:t>
            </a:r>
            <a:r>
              <a:rPr lang="de-DE" sz="1600" dirty="0"/>
              <a:t> </a:t>
            </a:r>
            <a:r>
              <a:rPr lang="de-DE" sz="1600" dirty="0" err="1"/>
              <a:t>Prosumer</a:t>
            </a:r>
            <a:r>
              <a:rPr lang="de-DE" sz="1600" dirty="0"/>
              <a:t> </a:t>
            </a:r>
            <a:r>
              <a:rPr lang="de-DE" sz="1600" dirty="0" err="1"/>
              <a:t>Flexibility</a:t>
            </a:r>
            <a:r>
              <a:rPr lang="de-DE" sz="1600" dirty="0"/>
              <a:t> </a:t>
            </a:r>
            <a:r>
              <a:rPr lang="de-DE" sz="1600" dirty="0" err="1"/>
              <a:t>Markets</a:t>
            </a:r>
            <a:r>
              <a:rPr lang="de-DE" sz="1600" dirty="0"/>
              <a:t>: A </a:t>
            </a:r>
            <a:r>
              <a:rPr lang="de-DE" sz="1600" dirty="0" err="1"/>
              <a:t>Photovoltaic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Battery</a:t>
            </a:r>
            <a:r>
              <a:rPr lang="de-DE" sz="1600" dirty="0"/>
              <a:t> Storage Model," 2019 IEEE PES Innovative Smart Grid Technologies Europe (ISGT-Europe), 2019, pp. 1-5, </a:t>
            </a:r>
            <a:r>
              <a:rPr lang="de-DE" sz="1600" dirty="0" err="1"/>
              <a:t>doi</a:t>
            </a:r>
            <a:r>
              <a:rPr lang="de-DE" sz="1600" dirty="0"/>
              <a:t>: 10.1109/ISGTEurope.2019.8905622.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de-DE" sz="1600" dirty="0"/>
              <a:t>[</a:t>
            </a:r>
            <a:r>
              <a:rPr lang="de-DE" sz="1600" dirty="0">
                <a:hlinkClick r:id="rId4"/>
              </a:rPr>
              <a:t>4</a:t>
            </a:r>
            <a:r>
              <a:rPr lang="de-DE" sz="1600" dirty="0"/>
              <a:t>] </a:t>
            </a:r>
            <a:r>
              <a:rPr lang="en-US" sz="1600" dirty="0" err="1"/>
              <a:t>Weiß</a:t>
            </a:r>
            <a:r>
              <a:rPr lang="en-US" sz="1600" dirty="0"/>
              <a:t>, Tobias; </a:t>
            </a:r>
            <a:r>
              <a:rPr lang="en-US" sz="1600" dirty="0" err="1"/>
              <a:t>Rüdisser</a:t>
            </a:r>
            <a:r>
              <a:rPr lang="en-US" sz="1600" dirty="0"/>
              <a:t>, Daniel; Reynders, Glenn (2019): Tool to evaluate the Energy Flexibility in Buildings. A short manual. Hg. v. Energy Technology Network. Energy in Buildings and Communities </a:t>
            </a:r>
            <a:r>
              <a:rPr lang="en-US" sz="1600" dirty="0" err="1"/>
              <a:t>Programme</a:t>
            </a:r>
            <a:r>
              <a:rPr lang="en-US" sz="1600" dirty="0"/>
              <a:t>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de-DE" sz="1600" dirty="0"/>
              <a:t>[5] Bauknecht, Dierk; Heinemann, Christoph; Koch, Matthias; Ritter, David; </a:t>
            </a:r>
            <a:r>
              <a:rPr lang="de-DE" sz="1600" dirty="0" err="1"/>
              <a:t>Harthan</a:t>
            </a:r>
            <a:r>
              <a:rPr lang="de-DE" sz="1600" dirty="0"/>
              <a:t>, Ralph; Sachs, Anja et al. (2016): Systematischer Vergleich von Flexibilitäts- und Speicheroptionen im deutschen Stromsystem zur Integration von erneuerbaren Energien und Analyse entsprechender Rahmenbedingungen. </a:t>
            </a:r>
            <a:r>
              <a:rPr lang="de-DE" sz="1600" dirty="0" err="1"/>
              <a:t>Hg</a:t>
            </a:r>
            <a:r>
              <a:rPr lang="de-DE" sz="1600" dirty="0"/>
              <a:t>. v. Öko-Institut e.V. und </a:t>
            </a:r>
            <a:r>
              <a:rPr lang="de-DE" sz="1600" dirty="0" err="1"/>
              <a:t>Energynautics</a:t>
            </a:r>
            <a:r>
              <a:rPr lang="de-DE" sz="1600" dirty="0"/>
              <a:t> GmbH. Freiburg, Darmstadt.</a:t>
            </a:r>
            <a:endParaRPr lang="en-DE" sz="1600" dirty="0"/>
          </a:p>
          <a:p>
            <a:pPr marL="0" marR="1100" indent="0">
              <a:spcAft>
                <a:spcPts val="0"/>
              </a:spcAft>
              <a:buNone/>
            </a:pPr>
            <a:r>
              <a:rPr lang="en-DE" sz="1600" dirty="0"/>
              <a:t>[6] </a:t>
            </a:r>
            <a:r>
              <a:rPr lang="en-DE" sz="1600" b="0" i="0" u="none" strike="noStrike" baseline="0" dirty="0"/>
              <a:t>EPEX Spot (2019): Market Data. Online </a:t>
            </a:r>
            <a:r>
              <a:rPr lang="en-DE" sz="1600" b="0" i="0" u="none" strike="noStrike" baseline="0" dirty="0" err="1"/>
              <a:t>verfügbar</a:t>
            </a:r>
            <a:r>
              <a:rPr lang="en-DE" sz="1600" b="0" i="0" u="none" strike="noStrike" baseline="0" dirty="0"/>
              <a:t> </a:t>
            </a:r>
            <a:r>
              <a:rPr lang="en-DE" sz="1600" b="0" i="0" u="none" strike="noStrike" baseline="0" dirty="0" err="1"/>
              <a:t>unter</a:t>
            </a:r>
            <a:r>
              <a:rPr lang="en-DE" sz="1600" b="0" i="0" u="none" strike="noStrike" baseline="0" dirty="0"/>
              <a:t> https://www.epexspot.com/en/market-data?data_mode=map&amp;modality=Auction&amp;sub_modality=DayAhead&amp;product=60&amp;de-livery_date=2021-03-30&amp;trading_date=2021-03-29, </a:t>
            </a:r>
            <a:r>
              <a:rPr lang="en-DE" sz="1600" b="0" i="0" u="none" strike="noStrike" baseline="0" dirty="0" err="1"/>
              <a:t>zuletzt</a:t>
            </a:r>
            <a:r>
              <a:rPr lang="en-DE" sz="1600" b="0" i="0" u="none" strike="noStrike" baseline="0" dirty="0"/>
              <a:t> </a:t>
            </a:r>
            <a:r>
              <a:rPr lang="en-DE" sz="1600" b="0" i="0" u="none" strike="noStrike" baseline="0" dirty="0" err="1"/>
              <a:t>geprüft</a:t>
            </a:r>
            <a:r>
              <a:rPr lang="en-DE" sz="1600" b="0" i="0" u="none" strike="noStrike" baseline="0" dirty="0"/>
              <a:t> am 29.03.21.</a:t>
            </a:r>
          </a:p>
          <a:p>
            <a:pPr marL="0" marR="1170" indent="0">
              <a:spcAft>
                <a:spcPts val="0"/>
              </a:spcAft>
              <a:buNone/>
            </a:pPr>
            <a:r>
              <a:rPr lang="en-DE" sz="1600" dirty="0"/>
              <a:t>[7] </a:t>
            </a:r>
            <a:r>
              <a:rPr lang="de-DE" sz="1600" b="0" i="0" u="none" strike="noStrike" baseline="0" dirty="0"/>
              <a:t>Agora   Energiewende    (2019):   Strompreis    und    Emissionen.   Online    verfügbar    unter https://</a:t>
            </a:r>
            <a:r>
              <a:rPr lang="de-DE" sz="1600" dirty="0"/>
              <a:t>www.agora-energiewende.de/service/agorameter/chart/power_price_emis</a:t>
            </a:r>
            <a:r>
              <a:rPr lang="de-DE" sz="1600" b="0" i="0" u="none" strike="noStrike" baseline="0" dirty="0"/>
              <a:t>sion/01.01.2019/31.12.2019/, zuletzt geprüft am 04.03.2021.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DE" sz="1600" dirty="0"/>
              <a:t>[</a:t>
            </a:r>
            <a:r>
              <a:rPr lang="en-DE" sz="1600" dirty="0">
                <a:hlinkClick r:id="rId5"/>
              </a:rPr>
              <a:t>8</a:t>
            </a:r>
            <a:r>
              <a:rPr lang="en-DE" sz="1600" dirty="0"/>
              <a:t>] </a:t>
            </a:r>
            <a:r>
              <a:rPr lang="de-DE" sz="1600" b="0" i="0" u="none" strike="noStrike" baseline="0" dirty="0"/>
              <a:t>Bundesnetzagentur (Hg.) (2019): Markttransparenzstelle für den Großhandel mit Strom und Gas;</a:t>
            </a:r>
            <a:r>
              <a:rPr lang="en-DE" sz="1600" b="0" i="0" u="none" strike="noStrike" baseline="0" dirty="0"/>
              <a:t> </a:t>
            </a:r>
            <a:r>
              <a:rPr lang="de-DE" sz="1600" b="0" i="0" u="none" strike="noStrike" baseline="0" dirty="0"/>
              <a:t>Aufgaben nach REMIT; SMARD-Strommarktdaten.</a:t>
            </a:r>
            <a:endParaRPr lang="en-DE" sz="1600" b="0" i="0" u="none" strike="noStrike" baseline="0" dirty="0"/>
          </a:p>
          <a:p>
            <a:pPr marL="0" indent="0" algn="l">
              <a:spcAft>
                <a:spcPts val="0"/>
              </a:spcAft>
              <a:buNone/>
            </a:pPr>
            <a:r>
              <a:rPr lang="en-DE" sz="1600" dirty="0"/>
              <a:t>[9] </a:t>
            </a:r>
            <a:r>
              <a:rPr lang="de-DE" sz="1600" dirty="0"/>
              <a:t>Grein, Arne; Pehnt, Martin; Markus, Duscha; Holger, Kellerbauer (2009): Modellstadt Mannheim</a:t>
            </a:r>
            <a:r>
              <a:rPr lang="en-DE" sz="1600" dirty="0"/>
              <a:t> </a:t>
            </a:r>
            <a:r>
              <a:rPr lang="de-DE" sz="1600" dirty="0"/>
              <a:t>in der Metropolregion Rhein-Neckar, Mannheim</a:t>
            </a:r>
            <a:r>
              <a:rPr lang="de-DE" sz="1400" dirty="0"/>
              <a:t>.</a:t>
            </a:r>
            <a:endParaRPr lang="en-US" sz="1400" dirty="0"/>
          </a:p>
          <a:p>
            <a:pPr lvl="0" algn="just"/>
            <a:endParaRPr lang="de-DE" sz="1200" b="1" dirty="0"/>
          </a:p>
          <a:p>
            <a:pPr lvl="0"/>
            <a:endParaRPr lang="en-US" sz="1200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D6A0B-D7B1-4B60-8E53-B8A6D39B9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980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Untertitel 4">
                <a:extLst>
                  <a:ext uri="{FF2B5EF4-FFF2-40B4-BE49-F238E27FC236}">
                    <a16:creationId xmlns:a16="http://schemas.microsoft.com/office/drawing/2014/main" id="{EDD22531-F8BD-4A78-9496-90D3A44AB9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838" y="1772816"/>
                <a:ext cx="11233150" cy="42444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tx1"/>
                  </a:buClr>
                  <a:buSzPct val="120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rgbClr val="7030A0"/>
                  </a:buClr>
                  <a:buFont typeface="Wingdings" panose="05000000000000000000" pitchFamily="2" charset="2"/>
                  <a:buChar char="Ø"/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accent3"/>
                  </a:buClr>
                  <a:buFont typeface="Courier New" panose="02070309020205020404" pitchFamily="49" charset="0"/>
                  <a:buChar char="o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rgbClr val="0070C0"/>
                  </a:buClr>
                  <a:buFont typeface="Symbol" panose="05050102010706020507" pitchFamily="18" charset="2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rgbClr val="00B050"/>
                  </a:buClr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DE" b="1" dirty="0"/>
                  <a:t>Definition: </a:t>
                </a:r>
              </a:p>
              <a:p>
                <a:pPr marL="360000" lvl="1" indent="0">
                  <a:buNone/>
                </a:pPr>
                <a:r>
                  <a:rPr lang="en-DE" i="0" dirty="0">
                    <a:solidFill>
                      <a:schemeClr val="tx1"/>
                    </a:solidFill>
                  </a:rPr>
                  <a:t>The ability to adjust the performance of the energy system in reaction to an external signal over a period [1]</a:t>
                </a:r>
                <a:r>
                  <a:rPr lang="de-DE" i="0" dirty="0">
                    <a:solidFill>
                      <a:schemeClr val="tx1"/>
                    </a:solidFill>
                  </a:rPr>
                  <a:t> </a:t>
                </a:r>
                <a:endParaRPr lang="en-DE" dirty="0"/>
              </a:p>
              <a:p>
                <a:r>
                  <a:rPr lang="en-DE" b="1" dirty="0"/>
                  <a:t>Quantification:</a:t>
                </a:r>
              </a:p>
              <a:p>
                <a:pPr lvl="1"/>
                <a:r>
                  <a:rPr lang="en-DE" dirty="0"/>
                  <a:t>Goal-based quantification of flexibility potential through mathematical optimization of the operation (MILP)</a:t>
                </a:r>
              </a:p>
              <a:p>
                <a:pPr lvl="1"/>
                <a:r>
                  <a:rPr lang="en-DE" dirty="0"/>
                  <a:t>Comparison between normal operation and optimized operation</a:t>
                </a:r>
              </a:p>
              <a:p>
                <a:pPr marL="0" indent="0">
                  <a:buNone/>
                </a:pPr>
                <a:endParaRPr lang="en-DE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𝑉𝑎𝑙𝑢𝑒𝑠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𝑑𝑒𝑐𝑖𝑠𝑖𝑜𝑛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𝑝𝑎𝑟𝑎𝑚𝑒𝑡𝑒𝑟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𝑏𝑎𝑠𝑒𝑑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𝑠𝑝𝑒𝑐𝑖𝑓𝑖𝑐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𝑔𝑜𝑎𝑙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𝑖𝑛𝑜𝑝𝑡𝑖𝑚𝑖𝑧𝑒𝑑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𝑜𝑝𝑒𝑟𝑖𝑜𝑛</m:t>
                          </m:r>
                        </m:num>
                        <m:den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𝑉𝑎𝑙𝑢𝑒𝑠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𝑠𝑎𝑚𝑒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𝑑𝑒𝑐𝑖𝑠𝑖𝑜𝑛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𝑝𝑎𝑟𝑎𝑚𝑒𝑡𝑒𝑟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DE" sz="1800" i="1">
                              <a:latin typeface="Cambria Math" panose="02040503050406030204" pitchFamily="18" charset="0"/>
                            </a:rPr>
                            <m:t>𝑜𝑝𝑒𝑟𝑖𝑜𝑛</m:t>
                          </m:r>
                        </m:den>
                      </m:f>
                    </m:oMath>
                  </m:oMathPara>
                </a14:m>
                <a:endParaRPr lang="en-DE" dirty="0"/>
              </a:p>
              <a:p>
                <a:pPr marL="0" indent="0">
                  <a:buNone/>
                </a:pPr>
                <a:r>
                  <a:rPr lang="en-DE" dirty="0"/>
                  <a:t> 	</a:t>
                </a:r>
                <a:endParaRPr lang="en-DE" sz="1800" dirty="0"/>
              </a:p>
              <a:p>
                <a:pPr marL="0" indent="0">
                  <a:buNone/>
                </a:pPr>
                <a:r>
                  <a:rPr lang="en-DE" sz="1800" dirty="0">
                    <a:sym typeface="Wingdings" panose="05000000000000000000" pitchFamily="2" charset="2"/>
                  </a:rPr>
                  <a:t>	 Example: Electricity purchase costs</a:t>
                </a:r>
                <a:endParaRPr lang="en-DE" sz="1800" dirty="0"/>
              </a:p>
              <a:p>
                <a:endParaRPr lang="en-DE" sz="3200" dirty="0"/>
              </a:p>
              <a:p>
                <a:endParaRPr lang="en-DE" sz="2800" dirty="0"/>
              </a:p>
              <a:p>
                <a:endParaRPr lang="de-DE" sz="2200" b="1" kern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Untertitel 4">
                <a:extLst>
                  <a:ext uri="{FF2B5EF4-FFF2-40B4-BE49-F238E27FC236}">
                    <a16:creationId xmlns:a16="http://schemas.microsoft.com/office/drawing/2014/main" id="{EDD22531-F8BD-4A78-9496-90D3A44AB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38" y="1772816"/>
                <a:ext cx="11233150" cy="4244459"/>
              </a:xfrm>
              <a:prstGeom prst="rect">
                <a:avLst/>
              </a:prstGeom>
              <a:blipFill>
                <a:blip r:embed="rId2"/>
                <a:stretch>
                  <a:fillRect l="-705" t="-186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E8D6E86-CB08-4F30-9A6B-656D54B867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flexibility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C50D3-B2B8-4CAC-8C20-1CD61A938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157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00884-639D-406A-9244-047C25BA4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Evaluation of flexibility </a:t>
            </a:r>
            <a:r>
              <a:rPr lang="en-DE" sz="2400" b="1" dirty="0"/>
              <a:t>potential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0177FCC-A16B-4ADF-9111-54A74E032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838" y="1655473"/>
                <a:ext cx="9433792" cy="468009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DE" sz="1800" b="1" dirty="0"/>
                  <a:t>By means of metrics:</a:t>
                </a:r>
                <a:endParaRPr lang="en-US" sz="1800" b="1" dirty="0"/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kern="120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de-DE" kern="1200">
                            <a:latin typeface="Cambria Math" panose="02040503050406030204" pitchFamily="18" charset="0"/>
                          </a:rPr>
                          <m:t>𝒇𝒍𝒆𝒙</m:t>
                        </m:r>
                      </m:sub>
                    </m:sSub>
                    <m:r>
                      <m:rPr>
                        <m:nor/>
                      </m:rPr>
                      <a:rPr lang="en-DE" b="1" i="0" kern="12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/>
                      <m:t>[</m:t>
                    </m:r>
                    <m:r>
                      <m:rPr>
                        <m:nor/>
                      </m:rPr>
                      <a:rPr lang="en-DE" b="1" i="0" dirty="0" smtClean="0"/>
                      <m:t>2</m:t>
                    </m:r>
                    <m:r>
                      <m:rPr>
                        <m:nor/>
                      </m:rPr>
                      <a:rPr lang="en-US" b="1" dirty="0"/>
                      <m:t>]</m:t>
                    </m:r>
                    <m:r>
                      <a:rPr lang="de-DE" kern="12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de-DE" kern="1200">
                        <a:latin typeface="Cambria Math" panose="02040503050406030204" pitchFamily="18" charset="0"/>
                      </a:rPr>
                      <m:t>shifted</m:t>
                    </m:r>
                    <m:r>
                      <a:rPr lang="de-DE" kern="1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kern="1200">
                        <a:latin typeface="Cambria Math" panose="02040503050406030204" pitchFamily="18" charset="0"/>
                      </a:rPr>
                      <m:t>flexible</m:t>
                    </m:r>
                    <m:r>
                      <a:rPr lang="de-DE" kern="1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kern="1200">
                        <a:latin typeface="Cambria Math" panose="02040503050406030204" pitchFamily="18" charset="0"/>
                      </a:rPr>
                      <m:t>loads</m:t>
                    </m:r>
                    <m:r>
                      <a:rPr lang="de-DE" kern="12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de-DE" i="1" kern="12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kern="1200">
                            <a:latin typeface="Cambria Math" panose="02040503050406030204" pitchFamily="18" charset="0"/>
                          </a:rPr>
                          <m:t>%</m:t>
                        </m:r>
                      </m:e>
                    </m:d>
                  </m:oMath>
                </a14:m>
                <a:endParaRPr lang="en-DE" b="1" dirty="0"/>
              </a:p>
              <a:p>
                <a:pPr marL="720000" lvl="2" indent="0">
                  <a:lnSpc>
                    <a:spcPct val="200000"/>
                  </a:lnSpc>
                  <a:buNone/>
                </a:pPr>
                <a:r>
                  <a:rPr lang="en-DE" dirty="0"/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1" kern="12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1" kern="1200">
                            <a:latin typeface="Cambria Math" panose="02040503050406030204" pitchFamily="18" charset="0"/>
                          </a:rPr>
                          <m:t>flex</m:t>
                        </m:r>
                      </m:sub>
                    </m:sSub>
                  </m:oMath>
                </a14:m>
                <a:r>
                  <a:rPr lang="en-DE" dirty="0"/>
                  <a:t> </a:t>
                </a:r>
                <a:r>
                  <a:rPr lang="en-DE" dirty="0">
                    <a:sym typeface="Wingdings" panose="05000000000000000000" pitchFamily="2" charset="2"/>
                  </a:rPr>
                  <a:t> higher load shift</a:t>
                </a:r>
                <a:endParaRPr lang="en-DE" dirty="0"/>
              </a:p>
              <a:p>
                <a:pPr lvl="1">
                  <a:lnSpc>
                    <a:spcPct val="200000"/>
                  </a:lnSpc>
                </a:pPr>
                <a:r>
                  <a:rPr lang="en-DE" b="1" dirty="0"/>
                  <a:t>Electricity costs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DE" b="1" dirty="0"/>
                  <a:t>Energy consumption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de-DE" b="1" kern="0" dirty="0"/>
                  <a:t>CO</a:t>
                </a:r>
                <a:r>
                  <a:rPr lang="de-DE" b="1" kern="0" baseline="-25000" dirty="0"/>
                  <a:t>2</a:t>
                </a:r>
                <a:r>
                  <a:rPr lang="de-DE" b="1" kern="0" dirty="0"/>
                  <a:t>-Emission</a:t>
                </a:r>
                <a:endParaRPr lang="en-DE" b="1" dirty="0"/>
              </a:p>
              <a:p>
                <a:pPr lvl="1">
                  <a:lnSpc>
                    <a:spcPct val="200000"/>
                  </a:lnSpc>
                </a:pPr>
                <a:r>
                  <a:rPr lang="en-DE" b="1" dirty="0"/>
                  <a:t>Load change</a:t>
                </a:r>
                <a:r>
                  <a:rPr lang="en-DE" dirty="0"/>
                  <a:t>: any change in the power consumption of the refrigeration system</a:t>
                </a:r>
              </a:p>
              <a:p>
                <a:pPr lvl="1"/>
                <a:endParaRPr lang="en-DE" dirty="0"/>
              </a:p>
              <a:p>
                <a:pPr lvl="1"/>
                <a:endParaRPr lang="de-DE" b="1" dirty="0"/>
              </a:p>
              <a:p>
                <a:pPr lvl="1"/>
                <a:endParaRPr lang="de-DE" b="1" dirty="0"/>
              </a:p>
              <a:p>
                <a:pPr lvl="1"/>
                <a:endParaRPr lang="de-DE" sz="1600" kern="1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0177FCC-A16B-4ADF-9111-54A74E032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838" y="1655473"/>
                <a:ext cx="9433792" cy="4680098"/>
              </a:xfrm>
              <a:blipFill>
                <a:blip r:embed="rId2"/>
                <a:stretch>
                  <a:fillRect l="-64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4E15869-B881-496E-B0A9-47CC8214B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100" y="1837831"/>
            <a:ext cx="5058673" cy="2509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F3BBB2-D5AB-4ACB-A2FD-A078BF885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205" y="4599695"/>
            <a:ext cx="3758462" cy="77783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54654-AD40-4BEC-9950-C6BDC11DE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0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4EE242F-00A0-4C52-9442-DB7A5B3B6ECE}"/>
              </a:ext>
            </a:extLst>
          </p:cNvPr>
          <p:cNvSpPr txBox="1">
            <a:spLocks/>
          </p:cNvSpPr>
          <p:nvPr/>
        </p:nvSpPr>
        <p:spPr bwMode="auto">
          <a:xfrm>
            <a:off x="6796551" y="3053581"/>
            <a:ext cx="3456803" cy="11882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DE" b="1" kern="0" dirty="0"/>
              <a:t>Minimization of</a:t>
            </a:r>
            <a:r>
              <a:rPr lang="de-DE" b="1" kern="0" dirty="0"/>
              <a:t> CO</a:t>
            </a:r>
            <a:r>
              <a:rPr lang="de-DE" b="1" kern="0" baseline="-25000" dirty="0"/>
              <a:t>2</a:t>
            </a:r>
            <a:r>
              <a:rPr lang="de-DE" b="1" kern="0" dirty="0"/>
              <a:t>-Emission</a:t>
            </a:r>
            <a:r>
              <a:rPr lang="en-DE" b="1" kern="0" dirty="0"/>
              <a:t>s</a:t>
            </a:r>
            <a:endParaRPr lang="de-DE" b="1" kern="0" dirty="0"/>
          </a:p>
          <a:p>
            <a:pPr lvl="1"/>
            <a:r>
              <a:rPr lang="en-DE" sz="1600" kern="0" dirty="0"/>
              <a:t>Penalty costs for </a:t>
            </a:r>
            <a:r>
              <a:rPr lang="de-DE" sz="1600" kern="0" dirty="0"/>
              <a:t>CO</a:t>
            </a:r>
            <a:r>
              <a:rPr lang="de-DE" sz="1600" kern="0" baseline="-25000" dirty="0"/>
              <a:t>2</a:t>
            </a:r>
            <a:r>
              <a:rPr lang="de-DE" sz="1600" kern="0" dirty="0"/>
              <a:t>-</a:t>
            </a:r>
            <a:r>
              <a:rPr lang="en-DE" sz="1600" kern="0" dirty="0"/>
              <a:t>f</a:t>
            </a:r>
            <a:r>
              <a:rPr lang="de-DE" sz="1600" kern="0" dirty="0"/>
              <a:t>a</a:t>
            </a:r>
            <a:r>
              <a:rPr lang="en-DE" sz="1600" kern="0" dirty="0"/>
              <a:t>c</a:t>
            </a:r>
            <a:r>
              <a:rPr lang="de-DE" sz="1600" kern="0" dirty="0"/>
              <a:t>tor </a:t>
            </a:r>
            <a:r>
              <a:rPr lang="en-DE" sz="1600" kern="0" dirty="0"/>
              <a:t>in electricity grid</a:t>
            </a:r>
          </a:p>
          <a:p>
            <a:pPr lvl="1"/>
            <a:r>
              <a:rPr lang="en-DE" sz="1600" kern="0" dirty="0"/>
              <a:t>Negative penalty costs for proportion of electricity from wind and PV-plants in the grid</a:t>
            </a:r>
            <a:endParaRPr lang="de-DE" sz="1600" kern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sz="2400" b="1" kern="0" dirty="0"/>
              <a:t>Goals, Objective functions and external signals</a:t>
            </a:r>
            <a:endParaRPr lang="de-D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Inhaltsplatzhalter 2">
                <a:extLst>
                  <a:ext uri="{FF2B5EF4-FFF2-40B4-BE49-F238E27FC236}">
                    <a16:creationId xmlns:a16="http://schemas.microsoft.com/office/drawing/2014/main" id="{9E025312-2296-4C10-B970-8FE2754FC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2639" y="1695007"/>
                <a:ext cx="4922017" cy="118821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22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sz="2200" b="1" i="1">
                              <a:latin typeface="Cambria Math" panose="02040503050406030204" pitchFamily="18" charset="0"/>
                            </a:rPr>
                            <m:t>𝒎𝒊𝒏</m:t>
                          </m:r>
                        </m:fName>
                        <m:e>
                          <m:r>
                            <a:rPr lang="de-DE" sz="22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de-DE" sz="2200" b="1" i="1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  <m:r>
                        <a:rPr lang="de-DE" sz="2200" b="1" i="1">
                          <a:latin typeface="Cambria Math" panose="02040503050406030204" pitchFamily="18" charset="0"/>
                        </a:rPr>
                        <m:t>𝒎𝒊𝒏</m:t>
                      </m:r>
                      <m:r>
                        <a:rPr lang="de-DE" sz="22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de-DE" sz="22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de-DE" sz="22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2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de-DE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de-DE" sz="22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de-DE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DE" sz="2200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de-DE" sz="22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de-DE" sz="22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2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de-DE" sz="2200" b="1" i="1">
                                  <a:latin typeface="Cambria Math" panose="02040503050406030204" pitchFamily="18" charset="0"/>
                                </a:rPr>
                                <m:t>) ∙</m:t>
                              </m:r>
                              <m:sSub>
                                <m:sSubPr>
                                  <m:ctrlPr>
                                    <a:rPr lang="de-DE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de-DE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𝒗𝒂𝒓</m:t>
                                  </m:r>
                                </m:sub>
                              </m:sSub>
                              <m:r>
                                <a:rPr lang="de-DE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de-DE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de-DE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∙ ∆</m:t>
                              </m:r>
                              <m:r>
                                <a:rPr lang="de-DE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6" name="Inhaltsplatzhalter 2">
                <a:extLst>
                  <a:ext uri="{FF2B5EF4-FFF2-40B4-BE49-F238E27FC236}">
                    <a16:creationId xmlns:a16="http://schemas.microsoft.com/office/drawing/2014/main" id="{9E025312-2296-4C10-B970-8FE2754FC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639" y="1695007"/>
                <a:ext cx="4922017" cy="118821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>
                <a:extLst>
                  <a:ext uri="{FF2B5EF4-FFF2-40B4-BE49-F238E27FC236}">
                    <a16:creationId xmlns:a16="http://schemas.microsoft.com/office/drawing/2014/main" id="{20F85CBE-1464-48CE-9BA0-5155787B90B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85757" y="1807015"/>
                <a:ext cx="5904656" cy="9361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eaLnBrk="1" fontAlgn="base" hangingPunct="1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eaLnBrk="1" fontAlgn="base" hangingPunct="1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60000" lvl="1" indent="0">
                  <a:buNone/>
                </a:pPr>
                <a:r>
                  <a:rPr lang="en-DE" b="1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de-DE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t</m:t>
                    </m:r>
                    <m:r>
                      <a:rPr lang="de-DE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DE" b="1" dirty="0">
                    <a:sym typeface="Wingdings" panose="05000000000000000000" pitchFamily="2" charset="2"/>
                  </a:rPr>
                  <a:t>: </a:t>
                </a:r>
                <a:r>
                  <a:rPr lang="en-DE" dirty="0">
                    <a:sym typeface="Wingdings" panose="05000000000000000000" pitchFamily="2" charset="2"/>
                  </a:rPr>
                  <a:t>real or penalty costs</a:t>
                </a:r>
              </a:p>
              <a:p>
                <a:pPr marL="360000" lvl="1" indent="0">
                  <a:buNone/>
                </a:pPr>
                <a:r>
                  <a:rPr lang="en-DE" b="1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DE" b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𝒗𝒂𝒓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DE" dirty="0"/>
                  <a:t>– </a:t>
                </a:r>
                <a:r>
                  <a:rPr lang="en-DE" dirty="0"/>
                  <a:t>Power consumption</a:t>
                </a:r>
                <a:endParaRPr lang="de-DE" dirty="0"/>
              </a:p>
              <a:p>
                <a:pPr marL="360000" lvl="1" indent="0">
                  <a:buNone/>
                </a:pPr>
                <a:r>
                  <a:rPr lang="en-DE" b="1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DE" b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de-DE" dirty="0"/>
                  <a:t> – </a:t>
                </a:r>
                <a:r>
                  <a:rPr lang="en-DE" dirty="0"/>
                  <a:t>time step</a:t>
                </a:r>
                <a:endParaRPr lang="de-DE" b="1" kern="0" dirty="0"/>
              </a:p>
            </p:txBody>
          </p:sp>
        </mc:Choice>
        <mc:Fallback xmlns="">
          <p:sp>
            <p:nvSpPr>
              <p:cNvPr id="7" name="Inhaltsplatzhalter 2">
                <a:extLst>
                  <a:ext uri="{FF2B5EF4-FFF2-40B4-BE49-F238E27FC236}">
                    <a16:creationId xmlns:a16="http://schemas.microsoft.com/office/drawing/2014/main" id="{20F85CBE-1464-48CE-9BA0-5155787B9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5757" y="1807015"/>
                <a:ext cx="5904656" cy="936104"/>
              </a:xfrm>
              <a:prstGeom prst="rect">
                <a:avLst/>
              </a:prstGeom>
              <a:blipFill>
                <a:blip r:embed="rId3"/>
                <a:stretch>
                  <a:fillRect t="-9091" b="-279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8">
            <a:extLst>
              <a:ext uri="{FF2B5EF4-FFF2-40B4-BE49-F238E27FC236}">
                <a16:creationId xmlns:a16="http://schemas.microsoft.com/office/drawing/2014/main" id="{9A74DBDA-3238-4568-9967-38AAE7A511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80" t="23120" r="26480" b="23120"/>
          <a:stretch/>
        </p:blipFill>
        <p:spPr>
          <a:xfrm>
            <a:off x="10563981" y="3831051"/>
            <a:ext cx="720000" cy="822085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37D8A033-28D5-428B-AACF-C4A9AB796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492" y="3087664"/>
            <a:ext cx="720000" cy="877256"/>
          </a:xfrm>
          <a:prstGeom prst="rect">
            <a:avLst/>
          </a:prstGeom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8709EDB5-1CD4-4855-AC2E-2D363C58E1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3375"/>
          <a:stretch/>
        </p:blipFill>
        <p:spPr>
          <a:xfrm>
            <a:off x="10412097" y="3108690"/>
            <a:ext cx="1023768" cy="720000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8D671DBB-3DD7-4DA2-B1D6-467A64D67EC8}"/>
              </a:ext>
            </a:extLst>
          </p:cNvPr>
          <p:cNvSpPr txBox="1">
            <a:spLocks/>
          </p:cNvSpPr>
          <p:nvPr/>
        </p:nvSpPr>
        <p:spPr bwMode="auto">
          <a:xfrm>
            <a:off x="503277" y="3115936"/>
            <a:ext cx="3430672" cy="7267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DE" b="1" kern="0" dirty="0"/>
              <a:t>Minimization of electricity purchase costs via electricity prices from</a:t>
            </a:r>
            <a:r>
              <a:rPr lang="de-DE" b="1" kern="0" dirty="0"/>
              <a:t> EPEX Spot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427B5152-2205-4715-A486-EEC97092FE22}"/>
              </a:ext>
            </a:extLst>
          </p:cNvPr>
          <p:cNvSpPr txBox="1">
            <a:spLocks/>
          </p:cNvSpPr>
          <p:nvPr/>
        </p:nvSpPr>
        <p:spPr bwMode="auto">
          <a:xfrm>
            <a:off x="536963" y="4692457"/>
            <a:ext cx="4080472" cy="3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DE" b="1" kern="0" dirty="0"/>
              <a:t>Peak shaving</a:t>
            </a:r>
          </a:p>
          <a:p>
            <a:endParaRPr lang="en-DE" b="1" kern="0" dirty="0"/>
          </a:p>
          <a:p>
            <a:pPr marL="0" indent="0">
              <a:buNone/>
            </a:pPr>
            <a:endParaRPr lang="en-DE" sz="1000" dirty="0"/>
          </a:p>
          <a:p>
            <a:pPr marL="0" indent="0">
              <a:buNone/>
            </a:pPr>
            <a:r>
              <a:rPr lang="en-DE" dirty="0"/>
              <a:t>	</a:t>
            </a:r>
            <a:endParaRPr lang="en-DE" sz="1600" dirty="0"/>
          </a:p>
          <a:p>
            <a:pPr marL="0" indent="0">
              <a:buNone/>
            </a:pPr>
            <a:endParaRPr lang="de-DE" b="1" kern="0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3EE455C-0F6E-4B1D-8324-C9443FC47EC0}"/>
              </a:ext>
            </a:extLst>
          </p:cNvPr>
          <p:cNvSpPr txBox="1">
            <a:spLocks/>
          </p:cNvSpPr>
          <p:nvPr/>
        </p:nvSpPr>
        <p:spPr bwMode="auto">
          <a:xfrm>
            <a:off x="6796551" y="4994170"/>
            <a:ext cx="3331103" cy="3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DE" b="1" kern="0" dirty="0"/>
              <a:t>Integration of local RES via a 750 kW PV-plant</a:t>
            </a:r>
          </a:p>
          <a:p>
            <a:pPr lvl="1"/>
            <a:r>
              <a:rPr lang="en-DE" sz="1600" kern="0" dirty="0"/>
              <a:t>Negative penalty costs</a:t>
            </a:r>
            <a:endParaRPr lang="de-DE" sz="16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4">
                <a:extLst>
                  <a:ext uri="{FF2B5EF4-FFF2-40B4-BE49-F238E27FC236}">
                    <a16:creationId xmlns:a16="http://schemas.microsoft.com/office/drawing/2014/main" id="{9482669B-C22C-49E8-B9F1-2E8D36DC71A8}"/>
                  </a:ext>
                </a:extLst>
              </p:cNvPr>
              <p:cNvSpPr txBox="1"/>
              <p:nvPr/>
            </p:nvSpPr>
            <p:spPr>
              <a:xfrm>
                <a:off x="5447506" y="4149080"/>
                <a:ext cx="720080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E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de-DE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de-DE" dirty="0"/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4">
                <a:extLst>
                  <a:ext uri="{FF2B5EF4-FFF2-40B4-BE49-F238E27FC236}">
                    <a16:creationId xmlns:a16="http://schemas.microsoft.com/office/drawing/2014/main" id="{9482669B-C22C-49E8-B9F1-2E8D36DC7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506" y="4149080"/>
                <a:ext cx="720080" cy="48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r Verbinder 16">
            <a:extLst>
              <a:ext uri="{FF2B5EF4-FFF2-40B4-BE49-F238E27FC236}">
                <a16:creationId xmlns:a16="http://schemas.microsoft.com/office/drawing/2014/main" id="{4F870D9C-F11E-40CD-8304-F8D4F45D029A}"/>
              </a:ext>
            </a:extLst>
          </p:cNvPr>
          <p:cNvCxnSpPr/>
          <p:nvPr/>
        </p:nvCxnSpPr>
        <p:spPr bwMode="auto">
          <a:xfrm>
            <a:off x="5303118" y="3962135"/>
            <a:ext cx="144016" cy="14401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r Verbinder 17">
            <a:extLst>
              <a:ext uri="{FF2B5EF4-FFF2-40B4-BE49-F238E27FC236}">
                <a16:creationId xmlns:a16="http://schemas.microsoft.com/office/drawing/2014/main" id="{123B6FD0-B2A9-45DF-BAD0-E5A3A8E4DBD7}"/>
              </a:ext>
            </a:extLst>
          </p:cNvPr>
          <p:cNvCxnSpPr/>
          <p:nvPr/>
        </p:nvCxnSpPr>
        <p:spPr bwMode="auto">
          <a:xfrm>
            <a:off x="6095578" y="4578238"/>
            <a:ext cx="144016" cy="14401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243BF58F-AAC2-40F0-BB7C-A8A26E85F122}"/>
              </a:ext>
            </a:extLst>
          </p:cNvPr>
          <p:cNvCxnSpPr/>
          <p:nvPr/>
        </p:nvCxnSpPr>
        <p:spPr bwMode="auto">
          <a:xfrm flipV="1">
            <a:off x="5303118" y="4581144"/>
            <a:ext cx="144000" cy="14400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r Verbinder 21">
            <a:extLst>
              <a:ext uri="{FF2B5EF4-FFF2-40B4-BE49-F238E27FC236}">
                <a16:creationId xmlns:a16="http://schemas.microsoft.com/office/drawing/2014/main" id="{478A9EC3-7E41-48EE-8108-7DAC07CC1611}"/>
              </a:ext>
            </a:extLst>
          </p:cNvPr>
          <p:cNvCxnSpPr/>
          <p:nvPr/>
        </p:nvCxnSpPr>
        <p:spPr bwMode="auto">
          <a:xfrm flipV="1">
            <a:off x="6095594" y="3962135"/>
            <a:ext cx="144000" cy="14400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E2D515-75FF-44A2-A9E8-2AF0BE61392D}"/>
              </a:ext>
            </a:extLst>
          </p:cNvPr>
          <p:cNvCxnSpPr/>
          <p:nvPr/>
        </p:nvCxnSpPr>
        <p:spPr bwMode="auto">
          <a:xfrm>
            <a:off x="1476164" y="2918287"/>
            <a:ext cx="885698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0">
            <a:extLst>
              <a:ext uri="{FF2B5EF4-FFF2-40B4-BE49-F238E27FC236}">
                <a16:creationId xmlns:a16="http://schemas.microsoft.com/office/drawing/2014/main" id="{3CB4B559-72D2-400A-8CA1-F51B200362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3375"/>
          <a:stretch/>
        </p:blipFill>
        <p:spPr>
          <a:xfrm>
            <a:off x="10412097" y="5085184"/>
            <a:ext cx="1023768" cy="7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D03DE3-15EC-4B6E-BFAA-C63C35A3F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622" y="5231458"/>
            <a:ext cx="4368589" cy="394333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590942E5-155D-42D9-932C-3AEEFD97DB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2386" y="4568991"/>
            <a:ext cx="897085" cy="72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DC781-E1C6-4E69-B6B1-3C0162110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C52D70-C974-43B4-A3C7-32A599DD4734}"/>
                  </a:ext>
                </a:extLst>
              </p:cNvPr>
              <p:cNvSpPr txBox="1"/>
              <p:nvPr/>
            </p:nvSpPr>
            <p:spPr>
              <a:xfrm>
                <a:off x="820065" y="5660861"/>
                <a:ext cx="6329778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sz="180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DE" sz="1800">
                            <a:latin typeface="Cambria Math" panose="02040503050406030204" pitchFamily="18" charset="0"/>
                          </a:rPr>
                          <m:t>𝒘𝒑</m:t>
                        </m:r>
                      </m:sub>
                    </m:sSub>
                  </m:oMath>
                </a14:m>
                <a:r>
                  <a:rPr lang="en-DE" sz="1800" dirty="0"/>
                  <a:t>: work price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DE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DE" sz="180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DE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DE" sz="180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DE" sz="1800" dirty="0"/>
                  <a:t>: power price </a:t>
                </a:r>
                <a:endParaRPr lang="en-DE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C52D70-C974-43B4-A3C7-32A599DD4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65" y="5660861"/>
                <a:ext cx="6329778" cy="394210"/>
              </a:xfrm>
              <a:prstGeom prst="rect">
                <a:avLst/>
              </a:prstGeom>
              <a:blipFill>
                <a:blip r:embed="rId10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1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  <p:bldP spid="16" grpId="0"/>
      <p:bldP spid="17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Examples for external signals</a:t>
            </a:r>
            <a:endParaRPr lang="de-DE" sz="2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2661" r="43304"/>
          <a:stretch/>
        </p:blipFill>
        <p:spPr>
          <a:xfrm>
            <a:off x="477838" y="2061037"/>
            <a:ext cx="5329336" cy="3739273"/>
          </a:xfrm>
        </p:spPr>
      </p:pic>
      <p:sp>
        <p:nvSpPr>
          <p:cNvPr id="8" name="Textfeld 7"/>
          <p:cNvSpPr txBox="1"/>
          <p:nvPr/>
        </p:nvSpPr>
        <p:spPr>
          <a:xfrm>
            <a:off x="982638" y="1627999"/>
            <a:ext cx="418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/>
              <a:t>Electricity price data from EPEX Spot 2019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168401" y="1620268"/>
            <a:ext cx="314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/>
              <a:t>Minimization of</a:t>
            </a:r>
            <a:r>
              <a:rPr lang="de-DE" b="1" dirty="0"/>
              <a:t> CO2-Emission</a:t>
            </a:r>
            <a:r>
              <a:rPr lang="en-DE" b="1" dirty="0"/>
              <a:t>s</a:t>
            </a:r>
            <a:endParaRPr lang="de-DE" b="1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ADAFFCA-0D58-4FD4-9D3A-40B9E319C7F5}"/>
              </a:ext>
            </a:extLst>
          </p:cNvPr>
          <p:cNvCxnSpPr/>
          <p:nvPr/>
        </p:nvCxnSpPr>
        <p:spPr bwMode="auto">
          <a:xfrm>
            <a:off x="6383238" y="1772816"/>
            <a:ext cx="0" cy="42484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77838" y="5568036"/>
            <a:ext cx="969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Source</a:t>
            </a:r>
            <a:r>
              <a:rPr lang="de-DE" sz="1400" dirty="0"/>
              <a:t>: </a:t>
            </a:r>
            <a:r>
              <a:rPr lang="en-DE" sz="1400" dirty="0"/>
              <a:t>[1]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6876127" y="5567982"/>
            <a:ext cx="1215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/>
              <a:t>Sources</a:t>
            </a:r>
            <a:r>
              <a:rPr lang="de-DE" sz="1400" dirty="0"/>
              <a:t>: [</a:t>
            </a:r>
            <a:r>
              <a:rPr lang="en-DE" sz="1400" dirty="0"/>
              <a:t>3, 4]</a:t>
            </a:r>
            <a:endParaRPr lang="de-DE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3BF73D-35D7-451F-A282-653D7B622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69" y="1997331"/>
            <a:ext cx="4678180" cy="355420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B479A-4FCB-43FE-A3BC-7CB00A1F8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1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Configuration of a cold supply system</a:t>
            </a:r>
            <a:endParaRPr lang="de-D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4C53D2-0DBF-49BF-8A33-8A4F9489F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774" y="1700808"/>
            <a:ext cx="7528198" cy="44169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D9C9D0-543C-4EC1-B20F-B6694D561246}"/>
              </a:ext>
            </a:extLst>
          </p:cNvPr>
          <p:cNvSpPr txBox="1"/>
          <p:nvPr/>
        </p:nvSpPr>
        <p:spPr>
          <a:xfrm>
            <a:off x="2395231" y="1673287"/>
            <a:ext cx="129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b="1" dirty="0"/>
              <a:t>Energy sources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DBA4C2-7235-4DA1-B667-7DFFEA2458DA}"/>
              </a:ext>
            </a:extLst>
          </p:cNvPr>
          <p:cNvSpPr txBox="1"/>
          <p:nvPr/>
        </p:nvSpPr>
        <p:spPr>
          <a:xfrm>
            <a:off x="2310388" y="2071300"/>
            <a:ext cx="9637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DE" sz="1100" b="1" dirty="0"/>
              <a:t>Conventional</a:t>
            </a:r>
          </a:p>
          <a:p>
            <a:pPr>
              <a:spcAft>
                <a:spcPts val="0"/>
              </a:spcAft>
            </a:pPr>
            <a:r>
              <a:rPr lang="en-DE" sz="1100" b="1" dirty="0"/>
              <a:t>Power plants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BA457-73E6-4477-AA3A-E78D035137D3}"/>
              </a:ext>
            </a:extLst>
          </p:cNvPr>
          <p:cNvSpPr txBox="1"/>
          <p:nvPr/>
        </p:nvSpPr>
        <p:spPr>
          <a:xfrm>
            <a:off x="2310388" y="2639196"/>
            <a:ext cx="857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DE" sz="1100" b="1" dirty="0"/>
              <a:t>Central RES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BA98C1-216A-41AA-B5EA-18F642C9050D}"/>
              </a:ext>
            </a:extLst>
          </p:cNvPr>
          <p:cNvSpPr txBox="1"/>
          <p:nvPr/>
        </p:nvSpPr>
        <p:spPr>
          <a:xfrm>
            <a:off x="2694648" y="3909294"/>
            <a:ext cx="1255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DE" sz="1100" b="1" dirty="0"/>
              <a:t>Local 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981B54-46AA-4239-91CC-50F7D4CC6EA7}"/>
              </a:ext>
            </a:extLst>
          </p:cNvPr>
          <p:cNvSpPr txBox="1"/>
          <p:nvPr/>
        </p:nvSpPr>
        <p:spPr>
          <a:xfrm>
            <a:off x="2512786" y="4544154"/>
            <a:ext cx="1255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DE" sz="1100" b="1" dirty="0"/>
              <a:t>Fuels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AF79AA-6D6E-43DA-B654-477817A9E882}"/>
              </a:ext>
            </a:extLst>
          </p:cNvPr>
          <p:cNvSpPr txBox="1"/>
          <p:nvPr/>
        </p:nvSpPr>
        <p:spPr>
          <a:xfrm>
            <a:off x="2278782" y="5775770"/>
            <a:ext cx="1527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DE" sz="1100" b="1" dirty="0"/>
              <a:t>Different heat sources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707681-83B3-4B0E-9028-B78E82780CBD}"/>
              </a:ext>
            </a:extLst>
          </p:cNvPr>
          <p:cNvSpPr txBox="1"/>
          <p:nvPr/>
        </p:nvSpPr>
        <p:spPr>
          <a:xfrm>
            <a:off x="3415671" y="4789938"/>
            <a:ext cx="1255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DE" sz="1100" b="1" dirty="0"/>
              <a:t>CHP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70E386-BE68-413D-9EBE-3B7959613DAF}"/>
              </a:ext>
            </a:extLst>
          </p:cNvPr>
          <p:cNvSpPr txBox="1"/>
          <p:nvPr/>
        </p:nvSpPr>
        <p:spPr>
          <a:xfrm>
            <a:off x="6159718" y="3815462"/>
            <a:ext cx="1255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DE" sz="1100" b="1" dirty="0"/>
              <a:t>Cold energy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110073-FFF2-4393-9678-639D670C89EC}"/>
              </a:ext>
            </a:extLst>
          </p:cNvPr>
          <p:cNvSpPr txBox="1"/>
          <p:nvPr/>
        </p:nvSpPr>
        <p:spPr>
          <a:xfrm>
            <a:off x="7010610" y="3006103"/>
            <a:ext cx="932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DE" sz="1100" b="1" dirty="0"/>
              <a:t>Cold storage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DA98CB-FA34-4630-B418-2C74DCED2A2E}"/>
              </a:ext>
            </a:extLst>
          </p:cNvPr>
          <p:cNvSpPr txBox="1"/>
          <p:nvPr/>
        </p:nvSpPr>
        <p:spPr>
          <a:xfrm>
            <a:off x="4439554" y="5773615"/>
            <a:ext cx="1255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DE" sz="1100" b="1" dirty="0"/>
              <a:t>Heat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5B4B9A-2BD0-4837-ABF3-2C70FAC65F04}"/>
              </a:ext>
            </a:extLst>
          </p:cNvPr>
          <p:cNvSpPr txBox="1"/>
          <p:nvPr/>
        </p:nvSpPr>
        <p:spPr>
          <a:xfrm>
            <a:off x="4295006" y="3815462"/>
            <a:ext cx="1255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DE" sz="1100" b="1" dirty="0"/>
              <a:t>Electricity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CFA9BA-B3F2-499D-AA42-1CDB78B95EA9}"/>
              </a:ext>
            </a:extLst>
          </p:cNvPr>
          <p:cNvSpPr txBox="1"/>
          <p:nvPr/>
        </p:nvSpPr>
        <p:spPr>
          <a:xfrm>
            <a:off x="5046440" y="1663547"/>
            <a:ext cx="1008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DE" sz="1400" b="1" dirty="0"/>
              <a:t>Energy </a:t>
            </a:r>
          </a:p>
          <a:p>
            <a:pPr algn="ctr">
              <a:spcAft>
                <a:spcPts val="0"/>
              </a:spcAft>
            </a:pPr>
            <a:r>
              <a:rPr lang="en-DE" sz="1400" b="1" dirty="0"/>
              <a:t>Conversion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5C9A38-4768-4A4F-9FBD-9AC42AB59538}"/>
              </a:ext>
            </a:extLst>
          </p:cNvPr>
          <p:cNvSpPr txBox="1"/>
          <p:nvPr/>
        </p:nvSpPr>
        <p:spPr>
          <a:xfrm>
            <a:off x="5298734" y="3094763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DE" sz="1100" b="1" dirty="0"/>
              <a:t>VCRS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F73009-BE42-470A-AC9E-3E374F2D7FA2}"/>
              </a:ext>
            </a:extLst>
          </p:cNvPr>
          <p:cNvSpPr txBox="1"/>
          <p:nvPr/>
        </p:nvSpPr>
        <p:spPr>
          <a:xfrm>
            <a:off x="5380598" y="5059111"/>
            <a:ext cx="7417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100" b="1" dirty="0"/>
              <a:t>ARS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8E8A55-2C98-4C51-B6B5-8D17AF605448}"/>
              </a:ext>
            </a:extLst>
          </p:cNvPr>
          <p:cNvSpPr txBox="1"/>
          <p:nvPr/>
        </p:nvSpPr>
        <p:spPr>
          <a:xfrm>
            <a:off x="6839004" y="1663547"/>
            <a:ext cx="12882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400" b="1" dirty="0"/>
              <a:t>Energy storage</a:t>
            </a:r>
            <a:endParaRPr lang="en-D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852A3A-F5A4-4A1B-9837-2A685E22D407}"/>
              </a:ext>
            </a:extLst>
          </p:cNvPr>
          <p:cNvSpPr txBox="1"/>
          <p:nvPr/>
        </p:nvSpPr>
        <p:spPr>
          <a:xfrm>
            <a:off x="8498010" y="1663374"/>
            <a:ext cx="1236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DE" sz="1400" b="1" dirty="0"/>
              <a:t>Energy Consumers</a:t>
            </a:r>
            <a:endParaRPr lang="en-DE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E45778-9249-4605-9663-CEADA794B063}"/>
              </a:ext>
            </a:extLst>
          </p:cNvPr>
          <p:cNvSpPr txBox="1"/>
          <p:nvPr/>
        </p:nvSpPr>
        <p:spPr>
          <a:xfrm>
            <a:off x="7021196" y="5856171"/>
            <a:ext cx="932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DE" sz="1100" b="1" dirty="0"/>
              <a:t>Heat storage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CE8BD-8686-41CE-87BE-409FB5683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501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Optimization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837" y="1772661"/>
            <a:ext cx="4710528" cy="4244459"/>
          </a:xfrm>
        </p:spPr>
        <p:txBody>
          <a:bodyPr>
            <a:normAutofit/>
          </a:bodyPr>
          <a:lstStyle/>
          <a:p>
            <a:r>
              <a:rPr lang="en-DE" sz="1800" b="1" dirty="0"/>
              <a:t>Tool:</a:t>
            </a:r>
            <a:r>
              <a:rPr lang="en-DE" sz="1800" dirty="0"/>
              <a:t> </a:t>
            </a:r>
          </a:p>
          <a:p>
            <a:pPr lvl="1"/>
            <a:r>
              <a:rPr lang="en-DE" sz="1600" dirty="0"/>
              <a:t>Open Energy Modelling Framework (EOMOF)</a:t>
            </a:r>
          </a:p>
          <a:p>
            <a:pPr lvl="1"/>
            <a:r>
              <a:rPr lang="en-DE" sz="1600" dirty="0"/>
              <a:t>Optimization type: MILP</a:t>
            </a:r>
          </a:p>
          <a:p>
            <a:pPr lvl="1"/>
            <a:r>
              <a:rPr lang="en-DE" sz="1600" dirty="0"/>
              <a:t>For the year 2019</a:t>
            </a:r>
          </a:p>
          <a:p>
            <a:pPr lvl="1"/>
            <a:r>
              <a:rPr lang="en-DE" sz="1600" dirty="0"/>
              <a:t>Time resolution: 15-minute intervals</a:t>
            </a:r>
          </a:p>
          <a:p>
            <a:pPr lvl="1"/>
            <a:r>
              <a:rPr lang="en-DE" sz="1600" dirty="0"/>
              <a:t>Rolling horizon: 24-hour periods</a:t>
            </a:r>
          </a:p>
          <a:p>
            <a:pPr lvl="1"/>
            <a:endParaRPr lang="en-DE" sz="1600" dirty="0"/>
          </a:p>
          <a:p>
            <a:r>
              <a:rPr lang="en-DE" sz="1800" b="1" dirty="0"/>
              <a:t>Programming language: </a:t>
            </a:r>
          </a:p>
          <a:p>
            <a:pPr lvl="1"/>
            <a:r>
              <a:rPr lang="en-DE" sz="1600" dirty="0"/>
              <a:t>Python</a:t>
            </a:r>
            <a:endParaRPr lang="de-DE" dirty="0"/>
          </a:p>
          <a:p>
            <a:endParaRPr lang="de-DE" dirty="0"/>
          </a:p>
          <a:p>
            <a:endParaRPr lang="de-DE" i="1" dirty="0">
              <a:latin typeface="Cambria Math" panose="02040503050406030204" pitchFamily="18" charset="0"/>
            </a:endParaRPr>
          </a:p>
          <a:p>
            <a:pPr marL="720000" lvl="2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8FC3F-A682-40FF-89BB-FCA714EE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094" y="1117426"/>
            <a:ext cx="6629375" cy="4945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B37827-E818-478A-BF49-5F012C5CC9AD}"/>
              </a:ext>
            </a:extLst>
          </p:cNvPr>
          <p:cNvSpPr txBox="1"/>
          <p:nvPr/>
        </p:nvSpPr>
        <p:spPr>
          <a:xfrm>
            <a:off x="5270496" y="2782397"/>
            <a:ext cx="7564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100" b="1" dirty="0"/>
              <a:t>PV-plant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105E5-B31E-4076-9EF6-F676712E6A52}"/>
              </a:ext>
            </a:extLst>
          </p:cNvPr>
          <p:cNvSpPr txBox="1"/>
          <p:nvPr/>
        </p:nvSpPr>
        <p:spPr>
          <a:xfrm>
            <a:off x="5133320" y="3459198"/>
            <a:ext cx="1030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100" b="1" dirty="0"/>
              <a:t>Electricity grid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EB2A2-38F5-4824-AF79-996FEF84E5CD}"/>
              </a:ext>
            </a:extLst>
          </p:cNvPr>
          <p:cNvSpPr txBox="1"/>
          <p:nvPr/>
        </p:nvSpPr>
        <p:spPr>
          <a:xfrm>
            <a:off x="6959302" y="721042"/>
            <a:ext cx="960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DE" sz="1100" b="1" dirty="0"/>
              <a:t>VCRS </a:t>
            </a:r>
          </a:p>
          <a:p>
            <a:pPr algn="ctr">
              <a:spcAft>
                <a:spcPts val="0"/>
              </a:spcAft>
            </a:pPr>
            <a:r>
              <a:rPr lang="en-DE" sz="1100" b="1" dirty="0"/>
              <a:t>Deep Cooling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1E341-549B-4A31-B1FE-4075375672B9}"/>
              </a:ext>
            </a:extLst>
          </p:cNvPr>
          <p:cNvSpPr txBox="1"/>
          <p:nvPr/>
        </p:nvSpPr>
        <p:spPr>
          <a:xfrm>
            <a:off x="7311160" y="115793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100" b="1" dirty="0"/>
              <a:t>1</a:t>
            </a:r>
            <a:endParaRPr lang="en-DE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763CC-AA1F-4AAD-9395-AFDBD9C733C2}"/>
              </a:ext>
            </a:extLst>
          </p:cNvPr>
          <p:cNvSpPr txBox="1"/>
          <p:nvPr/>
        </p:nvSpPr>
        <p:spPr>
          <a:xfrm>
            <a:off x="7282958" y="163388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100" b="1" dirty="0"/>
              <a:t>2</a:t>
            </a:r>
            <a:endParaRPr lang="en-DE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FE7F1-9C9E-49B1-BF88-36F95112B63E}"/>
              </a:ext>
            </a:extLst>
          </p:cNvPr>
          <p:cNvSpPr txBox="1"/>
          <p:nvPr/>
        </p:nvSpPr>
        <p:spPr>
          <a:xfrm>
            <a:off x="7282958" y="209393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100" b="1" dirty="0"/>
              <a:t>3</a:t>
            </a:r>
            <a:endParaRPr lang="en-DE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1000E2-A71F-421B-8301-47A2080A753A}"/>
              </a:ext>
            </a:extLst>
          </p:cNvPr>
          <p:cNvSpPr txBox="1"/>
          <p:nvPr/>
        </p:nvSpPr>
        <p:spPr>
          <a:xfrm>
            <a:off x="7282958" y="260504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100" b="1" dirty="0"/>
              <a:t>4</a:t>
            </a:r>
            <a:endParaRPr lang="en-D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EB08E-0280-4E8F-B4CA-2F6BC4034DD3}"/>
              </a:ext>
            </a:extLst>
          </p:cNvPr>
          <p:cNvSpPr txBox="1"/>
          <p:nvPr/>
        </p:nvSpPr>
        <p:spPr>
          <a:xfrm>
            <a:off x="7282958" y="4103494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100" b="1" dirty="0"/>
              <a:t>2</a:t>
            </a:r>
            <a:endParaRPr lang="en-DE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9353A-4982-424E-9390-3024E5DC14D5}"/>
              </a:ext>
            </a:extLst>
          </p:cNvPr>
          <p:cNvSpPr txBox="1"/>
          <p:nvPr/>
        </p:nvSpPr>
        <p:spPr>
          <a:xfrm>
            <a:off x="7282958" y="4672267"/>
            <a:ext cx="254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100" b="1" dirty="0"/>
              <a:t>3</a:t>
            </a:r>
            <a:endParaRPr lang="en-DE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2749EC-16AA-4B1F-9C2D-6AB9414B8CAC}"/>
              </a:ext>
            </a:extLst>
          </p:cNvPr>
          <p:cNvSpPr txBox="1"/>
          <p:nvPr/>
        </p:nvSpPr>
        <p:spPr>
          <a:xfrm>
            <a:off x="7282958" y="358458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100" b="1" dirty="0"/>
              <a:t>1</a:t>
            </a:r>
            <a:endParaRPr lang="en-DE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93444E-F553-4F96-A392-31F8DA3A13DC}"/>
              </a:ext>
            </a:extLst>
          </p:cNvPr>
          <p:cNvSpPr txBox="1"/>
          <p:nvPr/>
        </p:nvSpPr>
        <p:spPr>
          <a:xfrm>
            <a:off x="7280450" y="519945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100" b="1" dirty="0"/>
              <a:t>4</a:t>
            </a:r>
            <a:endParaRPr lang="en-DE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6898FB-37C7-47E6-AC59-DA83B33F46B0}"/>
              </a:ext>
            </a:extLst>
          </p:cNvPr>
          <p:cNvSpPr txBox="1"/>
          <p:nvPr/>
        </p:nvSpPr>
        <p:spPr>
          <a:xfrm>
            <a:off x="6892776" y="3189895"/>
            <a:ext cx="1093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DE" sz="1100" b="1" dirty="0"/>
              <a:t>VCRS </a:t>
            </a:r>
          </a:p>
          <a:p>
            <a:pPr algn="ctr">
              <a:spcAft>
                <a:spcPts val="0"/>
              </a:spcAft>
            </a:pPr>
            <a:r>
              <a:rPr lang="en-DE" sz="1100" b="1" dirty="0"/>
              <a:t>Normal Cooling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64283E-B0A3-48C1-8620-AF3D2900C573}"/>
              </a:ext>
            </a:extLst>
          </p:cNvPr>
          <p:cNvSpPr txBox="1"/>
          <p:nvPr/>
        </p:nvSpPr>
        <p:spPr>
          <a:xfrm>
            <a:off x="8975526" y="228059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DE" sz="1100" b="1" dirty="0"/>
              <a:t>Inherent</a:t>
            </a:r>
          </a:p>
          <a:p>
            <a:pPr algn="ctr">
              <a:spcAft>
                <a:spcPts val="0"/>
              </a:spcAft>
            </a:pPr>
            <a:r>
              <a:rPr lang="en-DE" sz="1100" b="1" dirty="0"/>
              <a:t>cold storage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4FD6F9-A695-4752-8725-08E1DB445893}"/>
              </a:ext>
            </a:extLst>
          </p:cNvPr>
          <p:cNvSpPr txBox="1"/>
          <p:nvPr/>
        </p:nvSpPr>
        <p:spPr>
          <a:xfrm>
            <a:off x="9119542" y="4925473"/>
            <a:ext cx="8210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DE" sz="1100" b="1" dirty="0"/>
              <a:t>Ice storage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2CB78B-727B-445A-9175-A91A89E1214B}"/>
              </a:ext>
            </a:extLst>
          </p:cNvPr>
          <p:cNvSpPr txBox="1"/>
          <p:nvPr/>
        </p:nvSpPr>
        <p:spPr>
          <a:xfrm>
            <a:off x="10607295" y="1367190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DE" sz="1100" b="1" dirty="0"/>
              <a:t>Deep Cooling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51995B-0965-4597-98F9-8E9B51D609C6}"/>
              </a:ext>
            </a:extLst>
          </p:cNvPr>
          <p:cNvSpPr txBox="1"/>
          <p:nvPr/>
        </p:nvSpPr>
        <p:spPr>
          <a:xfrm>
            <a:off x="10540770" y="3894890"/>
            <a:ext cx="10935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DE" sz="1100" b="1" dirty="0"/>
              <a:t>Normal Cooling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2CA16EC-1064-4018-89E9-F5B5102C9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325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nhaltsplatzhalter 2">
            <a:extLst>
              <a:ext uri="{FF2B5EF4-FFF2-40B4-BE49-F238E27FC236}">
                <a16:creationId xmlns:a16="http://schemas.microsoft.com/office/drawing/2014/main" id="{F721FE8D-A19C-471E-A1C3-9022107A256C}"/>
              </a:ext>
            </a:extLst>
          </p:cNvPr>
          <p:cNvSpPr txBox="1">
            <a:spLocks/>
          </p:cNvSpPr>
          <p:nvPr/>
        </p:nvSpPr>
        <p:spPr>
          <a:xfrm>
            <a:off x="6383238" y="1690895"/>
            <a:ext cx="5257328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7030A0"/>
              </a:buClr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0070C0"/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DE" sz="1800" b="1" kern="0" dirty="0"/>
              <a:t>For ARS</a:t>
            </a:r>
            <a:endParaRPr lang="de-DE" sz="1800" b="1" kern="0" dirty="0"/>
          </a:p>
          <a:p>
            <a:pPr lvl="1"/>
            <a:r>
              <a:rPr lang="en-DE" kern="0" dirty="0"/>
              <a:t>Minimum run-time</a:t>
            </a:r>
            <a:endParaRPr lang="de-DE" kern="0" dirty="0"/>
          </a:p>
          <a:p>
            <a:pPr lvl="1"/>
            <a:r>
              <a:rPr lang="de-DE" kern="0" dirty="0"/>
              <a:t>Influence</a:t>
            </a:r>
            <a:r>
              <a:rPr lang="en-DE" kern="0" dirty="0"/>
              <a:t> of</a:t>
            </a:r>
            <a:r>
              <a:rPr lang="de-DE" kern="0" dirty="0"/>
              <a:t> ambient temperature</a:t>
            </a:r>
          </a:p>
          <a:p>
            <a:pPr lvl="1"/>
            <a:r>
              <a:rPr lang="en-DE" kern="0" dirty="0"/>
              <a:t>Partial load behaviour</a:t>
            </a:r>
          </a:p>
          <a:p>
            <a:pPr lvl="1"/>
            <a:r>
              <a:rPr lang="en-DE" kern="0" dirty="0"/>
              <a:t>Cold start </a:t>
            </a:r>
          </a:p>
          <a:p>
            <a:pPr lvl="1"/>
            <a:r>
              <a:rPr lang="en-DE" kern="0" dirty="0"/>
              <a:t>Warm start</a:t>
            </a:r>
            <a:endParaRPr lang="de-DE" kern="0" dirty="0"/>
          </a:p>
        </p:txBody>
      </p:sp>
      <p:sp>
        <p:nvSpPr>
          <p:cNvPr id="40" name="Inhaltsplatzhalter 2">
            <a:extLst>
              <a:ext uri="{FF2B5EF4-FFF2-40B4-BE49-F238E27FC236}">
                <a16:creationId xmlns:a16="http://schemas.microsoft.com/office/drawing/2014/main" id="{C497A2B1-CBAE-4A00-99F5-6C652AE6C39B}"/>
              </a:ext>
            </a:extLst>
          </p:cNvPr>
          <p:cNvSpPr txBox="1">
            <a:spLocks/>
          </p:cNvSpPr>
          <p:nvPr/>
        </p:nvSpPr>
        <p:spPr>
          <a:xfrm>
            <a:off x="477838" y="1697149"/>
            <a:ext cx="5257328" cy="2724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7030A0"/>
              </a:buClr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0070C0"/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DE" sz="1800" b="1" kern="0" dirty="0"/>
              <a:t>For VCRS</a:t>
            </a:r>
            <a:endParaRPr lang="de-DE" sz="1800" b="1" kern="0" dirty="0"/>
          </a:p>
          <a:p>
            <a:pPr lvl="1"/>
            <a:r>
              <a:rPr lang="en-DE" kern="0" dirty="0"/>
              <a:t>Minimum run-time</a:t>
            </a:r>
            <a:endParaRPr lang="de-DE" kern="0" dirty="0"/>
          </a:p>
          <a:p>
            <a:pPr lvl="1"/>
            <a:r>
              <a:rPr lang="de-DE" kern="0" dirty="0"/>
              <a:t>Influence</a:t>
            </a:r>
            <a:r>
              <a:rPr lang="en-DE" kern="0" dirty="0"/>
              <a:t> of</a:t>
            </a:r>
            <a:r>
              <a:rPr lang="de-DE" kern="0" dirty="0"/>
              <a:t> ambient temperature</a:t>
            </a:r>
          </a:p>
          <a:p>
            <a:pPr lvl="1"/>
            <a:r>
              <a:rPr lang="en-DE" kern="0" dirty="0"/>
              <a:t>Partial load behaviour</a:t>
            </a:r>
          </a:p>
          <a:p>
            <a:pPr lvl="1"/>
            <a:r>
              <a:rPr lang="en-DE" kern="0" dirty="0"/>
              <a:t>Stepwise operation</a:t>
            </a:r>
          </a:p>
          <a:p>
            <a:pPr lvl="1"/>
            <a:r>
              <a:rPr lang="en-DE" kern="0" dirty="0"/>
              <a:t>Maximum number of starts</a:t>
            </a:r>
          </a:p>
          <a:p>
            <a:pPr lvl="1"/>
            <a:r>
              <a:rPr lang="en-DE" kern="0" dirty="0"/>
              <a:t>Re-cooling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Detail degree of models</a:t>
            </a:r>
            <a:endParaRPr lang="de-DE" dirty="0"/>
          </a:p>
        </p:txBody>
      </p:sp>
      <p:pic>
        <p:nvPicPr>
          <p:cNvPr id="35" name="Grafik 53">
            <a:extLst>
              <a:ext uri="{FF2B5EF4-FFF2-40B4-BE49-F238E27FC236}">
                <a16:creationId xmlns:a16="http://schemas.microsoft.com/office/drawing/2014/main" id="{F8A8AC9C-F3E5-45C7-AC30-3AFF1CF708B4}"/>
              </a:ext>
            </a:extLst>
          </p:cNvPr>
          <p:cNvPicPr/>
          <p:nvPr/>
        </p:nvPicPr>
        <p:blipFill rotWithShape="1">
          <a:blip r:embed="rId3"/>
          <a:srcRect t="9437" b="9987"/>
          <a:stretch/>
        </p:blipFill>
        <p:spPr>
          <a:xfrm>
            <a:off x="3502918" y="1690895"/>
            <a:ext cx="1080120" cy="8329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2C67E76-E194-4E24-86DE-15FA5F2D9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550" y="1690895"/>
            <a:ext cx="1204154" cy="832995"/>
          </a:xfrm>
          <a:prstGeom prst="rect">
            <a:avLst/>
          </a:prstGeom>
        </p:spPr>
      </p:pic>
      <p:sp>
        <p:nvSpPr>
          <p:cNvPr id="42" name="Inhaltsplatzhalter 2">
            <a:extLst>
              <a:ext uri="{FF2B5EF4-FFF2-40B4-BE49-F238E27FC236}">
                <a16:creationId xmlns:a16="http://schemas.microsoft.com/office/drawing/2014/main" id="{F9B83608-AB81-4CF8-992E-67F75D3ED711}"/>
              </a:ext>
            </a:extLst>
          </p:cNvPr>
          <p:cNvSpPr txBox="1">
            <a:spLocks/>
          </p:cNvSpPr>
          <p:nvPr/>
        </p:nvSpPr>
        <p:spPr bwMode="auto">
          <a:xfrm>
            <a:off x="2494806" y="4509120"/>
            <a:ext cx="4752528" cy="15841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08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44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1800000" indent="-360000" algn="l" defTabSz="360000" rtl="0" eaLnBrk="1" fontAlgn="base" hangingPunct="1">
              <a:spcBef>
                <a:spcPct val="0"/>
              </a:spcBef>
              <a:spcAft>
                <a:spcPts val="9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8875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3447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8019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259138" indent="-3587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</a:pPr>
            <a:r>
              <a:rPr lang="en-DE" b="1" kern="0" dirty="0"/>
              <a:t>Energy storage</a:t>
            </a:r>
            <a:endParaRPr lang="de-DE" b="1" kern="0" dirty="0"/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DE" kern="0" dirty="0"/>
              <a:t>Energy loss</a:t>
            </a:r>
            <a:r>
              <a:rPr lang="de-DE" kern="0" dirty="0"/>
              <a:t> – </a:t>
            </a:r>
            <a:r>
              <a:rPr lang="en-DE" kern="0" dirty="0"/>
              <a:t>based on s</a:t>
            </a:r>
            <a:r>
              <a:rPr lang="en-DE" b="0" i="0" dirty="0">
                <a:solidFill>
                  <a:srgbClr val="000000"/>
                </a:solidFill>
                <a:effectLst/>
                <a:latin typeface="-apple-system"/>
              </a:rPr>
              <a:t>torage filling level 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DE" kern="0" dirty="0"/>
              <a:t>Energy input and output loss</a:t>
            </a:r>
            <a:endParaRPr lang="de-DE" kern="0" dirty="0"/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DE" kern="0" dirty="0"/>
              <a:t>Energy input and output capacity</a:t>
            </a:r>
            <a:endParaRPr lang="de-DE" kern="0" dirty="0"/>
          </a:p>
        </p:txBody>
      </p:sp>
      <p:pic>
        <p:nvPicPr>
          <p:cNvPr id="43" name="Grafik 45">
            <a:extLst>
              <a:ext uri="{FF2B5EF4-FFF2-40B4-BE49-F238E27FC236}">
                <a16:creationId xmlns:a16="http://schemas.microsoft.com/office/drawing/2014/main" id="{031D53AE-E448-4C7E-82B4-BF5D764E40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85" t="3134" r="8896" b="4106"/>
          <a:stretch/>
        </p:blipFill>
        <p:spPr>
          <a:xfrm>
            <a:off x="7463358" y="4653136"/>
            <a:ext cx="702155" cy="1168495"/>
          </a:xfrm>
          <a:prstGeom prst="rect">
            <a:avLst/>
          </a:prstGeom>
        </p:spPr>
      </p:pic>
      <p:pic>
        <p:nvPicPr>
          <p:cNvPr id="44" name="Grafik 44">
            <a:extLst>
              <a:ext uri="{FF2B5EF4-FFF2-40B4-BE49-F238E27FC236}">
                <a16:creationId xmlns:a16="http://schemas.microsoft.com/office/drawing/2014/main" id="{C2485005-FA82-4AE8-9985-C210558CC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513" y="4637824"/>
            <a:ext cx="710196" cy="118187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B82FA-C900-430F-B6F3-BD1CBAF3B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03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Refrigeration demand</a:t>
            </a:r>
            <a:endParaRPr lang="de-DE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02" y="2313256"/>
            <a:ext cx="5486411" cy="365760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34063" y="1961940"/>
            <a:ext cx="142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/>
              <a:t>Daily pattern</a:t>
            </a:r>
            <a:endParaRPr lang="de-DE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D3508EB-6D0D-4E11-95FC-285F8C062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8" y="2612699"/>
            <a:ext cx="4838048" cy="3420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266360" y="1966455"/>
            <a:ext cx="152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/>
              <a:t>Yearly pattern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982638" y="5843905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50" dirty="0"/>
              <a:t>Source</a:t>
            </a:r>
            <a:r>
              <a:rPr lang="de-DE" sz="1050" dirty="0"/>
              <a:t>: </a:t>
            </a:r>
            <a:r>
              <a:rPr lang="en-DE" sz="1050" dirty="0"/>
              <a:t>[5]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7299177" y="5843905"/>
            <a:ext cx="7777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50" dirty="0"/>
              <a:t>Source</a:t>
            </a:r>
            <a:r>
              <a:rPr lang="de-DE" sz="1050" dirty="0"/>
              <a:t>: </a:t>
            </a:r>
            <a:r>
              <a:rPr lang="en-DE" sz="1050" dirty="0"/>
              <a:t>[5]</a:t>
            </a:r>
            <a:endParaRPr lang="de-DE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48896" y="2332748"/>
                <a:ext cx="51302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E" sz="1400" dirty="0"/>
                  <a:t>Maximum refrigeration demand: </a:t>
                </a:r>
                <a14:m>
                  <m:oMath xmlns:m="http://schemas.openxmlformats.org/officeDocument/2006/math">
                    <m:r>
                      <a:rPr lang="en-DE" sz="1400" b="0" i="1" dirty="0" smtClean="0">
                        <a:latin typeface="Cambria Math" panose="02040503050406030204" pitchFamily="18" charset="0"/>
                      </a:rPr>
                      <m:t>𝐷𝑅</m:t>
                    </m:r>
                    <m:r>
                      <a:rPr lang="de-DE" sz="1400" i="1" dirty="0" smtClean="0">
                        <a:latin typeface="Cambria Math" panose="02040503050406030204" pitchFamily="18" charset="0"/>
                      </a:rPr>
                      <m:t> = 720</m:t>
                    </m:r>
                    <m:r>
                      <a:rPr lang="en-DE" sz="1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400" i="1" dirty="0" smtClean="0">
                        <a:latin typeface="Cambria Math" panose="02040503050406030204" pitchFamily="18" charset="0"/>
                      </a:rPr>
                      <m:t>𝑘𝑊</m:t>
                    </m:r>
                    <m:r>
                      <a:rPr lang="de-DE" sz="1400" b="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DE" sz="14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 = 320 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𝑘𝑊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96" y="2332748"/>
                <a:ext cx="5130286" cy="307777"/>
              </a:xfrm>
              <a:prstGeom prst="rect">
                <a:avLst/>
              </a:prstGeom>
              <a:blipFill>
                <a:blip r:embed="rId4"/>
                <a:stretch>
                  <a:fillRect l="-357" t="-4000" b="-2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77C157F-DD91-40E9-870B-158104622448}"/>
              </a:ext>
            </a:extLst>
          </p:cNvPr>
          <p:cNvSpPr txBox="1"/>
          <p:nvPr/>
        </p:nvSpPr>
        <p:spPr>
          <a:xfrm>
            <a:off x="5777622" y="3140968"/>
            <a:ext cx="794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9600" dirty="0"/>
              <a:t>×</a:t>
            </a:r>
            <a:endParaRPr lang="en-DE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83B163-5504-4627-81BF-387363084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DE"/>
              <a:t>07.09.2021 Ehsan Khorsandnejad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4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8893a547-815f-42c5-94f3-a1b721e6c05e"/>
  <p:tag name="EE4P_AGENDAWIZARD" val="&lt;ee4p&gt;&lt;layouts&gt;&lt;layout name=&quot;Icon&quot; id=&quot;1_7&quot;&gt;&lt;standard&gt;&lt;textframe horizontalAnchor=&quot;1&quot; marginBottom=&quot;6&quot; marginLeft=&quot;0&quot; marginRight=&quot;0&quot; marginTop=&quot;6&quot; orientation=&quot;1&quot; verticalAnchor=&quot;1&quot; /&gt;&lt;font name=&quot;Frutiger LT Com 55 Roman&quot; bold=&quot;0&quot; italic=&quot;0&quot; color=&quot;#969696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reflection visible=&quot;0&quot; /&gt;&lt;shadow visible=&quot;0&quot; /&gt;&lt;/standard&gt;&lt;agenda name=&quot;New Agenda&quot; title=&quot;Agenda&quot; subtitle=&quot;&quot; sizingModeId=&quot;2&quot; fontSize=&quot;16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0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position left=&quot;31.12504&quot; top=&quot;133.875&quot; width=&quot;657.75&quot; height=&quot;351.62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.5|11|12|14|16|18&quot; allowedTimeFormatIds=&quot;1|2|3&quot; slideLayout=&quot;11&quot; customLayoutName=&quot;Nur Titel|Title Only&quot; customLayoutIndex=&quot;&quot; showBreak=&quot;1&quot; singleAgendaSlideSelected=&quot;0&quot; backupSlideTitle=&quot;Backup&quot; topMargin=&quot;0&quot; leftMargin=&quot;0&quot; allowedLevels=&quot;4&quot; itemNoFormats=&quot;{1}¦{1}.{2}¦{3:alphaLC}¦{3:alphaLC}.{4:alphaLC}&quot; /&gt;&lt;!-- Agenda item formats --&gt;&lt;cases&gt;&lt;case level=&quot;1&quot; selected=&quot;0&quot; break=&quot;0&quot; topMinSpacing=&quot;5&quot; topMaxSpacing=&quot;5&quot; bottomMinSpacing=&quot;0&quot; bottomMaxSpacing=&quot;0&quot;&gt;&lt;element type=&quot;picture&quot; picture=&quot;arrow_off.png&quot; value=&quot;asdf&quot;&gt;&lt;position left=&quot;(level-1)*(31.50472*scale*fontScale)&quot; top=&quot;7*scale*fontScale&quot; width=&quot;22.18748*scale*fontScale&quot; height=&quot;20.36646*scale*fontScale&quot; /&gt;&lt;/element&gt;&lt;element field=&quot;topic&quot; type=&quot;autoshape&quot; autoShapeType=&quot;1&quot; indent=&quot;(level-1)*31.50472*scale*fontScale&quot; indentType=&quot;2&quot;&gt;&lt;paragraphformat alignment=&quot;1&quot; /&gt;&lt;font bold=&quot;0&quot; /&gt;&lt;/element&gt;&lt;element field=&quot;responsible&quot; type=&quot;autoshape&quot; autoShapeType=&quot;1&quot; indent=&quot;(level-1)*31.50472*scale*fontScale&quot; indentType=&quot;1&quot;&gt;&lt;paragraphformat alignment=&quot;1&quot; /&gt;&lt;/element&gt;&lt;element field=&quot;freecolumn&quot; type=&quot;autoshape&quot; autoShapeType=&quot;1&quot; indent=&quot;(level-1)*31.50472*scale*fontScale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5&quot; topMaxSpacing=&quot;5&quot; bottomMinSpacing=&quot;0&quot; bottomMaxSpacing=&quot;0&quot;&gt;&lt;element type=&quot;picture&quot; picture=&quot;arrow_on.png&quot; value=&quot;asdf&quot;&gt;&lt;position left=&quot;(level-1)*(31.50472*scale*fontScale)&quot; top=&quot;7*scale*fontScale&quot; width=&quot;22.18748*scale*fontScale&quot; height=&quot;20.36646*scale*fontScale&quot; /&gt;&lt;/element&gt;&lt;element field=&quot;topic&quot; type=&quot;autoshape&quot; autoShapeType=&quot;1&quot; indent=&quot;(level-1)*31.50472*scale*fontScale&quot; indentType=&quot;2&quot;&gt;&lt;paragraphformat alignment=&quot;1&quot; /&gt;&lt;font bold=&quot;1&quot; color=&quot;15&quot; /&gt;&lt;/element&gt;&lt;element field=&quot;responsible&quot; type=&quot;autoshape&quot; autoShapeType=&quot;1&quot; indent=&quot;(level-1)*31.50472*scale*fontScale&quot; indentType=&quot;1&quot;&gt;&lt;paragraphformat alignment=&quot;1&quot; /&gt;&lt;font bold=&quot;1&quot; color=&quot;15&quot; /&gt;&lt;/element&gt;&lt;element field=&quot;freecolumn&quot; type=&quot;autoshape&quot; autoShapeType=&quot;1&quot; indent=&quot;(level-1)*31.50472*scale*fontScale&quot; indentType=&quot;1&quot;&gt;&lt;paragraphformat alignment=&quot;1&quot; /&gt;&lt;font bold=&quot;1&quot; color=&quot;15&quot; /&gt;&lt;/element&gt;&lt;element field=&quot;timeslot&quot; type=&quot;autoshape&quot; autoShapeType=&quot;1&quot;&gt;&lt;paragraphformat alignment=&quot;1&quot; /&gt;&lt;font bold=&quot;1&quot; color=&quot;15&quot; /&gt;&lt;/element&gt;&lt;element field=&quot;pageno&quot; type=&quot;autoshape&quot; autoShapeType=&quot;1&quot;&gt;&lt;paragraphformat alignment=&quot;3&quot; /&gt;&lt;font bold=&quot;1&quot; color=&quot;15&quot; /&gt;&lt;/element&gt;&lt;/case&gt;&lt;case level=&quot;1&quot; selected=&quot;0&quot; break=&quot;1&quot; topMinSpacing=&quot;5&quot; topMaxSpacing=&quot;5&quot; bottomMinSpacing=&quot;0&quot; bottomMaxSpacing=&quot;0&quot;&gt;&lt;element field=&quot;topic&quot; type=&quot;autoshape&quot; autoShapeType=&quot;1&quot; indent=&quot;(level-1)*31.50472*scale*fontScale&quot; indentType=&quot;2&quot;&gt;&lt;paragraphformat alignment=&quot;1&quot; /&gt;&lt;font bold=&quot;0&quot; italic=&quot;1&quot; /&gt;&lt;/element&gt;&lt;element field=&quot;responsible&quot; type=&quot;autoshape&quot; autoShapeType=&quot;1&quot; indent=&quot;(level-1)*31.50472*scale*fontScale&quot; indentType=&quot;1&quot;&gt;&lt;paragraphformat alignment=&quot;1&quot; /&gt;&lt;font italic=&quot;1&quot; /&gt;&lt;/element&gt;&lt;element field=&quot;freecolumn&quot; type=&quot;autoshape&quot; autoShapeType=&quot;1&quot; indent=&quot;(level-1)*31.50472*scale*fontScale&quot; indent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case level=&quot;1&quot; selected=&quot;1&quot; break=&quot;1&quot; topMinSpacing=&quot;5&quot; topMaxSpacing=&quot;5&quot; bottomMinSpacing=&quot;0&quot; bottomMaxSpacing=&quot;0&quot;&gt;&lt;element field=&quot;topic&quot; type=&quot;autoshape&quot; autoShapeType=&quot;1&quot; indent=&quot;(level-1)*31.50472*scale*fontScale&quot; indentType=&quot;2&quot;&gt;&lt;paragraphformat alignment=&quot;1&quot; /&gt;&lt;font bold=&quot;1&quot; italic=&quot;1&quot; color=&quot;15&quot; /&gt;&lt;/element&gt;&lt;element field=&quot;responsible&quot; type=&quot;autoshape&quot; autoShapeType=&quot;1&quot; indent=&quot;(level-1)*31.50472*scale*fontScale&quot; indentType=&quot;1&quot;&gt;&lt;paragraphformat alignment=&quot;1&quot; /&gt;&lt;font italic=&quot;1&quot; color=&quot;15&quot; /&gt;&lt;/element&gt;&lt;element field=&quot;freecolumn&quot; type=&quot;autoshape&quot; autoShapeType=&quot;1&quot; indent=&quot;(level-1)*31.50472*scale*fontScale&quot; indentType=&quot;1&quot;&gt;&lt;paragraphformat alignment=&quot;1&quot; /&gt;&lt;font italic=&quot;1&quot; color=&quot;15&quot; /&gt;&lt;/element&gt;&lt;element field=&quot;timeslot&quot; type=&quot;autoshape&quot; autoShapeType=&quot;1&quot;&gt;&lt;paragraphformat alignment=&quot;1&quot; /&gt;&lt;font italic=&quot;1&quot; color=&quot;15&quot; /&gt;&lt;/element&gt;&lt;element field=&quot;pageno&quot; type=&quot;autoshape&quot; autoShapeType=&quot;1&quot;&gt;&lt;paragraphformat alignment=&quot;3&quot; /&gt;&lt;font italic=&quot;1&quot; color=&quot;15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layout name=&quot;Box 1&quot; id=&quot;1_1&quot;&gt;&lt;standard&gt;&lt;textframe horizontalAnchor=&quot;1&quot; marginBottom=&quot;6&quot; marginLeft=&quot;0&quot; marginRight=&quot;0&quot; marginTop=&quot;6&quot; orientation=&quot;1&quot; verticalAnchor=&quot;1&quot; /&gt;&lt;font name=&quot;Frutiger LT Com 55 Roman&quot; bold=&quot;0&quot; italic=&quot;0&quot; color=&quot;13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Agenda&quot; subtitle=&quot;&quot; sizingModeId=&quot;2&quot; fontSize=&quot;16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position left=&quot;31.125&quot; top=&quot;133.875&quot; width=&quot;657.75&quot; height=&quot;328.87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.5|11|12|14|16|18&quot; allowedTimeFormatIds=&quot;1|2|3&quot; slideLayout=&quot;11&quot; customLayoutName=&quot;Nur Titel|Title Only&quot; customLayoutIndex=&quot;&quot; showBreak=&quot;1&quot; singleAgendaSlideSelected=&quot;0&quot; backupSlideTitle=&quot;Backup: %agendaName%&quot; topMargin=&quot;0&quot; leftMargin=&quot;0&quot; allowedLevels=&quot;4&quot; itemNoFormats=&quot;{1}¦{1}.{2}¦{3:alphaLC}¦{3:alphaLC}.{4:alphaLC}&quot; /&gt;&lt;!-- Agenda item formats --&gt;&lt;cases&gt;&lt;case level=&quot;1&quot; selected=&quot;0&quot; break=&quot;0&quot; topMinSpacing=&quot;5&quot; topMaxSpacing=&quot;5&quot; bottomMinSpacing=&quot;0&quot; bottomMaxSpacing=&quot;0&quot;&gt;&lt;element field=&quot;itemno&quot; type=&quot;autoshape&quot; autoShapeType=&quot;1&quot; indent=&quot;(level-1)*(itemSingleHeight+topicLeftSpacing)&quot; indentType=&quot;1&quot;&gt;&lt;textframe marginLeft=&quot;6&quot; marginRight=&quot;6&quot; verticalAnchor=&quot;3&quot; /&gt;&lt;paragraphformat alignment=&quot;2&quot; /&gt;&lt;fill foreColor=&quot;15&quot; visible=&quot;1&quot; /&gt;&lt;font bold=&quot;1&quot; color=&quot;14&quot; /&gt;&lt;/element&gt;&lt;element field=&quot;topic&quot; type=&quot;autoshape&quot; autoShapeType=&quot;1&quot; indent=&quot;(level-1)*(itemSingleHeight+topicLeftSpacing)&quot; indentType=&quot;2&quot;&gt;&lt;paragraphformat alignment=&quot;1&quot; /&gt;&lt;textframe marginLeft=&quot;6&quot; /&gt;&lt;font bold=&quot;1&quot; /&gt;&lt;/element&gt;&lt;element field=&quot;responsible&quot; type=&quot;autoshape&quot; autoShapeType=&quot;1&quot; indent=&quot;(level-1)*(itemSingleHeight+topicLeftSpacing)&quot; indentType=&quot;1&quot;&gt;&lt;paragraphformat alignment=&quot;1&quot; /&gt;&lt;/element&gt;&lt;element field=&quot;freecolumn&quot; type=&quot;autoshape&quot; autoShapeType=&quot;1&quot; indent=&quot;(level-1)*(itemSingleHeight+topicLeftSpacing)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5&quot; topMaxSpacing=&quot;5&quot; bottomMinSpacing=&quot;0&quot; bottomMaxSpacing=&quot;0&quot;&gt;&lt;element type=&quot;autoshape&quot; autoShapeType=&quot;1&quot; value=&quot;&quot;&gt;&lt;position left=&quot;level*(itemSingleHeight+topicLeftSpacing)&quot; top=&quot;0&quot; width=&quot;agendaWidth-topicLeftSpacing-itemNoWidth-(level-1)*(itemSingleHeight+topicLeftSpacing)&quot; height=&quot;itemHeight&quot; /&gt;&lt;fill foreColor=&quot;#D9D9D9&quot; visible=&quot;1&quot; /&gt;&lt;/element&gt;&lt;element field=&quot;itemno&quot; type=&quot;autoshape&quot; autoShapeType=&quot;1&quot; indent=&quot;(level-1)*(itemSingleHeight+topicLeftSpacing)&quot; indentType=&quot;1&quot;&gt;&lt;textframe marginLeft=&quot;6&quot; marginRight=&quot;6&quot; verticalAnchor=&quot;3&quot; /&gt;&lt;paragraphformat alignment=&quot;2&quot; /&gt;&lt;fill foreColor=&quot;15&quot; visible=&quot;1&quot; /&gt;&lt;font bold=&quot;1&quot; color=&quot;14&quot; /&gt;&lt;/element&gt;&lt;element field=&quot;topic&quot; type=&quot;autoshape&quot; autoShapeType=&quot;1&quot; indent=&quot;(level-1)*(itemSingleHeight+topicLeftSpacing)&quot; indentType=&quot;2&quot;&gt;&lt;paragraphformat alignment=&quot;1&quot; /&gt;&lt;font bold=&quot;1&quot; /&gt;&lt;textframe marginLeft=&quot;6&quot; /&gt;&lt;/element&gt;&lt;element field=&quot;responsible&quot; type=&quot;autoshape&quot; autoShapeType=&quot;1&quot; indent=&quot;(level-1)*(itemSingleHeight+topicLeftSpacing)&quot; indentType=&quot;1&quot;&gt;&lt;paragraphformat alignment=&quot;1&quot; /&gt;&lt;/element&gt;&lt;element field=&quot;freecolumn&quot; type=&quot;autoshape&quot; autoShapeType=&quot;1&quot; indent=&quot;(level-1)*(itemSingleHeight+topicLeftSpacing)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0&quot; break=&quot;1&quot; topMinSpacing=&quot;5&quot; topMaxSpacing=&quot;5&quot; bottomMinSpacing=&quot;0&quot; bottomMaxSpacing=&quot;0&quot;&gt;&lt;element field=&quot;topic&quot; type=&quot;autoshape&quot; autoShapeType=&quot;1&quot; indent=&quot;(level-1)*(itemSingleHeight+topicLeftSpacing)&quot; indentType=&quot;2&quot;&gt;&lt;paragraphformat alignment=&quot;1&quot; /&gt;&lt;textframe marginLeft=&quot;6&quot; /&gt;&lt;font bold=&quot;1&quot; italic=&quot;1&quot; /&gt;&lt;/element&gt;&lt;element field=&quot;responsible&quot; type=&quot;autoshape&quot; autoShapeType=&quot;1&quot; indent=&quot;(level-1)*(itemSingleHeight+topicLeftSpacing)&quot; indentType=&quot;1&quot;&gt;&lt;paragraphformat alignment=&quot;1&quot; /&gt;&lt;font italic=&quot;1&quot; /&gt;&lt;/element&gt;&lt;element field=&quot;freecolumn&quot; type=&quot;autoshape&quot; autoShapeType=&quot;1&quot; indent=&quot;(level-1)*(itemSingleHeight+topicLeftSpacing)&quot; indent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case level=&quot;1&quot; selected=&quot;1&quot; break=&quot;1&quot; topMinSpacing=&quot;5&quot; topMaxSpacing=&quot;5&quot; bottomMinSpacing=&quot;0&quot; bottomMaxSpacing=&quot;0&quot;&gt;&lt;element type=&quot;autoshape&quot; autoShapeType=&quot;1&quot; value=&quot;&quot;&gt;&lt;position left=&quot;level*(itemSingleHeight+topicLeftSpacing)&quot; top=&quot;0&quot; width=&quot;agendaWidth-topicLeftSpacing-itemNoWidth-(level-1)*(itemSingleHeight+topicLeftSpacing)&quot; height=&quot;itemHeight&quot; /&gt;&lt;fill foreColor=&quot;#D9D9D9&quot; visible=&quot;1&quot; /&gt;&lt;/element&gt;&lt;element field=&quot;topic&quot; type=&quot;autoshape&quot; autoShapeType=&quot;1&quot; indent=&quot;(level-1)*(itemSingleHeight+topicLeftSpacing)&quot; indentType=&quot;2&quot;&gt;&lt;paragraphformat alignment=&quot;1&quot; /&gt;&lt;font bold=&quot;1&quot; italic=&quot;1&quot; /&gt;&lt;textframe marginLeft=&quot;6&quot; /&gt;&lt;/element&gt;&lt;element field=&quot;responsible&quot; type=&quot;autoshape&quot; autoShapeType=&quot;1&quot; indent=&quot;(level-1)*(itemSingleHeight+topicLeftSpacing)&quot; indentType=&quot;1&quot;&gt;&lt;paragraphformat alignment=&quot;1&quot; /&gt;&lt;font italic=&quot;1&quot; /&gt;&lt;/element&gt;&lt;element field=&quot;freecolumn&quot; type=&quot;autoshape&quot; autoShapeType=&quot;1&quot; indent=&quot;(level-1)*(itemSingleHeight+topicLeftSpacing)&quot; indent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Projektübersicht&quot; title=&quot;Agenda&quot; subtitle=&quot;&quot; sizingModeId=&quot;2&quot; fontSize=&quot;16&quot; fontSizeAuto=&quot;1&quot; startTime=&quot;570&quot; timeFormatId=&quot;1&quot; startItemNo=&quot;1&quot; createSingleAgendaSlide=&quot;0&quot; createSeparatingSlides=&quot;1&quot; createBackupSlide=&quot;0&quot; layoutId=&quot;1_7&quot; createSections=&quot;1&quot; singleSlideId=&quot;&quot; backupSlideId=&quot;&quot;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0&quot; rightDistribute=&quot;1&quot; dock=&quot;1&quot; rightSpacing=&quot;959.0229&quot; /&gt;&lt;column field=&quot;responsible&quot; label=&quot;Responsible&quot; visible=&quot;1&quot; checked=&quot;1&quot; leftSpacing=&quot;10&quot; rightDistribute=&quot;1&quot; dock=&quot;1&quot; rightSpacing=&quot;959.0229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6&quot; dock=&quot;2&quot; /&gt;&lt;/columns&gt;&lt;items&gt;&lt;item duration=&quot;5&quot; id=&quot;346a18e9-7b91-4763-8dff-a5e4e81bfea9&quot; parentId=&quot;&quot; level=&quot;1&quot; generateAgendaSlide=&quot;1&quot; showAgendaItem=&quot;1&quot; isBreak=&quot;0&quot; topic=&quot;Einführung&quot; responsible=&quot;Carsten&quot; agendaSlideId=&quot;042e5194-485e-4397-a863-6f0605206378&quot; sectionId=&quot;{14E68C86-6BEC-4AA1-AED5-709A2EB8C4D5}&quot; /&gt;&lt;item duration=&quot;5&quot; id=&quot;9c3aab25-2e85-498b-bf07-f0170ef964f4&quot; parentId=&quot;&quot; level=&quot;1&quot; generateAgendaSlide=&quot;1&quot; showAgendaItem=&quot;1&quot; isBreak=&quot;0&quot; topic=&quot;EnAHRgie&quot; responsible=&quot;Annedore&quot; agendaSlideId=&quot;4a96e873-05d5-4bcd-99c7-20c9db43b32b&quot; sectionId=&quot;{7FA65607-4EB6-4D01-ABBB-AAFCE6916B63}&quot; /&gt;&lt;item duration=&quot;5&quot; id=&quot;0d3c0a10-aa32-4407-96fe-e92f73522db7&quot; parentId=&quot;&quot; level=&quot;1&quot; generateAgendaSlide=&quot;1&quot; showAgendaItem=&quot;1&quot; isBreak=&quot;0&quot; topic=&quot;HESHK &amp;amp; ProgWärme&quot; responsible=&quot;Anne&quot; agendaSlideId=&quot;aba5bdfb-18a9-4717-832d-9a29a13486ca&quot; sectionId=&quot;{0BCE7DBE-1ABE-4DA8-AA1D-66A1B3B4E68C}&quot; /&gt;&lt;item duration=&quot;5&quot; id=&quot;5b1032c4-dd87-4f86-a411-b03b69b1dc1e&quot; parentId=&quot;&quot; level=&quot;1&quot; generateAgendaSlide=&quot;1&quot; showAgendaItem=&quot;1&quot; isBreak=&quot;0&quot; topic=&quot;Carbon2Chem&quot; responsible=&quot;Björn&quot; agendaSlideId=&quot;d9bfbb0d-45e9-405f-a6e1-3110e266aa01&quot; sectionId=&quot;{B4F0104B-B862-4CD3-BFF2-7308563A043D}&quot; /&gt;&lt;item duration=&quot;5&quot; id=&quot;1a9dd039-e4e5-48af-9d64-4409891a75f3&quot; parentId=&quot;&quot; level=&quot;1&quot; generateAgendaSlide=&quot;1&quot; showAgendaItem=&quot;1&quot; isBreak=&quot;0&quot; topic=&quot;RedoxHerne&quot; responsible=&quot;Joachim&quot; agendaSlideId=&quot;5b622d63-4fff-47b2-9076-32d68bbdd94e&quot; sectionId=&quot;{70CEDF34-3ED3-4070-A8A0-8EF5407986EA}&quot; /&gt;&lt;item duration=&quot;5&quot; id=&quot;f2cfdc51-85c7-4f9e-b9b4-e837537b9073&quot; parentId=&quot;&quot; level=&quot;1&quot; generateAgendaSlide=&quot;1&quot; showAgendaItem=&quot;1&quot; isBreak=&quot;0&quot; topic=&quot;EnerAct&quot; responsible=&quot;Maike&quot; agendaSlideId=&quot;87612e39-ffb1-49bb-888a-4435279017f3&quot; sectionId=&quot;{73056B75-41C7-4B49-BDAF-7DD11478C834}&quot; /&gt;&lt;item duration=&quot;5&quot; id=&quot;fb43ef97-2357-45db-9e31-9dda07e1eb9a&quot; parentId=&quot;&quot; level=&quot;1&quot; generateAgendaSlide=&quot;1&quot; showAgendaItem=&quot;1&quot; isBreak=&quot;0&quot; topic=&quot;Gruppenoptimierungstool&quot; responsible=&quot;Mathias&quot; agendaSlideId=&quot;26e74638-f27d-49d0-9734-5532fef6a198&quot; sectionId=&quot;{61CD6B70-3485-4178-BFF4-67FAFEA435CD}&quot; /&gt;&lt;item duration=&quot;5&quot; id=&quot;9410d5da-b506-4a69-97e7-8a26d342409b&quot; parentId=&quot;&quot; level=&quot;1&quot; generateAgendaSlide=&quot;1&quot; showAgendaItem=&quot;1&quot; isBreak=&quot;0&quot; topic=&quot;KompEx&quot; responsible=&quot;Eva&quot; agendaSlideId=&quot;fc0ad8f6-bcae-4c91-aad9-3ba08659f0a4&quot; sectionId=&quot;{058A1219-E67B-4A7F-8F07-910F3D354D45}&quot; /&gt;&lt;item duration=&quot;5&quot; id=&quot;66730eca-2ff1-4a97-875e-884ad2451d49&quot; parentId=&quot;&quot; level=&quot;1&quot; generateAgendaSlide=&quot;1&quot; showAgendaItem=&quot;1&quot; isBreak=&quot;0&quot; topic=&quot;Dynaflex&quot; responsible=&quot;Annedore&quot; agendaSlideId=&quot;de47bd46-0f24-43e3-85cb-6f289db5cbd9&quot; sectionId=&quot;{5897A7BE-D03A-4DA2-9150-79039238E80A}&quot; /&gt;&lt;item duration=&quot;5&quot; id=&quot;cafa7e21-fcdc-491f-8cae-3180742ebab2&quot; parentId=&quot;&quot; level=&quot;1&quot; generateAgendaSlide=&quot;1&quot; showAgendaItem=&quot;1&quot; isBreak=&quot;0&quot; topic=&quot;TrafoSW&quot; responsible=&quot;Maike&quot; agendaSlideId=&quot;550b098f-1710-4ae8-9064-c26a07c4c0aa&quot; sectionId=&quot;{87602C9B-EFD1-4A47-828D-A97FB4919A79}&quot; /&gt;&lt;item duration=&quot;5&quot; id=&quot;c54cb693-c857-4642-a310-ab7a167d7c77&quot; parentId=&quot;&quot; level=&quot;1&quot; generateAgendaSlide=&quot;1&quot; showAgendaItem=&quot;1&quot; isBreak=&quot;0&quot; topic=&quot;SW Developer&quot; responsible=&quot;Carsten&quot; agendaSlideId=&quot;66f5eef5-ff67-44ef-938f-7f57bdc68b8c&quot; sectionId=&quot;{A76CAC27-2325-42E9-B1E2-9CC5D35D6000}&quot; /&gt;&lt;item duration=&quot;5&quot; id=&quot;b3a8bb84-2f16-4497-8b54-1987af76ddb4&quot; parentId=&quot;&quot; level=&quot;1&quot; generateAgendaSlide=&quot;1&quot; showAgendaItem=&quot;1&quot; isBreak=&quot;0&quot; topic=&quot;IntegraNet I&quot; responsible=&quot;Anne&quot; agendaSlideId=&quot;9a34ed67-8317-4795-bb43-f9152d98b6df&quot; sectionId=&quot;{F9D89703-50BF-4906-B748-E4D5A1FCF4D8}&quot; /&gt;&lt;item duration=&quot;5&quot; id=&quot;0348626f-aece-49cb-b19a-aefeadc086e5&quot; parentId=&quot;&quot; level=&quot;1&quot; generateAgendaSlide=&quot;1&quot; showAgendaItem=&quot;1&quot; isBreak=&quot;0&quot; topic=&quot;IntegraNet II&quot; responsible=&quot;Christine&quot; agendaSlideId=&quot;64f1a7c6-0974-49c8-b234-0224131282d1&quot; sectionId=&quot;{B0628926-A768-4FFA-ABDE-A2B8EC098A6B}&quot; /&gt;&lt;item duration=&quot;5&quot; id=&quot;94b5ac5f-0cdf-44cd-84da-c109b67e91f7&quot; parentId=&quot;&quot; level=&quot;1&quot; generateAgendaSlide=&quot;1&quot; showAgendaItem=&quot;1&quot; isBreak=&quot;0&quot; topic=&quot;BF 2016&quot; responsible=&quot;Matthias Schnier&quot; agendaSlideId=&quot;5138daa6-b9ca-4c4f-a519-a789a68ac5a3&quot; sectionId=&quot;{2959FAA3-D725-4170-8BBE-83B660FC2572}&quot; /&gt;&lt;item duration=&quot;5&quot; id=&quot;4d2813a6-7bdb-4f6a-b343-0f8e57a6c58b&quot; parentId=&quot;&quot; level=&quot;1&quot; generateAgendaSlide=&quot;1&quot; showAgendaItem=&quot;1&quot; isBreak=&quot;0&quot; topic=&quot;FlexKWK&quot; responsible=&quot;Joachim&quot; agendaSlideId=&quot;1c392c00-a5e9-46ea-a8cf-123b33275dab&quot; sectionId=&quot;{346E449D-0868-4DEC-B423-AE9FA408F407}&quot; /&gt;&lt;item duration=&quot;5&quot; id=&quot;0a29d68c-4128-4298-b1f5-a89a7af065db&quot; parentId=&quot;&quot; level=&quot;1&quot; generateAgendaSlide=&quot;1&quot; showAgendaItem=&quot;1&quot; isBreak=&quot;0&quot; topic=&quot;QUENTIN&quot; responsible=&quot;Joachim&quot; agendaSlideId=&quot;6d8b15a8-4d8c-4358-b80c-f996956d5d94&quot; sectionId=&quot;{8A8CBC5D-D04D-4D13-8EEB-7BC8161E9FFB}&quot; /&gt;&lt;item duration=&quot;5&quot; id=&quot;bcd9e177-45c7-4419-bee8-6a8449badb67&quot; parentId=&quot;&quot; level=&quot;1&quot; generateAgendaSlide=&quot;1&quot; showAgendaItem=&quot;1&quot; isBreak=&quot;0&quot; topic=&quot;ZuQunftskonzepte&quot; responsible=&quot;Annedore&quot; agendaSlideId=&quot;6360e81b-7f8f-43a7-99a4-3b22b08bbcf5&quot; sectionId=&quot;{98E11C0B-9ECB-42C2-B32D-BC290808F291}&quot; /&gt;&lt;item duration=&quot;5&quot; id=&quot;b2add1a2-fb41-41f9-aa72-61e9754e53dc&quot; parentId=&quot;&quot; level=&quot;1&quot; generateAgendaSlide=&quot;1&quot; showAgendaItem=&quot;1&quot; isBreak=&quot;0&quot; topic=&quot;ODH NRW&quot; responsible=&quot;Carsten&quot; agendaSlideId=&quot;e77b75a2-e9d8-4c46-936f-62ec12ba15b2&quot; sectionId=&quot;{F9DB54C2-DCDA-446B-869D-17879CE5F17C}&quot; /&gt;&lt;item duration=&quot;5&quot; id=&quot;15eab6fa-70fd-4bc2-8112-caa38957c023&quot; parentId=&quot;&quot; level=&quot;1&quot; generateAgendaSlide=&quot;1&quot; showAgendaItem=&quot;1&quot; isBreak=&quot;0&quot; topic=&quot;enerPort&quot; responsible=&quot;Björn&quot; agendaSlideId=&quot;c5b8fe5a-2f71-4737-93fe-545dc81334d7&quot; sectionId=&quot;{0060C618-AB61-4F2D-B054-9A0A88289ED1}&quot; /&gt;&lt;item duration=&quot;5&quot; id=&quot;c82b3a68-2377-4883-9151-d75e79879b79&quot; parentId=&quot;&quot; level=&quot;1&quot; generateAgendaSlide=&quot;1&quot; showAgendaItem=&quot;1&quot; isBreak=&quot;0&quot; topic=&quot;FlexKälte&quot; responsible=&quot;Annedore&quot; agendaSlideId=&quot;7f16665b-1ae8-4225-b655-612f2dbe8f24&quot; sectionId=&quot;{397CBC35-E491-4A23-895B-5DD858DBD7E7}&quot; /&gt;&lt;item duration=&quot;5&quot; id=&quot;a10f3f19-ac7b-43b8-a696-8f5efc28c6d4&quot; parentId=&quot;&quot; level=&quot;1&quot; generateAgendaSlide=&quot;1&quot; showAgendaItem=&quot;1&quot; isBreak=&quot;0&quot; topic=&quot;Enercity - Wärmenetze 4.0&quot; responsible=&quot;Björn&quot; agendaSlideId=&quot;6d71e1d0-a698-499b-b365-7ffc0ae4a9dd&quot; sectionId=&quot;{99E112B4-4F22-4D07-ACE5-CED56789F873}&quot; /&gt;&lt;item duration=&quot;5&quot; id=&quot;72ca4108-ac2b-4a27-9c65-774f4e045527&quot; parentId=&quot;&quot; level=&quot;1&quot; generateAgendaSlide=&quot;1&quot; showAgendaItem=&quot;1&quot; isBreak=&quot;0&quot; topic=&quot;Resilienz&quot; responsible=&quot;Leander&quot; agendaSlideId=&quot;ba11aafa-7165-4f71-9926-faf132c45677&quot; sectionId=&quot;{F95E52C5-214D-4A92-A1C2-14FA1AC1240B}&quot; /&gt;&lt;item duration=&quot;20&quot; id=&quot;98dd1b66-f63f-49bb-bce5-7f85af9e7329&quot; parentId=&quot;&quot; level=&quot;1&quot; generateAgendaSlide=&quot;1&quot; showAgendaItem=&quot;1&quot; isBreak=&quot;0&quot; topic=&quot;Verständnisfragen&quot; responsible=&quot;alle&quot; agendaSlideId=&quot;b096a774-1c11-4c52-88d3-7543ffed74d7&quot; sectionId=&quot;{0660579D-D62B-47B5-A00D-A8054D2F7C7F}&quot; /&gt;&lt;item duration=&quot;15&quot; id=&quot;104a3a93-f033-4699-9922-bc03be57590a&quot; parentId=&quot;&quot; level=&quot;1&quot; generateAgendaSlide=&quot;1&quot; showAgendaItem=&quot;1&quot; isBreak=&quot;0&quot; topic=&quot;Bericht Slidewriting&quot; responsible=&quot;Björn&quot; agendaSlideId=&quot;85825633-ed4f-41ae-b895-c1b47de94909&quot; sectionId=&quot;{8AA9BF0B-599D-45D1-92F3-E651A482DE0E}&quot; /&gt;&lt;item duration=&quot;5&quot; id=&quot;1a6c31df-63fc-4df3-ad25-3bc39e7ddfa5&quot; parentId=&quot;&quot; level=&quot;1&quot; generateAgendaSlide=&quot;1&quot; showAgendaItem=&quot;1&quot; isBreak=&quot;0&quot; agendaSlideId=&quot;92697d81-5d3e-4b3b-a273-8c0d68e1bb52&quot; sectionId=&quot;{B4CB44F5-05B1-4E67-A8CF-BBF9960AFE72}&quot; /&gt;&lt;/items&gt;&lt;/agenda&gt;&lt;agenda name=&quot;New Agenda&quot; title=&quot;Agenda&quot; subtitle=&quot;&quot; sizingModeId=&quot;2&quot; fontSize=&quot;16&quot; fontSizeAuto=&quot;1&quot; startTime=&quot;540&quot; timeFormatId=&quot;1&quot; startItemNo=&quot;1&quot; createSingleAgendaSlide=&quot;1&quot; createSeparatingSlides=&quot;1&quot; createBackupSlide=&quot;1&quot; layoutId=&quot;1_1&quot; createSections=&quot;0&quot;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items /&gt;&lt;/agenda&gt;&lt;/contents&gt;&lt;/ee4p&gt;"/>
</p:tagLst>
</file>

<file path=ppt/theme/theme1.xml><?xml version="1.0" encoding="utf-8"?>
<a:theme xmlns:a="http://schemas.openxmlformats.org/drawingml/2006/main" name="Fraunhofer Master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2"/>
          </a:solidFill>
          <a:round/>
          <a:headEnd type="arrow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i="1" dirty="0" smtClean="0"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799A222B-286E-4E9E-9ABC-A55AB659163C}" vid="{7A6DB2B0-AB6A-40C6-8037-C23E269313E1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1255</Words>
  <Application>Microsoft Office PowerPoint</Application>
  <PresentationFormat>Custom</PresentationFormat>
  <Paragraphs>186</Paragraphs>
  <Slides>15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-apple-system</vt:lpstr>
      <vt:lpstr>Arial</vt:lpstr>
      <vt:lpstr>Cambria Math</vt:lpstr>
      <vt:lpstr>Courier New</vt:lpstr>
      <vt:lpstr>Frutiger LT Com 45 Light</vt:lpstr>
      <vt:lpstr>Frutiger LT Com 55 Roman</vt:lpstr>
      <vt:lpstr>Symbol</vt:lpstr>
      <vt:lpstr>Wingdings</vt:lpstr>
      <vt:lpstr>Fraunhofer Master</vt:lpstr>
      <vt:lpstr>Flexibility Potential of a Generic Cold Warehouse IEWT 2021, PhD day, TU Wien</vt:lpstr>
      <vt:lpstr>flexibility</vt:lpstr>
      <vt:lpstr>Evaluation of flexibility potential</vt:lpstr>
      <vt:lpstr>Goals, Objective functions and external signals</vt:lpstr>
      <vt:lpstr>Examples for external signals</vt:lpstr>
      <vt:lpstr>Configuration of a cold supply system</vt:lpstr>
      <vt:lpstr>Optimization model</vt:lpstr>
      <vt:lpstr>Detail degree of models</vt:lpstr>
      <vt:lpstr>Refrigeration demand</vt:lpstr>
      <vt:lpstr>Results</vt:lpstr>
      <vt:lpstr>Considerations and conclusions</vt:lpstr>
      <vt:lpstr>PowerPoint Presentation</vt:lpstr>
      <vt:lpstr>KONTAKTDATEN</vt:lpstr>
      <vt:lpstr>Referenzen</vt:lpstr>
      <vt:lpstr>Referenzen</vt:lpstr>
    </vt:vector>
  </TitlesOfParts>
  <Company>Fraunhofer UMSICHT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mit logo/Titel durch Klicken hinzufügen</dc:title>
  <dc:creator>Kanngießer, Annedore</dc:creator>
  <cp:lastModifiedBy>Ehsan Khorsandnejad</cp:lastModifiedBy>
  <cp:revision>799</cp:revision>
  <cp:lastPrinted>2011-04-27T07:57:31Z</cp:lastPrinted>
  <dcterms:created xsi:type="dcterms:W3CDTF">2018-11-08T10:19:49Z</dcterms:created>
  <dcterms:modified xsi:type="dcterms:W3CDTF">2021-09-07T14:34:26Z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HGvorlage">
    <vt:bool>true</vt:bool>
  </property>
  <property fmtid="{D5CDD505-2E9C-101B-9397-08002B2CF9AE}" pid="3" name="hasChanged">
    <vt:bool>false</vt:bool>
  </property>
  <property fmtid="{D5CDD505-2E9C-101B-9397-08002B2CF9AE}" pid="4" name="FHGsprache">
    <vt:lpwstr>de</vt:lpwstr>
  </property>
  <property fmtid="{D5CDD505-2E9C-101B-9397-08002B2CF9AE}" pid="5" name="klassifizierung">
    <vt:lpwstr> </vt:lpwstr>
  </property>
  <property fmtid="{D5CDD505-2E9C-101B-9397-08002B2CF9AE}" pid="6" name="pageCount">
    <vt:lpwstr>2</vt:lpwstr>
  </property>
</Properties>
</file>