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16"/>
  </p:notesMasterIdLst>
  <p:handoutMasterIdLst>
    <p:handoutMasterId r:id="rId17"/>
  </p:handoutMasterIdLst>
  <p:sldIdLst>
    <p:sldId id="503" r:id="rId3"/>
    <p:sldId id="510" r:id="rId4"/>
    <p:sldId id="952" r:id="rId5"/>
    <p:sldId id="948" r:id="rId6"/>
    <p:sldId id="342" r:id="rId7"/>
    <p:sldId id="953" r:id="rId8"/>
    <p:sldId id="955" r:id="rId9"/>
    <p:sldId id="950" r:id="rId10"/>
    <p:sldId id="951" r:id="rId11"/>
    <p:sldId id="949" r:id="rId12"/>
    <p:sldId id="562" r:id="rId13"/>
    <p:sldId id="959" r:id="rId14"/>
    <p:sldId id="511" r:id="rId15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di Heinrichs" initials="HH" lastIdx="1" clrIdx="0">
    <p:extLst>
      <p:ext uri="{19B8F6BF-5375-455C-9EA6-DF929625EA0E}">
        <p15:presenceInfo xmlns:p15="http://schemas.microsoft.com/office/powerpoint/2012/main" userId="S-1-5-21-789336058-725345543-839522115-92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BF5EB"/>
    <a:srgbClr val="94C120"/>
    <a:srgbClr val="00B050"/>
    <a:srgbClr val="FFC000"/>
    <a:srgbClr val="92D050"/>
    <a:srgbClr val="F5668A"/>
    <a:srgbClr val="0091CD"/>
    <a:srgbClr val="800000"/>
    <a:srgbClr val="6DA0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73" autoAdjust="0"/>
    <p:restoredTop sz="84489" autoAdjust="0"/>
  </p:normalViewPr>
  <p:slideViewPr>
    <p:cSldViewPr showGuides="1">
      <p:cViewPr varScale="1">
        <p:scale>
          <a:sx n="56" d="100"/>
          <a:sy n="56" d="100"/>
        </p:scale>
        <p:origin x="1004" y="52"/>
      </p:cViewPr>
      <p:guideLst>
        <p:guide orient="horz" pos="1026"/>
        <p:guide pos="2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howGuides="1">
      <p:cViewPr varScale="1">
        <p:scale>
          <a:sx n="121" d="100"/>
          <a:sy n="121" d="100"/>
        </p:scale>
        <p:origin x="4938" y="11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.schoeb\Documents\Konferenzen\Exkurs%202%20LULUCF\Auswertung_Ergebnisse_V32_sch_THGneutral_45_fullQPcosts_IEW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.schoeb\Documents\Konferenzen\Exkurs%202%20LULUCF\Auswertung_Ergebnisse_V32_sch_THGneutral_45_fullQPcosts_IEWT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.schoeb\Documents\NetZeroSzenario\Exkurs%202%20LULUCF\Auswertung_Ergebnisse_V32_sch_THGneutral_45_fullQPcosts_IEWT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.schoeb\Documents\NetZeroSzenario\Exkurs%202%20LULUCF\Auswertung_Ergebnisse_V32_sch_THGneutral_45_fullQPcosts_IEWT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224511734265355"/>
          <c:y val="5.8321854251237815E-2"/>
          <c:w val="0.56662479349609518"/>
          <c:h val="0.83784392939870711"/>
        </c:manualLayout>
      </c:layout>
      <c:barChart>
        <c:barDir val="col"/>
        <c:grouping val="stacked"/>
        <c:varyColors val="0"/>
        <c:ser>
          <c:idx val="4"/>
          <c:order val="0"/>
          <c:tx>
            <c:strRef>
              <c:f>'CO2-Emissionen'!$Z$100</c:f>
              <c:strCache>
                <c:ptCount val="1"/>
                <c:pt idx="0">
                  <c:v>CO2 Speicherung</c:v>
                </c:pt>
              </c:strCache>
            </c:strRef>
          </c:tx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'CO2-Emissionen'!$AC$100</c:f>
              <c:numCache>
                <c:formatCode>General</c:formatCode>
                <c:ptCount val="1"/>
                <c:pt idx="0">
                  <c:v>-3.8812944361155177E-7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376D-478F-A3FF-3598AE9ED780}"/>
            </c:ext>
          </c:extLst>
        </c:ser>
        <c:ser>
          <c:idx val="0"/>
          <c:order val="1"/>
          <c:tx>
            <c:strRef>
              <c:f>'CO2-Emissionen'!$Z$96</c:f>
              <c:strCache>
                <c:ptCount val="1"/>
                <c:pt idx="0">
                  <c:v>Energie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'CO2-Emissionen'!$AC$96</c:f>
              <c:numCache>
                <c:formatCode>General</c:formatCode>
                <c:ptCount val="1"/>
                <c:pt idx="0">
                  <c:v>280582.7422359694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376D-478F-A3FF-3598AE9ED780}"/>
            </c:ext>
          </c:extLst>
        </c:ser>
        <c:ser>
          <c:idx val="1"/>
          <c:order val="2"/>
          <c:tx>
            <c:strRef>
              <c:f>'CO2-Emissionen'!$Z$97</c:f>
              <c:strCache>
                <c:ptCount val="1"/>
                <c:pt idx="0">
                  <c:v>Industrie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'CO2-Emissionen'!$AC$97</c:f>
              <c:numCache>
                <c:formatCode>General</c:formatCode>
                <c:ptCount val="1"/>
                <c:pt idx="0">
                  <c:v>165321.98637357741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376D-478F-A3FF-3598AE9ED780}"/>
            </c:ext>
          </c:extLst>
        </c:ser>
        <c:ser>
          <c:idx val="2"/>
          <c:order val="3"/>
          <c:tx>
            <c:strRef>
              <c:f>'CO2-Emissionen'!$Z$98</c:f>
              <c:strCache>
                <c:ptCount val="1"/>
                <c:pt idx="0">
                  <c:v>Gebäude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 w="25400">
              <a:noFill/>
            </a:ln>
          </c:spPr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'CO2-Emissionen'!$AC$98</c:f>
              <c:numCache>
                <c:formatCode>General</c:formatCode>
                <c:ptCount val="1"/>
                <c:pt idx="0">
                  <c:v>105135.72099432827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376D-478F-A3FF-3598AE9ED780}"/>
            </c:ext>
          </c:extLst>
        </c:ser>
        <c:ser>
          <c:idx val="3"/>
          <c:order val="4"/>
          <c:tx>
            <c:strRef>
              <c:f>'CO2-Emissionen'!$Z$99</c:f>
              <c:strCache>
                <c:ptCount val="1"/>
                <c:pt idx="0">
                  <c:v>Transport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 w="25400">
              <a:noFill/>
            </a:ln>
          </c:spPr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'CO2-Emissionen'!$AC$99</c:f>
              <c:numCache>
                <c:formatCode>General</c:formatCode>
                <c:ptCount val="1"/>
                <c:pt idx="0">
                  <c:v>157549.55038121858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376D-478F-A3FF-3598AE9ED780}"/>
            </c:ext>
          </c:extLst>
        </c:ser>
        <c:ser>
          <c:idx val="5"/>
          <c:order val="5"/>
          <c:tx>
            <c:strRef>
              <c:f>'CO2-Emissionen'!$Z$101</c:f>
              <c:strCache>
                <c:ptCount val="1"/>
                <c:pt idx="0">
                  <c:v>Nicht-CO2</c:v>
                </c:pt>
              </c:strCache>
            </c:strRef>
          </c:tx>
          <c:invertIfNegative val="0"/>
          <c:cat>
            <c:numRef>
              <c:f>'CO2-Emissionen'!$AC$95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'CO2-Emissionen'!$AC$101</c:f>
              <c:numCache>
                <c:formatCode>General</c:formatCode>
                <c:ptCount val="1"/>
                <c:pt idx="0">
                  <c:v>101209.99999999999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376D-478F-A3FF-3598AE9ED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6363648"/>
        <c:axId val="326730880"/>
      </c:barChart>
      <c:catAx>
        <c:axId val="326363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de-DE" b="0"/>
                  <a:t>2020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26730880"/>
        <c:crosses val="autoZero"/>
        <c:auto val="1"/>
        <c:lblAlgn val="ctr"/>
        <c:lblOffset val="1000"/>
        <c:noMultiLvlLbl val="0"/>
      </c:catAx>
      <c:valAx>
        <c:axId val="326730880"/>
        <c:scaling>
          <c:orientation val="minMax"/>
          <c:max val="9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THG-Emissionen [Mt CO2äq]</a:t>
                </a:r>
                <a:endParaRPr lang="de-DE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26363648"/>
        <c:crosses val="autoZero"/>
        <c:crossBetween val="between"/>
        <c:dispUnits>
          <c:builtInUnit val="thousands"/>
        </c:dispUnits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7065221198201306"/>
          <c:y val="6.3697912026916834E-3"/>
          <c:w val="0.22778341777307357"/>
          <c:h val="0.9083662826952463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de-DE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de-DE" sz="1400" dirty="0"/>
              <a:t>Nicht-CO</a:t>
            </a:r>
            <a:r>
              <a:rPr lang="de-DE" sz="1400" baseline="-25000" dirty="0"/>
              <a:t>2</a:t>
            </a:r>
            <a:r>
              <a:rPr lang="de-DE" sz="1400" baseline="0" dirty="0"/>
              <a:t>-Emissionen</a:t>
            </a:r>
            <a:endParaRPr lang="de-DE" sz="140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734647356710937"/>
          <c:y val="0.16162871269262694"/>
          <c:w val="0.64111859766223955"/>
          <c:h val="0.665536829189072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'CO2-Emissionen'!$N$212</c:f>
              <c:strCache>
                <c:ptCount val="1"/>
                <c:pt idx="0">
                  <c:v>Energie</c:v>
                </c:pt>
              </c:strCache>
            </c:strRef>
          </c:tx>
          <c:spPr>
            <a:solidFill>
              <a:srgbClr val="FFE900"/>
            </a:solidFill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('CO2-Emissionen'!$R$212,'CO2-Emissionen'!$W$212)</c:f>
              <c:numCache>
                <c:formatCode>General</c:formatCode>
                <c:ptCount val="2"/>
                <c:pt idx="0">
                  <c:v>10030</c:v>
                </c:pt>
                <c:pt idx="1">
                  <c:v>1200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424-49DC-8A61-F79FD145AA93}"/>
            </c:ext>
          </c:extLst>
        </c:ser>
        <c:ser>
          <c:idx val="1"/>
          <c:order val="1"/>
          <c:tx>
            <c:strRef>
              <c:f>'CO2-Emissionen'!$N$213</c:f>
              <c:strCache>
                <c:ptCount val="1"/>
                <c:pt idx="0">
                  <c:v>Industrie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('CO2-Emissionen'!$R$213,'CO2-Emissionen'!$W$213)</c:f>
              <c:numCache>
                <c:formatCode>General</c:formatCode>
                <c:ptCount val="2"/>
                <c:pt idx="0">
                  <c:v>16579.999999999989</c:v>
                </c:pt>
                <c:pt idx="1">
                  <c:v>2410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424-49DC-8A61-F79FD145AA93}"/>
            </c:ext>
          </c:extLst>
        </c:ser>
        <c:ser>
          <c:idx val="2"/>
          <c:order val="2"/>
          <c:tx>
            <c:strRef>
              <c:f>'CO2-Emissionen'!$N$214</c:f>
              <c:strCache>
                <c:ptCount val="1"/>
                <c:pt idx="0">
                  <c:v>Gebäude</c:v>
                </c:pt>
              </c:strCache>
            </c:strRef>
          </c:tx>
          <c:spPr>
            <a:solidFill>
              <a:srgbClr val="023D6B">
                <a:lumMod val="20000"/>
                <a:lumOff val="80000"/>
              </a:srgbClr>
            </a:solidFill>
            <a:ln>
              <a:noFill/>
            </a:ln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('CO2-Emissionen'!$R$214,'CO2-Emissionen'!$W$214)</c:f>
              <c:numCache>
                <c:formatCode>General</c:formatCode>
                <c:ptCount val="2"/>
                <c:pt idx="0">
                  <c:v>1190</c:v>
                </c:pt>
                <c:pt idx="1">
                  <c:v>145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D424-49DC-8A61-F79FD145AA93}"/>
            </c:ext>
          </c:extLst>
        </c:ser>
        <c:ser>
          <c:idx val="3"/>
          <c:order val="3"/>
          <c:tx>
            <c:strRef>
              <c:f>'CO2-Emissionen'!$N$215</c:f>
              <c:strCache>
                <c:ptCount val="1"/>
                <c:pt idx="0">
                  <c:v>Transport</c:v>
                </c:pt>
              </c:strCache>
            </c:strRef>
          </c:tx>
          <c:spPr>
            <a:solidFill>
              <a:srgbClr val="30A93B">
                <a:lumMod val="75000"/>
              </a:srgbClr>
            </a:solidFill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('CO2-Emissionen'!$R$215,'CO2-Emissionen'!$W$215)</c:f>
              <c:numCache>
                <c:formatCode>General</c:formatCode>
                <c:ptCount val="2"/>
                <c:pt idx="0">
                  <c:v>2020</c:v>
                </c:pt>
                <c:pt idx="1">
                  <c:v>240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D424-49DC-8A61-F79FD145AA93}"/>
            </c:ext>
          </c:extLst>
        </c:ser>
        <c:ser>
          <c:idx val="4"/>
          <c:order val="4"/>
          <c:tx>
            <c:strRef>
              <c:f>'CO2-Emissionen'!$N$216</c:f>
              <c:strCache>
                <c:ptCount val="1"/>
                <c:pt idx="0">
                  <c:v>Abfall</c:v>
                </c:pt>
              </c:strCache>
            </c:strRef>
          </c:tx>
          <c:spPr>
            <a:solidFill>
              <a:srgbClr val="6D268E">
                <a:lumMod val="75000"/>
              </a:srgbClr>
            </a:solidFill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('CO2-Emissionen'!$R$216,'CO2-Emissionen'!$W$216)</c:f>
              <c:numCache>
                <c:formatCode>General</c:formatCode>
                <c:ptCount val="2"/>
                <c:pt idx="0">
                  <c:v>9240</c:v>
                </c:pt>
                <c:pt idx="1">
                  <c:v>2450.0000000000009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D424-49DC-8A61-F79FD145AA93}"/>
            </c:ext>
          </c:extLst>
        </c:ser>
        <c:ser>
          <c:idx val="5"/>
          <c:order val="5"/>
          <c:tx>
            <c:strRef>
              <c:f>'CO2-Emissionen'!$N$217</c:f>
              <c:strCache>
                <c:ptCount val="1"/>
                <c:pt idx="0">
                  <c:v>Landwirtschaft</c:v>
                </c:pt>
              </c:strCache>
            </c:strRef>
          </c:tx>
          <c:spPr>
            <a:solidFill>
              <a:srgbClr val="DF0F44">
                <a:lumMod val="75000"/>
              </a:srgbClr>
            </a:solidFill>
            <a:ln>
              <a:noFill/>
            </a:ln>
          </c:spPr>
          <c:invertIfNegative val="0"/>
          <c:cat>
            <c:numRef>
              <c:f>('CO2-Emissionen'!$R$211,'CO2-Emissionen'!$W$211)</c:f>
              <c:numCache>
                <c:formatCode>General</c:formatCode>
                <c:ptCount val="2"/>
                <c:pt idx="0">
                  <c:v>2020</c:v>
                </c:pt>
                <c:pt idx="1">
                  <c:v>2045</c:v>
                </c:pt>
              </c:numCache>
              <c:extLst/>
            </c:numRef>
          </c:cat>
          <c:val>
            <c:numRef>
              <c:f>('CO2-Emissionen'!$R$217,'CO2-Emissionen'!$W$217)</c:f>
              <c:numCache>
                <c:formatCode>General</c:formatCode>
                <c:ptCount val="2"/>
                <c:pt idx="0">
                  <c:v>62150</c:v>
                </c:pt>
                <c:pt idx="1">
                  <c:v>47555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D424-49DC-8A61-F79FD145A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656832"/>
        <c:axId val="323851904"/>
      </c:barChart>
      <c:catAx>
        <c:axId val="361656832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/>
                  <a:t>Jahr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23851904"/>
        <c:crosses val="autoZero"/>
        <c:auto val="1"/>
        <c:lblAlgn val="ctr"/>
        <c:lblOffset val="100"/>
        <c:noMultiLvlLbl val="0"/>
      </c:catAx>
      <c:valAx>
        <c:axId val="323851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THG-Emissionen [Mt CO2äq]</a:t>
                </a:r>
                <a:endParaRPr lang="de-DE"/>
              </a:p>
            </c:rich>
          </c:tx>
          <c:layout>
            <c:manualLayout>
              <c:xMode val="edge"/>
              <c:yMode val="edge"/>
              <c:x val="1.0060633670484067E-2"/>
              <c:y val="0.1612405440585560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61656832"/>
        <c:crosses val="autoZero"/>
        <c:crossBetween val="between"/>
        <c:dispUnits>
          <c:builtInUnit val="thousands"/>
        </c:dispUnits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de-DE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217482036056967"/>
          <c:y val="0.12876055904121597"/>
          <c:w val="0.48159072329073621"/>
          <c:h val="0.71414481247695283"/>
        </c:manualLayout>
      </c:layout>
      <c:barChart>
        <c:barDir val="col"/>
        <c:grouping val="stacked"/>
        <c:varyColors val="0"/>
        <c:ser>
          <c:idx val="0"/>
          <c:order val="3"/>
          <c:tx>
            <c:strRef>
              <c:f>Primärenergiebedarf!$C$4</c:f>
              <c:strCache>
                <c:ptCount val="1"/>
                <c:pt idx="0">
                  <c:v>Steinkohle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Primärenergiebedarf!$J$4</c:f>
              <c:numCache>
                <c:formatCode>General</c:formatCode>
                <c:ptCount val="1"/>
                <c:pt idx="0">
                  <c:v>4602.0980522517993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484-4CBB-A0AE-CFB98B5EB3E8}"/>
            </c:ext>
          </c:extLst>
        </c:ser>
        <c:ser>
          <c:idx val="18"/>
          <c:order val="5"/>
          <c:tx>
            <c:strRef>
              <c:f>Primärenergiebedarf!$C$9</c:f>
              <c:strCache>
                <c:ptCount val="1"/>
                <c:pt idx="0">
                  <c:v>Erdgas (n-energ.)</c:v>
                </c:pt>
              </c:strCache>
            </c:strRef>
          </c:tx>
          <c:spPr>
            <a:pattFill prst="dkUpDiag">
              <a:fgClr>
                <a:srgbClr val="FFC000"/>
              </a:fgClr>
              <a:bgClr>
                <a:schemeClr val="bg1"/>
              </a:bgClr>
            </a:pattFill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Primärenergiebedarf!$J$9</c:f>
              <c:numCache>
                <c:formatCode>General</c:formatCode>
                <c:ptCount val="1"/>
                <c:pt idx="0">
                  <c:v>7614.7307678869111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4484-4CBB-A0AE-CFB98B5EB3E8}"/>
            </c:ext>
          </c:extLst>
        </c:ser>
        <c:ser>
          <c:idx val="3"/>
          <c:order val="6"/>
          <c:tx>
            <c:strRef>
              <c:f>Primärenergiebedarf!$C$8</c:f>
              <c:strCache>
                <c:ptCount val="1"/>
                <c:pt idx="0">
                  <c:v>Erdgas (energ.)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Primärenergiebedarf!$J$8</c:f>
              <c:numCache>
                <c:formatCode>General</c:formatCode>
                <c:ptCount val="1"/>
                <c:pt idx="0">
                  <c:v>-1.9280001652077772E-2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4484-4CBB-A0AE-CFB98B5EB3E8}"/>
            </c:ext>
          </c:extLst>
        </c:ser>
        <c:ser>
          <c:idx val="5"/>
          <c:order val="7"/>
          <c:tx>
            <c:strRef>
              <c:f>Primärenergiebedarf!$C$17</c:f>
              <c:strCache>
                <c:ptCount val="1"/>
                <c:pt idx="0">
                  <c:v>Wasserkraft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Primärenergiebedarf!$J$17</c:f>
              <c:numCache>
                <c:formatCode>General</c:formatCode>
                <c:ptCount val="1"/>
                <c:pt idx="0">
                  <c:v>24038.04446373439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4484-4CBB-A0AE-CFB98B5EB3E8}"/>
            </c:ext>
          </c:extLst>
        </c:ser>
        <c:ser>
          <c:idx val="11"/>
          <c:order val="8"/>
          <c:tx>
            <c:strRef>
              <c:f>Primärenergiebedarf!$C$24</c:f>
              <c:strCache>
                <c:ptCount val="1"/>
                <c:pt idx="0">
                  <c:v>Müll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Primärenergiebedarf!$J$24</c:f>
              <c:numCache>
                <c:formatCode>General</c:formatCode>
                <c:ptCount val="1"/>
                <c:pt idx="0">
                  <c:v>48815.975999999988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4484-4CBB-A0AE-CFB98B5EB3E8}"/>
            </c:ext>
          </c:extLst>
        </c:ser>
        <c:ser>
          <c:idx val="6"/>
          <c:order val="9"/>
          <c:tx>
            <c:strRef>
              <c:f>Primärenergiebedarf!$C$18</c:f>
              <c:strCache>
                <c:ptCount val="1"/>
                <c:pt idx="0">
                  <c:v>feste Biomasse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Primärenergiebedarf!$J$18</c:f>
              <c:numCache>
                <c:formatCode>General</c:formatCode>
                <c:ptCount val="1"/>
                <c:pt idx="0">
                  <c:v>349585.58003337821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4484-4CBB-A0AE-CFB98B5EB3E8}"/>
            </c:ext>
          </c:extLst>
        </c:ser>
        <c:ser>
          <c:idx val="7"/>
          <c:order val="10"/>
          <c:tx>
            <c:strRef>
              <c:f>Primärenergiebedarf!$C$19</c:f>
              <c:strCache>
                <c:ptCount val="1"/>
                <c:pt idx="0">
                  <c:v>gas. Biomasse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Primärenergiebedarf!$J$19</c:f>
              <c:numCache>
                <c:formatCode>General</c:formatCode>
                <c:ptCount val="1"/>
                <c:pt idx="0">
                  <c:v>74291.786623640597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4484-4CBB-A0AE-CFB98B5EB3E8}"/>
            </c:ext>
          </c:extLst>
        </c:ser>
        <c:ser>
          <c:idx val="8"/>
          <c:order val="11"/>
          <c:tx>
            <c:strRef>
              <c:f>Primärenergiebedarf!$C$20</c:f>
              <c:strCache>
                <c:ptCount val="1"/>
                <c:pt idx="0">
                  <c:v>fl. Biomasse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Primärenergiebedarf!$J$20</c:f>
              <c:numCache>
                <c:formatCode>General</c:formatCode>
                <c:ptCount val="1"/>
                <c:pt idx="0">
                  <c:v>4277.8954375338626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4484-4CBB-A0AE-CFB98B5EB3E8}"/>
            </c:ext>
          </c:extLst>
        </c:ser>
        <c:ser>
          <c:idx val="10"/>
          <c:order val="12"/>
          <c:tx>
            <c:strRef>
              <c:f>Primärenergiebedarf!$C$23</c:f>
              <c:strCache>
                <c:ptCount val="1"/>
                <c:pt idx="0">
                  <c:v>Photovoltaik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Primärenergiebedarf!$J$23</c:f>
              <c:numCache>
                <c:formatCode>General</c:formatCode>
                <c:ptCount val="1"/>
                <c:pt idx="0">
                  <c:v>455202.97864264523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4484-4CBB-A0AE-CFB98B5EB3E8}"/>
            </c:ext>
          </c:extLst>
        </c:ser>
        <c:ser>
          <c:idx val="12"/>
          <c:order val="13"/>
          <c:tx>
            <c:strRef>
              <c:f>Primärenergiebedarf!$C$25</c:f>
              <c:strCache>
                <c:ptCount val="1"/>
                <c:pt idx="0">
                  <c:v>Solarthermie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Primärenergiebedarf!$J$25</c:f>
              <c:numCache>
                <c:formatCode>General</c:formatCode>
                <c:ptCount val="1"/>
                <c:pt idx="0">
                  <c:v>3249.361044971155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4484-4CBB-A0AE-CFB98B5EB3E8}"/>
            </c:ext>
          </c:extLst>
        </c:ser>
        <c:ser>
          <c:idx val="9"/>
          <c:order val="14"/>
          <c:tx>
            <c:strRef>
              <c:f>Primärenergiebedarf!$C$21</c:f>
              <c:strCache>
                <c:ptCount val="1"/>
                <c:pt idx="0">
                  <c:v>Wind (Onshore)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Primärenergiebedarf!$J$21</c:f>
              <c:numCache>
                <c:formatCode>General</c:formatCode>
                <c:ptCount val="1"/>
                <c:pt idx="0">
                  <c:v>239119.43798297565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4484-4CBB-A0AE-CFB98B5EB3E8}"/>
            </c:ext>
          </c:extLst>
        </c:ser>
        <c:ser>
          <c:idx val="13"/>
          <c:order val="15"/>
          <c:tx>
            <c:strRef>
              <c:f>Primärenergiebedarf!$C$22</c:f>
              <c:strCache>
                <c:ptCount val="1"/>
                <c:pt idx="0">
                  <c:v>Wind (Offshore)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Primärenergiebedarf!$J$22</c:f>
              <c:numCache>
                <c:formatCode>General</c:formatCode>
                <c:ptCount val="1"/>
                <c:pt idx="0">
                  <c:v>259191.70780216961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4484-4CBB-A0AE-CFB98B5EB3E8}"/>
            </c:ext>
          </c:extLst>
        </c:ser>
        <c:ser>
          <c:idx val="14"/>
          <c:order val="16"/>
          <c:tx>
            <c:strRef>
              <c:f>Primärenergiebedarf!$C$26</c:f>
              <c:strCache>
                <c:ptCount val="1"/>
                <c:pt idx="0">
                  <c:v>El.-Import</c:v>
                </c:pt>
              </c:strCache>
            </c:strRef>
          </c:tx>
          <c:spPr>
            <a:pattFill prst="ltUpDiag">
              <a:fgClr>
                <a:schemeClr val="tx1"/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25400">
              <a:noFill/>
            </a:ln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Primärenergiebedarf!$J$26</c:f>
              <c:numCache>
                <c:formatCode>General</c:formatCode>
                <c:ptCount val="1"/>
                <c:pt idx="0">
                  <c:v>73012.882150863006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4484-4CBB-A0AE-CFB98B5EB3E8}"/>
            </c:ext>
          </c:extLst>
        </c:ser>
        <c:ser>
          <c:idx val="15"/>
          <c:order val="17"/>
          <c:tx>
            <c:strRef>
              <c:f>Primärenergiebedarf!$C$27</c:f>
              <c:strCache>
                <c:ptCount val="1"/>
                <c:pt idx="0">
                  <c:v>PtL-Import</c:v>
                </c:pt>
              </c:strCache>
            </c:strRef>
          </c:tx>
          <c:spPr>
            <a:pattFill prst="ltUpDiag">
              <a:fgClr>
                <a:schemeClr val="bg1"/>
              </a:fgClr>
              <a:bgClr>
                <a:srgbClr val="C00000"/>
              </a:bgClr>
            </a:pattFill>
            <a:ln w="25400">
              <a:noFill/>
            </a:ln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Primärenergiebedarf!$J$27</c:f>
              <c:numCache>
                <c:formatCode>General</c:formatCode>
                <c:ptCount val="1"/>
                <c:pt idx="0">
                  <c:v>87156.012438349033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4484-4CBB-A0AE-CFB98B5EB3E8}"/>
            </c:ext>
          </c:extLst>
        </c:ser>
        <c:ser>
          <c:idx val="16"/>
          <c:order val="18"/>
          <c:tx>
            <c:strRef>
              <c:f>Primärenergiebedarf!$C$28</c:f>
              <c:strCache>
                <c:ptCount val="1"/>
                <c:pt idx="0">
                  <c:v>H2-Import</c:v>
                </c:pt>
              </c:strCache>
            </c:strRef>
          </c:tx>
          <c:spPr>
            <a:pattFill prst="ltUpDiag">
              <a:fgClr>
                <a:schemeClr val="bg1"/>
              </a:fgClr>
              <a:bgClr>
                <a:schemeClr val="accent2"/>
              </a:bgClr>
            </a:pattFill>
            <a:ln w="25400">
              <a:noFill/>
            </a:ln>
          </c:spPr>
          <c:invertIfNegative val="0"/>
          <c:cat>
            <c:numRef>
              <c:f>Primärenergiebedarf!$J$3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Primärenergiebedarf!$J$28</c:f>
              <c:numCache>
                <c:formatCode>General</c:formatCode>
                <c:ptCount val="1"/>
                <c:pt idx="0">
                  <c:v>381653.10501899384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4484-4CBB-A0AE-CFB98B5EB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122944"/>
        <c:axId val="80957376"/>
        <c:extLst>
          <c:ext xmlns:c15="http://schemas.microsoft.com/office/drawing/2012/chart" uri="{02D57815-91ED-43cb-92C2-25804820EDAC}">
            <c15:filteredBarSeries>
              <c15:ser>
                <c:idx val="17"/>
                <c:order val="0"/>
                <c:tx>
                  <c:strRef>
                    <c:extLst>
                      <c:ext uri="{02D57815-91ED-43cb-92C2-25804820EDAC}">
                        <c15:formulaRef>
                          <c15:sqref>Primärenergiebedarf!$C$14</c15:sqref>
                        </c15:formulaRef>
                      </c:ext>
                    </c:extLst>
                    <c:strCache>
                      <c:ptCount val="1"/>
                      <c:pt idx="0">
                        <c:v>Rohöl (n-energ.)</c:v>
                      </c:pt>
                    </c:strCache>
                  </c:strRef>
                </c:tx>
                <c:spPr>
                  <a:pattFill prst="dkUpDiag">
                    <a:fgClr>
                      <a:schemeClr val="tx1"/>
                    </a:fgClr>
                    <a:bgClr>
                      <a:schemeClr val="bg1"/>
                    </a:bgClr>
                  </a:pattFill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Primärenergiebedarf!$J$3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2045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Primärenergiebedarf!$J$14</c15:sqref>
                        </c15:formulaRef>
                      </c:ext>
                    </c:extLst>
                    <c:numCache>
                      <c:formatCode>0.00</c:formatCode>
                      <c:ptCount val="1"/>
                      <c:pt idx="0">
                        <c:v>90529.651980576324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F-4484-4CBB-A0AE-CFB98B5EB3E8}"/>
                  </c:ext>
                </c:extLst>
              </c15:ser>
            </c15:filteredBarSeries>
            <c15:filteredBarSeries>
              <c15:ser>
                <c:idx val="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Primärenergiebedarf!$C$15</c15:sqref>
                        </c15:formulaRef>
                      </c:ext>
                    </c:extLst>
                    <c:strCache>
                      <c:ptCount val="1"/>
                      <c:pt idx="0">
                        <c:v>Energetischer Rohöl-Bedarf</c:v>
                      </c:pt>
                    </c:strCache>
                  </c:strRef>
                </c:tx>
                <c:spPr>
                  <a:solidFill>
                    <a:schemeClr val="tx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Primärenergiebedarf!$J$3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2045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Primärenergiebedarf!$J$15</c15:sqref>
                        </c15:formulaRef>
                      </c:ext>
                    </c:extLst>
                    <c:numCache>
                      <c:formatCode>0.00</c:formatCode>
                      <c:ptCount val="1"/>
                      <c:pt idx="0">
                        <c:v>0.14973354189714883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4484-4CBB-A0AE-CFB98B5EB3E8}"/>
                  </c:ext>
                </c:extLst>
              </c15:ser>
            </c15:filteredBarSeries>
            <c15:filteredBarSeries>
              <c15:ser>
                <c:idx val="1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Primärenergiebedarf!$C$5</c15:sqref>
                        </c15:formulaRef>
                      </c:ext>
                    </c:extLst>
                    <c:strCache>
                      <c:ptCount val="1"/>
                      <c:pt idx="0">
                        <c:v>Braunkohle</c:v>
                      </c:pt>
                    </c:strCache>
                  </c:strRef>
                </c:tx>
                <c:spPr>
                  <a:solidFill>
                    <a:schemeClr val="accent5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Primärenergiebedarf!$J$3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2045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Primärenergiebedarf!$J$5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2.1569227357096141E-2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4484-4CBB-A0AE-CFB98B5EB3E8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Primärenergiebedarf!$C$6</c15:sqref>
                        </c15:formulaRef>
                      </c:ext>
                    </c:extLst>
                    <c:strCache>
                      <c:ptCount val="1"/>
                      <c:pt idx="0">
                        <c:v>Kernenergie</c:v>
                      </c:pt>
                    </c:strCache>
                  </c:strRef>
                </c:tx>
                <c:spPr>
                  <a:solidFill>
                    <a:srgbClr val="C00000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Primärenergiebedarf!$J$3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2045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Primärenergiebedarf!$J$6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6.5485493956489536E-5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4484-4CBB-A0AE-CFB98B5EB3E8}"/>
                  </c:ext>
                </c:extLst>
              </c15:ser>
            </c15:filteredBarSeries>
          </c:ext>
        </c:extLst>
      </c:barChart>
      <c:catAx>
        <c:axId val="23912294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de-DE" b="0" dirty="0"/>
                  <a:t>2045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0957376"/>
        <c:crosses val="autoZero"/>
        <c:auto val="1"/>
        <c:lblAlgn val="ctr"/>
        <c:lblOffset val="100"/>
        <c:noMultiLvlLbl val="0"/>
      </c:catAx>
      <c:valAx>
        <c:axId val="8095737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Primärenergieverbrauch in TWh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39122944"/>
        <c:crosses val="autoZero"/>
        <c:crossBetween val="between"/>
        <c:dispUnits>
          <c:builtInUnit val="thousands"/>
        </c:dispUnits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64167447819022627"/>
          <c:y val="0"/>
          <c:w val="0.35713435126164783"/>
          <c:h val="0.98905275612949417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777639881107576"/>
          <c:y val="6.9249066965287209E-2"/>
          <c:w val="0.55118699682190397"/>
          <c:h val="0.80399503864701161"/>
        </c:manualLayout>
      </c:layout>
      <c:barChart>
        <c:barDir val="col"/>
        <c:grouping val="stacked"/>
        <c:varyColors val="0"/>
        <c:ser>
          <c:idx val="4"/>
          <c:order val="0"/>
          <c:tx>
            <c:strRef>
              <c:f>'CO2-Emissionen'!$Z$100</c:f>
              <c:strCache>
                <c:ptCount val="1"/>
                <c:pt idx="0">
                  <c:v>CO2 Speicherung</c:v>
                </c:pt>
              </c:strCache>
            </c:strRef>
          </c:tx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'CO2-Emissionen'!$AH$100</c:f>
              <c:numCache>
                <c:formatCode>General</c:formatCode>
                <c:ptCount val="1"/>
                <c:pt idx="0">
                  <c:v>-90052.792327142204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58F-441A-92FE-22F6B7C03703}"/>
            </c:ext>
          </c:extLst>
        </c:ser>
        <c:ser>
          <c:idx val="0"/>
          <c:order val="1"/>
          <c:tx>
            <c:strRef>
              <c:f>'CO2-Emissionen'!$Z$96</c:f>
              <c:strCache>
                <c:ptCount val="1"/>
                <c:pt idx="0">
                  <c:v>Energie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'CO2-Emissionen'!$AH$96</c:f>
              <c:numCache>
                <c:formatCode>General</c:formatCode>
                <c:ptCount val="1"/>
                <c:pt idx="0">
                  <c:v>-456.88139955809436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58F-441A-92FE-22F6B7C03703}"/>
            </c:ext>
          </c:extLst>
        </c:ser>
        <c:ser>
          <c:idx val="1"/>
          <c:order val="2"/>
          <c:tx>
            <c:strRef>
              <c:f>'CO2-Emissionen'!$Z$97</c:f>
              <c:strCache>
                <c:ptCount val="1"/>
                <c:pt idx="0">
                  <c:v>Industrie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'CO2-Emissionen'!$AH$97</c:f>
              <c:numCache>
                <c:formatCode>General</c:formatCode>
                <c:ptCount val="1"/>
                <c:pt idx="0">
                  <c:v>33537.870719416809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58F-441A-92FE-22F6B7C03703}"/>
            </c:ext>
          </c:extLst>
        </c:ser>
        <c:ser>
          <c:idx val="2"/>
          <c:order val="3"/>
          <c:tx>
            <c:strRef>
              <c:f>'CO2-Emissionen'!$Z$98</c:f>
              <c:strCache>
                <c:ptCount val="1"/>
                <c:pt idx="0">
                  <c:v>Gebäude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 w="25400">
              <a:noFill/>
            </a:ln>
          </c:spPr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'CO2-Emissionen'!$AH$98</c:f>
              <c:numCache>
                <c:formatCode>General</c:formatCode>
                <c:ptCount val="1"/>
                <c:pt idx="0">
                  <c:v>2851.5261061244933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58F-441A-92FE-22F6B7C03703}"/>
            </c:ext>
          </c:extLst>
        </c:ser>
        <c:ser>
          <c:idx val="3"/>
          <c:order val="4"/>
          <c:tx>
            <c:strRef>
              <c:f>'CO2-Emissionen'!$Z$99</c:f>
              <c:strCache>
                <c:ptCount val="1"/>
                <c:pt idx="0">
                  <c:v>Transport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 w="25400">
              <a:noFill/>
            </a:ln>
          </c:spPr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'CO2-Emissionen'!$AH$99</c:f>
              <c:numCache>
                <c:formatCode>General</c:formatCode>
                <c:ptCount val="1"/>
                <c:pt idx="0">
                  <c:v>120.27697910360776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58F-441A-92FE-22F6B7C03703}"/>
            </c:ext>
          </c:extLst>
        </c:ser>
        <c:ser>
          <c:idx val="5"/>
          <c:order val="5"/>
          <c:tx>
            <c:strRef>
              <c:f>'CO2-Emissionen'!$Z$101</c:f>
              <c:strCache>
                <c:ptCount val="1"/>
                <c:pt idx="0">
                  <c:v>Nicht-CO2</c:v>
                </c:pt>
              </c:strCache>
            </c:strRef>
          </c:tx>
          <c:invertIfNegative val="0"/>
          <c:cat>
            <c:numRef>
              <c:f>'CO2-Emissionen'!$AH$95</c:f>
              <c:numCache>
                <c:formatCode>General</c:formatCode>
                <c:ptCount val="1"/>
                <c:pt idx="0">
                  <c:v>2045</c:v>
                </c:pt>
              </c:numCache>
            </c:numRef>
          </c:cat>
          <c:val>
            <c:numRef>
              <c:f>'CO2-Emissionen'!$AH$101</c:f>
              <c:numCache>
                <c:formatCode>General</c:formatCode>
                <c:ptCount val="1"/>
                <c:pt idx="0">
                  <c:v>54000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258F-441A-92FE-22F6B7C03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6363648"/>
        <c:axId val="326730880"/>
      </c:barChart>
      <c:catAx>
        <c:axId val="326363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de-DE" b="0" dirty="0"/>
                  <a:t>2045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26730880"/>
        <c:crosses val="autoZero"/>
        <c:auto val="1"/>
        <c:lblAlgn val="ctr"/>
        <c:lblOffset val="1000"/>
        <c:noMultiLvlLbl val="0"/>
      </c:catAx>
      <c:valAx>
        <c:axId val="326730880"/>
        <c:scaling>
          <c:orientation val="minMax"/>
          <c:max val="100000"/>
          <c:min val="-1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THG-Emissionen [Mt CO2äq]</a:t>
                </a:r>
                <a:endParaRPr lang="de-DE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26363648"/>
        <c:crosses val="autoZero"/>
        <c:crossBetween val="between"/>
        <c:dispUnits>
          <c:builtInUnit val="thousands"/>
        </c:dispUnits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6306176856102426"/>
          <c:y val="9.9599229262187644E-2"/>
          <c:w val="0.22778341777307357"/>
          <c:h val="0.78330794466707054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de-DE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E1389CC-567B-462D-9606-5A6D48725E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2223E6-8DEC-4459-8B52-D06E9BD3DA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DE9E86A-6679-4EC8-847C-9F954F45BF68}" type="datetimeFigureOut">
              <a:rPr lang="de-DE" smtClean="0"/>
              <a:t>10.09.2021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E09F90-192B-4C21-A710-7EFC4BA93B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77B6243-ABD9-472E-9641-6E7B2B863D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748E8B7-5326-4A3E-8AE4-83D3CDA8A9F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575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313C419-10E8-4216-A6CC-B7C8A23909AD}" type="datetimeFigureOut">
              <a:rPr lang="de-DE" smtClean="0"/>
              <a:t>10.09.2021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F66CAD1-FD47-46B0-9C16-1B81F4E69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32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24.März: Urteil des BVerfG: Bundes-Klimaschutzgesetz teilweise mit Grundrechten unvereinbar, da hohe Emissionsminderungen auf die Zeit nach 2030 verschoben</a:t>
            </a:r>
          </a:p>
          <a:p>
            <a:r>
              <a:rPr lang="de-DE" dirty="0"/>
              <a:t>11.Mai: Gesetzentwurf zur Änderung des Bundes-Klimaschutzgesetzes </a:t>
            </a:r>
            <a:r>
              <a:rPr lang="de-DE" dirty="0">
                <a:sym typeface="Wingdings" panose="05000000000000000000" pitchFamily="2" charset="2"/>
              </a:rPr>
              <a:t> nun am 31.8 in Kraft getreten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66CAD1-FD47-46B0-9C16-1B81F4E690E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198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Potenzial</a:t>
            </a:r>
            <a:r>
              <a:rPr lang="en-US" dirty="0"/>
              <a:t> </a:t>
            </a:r>
            <a:r>
              <a:rPr lang="en-US" dirty="0" err="1"/>
              <a:t>zur</a:t>
            </a:r>
            <a:r>
              <a:rPr lang="en-US" dirty="0"/>
              <a:t> </a:t>
            </a:r>
            <a:r>
              <a:rPr lang="en-US" dirty="0" err="1"/>
              <a:t>Einspeicherung</a:t>
            </a:r>
            <a:r>
              <a:rPr lang="en-US" dirty="0"/>
              <a:t> in DE: 12 Gt CO2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ausgeförderte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Öl</a:t>
            </a:r>
            <a:r>
              <a:rPr lang="en-US" dirty="0">
                <a:sym typeface="Wingdings" panose="05000000000000000000" pitchFamily="2" charset="2"/>
              </a:rPr>
              <a:t>-und </a:t>
            </a:r>
            <a:r>
              <a:rPr lang="en-US" dirty="0" err="1">
                <a:sym typeface="Wingdings" panose="05000000000000000000" pitchFamily="2" charset="2"/>
              </a:rPr>
              <a:t>Gasfelder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Aquifere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Zusätzliche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Möglichkeit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zur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Speicherung</a:t>
            </a:r>
            <a:r>
              <a:rPr lang="en-US" dirty="0">
                <a:sym typeface="Wingdings" panose="05000000000000000000" pitchFamily="2" charset="2"/>
              </a:rPr>
              <a:t> in </a:t>
            </a:r>
            <a:r>
              <a:rPr lang="en-US" dirty="0" err="1">
                <a:sym typeface="Wingdings" panose="05000000000000000000" pitchFamily="2" charset="2"/>
              </a:rPr>
              <a:t>gemeinsamen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Projekten</a:t>
            </a:r>
            <a:r>
              <a:rPr lang="en-US" dirty="0">
                <a:sym typeface="Wingdings" panose="05000000000000000000" pitchFamily="2" charset="2"/>
              </a:rPr>
              <a:t> in Europa (</a:t>
            </a:r>
            <a:r>
              <a:rPr lang="en-US" dirty="0" err="1">
                <a:sym typeface="Wingdings" panose="05000000000000000000" pitchFamily="2" charset="2"/>
              </a:rPr>
              <a:t>z.b.</a:t>
            </a:r>
            <a:r>
              <a:rPr lang="en-US" dirty="0">
                <a:sym typeface="Wingdings" panose="05000000000000000000" pitchFamily="2" charset="2"/>
              </a:rPr>
              <a:t> Northern Lights in </a:t>
            </a:r>
            <a:r>
              <a:rPr lang="en-US" dirty="0" err="1">
                <a:sym typeface="Wingdings" panose="05000000000000000000" pitchFamily="2" charset="2"/>
              </a:rPr>
              <a:t>Norwegen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66CAD1-FD47-46B0-9C16-1B81F4E690E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308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66CAD1-FD47-46B0-9C16-1B81F4E690E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617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Aufforstung</a:t>
            </a:r>
            <a:r>
              <a:rPr lang="de-DE" dirty="0"/>
              <a:t> 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5,4-30 €/tCO2</a:t>
            </a:r>
            <a:r>
              <a:rPr lang="de-DE" dirty="0"/>
              <a:t> </a:t>
            </a:r>
            <a:r>
              <a:rPr lang="de-D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Wiedervernässung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von Mooren (Mittlere Kosten)</a:t>
            </a:r>
            <a:r>
              <a:rPr lang="de-DE" dirty="0"/>
              <a:t> 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2-42 €/tCO2</a:t>
            </a:r>
            <a:r>
              <a:rPr lang="de-DE" dirty="0"/>
              <a:t> aus 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Thünen Institut, Handlungsoptionen für den Klimaschutz in der deutschen </a:t>
            </a:r>
            <a:r>
              <a:rPr lang="de-D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Agrar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und Forstwirtschaft, 2013</a:t>
            </a:r>
            <a:r>
              <a:rPr lang="de-DE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66CAD1-FD47-46B0-9C16-1B81F4E690E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907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66CAD1-FD47-46B0-9C16-1B81F4E690E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61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713E3ED-78BF-4AEF-A5C2-46B7E751DB0E}"/>
              </a:ext>
            </a:extLst>
          </p:cNvPr>
          <p:cNvSpPr/>
          <p:nvPr userDrawn="1"/>
        </p:nvSpPr>
        <p:spPr>
          <a:xfrm>
            <a:off x="1" y="380577"/>
            <a:ext cx="9906000" cy="5028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50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225" y="537344"/>
            <a:ext cx="8456577" cy="62340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14000"/>
              </a:lnSpc>
              <a:defRPr sz="2400" spc="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9453" y="2444703"/>
            <a:ext cx="8456576" cy="5167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cap="all" spc="65" baseline="0">
                <a:solidFill>
                  <a:schemeClr val="bg1"/>
                </a:solidFill>
              </a:defRPr>
            </a:lvl1pPr>
            <a:lvl2pPr marL="495328" indent="0" algn="ctr">
              <a:buNone/>
              <a:defRPr sz="2167"/>
            </a:lvl2pPr>
            <a:lvl3pPr marL="990657" indent="0" algn="ctr">
              <a:buNone/>
              <a:defRPr sz="1950"/>
            </a:lvl3pPr>
            <a:lvl4pPr marL="1485984" indent="0" algn="ctr">
              <a:buNone/>
              <a:defRPr sz="1733"/>
            </a:lvl4pPr>
            <a:lvl5pPr marL="1981313" indent="0" algn="ctr">
              <a:buNone/>
              <a:defRPr sz="1733"/>
            </a:lvl5pPr>
            <a:lvl6pPr marL="2476641" indent="0" algn="ctr">
              <a:buNone/>
              <a:defRPr sz="1733"/>
            </a:lvl6pPr>
            <a:lvl7pPr marL="2971970" indent="0" algn="ctr">
              <a:buNone/>
              <a:defRPr sz="1733"/>
            </a:lvl7pPr>
            <a:lvl8pPr marL="3467297" indent="0" algn="ctr">
              <a:buNone/>
              <a:defRPr sz="1733"/>
            </a:lvl8pPr>
            <a:lvl9pPr marL="3962626" indent="0" algn="ctr">
              <a:buNone/>
              <a:defRPr sz="1733"/>
            </a:lvl9pPr>
          </a:lstStyle>
          <a:p>
            <a:r>
              <a:rPr lang="en-US" noProof="0" dirty="0"/>
              <a:t>Date  |  Name</a:t>
            </a:r>
          </a:p>
        </p:txBody>
      </p:sp>
      <p:pic>
        <p:nvPicPr>
          <p:cNvPr id="10" name="Grafik 13">
            <a:extLst>
              <a:ext uri="{FF2B5EF4-FFF2-40B4-BE49-F238E27FC236}">
                <a16:creationId xmlns:a16="http://schemas.microsoft.com/office/drawing/2014/main" id="{CD8EAD64-AF04-4C84-A4BD-DC7D23665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200" y="6192000"/>
            <a:ext cx="1922022" cy="548854"/>
          </a:xfrm>
          <a:prstGeom prst="rect">
            <a:avLst/>
          </a:prstGeom>
        </p:spPr>
      </p:pic>
      <p:sp>
        <p:nvSpPr>
          <p:cNvPr id="16" name="Untertitel 2">
            <a:extLst>
              <a:ext uri="{FF2B5EF4-FFF2-40B4-BE49-F238E27FC236}">
                <a16:creationId xmlns:a16="http://schemas.microsoft.com/office/drawing/2014/main" id="{EEE304FD-5CB5-4A27-B953-09ADE21E98ED}"/>
              </a:ext>
            </a:extLst>
          </p:cNvPr>
          <p:cNvSpPr txBox="1">
            <a:spLocks/>
          </p:cNvSpPr>
          <p:nvPr userDrawn="1"/>
        </p:nvSpPr>
        <p:spPr>
          <a:xfrm>
            <a:off x="726585" y="4604152"/>
            <a:ext cx="8456579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69996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None/>
              <a:defRPr sz="1600" kern="1200" cap="all" spc="64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84998" indent="0" algn="ctr" defTabSz="969996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None/>
              <a:defRPr sz="21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9996" indent="0" algn="ctr" defTabSz="969996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None/>
              <a:defRPr sz="19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54993" indent="0" algn="ctr" defTabSz="969996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9991" indent="0" algn="ctr" defTabSz="969996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24989" indent="0" algn="ctr" defTabSz="969996" rtl="0" eaLnBrk="1" latinLnBrk="0" hangingPunct="1">
              <a:lnSpc>
                <a:spcPct val="90000"/>
              </a:lnSpc>
              <a:spcBef>
                <a:spcPts val="530"/>
              </a:spcBef>
              <a:buFont typeface="Arial" panose="020B060402020202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09987" indent="0" algn="ctr" defTabSz="969996" rtl="0" eaLnBrk="1" latinLnBrk="0" hangingPunct="1">
              <a:lnSpc>
                <a:spcPct val="90000"/>
              </a:lnSpc>
              <a:spcBef>
                <a:spcPts val="530"/>
              </a:spcBef>
              <a:buFont typeface="Arial" panose="020B060402020202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94984" indent="0" algn="ctr" defTabSz="969996" rtl="0" eaLnBrk="1" latinLnBrk="0" hangingPunct="1">
              <a:lnSpc>
                <a:spcPct val="90000"/>
              </a:lnSpc>
              <a:spcBef>
                <a:spcPts val="530"/>
              </a:spcBef>
              <a:buFont typeface="Arial" panose="020B060402020202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9982" indent="0" algn="ctr" defTabSz="969996" rtl="0" eaLnBrk="1" latinLnBrk="0" hangingPunct="1">
              <a:lnSpc>
                <a:spcPct val="90000"/>
              </a:lnSpc>
              <a:spcBef>
                <a:spcPts val="530"/>
              </a:spcBef>
              <a:buFont typeface="Arial" panose="020B0604020202020204" pitchFamily="34" charset="0"/>
              <a:buNone/>
              <a:defRPr sz="16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0" cap="none" baseline="0" noProof="0" dirty="0"/>
              <a:t>IEK-3: Techno-</a:t>
            </a:r>
            <a:r>
              <a:rPr lang="en-US" sz="1600" b="0" cap="none" baseline="0" noProof="0" dirty="0" err="1"/>
              <a:t>ökonomische</a:t>
            </a:r>
            <a:r>
              <a:rPr lang="en-US" sz="1600" b="0" cap="none" baseline="0" noProof="0" dirty="0"/>
              <a:t> </a:t>
            </a:r>
            <a:r>
              <a:rPr lang="en-US" sz="1600" b="0" cap="none" baseline="0" noProof="0" dirty="0" err="1"/>
              <a:t>Systemanalyse</a:t>
            </a:r>
            <a:endParaRPr lang="en-US" sz="1600" b="0" cap="none" baseline="0" noProof="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97D0F0F-F3AE-4D27-825F-F8FE6AA56E3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01" y="6559201"/>
            <a:ext cx="2304000" cy="11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604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7" userDrawn="1">
          <p15:clr>
            <a:srgbClr val="FBAE40"/>
          </p15:clr>
        </p15:guide>
        <p15:guide id="2" pos="578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FE469CE-573C-4BA6-B213-E4A5950FA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971" y="322022"/>
            <a:ext cx="9116951" cy="442682"/>
          </a:xfrm>
        </p:spPr>
        <p:txBody>
          <a:bodyPr/>
          <a:lstStyle>
            <a:lvl1pPr>
              <a:defRPr spc="0" baseline="0"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0266CD-A41F-49F7-9D98-4209AA883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979" y="6439491"/>
            <a:ext cx="432048" cy="2306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52F4D17-1AD6-42D9-B93A-EB002C62F43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560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Referen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83DA6-F7AB-40BB-91D7-9F2137F2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platzhalter 5">
            <a:extLst>
              <a:ext uri="{FF2B5EF4-FFF2-40B4-BE49-F238E27FC236}">
                <a16:creationId xmlns:a16="http://schemas.microsoft.com/office/drawing/2014/main" id="{9ADD4C66-CCB1-45D4-AB14-B301104814D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3971" y="6021388"/>
            <a:ext cx="7151417" cy="431800"/>
          </a:xfrm>
        </p:spPr>
        <p:txBody>
          <a:bodyPr>
            <a:noAutofit/>
          </a:bodyPr>
          <a:lstStyle>
            <a:lvl1pPr marL="0" indent="0">
              <a:buNone/>
              <a:defRPr sz="1200" baseline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dirty="0"/>
              <a:t>Placeholder for references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662F51FF-E4F0-41FC-8FC2-26ADF34DC5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93971" y="1052736"/>
            <a:ext cx="9131029" cy="486606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266CD-A41F-49F7-9D98-4209AA883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979" y="6439491"/>
            <a:ext cx="432048" cy="2306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52F4D17-1AD6-42D9-B93A-EB002C62F43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427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  <a:endParaRPr lang="en-US" noProof="0" dirty="0"/>
          </a:p>
        </p:txBody>
      </p:sp>
      <p:sp>
        <p:nvSpPr>
          <p:cNvPr id="9" name="Textplatzhalter 10">
            <a:extLst>
              <a:ext uri="{FF2B5EF4-FFF2-40B4-BE49-F238E27FC236}">
                <a16:creationId xmlns:a16="http://schemas.microsoft.com/office/drawing/2014/main" id="{69A04336-9297-4D3E-8FB4-C1D6EA074C7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8673" y="938786"/>
            <a:ext cx="9126728" cy="509994"/>
          </a:xfrm>
        </p:spPr>
        <p:txBody>
          <a:bodyPr/>
          <a:lstStyle>
            <a:lvl1pPr marL="0" indent="0">
              <a:lnSpc>
                <a:spcPct val="114000"/>
              </a:lnSpc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dirty="0"/>
              <a:t>Subline</a:t>
            </a:r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89493" y="5822789"/>
            <a:ext cx="6939771" cy="55345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266CD-A41F-49F7-9D98-4209AA883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3240" y="6527063"/>
            <a:ext cx="432048" cy="2306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F862AC1D-2D5C-4C56-9BEB-3674D703658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505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_Energ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Folientitel, insgesamt zweizeilig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88673" y="921600"/>
            <a:ext cx="9126000" cy="355200"/>
          </a:xfrm>
        </p:spPr>
        <p:txBody>
          <a:bodyPr/>
          <a:lstStyle>
            <a:lvl1pPr marL="0" indent="0">
              <a:buNone/>
              <a:defRPr sz="2167">
                <a:solidFill>
                  <a:schemeClr val="accent2"/>
                </a:solidFill>
              </a:defRPr>
            </a:lvl1pPr>
          </a:lstStyle>
          <a:p>
            <a:pPr lvl="0"/>
            <a:r>
              <a:rPr lang="de-DE" dirty="0"/>
              <a:t>Entweder zweizeiliger Titel oder Titel mit Subheader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5"/>
          </p:nvPr>
        </p:nvSpPr>
        <p:spPr>
          <a:xfrm>
            <a:off x="388674" y="1748367"/>
            <a:ext cx="4447381" cy="456353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6"/>
          </p:nvPr>
        </p:nvSpPr>
        <p:spPr>
          <a:xfrm>
            <a:off x="5069946" y="1748367"/>
            <a:ext cx="4433623" cy="456353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576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chspaltig_Energ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Folientitel, insgesamt zweizeilig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88673" y="921600"/>
            <a:ext cx="9126000" cy="355200"/>
          </a:xfrm>
        </p:spPr>
        <p:txBody>
          <a:bodyPr/>
          <a:lstStyle>
            <a:lvl1pPr marL="0" indent="0">
              <a:buNone/>
              <a:defRPr sz="2167">
                <a:solidFill>
                  <a:schemeClr val="accent2"/>
                </a:solidFill>
              </a:defRPr>
            </a:lvl1pPr>
          </a:lstStyle>
          <a:p>
            <a:pPr lvl="0"/>
            <a:r>
              <a:rPr lang="de-DE" dirty="0"/>
              <a:t>Entweder zweizeiliger Titel oder Titel mit Subheader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6"/>
          </p:nvPr>
        </p:nvSpPr>
        <p:spPr>
          <a:xfrm>
            <a:off x="390001" y="1748368"/>
            <a:ext cx="6786691" cy="168063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7"/>
          </p:nvPr>
        </p:nvSpPr>
        <p:spPr>
          <a:xfrm>
            <a:off x="388674" y="3839999"/>
            <a:ext cx="4447381" cy="24719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8"/>
          </p:nvPr>
        </p:nvSpPr>
        <p:spPr>
          <a:xfrm>
            <a:off x="5069947" y="3839633"/>
            <a:ext cx="4447381" cy="2472267"/>
          </a:xfrm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388674" y="3681600"/>
            <a:ext cx="4447381" cy="143933"/>
          </a:xfrm>
        </p:spPr>
        <p:txBody>
          <a:bodyPr/>
          <a:lstStyle>
            <a:lvl1pPr marL="0" indent="0">
              <a:lnSpc>
                <a:spcPts val="867"/>
              </a:lnSpc>
              <a:spcBef>
                <a:spcPts val="0"/>
              </a:spcBef>
              <a:buNone/>
              <a:defRPr sz="867"/>
            </a:lvl1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5069945" y="3681600"/>
            <a:ext cx="4447381" cy="143933"/>
          </a:xfrm>
        </p:spPr>
        <p:txBody>
          <a:bodyPr/>
          <a:lstStyle>
            <a:lvl1pPr marL="0" indent="0">
              <a:lnSpc>
                <a:spcPts val="867"/>
              </a:lnSpc>
              <a:spcBef>
                <a:spcPts val="0"/>
              </a:spcBef>
              <a:buNone/>
              <a:defRPr sz="867"/>
            </a:lvl1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235904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70266CD-A41F-49F7-9D98-4209AA883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979" y="6439491"/>
            <a:ext cx="432048" cy="23063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52F4D17-1AD6-42D9-B93A-EB002C62F438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9" name="Grafik 9">
            <a:extLst>
              <a:ext uri="{FF2B5EF4-FFF2-40B4-BE49-F238E27FC236}">
                <a16:creationId xmlns:a16="http://schemas.microsoft.com/office/drawing/2014/main" id="{EAF7FF5F-7CD5-4C32-BB7A-2E24C7952AE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200" y="6192000"/>
            <a:ext cx="1922022" cy="548854"/>
          </a:xfrm>
          <a:prstGeom prst="rect">
            <a:avLst/>
          </a:prstGeom>
        </p:spPr>
      </p:pic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E2AAA4B-C7FD-4739-AE96-822F44261205}"/>
              </a:ext>
            </a:extLst>
          </p:cNvPr>
          <p:cNvSpPr txBox="1">
            <a:spLocks/>
          </p:cNvSpPr>
          <p:nvPr userDrawn="1"/>
        </p:nvSpPr>
        <p:spPr>
          <a:xfrm>
            <a:off x="2997750" y="6449015"/>
            <a:ext cx="3750544" cy="22110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noProof="0" dirty="0"/>
              <a:t>IEK-3: Techno-</a:t>
            </a:r>
            <a:r>
              <a:rPr lang="en-US" sz="1100" b="1" noProof="0" dirty="0" err="1"/>
              <a:t>ökonomische</a:t>
            </a:r>
            <a:r>
              <a:rPr lang="en-US" sz="1100" b="1" noProof="0" dirty="0"/>
              <a:t> </a:t>
            </a:r>
            <a:r>
              <a:rPr lang="en-US" sz="1100" b="1" noProof="0" dirty="0" err="1"/>
              <a:t>Systemanalyse</a:t>
            </a:r>
            <a:endParaRPr lang="en-US" sz="1100" b="1" noProof="0" dirty="0"/>
          </a:p>
        </p:txBody>
      </p:sp>
      <p:sp>
        <p:nvSpPr>
          <p:cNvPr id="24" name="Title Placeholder 1">
            <a:extLst>
              <a:ext uri="{FF2B5EF4-FFF2-40B4-BE49-F238E27FC236}">
                <a16:creationId xmlns:a16="http://schemas.microsoft.com/office/drawing/2014/main" id="{D0E59E6C-3BD9-419B-B907-E627DABB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971" y="322022"/>
            <a:ext cx="9116951" cy="44268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Headline</a:t>
            </a:r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5FA5AC7C-2CD3-41D9-AB7D-975F870B0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971" y="1052736"/>
            <a:ext cx="9116951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97D0F0F-F3AE-4D27-825F-F8FE6AA56E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01" y="6559201"/>
            <a:ext cx="2304000" cy="11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4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80" r:id="rId4"/>
  </p:sldLayoutIdLst>
  <p:hf hdr="0" ftr="0"/>
  <p:txStyles>
    <p:titleStyle>
      <a:lvl1pPr algn="l" defTabSz="990657" rtl="0" eaLnBrk="1" latinLnBrk="0" hangingPunct="1">
        <a:lnSpc>
          <a:spcPct val="114000"/>
        </a:lnSpc>
        <a:spcBef>
          <a:spcPct val="0"/>
        </a:spcBef>
        <a:buNone/>
        <a:defRPr sz="2000" b="1" kern="1200" cap="none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47664" indent="-247664" algn="l" defTabSz="990657" rtl="0" eaLnBrk="1" latinLnBrk="0" hangingPunct="1">
        <a:lnSpc>
          <a:spcPct val="113000"/>
        </a:lnSpc>
        <a:spcBef>
          <a:spcPts val="0"/>
        </a:spcBef>
        <a:spcAft>
          <a:spcPts val="613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88449" indent="-254544" algn="l" defTabSz="990657" rtl="0" eaLnBrk="1" latinLnBrk="0" hangingPunct="1">
        <a:lnSpc>
          <a:spcPct val="113000"/>
        </a:lnSpc>
        <a:spcBef>
          <a:spcPts val="0"/>
        </a:spcBef>
        <a:spcAft>
          <a:spcPts val="613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22353" indent="-233905" algn="l" defTabSz="990657" rtl="0" eaLnBrk="1" latinLnBrk="0" hangingPunct="1">
        <a:lnSpc>
          <a:spcPct val="113000"/>
        </a:lnSpc>
        <a:spcBef>
          <a:spcPts val="0"/>
        </a:spcBef>
        <a:spcAft>
          <a:spcPts val="613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70017" indent="-233905" algn="l" defTabSz="990657" rtl="0" eaLnBrk="1" latinLnBrk="0" hangingPunct="1">
        <a:lnSpc>
          <a:spcPct val="113000"/>
        </a:lnSpc>
        <a:spcBef>
          <a:spcPts val="0"/>
        </a:spcBef>
        <a:spcAft>
          <a:spcPts val="613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10802" indent="-233905" algn="l" defTabSz="990657" rtl="0" eaLnBrk="1" latinLnBrk="0" hangingPunct="1">
        <a:lnSpc>
          <a:spcPct val="113000"/>
        </a:lnSpc>
        <a:spcBef>
          <a:spcPts val="0"/>
        </a:spcBef>
        <a:spcAft>
          <a:spcPts val="613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24305" indent="-247664" algn="l" defTabSz="990657" rtl="0" eaLnBrk="1" latinLnBrk="0" hangingPunct="1">
        <a:lnSpc>
          <a:spcPct val="90000"/>
        </a:lnSpc>
        <a:spcBef>
          <a:spcPts val="541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633" indent="-247664" algn="l" defTabSz="990657" rtl="0" eaLnBrk="1" latinLnBrk="0" hangingPunct="1">
        <a:lnSpc>
          <a:spcPct val="90000"/>
        </a:lnSpc>
        <a:spcBef>
          <a:spcPts val="541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961" indent="-247664" algn="l" defTabSz="990657" rtl="0" eaLnBrk="1" latinLnBrk="0" hangingPunct="1">
        <a:lnSpc>
          <a:spcPct val="90000"/>
        </a:lnSpc>
        <a:spcBef>
          <a:spcPts val="541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10290" indent="-247664" algn="l" defTabSz="990657" rtl="0" eaLnBrk="1" latinLnBrk="0" hangingPunct="1">
        <a:lnSpc>
          <a:spcPct val="90000"/>
        </a:lnSpc>
        <a:spcBef>
          <a:spcPts val="541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328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657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984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313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641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70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7297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626" algn="l" defTabSz="990657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26" userDrawn="1">
          <p15:clr>
            <a:srgbClr val="F26B43"/>
          </p15:clr>
        </p15:guide>
        <p15:guide id="2" pos="248" userDrawn="1">
          <p15:clr>
            <a:srgbClr val="F26B43"/>
          </p15:clr>
        </p15:guide>
        <p15:guide id="3" pos="5992" userDrawn="1">
          <p15:clr>
            <a:srgbClr val="F26B43"/>
          </p15:clr>
        </p15:guide>
        <p15:guide id="4" orient="horz" pos="278" userDrawn="1">
          <p15:clr>
            <a:srgbClr val="F26B43"/>
          </p15:clr>
        </p15:guide>
        <p15:guide id="6" pos="2935" userDrawn="1">
          <p15:clr>
            <a:srgbClr val="F26B43"/>
          </p15:clr>
        </p15:guide>
        <p15:guide id="7" pos="3305" userDrawn="1">
          <p15:clr>
            <a:srgbClr val="F26B43"/>
          </p15:clr>
        </p15:guide>
        <p15:guide id="8" orient="horz" pos="363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04000"/>
            <a:ext cx="9906000" cy="361949"/>
          </a:xfrm>
          <a:prstGeom prst="rect">
            <a:avLst/>
          </a:prstGeom>
        </p:spPr>
      </p:pic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390000" y="292800"/>
            <a:ext cx="9126000" cy="4959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Folientitel, insgesamt zweizeilig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7438100" y="6552000"/>
            <a:ext cx="752288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75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946255" y="6552000"/>
            <a:ext cx="557267" cy="24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75">
                <a:solidFill>
                  <a:schemeClr val="bg1"/>
                </a:solidFill>
              </a:defRPr>
            </a:lvl1pPr>
          </a:lstStyle>
          <a:p>
            <a:fld id="{EA7858BA-97FF-467B-88B5-B4FF2FCC31F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idx="1"/>
          </p:nvPr>
        </p:nvSpPr>
        <p:spPr>
          <a:xfrm>
            <a:off x="390000" y="1748367"/>
            <a:ext cx="9126000" cy="45635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024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hf hdr="0" ftr="0" dt="0"/>
  <p:txStyles>
    <p:titleStyle>
      <a:lvl1pPr algn="l" defTabSz="990570" rtl="0" eaLnBrk="1" latinLnBrk="0" hangingPunct="1">
        <a:spcBef>
          <a:spcPct val="0"/>
        </a:spcBef>
        <a:buNone/>
        <a:defRPr sz="2383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6050" indent="-196050" algn="l" defTabSz="194994" rtl="0" eaLnBrk="1" latinLnBrk="0" hangingPunct="1">
        <a:lnSpc>
          <a:spcPts val="1950"/>
        </a:lnSpc>
        <a:spcBef>
          <a:spcPts val="1192"/>
        </a:spcBef>
        <a:spcAft>
          <a:spcPts val="0"/>
        </a:spcAft>
        <a:buClr>
          <a:srgbClr val="FFD228"/>
        </a:buClr>
        <a:buFont typeface="Wingdings" panose="05000000000000000000" pitchFamily="2" charset="2"/>
        <a:buChar char="§"/>
        <a:tabLst>
          <a:tab pos="194994" algn="l"/>
          <a:tab pos="389988" algn="l"/>
        </a:tabLst>
        <a:defRPr sz="1517" kern="1200">
          <a:solidFill>
            <a:schemeClr val="tx1"/>
          </a:solidFill>
          <a:latin typeface="+mn-lt"/>
          <a:ea typeface="+mn-ea"/>
          <a:cs typeface="+mn-cs"/>
        </a:defRPr>
      </a:lvl1pPr>
      <a:lvl2pPr marL="390381" indent="-194331" algn="l" defTabSz="990570" rtl="0" eaLnBrk="1" latinLnBrk="0" hangingPunct="1">
        <a:spcBef>
          <a:spcPct val="20000"/>
        </a:spcBef>
        <a:buClr>
          <a:srgbClr val="FFD228"/>
        </a:buClr>
        <a:buFont typeface="Wingdings" panose="05000000000000000000" pitchFamily="2" charset="2"/>
        <a:buChar char="§"/>
        <a:defRPr sz="1517" kern="1200">
          <a:solidFill>
            <a:schemeClr val="tx1"/>
          </a:solidFill>
          <a:latin typeface="+mn-lt"/>
          <a:ea typeface="+mn-ea"/>
          <a:cs typeface="+mn-cs"/>
        </a:defRPr>
      </a:lvl2pPr>
      <a:lvl3pPr marL="586431" indent="-196050" algn="l" defTabSz="990570" rtl="0" eaLnBrk="1" latinLnBrk="0" hangingPunct="1">
        <a:spcBef>
          <a:spcPct val="20000"/>
        </a:spcBef>
        <a:buClr>
          <a:srgbClr val="FFD228"/>
        </a:buClr>
        <a:buFont typeface="Wingdings" panose="05000000000000000000" pitchFamily="2" charset="2"/>
        <a:buChar char="§"/>
        <a:defRPr sz="1517" kern="1200">
          <a:solidFill>
            <a:schemeClr val="tx1"/>
          </a:solidFill>
          <a:latin typeface="+mn-lt"/>
          <a:ea typeface="+mn-ea"/>
          <a:cs typeface="+mn-cs"/>
        </a:defRPr>
      </a:lvl3pPr>
      <a:lvl4pPr marL="773882" indent="-189171" algn="l" defTabSz="990570" rtl="0" eaLnBrk="1" latinLnBrk="0" hangingPunct="1">
        <a:spcBef>
          <a:spcPct val="20000"/>
        </a:spcBef>
        <a:buClr>
          <a:srgbClr val="FFD228"/>
        </a:buClr>
        <a:buFont typeface="Wingdings" panose="05000000000000000000" pitchFamily="2" charset="2"/>
        <a:buChar char="§"/>
        <a:defRPr sz="1517" kern="1200">
          <a:solidFill>
            <a:schemeClr val="tx1"/>
          </a:solidFill>
          <a:latin typeface="+mn-lt"/>
          <a:ea typeface="+mn-ea"/>
          <a:cs typeface="+mn-cs"/>
        </a:defRPr>
      </a:lvl4pPr>
      <a:lvl5pPr marL="1083435" indent="-309553" algn="l" defTabSz="990570" rtl="0" eaLnBrk="1" latinLnBrk="0" hangingPunct="1">
        <a:spcBef>
          <a:spcPct val="20000"/>
        </a:spcBef>
        <a:buClr>
          <a:srgbClr val="FFD228"/>
        </a:buClr>
        <a:buFont typeface="Wingdings" panose="05000000000000000000" pitchFamily="2" charset="2"/>
        <a:buChar char="§"/>
        <a:defRPr sz="1517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indent="0" algn="l" defTabSz="990570" rtl="0" eaLnBrk="1" latinLnBrk="0" hangingPunct="1">
        <a:spcBef>
          <a:spcPct val="20000"/>
        </a:spcBef>
        <a:buFont typeface="Arial" panose="020B0604020202020204" pitchFamily="34" charset="0"/>
        <a:buNone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t.schoeb@fz-juelich.d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5488" y="476672"/>
            <a:ext cx="8455025" cy="947440"/>
          </a:xfrm>
        </p:spPr>
        <p:txBody>
          <a:bodyPr/>
          <a:lstStyle/>
          <a:p>
            <a:r>
              <a:rPr lang="de-DE" sz="2200" dirty="0"/>
              <a:t>Die Notwendigkeit negativer Emissionen für ein treibhausgasneutrales Deutschland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32520" y="2202877"/>
            <a:ext cx="8456577" cy="2304256"/>
          </a:xfrm>
        </p:spPr>
        <p:txBody>
          <a:bodyPr>
            <a:normAutofit lnSpcReduction="10000"/>
          </a:bodyPr>
          <a:lstStyle/>
          <a:p>
            <a:r>
              <a:rPr lang="de-DE" dirty="0"/>
              <a:t>08.09.2021 | Thomas Schöb, Peter Markewitz, Leander Kotzur, Detlef Stolten 	</a:t>
            </a:r>
          </a:p>
          <a:p>
            <a:endParaRPr lang="de-DE" dirty="0"/>
          </a:p>
          <a:p>
            <a:r>
              <a:rPr lang="de-DE" dirty="0" err="1"/>
              <a:t>Corresponding</a:t>
            </a:r>
            <a:r>
              <a:rPr lang="de-DE" dirty="0"/>
              <a:t> </a:t>
            </a:r>
            <a:r>
              <a:rPr lang="de-DE" dirty="0" err="1"/>
              <a:t>Author</a:t>
            </a:r>
            <a:r>
              <a:rPr lang="de-DE" dirty="0"/>
              <a:t>: </a:t>
            </a:r>
            <a:r>
              <a:rPr lang="de-DE" cap="none" dirty="0"/>
              <a:t>t.schoeb@fz-juelich.de</a:t>
            </a:r>
          </a:p>
          <a:p>
            <a:endParaRPr lang="de-DE" dirty="0"/>
          </a:p>
          <a:p>
            <a:r>
              <a:rPr lang="de-DE" dirty="0"/>
              <a:t>IEWT 2021 Wien – online</a:t>
            </a:r>
          </a:p>
          <a:p>
            <a:r>
              <a:rPr lang="de-DE" dirty="0"/>
              <a:t>	  	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797399A-D26D-4A1B-B542-D0BB6F0165B3}"/>
              </a:ext>
            </a:extLst>
          </p:cNvPr>
          <p:cNvSpPr txBox="1"/>
          <p:nvPr/>
        </p:nvSpPr>
        <p:spPr>
          <a:xfrm>
            <a:off x="608481" y="1482271"/>
            <a:ext cx="8480616" cy="73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</a:pPr>
            <a:r>
              <a:rPr lang="de-DE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Eine modellgestützte Analyse</a:t>
            </a:r>
          </a:p>
          <a:p>
            <a:pPr algn="l">
              <a:lnSpc>
                <a:spcPct val="95000"/>
              </a:lnSpc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0207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C4AF9F0-A2B1-4708-807C-26237B5F4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5EF7645-6CF7-4382-934B-E359BB4FD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9117013" cy="442912"/>
          </a:xfrm>
        </p:spPr>
        <p:txBody>
          <a:bodyPr/>
          <a:lstStyle/>
          <a:p>
            <a:r>
              <a:rPr lang="de-DE" sz="2000" b="1" dirty="0">
                <a:solidFill>
                  <a:schemeClr val="accent1"/>
                </a:solidFill>
              </a:rPr>
              <a:t>CO</a:t>
            </a:r>
            <a:r>
              <a:rPr lang="de-DE" sz="2000" b="1" baseline="-25000" dirty="0">
                <a:solidFill>
                  <a:schemeClr val="accent1"/>
                </a:solidFill>
              </a:rPr>
              <a:t>2</a:t>
            </a:r>
            <a:r>
              <a:rPr lang="de-DE" sz="2000" b="1" dirty="0">
                <a:solidFill>
                  <a:schemeClr val="accent1"/>
                </a:solidFill>
              </a:rPr>
              <a:t> Flüsse </a:t>
            </a:r>
            <a:r>
              <a:rPr lang="en-US" dirty="0"/>
              <a:t>2045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540C0A-3CC6-4592-9F3E-0E408761900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60" y="765175"/>
            <a:ext cx="8087692" cy="3636168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C1A3852A-7A1F-43FF-9943-C807256D6F2C}"/>
              </a:ext>
            </a:extLst>
          </p:cNvPr>
          <p:cNvSpPr/>
          <p:nvPr/>
        </p:nvSpPr>
        <p:spPr>
          <a:xfrm>
            <a:off x="908361" y="4581128"/>
            <a:ext cx="8087692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Negative Emissionen in Höhe von -76,5 </a:t>
            </a:r>
            <a:r>
              <a:rPr lang="de-DE" sz="1600" b="1" dirty="0" err="1">
                <a:solidFill>
                  <a:schemeClr val="bg1"/>
                </a:solidFill>
              </a:rPr>
              <a:t>Mt</a:t>
            </a:r>
            <a:r>
              <a:rPr lang="de-DE" sz="1600" b="1" dirty="0">
                <a:solidFill>
                  <a:schemeClr val="bg1"/>
                </a:solidFill>
              </a:rPr>
              <a:t> CO</a:t>
            </a:r>
            <a:r>
              <a:rPr lang="de-DE" sz="1600" b="1" baseline="-25000" dirty="0">
                <a:solidFill>
                  <a:schemeClr val="bg1"/>
                </a:solidFill>
              </a:rPr>
              <a:t>2</a:t>
            </a:r>
            <a:r>
              <a:rPr lang="de-DE" sz="1600" b="1" dirty="0">
                <a:solidFill>
                  <a:schemeClr val="bg1"/>
                </a:solidFill>
              </a:rPr>
              <a:t> notwendig zur Kompensation verbleibender Emissionen in Industrie und Landwirtschaft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99D16F3-1271-40A0-B546-D8635381D74D}"/>
              </a:ext>
            </a:extLst>
          </p:cNvPr>
          <p:cNvSpPr/>
          <p:nvPr/>
        </p:nvSpPr>
        <p:spPr>
          <a:xfrm>
            <a:off x="935472" y="3717032"/>
            <a:ext cx="8065313" cy="684311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</p:spTree>
    <p:extLst>
      <p:ext uri="{BB962C8B-B14F-4D97-AF65-F5344CB8AC3E}">
        <p14:creationId xmlns:p14="http://schemas.microsoft.com/office/powerpoint/2010/main" val="232944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2EF22-EEAF-4DB5-B200-5C3AE3BD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Notwendige negative Emissionen bei Berücksichtigung des LULUCF-Sektors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EE59268-544C-421E-8533-8D08C7CF7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35E1A40-1DB4-4029-A65E-DC5C32BBA5F9}"/>
              </a:ext>
            </a:extLst>
          </p:cNvPr>
          <p:cNvSpPr txBox="1"/>
          <p:nvPr/>
        </p:nvSpPr>
        <p:spPr>
          <a:xfrm>
            <a:off x="2003499" y="747312"/>
            <a:ext cx="6331048" cy="70634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>
              <a:lnSpc>
                <a:spcPct val="95000"/>
              </a:lnSpc>
            </a:pPr>
            <a:r>
              <a:rPr lang="de-DE" sz="1400" b="1" dirty="0"/>
              <a:t>LULUCF-Sektor:</a:t>
            </a:r>
          </a:p>
          <a:p>
            <a:pPr algn="l">
              <a:lnSpc>
                <a:spcPct val="95000"/>
              </a:lnSpc>
            </a:pPr>
            <a:endParaRPr lang="de-DE" sz="1400" dirty="0"/>
          </a:p>
          <a:p>
            <a:pPr algn="l">
              <a:lnSpc>
                <a:spcPct val="95000"/>
              </a:lnSpc>
            </a:pPr>
            <a:r>
              <a:rPr lang="de-DE" sz="1400" dirty="0"/>
              <a:t>Beitrag in 2045: 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-40 </a:t>
            </a:r>
            <a:r>
              <a:rPr lang="de-DE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de-DE" sz="1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-äq negative Emissionen (wie in Gesetzesnovelle)</a:t>
            </a:r>
            <a:endParaRPr lang="de-DE" sz="140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1301A44A-2AF6-4EF1-AAF6-2632356857A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84" y="1462358"/>
            <a:ext cx="7920880" cy="3590523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4B249293-EF1C-4524-B42C-DF7EBD405F76}"/>
              </a:ext>
            </a:extLst>
          </p:cNvPr>
          <p:cNvSpPr/>
          <p:nvPr/>
        </p:nvSpPr>
        <p:spPr>
          <a:xfrm>
            <a:off x="1208584" y="4221088"/>
            <a:ext cx="7920879" cy="840492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D5674C82-5417-4A89-A2B8-79F868CEF5FD}"/>
              </a:ext>
            </a:extLst>
          </p:cNvPr>
          <p:cNvSpPr/>
          <p:nvPr/>
        </p:nvSpPr>
        <p:spPr>
          <a:xfrm>
            <a:off x="1208584" y="5174584"/>
            <a:ext cx="7920880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Trotz Berücksichtigung des LULUCF-Sektors werden negative Emissionen in Höhe von -36,7 </a:t>
            </a:r>
            <a:r>
              <a:rPr lang="de-DE" sz="1600" b="1" dirty="0" err="1">
                <a:solidFill>
                  <a:schemeClr val="bg1"/>
                </a:solidFill>
              </a:rPr>
              <a:t>Mt</a:t>
            </a:r>
            <a:r>
              <a:rPr lang="de-DE" sz="1600" b="1" dirty="0">
                <a:solidFill>
                  <a:schemeClr val="bg1"/>
                </a:solidFill>
              </a:rPr>
              <a:t> CO</a:t>
            </a:r>
            <a:r>
              <a:rPr lang="de-DE" sz="1600" b="1" baseline="-25000" dirty="0">
                <a:solidFill>
                  <a:schemeClr val="bg1"/>
                </a:solidFill>
              </a:rPr>
              <a:t>2</a:t>
            </a:r>
            <a:r>
              <a:rPr lang="de-DE" sz="1600" b="1" dirty="0">
                <a:solidFill>
                  <a:schemeClr val="bg1"/>
                </a:solidFill>
              </a:rPr>
              <a:t> benötigt, die durch DAC oder BECC in Verbindung mit permanenter CO</a:t>
            </a:r>
            <a:r>
              <a:rPr lang="de-DE" sz="1600" b="1" baseline="-25000" dirty="0">
                <a:solidFill>
                  <a:schemeClr val="bg1"/>
                </a:solidFill>
              </a:rPr>
              <a:t>2</a:t>
            </a:r>
            <a:r>
              <a:rPr lang="de-DE" sz="1600" b="1" dirty="0">
                <a:solidFill>
                  <a:schemeClr val="bg1"/>
                </a:solidFill>
              </a:rPr>
              <a:t> Speicherung bereitgestellt werden müssen </a:t>
            </a:r>
          </a:p>
        </p:txBody>
      </p:sp>
    </p:spTree>
    <p:extLst>
      <p:ext uri="{BB962C8B-B14F-4D97-AF65-F5344CB8AC3E}">
        <p14:creationId xmlns:p14="http://schemas.microsoft.com/office/powerpoint/2010/main" val="358940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4A5D7-0CFA-4512-AC7B-840F2365C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Schlussfolgerungen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89B2413-5FE7-4616-9F6D-EA38FEC37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CC063C98-AE22-4F2D-8607-585A3407CD90}"/>
              </a:ext>
            </a:extLst>
          </p:cNvPr>
          <p:cNvSpPr txBox="1">
            <a:spLocks/>
          </p:cNvSpPr>
          <p:nvPr/>
        </p:nvSpPr>
        <p:spPr>
          <a:xfrm>
            <a:off x="344488" y="6083169"/>
            <a:ext cx="6791277" cy="492125"/>
          </a:xfrm>
          <a:prstGeom prst="rect">
            <a:avLst/>
          </a:prstGeom>
        </p:spPr>
        <p:txBody>
          <a:bodyPr/>
          <a:lstStyle>
            <a:lvl1pPr marL="247664" indent="-247664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8449" indent="-254544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2353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017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0802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4305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9633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4961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10290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dirty="0"/>
              <a:t>[1] </a:t>
            </a:r>
            <a:r>
              <a:rPr lang="de-DE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Kohlendioxid-Speicherungsgesetz vom 17. August 2012 (BGBI. I S. 1726)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264E4DB-D2AC-49B6-B2F6-0E20D317E01B}"/>
              </a:ext>
            </a:extLst>
          </p:cNvPr>
          <p:cNvSpPr txBox="1"/>
          <p:nvPr/>
        </p:nvSpPr>
        <p:spPr>
          <a:xfrm>
            <a:off x="344488" y="1628775"/>
            <a:ext cx="9118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accent1"/>
                </a:solidFill>
              </a:rPr>
              <a:t>Im Jahr 2045 verbleiben Restemissionen in Höhe von 90Mt CO</a:t>
            </a:r>
            <a:r>
              <a:rPr lang="de-DE" sz="1600" b="1" baseline="-25000" dirty="0">
                <a:solidFill>
                  <a:schemeClr val="accent1"/>
                </a:solidFill>
              </a:rPr>
              <a:t>2</a:t>
            </a:r>
            <a:r>
              <a:rPr lang="de-DE" sz="1600" b="1" dirty="0">
                <a:solidFill>
                  <a:schemeClr val="accent1"/>
                </a:solidFill>
              </a:rPr>
              <a:t>-äq, hauptsächlich aus der Landwirtschaft und den Prozessemissionen in der Industrie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b="1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accent1"/>
                </a:solidFill>
              </a:rPr>
              <a:t>Zur Kompensation dieser Treibhausgasemissionen sind negative Emissionen in Höhe von -76,5 </a:t>
            </a:r>
            <a:r>
              <a:rPr lang="de-DE" sz="1600" b="1" dirty="0" err="1">
                <a:solidFill>
                  <a:schemeClr val="accent1"/>
                </a:solidFill>
              </a:rPr>
              <a:t>Mt</a:t>
            </a:r>
            <a:r>
              <a:rPr lang="de-DE" sz="1600" b="1" dirty="0">
                <a:solidFill>
                  <a:schemeClr val="accent1"/>
                </a:solidFill>
              </a:rPr>
              <a:t> CO</a:t>
            </a:r>
            <a:r>
              <a:rPr lang="de-DE" sz="1600" b="1" baseline="-25000" dirty="0">
                <a:solidFill>
                  <a:schemeClr val="accent1"/>
                </a:solidFill>
              </a:rPr>
              <a:t>2</a:t>
            </a:r>
            <a:r>
              <a:rPr lang="de-DE" sz="1600" b="1" dirty="0">
                <a:solidFill>
                  <a:schemeClr val="accent1"/>
                </a:solidFill>
              </a:rPr>
              <a:t> notwendig, die durch </a:t>
            </a:r>
            <a:r>
              <a:rPr lang="de-DE" sz="1600" b="1" dirty="0" err="1">
                <a:solidFill>
                  <a:schemeClr val="accent1"/>
                </a:solidFill>
              </a:rPr>
              <a:t>Direct</a:t>
            </a:r>
            <a:r>
              <a:rPr lang="de-DE" sz="1600" b="1" dirty="0">
                <a:solidFill>
                  <a:schemeClr val="accent1"/>
                </a:solidFill>
              </a:rPr>
              <a:t> Air Capture von CO</a:t>
            </a:r>
            <a:r>
              <a:rPr lang="de-DE" sz="1600" b="1" baseline="-25000" dirty="0">
                <a:solidFill>
                  <a:schemeClr val="accent1"/>
                </a:solidFill>
              </a:rPr>
              <a:t>2</a:t>
            </a:r>
            <a:r>
              <a:rPr lang="de-DE" sz="1600" b="1" dirty="0">
                <a:solidFill>
                  <a:schemeClr val="accent1"/>
                </a:solidFill>
              </a:rPr>
              <a:t> oder Biomasse in Verbindung mit Carbon Capture bereitgestellt und dauerhaft gespeichert werden müssen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b="1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accent1"/>
                </a:solidFill>
              </a:rPr>
              <a:t>Der Sektor Landnutzung. Landnutzungsänderungen und Forstwirtschaft kann unter den getroffenen Annahmen nicht ausreichend negative Emissionen bereitstellen, es verbleiben zusätzlich notwendige negative Emissionen in Höhe von -36,7 </a:t>
            </a:r>
            <a:r>
              <a:rPr lang="de-DE" sz="1600" b="1" dirty="0" err="1">
                <a:solidFill>
                  <a:schemeClr val="accent1"/>
                </a:solidFill>
              </a:rPr>
              <a:t>Mt</a:t>
            </a:r>
            <a:r>
              <a:rPr lang="de-DE" sz="1600" b="1" dirty="0">
                <a:solidFill>
                  <a:schemeClr val="accent1"/>
                </a:solidFill>
              </a:rPr>
              <a:t> CO</a:t>
            </a:r>
            <a:r>
              <a:rPr lang="de-DE" sz="1600" b="1" baseline="-25000" dirty="0">
                <a:solidFill>
                  <a:schemeClr val="accent1"/>
                </a:solidFill>
              </a:rPr>
              <a:t>2</a:t>
            </a:r>
          </a:p>
          <a:p>
            <a:pPr algn="l">
              <a:lnSpc>
                <a:spcPct val="95000"/>
              </a:lnSpc>
            </a:pPr>
            <a:endParaRPr lang="de-DE" sz="1600" b="1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accent1"/>
                </a:solidFill>
              </a:rPr>
              <a:t>Eine Änderung des Kohlendioxid-Speicherungsgesetzes [1] ist zwingend erforderlich, um ausreichend CO</a:t>
            </a:r>
            <a:r>
              <a:rPr lang="de-DE" sz="1600" b="1" baseline="-25000" dirty="0">
                <a:solidFill>
                  <a:schemeClr val="accent1"/>
                </a:solidFill>
              </a:rPr>
              <a:t>2</a:t>
            </a:r>
            <a:r>
              <a:rPr lang="de-DE" sz="1600" b="1" dirty="0">
                <a:solidFill>
                  <a:schemeClr val="accent1"/>
                </a:solidFill>
              </a:rPr>
              <a:t> in geologischen Lagerstätten innerhalb Deutschlands speichern zu können und die Treibhausgasneutralität Deutschlands bis 2045 zu erreichen</a:t>
            </a:r>
          </a:p>
          <a:p>
            <a:pPr algn="l">
              <a:lnSpc>
                <a:spcPct val="95000"/>
              </a:lnSpc>
            </a:pPr>
            <a:endParaRPr lang="de-DE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36143-7623-462E-96B4-DCDAC8468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5839" y="1005371"/>
            <a:ext cx="8456577" cy="623404"/>
          </a:xfrm>
        </p:spPr>
        <p:txBody>
          <a:bodyPr/>
          <a:lstStyle/>
          <a:p>
            <a:r>
              <a:rPr lang="en-US" dirty="0" err="1"/>
              <a:t>Vielen</a:t>
            </a:r>
            <a:r>
              <a:rPr lang="en-US" dirty="0"/>
              <a:t> Dank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Aufmerksamkeit</a:t>
            </a:r>
            <a:r>
              <a:rPr lang="en-US" dirty="0"/>
              <a:t>!</a:t>
            </a:r>
            <a:br>
              <a:rPr lang="en-US" dirty="0"/>
            </a:br>
            <a:endParaRPr lang="en-US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46A1B11-C836-45C1-B1CA-3A5D65897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5488" y="2331075"/>
            <a:ext cx="8456577" cy="1097925"/>
          </a:xfrm>
        </p:spPr>
        <p:txBody>
          <a:bodyPr>
            <a:normAutofit/>
          </a:bodyPr>
          <a:lstStyle/>
          <a:p>
            <a:r>
              <a:rPr lang="de-DE" dirty="0"/>
              <a:t>Thomas Schöb</a:t>
            </a:r>
          </a:p>
          <a:p>
            <a:r>
              <a:rPr lang="de-DE" cap="none" dirty="0">
                <a:solidFill>
                  <a:srgbClr val="FFFF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t.schoeb@fz-juelich.de</a:t>
            </a:r>
            <a:r>
              <a:rPr lang="de-DE" cap="none" dirty="0"/>
              <a:t>	</a:t>
            </a:r>
            <a:r>
              <a:rPr lang="de-DE" dirty="0"/>
              <a:t>  	</a:t>
            </a:r>
          </a:p>
        </p:txBody>
      </p:sp>
    </p:spTree>
    <p:extLst>
      <p:ext uri="{BB962C8B-B14F-4D97-AF65-F5344CB8AC3E}">
        <p14:creationId xmlns:p14="http://schemas.microsoft.com/office/powerpoint/2010/main" val="295750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18108B-445E-4266-B110-742CDE031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1228E30-BB27-409A-82E3-AA6E189AB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88A780D-8AD5-4E54-BFA7-C6C43E10E92A}"/>
              </a:ext>
            </a:extLst>
          </p:cNvPr>
          <p:cNvSpPr txBox="1"/>
          <p:nvPr/>
        </p:nvSpPr>
        <p:spPr>
          <a:xfrm>
            <a:off x="393700" y="1772816"/>
            <a:ext cx="8951517" cy="2665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Gesetzesnovelle des Bundes-Klimaschutzgesetzes</a:t>
            </a: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Modellübersicht</a:t>
            </a: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Randbedingungen der Analyse: Treibhausgasneutralität Deutschlands im Jahr 2045</a:t>
            </a:r>
          </a:p>
          <a:p>
            <a:pPr algn="l">
              <a:lnSpc>
                <a:spcPct val="95000"/>
              </a:lnSpc>
            </a:pPr>
            <a:endParaRPr lang="de-DE" sz="1600" dirty="0">
              <a:solidFill>
                <a:schemeClr val="accent1"/>
              </a:solidFill>
            </a:endParaRP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Modellergebnisse: Verbleibende Restemissionen und notwendige negative Emissionen</a:t>
            </a: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342900" indent="-34290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Schlussfolgerungen</a:t>
            </a:r>
          </a:p>
          <a:p>
            <a:pPr algn="l">
              <a:lnSpc>
                <a:spcPct val="95000"/>
              </a:lnSpc>
            </a:pPr>
            <a:endParaRPr lang="en-US" sz="1600" dirty="0">
              <a:solidFill>
                <a:schemeClr val="accent1"/>
              </a:solidFill>
            </a:endParaRPr>
          </a:p>
          <a:p>
            <a:pPr algn="l">
              <a:lnSpc>
                <a:spcPct val="95000"/>
              </a:lnSpc>
            </a:pPr>
            <a:endParaRPr lang="en-US" sz="160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574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FBC99-E1B4-41B3-971A-DCC626A8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Gesetzesnovelle des deutschen Bundes-Klimaschutzgesetzes – in Kraft getreten am 31.8.2021 [1]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5246C8-3183-43F2-9562-0C97AD65FE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971" y="5576693"/>
            <a:ext cx="6791277" cy="684213"/>
          </a:xfrm>
        </p:spPr>
        <p:txBody>
          <a:bodyPr/>
          <a:lstStyle/>
          <a:p>
            <a:r>
              <a:rPr lang="de-DE" dirty="0"/>
              <a:t>[1] </a:t>
            </a:r>
            <a:r>
              <a:rPr lang="de-DE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Bundesministerium für Umwelt, Naturschutz und nukleare Sicherheit: Entwurf eines Ersten Gesetzes zur Änderung des Bundes-Klimaschutzgesetzes. 11.05.2021</a:t>
            </a:r>
          </a:p>
          <a:p>
            <a:r>
              <a:rPr lang="de-DE" dirty="0">
                <a:cs typeface="Times New Roman" panose="02020603050405020304" pitchFamily="18" charset="0"/>
              </a:rPr>
              <a:t>[2] </a:t>
            </a:r>
            <a:r>
              <a:rPr lang="de-DE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Umweltbundesamt: Vorjahreschätzung der deutschen Triebhausgas-Emissionen für das Jahr 2020. 15.03.2021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A2CDEB-99AC-4DAA-B366-6DE83E26BA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</a:rPr>
              <a:t>Wesentliche Inhalte:</a:t>
            </a:r>
          </a:p>
          <a:p>
            <a:r>
              <a:rPr lang="de-DE" dirty="0">
                <a:solidFill>
                  <a:schemeClr val="accent1"/>
                </a:solidFill>
              </a:rPr>
              <a:t>Netto-Treibhausgasneutralität Deutschlands bis zum Jahr 2045</a:t>
            </a:r>
          </a:p>
          <a:p>
            <a:r>
              <a:rPr lang="de-DE" dirty="0">
                <a:solidFill>
                  <a:schemeClr val="accent1"/>
                </a:solidFill>
              </a:rPr>
              <a:t>Zwischenziele: 			             	Treibhausgasemissionen (THG-Emissionen) 					 im Vergleich zu 1990</a:t>
            </a:r>
          </a:p>
          <a:p>
            <a:endParaRPr lang="de-DE" dirty="0">
              <a:solidFill>
                <a:schemeClr val="accent1"/>
              </a:solidFill>
            </a:endParaRPr>
          </a:p>
          <a:p>
            <a:r>
              <a:rPr lang="de-DE" dirty="0">
                <a:solidFill>
                  <a:schemeClr val="accent1"/>
                </a:solidFill>
              </a:rPr>
              <a:t>Negative THG-Emissionen nach dem Jahr 2050</a:t>
            </a:r>
          </a:p>
          <a:p>
            <a:r>
              <a:rPr lang="de-DE" dirty="0">
                <a:solidFill>
                  <a:schemeClr val="accent1"/>
                </a:solidFill>
              </a:rPr>
              <a:t>Beitrag des Sektors Landnutzung. Landnutzungsänderungen und Forstwirtschaft (LULUCF):</a:t>
            </a: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</a:rPr>
              <a:t>						2020: -</a:t>
            </a:r>
            <a:r>
              <a:rPr lang="de-DE" sz="1600" dirty="0">
                <a:solidFill>
                  <a:schemeClr val="accent1"/>
                </a:solidFill>
              </a:rPr>
              <a:t>16,5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baseline="0" dirty="0">
                <a:solidFill>
                  <a:schemeClr val="accent1"/>
                </a:solidFill>
              </a:rPr>
              <a:t>-äq [2]</a:t>
            </a: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</a:rPr>
              <a:t>Offene Punkte:</a:t>
            </a:r>
          </a:p>
          <a:p>
            <a:r>
              <a:rPr lang="de-DE" b="1" dirty="0">
                <a:solidFill>
                  <a:schemeClr val="accent1"/>
                </a:solidFill>
              </a:rPr>
              <a:t>Abschätzung des Bedarfs an negativen Emissionen zur Erreichung der Treibhausgasneutralität</a:t>
            </a:r>
          </a:p>
          <a:p>
            <a:r>
              <a:rPr lang="de-DE" b="1" dirty="0">
                <a:solidFill>
                  <a:schemeClr val="accent1"/>
                </a:solidFill>
              </a:rPr>
              <a:t>Rolle der permanenten Speicherung von CO</a:t>
            </a:r>
            <a:r>
              <a:rPr lang="de-DE" b="1" baseline="-25000" dirty="0">
                <a:solidFill>
                  <a:schemeClr val="accent1"/>
                </a:solidFill>
              </a:rPr>
              <a:t>2</a:t>
            </a:r>
            <a:r>
              <a:rPr lang="de-DE" b="1" dirty="0">
                <a:solidFill>
                  <a:schemeClr val="accent1"/>
                </a:solidFill>
              </a:rPr>
              <a:t> in geologischen Lagerstätten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72E082-A770-4616-9FAA-9E328E629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3C059AEA-7EB5-4A86-8B8F-C62B3A6DB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407782"/>
              </p:ext>
            </p:extLst>
          </p:nvPr>
        </p:nvGraphicFramePr>
        <p:xfrm>
          <a:off x="2216696" y="1772816"/>
          <a:ext cx="302999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996">
                  <a:extLst>
                    <a:ext uri="{9D8B030D-6E8A-4147-A177-3AD203B41FA5}">
                      <a16:colId xmlns:a16="http://schemas.microsoft.com/office/drawing/2014/main" val="699834876"/>
                    </a:ext>
                  </a:extLst>
                </a:gridCol>
                <a:gridCol w="1514996">
                  <a:extLst>
                    <a:ext uri="{9D8B030D-6E8A-4147-A177-3AD203B41FA5}">
                      <a16:colId xmlns:a16="http://schemas.microsoft.com/office/drawing/2014/main" val="1291765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2030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2040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587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- 65 %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- 88 %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74533"/>
                  </a:ext>
                </a:extLst>
              </a:tr>
            </a:tbl>
          </a:graphicData>
        </a:graphic>
      </p:graphicFrame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F8330D70-C4B1-4BA8-A3E2-BC430523F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804194"/>
              </p:ext>
            </p:extLst>
          </p:nvPr>
        </p:nvGraphicFramePr>
        <p:xfrm>
          <a:off x="560512" y="3431434"/>
          <a:ext cx="57863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798">
                  <a:extLst>
                    <a:ext uri="{9D8B030D-6E8A-4147-A177-3AD203B41FA5}">
                      <a16:colId xmlns:a16="http://schemas.microsoft.com/office/drawing/2014/main" val="1579611519"/>
                    </a:ext>
                  </a:extLst>
                </a:gridCol>
                <a:gridCol w="1928798">
                  <a:extLst>
                    <a:ext uri="{9D8B030D-6E8A-4147-A177-3AD203B41FA5}">
                      <a16:colId xmlns:a16="http://schemas.microsoft.com/office/drawing/2014/main" val="4126104867"/>
                    </a:ext>
                  </a:extLst>
                </a:gridCol>
                <a:gridCol w="1928798">
                  <a:extLst>
                    <a:ext uri="{9D8B030D-6E8A-4147-A177-3AD203B41FA5}">
                      <a16:colId xmlns:a16="http://schemas.microsoft.com/office/drawing/2014/main" val="931639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Ziel 2030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Ziel 2040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Ziel 2045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21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- 25 </a:t>
                      </a:r>
                      <a:r>
                        <a:rPr lang="de-DE" sz="1600" dirty="0" err="1"/>
                        <a:t>Mt</a:t>
                      </a:r>
                      <a:r>
                        <a:rPr lang="de-DE" sz="1600" dirty="0"/>
                        <a:t> CO</a:t>
                      </a:r>
                      <a:r>
                        <a:rPr lang="de-DE" sz="1600" baseline="-25000" dirty="0"/>
                        <a:t>2</a:t>
                      </a:r>
                      <a:r>
                        <a:rPr lang="de-DE" sz="1600" baseline="0" dirty="0"/>
                        <a:t>-äq.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906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- 35 </a:t>
                      </a:r>
                      <a:r>
                        <a:rPr lang="de-DE" sz="1600" dirty="0" err="1"/>
                        <a:t>Mt</a:t>
                      </a:r>
                      <a:r>
                        <a:rPr lang="de-DE" sz="1600" dirty="0"/>
                        <a:t> CO</a:t>
                      </a:r>
                      <a:r>
                        <a:rPr lang="de-DE" sz="1600" baseline="-25000" dirty="0"/>
                        <a:t>2</a:t>
                      </a:r>
                      <a:r>
                        <a:rPr lang="de-DE" sz="1600" baseline="0" dirty="0"/>
                        <a:t>-äq.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906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- 40 </a:t>
                      </a:r>
                      <a:r>
                        <a:rPr lang="de-DE" sz="1600" dirty="0" err="1"/>
                        <a:t>Mt</a:t>
                      </a:r>
                      <a:r>
                        <a:rPr lang="de-DE" sz="1600" dirty="0"/>
                        <a:t> CO</a:t>
                      </a:r>
                      <a:r>
                        <a:rPr lang="de-DE" sz="1600" baseline="-25000" dirty="0"/>
                        <a:t>2</a:t>
                      </a:r>
                      <a:r>
                        <a:rPr lang="de-DE" sz="1600" baseline="0" dirty="0"/>
                        <a:t>-äq.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206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74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3992D-BE3C-461F-91DD-66A6FC9DB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FINE-NESTOR Energiesystemmodell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4BB60F-8D0D-44C8-8AD9-190D6AB10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8562F0C-4AA9-4A29-9F05-8CFCDE877734}"/>
              </a:ext>
            </a:extLst>
          </p:cNvPr>
          <p:cNvGrpSpPr/>
          <p:nvPr/>
        </p:nvGrpSpPr>
        <p:grpSpPr>
          <a:xfrm>
            <a:off x="1226586" y="2062013"/>
            <a:ext cx="3775378" cy="3011632"/>
            <a:chOff x="2915815" y="836712"/>
            <a:chExt cx="3484964" cy="3708411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15F76975-A9C5-4E78-BA9C-584DD7117E20}"/>
                </a:ext>
              </a:extLst>
            </p:cNvPr>
            <p:cNvSpPr/>
            <p:nvPr/>
          </p:nvSpPr>
          <p:spPr>
            <a:xfrm>
              <a:off x="2915816" y="836712"/>
              <a:ext cx="3484963" cy="3708411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F7D7A859-15AB-48CC-B78D-9DFF45B0C165}"/>
                </a:ext>
              </a:extLst>
            </p:cNvPr>
            <p:cNvSpPr/>
            <p:nvPr/>
          </p:nvSpPr>
          <p:spPr>
            <a:xfrm>
              <a:off x="2915815" y="836712"/>
              <a:ext cx="3484963" cy="360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all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FINE-</a:t>
              </a:r>
              <a:r>
                <a:rPr kumimoji="0" lang="en-US" sz="1600" b="1" i="0" u="none" strike="noStrike" kern="1200" cap="all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NESTOr</a:t>
              </a:r>
              <a:endPara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7" name="Picture 2" descr="L:\VSA\Intern\5_Nachlässe\24_Peter Lopion\Modell\Parameterdaten\Energiesystem_09_10_2018_pl.emf">
            <a:extLst>
              <a:ext uri="{FF2B5EF4-FFF2-40B4-BE49-F238E27FC236}">
                <a16:creationId xmlns:a16="http://schemas.microsoft.com/office/drawing/2014/main" id="{10A7BC5D-1F01-4BCF-B87C-16750189E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590" y="2434974"/>
            <a:ext cx="3676115" cy="260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bgerundetes Rechteck 339">
            <a:extLst>
              <a:ext uri="{FF2B5EF4-FFF2-40B4-BE49-F238E27FC236}">
                <a16:creationId xmlns:a16="http://schemas.microsoft.com/office/drawing/2014/main" id="{17BE36C5-AC44-4C48-AC8D-D521E67609C1}"/>
              </a:ext>
            </a:extLst>
          </p:cNvPr>
          <p:cNvSpPr/>
          <p:nvPr/>
        </p:nvSpPr>
        <p:spPr bwMode="auto">
          <a:xfrm>
            <a:off x="1281386" y="1048973"/>
            <a:ext cx="3784171" cy="644375"/>
          </a:xfrm>
          <a:prstGeom prst="roundRect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Makro-ökonomische Annahmen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Brennstoffpreise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Bevölkerung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etc</a:t>
            </a: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.)</a:t>
            </a:r>
          </a:p>
        </p:txBody>
      </p:sp>
      <p:sp>
        <p:nvSpPr>
          <p:cNvPr id="9" name="Pfeil nach rechts 340">
            <a:extLst>
              <a:ext uri="{FF2B5EF4-FFF2-40B4-BE49-F238E27FC236}">
                <a16:creationId xmlns:a16="http://schemas.microsoft.com/office/drawing/2014/main" id="{164E1743-CBAF-443A-833E-E2E12315A3B4}"/>
              </a:ext>
            </a:extLst>
          </p:cNvPr>
          <p:cNvSpPr/>
          <p:nvPr/>
        </p:nvSpPr>
        <p:spPr bwMode="auto">
          <a:xfrm rot="16200000" flipH="1">
            <a:off x="2961805" y="1432966"/>
            <a:ext cx="234000" cy="832256"/>
          </a:xfrm>
          <a:prstGeom prst="rightArrow">
            <a:avLst>
              <a:gd name="adj1" fmla="val 74319"/>
              <a:gd name="adj2" fmla="val 100000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sp>
        <p:nvSpPr>
          <p:cNvPr id="10" name="Pfeil nach rechts 300">
            <a:extLst>
              <a:ext uri="{FF2B5EF4-FFF2-40B4-BE49-F238E27FC236}">
                <a16:creationId xmlns:a16="http://schemas.microsoft.com/office/drawing/2014/main" id="{69ADC949-678C-45D0-B18F-3112527DB6CD}"/>
              </a:ext>
            </a:extLst>
          </p:cNvPr>
          <p:cNvSpPr/>
          <p:nvPr/>
        </p:nvSpPr>
        <p:spPr bwMode="auto">
          <a:xfrm>
            <a:off x="920552" y="2904860"/>
            <a:ext cx="234000" cy="832256"/>
          </a:xfrm>
          <a:prstGeom prst="rightArrow">
            <a:avLst>
              <a:gd name="adj1" fmla="val 74319"/>
              <a:gd name="adj2" fmla="val 100000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sp>
        <p:nvSpPr>
          <p:cNvPr id="11" name="Abgerundetes Rechteck 302">
            <a:extLst>
              <a:ext uri="{FF2B5EF4-FFF2-40B4-BE49-F238E27FC236}">
                <a16:creationId xmlns:a16="http://schemas.microsoft.com/office/drawing/2014/main" id="{26156DE5-B997-47FE-9336-02828F0C6FDD}"/>
              </a:ext>
            </a:extLst>
          </p:cNvPr>
          <p:cNvSpPr/>
          <p:nvPr/>
        </p:nvSpPr>
        <p:spPr bwMode="auto">
          <a:xfrm>
            <a:off x="240978" y="1048974"/>
            <a:ext cx="607566" cy="402467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Techno-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ökonomische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Input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Kosten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Wirkungsgrade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Bestände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etc.)</a:t>
            </a:r>
          </a:p>
        </p:txBody>
      </p:sp>
      <p:sp>
        <p:nvSpPr>
          <p:cNvPr id="12" name="Abgerundetes Rechteck 303">
            <a:extLst>
              <a:ext uri="{FF2B5EF4-FFF2-40B4-BE49-F238E27FC236}">
                <a16:creationId xmlns:a16="http://schemas.microsoft.com/office/drawing/2014/main" id="{0234CC73-91DE-486A-9305-1335CAB5DB44}"/>
              </a:ext>
            </a:extLst>
          </p:cNvPr>
          <p:cNvSpPr/>
          <p:nvPr/>
        </p:nvSpPr>
        <p:spPr bwMode="auto">
          <a:xfrm rot="16200000">
            <a:off x="3702536" y="2743057"/>
            <a:ext cx="4024670" cy="636504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Nachfragen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Mobilität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Güter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Wohnflächen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, etc.)</a:t>
            </a:r>
          </a:p>
        </p:txBody>
      </p:sp>
      <p:sp>
        <p:nvSpPr>
          <p:cNvPr id="13" name="Pfeil nach rechts 301">
            <a:extLst>
              <a:ext uri="{FF2B5EF4-FFF2-40B4-BE49-F238E27FC236}">
                <a16:creationId xmlns:a16="http://schemas.microsoft.com/office/drawing/2014/main" id="{937B347F-829B-47E0-B428-75606887E4E2}"/>
              </a:ext>
            </a:extLst>
          </p:cNvPr>
          <p:cNvSpPr/>
          <p:nvPr/>
        </p:nvSpPr>
        <p:spPr bwMode="auto">
          <a:xfrm flipH="1">
            <a:off x="5091950" y="2904860"/>
            <a:ext cx="234000" cy="832256"/>
          </a:xfrm>
          <a:prstGeom prst="rightArrow">
            <a:avLst>
              <a:gd name="adj1" fmla="val 74319"/>
              <a:gd name="adj2" fmla="val 100000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439E114-67C2-498D-920C-CE2E526A2990}"/>
              </a:ext>
            </a:extLst>
          </p:cNvPr>
          <p:cNvGrpSpPr/>
          <p:nvPr/>
        </p:nvGrpSpPr>
        <p:grpSpPr>
          <a:xfrm>
            <a:off x="524508" y="5157193"/>
            <a:ext cx="4863419" cy="285444"/>
            <a:chOff x="971558" y="4806104"/>
            <a:chExt cx="4863419" cy="648072"/>
          </a:xfrm>
        </p:grpSpPr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6F964BC7-D1FC-4653-B974-8F06CB58EBAF}"/>
                </a:ext>
              </a:extLst>
            </p:cNvPr>
            <p:cNvCxnSpPr/>
            <p:nvPr/>
          </p:nvCxnSpPr>
          <p:spPr>
            <a:xfrm flipH="1">
              <a:off x="971558" y="4806104"/>
              <a:ext cx="634933" cy="648072"/>
            </a:xfrm>
            <a:prstGeom prst="straightConnector1">
              <a:avLst/>
            </a:prstGeom>
            <a:ln w="5715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mit Pfeil 15">
              <a:extLst>
                <a:ext uri="{FF2B5EF4-FFF2-40B4-BE49-F238E27FC236}">
                  <a16:creationId xmlns:a16="http://schemas.microsoft.com/office/drawing/2014/main" id="{6541E359-FC20-4E6C-94BE-2BF85FD6FF64}"/>
                </a:ext>
              </a:extLst>
            </p:cNvPr>
            <p:cNvCxnSpPr/>
            <p:nvPr/>
          </p:nvCxnSpPr>
          <p:spPr>
            <a:xfrm>
              <a:off x="5543598" y="4806104"/>
              <a:ext cx="291379" cy="648072"/>
            </a:xfrm>
            <a:prstGeom prst="straightConnector1">
              <a:avLst/>
            </a:prstGeom>
            <a:ln w="5715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mit Pfeil 16">
              <a:extLst>
                <a:ext uri="{FF2B5EF4-FFF2-40B4-BE49-F238E27FC236}">
                  <a16:creationId xmlns:a16="http://schemas.microsoft.com/office/drawing/2014/main" id="{F31477D8-7E63-4F92-9152-361D0E5EF4B5}"/>
                </a:ext>
              </a:extLst>
            </p:cNvPr>
            <p:cNvCxnSpPr/>
            <p:nvPr/>
          </p:nvCxnSpPr>
          <p:spPr>
            <a:xfrm flipH="1">
              <a:off x="1580359" y="4806104"/>
              <a:ext cx="413265" cy="648072"/>
            </a:xfrm>
            <a:prstGeom prst="straightConnector1">
              <a:avLst/>
            </a:prstGeom>
            <a:ln w="5715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mit Pfeil 17">
              <a:extLst>
                <a:ext uri="{FF2B5EF4-FFF2-40B4-BE49-F238E27FC236}">
                  <a16:creationId xmlns:a16="http://schemas.microsoft.com/office/drawing/2014/main" id="{C4DF6E14-3284-456A-9325-E786AEF745A4}"/>
                </a:ext>
              </a:extLst>
            </p:cNvPr>
            <p:cNvCxnSpPr/>
            <p:nvPr/>
          </p:nvCxnSpPr>
          <p:spPr>
            <a:xfrm flipH="1">
              <a:off x="2979299" y="4806104"/>
              <a:ext cx="61141" cy="648072"/>
            </a:xfrm>
            <a:prstGeom prst="straightConnector1">
              <a:avLst/>
            </a:prstGeom>
            <a:ln w="5715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mit Pfeil 18">
              <a:extLst>
                <a:ext uri="{FF2B5EF4-FFF2-40B4-BE49-F238E27FC236}">
                  <a16:creationId xmlns:a16="http://schemas.microsoft.com/office/drawing/2014/main" id="{B1298C81-4FBF-4D67-A822-3374F00A5569}"/>
                </a:ext>
              </a:extLst>
            </p:cNvPr>
            <p:cNvCxnSpPr/>
            <p:nvPr/>
          </p:nvCxnSpPr>
          <p:spPr>
            <a:xfrm>
              <a:off x="4327672" y="4806104"/>
              <a:ext cx="73356" cy="648072"/>
            </a:xfrm>
            <a:prstGeom prst="straightConnector1">
              <a:avLst/>
            </a:prstGeom>
            <a:ln w="5715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mit Pfeil 19">
              <a:extLst>
                <a:ext uri="{FF2B5EF4-FFF2-40B4-BE49-F238E27FC236}">
                  <a16:creationId xmlns:a16="http://schemas.microsoft.com/office/drawing/2014/main" id="{B1572FAF-32B1-466B-A237-1C981C9CC7CF}"/>
                </a:ext>
              </a:extLst>
            </p:cNvPr>
            <p:cNvCxnSpPr/>
            <p:nvPr/>
          </p:nvCxnSpPr>
          <p:spPr>
            <a:xfrm flipH="1">
              <a:off x="2323465" y="4806104"/>
              <a:ext cx="113390" cy="648072"/>
            </a:xfrm>
            <a:prstGeom prst="straightConnector1">
              <a:avLst/>
            </a:prstGeom>
            <a:ln w="38100">
              <a:solidFill>
                <a:schemeClr val="accent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D7C349A0-4677-481C-BAE5-32BC77F9874D}"/>
                </a:ext>
              </a:extLst>
            </p:cNvPr>
            <p:cNvCxnSpPr/>
            <p:nvPr/>
          </p:nvCxnSpPr>
          <p:spPr>
            <a:xfrm>
              <a:off x="3684052" y="4806104"/>
              <a:ext cx="28348" cy="648072"/>
            </a:xfrm>
            <a:prstGeom prst="straightConnector1">
              <a:avLst/>
            </a:prstGeom>
            <a:ln w="38100">
              <a:solidFill>
                <a:schemeClr val="accent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mit Pfeil 21">
              <a:extLst>
                <a:ext uri="{FF2B5EF4-FFF2-40B4-BE49-F238E27FC236}">
                  <a16:creationId xmlns:a16="http://schemas.microsoft.com/office/drawing/2014/main" id="{4A1FD923-1D1A-42B8-B724-2C947E5311CF}"/>
                </a:ext>
              </a:extLst>
            </p:cNvPr>
            <p:cNvCxnSpPr/>
            <p:nvPr/>
          </p:nvCxnSpPr>
          <p:spPr>
            <a:xfrm>
              <a:off x="4989310" y="4806104"/>
              <a:ext cx="110670" cy="648072"/>
            </a:xfrm>
            <a:prstGeom prst="straightConnector1">
              <a:avLst/>
            </a:prstGeom>
            <a:ln w="38100">
              <a:solidFill>
                <a:schemeClr val="accent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DFFF301B-513A-4406-95FE-141EDEAD96FF}"/>
              </a:ext>
            </a:extLst>
          </p:cNvPr>
          <p:cNvGrpSpPr/>
          <p:nvPr/>
        </p:nvGrpSpPr>
        <p:grpSpPr>
          <a:xfrm>
            <a:off x="110651" y="5514649"/>
            <a:ext cx="5850461" cy="650656"/>
            <a:chOff x="683568" y="5724241"/>
            <a:chExt cx="5400426" cy="650656"/>
          </a:xfrm>
        </p:grpSpPr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9296493C-8874-4397-A7EE-FAC332088F77}"/>
                </a:ext>
              </a:extLst>
            </p:cNvPr>
            <p:cNvGrpSpPr/>
            <p:nvPr/>
          </p:nvGrpSpPr>
          <p:grpSpPr>
            <a:xfrm>
              <a:off x="683568" y="5724241"/>
              <a:ext cx="5400426" cy="505525"/>
              <a:chOff x="947994" y="2906100"/>
              <a:chExt cx="7211010" cy="1116775"/>
            </a:xfrm>
          </p:grpSpPr>
          <p:grpSp>
            <p:nvGrpSpPr>
              <p:cNvPr id="35" name="Gruppieren 34">
                <a:extLst>
                  <a:ext uri="{FF2B5EF4-FFF2-40B4-BE49-F238E27FC236}">
                    <a16:creationId xmlns:a16="http://schemas.microsoft.com/office/drawing/2014/main" id="{22C9FC27-7431-44DD-97D3-49F057A3B1E4}"/>
                  </a:ext>
                </a:extLst>
              </p:cNvPr>
              <p:cNvGrpSpPr/>
              <p:nvPr/>
            </p:nvGrpSpPr>
            <p:grpSpPr>
              <a:xfrm>
                <a:off x="1090138" y="2906100"/>
                <a:ext cx="7068866" cy="1116775"/>
                <a:chOff x="1090138" y="2906100"/>
                <a:chExt cx="7068866" cy="1116775"/>
              </a:xfrm>
            </p:grpSpPr>
            <p:cxnSp>
              <p:nvCxnSpPr>
                <p:cNvPr id="37" name="Gerade Verbindung mit Pfeil 36">
                  <a:extLst>
                    <a:ext uri="{FF2B5EF4-FFF2-40B4-BE49-F238E27FC236}">
                      <a16:creationId xmlns:a16="http://schemas.microsoft.com/office/drawing/2014/main" id="{EEEBB771-FA65-4051-88D7-F6AA54EEFFF4}"/>
                    </a:ext>
                  </a:extLst>
                </p:cNvPr>
                <p:cNvCxnSpPr/>
                <p:nvPr/>
              </p:nvCxnSpPr>
              <p:spPr bwMode="auto">
                <a:xfrm flipV="1">
                  <a:off x="1090138" y="3084088"/>
                  <a:ext cx="7068866" cy="2013"/>
                </a:xfrm>
                <a:prstGeom prst="straightConnector1">
                  <a:avLst/>
                </a:prstGeom>
                <a:solidFill>
                  <a:schemeClr val="accent1"/>
                </a:solidFill>
                <a:ln w="76200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8" name="Gerade Verbindung 27">
                  <a:extLst>
                    <a:ext uri="{FF2B5EF4-FFF2-40B4-BE49-F238E27FC236}">
                      <a16:creationId xmlns:a16="http://schemas.microsoft.com/office/drawing/2014/main" id="{77FD99EF-1530-41DB-AE97-56424C0D837F}"/>
                    </a:ext>
                  </a:extLst>
                </p:cNvPr>
                <p:cNvCxnSpPr/>
                <p:nvPr/>
              </p:nvCxnSpPr>
              <p:spPr bwMode="auto">
                <a:xfrm>
                  <a:off x="2150269" y="2906100"/>
                  <a:ext cx="0" cy="36000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9" name="Gerade Verbindung 28">
                  <a:extLst>
                    <a:ext uri="{FF2B5EF4-FFF2-40B4-BE49-F238E27FC236}">
                      <a16:creationId xmlns:a16="http://schemas.microsoft.com/office/drawing/2014/main" id="{1B12BD44-52AA-44BA-8995-66E4D301B5C0}"/>
                    </a:ext>
                  </a:extLst>
                </p:cNvPr>
                <p:cNvCxnSpPr/>
                <p:nvPr/>
              </p:nvCxnSpPr>
              <p:spPr bwMode="auto">
                <a:xfrm>
                  <a:off x="7452519" y="2906100"/>
                  <a:ext cx="0" cy="36000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0" name="Gerade Verbindung 29">
                  <a:extLst>
                    <a:ext uri="{FF2B5EF4-FFF2-40B4-BE49-F238E27FC236}">
                      <a16:creationId xmlns:a16="http://schemas.microsoft.com/office/drawing/2014/main" id="{B511FB7D-5AD1-4605-BA4B-217E584865E8}"/>
                    </a:ext>
                  </a:extLst>
                </p:cNvPr>
                <p:cNvCxnSpPr/>
                <p:nvPr/>
              </p:nvCxnSpPr>
              <p:spPr bwMode="auto">
                <a:xfrm>
                  <a:off x="3917686" y="2906100"/>
                  <a:ext cx="0" cy="36000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" name="Gerade Verbindung 30">
                  <a:extLst>
                    <a:ext uri="{FF2B5EF4-FFF2-40B4-BE49-F238E27FC236}">
                      <a16:creationId xmlns:a16="http://schemas.microsoft.com/office/drawing/2014/main" id="{11A3D7FB-7A5D-4633-9F94-5EA541DA2095}"/>
                    </a:ext>
                  </a:extLst>
                </p:cNvPr>
                <p:cNvCxnSpPr/>
                <p:nvPr/>
              </p:nvCxnSpPr>
              <p:spPr bwMode="auto">
                <a:xfrm>
                  <a:off x="5685103" y="2906100"/>
                  <a:ext cx="0" cy="36000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2" name="Gerade Verbindung 31">
                  <a:extLst>
                    <a:ext uri="{FF2B5EF4-FFF2-40B4-BE49-F238E27FC236}">
                      <a16:creationId xmlns:a16="http://schemas.microsoft.com/office/drawing/2014/main" id="{15EE0650-76C8-437A-A8CC-B01ED511BA84}"/>
                    </a:ext>
                  </a:extLst>
                </p:cNvPr>
                <p:cNvCxnSpPr/>
                <p:nvPr/>
              </p:nvCxnSpPr>
              <p:spPr bwMode="auto">
                <a:xfrm>
                  <a:off x="1369219" y="2906100"/>
                  <a:ext cx="0" cy="36000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accent1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43" name="Textfeld 61">
                  <a:extLst>
                    <a:ext uri="{FF2B5EF4-FFF2-40B4-BE49-F238E27FC236}">
                      <a16:creationId xmlns:a16="http://schemas.microsoft.com/office/drawing/2014/main" id="{683A7551-BE4A-4B5F-B376-908163C55B4F}"/>
                    </a:ext>
                  </a:extLst>
                </p:cNvPr>
                <p:cNvSpPr txBox="1"/>
                <p:nvPr/>
              </p:nvSpPr>
              <p:spPr>
                <a:xfrm>
                  <a:off x="1711528" y="3274962"/>
                  <a:ext cx="788735" cy="7479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5B82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de-DE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2020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Textfeld 62">
                  <a:extLst>
                    <a:ext uri="{FF2B5EF4-FFF2-40B4-BE49-F238E27FC236}">
                      <a16:creationId xmlns:a16="http://schemas.microsoft.com/office/drawing/2014/main" id="{2854787B-E333-4919-BDAE-D7E0B1645B51}"/>
                    </a:ext>
                  </a:extLst>
                </p:cNvPr>
                <p:cNvSpPr txBox="1"/>
                <p:nvPr/>
              </p:nvSpPr>
              <p:spPr>
                <a:xfrm>
                  <a:off x="3538376" y="3274962"/>
                  <a:ext cx="788735" cy="7479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5B82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de-DE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2030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Textfeld 63">
                  <a:extLst>
                    <a:ext uri="{FF2B5EF4-FFF2-40B4-BE49-F238E27FC236}">
                      <a16:creationId xmlns:a16="http://schemas.microsoft.com/office/drawing/2014/main" id="{7E0A67C3-5448-4332-BD44-285105867B0A}"/>
                    </a:ext>
                  </a:extLst>
                </p:cNvPr>
                <p:cNvSpPr txBox="1"/>
                <p:nvPr/>
              </p:nvSpPr>
              <p:spPr>
                <a:xfrm>
                  <a:off x="5269075" y="3274962"/>
                  <a:ext cx="788735" cy="7479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5B82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de-DE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2040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Textfeld 64">
                  <a:extLst>
                    <a:ext uri="{FF2B5EF4-FFF2-40B4-BE49-F238E27FC236}">
                      <a16:creationId xmlns:a16="http://schemas.microsoft.com/office/drawing/2014/main" id="{E88FED07-E536-4759-BED4-D5DA2D71EAD4}"/>
                    </a:ext>
                  </a:extLst>
                </p:cNvPr>
                <p:cNvSpPr txBox="1"/>
                <p:nvPr/>
              </p:nvSpPr>
              <p:spPr>
                <a:xfrm>
                  <a:off x="7087715" y="3274962"/>
                  <a:ext cx="788735" cy="7479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de-DE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5B82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de-DE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2045</a:t>
                  </a:r>
                  <a:endPara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6" name="Textfeld 54">
                <a:extLst>
                  <a:ext uri="{FF2B5EF4-FFF2-40B4-BE49-F238E27FC236}">
                    <a16:creationId xmlns:a16="http://schemas.microsoft.com/office/drawing/2014/main" id="{226D36BA-5398-4066-A1B2-FAD7C8B20A07}"/>
                  </a:ext>
                </a:extLst>
              </p:cNvPr>
              <p:cNvSpPr txBox="1"/>
              <p:nvPr/>
            </p:nvSpPr>
            <p:spPr>
              <a:xfrm>
                <a:off x="947994" y="3274962"/>
                <a:ext cx="865349" cy="747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5B8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23D6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heute</a:t>
                </a: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23D6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" name="Nach oben gekrümmter Pfeil 306">
              <a:extLst>
                <a:ext uri="{FF2B5EF4-FFF2-40B4-BE49-F238E27FC236}">
                  <a16:creationId xmlns:a16="http://schemas.microsoft.com/office/drawing/2014/main" id="{B7620C30-7B1F-4E6D-9403-F76E6C7B4099}"/>
                </a:ext>
              </a:extLst>
            </p:cNvPr>
            <p:cNvSpPr/>
            <p:nvPr/>
          </p:nvSpPr>
          <p:spPr bwMode="auto">
            <a:xfrm>
              <a:off x="1583969" y="6178943"/>
              <a:ext cx="1323644" cy="166550"/>
            </a:xfrm>
            <a:prstGeom prst="curvedUpArrow">
              <a:avLst>
                <a:gd name="adj1" fmla="val 36892"/>
                <a:gd name="adj2" fmla="val 73536"/>
                <a:gd name="adj3" fmla="val 31040"/>
              </a:avLst>
            </a:prstGeom>
            <a:solidFill>
              <a:schemeClr val="bg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6" name="Nach oben gekrümmter Pfeil 307">
              <a:extLst>
                <a:ext uri="{FF2B5EF4-FFF2-40B4-BE49-F238E27FC236}">
                  <a16:creationId xmlns:a16="http://schemas.microsoft.com/office/drawing/2014/main" id="{C89EFCC1-92EE-442D-A95F-3983935565DD}"/>
                </a:ext>
              </a:extLst>
            </p:cNvPr>
            <p:cNvSpPr/>
            <p:nvPr/>
          </p:nvSpPr>
          <p:spPr bwMode="auto">
            <a:xfrm>
              <a:off x="2907610" y="6178943"/>
              <a:ext cx="1323644" cy="166550"/>
            </a:xfrm>
            <a:prstGeom prst="curvedUpArrow">
              <a:avLst>
                <a:gd name="adj1" fmla="val 36892"/>
                <a:gd name="adj2" fmla="val 73536"/>
                <a:gd name="adj3" fmla="val 31040"/>
              </a:avLst>
            </a:prstGeom>
            <a:solidFill>
              <a:schemeClr val="bg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7" name="Nach oben gekrümmter Pfeil 308">
              <a:extLst>
                <a:ext uri="{FF2B5EF4-FFF2-40B4-BE49-F238E27FC236}">
                  <a16:creationId xmlns:a16="http://schemas.microsoft.com/office/drawing/2014/main" id="{6C7B9E9F-BF07-4DA3-A9F0-3B43A64711C2}"/>
                </a:ext>
              </a:extLst>
            </p:cNvPr>
            <p:cNvSpPr/>
            <p:nvPr/>
          </p:nvSpPr>
          <p:spPr bwMode="auto">
            <a:xfrm>
              <a:off x="4231255" y="6178943"/>
              <a:ext cx="1323644" cy="166550"/>
            </a:xfrm>
            <a:prstGeom prst="curvedUpArrow">
              <a:avLst>
                <a:gd name="adj1" fmla="val 36892"/>
                <a:gd name="adj2" fmla="val 73536"/>
                <a:gd name="adj3" fmla="val 31040"/>
              </a:avLst>
            </a:prstGeom>
            <a:solidFill>
              <a:schemeClr val="bg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0605C341-FBAE-4BA1-9732-99F2B1E57C25}"/>
                </a:ext>
              </a:extLst>
            </p:cNvPr>
            <p:cNvSpPr/>
            <p:nvPr/>
          </p:nvSpPr>
          <p:spPr bwMode="auto">
            <a:xfrm>
              <a:off x="1516254" y="5748147"/>
              <a:ext cx="135427" cy="113326"/>
            </a:xfrm>
            <a:prstGeom prst="rect">
              <a:avLst/>
            </a:prstGeom>
            <a:solidFill>
              <a:srgbClr val="005B8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22548BFC-E33A-47F3-8EC5-F973ECD29869}"/>
                </a:ext>
              </a:extLst>
            </p:cNvPr>
            <p:cNvSpPr/>
            <p:nvPr/>
          </p:nvSpPr>
          <p:spPr bwMode="auto">
            <a:xfrm>
              <a:off x="2839899" y="5748147"/>
              <a:ext cx="135427" cy="113326"/>
            </a:xfrm>
            <a:prstGeom prst="rect">
              <a:avLst/>
            </a:prstGeom>
            <a:solidFill>
              <a:srgbClr val="005B8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0949A06B-E7B0-45DF-88CF-3F2D8DB5881B}"/>
                </a:ext>
              </a:extLst>
            </p:cNvPr>
            <p:cNvSpPr/>
            <p:nvPr/>
          </p:nvSpPr>
          <p:spPr bwMode="auto">
            <a:xfrm>
              <a:off x="4163541" y="5748147"/>
              <a:ext cx="135427" cy="113326"/>
            </a:xfrm>
            <a:prstGeom prst="rect">
              <a:avLst/>
            </a:prstGeom>
            <a:solidFill>
              <a:srgbClr val="005B8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70087339-459A-46D7-A32E-D6C1AF349AB6}"/>
                </a:ext>
              </a:extLst>
            </p:cNvPr>
            <p:cNvSpPr/>
            <p:nvPr/>
          </p:nvSpPr>
          <p:spPr bwMode="auto">
            <a:xfrm>
              <a:off x="5487182" y="5749054"/>
              <a:ext cx="135427" cy="113326"/>
            </a:xfrm>
            <a:prstGeom prst="rect">
              <a:avLst/>
            </a:prstGeom>
            <a:solidFill>
              <a:srgbClr val="005B8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9845659A-0435-49EE-91B4-517C8F19234C}"/>
                </a:ext>
              </a:extLst>
            </p:cNvPr>
            <p:cNvSpPr/>
            <p:nvPr/>
          </p:nvSpPr>
          <p:spPr bwMode="auto">
            <a:xfrm>
              <a:off x="2178077" y="6311206"/>
              <a:ext cx="135427" cy="636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03B9419E-F799-46AA-B667-8E2782C022CE}"/>
                </a:ext>
              </a:extLst>
            </p:cNvPr>
            <p:cNvSpPr/>
            <p:nvPr/>
          </p:nvSpPr>
          <p:spPr bwMode="auto">
            <a:xfrm>
              <a:off x="3501718" y="6311205"/>
              <a:ext cx="135427" cy="636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5E697F7A-3C22-4BC5-A1A5-BC9C766E7612}"/>
                </a:ext>
              </a:extLst>
            </p:cNvPr>
            <p:cNvSpPr/>
            <p:nvPr/>
          </p:nvSpPr>
          <p:spPr bwMode="auto">
            <a:xfrm>
              <a:off x="4825363" y="6311204"/>
              <a:ext cx="135427" cy="636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sp>
        <p:nvSpPr>
          <p:cNvPr id="47" name="Textfeld 65">
            <a:extLst>
              <a:ext uri="{FF2B5EF4-FFF2-40B4-BE49-F238E27FC236}">
                <a16:creationId xmlns:a16="http://schemas.microsoft.com/office/drawing/2014/main" id="{F9C861DA-E75F-495B-A400-09A0EDE8B70E}"/>
              </a:ext>
            </a:extLst>
          </p:cNvPr>
          <p:cNvSpPr txBox="1"/>
          <p:nvPr/>
        </p:nvSpPr>
        <p:spPr>
          <a:xfrm>
            <a:off x="1533043" y="6199101"/>
            <a:ext cx="3161315" cy="326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Myopischer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Transformationspfad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4175ADA2-781A-4CD1-AA9C-17306F530D07}"/>
              </a:ext>
            </a:extLst>
          </p:cNvPr>
          <p:cNvSpPr/>
          <p:nvPr/>
        </p:nvSpPr>
        <p:spPr>
          <a:xfrm>
            <a:off x="1543035" y="2739095"/>
            <a:ext cx="3197734" cy="189229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Integriertes Modell</a:t>
            </a:r>
          </a:p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Kostenoptimale Lösung</a:t>
            </a:r>
            <a:endParaRPr kumimoji="0" lang="de-DE" sz="1600" b="1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9" name="Textplatzhalter 3">
            <a:extLst>
              <a:ext uri="{FF2B5EF4-FFF2-40B4-BE49-F238E27FC236}">
                <a16:creationId xmlns:a16="http://schemas.microsoft.com/office/drawing/2014/main" id="{8C5029F4-538A-4E23-8E36-FD29F35DECB4}"/>
              </a:ext>
            </a:extLst>
          </p:cNvPr>
          <p:cNvSpPr txBox="1">
            <a:spLocks/>
          </p:cNvSpPr>
          <p:nvPr/>
        </p:nvSpPr>
        <p:spPr>
          <a:xfrm>
            <a:off x="6177137" y="1048974"/>
            <a:ext cx="3372901" cy="5188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0850" indent="-23495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6750" indent="-21590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5350" indent="-21590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17600" indent="-21590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3" indent="0" algn="l" defTabSz="914400" rtl="0" eaLnBrk="1" fontAlgn="auto" latinLnBrk="0" hangingPunct="1">
              <a:lnSpc>
                <a:spcPct val="113000"/>
              </a:lnSpc>
              <a:spcBef>
                <a:spcPts val="120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Ansatz</a:t>
            </a:r>
          </a:p>
          <a:p>
            <a:pPr marL="0" marR="0" lvl="3" indent="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600"/>
              </a:spcAft>
              <a:buClr>
                <a:srgbClr val="023D6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Integriertes Energiesystemmodell</a:t>
            </a:r>
          </a:p>
          <a:p>
            <a:pPr marL="285750" marR="0" lvl="3" indent="-28575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Hybrider </a:t>
            </a:r>
            <a:r>
              <a:rPr kumimoji="0" lang="de-DE" sz="16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bottom-up</a:t>
            </a: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Ansatz</a:t>
            </a:r>
          </a:p>
          <a:p>
            <a:pPr marL="285750" marR="0" lvl="3" indent="-28575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Quadratische Programmierung – Berücksichtigung von Kostenunsicherheiten</a:t>
            </a:r>
          </a:p>
          <a:p>
            <a:pPr marL="285750" marR="0" lvl="3" indent="-28575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Zeitreihenaggregation</a:t>
            </a:r>
          </a:p>
          <a:p>
            <a:pPr marL="285750" marR="0" lvl="3" indent="-28575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Zeitliche Auflösung von 1 Stunde</a:t>
            </a:r>
          </a:p>
          <a:p>
            <a:pPr marL="285750" marR="0" lvl="3" indent="-285750" algn="l" defTabSz="9144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de-DE" dirty="0">
                <a:solidFill>
                  <a:prstClr val="black"/>
                </a:solidFill>
                <a:latin typeface="Arial"/>
              </a:rPr>
              <a:t>Treibhausgasbilanz Deutschlands</a:t>
            </a:r>
            <a:endParaRPr lang="de-DE" sz="1600" dirty="0">
              <a:solidFill>
                <a:srgbClr val="023D6B"/>
              </a:solidFill>
              <a:latin typeface="Arial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None/>
              <a:tabLst>
                <a:tab pos="542925" algn="l"/>
              </a:tabLst>
              <a:defRPr/>
            </a:pPr>
            <a:r>
              <a:rPr kumimoji="0" lang="de-DE" sz="1600" b="1" i="0" u="none" strike="noStrike" kern="1200" cap="none" spc="0" normalizeH="0" baseline="0" dirty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Highlights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Char char="§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Detaillierte Implementierung von: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Energiewirtschaft, Industrie, Gebäude und Verkehr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PtX</a:t>
            </a: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 Technologien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Biomasse Verfügbarkeit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Energieeffizienzmaßnahmen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Energiespeichern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r>
              <a:rPr lang="de-DE" noProof="0" dirty="0">
                <a:solidFill>
                  <a:prstClr val="black"/>
                </a:solidFill>
                <a:latin typeface="Arial"/>
                <a:sym typeface="Wingdings" panose="05000000000000000000" pitchFamily="2" charset="2"/>
              </a:rPr>
              <a:t>CO</a:t>
            </a:r>
            <a:r>
              <a:rPr lang="de-DE" baseline="-25000" noProof="0" dirty="0">
                <a:solidFill>
                  <a:prstClr val="black"/>
                </a:solidFill>
                <a:latin typeface="Arial"/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prstClr val="black"/>
                </a:solidFill>
                <a:latin typeface="Arial"/>
                <a:sym typeface="Wingdings" panose="05000000000000000000" pitchFamily="2" charset="2"/>
              </a:rPr>
              <a:t> Abscheidung und Nutzung</a:t>
            </a:r>
          </a:p>
          <a:p>
            <a:pPr marL="7366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Symbol" panose="05050102010706020507" pitchFamily="18" charset="2"/>
              <a:buChar char="-"/>
              <a:tabLst>
                <a:tab pos="542925" algn="l"/>
              </a:tabLst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023D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23D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23D6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srgbClr val="023D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019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Abscheidung</a:t>
            </a:r>
            <a:r>
              <a:rPr lang="en-US" dirty="0"/>
              <a:t> und </a:t>
            </a:r>
            <a:r>
              <a:rPr lang="en-US" dirty="0" err="1"/>
              <a:t>Nutzung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2AC1D-2D5C-4C56-9BEB-3674D703658B}" type="slidenum">
              <a:rPr kumimoji="0" lang="de-DE" sz="1000" b="0" i="0" u="none" strike="noStrike" kern="1200" cap="none" spc="0" normalizeH="0" baseline="0" noProof="0" smtClean="0">
                <a:ln>
                  <a:noFill/>
                </a:ln>
                <a:solidFill>
                  <a:srgbClr val="023D6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23D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575" y="2389168"/>
            <a:ext cx="864096" cy="864096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028" y="3750951"/>
            <a:ext cx="864096" cy="86409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62" y="2835197"/>
            <a:ext cx="864096" cy="86409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72" y="3267246"/>
            <a:ext cx="646075" cy="646075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692" y="1819129"/>
            <a:ext cx="864097" cy="864097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71" y="4182999"/>
            <a:ext cx="660229" cy="660229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354" y="1047516"/>
            <a:ext cx="864097" cy="864097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ACB9B12-CE1E-4710-B2B6-E9AA1A4E67F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686" y="2835197"/>
            <a:ext cx="864097" cy="864097"/>
          </a:xfrm>
          <a:prstGeom prst="rect">
            <a:avLst/>
          </a:prstGeom>
        </p:spPr>
      </p:pic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FB21D18E-5020-4E12-941B-A1A442A06498}"/>
              </a:ext>
            </a:extLst>
          </p:cNvPr>
          <p:cNvCxnSpPr>
            <a:cxnSpLocks/>
            <a:stCxn id="14" idx="3"/>
            <a:endCxn id="5" idx="1"/>
          </p:cNvCxnSpPr>
          <p:nvPr/>
        </p:nvCxnSpPr>
        <p:spPr>
          <a:xfrm flipV="1">
            <a:off x="1320700" y="2821216"/>
            <a:ext cx="1766875" cy="16918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2E4724D8-9130-4A30-9A8D-600A9A1B04F4}"/>
              </a:ext>
            </a:extLst>
          </p:cNvPr>
          <p:cNvCxnSpPr>
            <a:stCxn id="8" idx="3"/>
            <a:endCxn id="5" idx="1"/>
          </p:cNvCxnSpPr>
          <p:nvPr/>
        </p:nvCxnSpPr>
        <p:spPr>
          <a:xfrm flipV="1">
            <a:off x="1310247" y="2821216"/>
            <a:ext cx="1777328" cy="769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F090F447-6B74-4ACB-BCBB-5C514EA4353B}"/>
              </a:ext>
            </a:extLst>
          </p:cNvPr>
          <p:cNvCxnSpPr>
            <a:stCxn id="8" idx="3"/>
            <a:endCxn id="6" idx="1"/>
          </p:cNvCxnSpPr>
          <p:nvPr/>
        </p:nvCxnSpPr>
        <p:spPr>
          <a:xfrm>
            <a:off x="1310247" y="3590284"/>
            <a:ext cx="1787781" cy="5927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28378F09-B3E9-48C2-BEDC-DE28C1CB8E53}"/>
              </a:ext>
            </a:extLst>
          </p:cNvPr>
          <p:cNvCxnSpPr>
            <a:stCxn id="14" idx="3"/>
            <a:endCxn id="6" idx="1"/>
          </p:cNvCxnSpPr>
          <p:nvPr/>
        </p:nvCxnSpPr>
        <p:spPr>
          <a:xfrm flipV="1">
            <a:off x="1320700" y="4182999"/>
            <a:ext cx="1777328" cy="3301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8667382D-DEED-4B16-A527-93E2E3D756D8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3951671" y="2821216"/>
            <a:ext cx="709291" cy="4460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FB2CF33E-2F3B-4470-8C3F-DF9D1FA9F2CE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3962124" y="3267245"/>
            <a:ext cx="698838" cy="915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36198258-5BCA-405B-9DC5-BA836F0ADC93}"/>
              </a:ext>
            </a:extLst>
          </p:cNvPr>
          <p:cNvCxnSpPr>
            <a:stCxn id="7" idx="3"/>
            <a:endCxn id="12" idx="1"/>
          </p:cNvCxnSpPr>
          <p:nvPr/>
        </p:nvCxnSpPr>
        <p:spPr>
          <a:xfrm flipV="1">
            <a:off x="5525058" y="2251178"/>
            <a:ext cx="691634" cy="10160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8BCE6555-2230-429B-940E-EBBDCD9EE72B}"/>
              </a:ext>
            </a:extLst>
          </p:cNvPr>
          <p:cNvCxnSpPr>
            <a:stCxn id="7" idx="3"/>
            <a:endCxn id="16" idx="1"/>
          </p:cNvCxnSpPr>
          <p:nvPr/>
        </p:nvCxnSpPr>
        <p:spPr>
          <a:xfrm>
            <a:off x="5525058" y="3267245"/>
            <a:ext cx="242962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8C1C5CD3-AB10-49B4-A6B4-914F513CB507}"/>
              </a:ext>
            </a:extLst>
          </p:cNvPr>
          <p:cNvCxnSpPr>
            <a:stCxn id="12" idx="3"/>
            <a:endCxn id="15" idx="1"/>
          </p:cNvCxnSpPr>
          <p:nvPr/>
        </p:nvCxnSpPr>
        <p:spPr>
          <a:xfrm flipV="1">
            <a:off x="7080789" y="1479565"/>
            <a:ext cx="835565" cy="7716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CB680437-DED0-49A1-91DF-D604106AB4F5}"/>
              </a:ext>
            </a:extLst>
          </p:cNvPr>
          <p:cNvSpPr txBox="1"/>
          <p:nvPr/>
        </p:nvSpPr>
        <p:spPr>
          <a:xfrm>
            <a:off x="399265" y="4887915"/>
            <a:ext cx="2121229" cy="794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Niedertemperatur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Prozesswärme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(80-150 °C)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D6DF51A2-C7A1-4CA2-9443-4F9FA4D74690}"/>
              </a:ext>
            </a:extLst>
          </p:cNvPr>
          <p:cNvSpPr txBox="1"/>
          <p:nvPr/>
        </p:nvSpPr>
        <p:spPr>
          <a:xfrm>
            <a:off x="393971" y="2909045"/>
            <a:ext cx="1603627" cy="3262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Elektr. Energie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8901AFCB-7557-48E6-B321-05B53DFA2E40}"/>
              </a:ext>
            </a:extLst>
          </p:cNvPr>
          <p:cNvSpPr txBox="1"/>
          <p:nvPr/>
        </p:nvSpPr>
        <p:spPr>
          <a:xfrm>
            <a:off x="1675805" y="1443405"/>
            <a:ext cx="1780321" cy="794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Abscheidung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 </a:t>
            </a:r>
            <a:r>
              <a:rPr kumimoji="0" lang="en-US" sz="1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Industrie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und Gas-KW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F6E3FBC1-9AAF-4FD4-B955-22DE05B28CA2}"/>
              </a:ext>
            </a:extLst>
          </p:cNvPr>
          <p:cNvSpPr txBox="1"/>
          <p:nvPr/>
        </p:nvSpPr>
        <p:spPr>
          <a:xfrm>
            <a:off x="2732607" y="4764065"/>
            <a:ext cx="1780321" cy="794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 Air Capture (DAC) von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70A48B76-10F4-4E78-A45B-96690B14F00B}"/>
              </a:ext>
            </a:extLst>
          </p:cNvPr>
          <p:cNvSpPr txBox="1"/>
          <p:nvPr/>
        </p:nvSpPr>
        <p:spPr>
          <a:xfrm>
            <a:off x="4334078" y="3803602"/>
            <a:ext cx="1780321" cy="5601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Onshore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Transport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E256633B-BB59-49A5-86FE-C6E87319F895}"/>
              </a:ext>
            </a:extLst>
          </p:cNvPr>
          <p:cNvSpPr txBox="1"/>
          <p:nvPr/>
        </p:nvSpPr>
        <p:spPr>
          <a:xfrm>
            <a:off x="5397423" y="1158485"/>
            <a:ext cx="1780321" cy="5601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Offshore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Transport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897CCECF-B03A-4D7F-B5B9-24B8D714EDAF}"/>
              </a:ext>
            </a:extLst>
          </p:cNvPr>
          <p:cNvSpPr txBox="1"/>
          <p:nvPr/>
        </p:nvSpPr>
        <p:spPr>
          <a:xfrm>
            <a:off x="7225161" y="2224419"/>
            <a:ext cx="2287139" cy="5601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Permanente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Speicherung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onshore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89ADE344-144F-4CEA-8DE7-C9EC7B57A1CE}"/>
              </a:ext>
            </a:extLst>
          </p:cNvPr>
          <p:cNvSpPr txBox="1"/>
          <p:nvPr/>
        </p:nvSpPr>
        <p:spPr>
          <a:xfrm>
            <a:off x="7204832" y="432508"/>
            <a:ext cx="2287140" cy="5601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Permanente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Speicherung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offshore</a:t>
            </a:r>
          </a:p>
        </p:txBody>
      </p: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94B0246D-858B-415F-925D-7D7F12F50120}"/>
              </a:ext>
            </a:extLst>
          </p:cNvPr>
          <p:cNvCxnSpPr>
            <a:cxnSpLocks/>
            <a:stCxn id="44" idx="3"/>
            <a:endCxn id="5" idx="1"/>
          </p:cNvCxnSpPr>
          <p:nvPr/>
        </p:nvCxnSpPr>
        <p:spPr>
          <a:xfrm>
            <a:off x="1371414" y="2213263"/>
            <a:ext cx="1716161" cy="6079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4" name="Grafik 43">
            <a:extLst>
              <a:ext uri="{FF2B5EF4-FFF2-40B4-BE49-F238E27FC236}">
                <a16:creationId xmlns:a16="http://schemas.microsoft.com/office/drawing/2014/main" id="{EE8B8049-AC3D-49EF-BB45-25578C5B3E1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09" y="1856260"/>
            <a:ext cx="714005" cy="714005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A49FB75C-F8A6-4418-980B-59B4F573E18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458" y="3973757"/>
            <a:ext cx="890187" cy="890187"/>
          </a:xfrm>
          <a:prstGeom prst="rect">
            <a:avLst/>
          </a:prstGeom>
        </p:spPr>
      </p:pic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68DFFC30-ABD0-47C3-8DA9-3614FD2990B6}"/>
              </a:ext>
            </a:extLst>
          </p:cNvPr>
          <p:cNvCxnSpPr>
            <a:cxnSpLocks/>
            <a:stCxn id="7" idx="3"/>
            <a:endCxn id="58" idx="1"/>
          </p:cNvCxnSpPr>
          <p:nvPr/>
        </p:nvCxnSpPr>
        <p:spPr>
          <a:xfrm>
            <a:off x="5525058" y="3267245"/>
            <a:ext cx="2433400" cy="11516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7" name="Textfeld 66">
            <a:extLst>
              <a:ext uri="{FF2B5EF4-FFF2-40B4-BE49-F238E27FC236}">
                <a16:creationId xmlns:a16="http://schemas.microsoft.com/office/drawing/2014/main" id="{F0EA6BC3-9CD2-48A6-8D29-1BBCB649C48F}"/>
              </a:ext>
            </a:extLst>
          </p:cNvPr>
          <p:cNvSpPr txBox="1"/>
          <p:nvPr/>
        </p:nvSpPr>
        <p:spPr>
          <a:xfrm>
            <a:off x="7173394" y="4965193"/>
            <a:ext cx="2321650" cy="794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Nutzung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z.B.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Methanol/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PtL-Produktion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</p:txBody>
      </p:sp>
      <p:cxnSp>
        <p:nvCxnSpPr>
          <p:cNvPr id="91" name="Gerade Verbindung mit Pfeil 90">
            <a:extLst>
              <a:ext uri="{FF2B5EF4-FFF2-40B4-BE49-F238E27FC236}">
                <a16:creationId xmlns:a16="http://schemas.microsoft.com/office/drawing/2014/main" id="{348A9AC3-303D-41B1-A2E9-74875BA764E8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3956897" y="3267245"/>
            <a:ext cx="704065" cy="93913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Gerade Verbindung mit Pfeil 91">
            <a:extLst>
              <a:ext uri="{FF2B5EF4-FFF2-40B4-BE49-F238E27FC236}">
                <a16:creationId xmlns:a16="http://schemas.microsoft.com/office/drawing/2014/main" id="{9C955219-8615-4D0B-9EBD-BD420910CDC5}"/>
              </a:ext>
            </a:extLst>
          </p:cNvPr>
          <p:cNvCxnSpPr>
            <a:cxnSpLocks/>
            <a:stCxn id="7" idx="3"/>
            <a:endCxn id="16" idx="1"/>
          </p:cNvCxnSpPr>
          <p:nvPr/>
        </p:nvCxnSpPr>
        <p:spPr>
          <a:xfrm>
            <a:off x="5525058" y="3267245"/>
            <a:ext cx="2429628" cy="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Gerade Verbindung mit Pfeil 94">
            <a:extLst>
              <a:ext uri="{FF2B5EF4-FFF2-40B4-BE49-F238E27FC236}">
                <a16:creationId xmlns:a16="http://schemas.microsoft.com/office/drawing/2014/main" id="{C14950E9-5161-42CD-952B-CF4ABCF6CC30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 flipV="1">
            <a:off x="5525058" y="2251178"/>
            <a:ext cx="691634" cy="101606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Gerade Verbindung mit Pfeil 97">
            <a:extLst>
              <a:ext uri="{FF2B5EF4-FFF2-40B4-BE49-F238E27FC236}">
                <a16:creationId xmlns:a16="http://schemas.microsoft.com/office/drawing/2014/main" id="{D880C5B1-503F-4526-8618-B5053ABA7BD4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7080789" y="1479565"/>
            <a:ext cx="835565" cy="77161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Gerade Verbindung mit Pfeil 101">
            <a:extLst>
              <a:ext uri="{FF2B5EF4-FFF2-40B4-BE49-F238E27FC236}">
                <a16:creationId xmlns:a16="http://schemas.microsoft.com/office/drawing/2014/main" id="{51F6F368-D320-4223-9ED9-2BAB2BE68F64}"/>
              </a:ext>
            </a:extLst>
          </p:cNvPr>
          <p:cNvCxnSpPr>
            <a:cxnSpLocks/>
          </p:cNvCxnSpPr>
          <p:nvPr/>
        </p:nvCxnSpPr>
        <p:spPr>
          <a:xfrm>
            <a:off x="5246688" y="5013176"/>
            <a:ext cx="1040895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5" name="Textfeld 104">
            <a:extLst>
              <a:ext uri="{FF2B5EF4-FFF2-40B4-BE49-F238E27FC236}">
                <a16:creationId xmlns:a16="http://schemas.microsoft.com/office/drawing/2014/main" id="{D21590E2-F7CC-41FB-A957-FA9B407D8748}"/>
              </a:ext>
            </a:extLst>
          </p:cNvPr>
          <p:cNvSpPr txBox="1"/>
          <p:nvPr/>
        </p:nvSpPr>
        <p:spPr>
          <a:xfrm>
            <a:off x="4868419" y="5192880"/>
            <a:ext cx="1780321" cy="5601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Negative 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Arial"/>
              </a:rPr>
              <a:t>Emissionen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F8CBABB5-F5C5-4F33-A433-197D794B997A}"/>
              </a:ext>
            </a:extLst>
          </p:cNvPr>
          <p:cNvSpPr txBox="1"/>
          <p:nvPr/>
        </p:nvSpPr>
        <p:spPr>
          <a:xfrm>
            <a:off x="1675805" y="1441430"/>
            <a:ext cx="1909043" cy="794064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Abscheidung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/>
              </a:rPr>
              <a:t>in </a:t>
            </a:r>
            <a:r>
              <a:rPr lang="en-US" sz="1600" dirty="0" err="1">
                <a:solidFill>
                  <a:prstClr val="black"/>
                </a:solidFill>
                <a:latin typeface="Arial"/>
              </a:rPr>
              <a:t>Verbindung</a:t>
            </a:r>
            <a:r>
              <a:rPr lang="en-US" sz="16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Arial"/>
              </a:rPr>
              <a:t>mit</a:t>
            </a:r>
            <a:r>
              <a:rPr lang="en-US" sz="16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Arial"/>
              </a:rPr>
              <a:t>Biomasse</a:t>
            </a:r>
            <a:r>
              <a:rPr lang="en-US" sz="1600" dirty="0">
                <a:solidFill>
                  <a:prstClr val="black"/>
                </a:solidFill>
                <a:latin typeface="Arial"/>
              </a:rPr>
              <a:t> (BECC)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10" name="Gerade Verbindung mit Pfeil 109">
            <a:extLst>
              <a:ext uri="{FF2B5EF4-FFF2-40B4-BE49-F238E27FC236}">
                <a16:creationId xmlns:a16="http://schemas.microsoft.com/office/drawing/2014/main" id="{1D7812F6-5422-460A-8871-AB5C0073BEC1}"/>
              </a:ext>
            </a:extLst>
          </p:cNvPr>
          <p:cNvCxnSpPr>
            <a:cxnSpLocks/>
            <a:stCxn id="44" idx="3"/>
            <a:endCxn id="5" idx="1"/>
          </p:cNvCxnSpPr>
          <p:nvPr/>
        </p:nvCxnSpPr>
        <p:spPr>
          <a:xfrm>
            <a:off x="1371414" y="2213263"/>
            <a:ext cx="1716161" cy="60795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Gerade Verbindung mit Pfeil 112">
            <a:extLst>
              <a:ext uri="{FF2B5EF4-FFF2-40B4-BE49-F238E27FC236}">
                <a16:creationId xmlns:a16="http://schemas.microsoft.com/office/drawing/2014/main" id="{84F9F362-88F2-4B90-8414-B61A67CF15A0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3951671" y="2821216"/>
            <a:ext cx="709291" cy="44602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05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5" grpId="1" animBg="1"/>
      <p:bldP spid="42" grpId="0" animBg="1"/>
      <p:bldP spid="52" grpId="0" animBg="1"/>
      <p:bldP spid="53" grpId="0" animBg="1"/>
      <p:bldP spid="54" grpId="0" animBg="1"/>
      <p:bldP spid="55" grpId="0" animBg="1"/>
      <p:bldP spid="67" grpId="0" animBg="1"/>
      <p:bldP spid="105" grpId="0" animBg="1"/>
      <p:bldP spid="1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330055-18D4-49E4-A2A8-8382EB0E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Treibhausgasbilanz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82BA87D-90A4-44CC-ACCA-E1919437A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6</a:t>
            </a:fld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0000000-0008-0000-08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534892"/>
              </p:ext>
            </p:extLst>
          </p:nvPr>
        </p:nvGraphicFramePr>
        <p:xfrm>
          <a:off x="372166" y="744217"/>
          <a:ext cx="4789861" cy="291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CBE80A31-533D-4855-A0DA-4E26320AD7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560935"/>
              </p:ext>
            </p:extLst>
          </p:nvPr>
        </p:nvGraphicFramePr>
        <p:xfrm>
          <a:off x="372166" y="3662837"/>
          <a:ext cx="7033056" cy="265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2E23D0B-EDCF-4605-BD31-901B3E35A4B4}"/>
              </a:ext>
            </a:extLst>
          </p:cNvPr>
          <p:cNvSpPr txBox="1"/>
          <p:nvPr/>
        </p:nvSpPr>
        <p:spPr>
          <a:xfrm>
            <a:off x="5246350" y="744217"/>
            <a:ext cx="4264234" cy="289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Sektoren Energie, Industrie, Gebäude und Transport und ihre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 Emissionen werden optimiert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709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 Emissionen aus diesen Sektoren im Jahr 2020</a:t>
            </a:r>
          </a:p>
          <a:p>
            <a:pPr algn="l">
              <a:lnSpc>
                <a:spcPct val="95000"/>
              </a:lnSpc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101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-äq. aus exogen gesetztem Pfad für Nicht-CO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-Emissionen in 2020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Annahme: Rückgang dieser Nicht-CO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-Emissionen auf 54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-äq. bis 2045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C595A3C-C90A-4AE4-B7E7-0EBFD22185B7}"/>
              </a:ext>
            </a:extLst>
          </p:cNvPr>
          <p:cNvSpPr/>
          <p:nvPr/>
        </p:nvSpPr>
        <p:spPr>
          <a:xfrm>
            <a:off x="2072680" y="1124744"/>
            <a:ext cx="1223798" cy="36004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de-DE" sz="2400" dirty="0" err="1"/>
          </a:p>
        </p:txBody>
      </p:sp>
    </p:spTree>
    <p:extLst>
      <p:ext uri="{BB962C8B-B14F-4D97-AF65-F5344CB8AC3E}">
        <p14:creationId xmlns:p14="http://schemas.microsoft.com/office/powerpoint/2010/main" val="87581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45E8B7-27EC-45E7-AAA0-AF9ABA15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Randbedingungen der Analyse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AEB56DC-6562-4673-A478-9A6C56457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15C06529-E59C-498F-A2D8-C3D920EC9F97}"/>
              </a:ext>
            </a:extLst>
          </p:cNvPr>
          <p:cNvSpPr/>
          <p:nvPr/>
        </p:nvSpPr>
        <p:spPr>
          <a:xfrm>
            <a:off x="393971" y="954570"/>
            <a:ext cx="8060952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Ziel: Netto-Treibhausgasneutralität Deutschlands 2045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F862369-31E3-4175-A3B2-428992F2C8CC}"/>
              </a:ext>
            </a:extLst>
          </p:cNvPr>
          <p:cNvSpPr/>
          <p:nvPr/>
        </p:nvSpPr>
        <p:spPr>
          <a:xfrm>
            <a:off x="393971" y="2019101"/>
            <a:ext cx="8060952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Nachfragen: Energie, Güter, Wohnfläche, Mobilität und Ernährung nach heutigen Trends fortgeschrieben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CD11EEA7-4D51-4D9C-B153-4659246C53F4}"/>
              </a:ext>
            </a:extLst>
          </p:cNvPr>
          <p:cNvSpPr/>
          <p:nvPr/>
        </p:nvSpPr>
        <p:spPr>
          <a:xfrm>
            <a:off x="393971" y="3056447"/>
            <a:ext cx="8060952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Erster Teil der Analyse: Negative Emissionen aus LULUCF-Sektor aufgrund unsicherer Entwicklung nicht berücksichtigt [1]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31A80A05-3F4F-45E6-A331-4BDD847AA400}"/>
              </a:ext>
            </a:extLst>
          </p:cNvPr>
          <p:cNvSpPr txBox="1">
            <a:spLocks/>
          </p:cNvSpPr>
          <p:nvPr/>
        </p:nvSpPr>
        <p:spPr>
          <a:xfrm>
            <a:off x="393971" y="5947366"/>
            <a:ext cx="6791277" cy="607441"/>
          </a:xfrm>
          <a:prstGeom prst="rect">
            <a:avLst/>
          </a:prstGeom>
        </p:spPr>
        <p:txBody>
          <a:bodyPr/>
          <a:lstStyle>
            <a:lvl1pPr marL="247664" indent="-247664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8449" indent="-254544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2353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017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0802" indent="-233905" algn="l" defTabSz="990657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61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4305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9633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4961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10290" indent="-247664" algn="l" defTabSz="990657" rtl="0" eaLnBrk="1" latinLnBrk="0" hangingPunct="1">
              <a:lnSpc>
                <a:spcPct val="90000"/>
              </a:lnSpc>
              <a:spcBef>
                <a:spcPts val="541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dirty="0"/>
              <a:t>[1] </a:t>
            </a:r>
            <a:r>
              <a:rPr lang="de-DE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Prognos, Öko-Institut, Wuppertal-Institut: Klimaneutrales Deutschland 2045 - Wie Deutschland seine Klimaziele schon vor 2050 erreichen kann. 2021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D09C611F-232F-4D01-B3FE-F8CB147F5BB5}"/>
              </a:ext>
            </a:extLst>
          </p:cNvPr>
          <p:cNvSpPr/>
          <p:nvPr/>
        </p:nvSpPr>
        <p:spPr>
          <a:xfrm>
            <a:off x="420440" y="4065483"/>
            <a:ext cx="8060952" cy="93610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b="1" dirty="0">
                <a:solidFill>
                  <a:schemeClr val="bg1"/>
                </a:solidFill>
              </a:rPr>
              <a:t>Zweiter Teil der Analyse: THG-Emissionen aus LULUCF-Sektor wie in Gesetzesnovelle des Bundesklimaschutzgesetzes vorgesehen berücksichtigt</a:t>
            </a:r>
          </a:p>
        </p:txBody>
      </p:sp>
    </p:spTree>
    <p:extLst>
      <p:ext uri="{BB962C8B-B14F-4D97-AF65-F5344CB8AC3E}">
        <p14:creationId xmlns:p14="http://schemas.microsoft.com/office/powerpoint/2010/main" val="289949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89C1D-38AF-4A5B-BA50-ED59A57C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Primärenergieverbrauch Deutschlands 2045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510B790-41F0-4AB9-BB89-A899879A8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8</a:t>
            </a:fld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0000000-0008-0000-0500-000010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4456937"/>
              </p:ext>
            </p:extLst>
          </p:nvPr>
        </p:nvGraphicFramePr>
        <p:xfrm>
          <a:off x="393971" y="764703"/>
          <a:ext cx="5567142" cy="5004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8ECABE1-D6A4-42FB-8D36-737C64885716}"/>
              </a:ext>
            </a:extLst>
          </p:cNvPr>
          <p:cNvSpPr txBox="1"/>
          <p:nvPr/>
        </p:nvSpPr>
        <p:spPr>
          <a:xfrm>
            <a:off x="5813917" y="908720"/>
            <a:ext cx="3698383" cy="79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Primärenergieverbrauch nahezu vollständig auf Basis erneuerbarer Energien 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55054C26-55F2-47FC-B8BB-D04F07594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48825"/>
              </p:ext>
            </p:extLst>
          </p:nvPr>
        </p:nvGraphicFramePr>
        <p:xfrm>
          <a:off x="5813917" y="2026916"/>
          <a:ext cx="369382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457">
                  <a:extLst>
                    <a:ext uri="{9D8B030D-6E8A-4147-A177-3AD203B41FA5}">
                      <a16:colId xmlns:a16="http://schemas.microsoft.com/office/drawing/2014/main" val="734823574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476997639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1231304155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538737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Bio-masse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err="1"/>
                        <a:t>Photo-voltaik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Wind-energie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H</a:t>
                      </a:r>
                      <a:r>
                        <a:rPr lang="de-DE" sz="1600" baseline="-25000" dirty="0"/>
                        <a:t>2</a:t>
                      </a:r>
                      <a:r>
                        <a:rPr lang="de-DE" sz="1600" baseline="0" dirty="0"/>
                        <a:t>- Import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93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428 TWh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455 TWh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498 TWh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382 TWh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39286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A060C1B2-3540-4DF7-9DBC-B3BE79B0BBC3}"/>
              </a:ext>
            </a:extLst>
          </p:cNvPr>
          <p:cNvSpPr txBox="1"/>
          <p:nvPr/>
        </p:nvSpPr>
        <p:spPr>
          <a:xfrm>
            <a:off x="5961113" y="3672845"/>
            <a:ext cx="3698383" cy="102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Wasserstoff wird vor allem in der Industrie eingesetzt (Stahlherstellung, Methanol-Produktion, ..)</a:t>
            </a:r>
          </a:p>
        </p:txBody>
      </p:sp>
    </p:spTree>
    <p:extLst>
      <p:ext uri="{BB962C8B-B14F-4D97-AF65-F5344CB8AC3E}">
        <p14:creationId xmlns:p14="http://schemas.microsoft.com/office/powerpoint/2010/main" val="28779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9E90F-BC71-417A-A929-CB0A9CB29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Treibhausgasemissionen Deutschlands 2045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A316FDA-3698-4C8C-A1E3-1DA31EDEF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2F4D17-1AD6-42D9-B93A-EB002C62F438}" type="slidenum">
              <a:rPr lang="de-DE" smtClean="0"/>
              <a:pPr/>
              <a:t>9</a:t>
            </a:fld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0000000-0008-0000-0800-00000B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374965"/>
              </p:ext>
            </p:extLst>
          </p:nvPr>
        </p:nvGraphicFramePr>
        <p:xfrm>
          <a:off x="334211" y="764704"/>
          <a:ext cx="5616624" cy="4734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9F99AB3F-0113-488D-A77C-30E68B9318A8}"/>
              </a:ext>
            </a:extLst>
          </p:cNvPr>
          <p:cNvSpPr txBox="1"/>
          <p:nvPr/>
        </p:nvSpPr>
        <p:spPr>
          <a:xfrm>
            <a:off x="5919218" y="1226655"/>
            <a:ext cx="3560087" cy="3367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34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 Restemissionen im Industrie-Sektor: Zu 82% Prozessemissionen, nur durch Carbon Capture vermeidbar</a:t>
            </a:r>
          </a:p>
          <a:p>
            <a:pPr algn="l">
              <a:lnSpc>
                <a:spcPct val="95000"/>
              </a:lnSpc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54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-äq. Nicht-CO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 Emissionen, hauptsächlich aus Landwirtschaft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chemeClr val="accent1"/>
                </a:solidFill>
              </a:rPr>
              <a:t>90 </a:t>
            </a:r>
            <a:r>
              <a:rPr lang="de-DE" sz="1600" dirty="0" err="1">
                <a:solidFill>
                  <a:schemeClr val="accent1"/>
                </a:solidFill>
              </a:rPr>
              <a:t>Mt</a:t>
            </a:r>
            <a:r>
              <a:rPr lang="de-DE" sz="1600" dirty="0">
                <a:solidFill>
                  <a:schemeClr val="accent1"/>
                </a:solidFill>
              </a:rPr>
              <a:t> CO</a:t>
            </a:r>
            <a:r>
              <a:rPr lang="de-DE" sz="1600" baseline="-25000" dirty="0">
                <a:solidFill>
                  <a:schemeClr val="accent1"/>
                </a:solidFill>
              </a:rPr>
              <a:t>2</a:t>
            </a:r>
            <a:r>
              <a:rPr lang="de-DE" sz="1600" dirty="0">
                <a:solidFill>
                  <a:schemeClr val="accent1"/>
                </a:solidFill>
              </a:rPr>
              <a:t> dauerhaft in geologischen Lagerstätten gespeichert</a:t>
            </a: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 algn="l">
              <a:lnSpc>
                <a:spcPct val="95000"/>
              </a:lnSpc>
              <a:buFont typeface="Wingdings" panose="05000000000000000000" pitchFamily="2" charset="2"/>
              <a:buChar char="§"/>
            </a:pPr>
            <a:endParaRPr lang="de-DE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3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018-02-28_ppt_a4">
  <a:themeElements>
    <a:clrScheme name="Benutzerdefiniert 292">
      <a:dk1>
        <a:sysClr val="windowText" lastClr="000000"/>
      </a:dk1>
      <a:lt1>
        <a:sysClr val="window" lastClr="FFFFFF"/>
      </a:lt1>
      <a:dk2>
        <a:srgbClr val="6D268E"/>
      </a:dk2>
      <a:lt2>
        <a:srgbClr val="EBEBEB"/>
      </a:lt2>
      <a:accent1>
        <a:srgbClr val="023D6B"/>
      </a:accent1>
      <a:accent2>
        <a:srgbClr val="ADBDE3"/>
      </a:accent2>
      <a:accent3>
        <a:srgbClr val="30A93B"/>
      </a:accent3>
      <a:accent4>
        <a:srgbClr val="FFE900"/>
      </a:accent4>
      <a:accent5>
        <a:srgbClr val="FF8C0C"/>
      </a:accent5>
      <a:accent6>
        <a:srgbClr val="DF0F44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95000"/>
          </a:lnSpc>
          <a:defRPr sz="2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lnSpc>
            <a:spcPct val="95000"/>
          </a:lnSpc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Jülich_PowerPoint_A4_en.potx" id="{3CE67491-C12E-4B6B-ACFB-F85C00567A0D}" vid="{AE4EB8DF-3FCF-4241-802A-8864FAE2CD97}"/>
    </a:ext>
  </a:extLst>
</a:theme>
</file>

<file path=ppt/theme/theme2.xml><?xml version="1.0" encoding="utf-8"?>
<a:theme xmlns:a="http://schemas.openxmlformats.org/drawingml/2006/main" name="Inhaltsfolie_Energie">
  <a:themeElements>
    <a:clrScheme name="hz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A2D6E"/>
      </a:accent1>
      <a:accent2>
        <a:srgbClr val="005AA0"/>
      </a:accent2>
      <a:accent3>
        <a:srgbClr val="8CB423"/>
      </a:accent3>
      <a:accent4>
        <a:srgbClr val="5A696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mholtz_PPT_master.potx [Schreibgeschützt]" id="{422964DE-8E58-42C6-AF75-187805AB439D}" vid="{D4604372-AD29-4DFA-8CD8-7F12A65F028B}"/>
    </a:ext>
  </a:extLst>
</a:theme>
</file>

<file path=ppt/theme/theme3.xml><?xml version="1.0" encoding="utf-8"?>
<a:theme xmlns:a="http://schemas.openxmlformats.org/drawingml/2006/main" name="Office">
  <a:themeElements>
    <a:clrScheme name="Benutzerdefiniert 282">
      <a:dk1>
        <a:sysClr val="windowText" lastClr="000000"/>
      </a:dk1>
      <a:lt1>
        <a:sysClr val="window" lastClr="FFFFFF"/>
      </a:lt1>
      <a:dk2>
        <a:srgbClr val="AF82B9"/>
      </a:dk2>
      <a:lt2>
        <a:srgbClr val="EBEBEB"/>
      </a:lt2>
      <a:accent1>
        <a:srgbClr val="023D6B"/>
      </a:accent1>
      <a:accent2>
        <a:srgbClr val="ADBDE3"/>
      </a:accent2>
      <a:accent3>
        <a:srgbClr val="B9D25F"/>
      </a:accent3>
      <a:accent4>
        <a:srgbClr val="FAEB5A"/>
      </a:accent4>
      <a:accent5>
        <a:srgbClr val="FAB45A"/>
      </a:accent5>
      <a:accent6>
        <a:srgbClr val="EB5F7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Benutzerdefiniert 282">
      <a:dk1>
        <a:sysClr val="windowText" lastClr="000000"/>
      </a:dk1>
      <a:lt1>
        <a:sysClr val="window" lastClr="FFFFFF"/>
      </a:lt1>
      <a:dk2>
        <a:srgbClr val="AF82B9"/>
      </a:dk2>
      <a:lt2>
        <a:srgbClr val="EBEBEB"/>
      </a:lt2>
      <a:accent1>
        <a:srgbClr val="023D6B"/>
      </a:accent1>
      <a:accent2>
        <a:srgbClr val="ADBDE3"/>
      </a:accent2>
      <a:accent3>
        <a:srgbClr val="B9D25F"/>
      </a:accent3>
      <a:accent4>
        <a:srgbClr val="FAEB5A"/>
      </a:accent4>
      <a:accent5>
        <a:srgbClr val="FAB45A"/>
      </a:accent5>
      <a:accent6>
        <a:srgbClr val="EB5F73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enutzerdefiniert 1">
    <a:dk1>
      <a:sysClr val="windowText" lastClr="000000"/>
    </a:dk1>
    <a:lt1>
      <a:sysClr val="window" lastClr="FFFFFF"/>
    </a:lt1>
    <a:dk2>
      <a:srgbClr val="6D268E"/>
    </a:dk2>
    <a:lt2>
      <a:srgbClr val="EBEBEB"/>
    </a:lt2>
    <a:accent1>
      <a:srgbClr val="023D6B"/>
    </a:accent1>
    <a:accent2>
      <a:srgbClr val="ADBDE3"/>
    </a:accent2>
    <a:accent3>
      <a:srgbClr val="30A93B"/>
    </a:accent3>
    <a:accent4>
      <a:srgbClr val="FFE900"/>
    </a:accent4>
    <a:accent5>
      <a:srgbClr val="FF8C0C"/>
    </a:accent5>
    <a:accent6>
      <a:srgbClr val="DF0F44"/>
    </a:accent6>
    <a:hlink>
      <a:srgbClr val="000000"/>
    </a:hlink>
    <a:folHlink>
      <a:srgbClr val="00000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enutzerdefiniert 1">
    <a:dk1>
      <a:sysClr val="windowText" lastClr="000000"/>
    </a:dk1>
    <a:lt1>
      <a:sysClr val="window" lastClr="FFFFFF"/>
    </a:lt1>
    <a:dk2>
      <a:srgbClr val="6D268E"/>
    </a:dk2>
    <a:lt2>
      <a:srgbClr val="EBEBEB"/>
    </a:lt2>
    <a:accent1>
      <a:srgbClr val="023D6B"/>
    </a:accent1>
    <a:accent2>
      <a:srgbClr val="ADBDE3"/>
    </a:accent2>
    <a:accent3>
      <a:srgbClr val="30A93B"/>
    </a:accent3>
    <a:accent4>
      <a:srgbClr val="FFE900"/>
    </a:accent4>
    <a:accent5>
      <a:srgbClr val="FF8C0C"/>
    </a:accent5>
    <a:accent6>
      <a:srgbClr val="DF0F44"/>
    </a:accent6>
    <a:hlink>
      <a:srgbClr val="000000"/>
    </a:hlink>
    <a:folHlink>
      <a:srgbClr val="00000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Benutzerdefiniert 1">
    <a:dk1>
      <a:sysClr val="windowText" lastClr="000000"/>
    </a:dk1>
    <a:lt1>
      <a:sysClr val="window" lastClr="FFFFFF"/>
    </a:lt1>
    <a:dk2>
      <a:srgbClr val="6D268E"/>
    </a:dk2>
    <a:lt2>
      <a:srgbClr val="EBEBEB"/>
    </a:lt2>
    <a:accent1>
      <a:srgbClr val="023D6B"/>
    </a:accent1>
    <a:accent2>
      <a:srgbClr val="ADBDE3"/>
    </a:accent2>
    <a:accent3>
      <a:srgbClr val="30A93B"/>
    </a:accent3>
    <a:accent4>
      <a:srgbClr val="FFE900"/>
    </a:accent4>
    <a:accent5>
      <a:srgbClr val="FF8C0C"/>
    </a:accent5>
    <a:accent6>
      <a:srgbClr val="DF0F44"/>
    </a:accent6>
    <a:hlink>
      <a:srgbClr val="000000"/>
    </a:hlink>
    <a:folHlink>
      <a:srgbClr val="00000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2018-02-28_ppt_a4</Template>
  <TotalTime>0</TotalTime>
  <Words>966</Words>
  <Application>Microsoft Office PowerPoint</Application>
  <PresentationFormat>A4-Papier (210 x 297 mm)</PresentationFormat>
  <Paragraphs>166</Paragraphs>
  <Slides>13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Wingdings</vt:lpstr>
      <vt:lpstr>2018-02-28_ppt_a4</vt:lpstr>
      <vt:lpstr>Inhaltsfolie_Energie</vt:lpstr>
      <vt:lpstr>Die Notwendigkeit negativer Emissionen für ein treibhausgasneutrales Deutschland</vt:lpstr>
      <vt:lpstr>AGENDA </vt:lpstr>
      <vt:lpstr>Gesetzesnovelle des deutschen Bundes-Klimaschutzgesetzes – in Kraft getreten am 31.8.2021 [1]</vt:lpstr>
      <vt:lpstr>FINE-NESTOR Energiesystemmodell</vt:lpstr>
      <vt:lpstr>CO2 Abscheidung und Nutzung</vt:lpstr>
      <vt:lpstr>Treibhausgasbilanz</vt:lpstr>
      <vt:lpstr>Randbedingungen der Analyse</vt:lpstr>
      <vt:lpstr>Primärenergieverbrauch Deutschlands 2045</vt:lpstr>
      <vt:lpstr>Treibhausgasemissionen Deutschlands 2045</vt:lpstr>
      <vt:lpstr>CO2 Flüsse 2045</vt:lpstr>
      <vt:lpstr>Notwendige negative Emissionen bei Berücksichtigung des LULUCF-Sektors</vt:lpstr>
      <vt:lpstr>Schlussfolgerungen</vt:lpstr>
      <vt:lpstr>Vielen Dank für Ihre Aufmerksamkeit!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of presentation</dc:title>
  <dc:creator>Leander Kotzur</dc:creator>
  <cp:lastModifiedBy>Schöb, Thomas</cp:lastModifiedBy>
  <cp:revision>476</cp:revision>
  <cp:lastPrinted>2021-03-08T19:39:39Z</cp:lastPrinted>
  <dcterms:created xsi:type="dcterms:W3CDTF">2018-05-18T12:37:32Z</dcterms:created>
  <dcterms:modified xsi:type="dcterms:W3CDTF">2021-09-10T15:00:43Z</dcterms:modified>
</cp:coreProperties>
</file>