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2" r:id="rId4"/>
    <p:sldId id="273" r:id="rId5"/>
    <p:sldId id="266" r:id="rId6"/>
    <p:sldId id="264" r:id="rId7"/>
    <p:sldId id="261" r:id="rId8"/>
    <p:sldId id="262" r:id="rId9"/>
    <p:sldId id="269" r:id="rId10"/>
    <p:sldId id="268" r:id="rId11"/>
    <p:sldId id="263" r:id="rId12"/>
    <p:sldId id="270" r:id="rId13"/>
    <p:sldId id="258" r:id="rId14"/>
  </p:sldIdLst>
  <p:sldSz cx="9144000" cy="5715000" type="screen16x10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050" kern="1200">
        <a:solidFill>
          <a:srgbClr val="000099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6pPr>
    <a:lvl7pPr marL="20574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7pPr>
    <a:lvl8pPr marL="24003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8pPr>
    <a:lvl9pPr marL="2743200" algn="l" defTabSz="685800" rtl="0" eaLnBrk="1" latinLnBrk="0" hangingPunct="1">
      <a:defRPr sz="1050" kern="1200">
        <a:solidFill>
          <a:srgbClr val="0000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as" initials="s" lastIdx="7" clrIdx="0"/>
  <p:cmAuthor id="1" name="huemer" initials="h" lastIdx="9" clrIdx="1"/>
  <p:cmAuthor id="2" name="asalbert" initials="a" lastIdx="4" clrIdx="2"/>
  <p:cmAuthor id="3" name="Helmut Mahringer" initials="HM" lastIdx="3" clrIdx="3">
    <p:extLst>
      <p:ext uri="{19B8F6BF-5375-455C-9EA6-DF929625EA0E}">
        <p15:presenceInfo xmlns:p15="http://schemas.microsoft.com/office/powerpoint/2012/main" userId="S::helmut.mahringer@wifo.ac.at::8834ed5d-1b4e-445c-83d0-488c9741d2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DA1F2"/>
    <a:srgbClr val="55AD96"/>
    <a:srgbClr val="000099"/>
    <a:srgbClr val="FF7D83"/>
    <a:srgbClr val="FFFF99"/>
    <a:srgbClr val="F0F0F0"/>
    <a:srgbClr val="E2E2E2"/>
    <a:srgbClr val="99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7673" autoAdjust="0"/>
  </p:normalViewPr>
  <p:slideViewPr>
    <p:cSldViewPr>
      <p:cViewPr varScale="1">
        <p:scale>
          <a:sx n="103" d="100"/>
          <a:sy n="103" d="100"/>
        </p:scale>
        <p:origin x="546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4134" y="312"/>
      </p:cViewPr>
      <p:guideLst>
        <p:guide orient="horz" pos="3120"/>
        <p:guide pos="214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2B7A0-0684-414C-BD62-0B1E7E906CB1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AT"/>
        </a:p>
      </dgm:t>
    </dgm:pt>
    <dgm:pt modelId="{5A94CAB8-1928-4100-9993-1FAD754A3BF8}">
      <dgm:prSet phldrT="[Text]"/>
      <dgm:spPr/>
      <dgm:t>
        <a:bodyPr/>
        <a:lstStyle/>
        <a:p>
          <a:pPr algn="ctr"/>
          <a:r>
            <a:rPr lang="de-DE" dirty="0">
              <a:solidFill>
                <a:schemeClr val="accent2">
                  <a:lumMod val="75000"/>
                </a:schemeClr>
              </a:solidFill>
            </a:rPr>
            <a:t>Green Finance</a:t>
          </a:r>
          <a:endParaRPr lang="de-AT" dirty="0">
            <a:solidFill>
              <a:schemeClr val="accent2">
                <a:lumMod val="75000"/>
              </a:schemeClr>
            </a:solidFill>
          </a:endParaRPr>
        </a:p>
      </dgm:t>
    </dgm:pt>
    <dgm:pt modelId="{1FD020E6-A469-4856-BB72-760F5D37F850}" type="parTrans" cxnId="{4C7B116F-69F9-41E8-ADAE-041CBD30C8B4}">
      <dgm:prSet/>
      <dgm:spPr/>
      <dgm:t>
        <a:bodyPr/>
        <a:lstStyle/>
        <a:p>
          <a:pPr algn="ctr"/>
          <a:endParaRPr lang="de-AT"/>
        </a:p>
      </dgm:t>
    </dgm:pt>
    <dgm:pt modelId="{1CAE3EA0-4C4A-4B1C-9A35-3B5116C18E4E}" type="sibTrans" cxnId="{4C7B116F-69F9-41E8-ADAE-041CBD30C8B4}">
      <dgm:prSet/>
      <dgm:spPr/>
      <dgm:t>
        <a:bodyPr/>
        <a:lstStyle/>
        <a:p>
          <a:pPr algn="ctr"/>
          <a:endParaRPr lang="de-AT"/>
        </a:p>
      </dgm:t>
    </dgm:pt>
    <dgm:pt modelId="{B185C4B9-0D92-4199-9638-A1E14737F952}">
      <dgm:prSet phldrT="[Text]"/>
      <dgm:spPr/>
      <dgm:t>
        <a:bodyPr/>
        <a:lstStyle/>
        <a:p>
          <a:pPr algn="ctr"/>
          <a:r>
            <a:rPr lang="de-DE" dirty="0"/>
            <a:t>Finanzierung öffentlicher und privater Investitionen in Umweltschutzgüter und -dienstleistungen</a:t>
          </a:r>
          <a:endParaRPr lang="de-AT" dirty="0"/>
        </a:p>
      </dgm:t>
    </dgm:pt>
    <dgm:pt modelId="{7450EC21-8654-4C3C-B1D7-EC4FD2A451D9}" type="parTrans" cxnId="{F95DEA66-8589-439E-B487-CC47A9C0C711}">
      <dgm:prSet/>
      <dgm:spPr/>
      <dgm:t>
        <a:bodyPr/>
        <a:lstStyle/>
        <a:p>
          <a:pPr algn="ctr"/>
          <a:endParaRPr lang="de-AT"/>
        </a:p>
      </dgm:t>
    </dgm:pt>
    <dgm:pt modelId="{6D51B2B4-892D-4B32-8959-D35314FC9098}" type="sibTrans" cxnId="{F95DEA66-8589-439E-B487-CC47A9C0C711}">
      <dgm:prSet/>
      <dgm:spPr/>
      <dgm:t>
        <a:bodyPr/>
        <a:lstStyle/>
        <a:p>
          <a:pPr algn="ctr"/>
          <a:endParaRPr lang="de-AT"/>
        </a:p>
      </dgm:t>
    </dgm:pt>
    <dgm:pt modelId="{52F01E38-E80F-4049-AC62-EA04B1FDFAD6}">
      <dgm:prSet phldrT="[Text]"/>
      <dgm:spPr/>
      <dgm:t>
        <a:bodyPr/>
        <a:lstStyle/>
        <a:p>
          <a:pPr algn="ctr"/>
          <a:r>
            <a:rPr lang="de-DE" dirty="0"/>
            <a:t>Finanzierung von Politikmaßnahmen, die Umweltschutzmaßnahmen fördern</a:t>
          </a:r>
          <a:endParaRPr lang="de-AT" dirty="0"/>
        </a:p>
      </dgm:t>
    </dgm:pt>
    <dgm:pt modelId="{14323BC2-D9E6-48BA-A989-B2E0F8683AE6}" type="parTrans" cxnId="{4C078A96-0825-4481-BCFF-29BD1F797D2F}">
      <dgm:prSet/>
      <dgm:spPr/>
      <dgm:t>
        <a:bodyPr/>
        <a:lstStyle/>
        <a:p>
          <a:pPr algn="ctr"/>
          <a:endParaRPr lang="de-AT"/>
        </a:p>
      </dgm:t>
    </dgm:pt>
    <dgm:pt modelId="{6F5DA461-2D04-4C8A-876D-5C770BF8EA2B}" type="sibTrans" cxnId="{4C078A96-0825-4481-BCFF-29BD1F797D2F}">
      <dgm:prSet/>
      <dgm:spPr/>
      <dgm:t>
        <a:bodyPr/>
        <a:lstStyle/>
        <a:p>
          <a:pPr algn="ctr"/>
          <a:endParaRPr lang="de-AT"/>
        </a:p>
      </dgm:t>
    </dgm:pt>
    <dgm:pt modelId="{BF1ED6D8-5778-4658-9711-3961074AB67D}">
      <dgm:prSet phldrT="[Text]"/>
      <dgm:spPr/>
      <dgm:t>
        <a:bodyPr/>
        <a:lstStyle/>
        <a:p>
          <a:pPr algn="ctr"/>
          <a:r>
            <a:rPr lang="de-DE" dirty="0"/>
            <a:t>Finanzmarkt-Instrumente für grüne Investments and Fonds</a:t>
          </a:r>
          <a:endParaRPr lang="de-AT" dirty="0"/>
        </a:p>
      </dgm:t>
    </dgm:pt>
    <dgm:pt modelId="{513E5F7E-4FB2-430E-8BC9-C92913A13DC6}" type="parTrans" cxnId="{66128ADA-846A-486E-B2CF-76BD8999C0D7}">
      <dgm:prSet/>
      <dgm:spPr/>
      <dgm:t>
        <a:bodyPr/>
        <a:lstStyle/>
        <a:p>
          <a:pPr algn="ctr"/>
          <a:endParaRPr lang="de-AT"/>
        </a:p>
      </dgm:t>
    </dgm:pt>
    <dgm:pt modelId="{002E0616-D631-46E4-B551-9EDB844DE712}" type="sibTrans" cxnId="{66128ADA-846A-486E-B2CF-76BD8999C0D7}">
      <dgm:prSet/>
      <dgm:spPr/>
      <dgm:t>
        <a:bodyPr/>
        <a:lstStyle/>
        <a:p>
          <a:pPr algn="ctr"/>
          <a:endParaRPr lang="de-AT"/>
        </a:p>
      </dgm:t>
    </dgm:pt>
    <dgm:pt modelId="{269A08EA-70FE-428F-AD83-3349DB043DBB}" type="pres">
      <dgm:prSet presAssocID="{8B02B7A0-0684-414C-BD62-0B1E7E906CB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67199F3-9546-49B9-A39E-CBDE39562344}" type="pres">
      <dgm:prSet presAssocID="{5A94CAB8-1928-4100-9993-1FAD754A3BF8}" presName="root1" presStyleCnt="0"/>
      <dgm:spPr/>
    </dgm:pt>
    <dgm:pt modelId="{2D4832E2-C73A-49B2-91ED-267E7FE14988}" type="pres">
      <dgm:prSet presAssocID="{5A94CAB8-1928-4100-9993-1FAD754A3BF8}" presName="LevelOneTextNode" presStyleLbl="node0" presStyleIdx="0" presStyleCnt="1">
        <dgm:presLayoutVars>
          <dgm:chPref val="3"/>
        </dgm:presLayoutVars>
      </dgm:prSet>
      <dgm:spPr/>
    </dgm:pt>
    <dgm:pt modelId="{D5205081-197B-444F-AD30-56D494C6A0FC}" type="pres">
      <dgm:prSet presAssocID="{5A94CAB8-1928-4100-9993-1FAD754A3BF8}" presName="level2hierChild" presStyleCnt="0"/>
      <dgm:spPr/>
    </dgm:pt>
    <dgm:pt modelId="{E8474235-3DF7-4333-BA34-EE8719D0D64B}" type="pres">
      <dgm:prSet presAssocID="{7450EC21-8654-4C3C-B1D7-EC4FD2A451D9}" presName="conn2-1" presStyleLbl="parChTrans1D2" presStyleIdx="0" presStyleCnt="3"/>
      <dgm:spPr/>
    </dgm:pt>
    <dgm:pt modelId="{1EFA718E-7317-4545-A65F-7DEB27945E85}" type="pres">
      <dgm:prSet presAssocID="{7450EC21-8654-4C3C-B1D7-EC4FD2A451D9}" presName="connTx" presStyleLbl="parChTrans1D2" presStyleIdx="0" presStyleCnt="3"/>
      <dgm:spPr/>
    </dgm:pt>
    <dgm:pt modelId="{509EFCA5-21BB-4B79-9007-1DF225FC844C}" type="pres">
      <dgm:prSet presAssocID="{B185C4B9-0D92-4199-9638-A1E14737F952}" presName="root2" presStyleCnt="0"/>
      <dgm:spPr/>
    </dgm:pt>
    <dgm:pt modelId="{6F67A2B7-A5E8-463E-B1D9-ECEA34E2E23C}" type="pres">
      <dgm:prSet presAssocID="{B185C4B9-0D92-4199-9638-A1E14737F952}" presName="LevelTwoTextNode" presStyleLbl="node2" presStyleIdx="0" presStyleCnt="3">
        <dgm:presLayoutVars>
          <dgm:chPref val="3"/>
        </dgm:presLayoutVars>
      </dgm:prSet>
      <dgm:spPr/>
    </dgm:pt>
    <dgm:pt modelId="{B7428F25-B66A-4CFB-8CD8-B7405773A446}" type="pres">
      <dgm:prSet presAssocID="{B185C4B9-0D92-4199-9638-A1E14737F952}" presName="level3hierChild" presStyleCnt="0"/>
      <dgm:spPr/>
    </dgm:pt>
    <dgm:pt modelId="{0DDB6B9D-CDBE-4C3D-B4D2-6050D818B003}" type="pres">
      <dgm:prSet presAssocID="{14323BC2-D9E6-48BA-A989-B2E0F8683AE6}" presName="conn2-1" presStyleLbl="parChTrans1D2" presStyleIdx="1" presStyleCnt="3"/>
      <dgm:spPr/>
    </dgm:pt>
    <dgm:pt modelId="{D10E6F7D-E557-4218-8870-47C0A18F8757}" type="pres">
      <dgm:prSet presAssocID="{14323BC2-D9E6-48BA-A989-B2E0F8683AE6}" presName="connTx" presStyleLbl="parChTrans1D2" presStyleIdx="1" presStyleCnt="3"/>
      <dgm:spPr/>
    </dgm:pt>
    <dgm:pt modelId="{B764FF23-D6E3-4BA1-AF3A-1C12774F741F}" type="pres">
      <dgm:prSet presAssocID="{52F01E38-E80F-4049-AC62-EA04B1FDFAD6}" presName="root2" presStyleCnt="0"/>
      <dgm:spPr/>
    </dgm:pt>
    <dgm:pt modelId="{295BFBAF-CE82-4F21-B40F-9E2937D827FC}" type="pres">
      <dgm:prSet presAssocID="{52F01E38-E80F-4049-AC62-EA04B1FDFAD6}" presName="LevelTwoTextNode" presStyleLbl="node2" presStyleIdx="1" presStyleCnt="3">
        <dgm:presLayoutVars>
          <dgm:chPref val="3"/>
        </dgm:presLayoutVars>
      </dgm:prSet>
      <dgm:spPr/>
    </dgm:pt>
    <dgm:pt modelId="{08C81B79-F26C-4FC3-BFE3-D9F5E2A7B483}" type="pres">
      <dgm:prSet presAssocID="{52F01E38-E80F-4049-AC62-EA04B1FDFAD6}" presName="level3hierChild" presStyleCnt="0"/>
      <dgm:spPr/>
    </dgm:pt>
    <dgm:pt modelId="{86815A36-0A83-4523-B108-87D96213E0FA}" type="pres">
      <dgm:prSet presAssocID="{513E5F7E-4FB2-430E-8BC9-C92913A13DC6}" presName="conn2-1" presStyleLbl="parChTrans1D2" presStyleIdx="2" presStyleCnt="3"/>
      <dgm:spPr/>
    </dgm:pt>
    <dgm:pt modelId="{CA029228-C15C-447E-8413-17A02910A7AD}" type="pres">
      <dgm:prSet presAssocID="{513E5F7E-4FB2-430E-8BC9-C92913A13DC6}" presName="connTx" presStyleLbl="parChTrans1D2" presStyleIdx="2" presStyleCnt="3"/>
      <dgm:spPr/>
    </dgm:pt>
    <dgm:pt modelId="{E42FF138-7589-47B0-97F5-70FA25FF883F}" type="pres">
      <dgm:prSet presAssocID="{BF1ED6D8-5778-4658-9711-3961074AB67D}" presName="root2" presStyleCnt="0"/>
      <dgm:spPr/>
    </dgm:pt>
    <dgm:pt modelId="{BC6D4D57-91C4-497C-BD50-D75ADB8C7916}" type="pres">
      <dgm:prSet presAssocID="{BF1ED6D8-5778-4658-9711-3961074AB67D}" presName="LevelTwoTextNode" presStyleLbl="node2" presStyleIdx="2" presStyleCnt="3">
        <dgm:presLayoutVars>
          <dgm:chPref val="3"/>
        </dgm:presLayoutVars>
      </dgm:prSet>
      <dgm:spPr/>
    </dgm:pt>
    <dgm:pt modelId="{15F2EA96-351B-4568-BC05-A036E1CBCC5F}" type="pres">
      <dgm:prSet presAssocID="{BF1ED6D8-5778-4658-9711-3961074AB67D}" presName="level3hierChild" presStyleCnt="0"/>
      <dgm:spPr/>
    </dgm:pt>
  </dgm:ptLst>
  <dgm:cxnLst>
    <dgm:cxn modelId="{8F064320-7738-47D1-821E-9ABD429DC046}" type="presOf" srcId="{52F01E38-E80F-4049-AC62-EA04B1FDFAD6}" destId="{295BFBAF-CE82-4F21-B40F-9E2937D827FC}" srcOrd="0" destOrd="0" presId="urn:microsoft.com/office/officeart/2008/layout/HorizontalMultiLevelHierarchy"/>
    <dgm:cxn modelId="{DC39782E-7010-46BB-9FD0-FA4DCAC44EFC}" type="presOf" srcId="{BF1ED6D8-5778-4658-9711-3961074AB67D}" destId="{BC6D4D57-91C4-497C-BD50-D75ADB8C7916}" srcOrd="0" destOrd="0" presId="urn:microsoft.com/office/officeart/2008/layout/HorizontalMultiLevelHierarchy"/>
    <dgm:cxn modelId="{F95DEA66-8589-439E-B487-CC47A9C0C711}" srcId="{5A94CAB8-1928-4100-9993-1FAD754A3BF8}" destId="{B185C4B9-0D92-4199-9638-A1E14737F952}" srcOrd="0" destOrd="0" parTransId="{7450EC21-8654-4C3C-B1D7-EC4FD2A451D9}" sibTransId="{6D51B2B4-892D-4B32-8959-D35314FC9098}"/>
    <dgm:cxn modelId="{BBD1E96D-10F5-4000-8911-15DE87143DEC}" type="presOf" srcId="{7450EC21-8654-4C3C-B1D7-EC4FD2A451D9}" destId="{1EFA718E-7317-4545-A65F-7DEB27945E85}" srcOrd="1" destOrd="0" presId="urn:microsoft.com/office/officeart/2008/layout/HorizontalMultiLevelHierarchy"/>
    <dgm:cxn modelId="{4C7B116F-69F9-41E8-ADAE-041CBD30C8B4}" srcId="{8B02B7A0-0684-414C-BD62-0B1E7E906CB1}" destId="{5A94CAB8-1928-4100-9993-1FAD754A3BF8}" srcOrd="0" destOrd="0" parTransId="{1FD020E6-A469-4856-BB72-760F5D37F850}" sibTransId="{1CAE3EA0-4C4A-4B1C-9A35-3B5116C18E4E}"/>
    <dgm:cxn modelId="{7C7FE782-4786-4FFD-AFE2-43AA01B41F9A}" type="presOf" srcId="{8B02B7A0-0684-414C-BD62-0B1E7E906CB1}" destId="{269A08EA-70FE-428F-AD83-3349DB043DBB}" srcOrd="0" destOrd="0" presId="urn:microsoft.com/office/officeart/2008/layout/HorizontalMultiLevelHierarchy"/>
    <dgm:cxn modelId="{7D5B6694-3EB3-4599-AA2A-E945E69B1851}" type="presOf" srcId="{513E5F7E-4FB2-430E-8BC9-C92913A13DC6}" destId="{86815A36-0A83-4523-B108-87D96213E0FA}" srcOrd="0" destOrd="0" presId="urn:microsoft.com/office/officeart/2008/layout/HorizontalMultiLevelHierarchy"/>
    <dgm:cxn modelId="{4C078A96-0825-4481-BCFF-29BD1F797D2F}" srcId="{5A94CAB8-1928-4100-9993-1FAD754A3BF8}" destId="{52F01E38-E80F-4049-AC62-EA04B1FDFAD6}" srcOrd="1" destOrd="0" parTransId="{14323BC2-D9E6-48BA-A989-B2E0F8683AE6}" sibTransId="{6F5DA461-2D04-4C8A-876D-5C770BF8EA2B}"/>
    <dgm:cxn modelId="{C449BF97-22A2-43DD-BD74-98A7C2B7E039}" type="presOf" srcId="{7450EC21-8654-4C3C-B1D7-EC4FD2A451D9}" destId="{E8474235-3DF7-4333-BA34-EE8719D0D64B}" srcOrd="0" destOrd="0" presId="urn:microsoft.com/office/officeart/2008/layout/HorizontalMultiLevelHierarchy"/>
    <dgm:cxn modelId="{5391389A-3F6D-4590-98AC-1802EB15C73D}" type="presOf" srcId="{B185C4B9-0D92-4199-9638-A1E14737F952}" destId="{6F67A2B7-A5E8-463E-B1D9-ECEA34E2E23C}" srcOrd="0" destOrd="0" presId="urn:microsoft.com/office/officeart/2008/layout/HorizontalMultiLevelHierarchy"/>
    <dgm:cxn modelId="{BB16789E-EF6D-42C3-BC48-E7B58583EE3A}" type="presOf" srcId="{513E5F7E-4FB2-430E-8BC9-C92913A13DC6}" destId="{CA029228-C15C-447E-8413-17A02910A7AD}" srcOrd="1" destOrd="0" presId="urn:microsoft.com/office/officeart/2008/layout/HorizontalMultiLevelHierarchy"/>
    <dgm:cxn modelId="{E66BB8A7-5B8D-4EBC-8E5E-CB3CAF51D2A5}" type="presOf" srcId="{14323BC2-D9E6-48BA-A989-B2E0F8683AE6}" destId="{D10E6F7D-E557-4218-8870-47C0A18F8757}" srcOrd="1" destOrd="0" presId="urn:microsoft.com/office/officeart/2008/layout/HorizontalMultiLevelHierarchy"/>
    <dgm:cxn modelId="{66128ADA-846A-486E-B2CF-76BD8999C0D7}" srcId="{5A94CAB8-1928-4100-9993-1FAD754A3BF8}" destId="{BF1ED6D8-5778-4658-9711-3961074AB67D}" srcOrd="2" destOrd="0" parTransId="{513E5F7E-4FB2-430E-8BC9-C92913A13DC6}" sibTransId="{002E0616-D631-46E4-B551-9EDB844DE712}"/>
    <dgm:cxn modelId="{1EE0F3F4-4B45-49DB-B1E8-C0B177AE7FD2}" type="presOf" srcId="{5A94CAB8-1928-4100-9993-1FAD754A3BF8}" destId="{2D4832E2-C73A-49B2-91ED-267E7FE14988}" srcOrd="0" destOrd="0" presId="urn:microsoft.com/office/officeart/2008/layout/HorizontalMultiLevelHierarchy"/>
    <dgm:cxn modelId="{3F7009FB-BA32-4B0C-A846-7956899B6A93}" type="presOf" srcId="{14323BC2-D9E6-48BA-A989-B2E0F8683AE6}" destId="{0DDB6B9D-CDBE-4C3D-B4D2-6050D818B003}" srcOrd="0" destOrd="0" presId="urn:microsoft.com/office/officeart/2008/layout/HorizontalMultiLevelHierarchy"/>
    <dgm:cxn modelId="{0986A886-45C9-45C1-B2F6-984B332837B4}" type="presParOf" srcId="{269A08EA-70FE-428F-AD83-3349DB043DBB}" destId="{367199F3-9546-49B9-A39E-CBDE39562344}" srcOrd="0" destOrd="0" presId="urn:microsoft.com/office/officeart/2008/layout/HorizontalMultiLevelHierarchy"/>
    <dgm:cxn modelId="{FB9A8CF1-9A74-4968-A345-60282DAA84AA}" type="presParOf" srcId="{367199F3-9546-49B9-A39E-CBDE39562344}" destId="{2D4832E2-C73A-49B2-91ED-267E7FE14988}" srcOrd="0" destOrd="0" presId="urn:microsoft.com/office/officeart/2008/layout/HorizontalMultiLevelHierarchy"/>
    <dgm:cxn modelId="{92E74707-AA78-45C5-B15C-1EB5E6827242}" type="presParOf" srcId="{367199F3-9546-49B9-A39E-CBDE39562344}" destId="{D5205081-197B-444F-AD30-56D494C6A0FC}" srcOrd="1" destOrd="0" presId="urn:microsoft.com/office/officeart/2008/layout/HorizontalMultiLevelHierarchy"/>
    <dgm:cxn modelId="{00CC08C7-A96C-4E62-A102-6DA7A01D5F0B}" type="presParOf" srcId="{D5205081-197B-444F-AD30-56D494C6A0FC}" destId="{E8474235-3DF7-4333-BA34-EE8719D0D64B}" srcOrd="0" destOrd="0" presId="urn:microsoft.com/office/officeart/2008/layout/HorizontalMultiLevelHierarchy"/>
    <dgm:cxn modelId="{5CC0FE68-62AD-4173-91DD-7FB6F418BFF5}" type="presParOf" srcId="{E8474235-3DF7-4333-BA34-EE8719D0D64B}" destId="{1EFA718E-7317-4545-A65F-7DEB27945E85}" srcOrd="0" destOrd="0" presId="urn:microsoft.com/office/officeart/2008/layout/HorizontalMultiLevelHierarchy"/>
    <dgm:cxn modelId="{D3DFD31A-5CB5-4D66-99EC-A17429C8B47E}" type="presParOf" srcId="{D5205081-197B-444F-AD30-56D494C6A0FC}" destId="{509EFCA5-21BB-4B79-9007-1DF225FC844C}" srcOrd="1" destOrd="0" presId="urn:microsoft.com/office/officeart/2008/layout/HorizontalMultiLevelHierarchy"/>
    <dgm:cxn modelId="{64700A5A-4AD9-465E-9769-FE1BDB4372C7}" type="presParOf" srcId="{509EFCA5-21BB-4B79-9007-1DF225FC844C}" destId="{6F67A2B7-A5E8-463E-B1D9-ECEA34E2E23C}" srcOrd="0" destOrd="0" presId="urn:microsoft.com/office/officeart/2008/layout/HorizontalMultiLevelHierarchy"/>
    <dgm:cxn modelId="{D3538576-C157-45DF-8A38-BED20166F3D2}" type="presParOf" srcId="{509EFCA5-21BB-4B79-9007-1DF225FC844C}" destId="{B7428F25-B66A-4CFB-8CD8-B7405773A446}" srcOrd="1" destOrd="0" presId="urn:microsoft.com/office/officeart/2008/layout/HorizontalMultiLevelHierarchy"/>
    <dgm:cxn modelId="{4093BFC6-0501-4414-9AED-4A3989E9C73E}" type="presParOf" srcId="{D5205081-197B-444F-AD30-56D494C6A0FC}" destId="{0DDB6B9D-CDBE-4C3D-B4D2-6050D818B003}" srcOrd="2" destOrd="0" presId="urn:microsoft.com/office/officeart/2008/layout/HorizontalMultiLevelHierarchy"/>
    <dgm:cxn modelId="{4E826216-0008-4266-B456-ABB77CD6D8FB}" type="presParOf" srcId="{0DDB6B9D-CDBE-4C3D-B4D2-6050D818B003}" destId="{D10E6F7D-E557-4218-8870-47C0A18F8757}" srcOrd="0" destOrd="0" presId="urn:microsoft.com/office/officeart/2008/layout/HorizontalMultiLevelHierarchy"/>
    <dgm:cxn modelId="{41891A67-BDCF-49D5-B209-56EF922F75DA}" type="presParOf" srcId="{D5205081-197B-444F-AD30-56D494C6A0FC}" destId="{B764FF23-D6E3-4BA1-AF3A-1C12774F741F}" srcOrd="3" destOrd="0" presId="urn:microsoft.com/office/officeart/2008/layout/HorizontalMultiLevelHierarchy"/>
    <dgm:cxn modelId="{E905BAB2-7B61-4F78-99AF-183063B4E0E1}" type="presParOf" srcId="{B764FF23-D6E3-4BA1-AF3A-1C12774F741F}" destId="{295BFBAF-CE82-4F21-B40F-9E2937D827FC}" srcOrd="0" destOrd="0" presId="urn:microsoft.com/office/officeart/2008/layout/HorizontalMultiLevelHierarchy"/>
    <dgm:cxn modelId="{2C757696-9DA4-48C2-BF26-D60CF94A9CED}" type="presParOf" srcId="{B764FF23-D6E3-4BA1-AF3A-1C12774F741F}" destId="{08C81B79-F26C-4FC3-BFE3-D9F5E2A7B483}" srcOrd="1" destOrd="0" presId="urn:microsoft.com/office/officeart/2008/layout/HorizontalMultiLevelHierarchy"/>
    <dgm:cxn modelId="{FB7EB286-077C-4E17-9207-03FC54D1FB15}" type="presParOf" srcId="{D5205081-197B-444F-AD30-56D494C6A0FC}" destId="{86815A36-0A83-4523-B108-87D96213E0FA}" srcOrd="4" destOrd="0" presId="urn:microsoft.com/office/officeart/2008/layout/HorizontalMultiLevelHierarchy"/>
    <dgm:cxn modelId="{786C0530-22EE-4263-9B5C-D5F4F9FC59F9}" type="presParOf" srcId="{86815A36-0A83-4523-B108-87D96213E0FA}" destId="{CA029228-C15C-447E-8413-17A02910A7AD}" srcOrd="0" destOrd="0" presId="urn:microsoft.com/office/officeart/2008/layout/HorizontalMultiLevelHierarchy"/>
    <dgm:cxn modelId="{68254E51-6074-4F93-B687-4722BBFA1DB5}" type="presParOf" srcId="{D5205081-197B-444F-AD30-56D494C6A0FC}" destId="{E42FF138-7589-47B0-97F5-70FA25FF883F}" srcOrd="5" destOrd="0" presId="urn:microsoft.com/office/officeart/2008/layout/HorizontalMultiLevelHierarchy"/>
    <dgm:cxn modelId="{DCBD0D3E-DC6C-4993-BEFF-45E509EA7958}" type="presParOf" srcId="{E42FF138-7589-47B0-97F5-70FA25FF883F}" destId="{BC6D4D57-91C4-497C-BD50-D75ADB8C7916}" srcOrd="0" destOrd="0" presId="urn:microsoft.com/office/officeart/2008/layout/HorizontalMultiLevelHierarchy"/>
    <dgm:cxn modelId="{D73E2251-D859-4CE5-BC3C-C64BF14C5EA8}" type="presParOf" srcId="{E42FF138-7589-47B0-97F5-70FA25FF883F}" destId="{15F2EA96-351B-4568-BC05-A036E1CBCC5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15A36-0A83-4523-B108-87D96213E0FA}">
      <dsp:nvSpPr>
        <dsp:cNvPr id="0" name=""/>
        <dsp:cNvSpPr/>
      </dsp:nvSpPr>
      <dsp:spPr>
        <a:xfrm>
          <a:off x="1830300" y="1666548"/>
          <a:ext cx="415437" cy="79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718" y="0"/>
              </a:lnTo>
              <a:lnTo>
                <a:pt x="207718" y="791610"/>
              </a:lnTo>
              <a:lnTo>
                <a:pt x="415437" y="79161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2015669" y="2040003"/>
        <a:ext cx="44699" cy="44699"/>
      </dsp:txXfrm>
    </dsp:sp>
    <dsp:sp modelId="{0DDB6B9D-CDBE-4C3D-B4D2-6050D818B003}">
      <dsp:nvSpPr>
        <dsp:cNvPr id="0" name=""/>
        <dsp:cNvSpPr/>
      </dsp:nvSpPr>
      <dsp:spPr>
        <a:xfrm>
          <a:off x="1830300" y="1620828"/>
          <a:ext cx="41543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5437" y="4572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2027633" y="1656162"/>
        <a:ext cx="20771" cy="20771"/>
      </dsp:txXfrm>
    </dsp:sp>
    <dsp:sp modelId="{E8474235-3DF7-4333-BA34-EE8719D0D64B}">
      <dsp:nvSpPr>
        <dsp:cNvPr id="0" name=""/>
        <dsp:cNvSpPr/>
      </dsp:nvSpPr>
      <dsp:spPr>
        <a:xfrm>
          <a:off x="1830300" y="874937"/>
          <a:ext cx="415437" cy="791610"/>
        </a:xfrm>
        <a:custGeom>
          <a:avLst/>
          <a:gdLst/>
          <a:ahLst/>
          <a:cxnLst/>
          <a:rect l="0" t="0" r="0" b="0"/>
          <a:pathLst>
            <a:path>
              <a:moveTo>
                <a:pt x="0" y="791610"/>
              </a:moveTo>
              <a:lnTo>
                <a:pt x="207718" y="791610"/>
              </a:lnTo>
              <a:lnTo>
                <a:pt x="207718" y="0"/>
              </a:lnTo>
              <a:lnTo>
                <a:pt x="41543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500" kern="1200"/>
        </a:p>
      </dsp:txBody>
      <dsp:txXfrm>
        <a:off x="2015669" y="1248393"/>
        <a:ext cx="44699" cy="44699"/>
      </dsp:txXfrm>
    </dsp:sp>
    <dsp:sp modelId="{2D4832E2-C73A-49B2-91ED-267E7FE14988}">
      <dsp:nvSpPr>
        <dsp:cNvPr id="0" name=""/>
        <dsp:cNvSpPr/>
      </dsp:nvSpPr>
      <dsp:spPr>
        <a:xfrm rot="16200000">
          <a:off x="-152892" y="1349904"/>
          <a:ext cx="3333096" cy="633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>
              <a:solidFill>
                <a:schemeClr val="accent2">
                  <a:lumMod val="75000"/>
                </a:schemeClr>
              </a:solidFill>
            </a:rPr>
            <a:t>Green Finance</a:t>
          </a:r>
          <a:endParaRPr lang="de-AT" sz="35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-152892" y="1349904"/>
        <a:ext cx="3333096" cy="633288"/>
      </dsp:txXfrm>
    </dsp:sp>
    <dsp:sp modelId="{6F67A2B7-A5E8-463E-B1D9-ECEA34E2E23C}">
      <dsp:nvSpPr>
        <dsp:cNvPr id="0" name=""/>
        <dsp:cNvSpPr/>
      </dsp:nvSpPr>
      <dsp:spPr>
        <a:xfrm>
          <a:off x="2245737" y="558293"/>
          <a:ext cx="2077186" cy="633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Finanzierung öffentlicher und privater Investitionen in Umweltschutzgüter und -dienstleistungen</a:t>
          </a:r>
          <a:endParaRPr lang="de-AT" sz="1100" kern="1200" dirty="0"/>
        </a:p>
      </dsp:txBody>
      <dsp:txXfrm>
        <a:off x="2245737" y="558293"/>
        <a:ext cx="2077186" cy="633288"/>
      </dsp:txXfrm>
    </dsp:sp>
    <dsp:sp modelId="{295BFBAF-CE82-4F21-B40F-9E2937D827FC}">
      <dsp:nvSpPr>
        <dsp:cNvPr id="0" name=""/>
        <dsp:cNvSpPr/>
      </dsp:nvSpPr>
      <dsp:spPr>
        <a:xfrm>
          <a:off x="2245737" y="1349904"/>
          <a:ext cx="2077186" cy="633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Finanzierung von Politikmaßnahmen, die Umweltschutzmaßnahmen fördern</a:t>
          </a:r>
          <a:endParaRPr lang="de-AT" sz="1100" kern="1200" dirty="0"/>
        </a:p>
      </dsp:txBody>
      <dsp:txXfrm>
        <a:off x="2245737" y="1349904"/>
        <a:ext cx="2077186" cy="633288"/>
      </dsp:txXfrm>
    </dsp:sp>
    <dsp:sp modelId="{BC6D4D57-91C4-497C-BD50-D75ADB8C7916}">
      <dsp:nvSpPr>
        <dsp:cNvPr id="0" name=""/>
        <dsp:cNvSpPr/>
      </dsp:nvSpPr>
      <dsp:spPr>
        <a:xfrm>
          <a:off x="2245737" y="2141514"/>
          <a:ext cx="2077186" cy="6332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/>
            <a:t>Finanzmarkt-Instrumente für grüne Investments and Fonds</a:t>
          </a:r>
          <a:endParaRPr lang="de-AT" sz="1100" kern="1200" dirty="0"/>
        </a:p>
      </dsp:txBody>
      <dsp:txXfrm>
        <a:off x="2245737" y="2141514"/>
        <a:ext cx="2077186" cy="63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43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80" y="4709279"/>
            <a:ext cx="4987925" cy="50696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168" tIns="51581" rIns="103168" bIns="51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800" y="750888"/>
            <a:ext cx="5945188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4305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1pPr>
    <a:lvl2pPr marL="38100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2pPr>
    <a:lvl3pPr marL="760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3pPr>
    <a:lvl4pPr marL="1141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4pPr>
    <a:lvl5pPr marL="1522810" algn="l" defTabSz="760810" rtl="0" eaLnBrk="0" fontAlgn="base" hangingPunct="0">
      <a:spcBef>
        <a:spcPct val="30000"/>
      </a:spcBef>
      <a:spcAft>
        <a:spcPct val="0"/>
      </a:spcAft>
      <a:defRPr sz="975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to">
            <a:extLst>
              <a:ext uri="{FF2B5EF4-FFF2-40B4-BE49-F238E27FC236}">
                <a16:creationId xmlns:a16="http://schemas.microsoft.com/office/drawing/2014/main" id="{00139ED6-4E19-42DE-A507-7DB007E37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4" name="Weißer Hintergrund">
            <a:extLst>
              <a:ext uri="{FF2B5EF4-FFF2-40B4-BE49-F238E27FC236}">
                <a16:creationId xmlns:a16="http://schemas.microsoft.com/office/drawing/2014/main" id="{D4984BF7-FA97-40DB-A4AB-87F5BA0341CB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Ort, Datum">
            <a:extLst>
              <a:ext uri="{FF2B5EF4-FFF2-40B4-BE49-F238E27FC236}">
                <a16:creationId xmlns:a16="http://schemas.microsoft.com/office/drawing/2014/main" id="{884B31B8-FCE2-4D05-A40B-0A077E0A12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185565" y="4829493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  <a:endParaRPr lang="de-AT" dirty="0"/>
          </a:p>
        </p:txBody>
      </p:sp>
      <p:sp>
        <p:nvSpPr>
          <p:cNvPr id="40" name="Veranstaltung">
            <a:extLst>
              <a:ext uri="{FF2B5EF4-FFF2-40B4-BE49-F238E27FC236}">
                <a16:creationId xmlns:a16="http://schemas.microsoft.com/office/drawing/2014/main" id="{52630400-2604-475E-9D08-D0A2323D62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187450" y="4564147"/>
            <a:ext cx="544195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Veranstaltung</a:t>
            </a:r>
            <a:endParaRPr lang="de-AT" dirty="0"/>
          </a:p>
        </p:txBody>
      </p:sp>
      <p:cxnSp>
        <p:nvCxnSpPr>
          <p:cNvPr id="37" name="Linie" hidden="1">
            <a:extLst>
              <a:ext uri="{FF2B5EF4-FFF2-40B4-BE49-F238E27FC236}">
                <a16:creationId xmlns:a16="http://schemas.microsoft.com/office/drawing/2014/main" id="{726B94B3-4C68-4A2C-A74B-B688DF59C536}"/>
              </a:ext>
            </a:extLst>
          </p:cNvPr>
          <p:cNvCxnSpPr>
            <a:cxnSpLocks/>
          </p:cNvCxnSpPr>
          <p:nvPr userDrawn="1"/>
        </p:nvCxnSpPr>
        <p:spPr>
          <a:xfrm>
            <a:off x="1187450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Nam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97830" y="3947921"/>
            <a:ext cx="5431570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  <a:endParaRPr lang="de-AT" dirty="0"/>
          </a:p>
        </p:txBody>
      </p:sp>
      <p:sp>
        <p:nvSpPr>
          <p:cNvPr id="5" name="Untertitel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450" y="3121323"/>
            <a:ext cx="5441950" cy="2492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AF32CCAB-B911-4E1B-91B7-CD9ECF5FB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551" y="2436503"/>
            <a:ext cx="6086073" cy="41549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pic>
        <p:nvPicPr>
          <p:cNvPr id="8" name="WIFO-Logo engl." hidden="1">
            <a:extLst>
              <a:ext uri="{FF2B5EF4-FFF2-40B4-BE49-F238E27FC236}">
                <a16:creationId xmlns:a16="http://schemas.microsoft.com/office/drawing/2014/main" id="{BBD315DD-B355-4481-A44F-58481ACF6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6" name="WIFO-Logo dt." hidden="1">
            <a:extLst>
              <a:ext uri="{FF2B5EF4-FFF2-40B4-BE49-F238E27FC236}">
                <a16:creationId xmlns:a16="http://schemas.microsoft.com/office/drawing/2014/main" id="{E510EDC4-62B4-4C59-8457-17F6238E3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97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to">
            <a:extLst>
              <a:ext uri="{FF2B5EF4-FFF2-40B4-BE49-F238E27FC236}">
                <a16:creationId xmlns:a16="http://schemas.microsoft.com/office/drawing/2014/main" id="{2A17CC0A-EDFC-4302-9B07-345FA2657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7" name="Seitenzahl">
            <a:extLst>
              <a:ext uri="{FF2B5EF4-FFF2-40B4-BE49-F238E27FC236}">
                <a16:creationId xmlns:a16="http://schemas.microsoft.com/office/drawing/2014/main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39552" y="5332940"/>
            <a:ext cx="1947844" cy="230288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0" name="Folieninhalt weißer Hintergrund">
            <a:extLst>
              <a:ext uri="{FF2B5EF4-FFF2-40B4-BE49-F238E27FC236}">
                <a16:creationId xmlns:a16="http://schemas.microsoft.com/office/drawing/2014/main" id="{55F24BCF-EB41-45AB-8EF5-670174A5EF82}"/>
              </a:ext>
            </a:extLst>
          </p:cNvPr>
          <p:cNvSpPr/>
          <p:nvPr userDrawn="1"/>
        </p:nvSpPr>
        <p:spPr bwMode="white">
          <a:xfrm>
            <a:off x="-2" y="1112766"/>
            <a:ext cx="9152383" cy="40684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auto">
          <a:xfrm>
            <a:off x="539552" y="1345332"/>
            <a:ext cx="8064698" cy="359895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4" name="Folientitel weißer Hintergrund">
            <a:extLst>
              <a:ext uri="{FF2B5EF4-FFF2-40B4-BE49-F238E27FC236}">
                <a16:creationId xmlns:a16="http://schemas.microsoft.com/office/drawing/2014/main" id="{8A51D6FF-01F9-473A-9653-5B04A555C203}"/>
              </a:ext>
            </a:extLst>
          </p:cNvPr>
          <p:cNvSpPr/>
          <p:nvPr userDrawn="1"/>
        </p:nvSpPr>
        <p:spPr bwMode="white">
          <a:xfrm>
            <a:off x="-1" y="360000"/>
            <a:ext cx="9152383" cy="7167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 bwMode="gray">
          <a:xfrm>
            <a:off x="539552" y="378679"/>
            <a:ext cx="8057852" cy="667798"/>
          </a:xfrm>
          <a:solidFill>
            <a:schemeClr val="bg1"/>
          </a:solidFill>
        </p:spPr>
        <p:txBody>
          <a:bodyPr/>
          <a:lstStyle>
            <a:lvl1pPr marL="0" indent="0">
              <a:defRPr sz="2000" b="1"/>
            </a:lvl1pPr>
          </a:lstStyle>
          <a:p>
            <a:r>
              <a:rPr lang="de-DE" dirty="0"/>
              <a:t>Folientitel</a:t>
            </a:r>
            <a:br>
              <a:rPr lang="de-DE" dirty="0"/>
            </a:br>
            <a:r>
              <a:rPr lang="de-DE" dirty="0"/>
              <a:t>(Untertitel ggf. nicht fett)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AE46B8-B541-4DDA-92A2-BEBEEFB2D2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5936" y="5117727"/>
            <a:ext cx="3888432" cy="59727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0C6A579-142F-4D52-8F5B-BCE5A8700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7" y="5176856"/>
            <a:ext cx="728993" cy="5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95DA3BA-6820-4430-B2D0-6BEEF421D52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889" y="5171421"/>
            <a:ext cx="1358119" cy="4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8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28"/>
            <a:ext cx="7011112" cy="4816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witteraccount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5145" y="4522267"/>
            <a:ext cx="1482778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@</a:t>
            </a:r>
            <a:r>
              <a:rPr lang="de-DE" dirty="0" err="1"/>
              <a:t>Accountname</a:t>
            </a:r>
            <a:endParaRPr lang="de-DE" dirty="0"/>
          </a:p>
        </p:txBody>
      </p:sp>
      <p:pic>
        <p:nvPicPr>
          <p:cNvPr id="3" name="Twitterlogo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702" y="4543702"/>
            <a:ext cx="211205" cy="171780"/>
          </a:xfrm>
          <a:prstGeom prst="rect">
            <a:avLst/>
          </a:prstGeom>
        </p:spPr>
      </p:pic>
      <p:sp>
        <p:nvSpPr>
          <p:cNvPr id="15" name="Persönliche Website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835697" y="4297660"/>
            <a:ext cx="407143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https://www.wifo.ac.at/vorname_nachname</a:t>
            </a:r>
          </a:p>
        </p:txBody>
      </p:sp>
      <p:sp>
        <p:nvSpPr>
          <p:cNvPr id="14" name="Telefonnummer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835698" y="3869726"/>
            <a:ext cx="3238283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35696" y="3613875"/>
            <a:ext cx="2848537" cy="215444"/>
          </a:xfrm>
        </p:spPr>
        <p:txBody>
          <a:bodyPr wrap="non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5697" y="3145532"/>
            <a:ext cx="3238285" cy="246997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883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2" y="972562"/>
            <a:ext cx="3090004" cy="1020842"/>
          </a:xfrm>
          <a:prstGeom prst="rect">
            <a:avLst/>
          </a:prstGeom>
        </p:spPr>
      </p:pic>
      <p:pic>
        <p:nvPicPr>
          <p:cNvPr id="13" name="WIFO-Logo dt." hidden="1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37274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4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">
            <a:extLst>
              <a:ext uri="{FF2B5EF4-FFF2-40B4-BE49-F238E27FC236}">
                <a16:creationId xmlns:a16="http://schemas.microsoft.com/office/drawing/2014/main" id="{0D845304-DC94-4FEE-862A-E27DB3E37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48" r="13110" b="35682"/>
          <a:stretch/>
        </p:blipFill>
        <p:spPr>
          <a:xfrm>
            <a:off x="-1" y="0"/>
            <a:ext cx="9153097" cy="5715000"/>
          </a:xfrm>
          <a:prstGeom prst="rect">
            <a:avLst/>
          </a:prstGeom>
        </p:spPr>
      </p:pic>
      <p:sp>
        <p:nvSpPr>
          <p:cNvPr id="18" name="Weißer Hintergrund">
            <a:extLst>
              <a:ext uri="{FF2B5EF4-FFF2-40B4-BE49-F238E27FC236}">
                <a16:creationId xmlns:a16="http://schemas.microsoft.com/office/drawing/2014/main" id="{7BDC5249-6E24-46F2-B84C-BA4AB733BFB9}"/>
              </a:ext>
            </a:extLst>
          </p:cNvPr>
          <p:cNvSpPr/>
          <p:nvPr userDrawn="1"/>
        </p:nvSpPr>
        <p:spPr bwMode="white">
          <a:xfrm>
            <a:off x="-713" y="365130"/>
            <a:ext cx="7011112" cy="4816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Twitteraccount 2" hidden="1">
            <a:extLst>
              <a:ext uri="{FF2B5EF4-FFF2-40B4-BE49-F238E27FC236}">
                <a16:creationId xmlns:a16="http://schemas.microsoft.com/office/drawing/2014/main" id="{03D55D3C-32AD-46ED-8BC6-EF2D77157D4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940881" y="4497647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@</a:t>
            </a:r>
            <a:r>
              <a:rPr lang="de-DE" dirty="0" err="1"/>
              <a:t>Accountname</a:t>
            </a:r>
            <a:endParaRPr lang="de-DE" dirty="0"/>
          </a:p>
        </p:txBody>
      </p:sp>
      <p:pic>
        <p:nvPicPr>
          <p:cNvPr id="21" name="Twitterlogo 2" hidden="1">
            <a:extLst>
              <a:ext uri="{FF2B5EF4-FFF2-40B4-BE49-F238E27FC236}">
                <a16:creationId xmlns:a16="http://schemas.microsoft.com/office/drawing/2014/main" id="{CB71D0C8-C4F9-42D6-8074-EE284F1F8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63" y="4519082"/>
            <a:ext cx="211205" cy="171780"/>
          </a:xfrm>
          <a:prstGeom prst="rect">
            <a:avLst/>
          </a:prstGeom>
        </p:spPr>
      </p:pic>
      <p:sp>
        <p:nvSpPr>
          <p:cNvPr id="23" name="Persönliche Website 2">
            <a:extLst>
              <a:ext uri="{FF2B5EF4-FFF2-40B4-BE49-F238E27FC236}">
                <a16:creationId xmlns:a16="http://schemas.microsoft.com/office/drawing/2014/main" id="{F8AE347A-A520-430F-AEFF-F737A0CC6B8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630959" y="4259282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24" name="Telefonnummer 2">
            <a:extLst>
              <a:ext uri="{FF2B5EF4-FFF2-40B4-BE49-F238E27FC236}">
                <a16:creationId xmlns:a16="http://schemas.microsoft.com/office/drawing/2014/main" id="{3BEF8E71-892B-4CE3-ACC2-CCD500EEFB3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630959" y="3853816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25" name="E-Mail-Adresse 2">
            <a:extLst>
              <a:ext uri="{FF2B5EF4-FFF2-40B4-BE49-F238E27FC236}">
                <a16:creationId xmlns:a16="http://schemas.microsoft.com/office/drawing/2014/main" id="{3CF313E7-04C9-4E69-8A89-2A57A4B27A2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630957" y="3613518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26" name="Vorname Nachname 2">
            <a:extLst>
              <a:ext uri="{FF2B5EF4-FFF2-40B4-BE49-F238E27FC236}">
                <a16:creationId xmlns:a16="http://schemas.microsoft.com/office/drawing/2014/main" id="{CA4C5AEF-0F33-43D7-A06B-FA23DA515F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30957" y="3207400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Twitteraccount 1" hidden="1">
            <a:extLst>
              <a:ext uri="{FF2B5EF4-FFF2-40B4-BE49-F238E27FC236}">
                <a16:creationId xmlns:a16="http://schemas.microsoft.com/office/drawing/2014/main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0968" y="4497186"/>
            <a:ext cx="1433085" cy="1938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@</a:t>
            </a:r>
            <a:r>
              <a:rPr lang="de-DE" dirty="0" err="1"/>
              <a:t>Accountname</a:t>
            </a:r>
            <a:endParaRPr lang="de-DE" dirty="0"/>
          </a:p>
        </p:txBody>
      </p:sp>
      <p:pic>
        <p:nvPicPr>
          <p:cNvPr id="3" name="Twitterlogo 1" hidden="1">
            <a:extLst>
              <a:ext uri="{FF2B5EF4-FFF2-40B4-BE49-F238E27FC236}">
                <a16:creationId xmlns:a16="http://schemas.microsoft.com/office/drawing/2014/main" id="{529E201A-407E-4631-8835-D1B0DC06A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5" y="4509096"/>
            <a:ext cx="211205" cy="171780"/>
          </a:xfrm>
          <a:prstGeom prst="rect">
            <a:avLst/>
          </a:prstGeom>
        </p:spPr>
      </p:pic>
      <p:sp>
        <p:nvSpPr>
          <p:cNvPr id="15" name="Persönliche Website 1">
            <a:extLst>
              <a:ext uri="{FF2B5EF4-FFF2-40B4-BE49-F238E27FC236}">
                <a16:creationId xmlns:a16="http://schemas.microsoft.com/office/drawing/2014/main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1521" y="4249296"/>
            <a:ext cx="331236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14" name="Telefonnummer 1">
            <a:extLst>
              <a:ext uri="{FF2B5EF4-FFF2-40B4-BE49-F238E27FC236}">
                <a16:creationId xmlns:a16="http://schemas.microsoft.com/office/drawing/2014/main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51521" y="3843830"/>
            <a:ext cx="2880317" cy="1938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 1">
            <a:extLst>
              <a:ext uri="{FF2B5EF4-FFF2-40B4-BE49-F238E27FC236}">
                <a16:creationId xmlns:a16="http://schemas.microsoft.com/office/drawing/2014/main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51519" y="3603532"/>
            <a:ext cx="2880319" cy="200468"/>
          </a:xfrm>
        </p:spPr>
        <p:txBody>
          <a:bodyPr wrap="none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 1">
            <a:extLst>
              <a:ext uri="{FF2B5EF4-FFF2-40B4-BE49-F238E27FC236}">
                <a16:creationId xmlns:a16="http://schemas.microsoft.com/office/drawing/2014/main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1519" y="3197414"/>
            <a:ext cx="2880319" cy="194211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6" name="WIFO-Logo mit Adresse" hidden="1">
            <a:extLst>
              <a:ext uri="{FF2B5EF4-FFF2-40B4-BE49-F238E27FC236}">
                <a16:creationId xmlns:a16="http://schemas.microsoft.com/office/drawing/2014/main" id="{82F1CF06-452B-4C6B-A992-4AA765B5A0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9618"/>
            <a:ext cx="5583073" cy="1245545"/>
          </a:xfrm>
          <a:prstGeom prst="rect">
            <a:avLst/>
          </a:prstGeom>
        </p:spPr>
      </p:pic>
      <p:pic>
        <p:nvPicPr>
          <p:cNvPr id="10" name="WIFO-Logo engl." hidden="1">
            <a:extLst>
              <a:ext uri="{FF2B5EF4-FFF2-40B4-BE49-F238E27FC236}">
                <a16:creationId xmlns:a16="http://schemas.microsoft.com/office/drawing/2014/main" id="{53C33FF1-F532-4EAD-87B2-AE9E0FAC7B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72" y="1018297"/>
            <a:ext cx="3090004" cy="1020842"/>
          </a:xfrm>
          <a:prstGeom prst="rect">
            <a:avLst/>
          </a:prstGeom>
        </p:spPr>
      </p:pic>
      <p:pic>
        <p:nvPicPr>
          <p:cNvPr id="13" name="WIFO-Logo dt.">
            <a:extLst>
              <a:ext uri="{FF2B5EF4-FFF2-40B4-BE49-F238E27FC236}">
                <a16:creationId xmlns:a16="http://schemas.microsoft.com/office/drawing/2014/main" id="{C64B7F0D-B860-4E6F-A798-C9F4D745D3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93258"/>
            <a:ext cx="3809208" cy="10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inhalt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078" y="1345332"/>
            <a:ext cx="8041172" cy="11630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1. Ebene 16 Pt.</a:t>
            </a:r>
          </a:p>
          <a:p>
            <a:pPr lvl="1"/>
            <a:r>
              <a:rPr lang="de-DE" dirty="0"/>
              <a:t>2. Ebene 14 Pt.</a:t>
            </a:r>
          </a:p>
          <a:p>
            <a:pPr lvl="2"/>
            <a:r>
              <a:rPr lang="de-DE" dirty="0"/>
              <a:t>3. Ebene 12 Pt.</a:t>
            </a:r>
          </a:p>
          <a:p>
            <a:pPr lvl="3"/>
            <a:r>
              <a:rPr lang="de-DE" dirty="0"/>
              <a:t>4. Ebene 11 Pt.</a:t>
            </a:r>
          </a:p>
          <a:p>
            <a:pPr lvl="4"/>
            <a:r>
              <a:rPr lang="de-DE" dirty="0"/>
              <a:t>5. Ebene 10,5 Pt.</a:t>
            </a:r>
            <a:endParaRPr lang="en-US" dirty="0"/>
          </a:p>
        </p:txBody>
      </p:sp>
      <p:sp>
        <p:nvSpPr>
          <p:cNvPr id="1080" name="Folientitel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404248"/>
            <a:ext cx="8029575" cy="80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20 Pt. fett</a:t>
            </a:r>
            <a:br>
              <a:rPr lang="de-DE" dirty="0"/>
            </a:br>
            <a:r>
              <a:rPr lang="de-DE" dirty="0"/>
              <a:t>Untertitel ggf. nicht fett</a:t>
            </a:r>
          </a:p>
        </p:txBody>
      </p:sp>
    </p:spTree>
    <p:extLst>
      <p:ext uri="{BB962C8B-B14F-4D97-AF65-F5344CB8AC3E}">
        <p14:creationId xmlns:p14="http://schemas.microsoft.com/office/powerpoint/2010/main" val="397392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/>
  <p:txStyles>
    <p:titleStyle>
      <a:lvl1pPr marL="0" indent="0" algn="l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2pPr>
      <a:lvl3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3pPr>
      <a:lvl4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4pPr>
      <a:lvl5pPr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5pPr>
      <a:lvl6pPr marL="507996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6pPr>
      <a:lvl7pPr marL="1015990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7pPr>
      <a:lvl8pPr marL="1523985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8pPr>
      <a:lvl9pPr marL="2031981" algn="r" defTabSz="1053033" rtl="0" eaLnBrk="1" fontAlgn="base" hangingPunct="1">
        <a:spcBef>
          <a:spcPct val="0"/>
        </a:spcBef>
        <a:spcAft>
          <a:spcPct val="0"/>
        </a:spcAft>
        <a:tabLst>
          <a:tab pos="9404963" algn="r"/>
        </a:tabLst>
        <a:defRPr sz="3111" b="1">
          <a:solidFill>
            <a:schemeClr val="accent2"/>
          </a:solidFill>
          <a:latin typeface="Century Gothic" pitchFamily="34" charset="0"/>
        </a:defRPr>
      </a:lvl9pPr>
    </p:titleStyle>
    <p:bodyStyle>
      <a:lvl1pPr marL="250470" indent="-250470" algn="l" rtl="0" eaLnBrk="1" fontAlgn="base" hangingPunct="1">
        <a:lnSpc>
          <a:spcPct val="10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600" b="0">
          <a:solidFill>
            <a:schemeClr val="tx1"/>
          </a:solidFill>
          <a:latin typeface="+mn-lt"/>
          <a:ea typeface="+mn-ea"/>
          <a:cs typeface="+mn-cs"/>
        </a:defRPr>
      </a:lvl1pPr>
      <a:lvl2pPr marL="626175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00" b="0">
          <a:solidFill>
            <a:schemeClr val="tx1"/>
          </a:solidFill>
          <a:latin typeface="+mn-lt"/>
        </a:defRPr>
      </a:lvl2pPr>
      <a:lvl3pPr marL="1091837" indent="-248706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sz="1200">
          <a:solidFill>
            <a:schemeClr val="tx1"/>
          </a:solidFill>
          <a:latin typeface="+mn-lt"/>
        </a:defRPr>
      </a:lvl3pPr>
      <a:lvl4pPr marL="1441436" indent="-171450" algn="l" rtl="0" eaLnBrk="1" fontAlgn="base" hangingPunct="1">
        <a:spcBef>
          <a:spcPct val="25000"/>
        </a:spcBef>
        <a:spcAft>
          <a:spcPct val="0"/>
        </a:spcAft>
        <a:buClr>
          <a:srgbClr val="2F5335"/>
        </a:buClr>
        <a:buSzPct val="100000"/>
        <a:buFont typeface="Symbol" panose="05050102010706020507" pitchFamily="18" charset="2"/>
        <a:buChar char="-"/>
        <a:defRPr sz="1100">
          <a:solidFill>
            <a:schemeClr val="tx1"/>
          </a:solidFill>
          <a:latin typeface="+mn-lt"/>
        </a:defRPr>
      </a:lvl4pPr>
      <a:lvl5pPr marL="186794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050">
          <a:solidFill>
            <a:schemeClr val="tx1"/>
          </a:solidFill>
          <a:latin typeface="+mn-lt"/>
        </a:defRPr>
      </a:lvl5pPr>
      <a:lvl6pPr marL="2375935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6pPr>
      <a:lvl7pPr marL="288393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7pPr>
      <a:lvl8pPr marL="3391926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8pPr>
      <a:lvl9pPr marL="3899920" indent="-178153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778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6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1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8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00">
          <p15:clr>
            <a:srgbClr val="F26B43"/>
          </p15:clr>
        </p15:guide>
        <p15:guide id="2" pos="54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6D28F65-968C-4BA1-A4CC-DF3360FB12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51519" y="4709795"/>
            <a:ext cx="6480719" cy="215444"/>
          </a:xfrm>
        </p:spPr>
        <p:txBody>
          <a:bodyPr/>
          <a:lstStyle/>
          <a:p>
            <a:pPr algn="l"/>
            <a:r>
              <a:rPr lang="de-DE" dirty="0"/>
              <a:t>IEWT 2021						 08.09.2021</a:t>
            </a:r>
            <a:endParaRPr lang="de-AT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2765AC8-CE30-4AE7-967B-DD110569C39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u="sng" dirty="0"/>
              <a:t>Daniela Kletzan-Slamanig </a:t>
            </a:r>
            <a:r>
              <a:rPr lang="de-DE" dirty="0"/>
              <a:t>&amp; Angela Köppl</a:t>
            </a:r>
            <a:endParaRPr lang="de-AT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01E5099-CBEC-488C-BDBD-BE5AA3EFB4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651672"/>
            <a:ext cx="6480719" cy="1200329"/>
          </a:xfrm>
        </p:spPr>
        <p:txBody>
          <a:bodyPr/>
          <a:lstStyle/>
          <a:p>
            <a:pPr algn="ctr"/>
            <a:r>
              <a:rPr lang="de-DE" sz="2600" dirty="0"/>
              <a:t>Green Finance als Instrument der Klimapolitik – </a:t>
            </a:r>
            <a:br>
              <a:rPr lang="de-DE" sz="2600" dirty="0"/>
            </a:br>
            <a:r>
              <a:rPr lang="de-DE" sz="2600" dirty="0"/>
              <a:t>unterstützende Faktoren und Barrieren</a:t>
            </a:r>
            <a:endParaRPr lang="de-AT" sz="2600" dirty="0"/>
          </a:p>
        </p:txBody>
      </p:sp>
      <p:cxnSp>
        <p:nvCxnSpPr>
          <p:cNvPr id="12" name="Linie">
            <a:extLst>
              <a:ext uri="{FF2B5EF4-FFF2-40B4-BE49-F238E27FC236}">
                <a16:creationId xmlns:a16="http://schemas.microsoft.com/office/drawing/2014/main" id="{C25D42A1-E4C5-4D47-9856-F52D3CB764F2}"/>
              </a:ext>
            </a:extLst>
          </p:cNvPr>
          <p:cNvCxnSpPr>
            <a:cxnSpLocks/>
          </p:cNvCxnSpPr>
          <p:nvPr/>
        </p:nvCxnSpPr>
        <p:spPr>
          <a:xfrm>
            <a:off x="1187450" y="3721596"/>
            <a:ext cx="2182929" cy="0"/>
          </a:xfrm>
          <a:prstGeom prst="line">
            <a:avLst/>
          </a:prstGeom>
          <a:ln w="9525">
            <a:solidFill>
              <a:srgbClr val="386C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WIFO-Logo engl." hidden="1">
            <a:extLst>
              <a:ext uri="{FF2B5EF4-FFF2-40B4-BE49-F238E27FC236}">
                <a16:creationId xmlns:a16="http://schemas.microsoft.com/office/drawing/2014/main" id="{3E2F5B88-FC99-4567-A412-2E544675F9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5" y="952411"/>
            <a:ext cx="3371146" cy="341240"/>
          </a:xfrm>
          <a:prstGeom prst="rect">
            <a:avLst/>
          </a:prstGeom>
        </p:spPr>
      </p:pic>
      <p:pic>
        <p:nvPicPr>
          <p:cNvPr id="19" name="WIFO-Logo dt.">
            <a:extLst>
              <a:ext uri="{FF2B5EF4-FFF2-40B4-BE49-F238E27FC236}">
                <a16:creationId xmlns:a16="http://schemas.microsoft.com/office/drawing/2014/main" id="{43C25D67-E25F-47DF-BE1A-BB3D19CF8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13284"/>
            <a:ext cx="4009869" cy="3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0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896EF-8F08-4131-912B-600E56F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Auswirkungen der Covid-19 Krise auf Green Finance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D122636-AC60-48DE-9C47-B2A4A5B8B1F8}"/>
              </a:ext>
            </a:extLst>
          </p:cNvPr>
          <p:cNvGrpSpPr/>
          <p:nvPr/>
        </p:nvGrpSpPr>
        <p:grpSpPr>
          <a:xfrm>
            <a:off x="827584" y="1129307"/>
            <a:ext cx="6733025" cy="3825766"/>
            <a:chOff x="2060448" y="1251204"/>
            <a:chExt cx="5852845" cy="321259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2563D18-1492-401D-9F69-2BB72ED06535}"/>
                </a:ext>
              </a:extLst>
            </p:cNvPr>
            <p:cNvSpPr/>
            <p:nvPr/>
          </p:nvSpPr>
          <p:spPr>
            <a:xfrm>
              <a:off x="7193213" y="4153618"/>
              <a:ext cx="72008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n = 71</a:t>
              </a:r>
              <a:r>
                <a:rPr lang="de-AT" sz="900" dirty="0">
                  <a:latin typeface="+mn-lt"/>
                </a:rPr>
                <a:t> </a:t>
              </a: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E9E799F-31C1-4718-8A01-47BBCDFF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0448" y="1251204"/>
              <a:ext cx="5023104" cy="3212592"/>
            </a:xfrm>
            <a:prstGeom prst="rect">
              <a:avLst/>
            </a:prstGeom>
          </p:spPr>
        </p:pic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87B3A9F-7576-4D00-901D-29C2DB0668A5}"/>
                </a:ext>
              </a:extLst>
            </p:cNvPr>
            <p:cNvSpPr/>
            <p:nvPr/>
          </p:nvSpPr>
          <p:spPr>
            <a:xfrm>
              <a:off x="5940152" y="2029780"/>
              <a:ext cx="718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38%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EC402C6A-53B1-4527-B792-22F8BAD17506}"/>
                </a:ext>
              </a:extLst>
            </p:cNvPr>
            <p:cNvSpPr/>
            <p:nvPr/>
          </p:nvSpPr>
          <p:spPr>
            <a:xfrm>
              <a:off x="5337325" y="2029780"/>
              <a:ext cx="718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38%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28D1A0D-1E6A-4B60-A8CE-6CB19B36B9CD}"/>
                </a:ext>
              </a:extLst>
            </p:cNvPr>
            <p:cNvSpPr/>
            <p:nvPr/>
          </p:nvSpPr>
          <p:spPr>
            <a:xfrm>
              <a:off x="4812445" y="2029780"/>
              <a:ext cx="718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20%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A4F24AE-C2DD-4419-B3C4-F1FDA48A2CF4}"/>
                </a:ext>
              </a:extLst>
            </p:cNvPr>
            <p:cNvSpPr/>
            <p:nvPr/>
          </p:nvSpPr>
          <p:spPr>
            <a:xfrm>
              <a:off x="4899083" y="2910255"/>
              <a:ext cx="35925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4%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FF95F6B-A6BE-4627-A053-8E584B96F8E2}"/>
                </a:ext>
              </a:extLst>
            </p:cNvPr>
            <p:cNvSpPr/>
            <p:nvPr/>
          </p:nvSpPr>
          <p:spPr>
            <a:xfrm>
              <a:off x="5256150" y="3755754"/>
              <a:ext cx="718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42%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6D13F063-CE75-4A35-8D14-56229DFF20A3}"/>
                </a:ext>
              </a:extLst>
            </p:cNvPr>
            <p:cNvSpPr/>
            <p:nvPr/>
          </p:nvSpPr>
          <p:spPr>
            <a:xfrm>
              <a:off x="5954049" y="3747673"/>
              <a:ext cx="718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42%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5C63A6-1557-4432-97D5-F15B90EF1B0B}"/>
                </a:ext>
              </a:extLst>
            </p:cNvPr>
            <p:cNvSpPr/>
            <p:nvPr/>
          </p:nvSpPr>
          <p:spPr>
            <a:xfrm>
              <a:off x="6036889" y="2865893"/>
              <a:ext cx="52502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41%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E5D360A7-4A79-4595-A2A2-8525EE5CF891}"/>
                </a:ext>
              </a:extLst>
            </p:cNvPr>
            <p:cNvSpPr/>
            <p:nvPr/>
          </p:nvSpPr>
          <p:spPr>
            <a:xfrm>
              <a:off x="5241015" y="2903580"/>
              <a:ext cx="52502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51%</a:t>
              </a:r>
              <a:endParaRPr lang="de-AT" sz="900" dirty="0">
                <a:latin typeface="+mn-lt"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CBF80C20-1269-4E8B-A15E-D16C688C253A}"/>
                </a:ext>
              </a:extLst>
            </p:cNvPr>
            <p:cNvSpPr/>
            <p:nvPr/>
          </p:nvSpPr>
          <p:spPr>
            <a:xfrm>
              <a:off x="4850929" y="3762429"/>
              <a:ext cx="718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AT" sz="900" dirty="0">
                  <a:solidFill>
                    <a:srgbClr val="000000"/>
                  </a:solidFill>
                  <a:latin typeface="+mn-lt"/>
                </a:rPr>
                <a:t>11%</a:t>
              </a:r>
              <a:endParaRPr lang="de-AT" sz="9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49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238CB2-A67D-443E-91B6-D19A087F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44197"/>
            <a:ext cx="8057852" cy="894645"/>
          </a:xfrm>
        </p:spPr>
        <p:txBody>
          <a:bodyPr/>
          <a:lstStyle/>
          <a:p>
            <a:r>
              <a:rPr lang="de-DE" dirty="0"/>
              <a:t>Welche Maßnahmen sollten in COVID-19 Plänen integriert werden, um Green Finance zu fördern?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267788-DB36-49DE-80D2-2C4D4600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129308"/>
            <a:ext cx="4320480" cy="399417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DEC357-EE46-4F23-9FBD-707E1724C8FD}"/>
              </a:ext>
            </a:extLst>
          </p:cNvPr>
          <p:cNvSpPr/>
          <p:nvPr/>
        </p:nvSpPr>
        <p:spPr>
          <a:xfrm>
            <a:off x="5724128" y="4657700"/>
            <a:ext cx="720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900" dirty="0">
                <a:solidFill>
                  <a:srgbClr val="000000"/>
                </a:solidFill>
                <a:latin typeface="+mn-lt"/>
              </a:rPr>
              <a:t>n = 86</a:t>
            </a:r>
            <a:endParaRPr lang="de-AT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23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4104A2-C7FA-4B29-AA1B-FD12BD17AD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1520" y="1273324"/>
            <a:ext cx="8640960" cy="3744415"/>
          </a:xfrm>
        </p:spPr>
        <p:txBody>
          <a:bodyPr>
            <a:normAutofit/>
          </a:bodyPr>
          <a:lstStyle/>
          <a:p>
            <a:r>
              <a:rPr lang="de-DE" sz="2000" dirty="0"/>
              <a:t>Mobilisierung von privatem Kapital notwendig, um Investitionslücke für die Transformation zu schließen</a:t>
            </a:r>
          </a:p>
          <a:p>
            <a:r>
              <a:rPr lang="de-DE" sz="2000" dirty="0"/>
              <a:t>Deutlich positive Entwicklung auf den Finanzmärkten &amp; zunehmende Regulierung für eine nachhaltige Ausrichtung </a:t>
            </a:r>
          </a:p>
          <a:p>
            <a:r>
              <a:rPr lang="de-DE" sz="2000" dirty="0"/>
              <a:t>Neue Instrumente schaffen Transparenz &amp; konsistente Information für AnlegerInnen</a:t>
            </a:r>
          </a:p>
          <a:p>
            <a:r>
              <a:rPr lang="de-DE" sz="2000" dirty="0"/>
              <a:t>Klimarisiken müssen noch stärker in Entscheidungen berücksichtigt werden (Kostenwahrheit, Risikomanagement)</a:t>
            </a:r>
          </a:p>
          <a:p>
            <a:r>
              <a:rPr lang="de-DE" sz="2000" dirty="0"/>
              <a:t>Klimapolitik (v.a. ökologische Fiskalreform) und Finanzmarkt-regulierung müssen ineinander greifen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623FB1-9557-4227-9B3A-113C7819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Schlussfolgerungen</a:t>
            </a:r>
          </a:p>
        </p:txBody>
      </p:sp>
    </p:spTree>
    <p:extLst>
      <p:ext uri="{BB962C8B-B14F-4D97-AF65-F5344CB8AC3E}">
        <p14:creationId xmlns:p14="http://schemas.microsoft.com/office/powerpoint/2010/main" val="240765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IFO-Logo mit Adresse" hidden="1">
            <a:extLst>
              <a:ext uri="{FF2B5EF4-FFF2-40B4-BE49-F238E27FC236}">
                <a16:creationId xmlns:a16="http://schemas.microsoft.com/office/drawing/2014/main" id="{D790D5B9-C0B6-4631-8AE2-BE6E66E10C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63883"/>
            <a:ext cx="5583073" cy="1245545"/>
          </a:xfrm>
          <a:prstGeom prst="rect">
            <a:avLst/>
          </a:prstGeom>
        </p:spPr>
      </p:pic>
      <p:pic>
        <p:nvPicPr>
          <p:cNvPr id="13" name="WIFO-Logo engl." hidden="1">
            <a:extLst>
              <a:ext uri="{FF2B5EF4-FFF2-40B4-BE49-F238E27FC236}">
                <a16:creationId xmlns:a16="http://schemas.microsoft.com/office/drawing/2014/main" id="{7705F5AA-4655-4DB1-B0E4-4AA61EDDD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2" y="972562"/>
            <a:ext cx="3090004" cy="1020842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E2B65E-1152-435B-B3D8-9540A52E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441676"/>
            <a:ext cx="3888432" cy="59727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A65233C-5DF6-4C47-BF5E-3E812516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441676"/>
            <a:ext cx="728993" cy="53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C7B794A-1879-4348-8F1A-439887ACB6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14080"/>
            <a:ext cx="2079415" cy="742014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BD470E4A-CB8B-41DE-BB4F-E11D1F700A0D}"/>
              </a:ext>
            </a:extLst>
          </p:cNvPr>
          <p:cNvSpPr/>
          <p:nvPr/>
        </p:nvSpPr>
        <p:spPr>
          <a:xfrm>
            <a:off x="3941564" y="3217540"/>
            <a:ext cx="2079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>
                <a:solidFill>
                  <a:schemeClr val="tx1"/>
                </a:solidFill>
                <a:latin typeface="+mn-lt"/>
              </a:rPr>
              <a:t>https://greenfin.at/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022D98-D1DA-46A6-97AC-003B66FB8399}"/>
              </a:ext>
            </a:extLst>
          </p:cNvPr>
          <p:cNvSpPr/>
          <p:nvPr/>
        </p:nvSpPr>
        <p:spPr>
          <a:xfrm>
            <a:off x="1619672" y="3829608"/>
            <a:ext cx="3847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>
                <a:solidFill>
                  <a:schemeClr val="tx1"/>
                </a:solidFill>
                <a:latin typeface="+mn-lt"/>
              </a:rPr>
              <a:t>daniela.kletzan-slamanig@wifo.ac.at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1006CCE-72BB-4710-92CB-732A94B2F070}"/>
              </a:ext>
            </a:extLst>
          </p:cNvPr>
          <p:cNvSpPr/>
          <p:nvPr/>
        </p:nvSpPr>
        <p:spPr>
          <a:xfrm>
            <a:off x="1059249" y="1728443"/>
            <a:ext cx="4705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dirty="0">
                <a:solidFill>
                  <a:schemeClr val="tx1"/>
                </a:solidFill>
                <a:latin typeface="+mn-lt"/>
              </a:rPr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51706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4104A2-C7FA-4B29-AA1B-FD12BD17AD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3528" y="1273324"/>
            <a:ext cx="8568952" cy="3598959"/>
          </a:xfrm>
        </p:spPr>
        <p:txBody>
          <a:bodyPr>
            <a:noAutofit/>
          </a:bodyPr>
          <a:lstStyle/>
          <a:p>
            <a:r>
              <a:rPr lang="de-AT" sz="2000" dirty="0"/>
              <a:t>Erreichen der Klimaziele erfordert massiven Investitionsschub</a:t>
            </a:r>
            <a:endParaRPr lang="en-GB" sz="2000" dirty="0"/>
          </a:p>
          <a:p>
            <a:r>
              <a:rPr lang="de-AT" sz="2000" dirty="0"/>
              <a:t>Mobilisierung privater Mittel, um Investitionslücke zu schließen</a:t>
            </a:r>
          </a:p>
          <a:p>
            <a:r>
              <a:rPr lang="de-AT" sz="2000" dirty="0"/>
              <a:t>Prozess</a:t>
            </a:r>
            <a:r>
              <a:rPr lang="en-US" sz="2000" dirty="0"/>
              <a:t> </a:t>
            </a:r>
            <a:r>
              <a:rPr lang="de-AT" sz="2000" dirty="0"/>
              <a:t>zur Ökologisierung des Finanzsektors </a:t>
            </a:r>
            <a:r>
              <a:rPr lang="en-US" sz="2000" dirty="0"/>
              <a:t>auf EU Ebene </a:t>
            </a:r>
          </a:p>
          <a:p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000" dirty="0"/>
              <a:t>Regulierung der Finanzmärkte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000" dirty="0"/>
              <a:t>Schaffung neuer Instrumente (Transparenz, Information)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000" dirty="0"/>
              <a:t>Orientierung von Investments an Klimazielen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  <a:tabLst>
                <a:tab pos="6456363" algn="l"/>
              </a:tabLst>
            </a:pPr>
            <a:endParaRPr lang="de-AT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623FB1-9557-4227-9B3A-113C7819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Green Finance: Hintergrund</a:t>
            </a:r>
          </a:p>
        </p:txBody>
      </p:sp>
    </p:spTree>
    <p:extLst>
      <p:ext uri="{BB962C8B-B14F-4D97-AF65-F5344CB8AC3E}">
        <p14:creationId xmlns:p14="http://schemas.microsoft.com/office/powerpoint/2010/main" val="427716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B623FB1-9557-4227-9B3A-113C7819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Green Finance: Definition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CCE8FFE-404B-41D6-9FEF-BDDF39B041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4637688"/>
              </p:ext>
            </p:extLst>
          </p:nvPr>
        </p:nvGraphicFramePr>
        <p:xfrm>
          <a:off x="-468560" y="1376839"/>
          <a:ext cx="5519936" cy="333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A94DC19A-FFDB-4668-A6D2-C48D9CEA79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55976" y="1432399"/>
            <a:ext cx="4536504" cy="3607899"/>
          </a:xfrm>
        </p:spPr>
        <p:txBody>
          <a:bodyPr>
            <a:noAutofit/>
          </a:bodyPr>
          <a:lstStyle/>
          <a:p>
            <a:r>
              <a:rPr lang="de-DE" sz="1800" dirty="0"/>
              <a:t>Priorisierung grüner gegenüber „konventioneller“ Investments</a:t>
            </a:r>
          </a:p>
          <a:p>
            <a:r>
              <a:rPr lang="de-DE" sz="1800" dirty="0"/>
              <a:t>Orientierung der Anlageentscheidung an Nachhaltigkeits- &amp; Klimazielen</a:t>
            </a:r>
          </a:p>
          <a:p>
            <a:r>
              <a:rPr lang="de-DE" sz="1800" dirty="0"/>
              <a:t>Verbesserung von Transparenz und Risikomanagement </a:t>
            </a:r>
          </a:p>
          <a:p>
            <a:r>
              <a:rPr lang="de-DE" sz="1800" dirty="0"/>
              <a:t>Breite Palette an Instrumenten und Produkten (Green Bonds, grünes Sparen, Themenfonds, …)</a:t>
            </a:r>
          </a:p>
          <a:p>
            <a:r>
              <a:rPr lang="de-DE" sz="1800" dirty="0"/>
              <a:t>Schaffung entsprechender Regulierungen</a:t>
            </a:r>
          </a:p>
          <a:p>
            <a:endParaRPr lang="de-DE" sz="18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BA29B2-8630-457F-99FC-40DD15FD69A3}"/>
              </a:ext>
            </a:extLst>
          </p:cNvPr>
          <p:cNvSpPr txBox="1"/>
          <p:nvPr/>
        </p:nvSpPr>
        <p:spPr>
          <a:xfrm>
            <a:off x="611560" y="482105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latin typeface="+mn-lt"/>
              </a:rPr>
              <a:t>Q: Lindenberg – </a:t>
            </a:r>
            <a:r>
              <a:rPr lang="de-DE" sz="1000" dirty="0" err="1">
                <a:solidFill>
                  <a:schemeClr val="tx1"/>
                </a:solidFill>
                <a:latin typeface="+mn-lt"/>
              </a:rPr>
              <a:t>Nannette</a:t>
            </a:r>
            <a:r>
              <a:rPr lang="de-DE" sz="1000" dirty="0">
                <a:solidFill>
                  <a:schemeClr val="tx1"/>
                </a:solidFill>
                <a:latin typeface="+mn-lt"/>
              </a:rPr>
              <a:t>, 2014</a:t>
            </a:r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908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4104A2-C7FA-4B29-AA1B-FD12BD17AD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3528" y="1273324"/>
            <a:ext cx="8568952" cy="3598959"/>
          </a:xfrm>
        </p:spPr>
        <p:txBody>
          <a:bodyPr>
            <a:noAutofit/>
          </a:bodyPr>
          <a:lstStyle/>
          <a:p>
            <a:r>
              <a:rPr lang="de-DE" sz="2000" dirty="0"/>
              <a:t>Teil des European Green Deal</a:t>
            </a:r>
            <a:endParaRPr lang="en-GB" sz="2000" dirty="0"/>
          </a:p>
          <a:p>
            <a:r>
              <a:rPr lang="de-AT" sz="2000" dirty="0"/>
              <a:t>Soll die Transformation zu einer nachhaltigen Wirtschaft unterstützen</a:t>
            </a:r>
          </a:p>
          <a:p>
            <a:r>
              <a:rPr lang="de-DE" sz="2000" dirty="0"/>
              <a:t>Neue Regulierungen und Instrumente:</a:t>
            </a:r>
            <a:br>
              <a:rPr lang="en-US" sz="2000" dirty="0"/>
            </a:b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000" dirty="0"/>
              <a:t>Taxonomie – Klassifikation ökonomischer Aktivitäten, die wesentlich zur Erreichung von Umweltzielen beitragen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000" dirty="0"/>
              <a:t>Vorgaben zur Nachhaltigkeitsberichterstattung von Unternehmen und Finanzdienstleistern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AT" sz="2000" dirty="0"/>
              <a:t>Standards für Green Bonds, Benchmarks</a:t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  <a:tabLst>
                <a:tab pos="6456363" algn="l"/>
              </a:tabLst>
            </a:pPr>
            <a:endParaRPr lang="de-AT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623FB1-9557-4227-9B3A-113C7819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Sustainable</a:t>
            </a:r>
            <a:r>
              <a:rPr lang="de-DE" dirty="0"/>
              <a:t> Finance Strategie der EU</a:t>
            </a:r>
          </a:p>
        </p:txBody>
      </p:sp>
    </p:spTree>
    <p:extLst>
      <p:ext uri="{BB962C8B-B14F-4D97-AF65-F5344CB8AC3E}">
        <p14:creationId xmlns:p14="http://schemas.microsoft.com/office/powerpoint/2010/main" val="142665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4104A2-C7FA-4B29-AA1B-FD12BD17AD6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1520" y="1129308"/>
            <a:ext cx="8640960" cy="3960440"/>
          </a:xfrm>
        </p:spPr>
        <p:txBody>
          <a:bodyPr>
            <a:noAutofit/>
          </a:bodyPr>
          <a:lstStyle/>
          <a:p>
            <a:r>
              <a:rPr lang="de-DE" sz="2000" dirty="0"/>
              <a:t>Projekt </a:t>
            </a:r>
            <a:r>
              <a:rPr lang="de-DE" sz="2000" dirty="0" err="1"/>
              <a:t>GreenFin</a:t>
            </a:r>
            <a:r>
              <a:rPr lang="de-DE" sz="2000" dirty="0"/>
              <a:t> - </a:t>
            </a:r>
            <a:r>
              <a:rPr lang="en-US" sz="1800" dirty="0"/>
              <a:t>Scaling Up Green Finance to Achieve the Climate and Energy Targets. An Assessment of Macro-financial Opportunities and Challenges for Austria </a:t>
            </a:r>
            <a:endParaRPr lang="de-DE" sz="1800" dirty="0"/>
          </a:p>
          <a:p>
            <a:r>
              <a:rPr lang="de-DE" sz="2000" dirty="0"/>
              <a:t>Erhebung unter ExpertInnen und Stakeholdern (Wissenschaft, Verwaltung, Finanzmarkt, Interessenvertretungen, NGOs</a:t>
            </a:r>
            <a:r>
              <a:rPr lang="en-US" sz="2000" dirty="0"/>
              <a:t>)</a:t>
            </a:r>
            <a:br>
              <a:rPr lang="en-US" sz="800" dirty="0"/>
            </a:br>
            <a:endParaRPr lang="en-US" sz="8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Aktueller Stellenwert von Green Finance im Finanzmarkt und der Klimapolitik,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Identifikation von förderlichen und hinderlichen Rahmenbedingungen, Regulierungen und Akteuren,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800" dirty="0"/>
              <a:t>Stärkung von Green Finance im Rahmen der Aufbau- und </a:t>
            </a:r>
            <a:r>
              <a:rPr lang="de-DE" sz="1800" dirty="0" err="1"/>
              <a:t>Resilienzpläne</a:t>
            </a:r>
            <a:r>
              <a:rPr lang="de-DE" sz="1800" dirty="0"/>
              <a:t>.</a:t>
            </a:r>
          </a:p>
          <a:p>
            <a:endParaRPr lang="en-US" sz="2000" dirty="0"/>
          </a:p>
          <a:p>
            <a:pPr marL="377469" lvl="1" indent="0">
              <a:buNone/>
            </a:pPr>
            <a:endParaRPr lang="en-US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623FB1-9557-4227-9B3A-113C7819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Green Finance: Befragung zu unterstützenden Faktoren und Barrieren</a:t>
            </a:r>
          </a:p>
        </p:txBody>
      </p:sp>
    </p:spTree>
    <p:extLst>
      <p:ext uri="{BB962C8B-B14F-4D97-AF65-F5344CB8AC3E}">
        <p14:creationId xmlns:p14="http://schemas.microsoft.com/office/powerpoint/2010/main" val="243219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896EF-8F08-4131-912B-600E56F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Wie effizient kann Green Finance zur Erreichung der Klimaziele beitragen? 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F831DE77-E7D1-410E-9DD0-E5CADC512B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16016" y="1813384"/>
            <a:ext cx="4176266" cy="2088232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Relevanz am Finanzmarkt hat in letzten Jahren stark zugenommen</a:t>
            </a:r>
          </a:p>
          <a:p>
            <a:r>
              <a:rPr lang="de-DE" sz="1800" dirty="0"/>
              <a:t>Anteil an Anlagen derzeit noch gering (1 – 5%); starkes Wachstum</a:t>
            </a:r>
          </a:p>
          <a:p>
            <a:r>
              <a:rPr lang="de-DE" sz="1800" dirty="0"/>
              <a:t>Integration in die Klimapolitik wird noch als unzureichend eingeschätzt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0D84D64-AD54-400C-A7E9-D250B8B57A90}"/>
              </a:ext>
            </a:extLst>
          </p:cNvPr>
          <p:cNvSpPr txBox="1"/>
          <p:nvPr/>
        </p:nvSpPr>
        <p:spPr>
          <a:xfrm>
            <a:off x="3563888" y="4297660"/>
            <a:ext cx="576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/>
                </a:solidFill>
                <a:latin typeface="+mn-lt"/>
              </a:rPr>
              <a:t>n = 75</a:t>
            </a:r>
            <a:endParaRPr lang="de-AT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6AFB14-42A3-410E-B6FC-82F6852D4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4" y="1076096"/>
            <a:ext cx="4543044" cy="30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896EF-8F08-4131-912B-600E56F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Unterstützende Faktoren für die Entwicklung von Green Finance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25ADBB2-66AD-4AAF-949F-E2A37264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49" y="1129308"/>
            <a:ext cx="8366314" cy="367240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419BAC6-AE7D-4A1E-82B9-4F6F116F36E5}"/>
              </a:ext>
            </a:extLst>
          </p:cNvPr>
          <p:cNvSpPr/>
          <p:nvPr/>
        </p:nvSpPr>
        <p:spPr>
          <a:xfrm>
            <a:off x="8055471" y="4674758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solidFill>
                  <a:srgbClr val="000000"/>
                </a:solidFill>
                <a:latin typeface="+mn-lt"/>
              </a:rPr>
              <a:t>n = 71</a:t>
            </a:r>
            <a:r>
              <a:rPr lang="de-AT" sz="1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075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896EF-8F08-4131-912B-600E56F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Barrieren für die Entwicklung von Green Finance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B15AAEE-41CA-4928-80D0-6146D56D947D}"/>
              </a:ext>
            </a:extLst>
          </p:cNvPr>
          <p:cNvSpPr/>
          <p:nvPr/>
        </p:nvSpPr>
        <p:spPr>
          <a:xfrm>
            <a:off x="8100392" y="4668226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solidFill>
                  <a:srgbClr val="000000"/>
                </a:solidFill>
                <a:latin typeface="+mn-lt"/>
              </a:rPr>
              <a:t>n = 71</a:t>
            </a:r>
            <a:r>
              <a:rPr lang="de-AT" sz="1000" dirty="0">
                <a:latin typeface="+mn-lt"/>
              </a:rPr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BF3BAE-BAEE-4B1D-98D5-2ACC9C2D8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4259"/>
            <a:ext cx="9144000" cy="34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896EF-8F08-4131-912B-600E56FA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Welche Akteure fördern / behindern Green Finance?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2A6C14-37BE-4FE3-B2B1-6A41E8B48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73" y="1129308"/>
            <a:ext cx="7171342" cy="3744416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F8BFFB16-88EC-4A29-AD09-6AB883F5BCA0}"/>
              </a:ext>
            </a:extLst>
          </p:cNvPr>
          <p:cNvSpPr/>
          <p:nvPr/>
        </p:nvSpPr>
        <p:spPr>
          <a:xfrm>
            <a:off x="7914606" y="4801716"/>
            <a:ext cx="7200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000" dirty="0">
                <a:solidFill>
                  <a:srgbClr val="000000"/>
                </a:solidFill>
                <a:latin typeface="+mn-lt"/>
              </a:rPr>
              <a:t>n = 70</a:t>
            </a:r>
            <a:r>
              <a:rPr lang="de-AT" sz="1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2844469"/>
      </p:ext>
    </p:extLst>
  </p:cSld>
  <p:clrMapOvr>
    <a:masterClrMapping/>
  </p:clrMapOvr>
</p:sld>
</file>

<file path=ppt/theme/theme1.xml><?xml version="1.0" encoding="utf-8"?>
<a:theme xmlns:a="http://schemas.openxmlformats.org/drawingml/2006/main" name="WIFO-Layout Foto">
  <a:themeElements>
    <a:clrScheme name="WIFO-Farben_neu">
      <a:dk1>
        <a:sysClr val="windowText" lastClr="000000"/>
      </a:dk1>
      <a:lt1>
        <a:srgbClr val="FFFFFF"/>
      </a:lt1>
      <a:dk2>
        <a:srgbClr val="2C5A5D"/>
      </a:dk2>
      <a:lt2>
        <a:srgbClr val="F3F7F7"/>
      </a:lt2>
      <a:accent1>
        <a:srgbClr val="559BD5"/>
      </a:accent1>
      <a:accent2>
        <a:srgbClr val="72BB6F"/>
      </a:accent2>
      <a:accent3>
        <a:srgbClr val="559E8F"/>
      </a:accent3>
      <a:accent4>
        <a:srgbClr val="12B0E7"/>
      </a:accent4>
      <a:accent5>
        <a:srgbClr val="96B428"/>
      </a:accent5>
      <a:accent6>
        <a:srgbClr val="C3423F"/>
      </a:accent6>
      <a:hlink>
        <a:srgbClr val="2C5A5D"/>
      </a:hlink>
      <a:folHlink>
        <a:srgbClr val="67B2B7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7" id="{A9E66313-ACA8-45F5-96FA-38ABF80D9F1D}" vid="{78461DD3-EE4E-4E44-92AE-11D9221DFD37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WIFO-Layout_Foto_16-10</Template>
  <TotalTime>0</TotalTime>
  <Words>485</Words>
  <Application>Microsoft Office PowerPoint</Application>
  <PresentationFormat>Bildschirmpräsentation (16:10)</PresentationFormat>
  <Paragraphs>68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Symbol</vt:lpstr>
      <vt:lpstr>Wingdings</vt:lpstr>
      <vt:lpstr>WIFO-Layout Foto</vt:lpstr>
      <vt:lpstr>PowerPoint-Präsentation</vt:lpstr>
      <vt:lpstr>Green Finance: Hintergrund</vt:lpstr>
      <vt:lpstr>Green Finance: Definition</vt:lpstr>
      <vt:lpstr>Sustainable Finance Strategie der EU</vt:lpstr>
      <vt:lpstr>Green Finance: Befragung zu unterstützenden Faktoren und Barrieren</vt:lpstr>
      <vt:lpstr>Wie effizient kann Green Finance zur Erreichung der Klimaziele beitragen? </vt:lpstr>
      <vt:lpstr>Unterstützende Faktoren für die Entwicklung von Green Finance</vt:lpstr>
      <vt:lpstr>Barrieren für die Entwicklung von Green Finance</vt:lpstr>
      <vt:lpstr>Welche Akteure fördern / behindern Green Finance?</vt:lpstr>
      <vt:lpstr>Auswirkungen der Covid-19 Krise auf Green Finance </vt:lpstr>
      <vt:lpstr>Welche Maßnahmen sollten in COVID-19 Plänen integriert werden, um Green Finance zu fördern?</vt:lpstr>
      <vt:lpstr>Schlussfolgerungen</vt:lpstr>
      <vt:lpstr>PowerPoint-Präsentation</vt:lpstr>
    </vt:vector>
  </TitlesOfParts>
  <Company>WSR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Köberl-Schmid</dc:creator>
  <cp:lastModifiedBy>Daniela Kletzan-Slamanig</cp:lastModifiedBy>
  <cp:revision>65</cp:revision>
  <cp:lastPrinted>2019-05-16T06:43:52Z</cp:lastPrinted>
  <dcterms:created xsi:type="dcterms:W3CDTF">2021-05-05T12:01:38Z</dcterms:created>
  <dcterms:modified xsi:type="dcterms:W3CDTF">2021-09-07T20:53:21Z</dcterms:modified>
</cp:coreProperties>
</file>