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7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24" r:id="rId3"/>
    <p:sldId id="299" r:id="rId4"/>
    <p:sldId id="313" r:id="rId5"/>
    <p:sldId id="312" r:id="rId6"/>
    <p:sldId id="307" r:id="rId7"/>
    <p:sldId id="315" r:id="rId8"/>
    <p:sldId id="310" r:id="rId9"/>
    <p:sldId id="311" r:id="rId10"/>
    <p:sldId id="309" r:id="rId11"/>
    <p:sldId id="316" r:id="rId12"/>
    <p:sldId id="317" r:id="rId13"/>
    <p:sldId id="318" r:id="rId14"/>
    <p:sldId id="319" r:id="rId15"/>
    <p:sldId id="322" r:id="rId16"/>
    <p:sldId id="321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ina Sampl" initials="KS" lastIdx="10" clrIdx="0">
    <p:extLst>
      <p:ext uri="{19B8F6BF-5375-455C-9EA6-DF929625EA0E}">
        <p15:presenceInfo xmlns:p15="http://schemas.microsoft.com/office/powerpoint/2012/main" userId="Kathrina Sampl" providerId="None"/>
      </p:ext>
    </p:extLst>
  </p:cmAuthor>
  <p:cmAuthor id="2" name="laura lederle" initials="ll" lastIdx="2" clrIdx="1">
    <p:extLst>
      <p:ext uri="{19B8F6BF-5375-455C-9EA6-DF929625EA0E}">
        <p15:presenceInfo xmlns:p15="http://schemas.microsoft.com/office/powerpoint/2012/main" userId="e4bf308c912c6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E"/>
    <a:srgbClr val="00B0F0"/>
    <a:srgbClr val="0070C0"/>
    <a:srgbClr val="E4FC04"/>
    <a:srgbClr val="78150F"/>
    <a:srgbClr val="2D398C"/>
    <a:srgbClr val="D73030"/>
    <a:srgbClr val="828588"/>
    <a:srgbClr val="959595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85164" autoAdjust="0"/>
  </p:normalViewPr>
  <p:slideViewPr>
    <p:cSldViewPr snapToGrid="0">
      <p:cViewPr varScale="1">
        <p:scale>
          <a:sx n="108" d="100"/>
          <a:sy n="108" d="100"/>
        </p:scale>
        <p:origin x="112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jker\Documents\Greening_the_gas\Kopie%20von%20Auswirkungsanalyse_beigemengtesH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Luftzahl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'Laminar Flamespeed'!$A$4:$A$14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'Laminar Flamespeed'!$B$4:$B$14</c:f>
              <c:numCache>
                <c:formatCode>General</c:formatCode>
                <c:ptCount val="11"/>
                <c:pt idx="0">
                  <c:v>0.38072699999999998</c:v>
                </c:pt>
                <c:pt idx="1">
                  <c:v>0.40599200000000002</c:v>
                </c:pt>
                <c:pt idx="2">
                  <c:v>0.43765300000000001</c:v>
                </c:pt>
                <c:pt idx="3">
                  <c:v>0.47805700000000001</c:v>
                </c:pt>
                <c:pt idx="4">
                  <c:v>0.53086900000000004</c:v>
                </c:pt>
                <c:pt idx="5">
                  <c:v>0.604213</c:v>
                </c:pt>
                <c:pt idx="6">
                  <c:v>0.70738800000000002</c:v>
                </c:pt>
                <c:pt idx="7">
                  <c:v>0.86643499999999996</c:v>
                </c:pt>
                <c:pt idx="8">
                  <c:v>1.121194</c:v>
                </c:pt>
                <c:pt idx="9">
                  <c:v>1.5595079999999999</c:v>
                </c:pt>
                <c:pt idx="10">
                  <c:v>2.345275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53-421F-9A32-3861E5011065}"/>
            </c:ext>
          </c:extLst>
        </c:ser>
        <c:ser>
          <c:idx val="1"/>
          <c:order val="1"/>
          <c:tx>
            <c:v>Luftzahl 1,1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'Laminar Flamespeed'!$A$4:$A$14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'Laminar Flamespeed'!$C$4:$C$14</c:f>
              <c:numCache>
                <c:formatCode>General</c:formatCode>
                <c:ptCount val="11"/>
                <c:pt idx="0">
                  <c:v>0.34503499999999998</c:v>
                </c:pt>
                <c:pt idx="1">
                  <c:v>0.36702299999999999</c:v>
                </c:pt>
                <c:pt idx="2">
                  <c:v>0.39460800000000001</c:v>
                </c:pt>
                <c:pt idx="3">
                  <c:v>0.42946800000000002</c:v>
                </c:pt>
                <c:pt idx="4">
                  <c:v>0.475051</c:v>
                </c:pt>
                <c:pt idx="5">
                  <c:v>0.537323</c:v>
                </c:pt>
                <c:pt idx="6">
                  <c:v>0.62652699999999995</c:v>
                </c:pt>
                <c:pt idx="7">
                  <c:v>0.76027999999999996</c:v>
                </c:pt>
                <c:pt idx="8">
                  <c:v>0.97548100000000004</c:v>
                </c:pt>
                <c:pt idx="9">
                  <c:v>1.3525910000000001</c:v>
                </c:pt>
                <c:pt idx="10">
                  <c:v>2.0628259999999998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653-421F-9A32-3861E5011065}"/>
            </c:ext>
          </c:extLst>
        </c:ser>
        <c:ser>
          <c:idx val="2"/>
          <c:order val="2"/>
          <c:tx>
            <c:v>Luftzahl 1,4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'Laminar Flamespeed'!$A$4:$A$14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'Laminar Flamespeed'!$F$4:$F$14</c:f>
              <c:numCache>
                <c:formatCode>General</c:formatCode>
                <c:ptCount val="11"/>
                <c:pt idx="0">
                  <c:v>0.20700299999999999</c:v>
                </c:pt>
                <c:pt idx="1">
                  <c:v>0.220523</c:v>
                </c:pt>
                <c:pt idx="2">
                  <c:v>0.23675299999999999</c:v>
                </c:pt>
                <c:pt idx="3">
                  <c:v>0.258243</c:v>
                </c:pt>
                <c:pt idx="4">
                  <c:v>0.28598899999999999</c:v>
                </c:pt>
                <c:pt idx="5">
                  <c:v>0.32352999999999998</c:v>
                </c:pt>
                <c:pt idx="6">
                  <c:v>0.37562699999999999</c:v>
                </c:pt>
                <c:pt idx="7">
                  <c:v>0.453847</c:v>
                </c:pt>
                <c:pt idx="8">
                  <c:v>0.57737099999999997</c:v>
                </c:pt>
                <c:pt idx="9">
                  <c:v>0.79849899999999996</c:v>
                </c:pt>
                <c:pt idx="10">
                  <c:v>1.2936190000000001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653-421F-9A32-3861E5011065}"/>
            </c:ext>
          </c:extLst>
        </c:ser>
        <c:ser>
          <c:idx val="3"/>
          <c:order val="3"/>
          <c:tx>
            <c:v>Luftzahl 1,3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'Laminar Flamespeed'!$A$4:$A$14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'Laminar Flamespeed'!$E$4:$E$14</c:f>
              <c:numCache>
                <c:formatCode>General</c:formatCode>
                <c:ptCount val="11"/>
                <c:pt idx="0">
                  <c:v>0.25031599999999998</c:v>
                </c:pt>
                <c:pt idx="1">
                  <c:v>0.26656999999999997</c:v>
                </c:pt>
                <c:pt idx="2">
                  <c:v>0.28614800000000001</c:v>
                </c:pt>
                <c:pt idx="3">
                  <c:v>0.31178800000000001</c:v>
                </c:pt>
                <c:pt idx="4">
                  <c:v>0.344254</c:v>
                </c:pt>
                <c:pt idx="5">
                  <c:v>0.38956000000000002</c:v>
                </c:pt>
                <c:pt idx="6">
                  <c:v>0.452295</c:v>
                </c:pt>
                <c:pt idx="7">
                  <c:v>0.54553200000000002</c:v>
                </c:pt>
                <c:pt idx="8">
                  <c:v>0.69560999999999995</c:v>
                </c:pt>
                <c:pt idx="9">
                  <c:v>0.96223999999999998</c:v>
                </c:pt>
                <c:pt idx="10">
                  <c:v>1.534254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653-421F-9A32-3861E5011065}"/>
            </c:ext>
          </c:extLst>
        </c:ser>
        <c:ser>
          <c:idx val="4"/>
          <c:order val="4"/>
          <c:tx>
            <c:v>Luftzahl 1,2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'Laminar Flamespeed'!$A$4:$A$14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'Laminar Flamespeed'!$D$4:$D$14</c:f>
              <c:numCache>
                <c:formatCode>General</c:formatCode>
                <c:ptCount val="11"/>
                <c:pt idx="0">
                  <c:v>0.29793999999999998</c:v>
                </c:pt>
                <c:pt idx="1">
                  <c:v>0.31736300000000001</c:v>
                </c:pt>
                <c:pt idx="2">
                  <c:v>0.340671</c:v>
                </c:pt>
                <c:pt idx="3">
                  <c:v>0.37015999999999999</c:v>
                </c:pt>
                <c:pt idx="4">
                  <c:v>0.40920400000000001</c:v>
                </c:pt>
                <c:pt idx="5">
                  <c:v>0.46248800000000001</c:v>
                </c:pt>
                <c:pt idx="6">
                  <c:v>0.53708999999999996</c:v>
                </c:pt>
                <c:pt idx="7">
                  <c:v>0.64908900000000003</c:v>
                </c:pt>
                <c:pt idx="8">
                  <c:v>0.82946500000000001</c:v>
                </c:pt>
                <c:pt idx="9">
                  <c:v>1.150212</c:v>
                </c:pt>
                <c:pt idx="10">
                  <c:v>1.790889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653-421F-9A32-3861E501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500992"/>
        <c:axId val="821285632"/>
      </c:scatterChart>
      <c:valAx>
        <c:axId val="7225009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dirty="0"/>
                  <a:t>beigemengtes H</a:t>
                </a:r>
                <a:r>
                  <a:rPr lang="de-AT" baseline="-25000" dirty="0"/>
                  <a:t>2</a:t>
                </a:r>
                <a:r>
                  <a:rPr lang="de-AT" dirty="0"/>
                  <a:t> [Vol.-%]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1285632"/>
        <c:crosses val="autoZero"/>
        <c:crossBetween val="midCat"/>
      </c:valAx>
      <c:valAx>
        <c:axId val="8212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Laminare Flammgeschwindigkeit [m/s]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2500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56541843828576"/>
          <c:y val="0.25894511602476217"/>
          <c:w val="0.1913631629379661"/>
          <c:h val="0.2720076936440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844EA-8AE4-4DDB-9AAB-56D709B30D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F29E4C-3449-4ED7-AEDC-68F95A1A48B4}">
      <dgm:prSet phldrT="[Text]"/>
      <dgm:spPr>
        <a:solidFill>
          <a:srgbClr val="00737E"/>
        </a:solidFill>
      </dgm:spPr>
      <dgm:t>
        <a:bodyPr/>
        <a:lstStyle/>
        <a:p>
          <a:r>
            <a:rPr lang="de-AT" dirty="0"/>
            <a:t>Einleitung</a:t>
          </a:r>
          <a:endParaRPr lang="de-DE" dirty="0"/>
        </a:p>
      </dgm:t>
    </dgm:pt>
    <dgm:pt modelId="{1E68DF9D-21C5-4ADD-9756-EC61C2103D75}" type="parTrans" cxnId="{77856F6F-B3C6-494B-A8BD-91672887C8CF}">
      <dgm:prSet/>
      <dgm:spPr/>
      <dgm:t>
        <a:bodyPr/>
        <a:lstStyle/>
        <a:p>
          <a:endParaRPr lang="de-DE"/>
        </a:p>
      </dgm:t>
    </dgm:pt>
    <dgm:pt modelId="{E0976D03-8FA5-4F5E-9C57-E3285B63E0D6}" type="sibTrans" cxnId="{77856F6F-B3C6-494B-A8BD-91672887C8CF}">
      <dgm:prSet/>
      <dgm:spPr/>
      <dgm:t>
        <a:bodyPr/>
        <a:lstStyle/>
        <a:p>
          <a:endParaRPr lang="de-DE"/>
        </a:p>
      </dgm:t>
    </dgm:pt>
    <dgm:pt modelId="{BE136C82-B523-436F-BE49-7FE37A6413F2}">
      <dgm:prSet/>
      <dgm:spPr>
        <a:solidFill>
          <a:srgbClr val="00737E"/>
        </a:solidFill>
      </dgm:spPr>
      <dgm:t>
        <a:bodyPr/>
        <a:lstStyle/>
        <a:p>
          <a:r>
            <a:rPr lang="de-AT"/>
            <a:t>Grundlagen und Methodik</a:t>
          </a:r>
          <a:endParaRPr lang="de-AT" dirty="0"/>
        </a:p>
      </dgm:t>
    </dgm:pt>
    <dgm:pt modelId="{5D3373FA-7366-4E55-9F74-B601950EC368}" type="parTrans" cxnId="{5963B403-CD43-432B-802A-84DFC842EB33}">
      <dgm:prSet/>
      <dgm:spPr/>
      <dgm:t>
        <a:bodyPr/>
        <a:lstStyle/>
        <a:p>
          <a:endParaRPr lang="de-DE"/>
        </a:p>
      </dgm:t>
    </dgm:pt>
    <dgm:pt modelId="{8F828073-BB9F-446C-83B8-311D0709799B}" type="sibTrans" cxnId="{5963B403-CD43-432B-802A-84DFC842EB33}">
      <dgm:prSet/>
      <dgm:spPr/>
      <dgm:t>
        <a:bodyPr/>
        <a:lstStyle/>
        <a:p>
          <a:endParaRPr lang="de-DE"/>
        </a:p>
      </dgm:t>
    </dgm:pt>
    <dgm:pt modelId="{921776B0-6278-401C-ADF8-B0A92AD0B0FB}">
      <dgm:prSet/>
      <dgm:spPr>
        <a:solidFill>
          <a:srgbClr val="00737E"/>
        </a:solidFill>
      </dgm:spPr>
      <dgm:t>
        <a:bodyPr/>
        <a:lstStyle/>
        <a:p>
          <a:r>
            <a:rPr lang="de-AT" dirty="0"/>
            <a:t>Betrachtete verbrennungstechnische Eigenschaften</a:t>
          </a:r>
        </a:p>
      </dgm:t>
    </dgm:pt>
    <dgm:pt modelId="{0416DD27-7883-48E2-897C-DCFB0E70EE89}" type="parTrans" cxnId="{69A7F4E8-2FC4-4610-9614-40CFE0D2702E}">
      <dgm:prSet/>
      <dgm:spPr/>
      <dgm:t>
        <a:bodyPr/>
        <a:lstStyle/>
        <a:p>
          <a:endParaRPr lang="de-DE"/>
        </a:p>
      </dgm:t>
    </dgm:pt>
    <dgm:pt modelId="{F9C1634F-152F-4B8F-8857-882AE6BF64A7}" type="sibTrans" cxnId="{69A7F4E8-2FC4-4610-9614-40CFE0D2702E}">
      <dgm:prSet/>
      <dgm:spPr/>
      <dgm:t>
        <a:bodyPr/>
        <a:lstStyle/>
        <a:p>
          <a:endParaRPr lang="de-DE"/>
        </a:p>
      </dgm:t>
    </dgm:pt>
    <dgm:pt modelId="{22C2C34F-0182-43B2-9562-C2CD23115FC5}">
      <dgm:prSet/>
      <dgm:spPr>
        <a:solidFill>
          <a:srgbClr val="00737E"/>
        </a:solidFill>
      </dgm:spPr>
      <dgm:t>
        <a:bodyPr/>
        <a:lstStyle/>
        <a:p>
          <a:r>
            <a:rPr lang="de-DE" dirty="0"/>
            <a:t>Maßnahmen zur Bewältigung schwankender Wasserstoffanteile</a:t>
          </a:r>
        </a:p>
      </dgm:t>
    </dgm:pt>
    <dgm:pt modelId="{DD56363D-C782-4D23-B284-05EA1CA72E7A}" type="parTrans" cxnId="{2791E7D3-A99A-464D-B1BE-6228640826D0}">
      <dgm:prSet/>
      <dgm:spPr/>
      <dgm:t>
        <a:bodyPr/>
        <a:lstStyle/>
        <a:p>
          <a:endParaRPr lang="de-DE"/>
        </a:p>
      </dgm:t>
    </dgm:pt>
    <dgm:pt modelId="{4015BB7B-DFC3-4C32-8670-74AFA5FF5F18}" type="sibTrans" cxnId="{2791E7D3-A99A-464D-B1BE-6228640826D0}">
      <dgm:prSet/>
      <dgm:spPr/>
      <dgm:t>
        <a:bodyPr/>
        <a:lstStyle/>
        <a:p>
          <a:endParaRPr lang="de-DE"/>
        </a:p>
      </dgm:t>
    </dgm:pt>
    <dgm:pt modelId="{A11E01FA-C88C-45B6-8A9E-6B86578A16E1}">
      <dgm:prSet/>
      <dgm:spPr/>
      <dgm:t>
        <a:bodyPr/>
        <a:lstStyle/>
        <a:p>
          <a:r>
            <a:rPr lang="de-AT" dirty="0">
              <a:ea typeface="Times New Roman" panose="02020603050405020304" pitchFamily="18" charset="0"/>
            </a:rPr>
            <a:t>Mess- und Regelkonzept zur Anpassung an den Sauerstoffbedarf</a:t>
          </a:r>
        </a:p>
      </dgm:t>
    </dgm:pt>
    <dgm:pt modelId="{E43EF187-FE40-42F1-A9E8-E6132DED9AFD}" type="parTrans" cxnId="{1E7DA974-5895-48A3-8573-F3D55119936C}">
      <dgm:prSet/>
      <dgm:spPr/>
      <dgm:t>
        <a:bodyPr/>
        <a:lstStyle/>
        <a:p>
          <a:endParaRPr lang="de-DE"/>
        </a:p>
      </dgm:t>
    </dgm:pt>
    <dgm:pt modelId="{B9A9D2D8-3927-495C-A9AC-1CBB2B43C586}" type="sibTrans" cxnId="{1E7DA974-5895-48A3-8573-F3D55119936C}">
      <dgm:prSet/>
      <dgm:spPr/>
      <dgm:t>
        <a:bodyPr/>
        <a:lstStyle/>
        <a:p>
          <a:endParaRPr lang="de-DE"/>
        </a:p>
      </dgm:t>
    </dgm:pt>
    <dgm:pt modelId="{B282BEBA-DB0B-4CB9-AB9F-66132AB32972}">
      <dgm:prSet/>
      <dgm:spPr/>
      <dgm:t>
        <a:bodyPr/>
        <a:lstStyle/>
        <a:p>
          <a:r>
            <a:rPr lang="de-AT" dirty="0">
              <a:ea typeface="Times New Roman" panose="02020603050405020304" pitchFamily="18" charset="0"/>
              <a:cs typeface="Times New Roman" panose="02020603050405020304" pitchFamily="18" charset="0"/>
            </a:rPr>
            <a:t>Inertgasbeimengung</a:t>
          </a:r>
        </a:p>
      </dgm:t>
    </dgm:pt>
    <dgm:pt modelId="{09DBB421-E35A-4295-854C-2EDE67FB7767}" type="parTrans" cxnId="{DE8FCD5E-98DD-47C2-9802-8541AA3A1B09}">
      <dgm:prSet/>
      <dgm:spPr/>
      <dgm:t>
        <a:bodyPr/>
        <a:lstStyle/>
        <a:p>
          <a:endParaRPr lang="de-DE"/>
        </a:p>
      </dgm:t>
    </dgm:pt>
    <dgm:pt modelId="{B822A775-C293-42D8-B1C9-239A547BE9A2}" type="sibTrans" cxnId="{DE8FCD5E-98DD-47C2-9802-8541AA3A1B09}">
      <dgm:prSet/>
      <dgm:spPr/>
      <dgm:t>
        <a:bodyPr/>
        <a:lstStyle/>
        <a:p>
          <a:endParaRPr lang="de-DE"/>
        </a:p>
      </dgm:t>
    </dgm:pt>
    <dgm:pt modelId="{4E4B9B12-D919-4422-95AC-320182D4B288}">
      <dgm:prSet/>
      <dgm:spPr>
        <a:solidFill>
          <a:srgbClr val="00737E"/>
        </a:solidFill>
      </dgm:spPr>
      <dgm:t>
        <a:bodyPr/>
        <a:lstStyle/>
        <a:p>
          <a:r>
            <a:rPr lang="de-AT" dirty="0">
              <a:ea typeface="Times New Roman" panose="02020603050405020304" pitchFamily="18" charset="0"/>
              <a:cs typeface="Times New Roman" panose="02020603050405020304" pitchFamily="18" charset="0"/>
            </a:rPr>
            <a:t>Fazit</a:t>
          </a:r>
        </a:p>
      </dgm:t>
    </dgm:pt>
    <dgm:pt modelId="{B6FDAD6C-E14F-46A7-914F-D47930A9189D}" type="parTrans" cxnId="{6DF05916-94A1-4673-A168-D6DBD66C53C3}">
      <dgm:prSet/>
      <dgm:spPr/>
      <dgm:t>
        <a:bodyPr/>
        <a:lstStyle/>
        <a:p>
          <a:endParaRPr lang="de-DE"/>
        </a:p>
      </dgm:t>
    </dgm:pt>
    <dgm:pt modelId="{79DF65B1-E01A-468F-A6AB-4D4889746DA2}" type="sibTrans" cxnId="{6DF05916-94A1-4673-A168-D6DBD66C53C3}">
      <dgm:prSet/>
      <dgm:spPr/>
      <dgm:t>
        <a:bodyPr/>
        <a:lstStyle/>
        <a:p>
          <a:endParaRPr lang="de-DE"/>
        </a:p>
      </dgm:t>
    </dgm:pt>
    <dgm:pt modelId="{D3ACE01A-CDCD-4821-9246-03F6FC3121A0}" type="pres">
      <dgm:prSet presAssocID="{ABF844EA-8AE4-4DDB-9AAB-56D709B30D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7D421D-DB9B-4382-B121-11A5FC965915}" type="pres">
      <dgm:prSet presAssocID="{9CF29E4C-3449-4ED7-AEDC-68F95A1A48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974ECD-A2EF-428E-9534-961BC9263AC7}" type="pres">
      <dgm:prSet presAssocID="{E0976D03-8FA5-4F5E-9C57-E3285B63E0D6}" presName="spacer" presStyleCnt="0"/>
      <dgm:spPr/>
    </dgm:pt>
    <dgm:pt modelId="{D6053C2E-3BE8-437C-80F1-C8FD602DE653}" type="pres">
      <dgm:prSet presAssocID="{BE136C82-B523-436F-BE49-7FE37A6413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E9A3E3-7047-403B-9765-6F7038FAF734}" type="pres">
      <dgm:prSet presAssocID="{8F828073-BB9F-446C-83B8-311D0709799B}" presName="spacer" presStyleCnt="0"/>
      <dgm:spPr/>
    </dgm:pt>
    <dgm:pt modelId="{BE4C9D28-3AE4-4055-AA71-6C3BB856427E}" type="pres">
      <dgm:prSet presAssocID="{921776B0-6278-401C-ADF8-B0A92AD0B0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3AE02F-A10A-4CD0-A245-C146A8C573DC}" type="pres">
      <dgm:prSet presAssocID="{F9C1634F-152F-4B8F-8857-882AE6BF64A7}" presName="spacer" presStyleCnt="0"/>
      <dgm:spPr/>
    </dgm:pt>
    <dgm:pt modelId="{5E56834B-F5CF-4494-A47E-E76E3AC09B04}" type="pres">
      <dgm:prSet presAssocID="{22C2C34F-0182-43B2-9562-C2CD23115FC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BC2ED8-D49C-462D-973E-3B1FE92F4B25}" type="pres">
      <dgm:prSet presAssocID="{22C2C34F-0182-43B2-9562-C2CD23115F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222E11-3FB9-4CD5-92D2-552BA357F64A}" type="pres">
      <dgm:prSet presAssocID="{4E4B9B12-D919-4422-95AC-320182D4B2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DEAB8C-3A4C-4F11-A1C9-68F91A127DDE}" type="presOf" srcId="{4E4B9B12-D919-4422-95AC-320182D4B288}" destId="{EF222E11-3FB9-4CD5-92D2-552BA357F64A}" srcOrd="0" destOrd="0" presId="urn:microsoft.com/office/officeart/2005/8/layout/vList2"/>
    <dgm:cxn modelId="{69A7F4E8-2FC4-4610-9614-40CFE0D2702E}" srcId="{ABF844EA-8AE4-4DDB-9AAB-56D709B30DF5}" destId="{921776B0-6278-401C-ADF8-B0A92AD0B0FB}" srcOrd="2" destOrd="0" parTransId="{0416DD27-7883-48E2-897C-DCFB0E70EE89}" sibTransId="{F9C1634F-152F-4B8F-8857-882AE6BF64A7}"/>
    <dgm:cxn modelId="{585CBED4-1040-458C-8B80-F2335794F5E0}" type="presOf" srcId="{22C2C34F-0182-43B2-9562-C2CD23115FC5}" destId="{5E56834B-F5CF-4494-A47E-E76E3AC09B04}" srcOrd="0" destOrd="0" presId="urn:microsoft.com/office/officeart/2005/8/layout/vList2"/>
    <dgm:cxn modelId="{C6C5B2B1-4729-4F61-91D2-F98A56D78927}" type="presOf" srcId="{ABF844EA-8AE4-4DDB-9AAB-56D709B30DF5}" destId="{D3ACE01A-CDCD-4821-9246-03F6FC3121A0}" srcOrd="0" destOrd="0" presId="urn:microsoft.com/office/officeart/2005/8/layout/vList2"/>
    <dgm:cxn modelId="{5963B403-CD43-432B-802A-84DFC842EB33}" srcId="{ABF844EA-8AE4-4DDB-9AAB-56D709B30DF5}" destId="{BE136C82-B523-436F-BE49-7FE37A6413F2}" srcOrd="1" destOrd="0" parTransId="{5D3373FA-7366-4E55-9F74-B601950EC368}" sibTransId="{8F828073-BB9F-446C-83B8-311D0709799B}"/>
    <dgm:cxn modelId="{07B88F09-0728-42AA-8526-4576E4883572}" type="presOf" srcId="{B282BEBA-DB0B-4CB9-AB9F-66132AB32972}" destId="{8EBC2ED8-D49C-462D-973E-3B1FE92F4B25}" srcOrd="0" destOrd="1" presId="urn:microsoft.com/office/officeart/2005/8/layout/vList2"/>
    <dgm:cxn modelId="{2791E7D3-A99A-464D-B1BE-6228640826D0}" srcId="{ABF844EA-8AE4-4DDB-9AAB-56D709B30DF5}" destId="{22C2C34F-0182-43B2-9562-C2CD23115FC5}" srcOrd="3" destOrd="0" parTransId="{DD56363D-C782-4D23-B284-05EA1CA72E7A}" sibTransId="{4015BB7B-DFC3-4C32-8670-74AFA5FF5F18}"/>
    <dgm:cxn modelId="{6DF05916-94A1-4673-A168-D6DBD66C53C3}" srcId="{ABF844EA-8AE4-4DDB-9AAB-56D709B30DF5}" destId="{4E4B9B12-D919-4422-95AC-320182D4B288}" srcOrd="4" destOrd="0" parTransId="{B6FDAD6C-E14F-46A7-914F-D47930A9189D}" sibTransId="{79DF65B1-E01A-468F-A6AB-4D4889746DA2}"/>
    <dgm:cxn modelId="{47EF97EF-2B47-4D10-924F-ACE5C3EC0D94}" type="presOf" srcId="{9CF29E4C-3449-4ED7-AEDC-68F95A1A48B4}" destId="{E57D421D-DB9B-4382-B121-11A5FC965915}" srcOrd="0" destOrd="0" presId="urn:microsoft.com/office/officeart/2005/8/layout/vList2"/>
    <dgm:cxn modelId="{DE8FCD5E-98DD-47C2-9802-8541AA3A1B09}" srcId="{22C2C34F-0182-43B2-9562-C2CD23115FC5}" destId="{B282BEBA-DB0B-4CB9-AB9F-66132AB32972}" srcOrd="1" destOrd="0" parTransId="{09DBB421-E35A-4295-854C-2EDE67FB7767}" sibTransId="{B822A775-C293-42D8-B1C9-239A547BE9A2}"/>
    <dgm:cxn modelId="{77856F6F-B3C6-494B-A8BD-91672887C8CF}" srcId="{ABF844EA-8AE4-4DDB-9AAB-56D709B30DF5}" destId="{9CF29E4C-3449-4ED7-AEDC-68F95A1A48B4}" srcOrd="0" destOrd="0" parTransId="{1E68DF9D-21C5-4ADD-9756-EC61C2103D75}" sibTransId="{E0976D03-8FA5-4F5E-9C57-E3285B63E0D6}"/>
    <dgm:cxn modelId="{D7ADB42B-5F7C-4497-B83D-94EE606B9030}" type="presOf" srcId="{A11E01FA-C88C-45B6-8A9E-6B86578A16E1}" destId="{8EBC2ED8-D49C-462D-973E-3B1FE92F4B25}" srcOrd="0" destOrd="0" presId="urn:microsoft.com/office/officeart/2005/8/layout/vList2"/>
    <dgm:cxn modelId="{BFB3A232-7EBF-4AB5-A5DF-651D143985A3}" type="presOf" srcId="{BE136C82-B523-436F-BE49-7FE37A6413F2}" destId="{D6053C2E-3BE8-437C-80F1-C8FD602DE653}" srcOrd="0" destOrd="0" presId="urn:microsoft.com/office/officeart/2005/8/layout/vList2"/>
    <dgm:cxn modelId="{3FFD0CC6-813A-45CF-BF83-6A4BF8485DBE}" type="presOf" srcId="{921776B0-6278-401C-ADF8-B0A92AD0B0FB}" destId="{BE4C9D28-3AE4-4055-AA71-6C3BB856427E}" srcOrd="0" destOrd="0" presId="urn:microsoft.com/office/officeart/2005/8/layout/vList2"/>
    <dgm:cxn modelId="{1E7DA974-5895-48A3-8573-F3D55119936C}" srcId="{22C2C34F-0182-43B2-9562-C2CD23115FC5}" destId="{A11E01FA-C88C-45B6-8A9E-6B86578A16E1}" srcOrd="0" destOrd="0" parTransId="{E43EF187-FE40-42F1-A9E8-E6132DED9AFD}" sibTransId="{B9A9D2D8-3927-495C-A9AC-1CBB2B43C586}"/>
    <dgm:cxn modelId="{F9A481B6-71A9-459F-8AB3-5A5AA959039A}" type="presParOf" srcId="{D3ACE01A-CDCD-4821-9246-03F6FC3121A0}" destId="{E57D421D-DB9B-4382-B121-11A5FC965915}" srcOrd="0" destOrd="0" presId="urn:microsoft.com/office/officeart/2005/8/layout/vList2"/>
    <dgm:cxn modelId="{87CD1483-ECC5-4022-986D-ADDE20416CD1}" type="presParOf" srcId="{D3ACE01A-CDCD-4821-9246-03F6FC3121A0}" destId="{6B974ECD-A2EF-428E-9534-961BC9263AC7}" srcOrd="1" destOrd="0" presId="urn:microsoft.com/office/officeart/2005/8/layout/vList2"/>
    <dgm:cxn modelId="{05CF6940-0C82-49A9-8661-4E011048EB88}" type="presParOf" srcId="{D3ACE01A-CDCD-4821-9246-03F6FC3121A0}" destId="{D6053C2E-3BE8-437C-80F1-C8FD602DE653}" srcOrd="2" destOrd="0" presId="urn:microsoft.com/office/officeart/2005/8/layout/vList2"/>
    <dgm:cxn modelId="{8D49031B-FA53-4541-8F5F-81D31741763A}" type="presParOf" srcId="{D3ACE01A-CDCD-4821-9246-03F6FC3121A0}" destId="{84E9A3E3-7047-403B-9765-6F7038FAF734}" srcOrd="3" destOrd="0" presId="urn:microsoft.com/office/officeart/2005/8/layout/vList2"/>
    <dgm:cxn modelId="{2AC6B979-F3DF-4331-A7A6-1418D6939BB9}" type="presParOf" srcId="{D3ACE01A-CDCD-4821-9246-03F6FC3121A0}" destId="{BE4C9D28-3AE4-4055-AA71-6C3BB856427E}" srcOrd="4" destOrd="0" presId="urn:microsoft.com/office/officeart/2005/8/layout/vList2"/>
    <dgm:cxn modelId="{5A97D453-F45F-4F2B-944C-E1AACA443699}" type="presParOf" srcId="{D3ACE01A-CDCD-4821-9246-03F6FC3121A0}" destId="{F23AE02F-A10A-4CD0-A245-C146A8C573DC}" srcOrd="5" destOrd="0" presId="urn:microsoft.com/office/officeart/2005/8/layout/vList2"/>
    <dgm:cxn modelId="{5E104FBB-99FA-46DF-AA77-0BF51C56D1C7}" type="presParOf" srcId="{D3ACE01A-CDCD-4821-9246-03F6FC3121A0}" destId="{5E56834B-F5CF-4494-A47E-E76E3AC09B04}" srcOrd="6" destOrd="0" presId="urn:microsoft.com/office/officeart/2005/8/layout/vList2"/>
    <dgm:cxn modelId="{3CAF5E96-031F-4420-8344-109336F72C77}" type="presParOf" srcId="{D3ACE01A-CDCD-4821-9246-03F6FC3121A0}" destId="{8EBC2ED8-D49C-462D-973E-3B1FE92F4B25}" srcOrd="7" destOrd="0" presId="urn:microsoft.com/office/officeart/2005/8/layout/vList2"/>
    <dgm:cxn modelId="{FA1E04D4-6AD4-44B2-A133-FE268DFDA28A}" type="presParOf" srcId="{D3ACE01A-CDCD-4821-9246-03F6FC3121A0}" destId="{EF222E11-3FB9-4CD5-92D2-552BA357F6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D421D-DB9B-4382-B121-11A5FC965915}">
      <dsp:nvSpPr>
        <dsp:cNvPr id="0" name=""/>
        <dsp:cNvSpPr/>
      </dsp:nvSpPr>
      <dsp:spPr>
        <a:xfrm>
          <a:off x="0" y="27283"/>
          <a:ext cx="9936622" cy="695565"/>
        </a:xfrm>
        <a:prstGeom prst="roundRect">
          <a:avLst/>
        </a:prstGeom>
        <a:solidFill>
          <a:srgbClr val="0073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/>
            <a:t>Einleitung</a:t>
          </a:r>
          <a:endParaRPr lang="de-DE" sz="2900" kern="1200" dirty="0"/>
        </a:p>
      </dsp:txBody>
      <dsp:txXfrm>
        <a:off x="33955" y="61238"/>
        <a:ext cx="9868712" cy="627655"/>
      </dsp:txXfrm>
    </dsp:sp>
    <dsp:sp modelId="{D6053C2E-3BE8-437C-80F1-C8FD602DE653}">
      <dsp:nvSpPr>
        <dsp:cNvPr id="0" name=""/>
        <dsp:cNvSpPr/>
      </dsp:nvSpPr>
      <dsp:spPr>
        <a:xfrm>
          <a:off x="0" y="806368"/>
          <a:ext cx="9936622" cy="695565"/>
        </a:xfrm>
        <a:prstGeom prst="roundRect">
          <a:avLst/>
        </a:prstGeom>
        <a:solidFill>
          <a:srgbClr val="0073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/>
            <a:t>Grundlagen und Methodik</a:t>
          </a:r>
          <a:endParaRPr lang="de-AT" sz="2900" kern="1200" dirty="0"/>
        </a:p>
      </dsp:txBody>
      <dsp:txXfrm>
        <a:off x="33955" y="840323"/>
        <a:ext cx="9868712" cy="627655"/>
      </dsp:txXfrm>
    </dsp:sp>
    <dsp:sp modelId="{BE4C9D28-3AE4-4055-AA71-6C3BB856427E}">
      <dsp:nvSpPr>
        <dsp:cNvPr id="0" name=""/>
        <dsp:cNvSpPr/>
      </dsp:nvSpPr>
      <dsp:spPr>
        <a:xfrm>
          <a:off x="0" y="1585453"/>
          <a:ext cx="9936622" cy="695565"/>
        </a:xfrm>
        <a:prstGeom prst="roundRect">
          <a:avLst/>
        </a:prstGeom>
        <a:solidFill>
          <a:srgbClr val="0073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/>
            <a:t>Betrachtete verbrennungstechnische Eigenschaften</a:t>
          </a:r>
        </a:p>
      </dsp:txBody>
      <dsp:txXfrm>
        <a:off x="33955" y="1619408"/>
        <a:ext cx="9868712" cy="627655"/>
      </dsp:txXfrm>
    </dsp:sp>
    <dsp:sp modelId="{5E56834B-F5CF-4494-A47E-E76E3AC09B04}">
      <dsp:nvSpPr>
        <dsp:cNvPr id="0" name=""/>
        <dsp:cNvSpPr/>
      </dsp:nvSpPr>
      <dsp:spPr>
        <a:xfrm>
          <a:off x="0" y="2364538"/>
          <a:ext cx="9936622" cy="695565"/>
        </a:xfrm>
        <a:prstGeom prst="roundRect">
          <a:avLst/>
        </a:prstGeom>
        <a:solidFill>
          <a:srgbClr val="0073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/>
            <a:t>Maßnahmen zur Bewältigung schwankender Wasserstoffanteile</a:t>
          </a:r>
        </a:p>
      </dsp:txBody>
      <dsp:txXfrm>
        <a:off x="33955" y="2398493"/>
        <a:ext cx="9868712" cy="627655"/>
      </dsp:txXfrm>
    </dsp:sp>
    <dsp:sp modelId="{8EBC2ED8-D49C-462D-973E-3B1FE92F4B25}">
      <dsp:nvSpPr>
        <dsp:cNvPr id="0" name=""/>
        <dsp:cNvSpPr/>
      </dsp:nvSpPr>
      <dsp:spPr>
        <a:xfrm>
          <a:off x="0" y="3060103"/>
          <a:ext cx="9936622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48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>
              <a:ea typeface="Times New Roman" panose="02020603050405020304" pitchFamily="18" charset="0"/>
            </a:rPr>
            <a:t>Mess- und Regelkonzept zur Anpassung an den Sauerstoffbedarf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3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Inertgasbeimengung</a:t>
          </a:r>
        </a:p>
      </dsp:txBody>
      <dsp:txXfrm>
        <a:off x="0" y="3060103"/>
        <a:ext cx="9936622" cy="795397"/>
      </dsp:txXfrm>
    </dsp:sp>
    <dsp:sp modelId="{EF222E11-3FB9-4CD5-92D2-552BA357F64A}">
      <dsp:nvSpPr>
        <dsp:cNvPr id="0" name=""/>
        <dsp:cNvSpPr/>
      </dsp:nvSpPr>
      <dsp:spPr>
        <a:xfrm>
          <a:off x="0" y="3855501"/>
          <a:ext cx="9936622" cy="695565"/>
        </a:xfrm>
        <a:prstGeom prst="roundRect">
          <a:avLst/>
        </a:prstGeom>
        <a:solidFill>
          <a:srgbClr val="0073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Fazit</a:t>
          </a:r>
        </a:p>
      </dsp:txBody>
      <dsp:txXfrm>
        <a:off x="33955" y="3889456"/>
        <a:ext cx="9868712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B0EC-E663-4CB0-9D58-A52D8F37C7B0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3A8D-A6DE-45B7-9823-51FB5F0B3CC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839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D5F8-1FDB-4310-8AD0-CB0BD95C2C8E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F1D92-287B-4360-B792-2B99326FF4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464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474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04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085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55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228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F1D92-287B-4360-B792-2B99326FF4C0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17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015" y="2043567"/>
            <a:ext cx="11434273" cy="2003746"/>
          </a:xfrm>
        </p:spPr>
        <p:txBody>
          <a:bodyPr anchor="b"/>
          <a:lstStyle>
            <a:lvl1pPr algn="ctr">
              <a:defRPr sz="600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7138" y="193029"/>
            <a:ext cx="1012024" cy="149974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2" y="5503150"/>
            <a:ext cx="6657975" cy="1022053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473387" y="6356348"/>
            <a:ext cx="2711823" cy="365125"/>
          </a:xfrm>
        </p:spPr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855" y="6453560"/>
            <a:ext cx="213378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3285" y="365125"/>
            <a:ext cx="11528277" cy="1062023"/>
          </a:xfrm>
        </p:spPr>
        <p:txBody>
          <a:bodyPr/>
          <a:lstStyle>
            <a:lvl1pPr algn="ctr">
              <a:defRPr sz="3600" b="1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285" y="1598064"/>
            <a:ext cx="11528277" cy="4578899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855" y="6453560"/>
            <a:ext cx="213378" cy="170703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4291341" y="6356348"/>
            <a:ext cx="3612164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323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3285" y="1598064"/>
            <a:ext cx="5686515" cy="457889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98064"/>
            <a:ext cx="5689362" cy="457889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33285" y="365125"/>
            <a:ext cx="11528277" cy="1062023"/>
          </a:xfrm>
        </p:spPr>
        <p:txBody>
          <a:bodyPr/>
          <a:lstStyle>
            <a:lvl1pPr algn="ctr">
              <a:defRPr sz="3600" b="1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855" y="6453560"/>
            <a:ext cx="213378" cy="17070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34544" y="6453560"/>
            <a:ext cx="2210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MONTANUNIVERSITÄT LEOBEN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4"/>
          </p:nvPr>
        </p:nvSpPr>
        <p:spPr>
          <a:xfrm>
            <a:off x="4291341" y="6356348"/>
            <a:ext cx="3612164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851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7856" y="1681163"/>
            <a:ext cx="566972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7856" y="2505075"/>
            <a:ext cx="5669720" cy="36845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8936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89362" cy="36845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3285" y="365125"/>
            <a:ext cx="11528277" cy="1062023"/>
          </a:xfrm>
        </p:spPr>
        <p:txBody>
          <a:bodyPr/>
          <a:lstStyle>
            <a:lvl1pPr algn="ctr">
              <a:defRPr sz="3600" b="1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855" y="6453560"/>
            <a:ext cx="213378" cy="1707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434544" y="6453560"/>
            <a:ext cx="2210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MONTANUNIVERSITÄT LEOBEN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5964000" y="6453560"/>
            <a:ext cx="5897562" cy="30638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AT" sz="1000" b="0" i="0" u="none" strike="noStrike" kern="1200" cap="none" spc="0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LEHRSTUHL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11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 MUL Vorlage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33285" y="365125"/>
            <a:ext cx="11528277" cy="1062023"/>
          </a:xfrm>
        </p:spPr>
        <p:txBody>
          <a:bodyPr/>
          <a:lstStyle>
            <a:lvl1pPr algn="ctr">
              <a:defRPr sz="3600" b="1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33285" y="1572501"/>
            <a:ext cx="4153257" cy="2358564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299103" y="4076419"/>
            <a:ext cx="4187439" cy="2187856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/>
          </p:nvPr>
        </p:nvSpPr>
        <p:spPr>
          <a:xfrm>
            <a:off x="4657459" y="1572501"/>
            <a:ext cx="7204342" cy="4691773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855" y="6453560"/>
            <a:ext cx="213378" cy="17070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434544" y="6453560"/>
            <a:ext cx="2210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MONTANUNIVERSITÄT LEOBEN </a:t>
            </a:r>
          </a:p>
        </p:txBody>
      </p:sp>
      <p:sp>
        <p:nvSpPr>
          <p:cNvPr id="15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5964000" y="6453560"/>
            <a:ext cx="5897562" cy="306387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AT" sz="1000" b="0" i="0" u="none" strike="noStrike" kern="1200" cap="none" spc="0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LEHRSTUHL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57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9026" y="6356350"/>
            <a:ext cx="452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A9E5-4A3E-4C24-A7A9-E45F72E7CF40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Rechteck 7"/>
          <p:cNvSpPr/>
          <p:nvPr userDrawn="1"/>
        </p:nvSpPr>
        <p:spPr>
          <a:xfrm>
            <a:off x="434544" y="6453560"/>
            <a:ext cx="2210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MONTANUNIVERSITÄT LEOBEN </a:t>
            </a:r>
          </a:p>
        </p:txBody>
      </p:sp>
    </p:spTree>
    <p:extLst>
      <p:ext uri="{BB962C8B-B14F-4D97-AF65-F5344CB8AC3E}">
        <p14:creationId xmlns:p14="http://schemas.microsoft.com/office/powerpoint/2010/main" val="416279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regor.berger@unileoben.ac.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012" y="2223206"/>
            <a:ext cx="11434273" cy="13241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de-AT" sz="3200" b="1" dirty="0"/>
              <a:t>Auswirkungen eines schwankenden Wasserstoffanteils im Erdgas auf die Industrie</a:t>
            </a:r>
            <a:endParaRPr lang="de-AT" sz="18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10986" y="6351719"/>
            <a:ext cx="3364327" cy="365125"/>
          </a:xfrm>
        </p:spPr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376012" y="4466855"/>
            <a:ext cx="11058751" cy="12259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Dipl.-Ing. Gregor Berger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Florian </a:t>
            </a:r>
            <a:r>
              <a:rPr lang="de-A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Schilling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Univ.-Prof. Dipl.-Ing.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Dr.techn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Harald Raupenstrauch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91221" y="5747667"/>
            <a:ext cx="68038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989898"/>
                </a:solidFill>
              </a:rPr>
              <a:t>WO AUS FORSCHUNG ZUKUNFT WIRD</a:t>
            </a:r>
            <a:endParaRPr lang="de-AT" sz="2800" dirty="0">
              <a:solidFill>
                <a:srgbClr val="989898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8412" y="3936460"/>
            <a:ext cx="11058751" cy="44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12. Internationale Energiewirtschaftstagung 2021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3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Inertgasbeimengung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6" name="Wolke 5"/>
          <p:cNvSpPr/>
          <p:nvPr/>
        </p:nvSpPr>
        <p:spPr>
          <a:xfrm>
            <a:off x="5260479" y="2413582"/>
            <a:ext cx="2651051" cy="1750828"/>
          </a:xfrm>
          <a:prstGeom prst="cloud">
            <a:avLst/>
          </a:prstGeom>
          <a:solidFill>
            <a:schemeClr val="bg1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Edelgas</a:t>
            </a:r>
          </a:p>
        </p:txBody>
      </p:sp>
      <p:sp>
        <p:nvSpPr>
          <p:cNvPr id="7" name="Wolke 6"/>
          <p:cNvSpPr/>
          <p:nvPr/>
        </p:nvSpPr>
        <p:spPr>
          <a:xfrm>
            <a:off x="7974419" y="1791455"/>
            <a:ext cx="4111255" cy="2100293"/>
          </a:xfrm>
          <a:prstGeom prst="cloud">
            <a:avLst/>
          </a:prstGeom>
          <a:solidFill>
            <a:schemeClr val="bg1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Kohlendioxid: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Entsteht bei jeder Verbrennung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Capture and Utilization (CCU)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Wolke 7"/>
          <p:cNvSpPr/>
          <p:nvPr/>
        </p:nvSpPr>
        <p:spPr>
          <a:xfrm>
            <a:off x="5576778" y="4278255"/>
            <a:ext cx="3033822" cy="2062716"/>
          </a:xfrm>
          <a:prstGeom prst="cloud">
            <a:avLst/>
          </a:prstGeom>
          <a:solidFill>
            <a:schemeClr val="bg1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Stickstoff: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Stickoxide</a:t>
            </a:r>
          </a:p>
        </p:txBody>
      </p:sp>
      <p:sp>
        <p:nvSpPr>
          <p:cNvPr id="9" name="Wolke 8"/>
          <p:cNvSpPr/>
          <p:nvPr/>
        </p:nvSpPr>
        <p:spPr>
          <a:xfrm>
            <a:off x="8827740" y="3995995"/>
            <a:ext cx="3033822" cy="2062716"/>
          </a:xfrm>
          <a:prstGeom prst="cloud">
            <a:avLst/>
          </a:prstGeom>
          <a:solidFill>
            <a:schemeClr val="bg1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Verfügbarkeit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Rußanteil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18402" y="1510808"/>
            <a:ext cx="379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Ausgewählte Inertgase: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33285" y="1598063"/>
            <a:ext cx="4864305" cy="489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Beeinflussung von verbrennungstechnischen Eigenschaften durch Inertgasbeimengung</a:t>
            </a:r>
          </a:p>
          <a:p>
            <a:pPr marL="0" indent="0">
              <a:buNone/>
            </a:pPr>
            <a:endParaRPr lang="de-AT" sz="700" b="1" dirty="0"/>
          </a:p>
          <a:p>
            <a:pPr marL="0" indent="0">
              <a:buNone/>
            </a:pPr>
            <a:r>
              <a:rPr lang="de-AT" b="1" dirty="0"/>
              <a:t>Auswahlkriterien für Inertgase:</a:t>
            </a:r>
          </a:p>
          <a:p>
            <a:pPr marL="285750" indent="-285750"/>
            <a:r>
              <a:rPr lang="de-AT" dirty="0"/>
              <a:t>Hohe molare Masse</a:t>
            </a:r>
          </a:p>
          <a:p>
            <a:pPr marL="285750" indent="-285750"/>
            <a:r>
              <a:rPr lang="de-AT" dirty="0"/>
              <a:t>Wirtschaftlichkeit</a:t>
            </a:r>
          </a:p>
          <a:p>
            <a:pPr marL="285750" indent="-285750"/>
            <a:r>
              <a:rPr lang="de-AT" dirty="0"/>
              <a:t>Umweltverträglichkeit</a:t>
            </a:r>
          </a:p>
          <a:p>
            <a:pPr marL="285750" indent="-285750"/>
            <a:r>
              <a:rPr lang="de-AT" dirty="0"/>
              <a:t>Mögliche negative Auswirkungen auf Anlage und Prozess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03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Inertgasbeimengung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2450767"/>
            <a:ext cx="11528425" cy="305834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3285" y="5668008"/>
            <a:ext cx="115282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Benötigtes Kohlendioxid (links) und benötigter Stickstoff (rechts) für gleichbleibende laminare Flammengeschwindigkeit bei verschiedenen Luftzahlen</a:t>
            </a:r>
            <a:endParaRPr lang="de-AT" sz="1100" dirty="0">
              <a:solidFill>
                <a:srgbClr val="00737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2374605" y="4564915"/>
            <a:ext cx="7088" cy="496186"/>
          </a:xfrm>
          <a:prstGeom prst="straightConnector1">
            <a:avLst/>
          </a:prstGeom>
          <a:ln w="19050">
            <a:solidFill>
              <a:srgbClr val="0073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1027814" y="4557827"/>
            <a:ext cx="1346791" cy="0"/>
          </a:xfrm>
          <a:prstGeom prst="straightConnector1">
            <a:avLst/>
          </a:prstGeom>
          <a:ln w="19050">
            <a:solidFill>
              <a:srgbClr val="0073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329384" y="3453376"/>
            <a:ext cx="1158636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37E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CO</a:t>
            </a:r>
            <a:r>
              <a:rPr lang="de-AT" sz="1400" baseline="-250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H</a:t>
            </a:r>
            <a:r>
              <a:rPr lang="de-AT" sz="1400" baseline="-250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AT" sz="1400" dirty="0">
              <a:solidFill>
                <a:srgbClr val="00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 Erdgas</a:t>
            </a:r>
            <a:endParaRPr lang="de-AT" sz="1400" baseline="-25000" dirty="0">
              <a:solidFill>
                <a:srgbClr val="00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33285" y="1598064"/>
            <a:ext cx="11528277" cy="457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Laminare Flammengeschwindigkeit erfordert die höchsten Inertgasanteile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11</a:t>
            </a:fld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8596424" y="4043575"/>
            <a:ext cx="0" cy="1013636"/>
          </a:xfrm>
          <a:prstGeom prst="straightConnector1">
            <a:avLst/>
          </a:prstGeom>
          <a:ln w="19050">
            <a:solidFill>
              <a:srgbClr val="0073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7249633" y="4043575"/>
            <a:ext cx="1346791" cy="0"/>
          </a:xfrm>
          <a:prstGeom prst="straightConnector1">
            <a:avLst/>
          </a:prstGeom>
          <a:ln w="19050">
            <a:solidFill>
              <a:srgbClr val="0073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343710" y="3125524"/>
            <a:ext cx="1158636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737E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N</a:t>
            </a:r>
            <a:r>
              <a:rPr lang="de-AT" sz="1400" baseline="-25000" dirty="0" smtClean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AT" sz="1400" baseline="-25000" dirty="0">
              <a:solidFill>
                <a:srgbClr val="00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400" dirty="0" smtClean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400" baseline="-250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AT" sz="1400" dirty="0">
              <a:solidFill>
                <a:srgbClr val="00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400" dirty="0" smtClean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Erdgas</a:t>
            </a:r>
            <a:endParaRPr lang="de-AT" sz="1400" baseline="-25000" dirty="0">
              <a:solidFill>
                <a:srgbClr val="0073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Inertgasbeimengung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5" y="2320357"/>
            <a:ext cx="7510907" cy="31948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333285" y="5545692"/>
            <a:ext cx="3958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Benötigter Volumenanteilsbereich von Kohlendioxid für alle verbrennungstechnischen Eigenschaften bei einer Luftzahl von 1,0</a:t>
            </a:r>
            <a:endParaRPr lang="de-AT" sz="1100" dirty="0">
              <a:solidFill>
                <a:srgbClr val="00737E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33285" y="1598064"/>
            <a:ext cx="11528277" cy="457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Bei Berücksichtigung der definierten Toleranzgrenzen: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12</a:t>
            </a:fld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7956871" y="5545693"/>
            <a:ext cx="3958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Benötigter Volumenanteilsbereich von Stickstoff für alle verbrennungstechnischen Eigenschaften bei einer Luftzahl von 1,0</a:t>
            </a:r>
            <a:endParaRPr lang="de-AT" sz="1100" dirty="0">
              <a:solidFill>
                <a:srgbClr val="00737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r="42274"/>
          <a:stretch/>
        </p:blipFill>
        <p:spPr>
          <a:xfrm>
            <a:off x="7956871" y="2320357"/>
            <a:ext cx="4148031" cy="32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24" y="2238763"/>
            <a:ext cx="4145280" cy="3389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Inertgasbeimengung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049472" y="5545692"/>
            <a:ext cx="3958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Benötigter Volumenanteilsbereich von Abgas für alle verbrennungstechnischen Eigenschaften bei einer Luftzahl von 1,0</a:t>
            </a:r>
            <a:endParaRPr lang="de-AT" sz="1100" dirty="0">
              <a:solidFill>
                <a:srgbClr val="00737E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33285" y="1598064"/>
            <a:ext cx="11528277" cy="457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Bei Berücksichtigung der definierten Toleranzgrenzen: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9"/>
          <a:stretch/>
        </p:blipFill>
        <p:spPr bwMode="auto">
          <a:xfrm>
            <a:off x="4632456" y="2320357"/>
            <a:ext cx="3211736" cy="3194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13</a:t>
            </a:fld>
            <a:endParaRPr lang="de-AT" dirty="0"/>
          </a:p>
        </p:txBody>
      </p:sp>
      <p:pic>
        <p:nvPicPr>
          <p:cNvPr id="14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2597"/>
          <a:stretch/>
        </p:blipFill>
        <p:spPr>
          <a:xfrm>
            <a:off x="333285" y="2320357"/>
            <a:ext cx="4050657" cy="322533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25886" y="5545692"/>
            <a:ext cx="39580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Benötigter Volumenanteilsbereich von Argon für alle verbrennungstechnischen Eigenschaften bei einer Luftzahl von 1,0</a:t>
            </a:r>
            <a:endParaRPr lang="de-AT" sz="1100" dirty="0">
              <a:solidFill>
                <a:srgbClr val="007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ea typeface="Times New Roman" panose="02020603050405020304" pitchFamily="18" charset="0"/>
              </a:rPr>
              <a:t>Mess- und Regelkonzept zur Anpassung an den Sauerstoffbedarf</a:t>
            </a:r>
          </a:p>
          <a:p>
            <a:pPr lvl="1"/>
            <a:r>
              <a:rPr lang="de-AT" dirty="0">
                <a:ea typeface="Times New Roman" panose="02020603050405020304" pitchFamily="18" charset="0"/>
                <a:cs typeface="Times New Roman" panose="02020603050405020304" pitchFamily="18" charset="0"/>
              </a:rPr>
              <a:t>Bestehende marktreife Konzepte</a:t>
            </a:r>
          </a:p>
          <a:p>
            <a:pPr lvl="1"/>
            <a:r>
              <a:rPr lang="de-AT" dirty="0">
                <a:ea typeface="Times New Roman" panose="02020603050405020304" pitchFamily="18" charset="0"/>
                <a:cs typeface="Times New Roman" panose="02020603050405020304" pitchFamily="18" charset="0"/>
              </a:rPr>
              <a:t>Gasanalyse statt </a:t>
            </a:r>
            <a:r>
              <a:rPr lang="de-AT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Restsauerstoffmessung im Abgas</a:t>
            </a:r>
            <a:endParaRPr lang="de-A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  <a:p>
            <a:r>
              <a:rPr lang="de-AT" dirty="0">
                <a:ea typeface="Times New Roman" panose="02020603050405020304" pitchFamily="18" charset="0"/>
                <a:cs typeface="Times New Roman" panose="02020603050405020304" pitchFamily="18" charset="0"/>
              </a:rPr>
              <a:t>Inertgasbeimengung</a:t>
            </a:r>
          </a:p>
          <a:p>
            <a:pPr lvl="1"/>
            <a:r>
              <a:rPr lang="de-AT" dirty="0">
                <a:cs typeface="Times New Roman" panose="02020603050405020304" pitchFamily="18" charset="0"/>
              </a:rPr>
              <a:t>Kohlendioxid erfordert die geringsten Anteile</a:t>
            </a:r>
          </a:p>
          <a:p>
            <a:pPr lvl="1"/>
            <a:r>
              <a:rPr lang="de-AT" dirty="0">
                <a:cs typeface="Times New Roman" panose="02020603050405020304" pitchFamily="18" charset="0"/>
              </a:rPr>
              <a:t>Laminare Flammengeschwindigkeit am </a:t>
            </a:r>
            <a:r>
              <a:rPr lang="de-AT" dirty="0" smtClean="0">
                <a:cs typeface="Times New Roman" panose="02020603050405020304" pitchFamily="18" charset="0"/>
              </a:rPr>
              <a:t>sch</a:t>
            </a:r>
            <a:r>
              <a:rPr lang="de-AT" dirty="0">
                <a:cs typeface="Times New Roman" panose="02020603050405020304" pitchFamily="18" charset="0"/>
              </a:rPr>
              <a:t>wersten zu beherrschen</a:t>
            </a:r>
          </a:p>
          <a:p>
            <a:pPr lvl="1"/>
            <a:r>
              <a:rPr lang="de-DE" dirty="0"/>
              <a:t>Übergangslösung bis Industriebrenner durch zusätzliche Regeleinrichtungen mit einem variablen Wasserstoffanteil im Erdgas umgehen können</a:t>
            </a:r>
          </a:p>
          <a:p>
            <a:pPr lvl="1"/>
            <a:r>
              <a:rPr lang="de-DE" dirty="0"/>
              <a:t>Möglicher Einsatz bei Netzabschnitten des Verteilnetzes mit erhöhter Wasserstoffeinspeisung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5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[1]	</a:t>
            </a:r>
            <a:r>
              <a:rPr lang="de-DE" sz="1800" dirty="0"/>
              <a:t>F. </a:t>
            </a:r>
            <a:r>
              <a:rPr lang="de-DE" sz="1800" dirty="0" err="1"/>
              <a:t>Hunecke</a:t>
            </a:r>
            <a:r>
              <a:rPr lang="de-DE" sz="1800" dirty="0"/>
              <a:t>, C. Perez Linkenheil und P. </a:t>
            </a:r>
            <a:r>
              <a:rPr lang="de-DE" sz="1800" dirty="0" err="1"/>
              <a:t>Heidinger</a:t>
            </a:r>
            <a:r>
              <a:rPr lang="de-DE" sz="1800" dirty="0"/>
              <a:t>, Österreichs Weg in Richtung 100 % Erneuerbare., Eine 	Analyse von 2030 mit Ausblick 2050,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Brainpool</a:t>
            </a:r>
            <a:r>
              <a:rPr lang="de-DE" sz="1800" dirty="0"/>
              <a:t>, Berlin, 2019.</a:t>
            </a:r>
            <a:endParaRPr lang="de-AT" sz="1800" dirty="0"/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[2]	GRI-</a:t>
            </a:r>
            <a:r>
              <a:rPr lang="de-AT" sz="1800" dirty="0" err="1"/>
              <a:t>Mech</a:t>
            </a:r>
            <a:r>
              <a:rPr lang="de-AT" sz="1800" dirty="0"/>
              <a:t> </a:t>
            </a:r>
            <a:r>
              <a:rPr lang="de-AT" sz="1800" dirty="0" err="1"/>
              <a:t>releases</a:t>
            </a:r>
            <a:r>
              <a:rPr lang="de-AT" sz="1800" dirty="0"/>
              <a:t>, Online verfügbar unter http://combustion.berkeley.edu/gri-mech/releases.html, 	abgerufen am 20. Oktober 2020.</a:t>
            </a:r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[3]	</a:t>
            </a:r>
            <a:r>
              <a:rPr lang="de-AT" sz="1800" dirty="0" err="1"/>
              <a:t>Cantera</a:t>
            </a:r>
            <a:r>
              <a:rPr lang="de-AT" sz="1800" dirty="0"/>
              <a:t> 2.3.0, Online verfügbar unter https://cantera.github.io/docs/sphinx/html/about.html, abgerufen am 	20. Oktober 2020.</a:t>
            </a:r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[4]	Voestalpine, Interner Bericht, </a:t>
            </a:r>
            <a:r>
              <a:rPr lang="de-AT" sz="1800" dirty="0" smtClean="0"/>
              <a:t>Durchschnittliche </a:t>
            </a:r>
            <a:r>
              <a:rPr lang="de-AT" sz="1800" dirty="0"/>
              <a:t>Erdgaszusammensetzung am Standort Linz.</a:t>
            </a:r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[5]	Raupenstrauch, H., H. Kern, C. </a:t>
            </a:r>
            <a:r>
              <a:rPr lang="de-AT" sz="1800" dirty="0" err="1"/>
              <a:t>Spijker</a:t>
            </a:r>
            <a:r>
              <a:rPr lang="de-AT" sz="1800" dirty="0"/>
              <a:t>, D. Egger, G. Berger, A. </a:t>
            </a:r>
            <a:r>
              <a:rPr lang="de-AT" sz="1800" dirty="0" err="1"/>
              <a:t>Streitmayer</a:t>
            </a:r>
            <a:r>
              <a:rPr lang="de-AT" sz="1800" dirty="0"/>
              <a:t> und R. </a:t>
            </a:r>
            <a:r>
              <a:rPr lang="de-AT" sz="1800" dirty="0" err="1"/>
              <a:t>Kaupa</a:t>
            </a:r>
            <a:r>
              <a:rPr lang="de-AT" sz="1800" dirty="0"/>
              <a:t>, Projekt </a:t>
            </a:r>
            <a:r>
              <a:rPr lang="de-AT" sz="1800" dirty="0" err="1"/>
              <a:t>Greening</a:t>
            </a:r>
            <a:r>
              <a:rPr lang="de-AT" sz="1800" dirty="0"/>
              <a:t> 	</a:t>
            </a:r>
            <a:r>
              <a:rPr lang="de-AT" sz="1800" dirty="0" err="1"/>
              <a:t>the</a:t>
            </a:r>
            <a:r>
              <a:rPr lang="de-AT" sz="1800" dirty="0"/>
              <a:t> Gas., Verbrennungstechnische und sicherheitsrelevante Anforderungen in Hinblick auf einen erhöhten 	Biogas- und Wasserstoffanteil im Erdgas, Lehrstuhl für Thermoprozesstechnik an der Montanuniversität 	Leoben, Leoben, 2019.</a:t>
            </a:r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[6]	</a:t>
            </a:r>
            <a:r>
              <a:rPr lang="de-AT" sz="1800" dirty="0" err="1"/>
              <a:t>Brunklaus</a:t>
            </a:r>
            <a:r>
              <a:rPr lang="de-AT" sz="1800" dirty="0"/>
              <a:t>, J. H. und J. Stepanek, Industrieöfen, Bau und Betrieb, Vulkan-Verl., Essen, 1994.</a:t>
            </a:r>
          </a:p>
          <a:p>
            <a:pPr marL="0" indent="0">
              <a:buNone/>
              <a:tabLst>
                <a:tab pos="360000" algn="l"/>
              </a:tabLst>
            </a:pPr>
            <a:r>
              <a:rPr lang="de-AT" sz="1800" dirty="0"/>
              <a:t>[7]	Kroner, K. und M. </a:t>
            </a:r>
            <a:r>
              <a:rPr lang="de-AT" sz="1800" dirty="0" err="1"/>
              <a:t>Wicker</a:t>
            </a:r>
            <a:r>
              <a:rPr lang="de-AT" sz="1800" dirty="0"/>
              <a:t>, Luft/Gas-Verhältnisregelung an industriellen Beheizungseinrichtungen, in: 	GASWÄRME International (55), 2006.</a:t>
            </a:r>
          </a:p>
          <a:p>
            <a:pPr marL="0" indent="0">
              <a:buNone/>
              <a:tabLst>
                <a:tab pos="360000" algn="l"/>
              </a:tabLst>
            </a:pPr>
            <a:endParaRPr lang="de-AT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75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015" y="2043567"/>
            <a:ext cx="11434273" cy="1576248"/>
          </a:xfrm>
        </p:spPr>
        <p:txBody>
          <a:bodyPr>
            <a:normAutofit/>
          </a:bodyPr>
          <a:lstStyle/>
          <a:p>
            <a:r>
              <a:rPr lang="de-AT" sz="4400" b="1" dirty="0"/>
              <a:t>Danke 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307193" y="6356349"/>
            <a:ext cx="3571915" cy="365125"/>
          </a:xfrm>
        </p:spPr>
        <p:txBody>
          <a:bodyPr/>
          <a:lstStyle/>
          <a:p>
            <a:r>
              <a:rPr lang="de-AT" dirty="0" smtClean="0"/>
              <a:t>Lehrstuhl für Thermoprozesstechnik – 08.09.2021</a:t>
            </a:r>
            <a:endParaRPr lang="de-AT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76012" y="3967439"/>
            <a:ext cx="11058751" cy="1725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Dipl.-Ing. Gregor Berger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Lehrstuhl für Thermoprozesstechnik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Montanuniversität Leoben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gregor.berger@unileoben.ac.at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+43 3842 402 5814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10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Inhalt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73915"/>
              </p:ext>
            </p:extLst>
          </p:nvPr>
        </p:nvGraphicFramePr>
        <p:xfrm>
          <a:off x="1129112" y="1602572"/>
          <a:ext cx="9936622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61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285" y="4120506"/>
            <a:ext cx="11731123" cy="2344089"/>
          </a:xfrm>
        </p:spPr>
        <p:txBody>
          <a:bodyPr>
            <a:normAutofit/>
          </a:bodyPr>
          <a:lstStyle/>
          <a:p>
            <a:r>
              <a:rPr lang="de-AT" sz="2200" dirty="0"/>
              <a:t>Wasserstoff als Speicher für Überschüsse aus Erneuerbaren</a:t>
            </a:r>
          </a:p>
          <a:p>
            <a:pPr lvl="1"/>
            <a:r>
              <a:rPr lang="de-AT" sz="2000" dirty="0"/>
              <a:t>Schwankungen des Wasserstoffgehalts bei direkter Einspeisung ins Verteilnetz</a:t>
            </a:r>
          </a:p>
          <a:p>
            <a:pPr lvl="1"/>
            <a:r>
              <a:rPr lang="de-AT" sz="2000" dirty="0"/>
              <a:t>Beeinflussung der verbrennungstechnischen Eigenschaften</a:t>
            </a:r>
          </a:p>
          <a:p>
            <a:r>
              <a:rPr lang="de-AT" sz="2000" dirty="0" smtClean="0"/>
              <a:t>Fragestellung der österreichischen </a:t>
            </a:r>
            <a:r>
              <a:rPr lang="de-AT" sz="2000" dirty="0"/>
              <a:t>Vereinigung für das Gas- und Wasserfach:</a:t>
            </a:r>
          </a:p>
          <a:p>
            <a:pPr lvl="1"/>
            <a:r>
              <a:rPr lang="de-AT" sz="2000" dirty="0"/>
              <a:t>Auswirkungen eines schwankenden Wasserstoffanteils im Erdgas auf Industriebrenner?</a:t>
            </a:r>
          </a:p>
          <a:p>
            <a:pPr lvl="1"/>
            <a:r>
              <a:rPr lang="de-DE" sz="2000" dirty="0" smtClean="0"/>
              <a:t>Umgang </a:t>
            </a:r>
            <a:r>
              <a:rPr lang="de-DE" sz="2000" dirty="0"/>
              <a:t>mit Schwankungen des Wasserstoffanteils im </a:t>
            </a:r>
            <a:r>
              <a:rPr lang="de-DE" sz="2000" dirty="0" smtClean="0"/>
              <a:t>Erdgas?</a:t>
            </a:r>
            <a:endParaRPr lang="de-AT" sz="2000" dirty="0"/>
          </a:p>
          <a:p>
            <a:endParaRPr lang="de-AT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33" y="1416385"/>
            <a:ext cx="3905788" cy="20527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83133" y="3535556"/>
            <a:ext cx="3905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Monatlich auftretende Überschüsse und Fehlmengen von Wind, PV und Laufwasser für Österreich im Jahr 2030 [1]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05346" y="3528177"/>
            <a:ext cx="40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Monatlich auftretende Überschüsse und Fehlmengen von Wind, PV und Laufwasser für Österreich im Jahr 2050 [1]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86" y="1427148"/>
            <a:ext cx="3948729" cy="210102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14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Grundlagen und Methodik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Betrachtung von verbrennungstechnischen Eigenschaften</a:t>
            </a:r>
          </a:p>
          <a:p>
            <a:pPr lvl="1"/>
            <a:r>
              <a:rPr lang="de-DE" dirty="0"/>
              <a:t>GRI 3.0 Reaktionsmechanismus mit zugehöriger thermodynamischer Datenbank [2]</a:t>
            </a:r>
          </a:p>
          <a:p>
            <a:pPr lvl="1"/>
            <a:r>
              <a:rPr lang="de-DE" dirty="0"/>
              <a:t>Lösung der komplexen Reaktionssysteme: Toolbox </a:t>
            </a:r>
            <a:r>
              <a:rPr lang="de-DE" dirty="0" err="1"/>
              <a:t>Cantera</a:t>
            </a:r>
            <a:r>
              <a:rPr lang="de-DE" dirty="0"/>
              <a:t> [3]</a:t>
            </a:r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868175" y="2842032"/>
            <a:ext cx="860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solidFill>
                  <a:srgbClr val="0073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Zusammensetzung der untersuchten Gase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25422"/>
              </p:ext>
            </p:extLst>
          </p:nvPr>
        </p:nvGraphicFramePr>
        <p:xfrm>
          <a:off x="1323713" y="3152224"/>
          <a:ext cx="9689184" cy="3240000"/>
        </p:xfrm>
        <a:graphic>
          <a:graphicData uri="http://schemas.openxmlformats.org/drawingml/2006/table">
            <a:tbl>
              <a:tblPr firstRow="1" firstCol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4184556767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4195652663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1773832508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2429998696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4291934226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3430797573"/>
                    </a:ext>
                  </a:extLst>
                </a:gridCol>
                <a:gridCol w="1452864">
                  <a:extLst>
                    <a:ext uri="{9D8B030D-6E8A-4147-A177-3AD203B41FA5}">
                      <a16:colId xmlns:a16="http://schemas.microsoft.com/office/drawing/2014/main" val="509811260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Anteil in Vol.-%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134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Erdgas [4]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Wasserstoff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  <a:endParaRPr lang="de-AT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Stickstoff</a:t>
                      </a:r>
                      <a:endParaRPr lang="de-AT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Kohlendioxid</a:t>
                      </a:r>
                      <a:endParaRPr lang="de-AT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Luft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986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97,97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69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79,00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063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088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963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404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8430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DE" sz="16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790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de-A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605070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73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Betrachtete verbrennungstechnische Eigenschaften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59364"/>
              </p:ext>
            </p:extLst>
          </p:nvPr>
        </p:nvGraphicFramePr>
        <p:xfrm>
          <a:off x="1482893" y="1511513"/>
          <a:ext cx="9229060" cy="4786560"/>
        </p:xfrm>
        <a:graphic>
          <a:graphicData uri="http://schemas.openxmlformats.org/drawingml/2006/table">
            <a:tbl>
              <a:tblPr firstRow="1" firstCol="1" bandRow="1"/>
              <a:tblGrid>
                <a:gridCol w="7049144">
                  <a:extLst>
                    <a:ext uri="{9D8B030D-6E8A-4147-A177-3AD203B41FA5}">
                      <a16:colId xmlns:a16="http://schemas.microsoft.com/office/drawing/2014/main" val="1872984238"/>
                    </a:ext>
                  </a:extLst>
                </a:gridCol>
                <a:gridCol w="2179916">
                  <a:extLst>
                    <a:ext uri="{9D8B030D-6E8A-4147-A177-3AD203B41FA5}">
                      <a16:colId xmlns:a16="http://schemas.microsoft.com/office/drawing/2014/main" val="158754375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Verbrennungstechnische Eigenschaft</a:t>
                      </a:r>
                      <a:endParaRPr lang="de-A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Toleranz</a:t>
                      </a:r>
                      <a:endParaRPr lang="de-A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0392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Sauerstoffbedarf</a:t>
                      </a:r>
                      <a:endParaRPr lang="de-A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Benötigter Sauerstoff für eine vollständige Verbrennung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+5% / -7%</a:t>
                      </a:r>
                      <a:endParaRPr lang="de-A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9348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Reaktionsenthalpie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Wärme umgewandelter Energieinhalt in einem offenen System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+10% / -10%</a:t>
                      </a:r>
                      <a:endParaRPr lang="de-A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8708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Adiabate Verbrennungstemperatur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Theoretische Temperatur einer Flamme ohne Wärmeabgabe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+80 K / -50 K</a:t>
                      </a:r>
                      <a:endParaRPr lang="de-A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22459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Laminare Flammengeschwindigkeit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Geschwindigkeit mit der sich eine laminare Flammenfront relativ zur Strömung bewegt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+8% / -8%</a:t>
                      </a:r>
                      <a:endParaRPr lang="de-AT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06241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32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Betrachtete verbrennungstechnische Eigenschaften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A340D46-B068-426B-827F-A4984F83F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07808"/>
              </p:ext>
            </p:extLst>
          </p:nvPr>
        </p:nvGraphicFramePr>
        <p:xfrm>
          <a:off x="537796" y="1792429"/>
          <a:ext cx="5458047" cy="395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25" y="2742136"/>
            <a:ext cx="1033578" cy="1221064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51320"/>
              </p:ext>
            </p:extLst>
          </p:nvPr>
        </p:nvGraphicFramePr>
        <p:xfrm>
          <a:off x="6514793" y="2066188"/>
          <a:ext cx="5132553" cy="3404019"/>
        </p:xfrm>
        <a:graphic>
          <a:graphicData uri="http://schemas.openxmlformats.org/drawingml/2006/table">
            <a:tbl>
              <a:tblPr firstRow="1" firstCol="1" bandRow="1"/>
              <a:tblGrid>
                <a:gridCol w="2738455">
                  <a:extLst>
                    <a:ext uri="{9D8B030D-6E8A-4147-A177-3AD203B41FA5}">
                      <a16:colId xmlns:a16="http://schemas.microsoft.com/office/drawing/2014/main" val="4166935586"/>
                    </a:ext>
                  </a:extLst>
                </a:gridCol>
                <a:gridCol w="2394098">
                  <a:extLst>
                    <a:ext uri="{9D8B030D-6E8A-4147-A177-3AD203B41FA5}">
                      <a16:colId xmlns:a16="http://schemas.microsoft.com/office/drawing/2014/main" val="344645480"/>
                    </a:ext>
                  </a:extLst>
                </a:gridCol>
              </a:tblGrid>
              <a:tr h="8976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Verbrennungstechnische Eigenschaft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Möglicher Wasserstoffanteil in Vol.-%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60199"/>
                  </a:ext>
                </a:extLst>
              </a:tr>
              <a:tr h="62659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Reaktionsenthalpie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de-A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28792"/>
                  </a:ext>
                </a:extLst>
              </a:tr>
              <a:tr h="62659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Adiabate Verbrennungstemperatur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de-A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0254"/>
                  </a:ext>
                </a:extLst>
              </a:tr>
              <a:tr h="62659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Laminare Flammengeschwindigkeit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A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667565"/>
                  </a:ext>
                </a:extLst>
              </a:tr>
              <a:tr h="62659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Sauerstoffbedarf</a:t>
                      </a:r>
                      <a:endParaRPr lang="de-AT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045383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432386" y="5743967"/>
            <a:ext cx="56688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Vergleich der laminaren Flammengeschwindigkeit bei Beimengung von Wasserstoff zu Erdgas bei verschiedenen Luftzahlen [5]</a:t>
            </a:r>
            <a:endParaRPr lang="de-AT" sz="1100" dirty="0">
              <a:solidFill>
                <a:srgbClr val="00737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08341" y="5743967"/>
            <a:ext cx="4545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Mögliche Wasserstoffanteile für betrachtete verbrennungstechnische Eigenschaften [5]</a:t>
            </a:r>
            <a:endParaRPr lang="de-AT" sz="1100" dirty="0">
              <a:solidFill>
                <a:srgbClr val="00737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Maßnahmen zur Bewältigung schwankender Wasserstoffanteile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35516"/>
              </p:ext>
            </p:extLst>
          </p:nvPr>
        </p:nvGraphicFramePr>
        <p:xfrm>
          <a:off x="653553" y="1600419"/>
          <a:ext cx="10887740" cy="4582656"/>
        </p:xfrm>
        <a:graphic>
          <a:graphicData uri="http://schemas.openxmlformats.org/drawingml/2006/table">
            <a:tbl>
              <a:tblPr firstRow="1" firstCol="1" bandRow="1"/>
              <a:tblGrid>
                <a:gridCol w="4038673">
                  <a:extLst>
                    <a:ext uri="{9D8B030D-6E8A-4147-A177-3AD203B41FA5}">
                      <a16:colId xmlns:a16="http://schemas.microsoft.com/office/drawing/2014/main" val="1872984238"/>
                    </a:ext>
                  </a:extLst>
                </a:gridCol>
                <a:gridCol w="872634">
                  <a:extLst>
                    <a:ext uri="{9D8B030D-6E8A-4147-A177-3AD203B41FA5}">
                      <a16:colId xmlns:a16="http://schemas.microsoft.com/office/drawing/2014/main" val="2325288519"/>
                    </a:ext>
                  </a:extLst>
                </a:gridCol>
                <a:gridCol w="1889065">
                  <a:extLst>
                    <a:ext uri="{9D8B030D-6E8A-4147-A177-3AD203B41FA5}">
                      <a16:colId xmlns:a16="http://schemas.microsoft.com/office/drawing/2014/main" val="3495177248"/>
                    </a:ext>
                  </a:extLst>
                </a:gridCol>
                <a:gridCol w="4087368">
                  <a:extLst>
                    <a:ext uri="{9D8B030D-6E8A-4147-A177-3AD203B41FA5}">
                      <a16:colId xmlns:a16="http://schemas.microsoft.com/office/drawing/2014/main" val="1587543756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Verbrennungstechnische Eigenschaft</a:t>
                      </a: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Einheit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Änderung bei H</a:t>
                      </a:r>
                      <a:r>
                        <a:rPr lang="de-AT" sz="18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AT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-Beimengung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Maßnahme</a:t>
                      </a: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03928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Sauerstoffbedarf</a:t>
                      </a:r>
                      <a:endParaRPr lang="de-A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m³/m³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Mess- und Regelkonzept zur Anpassung an den Sauerstoffbedarf</a:t>
                      </a:r>
                      <a:endParaRPr lang="de-A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934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Volumenspez</a:t>
                      </a:r>
                      <a:r>
                        <a:rPr lang="de-A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Reaktionsenthalpie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kJ/m³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Anpassung der Brenngasmenge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870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Massenspez</a:t>
                      </a:r>
                      <a:r>
                        <a:rPr lang="de-A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Reaktionsenthalpie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kJ/kg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Inertgasbeimengung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86861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Adiabate Flammentemperatur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AT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22459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Laminare Flammengeschwindigkeit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m/s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AT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06241"/>
                  </a:ext>
                </a:extLst>
              </a:tr>
            </a:tbl>
          </a:graphicData>
        </a:graphic>
      </p:graphicFrame>
      <p:sp>
        <p:nvSpPr>
          <p:cNvPr id="7" name="Pfeil nach unten 6"/>
          <p:cNvSpPr/>
          <p:nvPr/>
        </p:nvSpPr>
        <p:spPr>
          <a:xfrm>
            <a:off x="6337002" y="3472969"/>
            <a:ext cx="288000" cy="432000"/>
          </a:xfrm>
          <a:prstGeom prst="downArrow">
            <a:avLst/>
          </a:prstGeom>
          <a:solidFill>
            <a:srgbClr val="00737E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unten 7"/>
          <p:cNvSpPr/>
          <p:nvPr/>
        </p:nvSpPr>
        <p:spPr>
          <a:xfrm rot="10800000">
            <a:off x="6337002" y="4168815"/>
            <a:ext cx="288000" cy="432000"/>
          </a:xfrm>
          <a:prstGeom prst="downArrow">
            <a:avLst/>
          </a:prstGeom>
          <a:solidFill>
            <a:srgbClr val="00737E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 nach unten 8"/>
          <p:cNvSpPr/>
          <p:nvPr/>
        </p:nvSpPr>
        <p:spPr>
          <a:xfrm rot="10800000">
            <a:off x="6337002" y="4895264"/>
            <a:ext cx="288000" cy="432000"/>
          </a:xfrm>
          <a:prstGeom prst="downArrow">
            <a:avLst/>
          </a:prstGeom>
          <a:solidFill>
            <a:srgbClr val="00737E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unten 9"/>
          <p:cNvSpPr/>
          <p:nvPr/>
        </p:nvSpPr>
        <p:spPr>
          <a:xfrm rot="10800000">
            <a:off x="6337002" y="5621712"/>
            <a:ext cx="288000" cy="432000"/>
          </a:xfrm>
          <a:prstGeom prst="downArrow">
            <a:avLst/>
          </a:prstGeom>
          <a:solidFill>
            <a:srgbClr val="00737E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unten 11"/>
          <p:cNvSpPr/>
          <p:nvPr/>
        </p:nvSpPr>
        <p:spPr>
          <a:xfrm>
            <a:off x="6337002" y="2693783"/>
            <a:ext cx="288000" cy="432000"/>
          </a:xfrm>
          <a:prstGeom prst="downArrow">
            <a:avLst/>
          </a:prstGeom>
          <a:solidFill>
            <a:srgbClr val="00737E"/>
          </a:solidFill>
          <a:ln>
            <a:solidFill>
              <a:srgbClr val="0073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7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Mess- und Regelkonzept zur Anpassung an den Sauerstoffbedarf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Bestehende Systeme auf Basis der Restsauerstoffmessung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90075" y="5536572"/>
            <a:ext cx="3960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Pneumatisch dynamische Gemischregelung mit Lambdasonde [6]</a:t>
            </a:r>
            <a:endParaRPr lang="de-AT" sz="1100" dirty="0">
              <a:solidFill>
                <a:srgbClr val="00737E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651A71-28A6-446D-ABB9-4A00351CC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9" t="8309" b="2549"/>
          <a:stretch/>
        </p:blipFill>
        <p:spPr bwMode="auto">
          <a:xfrm>
            <a:off x="706233" y="2512572"/>
            <a:ext cx="4128265" cy="30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69" y="2728572"/>
            <a:ext cx="6435670" cy="2808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408938" y="5536572"/>
            <a:ext cx="6207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Aufbau einer elektronischen Verbundregelung für Brenngas/Luft-Gemisch nach EN 12067-2 [7]</a:t>
            </a:r>
            <a:endParaRPr lang="de-AT" sz="1100" dirty="0">
              <a:solidFill>
                <a:srgbClr val="00737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06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Mess- und Regelkonzept zur Anpassung an den Sauerstoffbedarf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Mögliche Probleme bei Restsauerstoffmessung</a:t>
            </a:r>
          </a:p>
          <a:p>
            <a:pPr lvl="1"/>
            <a:r>
              <a:rPr lang="de-AT" dirty="0"/>
              <a:t>Staubbeladenes Abgas</a:t>
            </a:r>
          </a:p>
          <a:p>
            <a:pPr lvl="1"/>
            <a:r>
              <a:rPr lang="de-AT" dirty="0"/>
              <a:t>Ziehen von Falschluft (vor allem </a:t>
            </a:r>
            <a:br>
              <a:rPr lang="de-AT" dirty="0"/>
            </a:br>
            <a:r>
              <a:rPr lang="de-AT" dirty="0"/>
              <a:t>bei älteren Anlagen)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r>
              <a:rPr lang="de-AT" dirty="0"/>
              <a:t>Alternative: Gasanalyse</a:t>
            </a:r>
          </a:p>
          <a:p>
            <a:pPr lvl="1"/>
            <a:r>
              <a:rPr lang="de-AT" dirty="0"/>
              <a:t>Gaschromatographie</a:t>
            </a:r>
          </a:p>
          <a:p>
            <a:pPr lvl="1"/>
            <a:r>
              <a:rPr lang="de-AT" dirty="0" smtClean="0"/>
              <a:t>Wärmeleitungsdetektoren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Lehrstuhl für Thermoprozesstechnik – 08.09.2021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6630308" y="5620324"/>
            <a:ext cx="3960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100" dirty="0">
                <a:solidFill>
                  <a:srgbClr val="0073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Pneumatisch dynamische Gemischregelung mit Gasanalyse (auf Basis von [6])</a:t>
            </a:r>
            <a:endParaRPr lang="de-AT" sz="1100" dirty="0">
              <a:solidFill>
                <a:srgbClr val="00737E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75173D1-47A2-490C-9B6F-9DB82890B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1"/>
          <a:stretch/>
        </p:blipFill>
        <p:spPr bwMode="auto">
          <a:xfrm>
            <a:off x="6174911" y="2252794"/>
            <a:ext cx="4871376" cy="336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9E5-4A3E-4C24-A7A9-E45F72E7CF40}" type="slidenum">
              <a:rPr lang="de-AT" smtClean="0"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27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Breitbild</PresentationFormat>
  <Paragraphs>253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</vt:lpstr>
      <vt:lpstr>Auswirkungen eines schwankenden Wasserstoffanteils im Erdgas auf die Industrie</vt:lpstr>
      <vt:lpstr>Inhalt</vt:lpstr>
      <vt:lpstr>Einleitung</vt:lpstr>
      <vt:lpstr>Grundlagen und Methodik</vt:lpstr>
      <vt:lpstr>Betrachtete verbrennungstechnische Eigenschaften </vt:lpstr>
      <vt:lpstr>Betrachtete verbrennungstechnische Eigenschaften </vt:lpstr>
      <vt:lpstr>Maßnahmen zur Bewältigung schwankender Wasserstoffanteile</vt:lpstr>
      <vt:lpstr>Mess- und Regelkonzept zur Anpassung an den Sauerstoffbedarf</vt:lpstr>
      <vt:lpstr>Mess- und Regelkonzept zur Anpassung an den Sauerstoffbedarf</vt:lpstr>
      <vt:lpstr>Inertgasbeimengung</vt:lpstr>
      <vt:lpstr>Inertgasbeimengung</vt:lpstr>
      <vt:lpstr>Inertgasbeimengung</vt:lpstr>
      <vt:lpstr>Inertgasbeimengung</vt:lpstr>
      <vt:lpstr>Fazit</vt:lpstr>
      <vt:lpstr>Literatur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Gregor Berger</cp:lastModifiedBy>
  <cp:revision>730</cp:revision>
  <cp:lastPrinted>2020-02-10T09:10:03Z</cp:lastPrinted>
  <dcterms:created xsi:type="dcterms:W3CDTF">2019-01-31T09:14:42Z</dcterms:created>
  <dcterms:modified xsi:type="dcterms:W3CDTF">2021-09-08T09:16:33Z</dcterms:modified>
</cp:coreProperties>
</file>