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7"/>
  </p:sldMasterIdLst>
  <p:notesMasterIdLst>
    <p:notesMasterId r:id="rId40"/>
  </p:notesMasterIdLst>
  <p:handoutMasterIdLst>
    <p:handoutMasterId r:id="rId41"/>
  </p:handoutMasterIdLst>
  <p:sldIdLst>
    <p:sldId id="902" r:id="rId18"/>
    <p:sldId id="936" r:id="rId19"/>
    <p:sldId id="966" r:id="rId20"/>
    <p:sldId id="977" r:id="rId21"/>
    <p:sldId id="972" r:id="rId22"/>
    <p:sldId id="976" r:id="rId23"/>
    <p:sldId id="978" r:id="rId24"/>
    <p:sldId id="979" r:id="rId25"/>
    <p:sldId id="973" r:id="rId26"/>
    <p:sldId id="980" r:id="rId27"/>
    <p:sldId id="974" r:id="rId28"/>
    <p:sldId id="981" r:id="rId29"/>
    <p:sldId id="984" r:id="rId30"/>
    <p:sldId id="982" r:id="rId31"/>
    <p:sldId id="983" r:id="rId32"/>
    <p:sldId id="975" r:id="rId33"/>
    <p:sldId id="986" r:id="rId34"/>
    <p:sldId id="987" r:id="rId35"/>
    <p:sldId id="985" r:id="rId36"/>
    <p:sldId id="964" r:id="rId37"/>
    <p:sldId id="988" r:id="rId38"/>
    <p:sldId id="898" r:id="rId39"/>
  </p:sldIdLst>
  <p:sldSz cx="12198350" cy="6858000"/>
  <p:notesSz cx="6858000" cy="9686925"/>
  <p:custDataLst>
    <p:custData r:id="rId3"/>
    <p:tags r:id="rId42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2" userDrawn="1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3884" userDrawn="1">
          <p15:clr>
            <a:srgbClr val="A4A3A4"/>
          </p15:clr>
        </p15:guide>
        <p15:guide id="14" orient="horz" pos="2433" userDrawn="1">
          <p15:clr>
            <a:srgbClr val="A4A3A4"/>
          </p15:clr>
        </p15:guide>
        <p15:guide id="15" orient="horz" pos="2341" userDrawn="1">
          <p15:clr>
            <a:srgbClr val="A4A3A4"/>
          </p15:clr>
        </p15:guide>
        <p15:guide id="16" orient="horz" pos="8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051">
          <p15:clr>
            <a:srgbClr val="A4A3A4"/>
          </p15:clr>
        </p15:guide>
        <p15:guide id="4" pos="2160">
          <p15:clr>
            <a:srgbClr val="A4A3A4"/>
          </p15:clr>
        </p15:guide>
        <p15:guide id="5" orient="horz" pos="2870">
          <p15:clr>
            <a:srgbClr val="A4A3A4"/>
          </p15:clr>
        </p15:guide>
        <p15:guide id="6" orient="horz" pos="465">
          <p15:clr>
            <a:srgbClr val="A4A3A4"/>
          </p15:clr>
        </p15:guide>
        <p15:guide id="7" orient="horz" pos="2733">
          <p15:clr>
            <a:srgbClr val="A4A3A4"/>
          </p15:clr>
        </p15:guide>
        <p15:guide id="8" orient="horz" pos="5637">
          <p15:clr>
            <a:srgbClr val="A4A3A4"/>
          </p15:clr>
        </p15:guide>
        <p15:guide id="9" pos="4156">
          <p15:clr>
            <a:srgbClr val="A4A3A4"/>
          </p15:clr>
        </p15:guide>
        <p15:guide id="10" pos="16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jka, Stephan (T RDA IOT SES-AT)" initials="CS(RISA" lastIdx="1" clrIdx="0">
    <p:extLst>
      <p:ext uri="{19B8F6BF-5375-455C-9EA6-DF929625EA0E}">
        <p15:presenceInfo xmlns:p15="http://schemas.microsoft.com/office/powerpoint/2012/main" userId="S::stephan.cejka@siemens.com::1e773d30-f4a2-4534-bff5-904eb6e7f99e" providerId="AD"/>
      </p:ext>
    </p:extLst>
  </p:cmAuthor>
  <p:cmAuthor id="2" name="Poplavskaya Ksenia" initials="PK" lastIdx="6" clrIdx="1">
    <p:extLst>
      <p:ext uri="{19B8F6BF-5375-455C-9EA6-DF929625EA0E}">
        <p15:presenceInfo xmlns:p15="http://schemas.microsoft.com/office/powerpoint/2012/main" userId="S::Ksenia.Poplavskaya@ait.ac.at::65526e17-48ea-4df0-8b51-048af9e358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C"/>
    <a:srgbClr val="FDFDFD"/>
    <a:srgbClr val="FDFEFD"/>
    <a:srgbClr val="FEFDFD"/>
    <a:srgbClr val="FEFEFD"/>
    <a:srgbClr val="FEFEFE"/>
    <a:srgbClr val="FEFFFE"/>
    <a:srgbClr val="FFFEFE"/>
    <a:srgbClr val="FFFF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6" autoAdjust="0"/>
    <p:restoredTop sz="96224" autoAdjust="0"/>
  </p:normalViewPr>
  <p:slideViewPr>
    <p:cSldViewPr snapToObjects="1" showGuides="1">
      <p:cViewPr varScale="1">
        <p:scale>
          <a:sx n="110" d="100"/>
          <a:sy n="110" d="100"/>
        </p:scale>
        <p:origin x="912" y="102"/>
      </p:cViewPr>
      <p:guideLst>
        <p:guide orient="horz" pos="210"/>
        <p:guide pos="395"/>
        <p:guide pos="3842"/>
        <p:guide pos="3932"/>
        <p:guide pos="7380"/>
        <p:guide pos="5566"/>
        <p:guide orient="horz" pos="3884"/>
        <p:guide orient="horz" pos="2433"/>
        <p:guide orient="horz" pos="2341"/>
        <p:guide orient="horz" pos="891"/>
      </p:guideLst>
    </p:cSldViewPr>
  </p:slideViewPr>
  <p:outlineViewPr>
    <p:cViewPr>
      <p:scale>
        <a:sx n="33" d="100"/>
        <a:sy n="33" d="100"/>
      </p:scale>
      <p:origin x="0" y="-10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204" y="582"/>
      </p:cViewPr>
      <p:guideLst>
        <p:guide orient="horz" pos="3224"/>
        <p:guide pos="2236"/>
        <p:guide orient="horz" pos="3051"/>
        <p:guide pos="2160"/>
        <p:guide orient="horz" pos="2870"/>
        <p:guide orient="horz" pos="465"/>
        <p:guide orient="horz" pos="2733"/>
        <p:guide orient="horz" pos="5637"/>
        <p:guide pos="4156"/>
        <p:guide pos="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39161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18840" y="0"/>
            <a:ext cx="3139160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64038"/>
            <a:ext cx="3139161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8840" y="9164038"/>
            <a:ext cx="3139160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Handzettel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39161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18840" y="0"/>
            <a:ext cx="3137627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0420" y="739006"/>
            <a:ext cx="6338250" cy="356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60351" y="4564740"/>
            <a:ext cx="6337299" cy="432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64038"/>
            <a:ext cx="3139161" cy="5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18840" y="9164038"/>
            <a:ext cx="3137627" cy="5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Notiz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1pPr>
    <a:lvl2pPr marL="126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2pPr>
    <a:lvl3pPr marL="252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3pPr>
    <a:lvl4pPr marL="378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4pPr>
    <a:lvl5pPr marL="504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5pPr>
    <a:lvl6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2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10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7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11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6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12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54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13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1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97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49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16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53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17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48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0825" y="739775"/>
            <a:ext cx="6337300" cy="3563938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3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6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6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9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6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6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7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12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8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82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0825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9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0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customXml" Target="../../customXml/item14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customXml" Target="../../customXml/item9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customXml" Target="../../customXml/item16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customXml" Target="../../customXml/item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customXml" Target="../../customXml/item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customXml" Target="../../customXml/item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customXml" Target="../../customXml/item1.xml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customXml" Target="../../customXml/item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customXml" Target="../../customXml/item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customXml" Target="../../customXml/item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customXml" Target="../../customXml/item11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customXml" Target="../../customXml/item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customXml" Target="../../customXml/item4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customXml" Target="../../customXml/item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30">
            <a:extLst>
              <a:ext uri="{FF2B5EF4-FFF2-40B4-BE49-F238E27FC236}">
                <a16:creationId xmlns:a16="http://schemas.microsoft.com/office/drawing/2014/main" id="{38F48340-D8CF-4D9B-BE6E-27DBB76C7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" b="535"/>
          <a:stretch/>
        </p:blipFill>
        <p:spPr>
          <a:xfrm>
            <a:off x="0" y="0"/>
            <a:ext cx="12196800" cy="6857128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3984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7063" y="58428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noProof="0" dirty="0"/>
              <a:t>Bitte URL einfügen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2" y="5842800"/>
            <a:ext cx="3311525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noProof="0" dirty="0"/>
              <a:t>Bitte Schutzvermerk einfügen</a:t>
            </a:r>
          </a:p>
        </p:txBody>
      </p:sp>
      <p:grpSp>
        <p:nvGrpSpPr>
          <p:cNvPr id="59" name="Gruppieren 3">
            <a:extLst>
              <a:ext uri="{FF2B5EF4-FFF2-40B4-BE49-F238E27FC236}">
                <a16:creationId xmlns:a16="http://schemas.microsoft.com/office/drawing/2014/main" id="{A691E265-6AE7-4F52-9FA3-A27084AF4243}"/>
              </a:ext>
            </a:extLst>
          </p:cNvPr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1" name="Gerade Verbindung 2">
              <a:extLst>
                <a:ext uri="{FF2B5EF4-FFF2-40B4-BE49-F238E27FC236}">
                  <a16:creationId xmlns:a16="http://schemas.microsoft.com/office/drawing/2014/main" id="{5B37F45B-E874-4C79-8860-F473609BDA08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35">
              <a:extLst>
                <a:ext uri="{FF2B5EF4-FFF2-40B4-BE49-F238E27FC236}">
                  <a16:creationId xmlns:a16="http://schemas.microsoft.com/office/drawing/2014/main" id="{D4E87EB4-6557-40E6-A5ED-B410A0B7C4A0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36">
              <a:extLst>
                <a:ext uri="{FF2B5EF4-FFF2-40B4-BE49-F238E27FC236}">
                  <a16:creationId xmlns:a16="http://schemas.microsoft.com/office/drawing/2014/main" id="{FC32CE1A-D277-4C9F-9728-00823F89F06B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37">
              <a:extLst>
                <a:ext uri="{FF2B5EF4-FFF2-40B4-BE49-F238E27FC236}">
                  <a16:creationId xmlns:a16="http://schemas.microsoft.com/office/drawing/2014/main" id="{6C8D9030-8238-488B-A1CA-E946B3EB6382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38">
              <a:extLst>
                <a:ext uri="{FF2B5EF4-FFF2-40B4-BE49-F238E27FC236}">
                  <a16:creationId xmlns:a16="http://schemas.microsoft.com/office/drawing/2014/main" id="{643D9DC7-43C9-4F1E-847C-011EFA21E077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39">
              <a:extLst>
                <a:ext uri="{FF2B5EF4-FFF2-40B4-BE49-F238E27FC236}">
                  <a16:creationId xmlns:a16="http://schemas.microsoft.com/office/drawing/2014/main" id="{CEA59B9E-B8B2-4C69-8F60-F30349BB5D7A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41">
              <a:extLst>
                <a:ext uri="{FF2B5EF4-FFF2-40B4-BE49-F238E27FC236}">
                  <a16:creationId xmlns:a16="http://schemas.microsoft.com/office/drawing/2014/main" id="{15E1E1DD-B9E5-4989-A684-9584CCDF3534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42">
              <a:extLst>
                <a:ext uri="{FF2B5EF4-FFF2-40B4-BE49-F238E27FC236}">
                  <a16:creationId xmlns:a16="http://schemas.microsoft.com/office/drawing/2014/main" id="{35E258CA-7E96-43C7-AA71-0BB11110309F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43">
              <a:extLst>
                <a:ext uri="{FF2B5EF4-FFF2-40B4-BE49-F238E27FC236}">
                  <a16:creationId xmlns:a16="http://schemas.microsoft.com/office/drawing/2014/main" id="{0F60B345-12C5-45F5-B1F3-B824C0CD7955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44">
              <a:extLst>
                <a:ext uri="{FF2B5EF4-FFF2-40B4-BE49-F238E27FC236}">
                  <a16:creationId xmlns:a16="http://schemas.microsoft.com/office/drawing/2014/main" id="{5E54D5D9-6CA6-475C-8A77-7FEBBB76A8B0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51">
              <a:extLst>
                <a:ext uri="{FF2B5EF4-FFF2-40B4-BE49-F238E27FC236}">
                  <a16:creationId xmlns:a16="http://schemas.microsoft.com/office/drawing/2014/main" id="{8DC38C0E-4CD8-44EC-8953-D6B6D93C32D7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52">
              <a:extLst>
                <a:ext uri="{FF2B5EF4-FFF2-40B4-BE49-F238E27FC236}">
                  <a16:creationId xmlns:a16="http://schemas.microsoft.com/office/drawing/2014/main" id="{FED900E3-2A38-4F5C-80E9-162003EBAA8E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53">
              <a:extLst>
                <a:ext uri="{FF2B5EF4-FFF2-40B4-BE49-F238E27FC236}">
                  <a16:creationId xmlns:a16="http://schemas.microsoft.com/office/drawing/2014/main" id="{DE8D7EC7-3897-448F-AE78-6A9A90101E1C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54">
              <a:extLst>
                <a:ext uri="{FF2B5EF4-FFF2-40B4-BE49-F238E27FC236}">
                  <a16:creationId xmlns:a16="http://schemas.microsoft.com/office/drawing/2014/main" id="{ABE0C40A-0334-4865-8D6D-01D365CDC427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55">
              <a:extLst>
                <a:ext uri="{FF2B5EF4-FFF2-40B4-BE49-F238E27FC236}">
                  <a16:creationId xmlns:a16="http://schemas.microsoft.com/office/drawing/2014/main" id="{4750E5EA-37B5-45C7-A071-98282C04C239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56">
              <a:extLst>
                <a:ext uri="{FF2B5EF4-FFF2-40B4-BE49-F238E27FC236}">
                  <a16:creationId xmlns:a16="http://schemas.microsoft.com/office/drawing/2014/main" id="{E06C1A97-7249-4D44-9BE2-EF4EED7CC9CC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58">
              <a:extLst>
                <a:ext uri="{FF2B5EF4-FFF2-40B4-BE49-F238E27FC236}">
                  <a16:creationId xmlns:a16="http://schemas.microsoft.com/office/drawing/2014/main" id="{82A54D8B-6494-43F4-A2BB-2D851464207C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59">
              <a:extLst>
                <a:ext uri="{FF2B5EF4-FFF2-40B4-BE49-F238E27FC236}">
                  <a16:creationId xmlns:a16="http://schemas.microsoft.com/office/drawing/2014/main" id="{4BB78C3C-9332-4C41-AB62-2AB98A65F4C3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60">
              <a:extLst>
                <a:ext uri="{FF2B5EF4-FFF2-40B4-BE49-F238E27FC236}">
                  <a16:creationId xmlns:a16="http://schemas.microsoft.com/office/drawing/2014/main" id="{4B6D1295-D95F-4A25-9225-F0533DA574F9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61">
              <a:extLst>
                <a:ext uri="{FF2B5EF4-FFF2-40B4-BE49-F238E27FC236}">
                  <a16:creationId xmlns:a16="http://schemas.microsoft.com/office/drawing/2014/main" id="{7AC0C35F-0BB9-43BD-813E-DCC6FFA90AC7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FF2FF38C-C108-4399-A9D1-6574D59BF5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54163" y="324000"/>
            <a:ext cx="2160000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31C5F9-CF0C-4D4E-88EA-D62D2332E2B2}"/>
              </a:ext>
            </a:extLst>
          </p:cNvPr>
          <p:cNvSpPr/>
          <p:nvPr userDrawn="1"/>
        </p:nvSpPr>
        <p:spPr bwMode="auto">
          <a:xfrm>
            <a:off x="0" y="1414800"/>
            <a:ext cx="12198350" cy="4752000"/>
          </a:xfrm>
          <a:prstGeom prst="rect">
            <a:avLst/>
          </a:prstGeom>
          <a:solidFill>
            <a:srgbClr val="CDD9E1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noProof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B0309-19D5-47DB-98BB-33A913794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0233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1220400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144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0"/>
            <a:ext cx="12198350" cy="1439999"/>
          </a:xfrm>
          <a:prstGeom prst="rect">
            <a:avLst/>
          </a:prstGeom>
          <a:solidFill>
            <a:srgbClr val="FFFFFF"/>
          </a:solidFill>
          <a:ln w="127">
            <a:solidFill>
              <a:srgbClr val="FFFFFF"/>
            </a:solidFill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noProof="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800" cy="685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grpSp>
        <p:nvGrpSpPr>
          <p:cNvPr id="29" name="Gruppieren 3">
            <a:extLst>
              <a:ext uri="{FF2B5EF4-FFF2-40B4-BE49-F238E27FC236}">
                <a16:creationId xmlns:a16="http://schemas.microsoft.com/office/drawing/2014/main" id="{A815A094-7870-4106-ABE7-861C0DC7C377}"/>
              </a:ext>
            </a:extLst>
          </p:cNvPr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0" name="Gerade Verbindung 2">
              <a:extLst>
                <a:ext uri="{FF2B5EF4-FFF2-40B4-BE49-F238E27FC236}">
                  <a16:creationId xmlns:a16="http://schemas.microsoft.com/office/drawing/2014/main" id="{51F83399-ED6C-435C-82B0-AB9C3983078A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35">
              <a:extLst>
                <a:ext uri="{FF2B5EF4-FFF2-40B4-BE49-F238E27FC236}">
                  <a16:creationId xmlns:a16="http://schemas.microsoft.com/office/drawing/2014/main" id="{849F7B33-31B3-43FC-8BD4-B46920285957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6">
              <a:extLst>
                <a:ext uri="{FF2B5EF4-FFF2-40B4-BE49-F238E27FC236}">
                  <a16:creationId xmlns:a16="http://schemas.microsoft.com/office/drawing/2014/main" id="{E432B6DC-E69E-40E8-8406-B0E075725727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7">
              <a:extLst>
                <a:ext uri="{FF2B5EF4-FFF2-40B4-BE49-F238E27FC236}">
                  <a16:creationId xmlns:a16="http://schemas.microsoft.com/office/drawing/2014/main" id="{637F8B10-DBE5-4A3B-9DCE-EC91232064CF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8">
              <a:extLst>
                <a:ext uri="{FF2B5EF4-FFF2-40B4-BE49-F238E27FC236}">
                  <a16:creationId xmlns:a16="http://schemas.microsoft.com/office/drawing/2014/main" id="{753DB954-2D04-4ADA-A802-FDBAD5DDD69C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9">
              <a:extLst>
                <a:ext uri="{FF2B5EF4-FFF2-40B4-BE49-F238E27FC236}">
                  <a16:creationId xmlns:a16="http://schemas.microsoft.com/office/drawing/2014/main" id="{FE4C149D-3FD2-426F-A012-C0E45E18C6F9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41">
              <a:extLst>
                <a:ext uri="{FF2B5EF4-FFF2-40B4-BE49-F238E27FC236}">
                  <a16:creationId xmlns:a16="http://schemas.microsoft.com/office/drawing/2014/main" id="{77A3FA32-B2BB-4270-9CCB-612B2A349DA4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42">
              <a:extLst>
                <a:ext uri="{FF2B5EF4-FFF2-40B4-BE49-F238E27FC236}">
                  <a16:creationId xmlns:a16="http://schemas.microsoft.com/office/drawing/2014/main" id="{3B3F13BC-DCC3-4333-982C-C73B8B49D3F7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43">
              <a:extLst>
                <a:ext uri="{FF2B5EF4-FFF2-40B4-BE49-F238E27FC236}">
                  <a16:creationId xmlns:a16="http://schemas.microsoft.com/office/drawing/2014/main" id="{4ED9EE88-6697-4932-AE68-5B45F6BADDD3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44">
              <a:extLst>
                <a:ext uri="{FF2B5EF4-FFF2-40B4-BE49-F238E27FC236}">
                  <a16:creationId xmlns:a16="http://schemas.microsoft.com/office/drawing/2014/main" id="{B1C92689-3E2A-49B9-9A0F-926E792035CA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51">
              <a:extLst>
                <a:ext uri="{FF2B5EF4-FFF2-40B4-BE49-F238E27FC236}">
                  <a16:creationId xmlns:a16="http://schemas.microsoft.com/office/drawing/2014/main" id="{6DBD38C4-8D80-4C55-B7AB-2FE918F1054B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52">
              <a:extLst>
                <a:ext uri="{FF2B5EF4-FFF2-40B4-BE49-F238E27FC236}">
                  <a16:creationId xmlns:a16="http://schemas.microsoft.com/office/drawing/2014/main" id="{B1A47CCC-2E6F-46C2-A18E-40559A6A1A3E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53">
              <a:extLst>
                <a:ext uri="{FF2B5EF4-FFF2-40B4-BE49-F238E27FC236}">
                  <a16:creationId xmlns:a16="http://schemas.microsoft.com/office/drawing/2014/main" id="{256BFE9F-C104-4176-AF7A-22E3F6CF7A8F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54">
              <a:extLst>
                <a:ext uri="{FF2B5EF4-FFF2-40B4-BE49-F238E27FC236}">
                  <a16:creationId xmlns:a16="http://schemas.microsoft.com/office/drawing/2014/main" id="{18891422-8EB1-490B-90C4-2C0A620FA99E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55">
              <a:extLst>
                <a:ext uri="{FF2B5EF4-FFF2-40B4-BE49-F238E27FC236}">
                  <a16:creationId xmlns:a16="http://schemas.microsoft.com/office/drawing/2014/main" id="{37011BF3-55C8-43DC-BB2A-1DC8DBF615F2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56">
              <a:extLst>
                <a:ext uri="{FF2B5EF4-FFF2-40B4-BE49-F238E27FC236}">
                  <a16:creationId xmlns:a16="http://schemas.microsoft.com/office/drawing/2014/main" id="{462124C2-5745-46C2-8704-13C9D8A1E476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58">
              <a:extLst>
                <a:ext uri="{FF2B5EF4-FFF2-40B4-BE49-F238E27FC236}">
                  <a16:creationId xmlns:a16="http://schemas.microsoft.com/office/drawing/2014/main" id="{74A64262-1A9A-4BDE-BE94-AA7EA6FF8649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59">
              <a:extLst>
                <a:ext uri="{FF2B5EF4-FFF2-40B4-BE49-F238E27FC236}">
                  <a16:creationId xmlns:a16="http://schemas.microsoft.com/office/drawing/2014/main" id="{9C882561-F89E-4E12-BDC4-DC165FB429F4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60">
              <a:extLst>
                <a:ext uri="{FF2B5EF4-FFF2-40B4-BE49-F238E27FC236}">
                  <a16:creationId xmlns:a16="http://schemas.microsoft.com/office/drawing/2014/main" id="{FA487A59-1DFE-4764-8978-19221DE13830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61">
              <a:extLst>
                <a:ext uri="{FF2B5EF4-FFF2-40B4-BE49-F238E27FC236}">
                  <a16:creationId xmlns:a16="http://schemas.microsoft.com/office/drawing/2014/main" id="{82062938-441A-4E34-B2AC-640B62F0E377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315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0"/>
            <a:ext cx="12198350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noProof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noProof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grpSp>
        <p:nvGrpSpPr>
          <p:cNvPr id="31" name="Gruppieren 3">
            <a:extLst>
              <a:ext uri="{FF2B5EF4-FFF2-40B4-BE49-F238E27FC236}">
                <a16:creationId xmlns:a16="http://schemas.microsoft.com/office/drawing/2014/main" id="{09087CB9-8AA1-4CA2-93EE-1A02F64516CD}"/>
              </a:ext>
            </a:extLst>
          </p:cNvPr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2">
              <a:extLst>
                <a:ext uri="{FF2B5EF4-FFF2-40B4-BE49-F238E27FC236}">
                  <a16:creationId xmlns:a16="http://schemas.microsoft.com/office/drawing/2014/main" id="{6CD62B08-37BA-48C3-9C29-424173300F0E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5">
              <a:extLst>
                <a:ext uri="{FF2B5EF4-FFF2-40B4-BE49-F238E27FC236}">
                  <a16:creationId xmlns:a16="http://schemas.microsoft.com/office/drawing/2014/main" id="{768B41C0-A7A5-4DCF-A966-EE4BA5908C82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6">
              <a:extLst>
                <a:ext uri="{FF2B5EF4-FFF2-40B4-BE49-F238E27FC236}">
                  <a16:creationId xmlns:a16="http://schemas.microsoft.com/office/drawing/2014/main" id="{B1C2E67D-2982-449F-872B-7724F9D9E90D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7">
              <a:extLst>
                <a:ext uri="{FF2B5EF4-FFF2-40B4-BE49-F238E27FC236}">
                  <a16:creationId xmlns:a16="http://schemas.microsoft.com/office/drawing/2014/main" id="{DAB1CCF2-1E0F-44B6-B185-35C994E1E30E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8">
              <a:extLst>
                <a:ext uri="{FF2B5EF4-FFF2-40B4-BE49-F238E27FC236}">
                  <a16:creationId xmlns:a16="http://schemas.microsoft.com/office/drawing/2014/main" id="{B405A61B-9C32-4A9D-91B1-1BD064BC7A4C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9">
              <a:extLst>
                <a:ext uri="{FF2B5EF4-FFF2-40B4-BE49-F238E27FC236}">
                  <a16:creationId xmlns:a16="http://schemas.microsoft.com/office/drawing/2014/main" id="{53398201-4F88-4E3F-85F0-0752C572F91D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41">
              <a:extLst>
                <a:ext uri="{FF2B5EF4-FFF2-40B4-BE49-F238E27FC236}">
                  <a16:creationId xmlns:a16="http://schemas.microsoft.com/office/drawing/2014/main" id="{F5FBD854-20C9-412D-95CF-4E74C911198C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42">
              <a:extLst>
                <a:ext uri="{FF2B5EF4-FFF2-40B4-BE49-F238E27FC236}">
                  <a16:creationId xmlns:a16="http://schemas.microsoft.com/office/drawing/2014/main" id="{A695572E-FC1D-4BC9-B6E1-59F67074A93F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3">
              <a:extLst>
                <a:ext uri="{FF2B5EF4-FFF2-40B4-BE49-F238E27FC236}">
                  <a16:creationId xmlns:a16="http://schemas.microsoft.com/office/drawing/2014/main" id="{EB49C944-F940-4E2F-865A-2700EC6E604F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4">
              <a:extLst>
                <a:ext uri="{FF2B5EF4-FFF2-40B4-BE49-F238E27FC236}">
                  <a16:creationId xmlns:a16="http://schemas.microsoft.com/office/drawing/2014/main" id="{81295EEA-DBEA-44AF-B3CC-002CA8AF6AEC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51">
              <a:extLst>
                <a:ext uri="{FF2B5EF4-FFF2-40B4-BE49-F238E27FC236}">
                  <a16:creationId xmlns:a16="http://schemas.microsoft.com/office/drawing/2014/main" id="{7B1D6CD5-CADD-4126-BE8A-0578A161FF80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52">
              <a:extLst>
                <a:ext uri="{FF2B5EF4-FFF2-40B4-BE49-F238E27FC236}">
                  <a16:creationId xmlns:a16="http://schemas.microsoft.com/office/drawing/2014/main" id="{25D6C8D3-C419-4857-A108-FE7F0C9471FE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53">
              <a:extLst>
                <a:ext uri="{FF2B5EF4-FFF2-40B4-BE49-F238E27FC236}">
                  <a16:creationId xmlns:a16="http://schemas.microsoft.com/office/drawing/2014/main" id="{FA70F6AA-6A46-4AD0-AE4A-DB95C2432A36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54">
              <a:extLst>
                <a:ext uri="{FF2B5EF4-FFF2-40B4-BE49-F238E27FC236}">
                  <a16:creationId xmlns:a16="http://schemas.microsoft.com/office/drawing/2014/main" id="{B7646E87-DBF1-4D87-9674-F34F100DF1B9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55">
              <a:extLst>
                <a:ext uri="{FF2B5EF4-FFF2-40B4-BE49-F238E27FC236}">
                  <a16:creationId xmlns:a16="http://schemas.microsoft.com/office/drawing/2014/main" id="{F3153E14-A355-4868-9CFE-A2FA7BF304F2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56">
              <a:extLst>
                <a:ext uri="{FF2B5EF4-FFF2-40B4-BE49-F238E27FC236}">
                  <a16:creationId xmlns:a16="http://schemas.microsoft.com/office/drawing/2014/main" id="{C5C51DEF-45A1-4876-AC47-DD0BFF26719F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58">
              <a:extLst>
                <a:ext uri="{FF2B5EF4-FFF2-40B4-BE49-F238E27FC236}">
                  <a16:creationId xmlns:a16="http://schemas.microsoft.com/office/drawing/2014/main" id="{CB4AE630-EA87-4601-8AD2-D3FBD301DC93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9">
              <a:extLst>
                <a:ext uri="{FF2B5EF4-FFF2-40B4-BE49-F238E27FC236}">
                  <a16:creationId xmlns:a16="http://schemas.microsoft.com/office/drawing/2014/main" id="{9C47166A-32C2-4895-97E6-E2C76539B984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60">
              <a:extLst>
                <a:ext uri="{FF2B5EF4-FFF2-40B4-BE49-F238E27FC236}">
                  <a16:creationId xmlns:a16="http://schemas.microsoft.com/office/drawing/2014/main" id="{1E496FC5-637F-4802-BB46-7CB5CEA631D2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61">
              <a:extLst>
                <a:ext uri="{FF2B5EF4-FFF2-40B4-BE49-F238E27FC236}">
                  <a16:creationId xmlns:a16="http://schemas.microsoft.com/office/drawing/2014/main" id="{692B0DBC-AE62-41BD-9EFA-AC664F20AA93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5376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Blu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8350" cy="6861907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noProof="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grpSp>
        <p:nvGrpSpPr>
          <p:cNvPr id="27" name="Gruppieren 3">
            <a:extLst>
              <a:ext uri="{FF2B5EF4-FFF2-40B4-BE49-F238E27FC236}">
                <a16:creationId xmlns:a16="http://schemas.microsoft.com/office/drawing/2014/main" id="{B1C11083-4B75-4E89-A464-13334DBA1704}"/>
              </a:ext>
            </a:extLst>
          </p:cNvPr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28" name="Gerade Verbindung 2">
              <a:extLst>
                <a:ext uri="{FF2B5EF4-FFF2-40B4-BE49-F238E27FC236}">
                  <a16:creationId xmlns:a16="http://schemas.microsoft.com/office/drawing/2014/main" id="{ECFBB4B1-AEBC-4839-B92C-8E63C17CCD5A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35">
              <a:extLst>
                <a:ext uri="{FF2B5EF4-FFF2-40B4-BE49-F238E27FC236}">
                  <a16:creationId xmlns:a16="http://schemas.microsoft.com/office/drawing/2014/main" id="{F9765EA3-B06F-444A-83A8-A14DC3F21B7E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36">
              <a:extLst>
                <a:ext uri="{FF2B5EF4-FFF2-40B4-BE49-F238E27FC236}">
                  <a16:creationId xmlns:a16="http://schemas.microsoft.com/office/drawing/2014/main" id="{A8928516-F929-4616-86FE-1C022EE6651A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37">
              <a:extLst>
                <a:ext uri="{FF2B5EF4-FFF2-40B4-BE49-F238E27FC236}">
                  <a16:creationId xmlns:a16="http://schemas.microsoft.com/office/drawing/2014/main" id="{828D41D3-635E-4D2A-9257-10D70A3D3665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8">
              <a:extLst>
                <a:ext uri="{FF2B5EF4-FFF2-40B4-BE49-F238E27FC236}">
                  <a16:creationId xmlns:a16="http://schemas.microsoft.com/office/drawing/2014/main" id="{D9A28355-F31A-4C88-822A-80CB6E8B48D4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9">
              <a:extLst>
                <a:ext uri="{FF2B5EF4-FFF2-40B4-BE49-F238E27FC236}">
                  <a16:creationId xmlns:a16="http://schemas.microsoft.com/office/drawing/2014/main" id="{41B591E0-B14D-431F-BA77-9D49BA468A0F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41">
              <a:extLst>
                <a:ext uri="{FF2B5EF4-FFF2-40B4-BE49-F238E27FC236}">
                  <a16:creationId xmlns:a16="http://schemas.microsoft.com/office/drawing/2014/main" id="{15A513CB-6FF8-4B5A-A623-9BDA28546AA2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42">
              <a:extLst>
                <a:ext uri="{FF2B5EF4-FFF2-40B4-BE49-F238E27FC236}">
                  <a16:creationId xmlns:a16="http://schemas.microsoft.com/office/drawing/2014/main" id="{AF45ACC0-465B-42E7-929D-D395DA335BC6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43">
              <a:extLst>
                <a:ext uri="{FF2B5EF4-FFF2-40B4-BE49-F238E27FC236}">
                  <a16:creationId xmlns:a16="http://schemas.microsoft.com/office/drawing/2014/main" id="{051E9E83-1E42-46D8-A407-6696BC249BA5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44">
              <a:extLst>
                <a:ext uri="{FF2B5EF4-FFF2-40B4-BE49-F238E27FC236}">
                  <a16:creationId xmlns:a16="http://schemas.microsoft.com/office/drawing/2014/main" id="{A722DE88-ABEC-4F15-B35B-BE407801F1FB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51">
              <a:extLst>
                <a:ext uri="{FF2B5EF4-FFF2-40B4-BE49-F238E27FC236}">
                  <a16:creationId xmlns:a16="http://schemas.microsoft.com/office/drawing/2014/main" id="{99D000E1-723C-4CAD-BD23-581E07161E37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52">
              <a:extLst>
                <a:ext uri="{FF2B5EF4-FFF2-40B4-BE49-F238E27FC236}">
                  <a16:creationId xmlns:a16="http://schemas.microsoft.com/office/drawing/2014/main" id="{63A59B3D-09CC-4FEB-AC53-2F77C00B6F40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53">
              <a:extLst>
                <a:ext uri="{FF2B5EF4-FFF2-40B4-BE49-F238E27FC236}">
                  <a16:creationId xmlns:a16="http://schemas.microsoft.com/office/drawing/2014/main" id="{E4FF55B1-4F06-49A0-A93B-CADF1B4BAB82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54">
              <a:extLst>
                <a:ext uri="{FF2B5EF4-FFF2-40B4-BE49-F238E27FC236}">
                  <a16:creationId xmlns:a16="http://schemas.microsoft.com/office/drawing/2014/main" id="{9582106C-8880-4741-A534-7DA326FE87AD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55">
              <a:extLst>
                <a:ext uri="{FF2B5EF4-FFF2-40B4-BE49-F238E27FC236}">
                  <a16:creationId xmlns:a16="http://schemas.microsoft.com/office/drawing/2014/main" id="{B4632E25-9C97-4A71-AD26-120E124F36F1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56">
              <a:extLst>
                <a:ext uri="{FF2B5EF4-FFF2-40B4-BE49-F238E27FC236}">
                  <a16:creationId xmlns:a16="http://schemas.microsoft.com/office/drawing/2014/main" id="{DF376E3C-59BA-412B-9E4D-92F772135DD8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58">
              <a:extLst>
                <a:ext uri="{FF2B5EF4-FFF2-40B4-BE49-F238E27FC236}">
                  <a16:creationId xmlns:a16="http://schemas.microsoft.com/office/drawing/2014/main" id="{EB6E3FD2-4701-41D0-A251-7759FE8DFCF0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59">
              <a:extLst>
                <a:ext uri="{FF2B5EF4-FFF2-40B4-BE49-F238E27FC236}">
                  <a16:creationId xmlns:a16="http://schemas.microsoft.com/office/drawing/2014/main" id="{A40F28B3-E481-4485-BD7C-2FB0D602705F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60">
              <a:extLst>
                <a:ext uri="{FF2B5EF4-FFF2-40B4-BE49-F238E27FC236}">
                  <a16:creationId xmlns:a16="http://schemas.microsoft.com/office/drawing/2014/main" id="{E03F9AB5-ACD1-4F06-8239-568ADA540F29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61">
              <a:extLst>
                <a:ext uri="{FF2B5EF4-FFF2-40B4-BE49-F238E27FC236}">
                  <a16:creationId xmlns:a16="http://schemas.microsoft.com/office/drawing/2014/main" id="{44A18F23-3FC5-4348-9C50-D1DCC4F73D1E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79931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14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4800"/>
            <a:ext cx="8208962" cy="4750549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14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4800"/>
            <a:ext cx="6768000" cy="4750549"/>
          </a:xfr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7063" y="1414800"/>
            <a:ext cx="5472112" cy="47505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43638" y="1414800"/>
            <a:ext cx="5472112" cy="47505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0708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14800"/>
            <a:ext cx="5472112" cy="47505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148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61349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4765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14800"/>
            <a:ext cx="5904000" cy="4752000"/>
          </a:xfrm>
          <a:solidFill>
            <a:srgbClr val="CDD9E1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252000" rIns="576000" bIns="252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7244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628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71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bg>
      <p:bgPr>
        <a:solidFill>
          <a:srgbClr val="CDD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3984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7063" y="58428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noProof="0" dirty="0"/>
              <a:t>Bitte URL einfügen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2" y="5842800"/>
            <a:ext cx="3311525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noProof="0" dirty="0"/>
              <a:t>Bitte Schutzvermerk einfügen</a:t>
            </a:r>
          </a:p>
        </p:txBody>
      </p:sp>
      <p:grpSp>
        <p:nvGrpSpPr>
          <p:cNvPr id="57" name="Gruppieren 3">
            <a:extLst>
              <a:ext uri="{FF2B5EF4-FFF2-40B4-BE49-F238E27FC236}">
                <a16:creationId xmlns:a16="http://schemas.microsoft.com/office/drawing/2014/main" id="{B5C21E21-E052-451B-BDE0-E43FC40207DD}"/>
              </a:ext>
            </a:extLst>
          </p:cNvPr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58" name="Gerade Verbindung 2">
              <a:extLst>
                <a:ext uri="{FF2B5EF4-FFF2-40B4-BE49-F238E27FC236}">
                  <a16:creationId xmlns:a16="http://schemas.microsoft.com/office/drawing/2014/main" id="{542A1893-0B87-4B3D-B4FA-867FA11CCFB1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35">
              <a:extLst>
                <a:ext uri="{FF2B5EF4-FFF2-40B4-BE49-F238E27FC236}">
                  <a16:creationId xmlns:a16="http://schemas.microsoft.com/office/drawing/2014/main" id="{D2B17994-E420-4CB1-A7CD-E535DF6125C9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36">
              <a:extLst>
                <a:ext uri="{FF2B5EF4-FFF2-40B4-BE49-F238E27FC236}">
                  <a16:creationId xmlns:a16="http://schemas.microsoft.com/office/drawing/2014/main" id="{3BA2E6DD-9A67-4C18-9489-15060673EE43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37">
              <a:extLst>
                <a:ext uri="{FF2B5EF4-FFF2-40B4-BE49-F238E27FC236}">
                  <a16:creationId xmlns:a16="http://schemas.microsoft.com/office/drawing/2014/main" id="{FC1854C1-7B49-4012-B63C-C7279D3A0BBD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38">
              <a:extLst>
                <a:ext uri="{FF2B5EF4-FFF2-40B4-BE49-F238E27FC236}">
                  <a16:creationId xmlns:a16="http://schemas.microsoft.com/office/drawing/2014/main" id="{2FEB3565-E837-4D8B-AED8-B46042FD10EA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39">
              <a:extLst>
                <a:ext uri="{FF2B5EF4-FFF2-40B4-BE49-F238E27FC236}">
                  <a16:creationId xmlns:a16="http://schemas.microsoft.com/office/drawing/2014/main" id="{570C7294-614C-4F5A-91AF-34FACC8ECFF5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41">
              <a:extLst>
                <a:ext uri="{FF2B5EF4-FFF2-40B4-BE49-F238E27FC236}">
                  <a16:creationId xmlns:a16="http://schemas.microsoft.com/office/drawing/2014/main" id="{3C1F8C9F-1E38-4E67-B3A4-7466723A1C7C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42">
              <a:extLst>
                <a:ext uri="{FF2B5EF4-FFF2-40B4-BE49-F238E27FC236}">
                  <a16:creationId xmlns:a16="http://schemas.microsoft.com/office/drawing/2014/main" id="{F9A18C70-C103-4919-A489-C738B06158E2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43">
              <a:extLst>
                <a:ext uri="{FF2B5EF4-FFF2-40B4-BE49-F238E27FC236}">
                  <a16:creationId xmlns:a16="http://schemas.microsoft.com/office/drawing/2014/main" id="{3B4FFBD8-5570-4694-AD3B-7F9622D06A3B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44">
              <a:extLst>
                <a:ext uri="{FF2B5EF4-FFF2-40B4-BE49-F238E27FC236}">
                  <a16:creationId xmlns:a16="http://schemas.microsoft.com/office/drawing/2014/main" id="{152FE824-9C18-4A15-829E-30051105BE0F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51">
              <a:extLst>
                <a:ext uri="{FF2B5EF4-FFF2-40B4-BE49-F238E27FC236}">
                  <a16:creationId xmlns:a16="http://schemas.microsoft.com/office/drawing/2014/main" id="{E3275013-E75D-4F50-AD0C-3912741931F5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52">
              <a:extLst>
                <a:ext uri="{FF2B5EF4-FFF2-40B4-BE49-F238E27FC236}">
                  <a16:creationId xmlns:a16="http://schemas.microsoft.com/office/drawing/2014/main" id="{D87FC063-CCB2-449C-A103-4BE8C80A9D75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53">
              <a:extLst>
                <a:ext uri="{FF2B5EF4-FFF2-40B4-BE49-F238E27FC236}">
                  <a16:creationId xmlns:a16="http://schemas.microsoft.com/office/drawing/2014/main" id="{E6F084A6-FD70-4EF7-ABFA-1BB64D778323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54">
              <a:extLst>
                <a:ext uri="{FF2B5EF4-FFF2-40B4-BE49-F238E27FC236}">
                  <a16:creationId xmlns:a16="http://schemas.microsoft.com/office/drawing/2014/main" id="{3F33D5F2-340B-44BA-BC03-E58484FDE98F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55">
              <a:extLst>
                <a:ext uri="{FF2B5EF4-FFF2-40B4-BE49-F238E27FC236}">
                  <a16:creationId xmlns:a16="http://schemas.microsoft.com/office/drawing/2014/main" id="{4621E99B-1945-47FB-989A-0187F4D12218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56">
              <a:extLst>
                <a:ext uri="{FF2B5EF4-FFF2-40B4-BE49-F238E27FC236}">
                  <a16:creationId xmlns:a16="http://schemas.microsoft.com/office/drawing/2014/main" id="{60C014DA-54C8-462C-8719-8CECDF9CF8D3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58">
              <a:extLst>
                <a:ext uri="{FF2B5EF4-FFF2-40B4-BE49-F238E27FC236}">
                  <a16:creationId xmlns:a16="http://schemas.microsoft.com/office/drawing/2014/main" id="{30F01FD5-3B60-430B-BF1C-8294B24D688D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59">
              <a:extLst>
                <a:ext uri="{FF2B5EF4-FFF2-40B4-BE49-F238E27FC236}">
                  <a16:creationId xmlns:a16="http://schemas.microsoft.com/office/drawing/2014/main" id="{5911D1A9-0197-47D4-9568-5BBAD7B9F674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60">
              <a:extLst>
                <a:ext uri="{FF2B5EF4-FFF2-40B4-BE49-F238E27FC236}">
                  <a16:creationId xmlns:a16="http://schemas.microsoft.com/office/drawing/2014/main" id="{0D113640-2E8D-4AC9-BAB9-042241E12AB1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61">
              <a:extLst>
                <a:ext uri="{FF2B5EF4-FFF2-40B4-BE49-F238E27FC236}">
                  <a16:creationId xmlns:a16="http://schemas.microsoft.com/office/drawing/2014/main" id="{97A57D31-8658-4F11-A7BD-660F9160148D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BB2AFED3-889B-46B7-822E-B28370DA38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4163" y="324000"/>
            <a:ext cx="2160000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14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4800"/>
            <a:ext cx="8208962" cy="23050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2800"/>
            <a:ext cx="8208962" cy="230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14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4800"/>
            <a:ext cx="3600450" cy="475200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14800"/>
            <a:ext cx="3600000" cy="475200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14800"/>
            <a:ext cx="3600000" cy="475200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27063" y="14148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6243638" y="14148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627063" y="38628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43638" y="38628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57672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14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148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14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4800"/>
            <a:ext cx="8208962" cy="47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48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14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4800"/>
            <a:ext cx="6768000" cy="47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48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14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4800"/>
            <a:ext cx="4032000" cy="475054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14800"/>
            <a:ext cx="4032000" cy="475054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4800"/>
            <a:ext cx="1295999" cy="4750549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14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4800"/>
            <a:ext cx="2592000" cy="475054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14800"/>
            <a:ext cx="2736775" cy="475054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14800"/>
            <a:ext cx="2592387" cy="475054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14800"/>
            <a:ext cx="1295999" cy="4750549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14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4800"/>
            <a:ext cx="8208962" cy="2302549"/>
          </a:xfrm>
        </p:spPr>
        <p:txBody>
          <a:bodyPr/>
          <a:lstStyle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1349"/>
            <a:ext cx="8208962" cy="230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4800"/>
            <a:ext cx="1295999" cy="4750549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14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4800"/>
            <a:ext cx="4032000" cy="23025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14800"/>
            <a:ext cx="4032000" cy="23025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61349"/>
            <a:ext cx="4032000" cy="230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61349"/>
            <a:ext cx="4032000" cy="230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14800"/>
            <a:ext cx="1295999" cy="4750549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59">
            <a:extLst>
              <a:ext uri="{FF2B5EF4-FFF2-40B4-BE49-F238E27FC236}">
                <a16:creationId xmlns:a16="http://schemas.microsoft.com/office/drawing/2014/main" id="{8C5D7464-9AEB-419C-9B81-FA3E98ECFF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268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grpSp>
        <p:nvGrpSpPr>
          <p:cNvPr id="58" name="Gruppieren 3">
            <a:extLst>
              <a:ext uri="{FF2B5EF4-FFF2-40B4-BE49-F238E27FC236}">
                <a16:creationId xmlns:a16="http://schemas.microsoft.com/office/drawing/2014/main" id="{BD5BCD77-BA50-4823-BF74-DCB3C393B6EB}"/>
              </a:ext>
            </a:extLst>
          </p:cNvPr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59" name="Gerade Verbindung 2">
              <a:extLst>
                <a:ext uri="{FF2B5EF4-FFF2-40B4-BE49-F238E27FC236}">
                  <a16:creationId xmlns:a16="http://schemas.microsoft.com/office/drawing/2014/main" id="{39DE1F75-7EAC-4AE1-A1F1-3D336A0E5488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35">
              <a:extLst>
                <a:ext uri="{FF2B5EF4-FFF2-40B4-BE49-F238E27FC236}">
                  <a16:creationId xmlns:a16="http://schemas.microsoft.com/office/drawing/2014/main" id="{CD3CF657-D2AA-4AEA-A8BD-4557FD021A62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36">
              <a:extLst>
                <a:ext uri="{FF2B5EF4-FFF2-40B4-BE49-F238E27FC236}">
                  <a16:creationId xmlns:a16="http://schemas.microsoft.com/office/drawing/2014/main" id="{15358091-C9B5-409A-ABE7-8943FA096D51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37">
              <a:extLst>
                <a:ext uri="{FF2B5EF4-FFF2-40B4-BE49-F238E27FC236}">
                  <a16:creationId xmlns:a16="http://schemas.microsoft.com/office/drawing/2014/main" id="{3F2A3BC5-9F69-44A6-941C-732A0C74E8D2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38">
              <a:extLst>
                <a:ext uri="{FF2B5EF4-FFF2-40B4-BE49-F238E27FC236}">
                  <a16:creationId xmlns:a16="http://schemas.microsoft.com/office/drawing/2014/main" id="{4A607B77-430E-4134-A72E-014B812B5A4A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39">
              <a:extLst>
                <a:ext uri="{FF2B5EF4-FFF2-40B4-BE49-F238E27FC236}">
                  <a16:creationId xmlns:a16="http://schemas.microsoft.com/office/drawing/2014/main" id="{542E4096-855C-4A12-BDFF-C88A88F33884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41">
              <a:extLst>
                <a:ext uri="{FF2B5EF4-FFF2-40B4-BE49-F238E27FC236}">
                  <a16:creationId xmlns:a16="http://schemas.microsoft.com/office/drawing/2014/main" id="{B8DE5CEB-734F-4215-B6F9-0ABCA29BDF1E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42">
              <a:extLst>
                <a:ext uri="{FF2B5EF4-FFF2-40B4-BE49-F238E27FC236}">
                  <a16:creationId xmlns:a16="http://schemas.microsoft.com/office/drawing/2014/main" id="{80596428-F011-48A8-9160-3D789DEFA4C1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43">
              <a:extLst>
                <a:ext uri="{FF2B5EF4-FFF2-40B4-BE49-F238E27FC236}">
                  <a16:creationId xmlns:a16="http://schemas.microsoft.com/office/drawing/2014/main" id="{F892447A-7F7A-43E0-8ECE-1B87271919C2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44">
              <a:extLst>
                <a:ext uri="{FF2B5EF4-FFF2-40B4-BE49-F238E27FC236}">
                  <a16:creationId xmlns:a16="http://schemas.microsoft.com/office/drawing/2014/main" id="{249266EC-7EDE-43E9-9C80-CE79D23635D0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51">
              <a:extLst>
                <a:ext uri="{FF2B5EF4-FFF2-40B4-BE49-F238E27FC236}">
                  <a16:creationId xmlns:a16="http://schemas.microsoft.com/office/drawing/2014/main" id="{DD5A1A80-775D-474E-9524-5E01192FBDAC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52">
              <a:extLst>
                <a:ext uri="{FF2B5EF4-FFF2-40B4-BE49-F238E27FC236}">
                  <a16:creationId xmlns:a16="http://schemas.microsoft.com/office/drawing/2014/main" id="{65B8B91E-7E33-482E-9508-3D680CA09A66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53">
              <a:extLst>
                <a:ext uri="{FF2B5EF4-FFF2-40B4-BE49-F238E27FC236}">
                  <a16:creationId xmlns:a16="http://schemas.microsoft.com/office/drawing/2014/main" id="{510ED15E-98B1-4478-AE8A-73089FCF451A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54">
              <a:extLst>
                <a:ext uri="{FF2B5EF4-FFF2-40B4-BE49-F238E27FC236}">
                  <a16:creationId xmlns:a16="http://schemas.microsoft.com/office/drawing/2014/main" id="{B48E4357-1180-48FC-84D9-36EBE6985D6E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55">
              <a:extLst>
                <a:ext uri="{FF2B5EF4-FFF2-40B4-BE49-F238E27FC236}">
                  <a16:creationId xmlns:a16="http://schemas.microsoft.com/office/drawing/2014/main" id="{95549C3E-BD52-46C1-8C7A-FFE9C6951D7A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56">
              <a:extLst>
                <a:ext uri="{FF2B5EF4-FFF2-40B4-BE49-F238E27FC236}">
                  <a16:creationId xmlns:a16="http://schemas.microsoft.com/office/drawing/2014/main" id="{0413DB51-30FE-43D6-94E2-30FEE41136F4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58">
              <a:extLst>
                <a:ext uri="{FF2B5EF4-FFF2-40B4-BE49-F238E27FC236}">
                  <a16:creationId xmlns:a16="http://schemas.microsoft.com/office/drawing/2014/main" id="{B89C61C4-0B3F-482D-88FA-DE0C43A3237C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59">
              <a:extLst>
                <a:ext uri="{FF2B5EF4-FFF2-40B4-BE49-F238E27FC236}">
                  <a16:creationId xmlns:a16="http://schemas.microsoft.com/office/drawing/2014/main" id="{CA68E1D7-F6A6-4C6E-BA26-59968E11ADB4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60">
              <a:extLst>
                <a:ext uri="{FF2B5EF4-FFF2-40B4-BE49-F238E27FC236}">
                  <a16:creationId xmlns:a16="http://schemas.microsoft.com/office/drawing/2014/main" id="{D1FD3672-36F2-48F7-962B-C80DDF73093F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61">
              <a:extLst>
                <a:ext uri="{FF2B5EF4-FFF2-40B4-BE49-F238E27FC236}">
                  <a16:creationId xmlns:a16="http://schemas.microsoft.com/office/drawing/2014/main" id="{5BEB1B31-6A4A-410A-A701-D0DA609DFF18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09A8A2B5-52C9-466A-A9EE-BF30696E1B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54163" y="324000"/>
            <a:ext cx="2160000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75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0">
            <a:extLst>
              <a:ext uri="{FF2B5EF4-FFF2-40B4-BE49-F238E27FC236}">
                <a16:creationId xmlns:a16="http://schemas.microsoft.com/office/drawing/2014/main" id="{EACFEF2B-4950-41B0-9761-E1A0ED5D2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t="20509" r="41870" b="10561"/>
          <a:stretch/>
        </p:blipFill>
        <p:spPr>
          <a:xfrm>
            <a:off x="0" y="1414800"/>
            <a:ext cx="4514400" cy="475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14800"/>
            <a:ext cx="7539354" cy="4752000"/>
          </a:xfrm>
          <a:solidFill>
            <a:srgbClr val="CDD9E1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de-DE" noProof="0" dirty="0"/>
              <a:t>Inhaltsverzeichnis / Kontakt durch Klicken bearbeiten</a:t>
            </a:r>
          </a:p>
          <a:p>
            <a:pPr lvl="1"/>
            <a:r>
              <a:rPr lang="de-DE" noProof="0" dirty="0"/>
              <a:t>Kapitel</a:t>
            </a:r>
          </a:p>
          <a:p>
            <a:pPr lvl="2"/>
            <a:r>
              <a:rPr lang="de-DE" noProof="0" dirty="0"/>
              <a:t>Aktives Kapitel</a:t>
            </a:r>
          </a:p>
          <a:p>
            <a:pPr lvl="3"/>
            <a:r>
              <a:rPr lang="de-DE" noProof="0" dirty="0"/>
              <a:t>Unterkapitel</a:t>
            </a:r>
          </a:p>
          <a:p>
            <a:pPr lvl="4"/>
            <a:r>
              <a:rPr lang="de-DE" noProof="0" dirty="0"/>
              <a:t>Aktives Unterkapitel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4800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9033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">
    <p:bg>
      <p:bgPr>
        <a:solidFill>
          <a:srgbClr val="CDD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268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grpSp>
        <p:nvGrpSpPr>
          <p:cNvPr id="55" name="Gruppieren 3">
            <a:extLst>
              <a:ext uri="{FF2B5EF4-FFF2-40B4-BE49-F238E27FC236}">
                <a16:creationId xmlns:a16="http://schemas.microsoft.com/office/drawing/2014/main" id="{67A936E5-4E87-4D4E-B02A-03E0AEA93B5A}"/>
              </a:ext>
            </a:extLst>
          </p:cNvPr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56" name="Gerade Verbindung 2">
              <a:extLst>
                <a:ext uri="{FF2B5EF4-FFF2-40B4-BE49-F238E27FC236}">
                  <a16:creationId xmlns:a16="http://schemas.microsoft.com/office/drawing/2014/main" id="{FCD5DE54-D39F-4976-BBC7-BF08F3DB645F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35">
              <a:extLst>
                <a:ext uri="{FF2B5EF4-FFF2-40B4-BE49-F238E27FC236}">
                  <a16:creationId xmlns:a16="http://schemas.microsoft.com/office/drawing/2014/main" id="{98E8F9D4-5DD0-4E97-B77C-F79F41EB1D2E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36">
              <a:extLst>
                <a:ext uri="{FF2B5EF4-FFF2-40B4-BE49-F238E27FC236}">
                  <a16:creationId xmlns:a16="http://schemas.microsoft.com/office/drawing/2014/main" id="{2D8929E1-CCCF-42FD-99AD-B1E494118600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37">
              <a:extLst>
                <a:ext uri="{FF2B5EF4-FFF2-40B4-BE49-F238E27FC236}">
                  <a16:creationId xmlns:a16="http://schemas.microsoft.com/office/drawing/2014/main" id="{7EF8A848-6DDF-43EE-A69F-118A5AC15025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38">
              <a:extLst>
                <a:ext uri="{FF2B5EF4-FFF2-40B4-BE49-F238E27FC236}">
                  <a16:creationId xmlns:a16="http://schemas.microsoft.com/office/drawing/2014/main" id="{A33989AA-85FD-4533-B7BD-698478A88BEA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39">
              <a:extLst>
                <a:ext uri="{FF2B5EF4-FFF2-40B4-BE49-F238E27FC236}">
                  <a16:creationId xmlns:a16="http://schemas.microsoft.com/office/drawing/2014/main" id="{F6B80195-D556-4A35-8FC0-726934E2190D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41">
              <a:extLst>
                <a:ext uri="{FF2B5EF4-FFF2-40B4-BE49-F238E27FC236}">
                  <a16:creationId xmlns:a16="http://schemas.microsoft.com/office/drawing/2014/main" id="{429F0FE6-B7DD-4864-A2FB-5F41740572CF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42">
              <a:extLst>
                <a:ext uri="{FF2B5EF4-FFF2-40B4-BE49-F238E27FC236}">
                  <a16:creationId xmlns:a16="http://schemas.microsoft.com/office/drawing/2014/main" id="{87DA4935-8736-4C35-80BE-04976EBDE6F2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43">
              <a:extLst>
                <a:ext uri="{FF2B5EF4-FFF2-40B4-BE49-F238E27FC236}">
                  <a16:creationId xmlns:a16="http://schemas.microsoft.com/office/drawing/2014/main" id="{D0DD13A8-3679-4EC7-8FE4-AF76C8436191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44">
              <a:extLst>
                <a:ext uri="{FF2B5EF4-FFF2-40B4-BE49-F238E27FC236}">
                  <a16:creationId xmlns:a16="http://schemas.microsoft.com/office/drawing/2014/main" id="{0E07B00E-9113-4DF5-A715-0808449E1A34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51">
              <a:extLst>
                <a:ext uri="{FF2B5EF4-FFF2-40B4-BE49-F238E27FC236}">
                  <a16:creationId xmlns:a16="http://schemas.microsoft.com/office/drawing/2014/main" id="{13B9A954-C393-4182-95D3-A17AA3493A8E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52">
              <a:extLst>
                <a:ext uri="{FF2B5EF4-FFF2-40B4-BE49-F238E27FC236}">
                  <a16:creationId xmlns:a16="http://schemas.microsoft.com/office/drawing/2014/main" id="{985DAED2-26DA-4F04-92A0-B768CA2AB0B0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53">
              <a:extLst>
                <a:ext uri="{FF2B5EF4-FFF2-40B4-BE49-F238E27FC236}">
                  <a16:creationId xmlns:a16="http://schemas.microsoft.com/office/drawing/2014/main" id="{BC6D51B5-37A1-4194-8D96-14C028490606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54">
              <a:extLst>
                <a:ext uri="{FF2B5EF4-FFF2-40B4-BE49-F238E27FC236}">
                  <a16:creationId xmlns:a16="http://schemas.microsoft.com/office/drawing/2014/main" id="{6AC0E245-7723-4A6E-AEAA-BF3060C1A149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55">
              <a:extLst>
                <a:ext uri="{FF2B5EF4-FFF2-40B4-BE49-F238E27FC236}">
                  <a16:creationId xmlns:a16="http://schemas.microsoft.com/office/drawing/2014/main" id="{A0DD38BB-5EF1-4A3F-948E-662C1B7CB89D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56">
              <a:extLst>
                <a:ext uri="{FF2B5EF4-FFF2-40B4-BE49-F238E27FC236}">
                  <a16:creationId xmlns:a16="http://schemas.microsoft.com/office/drawing/2014/main" id="{75F2ACB7-9CDD-4486-AD1E-77BF99F02257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58">
              <a:extLst>
                <a:ext uri="{FF2B5EF4-FFF2-40B4-BE49-F238E27FC236}">
                  <a16:creationId xmlns:a16="http://schemas.microsoft.com/office/drawing/2014/main" id="{E8532989-9746-468E-851B-F15F76BEE11D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59">
              <a:extLst>
                <a:ext uri="{FF2B5EF4-FFF2-40B4-BE49-F238E27FC236}">
                  <a16:creationId xmlns:a16="http://schemas.microsoft.com/office/drawing/2014/main" id="{4E558AC0-663F-44C3-9A39-2B4B9708BF49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60">
              <a:extLst>
                <a:ext uri="{FF2B5EF4-FFF2-40B4-BE49-F238E27FC236}">
                  <a16:creationId xmlns:a16="http://schemas.microsoft.com/office/drawing/2014/main" id="{4F6D9557-6FA1-4AA4-8FC0-18330D61FF51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61">
              <a:extLst>
                <a:ext uri="{FF2B5EF4-FFF2-40B4-BE49-F238E27FC236}">
                  <a16:creationId xmlns:a16="http://schemas.microsoft.com/office/drawing/2014/main" id="{FA6C7DDE-76D5-4162-BA68-F4BA41EE884F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82C8778A-AABC-4579-9EAC-567D95640A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4163" y="324000"/>
            <a:ext cx="2160000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0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auto">
          <a:xfrm>
            <a:off x="627063" y="38268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grpSp>
        <p:nvGrpSpPr>
          <p:cNvPr id="56" name="Gruppieren 3">
            <a:extLst>
              <a:ext uri="{FF2B5EF4-FFF2-40B4-BE49-F238E27FC236}">
                <a16:creationId xmlns:a16="http://schemas.microsoft.com/office/drawing/2014/main" id="{2DBD9D13-C7BA-4902-80AC-C175AA369278}"/>
              </a:ext>
            </a:extLst>
          </p:cNvPr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57" name="Gerade Verbindung 2">
              <a:extLst>
                <a:ext uri="{FF2B5EF4-FFF2-40B4-BE49-F238E27FC236}">
                  <a16:creationId xmlns:a16="http://schemas.microsoft.com/office/drawing/2014/main" id="{5E9108FC-3BE8-4A21-B38F-722C6B72455D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35">
              <a:extLst>
                <a:ext uri="{FF2B5EF4-FFF2-40B4-BE49-F238E27FC236}">
                  <a16:creationId xmlns:a16="http://schemas.microsoft.com/office/drawing/2014/main" id="{44948974-4874-4B2E-AF2E-DDA0565582B3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36">
              <a:extLst>
                <a:ext uri="{FF2B5EF4-FFF2-40B4-BE49-F238E27FC236}">
                  <a16:creationId xmlns:a16="http://schemas.microsoft.com/office/drawing/2014/main" id="{9B0ABD24-3B0B-40A3-B1B7-B029B37BDAD1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37">
              <a:extLst>
                <a:ext uri="{FF2B5EF4-FFF2-40B4-BE49-F238E27FC236}">
                  <a16:creationId xmlns:a16="http://schemas.microsoft.com/office/drawing/2014/main" id="{2B5C2D81-8B27-4B35-9067-2C4ED1D5FDDC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38">
              <a:extLst>
                <a:ext uri="{FF2B5EF4-FFF2-40B4-BE49-F238E27FC236}">
                  <a16:creationId xmlns:a16="http://schemas.microsoft.com/office/drawing/2014/main" id="{E5F67A5B-71A9-4F4D-B918-6ECD06E1C93E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8849258C-47AC-4785-93CF-1F9EF4CB8AD3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41">
              <a:extLst>
                <a:ext uri="{FF2B5EF4-FFF2-40B4-BE49-F238E27FC236}">
                  <a16:creationId xmlns:a16="http://schemas.microsoft.com/office/drawing/2014/main" id="{85F601A3-7B19-4981-99FD-91F8760D452D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42">
              <a:extLst>
                <a:ext uri="{FF2B5EF4-FFF2-40B4-BE49-F238E27FC236}">
                  <a16:creationId xmlns:a16="http://schemas.microsoft.com/office/drawing/2014/main" id="{A94A2DA0-63A2-4633-BD01-C4B7F293AA6E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43">
              <a:extLst>
                <a:ext uri="{FF2B5EF4-FFF2-40B4-BE49-F238E27FC236}">
                  <a16:creationId xmlns:a16="http://schemas.microsoft.com/office/drawing/2014/main" id="{9EABF92E-7FE6-47A8-A4E3-5D1D0669A689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44">
              <a:extLst>
                <a:ext uri="{FF2B5EF4-FFF2-40B4-BE49-F238E27FC236}">
                  <a16:creationId xmlns:a16="http://schemas.microsoft.com/office/drawing/2014/main" id="{23CE0404-5878-4DE5-8358-E01FB0677CA8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51">
              <a:extLst>
                <a:ext uri="{FF2B5EF4-FFF2-40B4-BE49-F238E27FC236}">
                  <a16:creationId xmlns:a16="http://schemas.microsoft.com/office/drawing/2014/main" id="{58D846A9-53E2-4E41-916B-57627E5211F3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52">
              <a:extLst>
                <a:ext uri="{FF2B5EF4-FFF2-40B4-BE49-F238E27FC236}">
                  <a16:creationId xmlns:a16="http://schemas.microsoft.com/office/drawing/2014/main" id="{6D896C3B-7933-448B-9942-68F0FB9C28CA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53">
              <a:extLst>
                <a:ext uri="{FF2B5EF4-FFF2-40B4-BE49-F238E27FC236}">
                  <a16:creationId xmlns:a16="http://schemas.microsoft.com/office/drawing/2014/main" id="{DD7497DB-69B6-4F9D-A69E-AA071A323083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54">
              <a:extLst>
                <a:ext uri="{FF2B5EF4-FFF2-40B4-BE49-F238E27FC236}">
                  <a16:creationId xmlns:a16="http://schemas.microsoft.com/office/drawing/2014/main" id="{2BB91441-E174-420A-B2C2-F8C02123E5D4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55">
              <a:extLst>
                <a:ext uri="{FF2B5EF4-FFF2-40B4-BE49-F238E27FC236}">
                  <a16:creationId xmlns:a16="http://schemas.microsoft.com/office/drawing/2014/main" id="{ED125660-542E-49C3-A724-6B7E5A36FCCA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56">
              <a:extLst>
                <a:ext uri="{FF2B5EF4-FFF2-40B4-BE49-F238E27FC236}">
                  <a16:creationId xmlns:a16="http://schemas.microsoft.com/office/drawing/2014/main" id="{C4A533E1-13D1-4EF2-97EC-EA0A17B4C20E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58">
              <a:extLst>
                <a:ext uri="{FF2B5EF4-FFF2-40B4-BE49-F238E27FC236}">
                  <a16:creationId xmlns:a16="http://schemas.microsoft.com/office/drawing/2014/main" id="{4913BC20-3066-4FFE-841C-A40055CD8EA3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59">
              <a:extLst>
                <a:ext uri="{FF2B5EF4-FFF2-40B4-BE49-F238E27FC236}">
                  <a16:creationId xmlns:a16="http://schemas.microsoft.com/office/drawing/2014/main" id="{F673A3B3-933F-4A26-A992-0CD9F7F70901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60">
              <a:extLst>
                <a:ext uri="{FF2B5EF4-FFF2-40B4-BE49-F238E27FC236}">
                  <a16:creationId xmlns:a16="http://schemas.microsoft.com/office/drawing/2014/main" id="{ADE1F8DD-11C3-44FE-BC22-98D0AC6B3F58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61">
              <a:extLst>
                <a:ext uri="{FF2B5EF4-FFF2-40B4-BE49-F238E27FC236}">
                  <a16:creationId xmlns:a16="http://schemas.microsoft.com/office/drawing/2014/main" id="{09557594-1A33-4C65-A8B4-403683341475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D3767B3A-7EA6-480A-9D18-59DB67F6D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4163" y="324000"/>
            <a:ext cx="2160000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Blue light">
    <p:bg>
      <p:bgPr>
        <a:solidFill>
          <a:srgbClr val="50B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sp>
        <p:nvSpPr>
          <p:cNvPr id="34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auto">
          <a:xfrm>
            <a:off x="627063" y="38268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grpSp>
        <p:nvGrpSpPr>
          <p:cNvPr id="56" name="Gruppieren 3">
            <a:extLst>
              <a:ext uri="{FF2B5EF4-FFF2-40B4-BE49-F238E27FC236}">
                <a16:creationId xmlns:a16="http://schemas.microsoft.com/office/drawing/2014/main" id="{A9F4DD81-1824-4CA9-9A76-3D8F476ACB66}"/>
              </a:ext>
            </a:extLst>
          </p:cNvPr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57" name="Gerade Verbindung 2">
              <a:extLst>
                <a:ext uri="{FF2B5EF4-FFF2-40B4-BE49-F238E27FC236}">
                  <a16:creationId xmlns:a16="http://schemas.microsoft.com/office/drawing/2014/main" id="{82346EBA-CC4A-4A93-8983-BB32AE7F6B23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35">
              <a:extLst>
                <a:ext uri="{FF2B5EF4-FFF2-40B4-BE49-F238E27FC236}">
                  <a16:creationId xmlns:a16="http://schemas.microsoft.com/office/drawing/2014/main" id="{029C906A-3325-4CC8-88EC-7767B5742FDC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36">
              <a:extLst>
                <a:ext uri="{FF2B5EF4-FFF2-40B4-BE49-F238E27FC236}">
                  <a16:creationId xmlns:a16="http://schemas.microsoft.com/office/drawing/2014/main" id="{C287DCC2-2EEA-4421-BF9D-874D4FE223F6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37">
              <a:extLst>
                <a:ext uri="{FF2B5EF4-FFF2-40B4-BE49-F238E27FC236}">
                  <a16:creationId xmlns:a16="http://schemas.microsoft.com/office/drawing/2014/main" id="{81247FFA-AA1D-4EDE-91DF-3880896BCF64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38">
              <a:extLst>
                <a:ext uri="{FF2B5EF4-FFF2-40B4-BE49-F238E27FC236}">
                  <a16:creationId xmlns:a16="http://schemas.microsoft.com/office/drawing/2014/main" id="{F4FBBF36-A400-4BD3-B932-2C9EF7CFCDF8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6E6BBAAE-55F5-4DE8-9D07-79BAC8F8079A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41">
              <a:extLst>
                <a:ext uri="{FF2B5EF4-FFF2-40B4-BE49-F238E27FC236}">
                  <a16:creationId xmlns:a16="http://schemas.microsoft.com/office/drawing/2014/main" id="{C8BAB7DA-C1EA-4B5A-A868-7B7417D32703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42">
              <a:extLst>
                <a:ext uri="{FF2B5EF4-FFF2-40B4-BE49-F238E27FC236}">
                  <a16:creationId xmlns:a16="http://schemas.microsoft.com/office/drawing/2014/main" id="{6A872FA5-83EA-4F9B-AD80-66FF3F175F45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43">
              <a:extLst>
                <a:ext uri="{FF2B5EF4-FFF2-40B4-BE49-F238E27FC236}">
                  <a16:creationId xmlns:a16="http://schemas.microsoft.com/office/drawing/2014/main" id="{EEF9D231-92D9-4603-A715-FC2450442355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44">
              <a:extLst>
                <a:ext uri="{FF2B5EF4-FFF2-40B4-BE49-F238E27FC236}">
                  <a16:creationId xmlns:a16="http://schemas.microsoft.com/office/drawing/2014/main" id="{2FCC491B-515F-45E2-92D2-A23B06828A04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51">
              <a:extLst>
                <a:ext uri="{FF2B5EF4-FFF2-40B4-BE49-F238E27FC236}">
                  <a16:creationId xmlns:a16="http://schemas.microsoft.com/office/drawing/2014/main" id="{4BB0C3DA-B78A-4F51-8271-9DEF2548B887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52">
              <a:extLst>
                <a:ext uri="{FF2B5EF4-FFF2-40B4-BE49-F238E27FC236}">
                  <a16:creationId xmlns:a16="http://schemas.microsoft.com/office/drawing/2014/main" id="{39A45B8B-3B19-49A3-AC48-D8901BD37A1F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53">
              <a:extLst>
                <a:ext uri="{FF2B5EF4-FFF2-40B4-BE49-F238E27FC236}">
                  <a16:creationId xmlns:a16="http://schemas.microsoft.com/office/drawing/2014/main" id="{1678458E-B47B-4091-94C6-C2720FADE038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54">
              <a:extLst>
                <a:ext uri="{FF2B5EF4-FFF2-40B4-BE49-F238E27FC236}">
                  <a16:creationId xmlns:a16="http://schemas.microsoft.com/office/drawing/2014/main" id="{07BC0D7B-1F95-413F-A557-0524669DB149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55">
              <a:extLst>
                <a:ext uri="{FF2B5EF4-FFF2-40B4-BE49-F238E27FC236}">
                  <a16:creationId xmlns:a16="http://schemas.microsoft.com/office/drawing/2014/main" id="{52EF2C5A-4C98-46D2-B34F-92EFCE72BD18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56">
              <a:extLst>
                <a:ext uri="{FF2B5EF4-FFF2-40B4-BE49-F238E27FC236}">
                  <a16:creationId xmlns:a16="http://schemas.microsoft.com/office/drawing/2014/main" id="{0A94D1EF-687E-42C8-B5EA-AA164FA8B918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58">
              <a:extLst>
                <a:ext uri="{FF2B5EF4-FFF2-40B4-BE49-F238E27FC236}">
                  <a16:creationId xmlns:a16="http://schemas.microsoft.com/office/drawing/2014/main" id="{BFCA3F0B-FCCF-44EE-A991-0E1D964E2685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59">
              <a:extLst>
                <a:ext uri="{FF2B5EF4-FFF2-40B4-BE49-F238E27FC236}">
                  <a16:creationId xmlns:a16="http://schemas.microsoft.com/office/drawing/2014/main" id="{536EEDB6-7E36-4E89-BA8D-8997CE8261F7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60">
              <a:extLst>
                <a:ext uri="{FF2B5EF4-FFF2-40B4-BE49-F238E27FC236}">
                  <a16:creationId xmlns:a16="http://schemas.microsoft.com/office/drawing/2014/main" id="{154F5266-2FC2-4CE8-A2A6-66383D28B6FB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61">
              <a:extLst>
                <a:ext uri="{FF2B5EF4-FFF2-40B4-BE49-F238E27FC236}">
                  <a16:creationId xmlns:a16="http://schemas.microsoft.com/office/drawing/2014/main" id="{FC54F650-E97D-43DD-8CC3-34E072AE20C7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1233F557-8672-4915-B6FB-BE87693FF4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4163" y="324000"/>
            <a:ext cx="2160000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14800"/>
            <a:ext cx="7539354" cy="4752000"/>
          </a:xfrm>
          <a:solidFill>
            <a:srgbClr val="CDD9E1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de-DE" noProof="0" dirty="0"/>
              <a:t>Inhaltsverzeichnis / Kontakt durch Klicken bearbeiten</a:t>
            </a:r>
          </a:p>
          <a:p>
            <a:pPr lvl="1"/>
            <a:r>
              <a:rPr lang="de-DE" noProof="0" dirty="0"/>
              <a:t>Kapitel</a:t>
            </a:r>
          </a:p>
          <a:p>
            <a:pPr lvl="2"/>
            <a:r>
              <a:rPr lang="de-DE" noProof="0" dirty="0"/>
              <a:t>Aktives Kapitel</a:t>
            </a:r>
          </a:p>
          <a:p>
            <a:pPr lvl="3"/>
            <a:r>
              <a:rPr lang="de-DE" noProof="0" dirty="0"/>
              <a:t>Unterkapitel</a:t>
            </a:r>
          </a:p>
          <a:p>
            <a:pPr lvl="4"/>
            <a:r>
              <a:rPr lang="de-DE" noProof="0" dirty="0"/>
              <a:t>Aktives Unterkapitel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4800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021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14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14800"/>
            <a:ext cx="3887914" cy="4750549"/>
          </a:xfr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14800"/>
            <a:ext cx="7539355" cy="4752000"/>
          </a:xfrm>
          <a:solidFill>
            <a:srgbClr val="CDD9E1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de-DE" noProof="0" dirty="0"/>
              <a:t>Inhaltsverzeichnis / Kontakt durch Klicken bearbeiten</a:t>
            </a:r>
          </a:p>
          <a:p>
            <a:pPr lvl="1"/>
            <a:r>
              <a:rPr lang="de-DE" noProof="0" dirty="0"/>
              <a:t>Kapitel</a:t>
            </a:r>
          </a:p>
          <a:p>
            <a:pPr lvl="2"/>
            <a:r>
              <a:rPr lang="de-DE" noProof="0" dirty="0"/>
              <a:t>Aktives Kapitel</a:t>
            </a:r>
          </a:p>
          <a:p>
            <a:pPr lvl="3"/>
            <a:r>
              <a:rPr lang="de-DE" noProof="0" dirty="0"/>
              <a:t>Unterkapitel</a:t>
            </a:r>
          </a:p>
          <a:p>
            <a:pPr lvl="4"/>
            <a:r>
              <a:rPr lang="de-DE" noProof="0" dirty="0"/>
              <a:t>Aktives Unterkapitel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9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42" Type="http://schemas.openxmlformats.org/officeDocument/2006/relationships/tags" Target="../tags/tag12.xml"/><Relationship Id="rId47" Type="http://schemas.openxmlformats.org/officeDocument/2006/relationships/tags" Target="../tags/tag17.xml"/><Relationship Id="rId50" Type="http://schemas.openxmlformats.org/officeDocument/2006/relationships/tags" Target="../tags/tag20.xml"/><Relationship Id="rId55" Type="http://schemas.openxmlformats.org/officeDocument/2006/relationships/tags" Target="../tags/tag25.xml"/><Relationship Id="rId63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1.xml"/><Relationship Id="rId54" Type="http://schemas.openxmlformats.org/officeDocument/2006/relationships/tags" Target="../tags/tag24.xml"/><Relationship Id="rId62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40" Type="http://schemas.openxmlformats.org/officeDocument/2006/relationships/tags" Target="../tags/tag10.xml"/><Relationship Id="rId45" Type="http://schemas.openxmlformats.org/officeDocument/2006/relationships/tags" Target="../tags/tag15.xml"/><Relationship Id="rId53" Type="http://schemas.openxmlformats.org/officeDocument/2006/relationships/tags" Target="../tags/tag23.xml"/><Relationship Id="rId58" Type="http://schemas.openxmlformats.org/officeDocument/2006/relationships/tags" Target="../tags/tag2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49" Type="http://schemas.openxmlformats.org/officeDocument/2006/relationships/tags" Target="../tags/tag19.xml"/><Relationship Id="rId57" Type="http://schemas.openxmlformats.org/officeDocument/2006/relationships/tags" Target="../tags/tag27.xml"/><Relationship Id="rId6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4" Type="http://schemas.openxmlformats.org/officeDocument/2006/relationships/tags" Target="../tags/tag14.xml"/><Relationship Id="rId52" Type="http://schemas.openxmlformats.org/officeDocument/2006/relationships/tags" Target="../tags/tag22.xml"/><Relationship Id="rId60" Type="http://schemas.openxmlformats.org/officeDocument/2006/relationships/tags" Target="../tags/tag3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5.xml"/><Relationship Id="rId43" Type="http://schemas.openxmlformats.org/officeDocument/2006/relationships/tags" Target="../tags/tag13.xml"/><Relationship Id="rId48" Type="http://schemas.openxmlformats.org/officeDocument/2006/relationships/tags" Target="../tags/tag18.xml"/><Relationship Id="rId56" Type="http://schemas.openxmlformats.org/officeDocument/2006/relationships/tags" Target="../tags/tag26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tags" Target="../tags/tag8.xml"/><Relationship Id="rId46" Type="http://schemas.openxmlformats.org/officeDocument/2006/relationships/tags" Target="../tags/tag16.xml"/><Relationship Id="rId59" Type="http://schemas.openxmlformats.org/officeDocument/2006/relationships/tags" Target="../tags/tag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32"/>
            </p:custDataLst>
          </p:nvPr>
        </p:nvSpPr>
        <p:spPr bwMode="auto">
          <a:xfrm>
            <a:off x="0" y="-1"/>
            <a:ext cx="12198350" cy="14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3384000" bIns="208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33"/>
            </p:custDataLst>
          </p:nvPr>
        </p:nvSpPr>
        <p:spPr bwMode="auto">
          <a:xfrm>
            <a:off x="627063" y="1414800"/>
            <a:ext cx="8208962" cy="475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5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5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5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uppieren 3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cdtText Box 133 Id1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0" y="6166800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noProof="0" dirty="0" err="1">
                <a:solidFill>
                  <a:srgbClr val="879BAA"/>
                </a:solidFill>
              </a:rPr>
              <a:t>Unrestricted</a:t>
            </a:r>
            <a:r>
              <a:rPr lang="de-DE" sz="1000" b="1" noProof="0" dirty="0">
                <a:solidFill>
                  <a:srgbClr val="879BAA"/>
                </a:solidFill>
              </a:rPr>
              <a:t> © Siemens 2021</a:t>
            </a:r>
          </a:p>
        </p:txBody>
      </p:sp>
      <p:sp>
        <p:nvSpPr>
          <p:cNvPr id="64" name="cdtTextBox 12 Id17"/>
          <p:cNvSpPr txBox="1"/>
          <p:nvPr>
            <p:custDataLst>
              <p:tags r:id="rId58"/>
            </p:custDataLst>
          </p:nvPr>
        </p:nvSpPr>
        <p:spPr>
          <a:xfrm>
            <a:off x="0" y="6562800"/>
            <a:ext cx="3932230" cy="29520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>
                <a:solidFill>
                  <a:srgbClr val="000000"/>
                </a:solidFill>
              </a:rPr>
              <a:t>08.09.2021</a:t>
            </a:r>
          </a:p>
        </p:txBody>
      </p:sp>
      <p:sp>
        <p:nvSpPr>
          <p:cNvPr id="65" name="cdtTextBox 11 Id18"/>
          <p:cNvSpPr txBox="1"/>
          <p:nvPr>
            <p:custDataLst>
              <p:tags r:id="rId59"/>
            </p:custDataLst>
          </p:nvPr>
        </p:nvSpPr>
        <p:spPr>
          <a:xfrm>
            <a:off x="0" y="6562800"/>
            <a:ext cx="1765285" cy="29520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>
                <a:solidFill>
                  <a:srgbClr val="000000"/>
                </a:solidFill>
              </a:rPr>
              <a:t>Seite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>
            <p:custDataLst>
              <p:tags r:id="rId60"/>
            </p:custDataLst>
          </p:nvPr>
        </p:nvSpPr>
        <p:spPr>
          <a:xfrm>
            <a:off x="3787765" y="6562800"/>
            <a:ext cx="8410584" cy="29520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>
                <a:solidFill>
                  <a:srgbClr val="000000"/>
                </a:solidFill>
              </a:rPr>
              <a:t>Stephan Cejka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3582F6E-5F7D-48FE-82D2-A2934A33A0EF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9554163" y="324000"/>
            <a:ext cx="2160000" cy="913680"/>
          </a:xfrm>
          <a:prstGeom prst="rect">
            <a:avLst/>
          </a:prstGeom>
        </p:spPr>
      </p:pic>
      <p:pic>
        <p:nvPicPr>
          <p:cNvPr id="1026" name="Picture 2" descr="Logo Haslinger / Nagele &amp; Partner">
            <a:extLst>
              <a:ext uri="{FF2B5EF4-FFF2-40B4-BE49-F238E27FC236}">
                <a16:creationId xmlns:a16="http://schemas.microsoft.com/office/drawing/2014/main" id="{088C448E-A8D7-44EE-920F-B69B03EA80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84" y="599957"/>
            <a:ext cx="2566367" cy="36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8" r:id="rId3"/>
    <p:sldLayoutId id="2147483709" r:id="rId4"/>
    <p:sldLayoutId id="2147483710" r:id="rId5"/>
    <p:sldLayoutId id="2147483711" r:id="rId6"/>
    <p:sldLayoutId id="2147483703" r:id="rId7"/>
    <p:sldLayoutId id="2147483679" r:id="rId8"/>
    <p:sldLayoutId id="2147483695" r:id="rId9"/>
    <p:sldLayoutId id="2147483716" r:id="rId10"/>
    <p:sldLayoutId id="2147483705" r:id="rId11"/>
    <p:sldLayoutId id="2147483706" r:id="rId12"/>
    <p:sldLayoutId id="2147483713" r:id="rId13"/>
    <p:sldLayoutId id="2147483712" r:id="rId14"/>
    <p:sldLayoutId id="2147483670" r:id="rId15"/>
    <p:sldLayoutId id="2147483692" r:id="rId16"/>
    <p:sldLayoutId id="2147483696" r:id="rId17"/>
    <p:sldLayoutId id="2147483707" r:id="rId18"/>
    <p:sldLayoutId id="2147483715" r:id="rId19"/>
    <p:sldLayoutId id="2147483683" r:id="rId20"/>
    <p:sldLayoutId id="2147483681" r:id="rId21"/>
    <p:sldLayoutId id="2147483697" r:id="rId22"/>
    <p:sldLayoutId id="2147483691" r:id="rId23"/>
    <p:sldLayoutId id="2147483693" r:id="rId24"/>
    <p:sldLayoutId id="2147483684" r:id="rId25"/>
    <p:sldLayoutId id="2147483685" r:id="rId26"/>
    <p:sldLayoutId id="2147483694" r:id="rId27"/>
    <p:sldLayoutId id="2147483686" r:id="rId28"/>
    <p:sldLayoutId id="2147483688" r:id="rId29"/>
    <p:sldLayoutId id="2147483704" r:id="rId3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6pPr>
      <a:lvl7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7pPr>
      <a:lvl8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8pPr>
      <a:lvl9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2" userDrawn="1">
          <p15:clr>
            <a:srgbClr val="F26B43"/>
          </p15:clr>
        </p15:guide>
        <p15:guide id="2" pos="3932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4" pos="7380" userDrawn="1">
          <p15:clr>
            <a:srgbClr val="F26B43"/>
          </p15:clr>
        </p15:guide>
        <p15:guide id="5" pos="395" userDrawn="1">
          <p15:clr>
            <a:srgbClr val="F26B43"/>
          </p15:clr>
        </p15:guide>
        <p15:guide id="6" orient="horz" pos="2341" userDrawn="1">
          <p15:clr>
            <a:srgbClr val="F26B43"/>
          </p15:clr>
        </p15:guide>
        <p15:guide id="7" orient="horz" pos="2433" userDrawn="1">
          <p15:clr>
            <a:srgbClr val="F26B43"/>
          </p15:clr>
        </p15:guide>
        <p15:guide id="8" orient="horz" pos="891" userDrawn="1">
          <p15:clr>
            <a:srgbClr val="F26B43"/>
          </p15:clr>
        </p15:guide>
        <p15:guide id="10" orient="horz" pos="210" userDrawn="1">
          <p15:clr>
            <a:srgbClr val="F26B43"/>
          </p15:clr>
        </p15:guide>
        <p15:guide id="11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hyperlink" Target="mailto:ecosint@en-trust.at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hyperlink" Target="mailto:stephan.cejka@siemen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15E7C8-59AB-4E13-B2BD-F8388A0367FD}"/>
              </a:ext>
            </a:extLst>
          </p:cNvPr>
          <p:cNvSpPr/>
          <p:nvPr/>
        </p:nvSpPr>
        <p:spPr bwMode="auto">
          <a:xfrm>
            <a:off x="6675239" y="324945"/>
            <a:ext cx="287892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AT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27063" y="4060120"/>
            <a:ext cx="9432552" cy="1678594"/>
          </a:xfrm>
        </p:spPr>
        <p:txBody>
          <a:bodyPr/>
          <a:lstStyle/>
          <a:p>
            <a:r>
              <a:rPr lang="en-US" sz="2800" noProof="0" dirty="0" err="1"/>
              <a:t>Rechtsfragen</a:t>
            </a:r>
            <a:r>
              <a:rPr lang="en-US" sz="2800" noProof="0" dirty="0"/>
              <a:t> </a:t>
            </a:r>
            <a:r>
              <a:rPr lang="en-US" sz="2800" noProof="0" dirty="0" err="1"/>
              <a:t>zur</a:t>
            </a:r>
            <a:r>
              <a:rPr lang="en-US" sz="2800" noProof="0" dirty="0"/>
              <a:t> </a:t>
            </a:r>
            <a:r>
              <a:rPr lang="en-US" sz="2800" noProof="0" dirty="0" err="1"/>
              <a:t>Gründung</a:t>
            </a:r>
            <a:r>
              <a:rPr lang="en-US" sz="2800" noProof="0" dirty="0"/>
              <a:t> und </a:t>
            </a:r>
            <a:br>
              <a:rPr lang="en-US" sz="2800" noProof="0" dirty="0"/>
            </a:br>
            <a:r>
              <a:rPr lang="en-US" sz="2800" noProof="0" dirty="0" err="1"/>
              <a:t>Umsetzung</a:t>
            </a:r>
            <a:r>
              <a:rPr lang="en-US" sz="2800" noProof="0" dirty="0"/>
              <a:t> von </a:t>
            </a:r>
            <a:r>
              <a:rPr lang="en-US" sz="2800" noProof="0" dirty="0" err="1"/>
              <a:t>Energiegemeinschaften</a:t>
            </a:r>
            <a:br>
              <a:rPr lang="de-DE" noProof="0" dirty="0"/>
            </a:br>
            <a:br>
              <a:rPr lang="de-DE" sz="1100" noProof="0" dirty="0"/>
            </a:br>
            <a:r>
              <a:rPr lang="de-DE" sz="2200" noProof="0" dirty="0"/>
              <a:t>Stephan Cejka</a:t>
            </a:r>
            <a:r>
              <a:rPr lang="de-DE" sz="2200" b="0" noProof="0" dirty="0"/>
              <a:t>, Kaleb Kitzmüller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627063" y="5842800"/>
            <a:ext cx="9432552" cy="324000"/>
          </a:xfrm>
        </p:spPr>
        <p:txBody>
          <a:bodyPr/>
          <a:lstStyle/>
          <a:p>
            <a:r>
              <a:rPr lang="de-DE" noProof="0" dirty="0" err="1"/>
              <a:t>siemens</a:t>
            </a:r>
            <a:r>
              <a:rPr lang="de-DE" noProof="0" dirty="0"/>
              <a:t>.</a:t>
            </a:r>
            <a:r>
              <a:rPr lang="de-DE" dirty="0" err="1"/>
              <a:t>com</a:t>
            </a:r>
            <a:endParaRPr lang="de-DE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noProof="0" dirty="0" err="1"/>
              <a:t>Unrestricted</a:t>
            </a:r>
            <a:r>
              <a:rPr lang="de-DE" noProof="0" dirty="0"/>
              <a:t> © Siemens 2021</a:t>
            </a:r>
          </a:p>
        </p:txBody>
      </p:sp>
      <p:pic>
        <p:nvPicPr>
          <p:cNvPr id="8" name="Picture 2" descr="Logo Haslinger / Nagele &amp; Partner">
            <a:extLst>
              <a:ext uri="{FF2B5EF4-FFF2-40B4-BE49-F238E27FC236}">
                <a16:creationId xmlns:a16="http://schemas.microsoft.com/office/drawing/2014/main" id="{979265B1-6B33-46A3-82BB-DC4AE8ADD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84" y="599957"/>
            <a:ext cx="2566367" cy="36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01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Vorteile ergeben sich </a:t>
            </a:r>
            <a:br>
              <a:rPr lang="de-AT" dirty="0"/>
            </a:br>
            <a:r>
              <a:rPr lang="de-AT" dirty="0"/>
              <a:t>für die Teilnehmer?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9865096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Für innerhalb der EEG erzeugte und verbrauchte Energie: </a:t>
            </a:r>
            <a:b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kein Erneuerbaren-Förderbeitrag (vormals Ökostromförderbeitrag)</a:t>
            </a: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reduzierte Netzgebühren (Netznutzungsentgelt)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Befreiung von der Elektrizitätsabgabe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109523-03CD-4F45-BF72-5D09268BB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12664"/>
              </p:ext>
            </p:extLst>
          </p:nvPr>
        </p:nvGraphicFramePr>
        <p:xfrm>
          <a:off x="1346647" y="3356992"/>
          <a:ext cx="9063511" cy="1945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296">
                  <a:extLst>
                    <a:ext uri="{9D8B030D-6E8A-4147-A177-3AD203B41FA5}">
                      <a16:colId xmlns:a16="http://schemas.microsoft.com/office/drawing/2014/main" val="2887589570"/>
                    </a:ext>
                  </a:extLst>
                </a:gridCol>
                <a:gridCol w="1523317">
                  <a:extLst>
                    <a:ext uri="{9D8B030D-6E8A-4147-A177-3AD203B41FA5}">
                      <a16:colId xmlns:a16="http://schemas.microsoft.com/office/drawing/2014/main" val="942550890"/>
                    </a:ext>
                  </a:extLst>
                </a:gridCol>
                <a:gridCol w="1524392">
                  <a:extLst>
                    <a:ext uri="{9D8B030D-6E8A-4147-A177-3AD203B41FA5}">
                      <a16:colId xmlns:a16="http://schemas.microsoft.com/office/drawing/2014/main" val="3826890491"/>
                    </a:ext>
                  </a:extLst>
                </a:gridCol>
                <a:gridCol w="3206875">
                  <a:extLst>
                    <a:ext uri="{9D8B030D-6E8A-4147-A177-3AD203B41FA5}">
                      <a16:colId xmlns:a16="http://schemas.microsoft.com/office/drawing/2014/main" val="736990704"/>
                    </a:ext>
                  </a:extLst>
                </a:gridCol>
                <a:gridCol w="1142631">
                  <a:extLst>
                    <a:ext uri="{9D8B030D-6E8A-4147-A177-3AD203B41FA5}">
                      <a16:colId xmlns:a16="http://schemas.microsoft.com/office/drawing/2014/main" val="1177349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AT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 dirty="0">
                          <a:effectLst/>
                        </a:rPr>
                        <a:t>Netzkosten</a:t>
                      </a:r>
                      <a:endParaRPr lang="de-A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 dirty="0">
                          <a:effectLst/>
                        </a:rPr>
                        <a:t>Energiekosten</a:t>
                      </a:r>
                      <a:endParaRPr lang="de-A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Steuern und Gebühren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Summe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490496068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mittlere Preise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2. HJ 2020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6,24 ct</a:t>
                      </a:r>
                      <a:br>
                        <a:rPr lang="de-AT" sz="1100">
                          <a:effectLst/>
                        </a:rPr>
                      </a:br>
                      <a:br>
                        <a:rPr lang="de-AT" sz="1100">
                          <a:effectLst/>
                        </a:rPr>
                      </a:br>
                      <a:r>
                        <a:rPr lang="de-AT" sz="1100">
                          <a:effectLst/>
                        </a:rPr>
                        <a:t>davon NNE: 4,52 ct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7,26 ct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7,62 ct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21,12 ct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5118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erwartete Einsparungen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NNE: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-60%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endParaRPr lang="de-AT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AT" sz="1100">
                          <a:effectLst/>
                        </a:rPr>
                        <a:t>Elektrizitätsabgabe: 1,50 ct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AT" sz="1100">
                          <a:effectLst/>
                        </a:rPr>
                        <a:t>Erneuerbaren-Förderbeitrag: 1,30 ct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endParaRPr lang="de-AT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70725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berechnete Preise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3,53 ct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 i="1" dirty="0">
                          <a:effectLst/>
                        </a:rPr>
                        <a:t>7,26 ct</a:t>
                      </a:r>
                      <a:endParaRPr lang="de-AT" sz="11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4,82 ct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 dirty="0">
                          <a:effectLst/>
                        </a:rPr>
                        <a:t>15,61 ct</a:t>
                      </a:r>
                      <a:endParaRPr lang="de-A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18406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3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Vertragsdokumente sind für die </a:t>
            </a:r>
            <a:br>
              <a:rPr lang="de-AT" dirty="0"/>
            </a:br>
            <a:r>
              <a:rPr lang="de-AT" dirty="0"/>
              <a:t>Gründung und Umsetzung erforderlich?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8784976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8E0F0-8F3A-4CC9-9FE0-95619D23DA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31" y="1916832"/>
            <a:ext cx="9433088" cy="3190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85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Vertragsdokumente sind für die </a:t>
            </a:r>
            <a:br>
              <a:rPr lang="de-AT" dirty="0"/>
            </a:br>
            <a:r>
              <a:rPr lang="de-AT" dirty="0"/>
              <a:t>Gründung und Umsetzung erforderlich?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8784976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Gründungsdokument</a:t>
            </a:r>
            <a:r>
              <a:rPr lang="en-US" b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” - 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Energierechtliche</a:t>
            </a:r>
            <a:r>
              <a:rPr lang="en-US" b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Inhalte</a:t>
            </a:r>
            <a:endParaRPr lang="en-US" b="1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89DBCC-31E8-499F-83DD-E155BE233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98617"/>
              </p:ext>
            </p:extLst>
          </p:nvPr>
        </p:nvGraphicFramePr>
        <p:xfrm>
          <a:off x="626567" y="1916832"/>
          <a:ext cx="10657184" cy="2985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184">
                  <a:extLst>
                    <a:ext uri="{9D8B030D-6E8A-4147-A177-3AD203B41FA5}">
                      <a16:colId xmlns:a16="http://schemas.microsoft.com/office/drawing/2014/main" val="3214441141"/>
                    </a:ext>
                  </a:extLst>
                </a:gridCol>
              </a:tblGrid>
              <a:tr h="8811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 dirty="0">
                          <a:effectLst/>
                        </a:rPr>
                        <a:t>Die betroffenen Netzbetreiber sind über die Gründung einer Energiegemeinschaft </a:t>
                      </a:r>
                      <a:br>
                        <a:rPr lang="de-AT" sz="1200" dirty="0">
                          <a:effectLst/>
                        </a:rPr>
                      </a:br>
                      <a:r>
                        <a:rPr lang="de-AT" sz="1200" dirty="0">
                          <a:effectLst/>
                        </a:rPr>
                        <a:t>sowie folgende Inhalte </a:t>
                      </a:r>
                      <a:br>
                        <a:rPr lang="de-AT" sz="1200" dirty="0">
                          <a:effectLst/>
                        </a:rPr>
                      </a:br>
                      <a:r>
                        <a:rPr lang="de-AT" sz="1200" dirty="0">
                          <a:effectLst/>
                        </a:rPr>
                        <a:t>und allfällige Änderungen dieser Inhalte zu informieren:</a:t>
                      </a:r>
                      <a:endParaRPr lang="de-A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655955139"/>
                  </a:ext>
                </a:extLst>
              </a:tr>
              <a:tr h="1989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 dirty="0">
                          <a:effectLst/>
                        </a:rPr>
                        <a:t>1. Beschreibung der Funktionsweise der Erzeugungsanlagen (allenfalls Speicheranlagen) unter Angabe der Zählpunktnummern;</a:t>
                      </a:r>
                      <a:endParaRPr lang="de-A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3696236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>
                          <a:effectLst/>
                        </a:rPr>
                        <a:t>2. Verbrauchsanlagen der teilnehmenden Netzbenutzer unter Angabe der Zählpunktnummern;</a:t>
                      </a:r>
                      <a:endParaRPr lang="de-A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3714974379"/>
                  </a:ext>
                </a:extLst>
              </a:tr>
              <a:tr h="1825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 dirty="0">
                          <a:effectLst/>
                        </a:rPr>
                        <a:t>3. jeweiliger ideeller Anteil der teilnehmenden Netzbenutzer an der Erzeugungsanlage sowie die Aufteilung der erzeugten Energie;</a:t>
                      </a:r>
                      <a:endParaRPr lang="de-A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961140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>
                          <a:effectLst/>
                        </a:rPr>
                        <a:t>4. Zuordnung der nicht von den teilnehmenden Netzbenutzern verbrauchten Energieeinspeisung pro Viertelstunde;</a:t>
                      </a:r>
                      <a:endParaRPr lang="de-A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1793312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>
                          <a:effectLst/>
                        </a:rPr>
                        <a:t>5. Aufnahme und Ausscheiden von teilnehmenden Netzbenutzern;</a:t>
                      </a:r>
                      <a:endParaRPr lang="de-A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3615586249"/>
                  </a:ext>
                </a:extLst>
              </a:tr>
              <a:tr h="62303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 dirty="0">
                          <a:effectLst/>
                        </a:rPr>
                        <a:t>6. Beendigung oder Auflösung der Erneuerbare-Energie-Gemeinschaft sowie die Demontage der Erzeugungsanlagen.</a:t>
                      </a:r>
                      <a:endParaRPr lang="de-A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130634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88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Vertragsdokumente sind für die </a:t>
            </a:r>
            <a:br>
              <a:rPr lang="de-AT" dirty="0"/>
            </a:br>
            <a:r>
              <a:rPr lang="de-AT" dirty="0"/>
              <a:t>Gründung und Umsetzung erforderlich?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8784976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Gründungsdokument</a:t>
            </a:r>
            <a:r>
              <a:rPr lang="en-US" b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” - 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Energierechtliche</a:t>
            </a:r>
            <a:r>
              <a:rPr lang="en-US" b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Inhalte</a:t>
            </a:r>
            <a:endParaRPr lang="en-US" b="1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b="1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b="1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b="1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b="1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b="1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br>
              <a:rPr lang="en-US" b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b="1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VNB über die Gründung und Änderungen zu informieren; kein Ablehnungsrecht – Rechtsanspruch</a:t>
            </a:r>
            <a:r>
              <a:rPr lang="de-AT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ggü</a:t>
            </a:r>
            <a:r>
              <a:rPr lang="de-AT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NVB an</a:t>
            </a: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Energiegemeinschaft teilzunehmen.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Überprüfung der (Teilnahme-)Voraussetzungen durch E-Control</a:t>
            </a:r>
            <a:endParaRPr lang="en-US" b="1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89DBCC-31E8-499F-83DD-E155BE233771}"/>
              </a:ext>
            </a:extLst>
          </p:cNvPr>
          <p:cNvGraphicFramePr>
            <a:graphicFrameLocks noGrp="1"/>
          </p:cNvGraphicFramePr>
          <p:nvPr/>
        </p:nvGraphicFramePr>
        <p:xfrm>
          <a:off x="626567" y="1916832"/>
          <a:ext cx="10657184" cy="2985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184">
                  <a:extLst>
                    <a:ext uri="{9D8B030D-6E8A-4147-A177-3AD203B41FA5}">
                      <a16:colId xmlns:a16="http://schemas.microsoft.com/office/drawing/2014/main" val="3214441141"/>
                    </a:ext>
                  </a:extLst>
                </a:gridCol>
              </a:tblGrid>
              <a:tr h="8811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 dirty="0">
                          <a:effectLst/>
                        </a:rPr>
                        <a:t>Die betroffenen Netzbetreiber sind über die Gründung einer Energiegemeinschaft </a:t>
                      </a:r>
                      <a:br>
                        <a:rPr lang="de-AT" sz="1200" dirty="0">
                          <a:effectLst/>
                        </a:rPr>
                      </a:br>
                      <a:r>
                        <a:rPr lang="de-AT" sz="1200" dirty="0">
                          <a:effectLst/>
                        </a:rPr>
                        <a:t>sowie folgende Inhalte </a:t>
                      </a:r>
                      <a:br>
                        <a:rPr lang="de-AT" sz="1200" dirty="0">
                          <a:effectLst/>
                        </a:rPr>
                      </a:br>
                      <a:r>
                        <a:rPr lang="de-AT" sz="1200" dirty="0">
                          <a:effectLst/>
                        </a:rPr>
                        <a:t>und allfällige Änderungen dieser Inhalte zu informieren:</a:t>
                      </a:r>
                      <a:endParaRPr lang="de-A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655955139"/>
                  </a:ext>
                </a:extLst>
              </a:tr>
              <a:tr h="1989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 dirty="0">
                          <a:effectLst/>
                        </a:rPr>
                        <a:t>1. Beschreibung der Funktionsweise der Erzeugungsanlagen (allenfalls Speicheranlagen) unter Angabe der Zählpunktnummern;</a:t>
                      </a:r>
                      <a:endParaRPr lang="de-A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3696236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>
                          <a:effectLst/>
                        </a:rPr>
                        <a:t>2. Verbrauchsanlagen der teilnehmenden Netzbenutzer unter Angabe der Zählpunktnummern;</a:t>
                      </a:r>
                      <a:endParaRPr lang="de-A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3714974379"/>
                  </a:ext>
                </a:extLst>
              </a:tr>
              <a:tr h="1825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 dirty="0">
                          <a:effectLst/>
                        </a:rPr>
                        <a:t>3. jeweiliger ideeller Anteil der teilnehmenden Netzbenutzer an der Erzeugungsanlage sowie die Aufteilung der erzeugten Energie;</a:t>
                      </a:r>
                      <a:endParaRPr lang="de-A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961140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>
                          <a:effectLst/>
                        </a:rPr>
                        <a:t>4. Zuordnung der nicht von den teilnehmenden Netzbenutzern verbrauchten Energieeinspeisung pro Viertelstunde;</a:t>
                      </a:r>
                      <a:endParaRPr lang="de-A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1793312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>
                          <a:effectLst/>
                        </a:rPr>
                        <a:t>5. Aufnahme und Ausscheiden von teilnehmenden Netzbenutzern;</a:t>
                      </a:r>
                      <a:endParaRPr lang="de-A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3615586249"/>
                  </a:ext>
                </a:extLst>
              </a:tr>
              <a:tr h="62303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200" dirty="0">
                          <a:effectLst/>
                        </a:rPr>
                        <a:t>6. Beendigung oder Auflösung der Erneuerbare-Energie-Gemeinschaft sowie die Demontage der Erzeugungsanlagen.</a:t>
                      </a:r>
                      <a:endParaRPr lang="de-A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45" marR="48445" marT="48445" marB="48445"/>
                </a:tc>
                <a:extLst>
                  <a:ext uri="{0D108BD9-81ED-4DB2-BD59-A6C34878D82A}">
                    <a16:rowId xmlns:a16="http://schemas.microsoft.com/office/drawing/2014/main" val="130634307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C88FAE3-D558-4AA2-8214-D0A6038C6F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92" y="2303462"/>
            <a:ext cx="5832366" cy="2598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26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Vertragsdokumente sind für die </a:t>
            </a:r>
            <a:br>
              <a:rPr lang="de-AT" dirty="0"/>
            </a:br>
            <a:r>
              <a:rPr lang="de-AT" dirty="0"/>
              <a:t>Gründung und Umsetzung erforderlich?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8784976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Gründungsdokument</a:t>
            </a:r>
            <a:r>
              <a:rPr lang="en-US" b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” - 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Energierechtliche</a:t>
            </a:r>
            <a:r>
              <a:rPr lang="en-US" b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Inhalte</a:t>
            </a:r>
            <a:endParaRPr lang="en-US" b="1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32A3CE-A762-4F7C-9401-49B02FB37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87192"/>
              </p:ext>
            </p:extLst>
          </p:nvPr>
        </p:nvGraphicFramePr>
        <p:xfrm>
          <a:off x="842591" y="2056414"/>
          <a:ext cx="9937104" cy="17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7104">
                  <a:extLst>
                    <a:ext uri="{9D8B030D-6E8A-4147-A177-3AD203B41FA5}">
                      <a16:colId xmlns:a16="http://schemas.microsoft.com/office/drawing/2014/main" val="394662358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Die Energiegemeinschaft hat darüber hinaus Vereinbarungen zu treffen, die zumindest folgende Inhalte umfassen: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3729862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1. Datenverwaltung und Datenbearbeitung der Energiedaten der Erzeugungsanlagen und der Verbrauchsanlagen der teilnehmenden Netzbenutzer durch den Netzbetreiber;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43722102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2. Betrieb, Erhaltung und Wartung der Erzeugungsanlagen sowie die Kostentragung;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62730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3. Haftung;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66254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 dirty="0">
                          <a:effectLst/>
                        </a:rPr>
                        <a:t>4. allfällige Versicherungen.</a:t>
                      </a:r>
                      <a:endParaRPr lang="de-A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404255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12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Vertragsdokumente sind für die </a:t>
            </a:r>
            <a:br>
              <a:rPr lang="de-AT" dirty="0"/>
            </a:br>
            <a:r>
              <a:rPr lang="de-AT" dirty="0"/>
              <a:t>Gründung und Umsetzung erforderlich?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8784976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Gründungsdokument</a:t>
            </a:r>
            <a:r>
              <a:rPr lang="en-US" b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” – 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Gesellschaftsvertrag</a:t>
            </a:r>
            <a:endParaRPr lang="en-US" b="1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Mindestinhalt: Firma und Sitz der Gesellschaft, Gegenstand des Unternehmens, Gesellschafter, Einlagen und Organe.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Organisationsvertrag, z.B. Ein- oder Mehrstimmigkeitsprinzip, Verantwortlichkeit, Bedingungen für Bei- und Austritt</a:t>
            </a:r>
            <a:endParaRPr lang="en-US" sz="1800" b="1" i="0" u="none" strike="noStrike" baseline="0" dirty="0">
              <a:solidFill>
                <a:schemeClr val="tx1"/>
              </a:solidFill>
              <a:latin typeface="+mn-lt"/>
              <a:ea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Hauptzweck nicht im finanziellen Gewinn, in der Satzung festzuhalten.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de-AT" dirty="0">
                <a:solidFill>
                  <a:srgbClr val="000000"/>
                </a:solidFill>
              </a:rPr>
              <a:t>Passende Rechtsform: folgt…</a:t>
            </a:r>
            <a:endParaRPr lang="de-A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49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Rechtsformen stehen zur Verfügung?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8784976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Richtlinie: Mitgliedstaaten wählen Form der Rechtspersönlichkeit, diese müssen Rechte ausüben und Pflichten unterliegen können; Unabhängigkeit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National: kaum Einschränkungen; aber Wahl aus den zur Verfügung stehenden Rechtsformen</a:t>
            </a:r>
          </a:p>
          <a:p>
            <a:endParaRPr lang="de-A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AT" dirty="0">
              <a:solidFill>
                <a:srgbClr val="000000"/>
              </a:solidFill>
            </a:endParaRPr>
          </a:p>
          <a:p>
            <a:endParaRPr lang="de-A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Form der Energiegemeinschaften nach dem gewünschten Umfang des Teilnehmerkreises (organisatorisch und technisch) wählen (Kosten bzw. Einsparungspotenziale, s.o.) -&gt; aufgrund des Teilnehmerkreises „kleinstmögliche“ Energiegemeinschaft bilden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0000"/>
                </a:solidFill>
              </a:rPr>
              <a:t>Rechtsformwahl (u.a.) </a:t>
            </a: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 welchem Änderungen des Teilnehmerkreises, bzw. der Anlagen vorhersehbar sind, Teilnehmerzahl, Teilnehmeridentität, Vorstellungen bezüglich der Entwicklun</a:t>
            </a:r>
            <a:r>
              <a:rPr lang="de-AT" dirty="0">
                <a:solidFill>
                  <a:srgbClr val="000000"/>
                </a:solidFill>
              </a:rPr>
              <a:t>g der Energiegemeinschaft</a:t>
            </a: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82ABE-65C3-4050-940A-05354F21C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00" b="46850"/>
          <a:stretch/>
        </p:blipFill>
        <p:spPr>
          <a:xfrm>
            <a:off x="1503002" y="2733558"/>
            <a:ext cx="7032105" cy="12044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3A22C0-6935-4D85-8048-B7D72552B263}"/>
              </a:ext>
            </a:extLst>
          </p:cNvPr>
          <p:cNvCxnSpPr>
            <a:cxnSpLocks/>
          </p:cNvCxnSpPr>
          <p:nvPr/>
        </p:nvCxnSpPr>
        <p:spPr bwMode="auto">
          <a:xfrm flipV="1">
            <a:off x="1503002" y="2733558"/>
            <a:ext cx="1847530" cy="4074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762921-BFCD-46B0-9034-B7E68729F94D}"/>
              </a:ext>
            </a:extLst>
          </p:cNvPr>
          <p:cNvCxnSpPr>
            <a:cxnSpLocks/>
          </p:cNvCxnSpPr>
          <p:nvPr/>
        </p:nvCxnSpPr>
        <p:spPr bwMode="auto">
          <a:xfrm>
            <a:off x="1503002" y="2708920"/>
            <a:ext cx="1847530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CF12BF-129A-4C96-BF55-C9AF419FE6FE}"/>
              </a:ext>
            </a:extLst>
          </p:cNvPr>
          <p:cNvCxnSpPr>
            <a:cxnSpLocks/>
          </p:cNvCxnSpPr>
          <p:nvPr/>
        </p:nvCxnSpPr>
        <p:spPr bwMode="auto">
          <a:xfrm flipV="1">
            <a:off x="3722911" y="3140968"/>
            <a:ext cx="1296144" cy="43380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F1E1E-DF72-44EA-AAEE-A870E5C90583}"/>
              </a:ext>
            </a:extLst>
          </p:cNvPr>
          <p:cNvCxnSpPr>
            <a:cxnSpLocks/>
          </p:cNvCxnSpPr>
          <p:nvPr/>
        </p:nvCxnSpPr>
        <p:spPr bwMode="auto">
          <a:xfrm>
            <a:off x="3722911" y="3178325"/>
            <a:ext cx="1296144" cy="3964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84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Rechtsformen stehen zur Verfügung?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8784976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A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AT" dirty="0">
              <a:solidFill>
                <a:srgbClr val="000000"/>
              </a:solidFill>
            </a:endParaRPr>
          </a:p>
          <a:p>
            <a:endParaRPr lang="de-A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Energiegemeinschaften entsprechend den Regeln der gewählten Rechtsform zu gründen (Gesellschaftsvertrag, Formvorschriften)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0000"/>
                </a:solidFill>
              </a:rPr>
              <a:t>Daher bieten sich (für die meisten Anwendungsfälle) insbesondere Genossenschaften und Vereine 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82ABE-65C3-4050-940A-05354F21C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00" b="46850"/>
          <a:stretch/>
        </p:blipFill>
        <p:spPr>
          <a:xfrm>
            <a:off x="2138735" y="1196752"/>
            <a:ext cx="7032105" cy="12044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3A22C0-6935-4D85-8048-B7D72552B263}"/>
              </a:ext>
            </a:extLst>
          </p:cNvPr>
          <p:cNvCxnSpPr>
            <a:cxnSpLocks/>
          </p:cNvCxnSpPr>
          <p:nvPr/>
        </p:nvCxnSpPr>
        <p:spPr bwMode="auto">
          <a:xfrm flipV="1">
            <a:off x="2138735" y="1196752"/>
            <a:ext cx="1847530" cy="4074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762921-BFCD-46B0-9034-B7E68729F94D}"/>
              </a:ext>
            </a:extLst>
          </p:cNvPr>
          <p:cNvCxnSpPr>
            <a:cxnSpLocks/>
          </p:cNvCxnSpPr>
          <p:nvPr/>
        </p:nvCxnSpPr>
        <p:spPr bwMode="auto">
          <a:xfrm>
            <a:off x="2138735" y="1172114"/>
            <a:ext cx="1847530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26D1C4-6542-4320-AB5D-69E398F62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781674"/>
              </p:ext>
            </p:extLst>
          </p:nvPr>
        </p:nvGraphicFramePr>
        <p:xfrm>
          <a:off x="914599" y="3284985"/>
          <a:ext cx="9793088" cy="1176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899">
                  <a:extLst>
                    <a:ext uri="{9D8B030D-6E8A-4147-A177-3AD203B41FA5}">
                      <a16:colId xmlns:a16="http://schemas.microsoft.com/office/drawing/2014/main" val="2303827506"/>
                    </a:ext>
                  </a:extLst>
                </a:gridCol>
                <a:gridCol w="3219645">
                  <a:extLst>
                    <a:ext uri="{9D8B030D-6E8A-4147-A177-3AD203B41FA5}">
                      <a16:colId xmlns:a16="http://schemas.microsoft.com/office/drawing/2014/main" val="4292318546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4164904423"/>
                    </a:ext>
                  </a:extLst>
                </a:gridCol>
              </a:tblGrid>
              <a:tr h="2137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Personengesellschaften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Kapitalgesellschaften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509907792"/>
                  </a:ext>
                </a:extLst>
              </a:tr>
              <a:tr h="86639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Wesentliche Nachteile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AT" sz="1100" dirty="0">
                          <a:effectLst/>
                        </a:rPr>
                        <a:t>Unbeschränkte Haftung der Gesellschafter</a:t>
                      </a:r>
                      <a:endParaRPr lang="de-A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AT" sz="1100" dirty="0">
                          <a:effectLst/>
                        </a:rPr>
                        <a:t>Notariatsakt 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AT" sz="1100" dirty="0">
                          <a:effectLst/>
                        </a:rPr>
                        <a:t>Mindestkapitalerfordernisse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AT" sz="1100" dirty="0">
                          <a:effectLst/>
                        </a:rPr>
                        <a:t>Mindestbetrag bei der Körperschaft­-steuer</a:t>
                      </a:r>
                      <a:endParaRPr lang="de-A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45419000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B46938-4BFD-4C00-8CCD-B82072DB0634}"/>
              </a:ext>
            </a:extLst>
          </p:cNvPr>
          <p:cNvCxnSpPr>
            <a:cxnSpLocks/>
          </p:cNvCxnSpPr>
          <p:nvPr/>
        </p:nvCxnSpPr>
        <p:spPr bwMode="auto">
          <a:xfrm flipV="1">
            <a:off x="4298975" y="1627041"/>
            <a:ext cx="1296144" cy="43380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19FADF-8594-4509-9DD0-650AB600F006}"/>
              </a:ext>
            </a:extLst>
          </p:cNvPr>
          <p:cNvCxnSpPr>
            <a:cxnSpLocks/>
          </p:cNvCxnSpPr>
          <p:nvPr/>
        </p:nvCxnSpPr>
        <p:spPr bwMode="auto">
          <a:xfrm>
            <a:off x="4298975" y="1664398"/>
            <a:ext cx="1296144" cy="3964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47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9034-17FA-4F0C-95AE-69435543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Rechtsformwahl </a:t>
            </a:r>
            <a:br>
              <a:rPr lang="de-AT" dirty="0"/>
            </a:br>
            <a:r>
              <a:rPr lang="de-AT" dirty="0"/>
              <a:t>am Beispiel „Genossenschaft“</a:t>
            </a:r>
          </a:p>
        </p:txBody>
      </p:sp>
      <p:sp>
        <p:nvSpPr>
          <p:cNvPr id="3" name="Textfeld 10">
            <a:extLst>
              <a:ext uri="{FF2B5EF4-FFF2-40B4-BE49-F238E27FC236}">
                <a16:creationId xmlns:a16="http://schemas.microsoft.com/office/drawing/2014/main" id="{F5583453-F935-41B4-A19E-794FE0C1DC79}"/>
              </a:ext>
            </a:extLst>
          </p:cNvPr>
          <p:cNvSpPr txBox="1"/>
          <p:nvPr/>
        </p:nvSpPr>
        <p:spPr>
          <a:xfrm>
            <a:off x="626567" y="1414799"/>
            <a:ext cx="10441160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AT" sz="175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Genossenschaft: „Personenvereinigung mit Rechtspersönlichkeit von nicht geschlossener Mitgliederzahl, die im Wesentlichen der Förderung des Erwerbes oder der Wirtschaft ihrer Mitglieder dient“.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75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Rechtspersönlichkeit, Förderauftrag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75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Mindestinhalte des Genossenschaftsvertrages im Genossenschaftsgesetz (GenG)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75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Regelungen zu Ein- und Austritt von Genossenschaftern, Kommunikation mit dem Netzbetreiber/der Regulierungsbehörde, Einbringen und Ausscheiden von Erzeugungs- und Verbrauchsanlagen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75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Vorstand und Aufsichtsrat aus dem Kreis der Mitglieder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750" dirty="0">
                <a:solidFill>
                  <a:srgbClr val="000000"/>
                </a:solidFill>
              </a:rPr>
              <a:t>Finanzierung </a:t>
            </a:r>
            <a:r>
              <a:rPr lang="de-AT" sz="175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über Beiträge der Genossenschafter.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75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Aufnahme als Genossenschafter durch schriftliche Erklärung und Aufnahme durch die Genossenschaft.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75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Übertragung der Anteile mit Zustimmung des Vorstands, sofern die Satzung nichts anderes bestimmt.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750" dirty="0">
                <a:solidFill>
                  <a:srgbClr val="000000"/>
                </a:solidFill>
              </a:rPr>
              <a:t>Bei Auflösung kann das vorhandene </a:t>
            </a:r>
            <a:r>
              <a:rPr lang="de-AT" sz="175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Vermögen und ein allfälliger Gewinn vereinfacht auf die Genossenschafter verteilt werden</a:t>
            </a:r>
          </a:p>
        </p:txBody>
      </p:sp>
    </p:spTree>
    <p:extLst>
      <p:ext uri="{BB962C8B-B14F-4D97-AF65-F5344CB8AC3E}">
        <p14:creationId xmlns:p14="http://schemas.microsoft.com/office/powerpoint/2010/main" val="119547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9034-17FA-4F0C-95AE-69435543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Rechtsformwahl </a:t>
            </a:r>
            <a:br>
              <a:rPr lang="de-AT" dirty="0"/>
            </a:br>
            <a:r>
              <a:rPr lang="de-AT" dirty="0"/>
              <a:t>am Beispiel „Genossenschaft“</a:t>
            </a:r>
          </a:p>
        </p:txBody>
      </p:sp>
      <p:sp>
        <p:nvSpPr>
          <p:cNvPr id="3" name="Textfeld 10">
            <a:extLst>
              <a:ext uri="{FF2B5EF4-FFF2-40B4-BE49-F238E27FC236}">
                <a16:creationId xmlns:a16="http://schemas.microsoft.com/office/drawing/2014/main" id="{F5583453-F935-41B4-A19E-794FE0C1DC79}"/>
              </a:ext>
            </a:extLst>
          </p:cNvPr>
          <p:cNvSpPr txBox="1"/>
          <p:nvPr/>
        </p:nvSpPr>
        <p:spPr>
          <a:xfrm>
            <a:off x="626567" y="1414799"/>
            <a:ext cx="10153128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Einfache und kostengünstige Gründung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0000"/>
                </a:solidFill>
              </a:rPr>
              <a:t>Einfacher Beitritt</a:t>
            </a:r>
          </a:p>
          <a:p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sprechen dafür, dass sich Genossenschaften als Rechtsform der Energiegemeinschaften durchsetzen könnten. </a:t>
            </a:r>
          </a:p>
          <a:p>
            <a:endParaRPr lang="de-AT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0000"/>
                </a:solidFill>
              </a:rPr>
              <a:t>Genossenschaft mit unbeschränkter Haftung (vgl. </a:t>
            </a: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Personengesellschaften)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0000"/>
                </a:solidFill>
              </a:rPr>
              <a:t>Genossenschaft mit beschränkter Haftung (vgl. </a:t>
            </a: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Kapitalgesellschaften)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000000"/>
                </a:solidFill>
              </a:rPr>
              <a:t>Konsumgenossenschaft („Ware für den Haushalt“)</a:t>
            </a:r>
          </a:p>
          <a:p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Begrenzung der Haftung auf den Geschäftsanteil ohne Nachschusspflicht</a:t>
            </a:r>
          </a:p>
        </p:txBody>
      </p:sp>
    </p:spTree>
    <p:extLst>
      <p:ext uri="{BB962C8B-B14F-4D97-AF65-F5344CB8AC3E}">
        <p14:creationId xmlns:p14="http://schemas.microsoft.com/office/powerpoint/2010/main" val="29347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27063" y="1440000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DE" sz="12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7063" y="1896363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DE" sz="12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27063" y="2352726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DE" sz="12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27063" y="2809089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DE" sz="12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7063" y="3265454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DE" sz="12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130623" y="1414799"/>
            <a:ext cx="8280920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Was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sind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Energiegemeinschaften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Welche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Arten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von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Energiegemeinschaften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gibt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es?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Wer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kann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einer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Energiegemeinschaft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teilnehmen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Welche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Vorteile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ergeben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sich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für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die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Teilnehmer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Welche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Vertragsdokumente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sind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für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die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Gründung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und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Umsetzung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erforderlich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Welche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Rechtsformen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stehen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zur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Verfügung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739A9856-E7C4-497D-8C4E-0B253A9A8049}"/>
              </a:ext>
            </a:extLst>
          </p:cNvPr>
          <p:cNvSpPr txBox="1"/>
          <p:nvPr/>
        </p:nvSpPr>
        <p:spPr>
          <a:xfrm>
            <a:off x="627063" y="3721819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de-DE" sz="1200" b="1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12976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EB87-D820-484A-8D50-20B4A38B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Conclusio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F7324-8095-49E6-857A-6BFAAFE6C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1414800"/>
            <a:ext cx="10152632" cy="47505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Fragen zur Teilnahme, sowie zur Gründung einer Energiegemeinschaft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Gründung als Genossenschaft mit beschränkter Haftung angeregt, </a:t>
            </a:r>
            <a:b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doch Wahl der konkreten bestgeeigneten Rechtsform von mehreren Faktoren abhängig.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Energiegemeinschaften können seit Ende Juli 2021 gegründet werden.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Es wird sich in den kommenden Monaten und Jahren zeigen, ob diese besser angenommen werden als die bisher eher schleppend verlaufende Umsetzung von 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Koordinationsstelle für Energiegemeinschaften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Praxis wird zeigen, ob die Ersparnisse und die ideellen Vorteile den Gründungs- und Verwaltungsaufwand aufwiegen.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Offene Punkte: Zusammenarbeit zwischen Energiegemeinschaft und VNB, Datenaustausch (EDA), Datenaustausch und technische Systemumsetzung innerhalb der Energiegemeinschaf (Datenschutz), Mehrfachmitgliedschaften ab 2024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3812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1FC7-126D-4ED2-8B8E-015D2275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Projekt ECOSINT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5CC3B-2F78-4AF3-9F5D-68F068F55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1550543"/>
            <a:ext cx="8712472" cy="4614806"/>
          </a:xfrm>
        </p:spPr>
        <p:txBody>
          <a:bodyPr/>
          <a:lstStyle/>
          <a:p>
            <a:r>
              <a:rPr lang="de-AT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Einladung zum Workshop</a:t>
            </a:r>
            <a:br>
              <a:rPr lang="de-AT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„Anforderungen von und an Energiegemeinschaften“</a:t>
            </a:r>
            <a:endParaRPr lang="de-AT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>
              <a:latin typeface="+mj-lt"/>
            </a:endParaRPr>
          </a:p>
          <a:p>
            <a:r>
              <a:rPr lang="de-AT" dirty="0">
                <a:latin typeface="+mj-lt"/>
                <a:cs typeface="Calibri" panose="020F0502020204030204" pitchFamily="34" charset="0"/>
              </a:rPr>
              <a:t>Mittwoch, 29.9.2021 13:00-17:00 online</a:t>
            </a:r>
          </a:p>
          <a:p>
            <a:endParaRPr lang="de-AT" dirty="0">
              <a:latin typeface="+mj-lt"/>
              <a:cs typeface="Calibri" panose="020F0502020204030204" pitchFamily="34" charset="0"/>
            </a:endParaRPr>
          </a:p>
          <a:p>
            <a:r>
              <a:rPr lang="de-AT" dirty="0">
                <a:latin typeface="+mj-lt"/>
                <a:cs typeface="Calibri" panose="020F0502020204030204" pitchFamily="34" charset="0"/>
              </a:rPr>
              <a:t>WER?</a:t>
            </a:r>
          </a:p>
          <a:p>
            <a:r>
              <a:rPr lang="de-AT" dirty="0">
                <a:latin typeface="+mj-lt"/>
                <a:cs typeface="Calibri" panose="020F0502020204030204" pitchFamily="34" charset="0"/>
              </a:rPr>
              <a:t>Stakeholder, Enthusiasten und Interessierte im Umfeld von Energiegemeinschaften und erneuerbaren Energiequellen</a:t>
            </a:r>
          </a:p>
          <a:p>
            <a:endParaRPr lang="de-AT" dirty="0">
              <a:latin typeface="+mj-lt"/>
              <a:cs typeface="Calibri" panose="020F0502020204030204" pitchFamily="34" charset="0"/>
            </a:endParaRPr>
          </a:p>
          <a:p>
            <a:r>
              <a:rPr lang="de-AT" dirty="0">
                <a:latin typeface="+mj-lt"/>
                <a:cs typeface="Calibri" panose="020F0502020204030204" pitchFamily="34" charset="0"/>
              </a:rPr>
              <a:t>WAS?</a:t>
            </a:r>
          </a:p>
          <a:p>
            <a:r>
              <a:rPr lang="de-AT" dirty="0">
                <a:latin typeface="+mj-lt"/>
                <a:cs typeface="Calibri" panose="020F0502020204030204" pitchFamily="34" charset="0"/>
              </a:rPr>
              <a:t>Erhebung und Diskussion der energietechnischen, sozio-ökonomischen, regulatorischen, Security, Privacy und IKT Anforderungen an Energiegemeinschaften</a:t>
            </a:r>
          </a:p>
          <a:p>
            <a:endParaRPr lang="de-AT" dirty="0">
              <a:latin typeface="+mj-lt"/>
              <a:cs typeface="Calibri" panose="020F0502020204030204" pitchFamily="34" charset="0"/>
            </a:endParaRPr>
          </a:p>
          <a:p>
            <a:r>
              <a:rPr lang="de-AT" dirty="0">
                <a:latin typeface="+mj-lt"/>
                <a:cs typeface="Calibri" panose="020F0502020204030204" pitchFamily="34" charset="0"/>
              </a:rPr>
              <a:t>WIE ANMELDEN? </a:t>
            </a:r>
          </a:p>
          <a:p>
            <a:r>
              <a:rPr lang="de-AT" dirty="0">
                <a:latin typeface="+mj-lt"/>
                <a:cs typeface="Calibri" panose="020F0502020204030204" pitchFamily="34" charset="0"/>
              </a:rPr>
              <a:t>Email an </a:t>
            </a:r>
            <a:r>
              <a:rPr lang="de-AT" dirty="0">
                <a:latin typeface="+mj-lt"/>
                <a:cs typeface="Calibri" panose="020F0502020204030204" pitchFamily="34" charset="0"/>
                <a:hlinkClick r:id="rId2"/>
              </a:rPr>
              <a:t>ecosint@en-trust.at</a:t>
            </a:r>
            <a:r>
              <a:rPr lang="de-AT" dirty="0">
                <a:latin typeface="+mj-lt"/>
                <a:cs typeface="Calibri" panose="020F0502020204030204" pitchFamily="34" charset="0"/>
              </a:rPr>
              <a:t> </a:t>
            </a:r>
          </a:p>
          <a:p>
            <a:endParaRPr lang="de-AT" dirty="0">
              <a:latin typeface="+mj-lt"/>
            </a:endParaRPr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6EC71BB8-3C88-4A27-86D9-9EBC15E28B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83" y="1215054"/>
            <a:ext cx="1234440" cy="328930"/>
          </a:xfrm>
          <a:prstGeom prst="rect">
            <a:avLst/>
          </a:prstGeom>
        </p:spPr>
      </p:pic>
      <p:pic>
        <p:nvPicPr>
          <p:cNvPr id="8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4B6383F-D829-49F8-987D-89783FB8A2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83" y="402496"/>
            <a:ext cx="1124585" cy="4514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4450330-B731-42E3-8E93-A4E61059CFDC}"/>
              </a:ext>
            </a:extLst>
          </p:cNvPr>
          <p:cNvSpPr/>
          <p:nvPr/>
        </p:nvSpPr>
        <p:spPr bwMode="auto">
          <a:xfrm>
            <a:off x="6531223" y="476672"/>
            <a:ext cx="5400600" cy="850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AT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C671F00-4B5C-44CD-9E33-1E6125E4A7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19" y="386244"/>
            <a:ext cx="1247775" cy="515620"/>
          </a:xfrm>
          <a:prstGeom prst="rect">
            <a:avLst/>
          </a:prstGeom>
        </p:spPr>
      </p:pic>
      <p:pic>
        <p:nvPicPr>
          <p:cNvPr id="12" name="Grafik 22">
            <a:extLst>
              <a:ext uri="{FF2B5EF4-FFF2-40B4-BE49-F238E27FC236}">
                <a16:creationId xmlns:a16="http://schemas.microsoft.com/office/drawing/2014/main" id="{CA31A54C-975A-4AD7-A2E8-5E73757E7B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21" y="529177"/>
            <a:ext cx="1240155" cy="198120"/>
          </a:xfrm>
          <a:prstGeom prst="rect">
            <a:avLst/>
          </a:prstGeom>
        </p:spPr>
      </p:pic>
      <p:pic>
        <p:nvPicPr>
          <p:cNvPr id="10" name="Grafik 18">
            <a:extLst>
              <a:ext uri="{FF2B5EF4-FFF2-40B4-BE49-F238E27FC236}">
                <a16:creationId xmlns:a16="http://schemas.microsoft.com/office/drawing/2014/main" id="{C8D1D2AC-965F-46EC-BB4B-1A88B2A2AF4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69" y="1002571"/>
            <a:ext cx="821690" cy="648970"/>
          </a:xfrm>
          <a:prstGeom prst="rect">
            <a:avLst/>
          </a:prstGeom>
        </p:spPr>
      </p:pic>
      <p:pic>
        <p:nvPicPr>
          <p:cNvPr id="4" name="Grafik 24">
            <a:extLst>
              <a:ext uri="{FF2B5EF4-FFF2-40B4-BE49-F238E27FC236}">
                <a16:creationId xmlns:a16="http://schemas.microsoft.com/office/drawing/2014/main" id="{630026B6-38CA-4324-A7BB-74EDA5611C7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227" y="1097364"/>
            <a:ext cx="1234440" cy="504825"/>
          </a:xfrm>
          <a:prstGeom prst="rect">
            <a:avLst/>
          </a:prstGeom>
        </p:spPr>
      </p:pic>
      <p:pic>
        <p:nvPicPr>
          <p:cNvPr id="9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C56582-109E-4433-906F-6FB9ABE90DF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992" y="1169118"/>
            <a:ext cx="1240155" cy="361315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0EFE994F-3772-4575-B87A-0D2119A980F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18" y="441334"/>
            <a:ext cx="1234440" cy="266065"/>
          </a:xfrm>
          <a:prstGeom prst="rect">
            <a:avLst/>
          </a:prstGeom>
        </p:spPr>
      </p:pic>
      <p:pic>
        <p:nvPicPr>
          <p:cNvPr id="11" name="Grafik 20">
            <a:extLst>
              <a:ext uri="{FF2B5EF4-FFF2-40B4-BE49-F238E27FC236}">
                <a16:creationId xmlns:a16="http://schemas.microsoft.com/office/drawing/2014/main" id="{A00BB830-44FD-47A4-A253-48721D90FE4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41" y="1279506"/>
            <a:ext cx="1240155" cy="200025"/>
          </a:xfrm>
          <a:prstGeom prst="rect">
            <a:avLst/>
          </a:prstGeom>
        </p:spPr>
      </p:pic>
      <p:pic>
        <p:nvPicPr>
          <p:cNvPr id="13" name="Grafik 3">
            <a:extLst>
              <a:ext uri="{FF2B5EF4-FFF2-40B4-BE49-F238E27FC236}">
                <a16:creationId xmlns:a16="http://schemas.microsoft.com/office/drawing/2014/main" id="{3B4D04B1-CB23-4317-80C2-117DCC195B7C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592" y="221520"/>
            <a:ext cx="904875" cy="8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8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noProof="0" dirty="0"/>
              <a:t>Contact</a:t>
            </a:r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dirty="0"/>
              <a:t>Siemens AG Austria</a:t>
            </a:r>
          </a:p>
          <a:p>
            <a:r>
              <a:rPr lang="de-DE" b="1" dirty="0"/>
              <a:t>Stephan Cejka</a:t>
            </a:r>
            <a:br>
              <a:rPr lang="de-DE" dirty="0"/>
            </a:br>
            <a:r>
              <a:rPr lang="de-DE" dirty="0"/>
              <a:t>Research Scientist</a:t>
            </a:r>
          </a:p>
          <a:p>
            <a:r>
              <a:rPr lang="de-DE" dirty="0"/>
              <a:t>Siemensstraße 90</a:t>
            </a:r>
            <a:br>
              <a:rPr lang="de-DE" dirty="0"/>
            </a:br>
            <a:r>
              <a:rPr lang="de-DE" dirty="0"/>
              <a:t>1210 Wien</a:t>
            </a:r>
          </a:p>
          <a:p>
            <a:r>
              <a:rPr lang="de-DE" dirty="0"/>
              <a:t>Phone: +43 664 80117 16478</a:t>
            </a:r>
            <a:br>
              <a:rPr lang="de-DE" dirty="0"/>
            </a:br>
            <a:r>
              <a:rPr lang="de-DE" dirty="0"/>
              <a:t>E-Mail: </a:t>
            </a:r>
            <a:r>
              <a:rPr lang="de-DE" dirty="0">
                <a:hlinkClick r:id="rId9"/>
              </a:rPr>
              <a:t>stephan.cejka@siemens.com</a:t>
            </a:r>
            <a:endParaRPr lang="de-DE" dirty="0"/>
          </a:p>
          <a:p>
            <a:endParaRPr lang="de-DE" dirty="0"/>
          </a:p>
        </p:txBody>
      </p:sp>
      <p:sp>
        <p:nvSpPr>
          <p:cNvPr id="5" name="cdtTextBox 4 Id5"/>
          <p:cNvSpPr txBox="1"/>
          <p:nvPr>
            <p:custDataLst>
              <p:tags r:id="rId4"/>
            </p:custDataLst>
          </p:nvPr>
        </p:nvSpPr>
        <p:spPr>
          <a:xfrm>
            <a:off x="4654550" y="5554800"/>
            <a:ext cx="7543800" cy="612000"/>
          </a:xfrm>
          <a:prstGeom prst="rect">
            <a:avLst/>
          </a:prstGeom>
          <a:noFill/>
        </p:spPr>
        <p:txBody>
          <a:bodyPr wrap="square" lIns="288000" tIns="0" rIns="180000" bIns="180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b="1" dirty="0">
                <a:solidFill>
                  <a:srgbClr val="000000"/>
                </a:solidFill>
              </a:rPr>
              <a:t>siemens.com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cdtTextBox 2 Id3"/>
          <p:cNvSpPr txBox="1"/>
          <p:nvPr>
            <p:custDataLst>
              <p:tags r:id="rId5"/>
            </p:custDataLst>
          </p:nvPr>
        </p:nvSpPr>
        <p:spPr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600" dirty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6"/>
            </p:custDataLst>
          </p:nvPr>
        </p:nvSpPr>
        <p:spPr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93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Energiegemeinschaften?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8784976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Clean Energy Package der Europäischen Union (Elektrizitätsbinnenmarktrichtlinie und Erneuerbare-Energie-Richtlinie)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Zwei Arten von Energiegemeinschaften eingeführt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 dem Ende Juli 2021 in Kraft getretene EAG-Paket (Erneuerbaren-Ausbau-Gesetz - EAG, sowie Änderungen weiterer Gesetze, z.B. dem Elektrizitätswirtschafts- und -</a:t>
            </a:r>
            <a:r>
              <a:rPr lang="de-AT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organisationsgesetz</a:t>
            </a: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2010 - </a:t>
            </a:r>
            <a:r>
              <a:rPr lang="de-AT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ElWOG</a:t>
            </a: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in das nationale Recht übernommen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ereits seit 2017: „Gemeinschaftliche Erzeugungsanlagen“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Bisherige Überlegungen, Praxiserfahrungen und Musterverträge können als Orientierung bei der Gründung und Umsetzung von Energiegemeinschaften dienen. </a:t>
            </a:r>
          </a:p>
        </p:txBody>
      </p:sp>
    </p:spTree>
    <p:extLst>
      <p:ext uri="{BB962C8B-B14F-4D97-AF65-F5344CB8AC3E}">
        <p14:creationId xmlns:p14="http://schemas.microsoft.com/office/powerpoint/2010/main" val="320940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Energiegemeinschaften?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8784976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Zusammenschluss von Energieproduzenten und -</a:t>
            </a:r>
            <a:r>
              <a:rPr lang="de-AT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konsumenten</a:t>
            </a: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um Energie gemeinschaftlich zu nutzen.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de-AT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6266F-36D7-4040-813A-F834BA8F28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76" y="2204864"/>
            <a:ext cx="6120398" cy="352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15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Arten von Energiegemeinschaften </a:t>
            </a:r>
            <a:br>
              <a:rPr lang="de-AT" dirty="0"/>
            </a:br>
            <a:r>
              <a:rPr lang="de-AT" dirty="0"/>
              <a:t>gibt es?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4896544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Gemeinschaftliche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Erzeugungsanlage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(GE)</a:t>
            </a:r>
            <a:b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europarechtlich</a:t>
            </a: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gemeinsam</a:t>
            </a: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handelnde</a:t>
            </a: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Eigenversorger</a:t>
            </a: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im</a:t>
            </a: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Bereich</a:t>
            </a: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erneuerbare</a:t>
            </a: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Elektrizität</a:t>
            </a: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i="1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Erneuerbare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Energie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-Gemeinschaft (EEG)</a:t>
            </a:r>
            <a:b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wurden</a:t>
            </a: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in AT in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zwei</a:t>
            </a: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Arten</a:t>
            </a: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eingeführt</a:t>
            </a:r>
            <a:r>
              <a:rPr lang="en-US" i="1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Bürgerenergiegemeinschaft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(BEG)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EA88C-AB4E-4F95-8FB4-2F57B91548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25" y="1475105"/>
            <a:ext cx="5832366" cy="3968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99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Wer kann an einer Energiegemeinschaft </a:t>
            </a:r>
            <a:br>
              <a:rPr lang="de-AT" dirty="0"/>
            </a:br>
            <a:r>
              <a:rPr lang="de-AT" dirty="0"/>
              <a:t>teilnehmen?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5083258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Teilnahme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einer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Energiegemeinschaft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ist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rechtlich</a:t>
            </a:r>
            <a:endParaRPr lang="en-US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organisatorisch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Personengruppe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 und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technisch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Netzebenen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beschränkt</a:t>
            </a:r>
            <a:r>
              <a: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D798C-BB87-40D5-A134-AB9108B299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25" y="1475105"/>
            <a:ext cx="5832366" cy="3968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6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Wer kann an einer Energiegemeinschaft </a:t>
            </a:r>
            <a:br>
              <a:rPr lang="de-AT" dirty="0"/>
            </a:br>
            <a:r>
              <a:rPr lang="de-AT" dirty="0"/>
              <a:t>teilnehmen?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5083258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D798C-BB87-40D5-A134-AB9108B299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25" y="1475105"/>
            <a:ext cx="5832366" cy="39680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B8BC9B-A3B7-4C9A-A0EB-F68B4EDA6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50528"/>
              </p:ext>
            </p:extLst>
          </p:nvPr>
        </p:nvGraphicFramePr>
        <p:xfrm>
          <a:off x="827502" y="1457610"/>
          <a:ext cx="4610100" cy="1728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100">
                  <a:extLst>
                    <a:ext uri="{9D8B030D-6E8A-4147-A177-3AD203B41FA5}">
                      <a16:colId xmlns:a16="http://schemas.microsoft.com/office/drawing/2014/main" val="473053367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 dirty="0">
                          <a:effectLst/>
                        </a:rPr>
                        <a:t>Mögliche Teilnehmer einer EEG</a:t>
                      </a:r>
                      <a:endParaRPr lang="de-A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82885700"/>
                  </a:ext>
                </a:extLst>
              </a:tr>
              <a:tr h="12261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natürliche Personen,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Gemeinden,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Rechtsträger von Behörden in Bezug auf lokale Dienststellen,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sonstige juristische Personen des öffentlichen Rechts,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kleine und mittlere Unternehmen.</a:t>
                      </a:r>
                      <a:endParaRPr lang="de-A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280024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65F373-3829-46F8-9E1C-1DF45BC65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57875"/>
              </p:ext>
            </p:extLst>
          </p:nvPr>
        </p:nvGraphicFramePr>
        <p:xfrm>
          <a:off x="341779" y="3418531"/>
          <a:ext cx="5253340" cy="288709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905688760"/>
                    </a:ext>
                  </a:extLst>
                </a:gridCol>
                <a:gridCol w="4518615">
                  <a:extLst>
                    <a:ext uri="{9D8B030D-6E8A-4147-A177-3AD203B41FA5}">
                      <a16:colId xmlns:a16="http://schemas.microsoft.com/office/drawing/2014/main" val="33486555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Kleines Unternehmen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 dirty="0">
                          <a:effectLst/>
                        </a:rPr>
                        <a:t>Unternehmen, 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das weniger als 50 Personen beschäftigt und 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dessen Jahresumsatz bzw. Jahresbilanz 10 Mio. EUR nicht übersteigt.</a:t>
                      </a:r>
                      <a:endParaRPr lang="de-A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07385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Mittleres Unternehmen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 dirty="0">
                          <a:effectLst/>
                        </a:rPr>
                        <a:t>Unternehmen, 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das weniger als 250 Personen beschäftigt und 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entweder </a:t>
                      </a:r>
                    </a:p>
                    <a:p>
                      <a:pPr marL="742950" lvl="1" indent="-28575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de-AT" sz="1100" dirty="0">
                          <a:effectLst/>
                        </a:rPr>
                        <a:t>einen Jahresumsatz von höchstens 50 Mio. EUR erzielt oder </a:t>
                      </a:r>
                    </a:p>
                    <a:p>
                      <a:pPr marL="742950" lvl="1" indent="-28575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de-AT" sz="1100" dirty="0">
                          <a:effectLst/>
                        </a:rPr>
                        <a:t>deren Jahresbilanzsumme sich auf höchstens 43 Mio. EUR beläuft.</a:t>
                      </a:r>
                      <a:endParaRPr lang="de-A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9253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37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Wer kann an einer Energiegemeinschaft </a:t>
            </a:r>
            <a:br>
              <a:rPr lang="de-AT" dirty="0"/>
            </a:br>
            <a:r>
              <a:rPr lang="de-AT" dirty="0"/>
              <a:t>teilnehmen?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5083258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D798C-BB87-40D5-A134-AB9108B299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25" y="1475105"/>
            <a:ext cx="5832366" cy="39680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65F373-3829-46F8-9E1C-1DF45BC65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90457"/>
              </p:ext>
            </p:extLst>
          </p:nvPr>
        </p:nvGraphicFramePr>
        <p:xfrm>
          <a:off x="341779" y="3418531"/>
          <a:ext cx="5253340" cy="106559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34725">
                  <a:extLst>
                    <a:ext uri="{9D8B030D-6E8A-4147-A177-3AD203B41FA5}">
                      <a16:colId xmlns:a16="http://schemas.microsoft.com/office/drawing/2014/main" val="905688760"/>
                    </a:ext>
                  </a:extLst>
                </a:gridCol>
                <a:gridCol w="4518615">
                  <a:extLst>
                    <a:ext uri="{9D8B030D-6E8A-4147-A177-3AD203B41FA5}">
                      <a16:colId xmlns:a16="http://schemas.microsoft.com/office/drawing/2014/main" val="33486555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Kleines Unternehmen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 dirty="0">
                          <a:effectLst/>
                        </a:rPr>
                        <a:t>Unternehmen, 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das weniger als 50 Personen beschäftigt und 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dessen Jahresumsatz bzw. Jahresbilanz 10 Mio. EUR nicht übersteigt.</a:t>
                      </a:r>
                      <a:endParaRPr lang="de-A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0738525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1C0162-41F1-4D6A-BE01-055283983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25032"/>
              </p:ext>
            </p:extLst>
          </p:nvPr>
        </p:nvGraphicFramePr>
        <p:xfrm>
          <a:off x="389987" y="1148029"/>
          <a:ext cx="5205131" cy="217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07">
                  <a:extLst>
                    <a:ext uri="{9D8B030D-6E8A-4147-A177-3AD203B41FA5}">
                      <a16:colId xmlns:a16="http://schemas.microsoft.com/office/drawing/2014/main" val="3801519655"/>
                    </a:ext>
                  </a:extLst>
                </a:gridCol>
                <a:gridCol w="3014524">
                  <a:extLst>
                    <a:ext uri="{9D8B030D-6E8A-4147-A177-3AD203B41FA5}">
                      <a16:colId xmlns:a16="http://schemas.microsoft.com/office/drawing/2014/main" val="2532237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Mögliche Teilnehmer einer BEG [6]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Kontrolle der BEG [6]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43708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>
                          <a:effectLst/>
                        </a:rPr>
                        <a:t>natürliche Personen,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>
                          <a:effectLst/>
                        </a:rPr>
                        <a:t>juristische Personen,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>
                          <a:effectLst/>
                        </a:rPr>
                        <a:t>Gebietskörperschaften.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natürliche Personen,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Gebietskörperschaften,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de-AT" sz="1100" dirty="0">
                          <a:effectLst/>
                        </a:rPr>
                        <a:t>kleine Unternehmen, ausgenommen Elektrizitätsunternehmen (das sind Unternehmen, die in Gewinnabsicht elektrische Energie erzeugen, übertragen, liefern oder kaufen)</a:t>
                      </a:r>
                      <a:endParaRPr lang="de-A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3538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28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Vorteile ergeben sich </a:t>
            </a:r>
            <a:br>
              <a:rPr lang="de-AT" dirty="0"/>
            </a:br>
            <a:r>
              <a:rPr lang="de-AT" dirty="0"/>
              <a:t>für die Teilnehmer?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6567" y="1414799"/>
            <a:ext cx="9865096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Für innerhalb der EEG erzeugte und verbrauchte Energie: </a:t>
            </a:r>
            <a:b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kein Erneuerbaren-Förderbeitrag (vormals Ökostromförderbeitrag)</a:t>
            </a: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reduzierte Netzgebühren (Netznutzungsentgelt)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A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Befreiung von der Elektrizitätsabgabe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B2320E-1C82-4B44-8F61-F92D924E0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72913"/>
              </p:ext>
            </p:extLst>
          </p:nvPr>
        </p:nvGraphicFramePr>
        <p:xfrm>
          <a:off x="1213247" y="3140968"/>
          <a:ext cx="8691735" cy="2598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347">
                  <a:extLst>
                    <a:ext uri="{9D8B030D-6E8A-4147-A177-3AD203B41FA5}">
                      <a16:colId xmlns:a16="http://schemas.microsoft.com/office/drawing/2014/main" val="520219203"/>
                    </a:ext>
                  </a:extLst>
                </a:gridCol>
                <a:gridCol w="1738347">
                  <a:extLst>
                    <a:ext uri="{9D8B030D-6E8A-4147-A177-3AD203B41FA5}">
                      <a16:colId xmlns:a16="http://schemas.microsoft.com/office/drawing/2014/main" val="3961609060"/>
                    </a:ext>
                  </a:extLst>
                </a:gridCol>
                <a:gridCol w="1738347">
                  <a:extLst>
                    <a:ext uri="{9D8B030D-6E8A-4147-A177-3AD203B41FA5}">
                      <a16:colId xmlns:a16="http://schemas.microsoft.com/office/drawing/2014/main" val="736431833"/>
                    </a:ext>
                  </a:extLst>
                </a:gridCol>
                <a:gridCol w="1738347">
                  <a:extLst>
                    <a:ext uri="{9D8B030D-6E8A-4147-A177-3AD203B41FA5}">
                      <a16:colId xmlns:a16="http://schemas.microsoft.com/office/drawing/2014/main" val="3390227103"/>
                    </a:ext>
                  </a:extLst>
                </a:gridCol>
                <a:gridCol w="1738347">
                  <a:extLst>
                    <a:ext uri="{9D8B030D-6E8A-4147-A177-3AD203B41FA5}">
                      <a16:colId xmlns:a16="http://schemas.microsoft.com/office/drawing/2014/main" val="3911509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AT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GE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lokale EEG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regionale EEG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BEG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13624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Netzgebühren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keine Netznutzung, daher keine Netzgebühren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Reduktion des NNE um ca. 60% erwartet –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„</a:t>
                      </a:r>
                      <a:r>
                        <a:rPr lang="de-AT" sz="1100" u="sng">
                          <a:effectLst/>
                        </a:rPr>
                        <a:t>lokaler Ortsnetztarif</a:t>
                      </a:r>
                      <a:r>
                        <a:rPr lang="de-AT" sz="1100">
                          <a:effectLst/>
                        </a:rPr>
                        <a:t>“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Reduktion des NNE um ca. 30% erwartet – 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„</a:t>
                      </a:r>
                      <a:r>
                        <a:rPr lang="de-AT" sz="1100" u="sng">
                          <a:effectLst/>
                        </a:rPr>
                        <a:t>regionaler Ortsnetztarif</a:t>
                      </a:r>
                      <a:r>
                        <a:rPr lang="de-AT" sz="1100">
                          <a:effectLst/>
                        </a:rPr>
                        <a:t>“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keine Reduktion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7083223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Steuern und Gebühren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Entfall 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AT" sz="1100">
                          <a:effectLst/>
                        </a:rPr>
                        <a:t>des Erneuerbaren-Förderbeitrags (ehem. Ökostromförderbeitrag) und 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AT" sz="1100">
                          <a:effectLst/>
                        </a:rPr>
                        <a:t>der Elektrizitätsabgabe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keine Reduktion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1018119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AT" sz="1100">
                          <a:effectLst/>
                        </a:rPr>
                        <a:t>Sonstiges</a:t>
                      </a:r>
                      <a:endParaRPr lang="de-AT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gridSpan="4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AT" sz="1100" dirty="0">
                          <a:effectLst/>
                        </a:rPr>
                        <a:t>Marktprämie für Einspeisung in das Netz möglich [18], 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de-AT" sz="1100" dirty="0">
                          <a:effectLst/>
                        </a:rPr>
                        <a:t>Investitionszuschüsse möglich [19],</a:t>
                      </a: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AT" sz="1100" dirty="0">
                          <a:effectLst/>
                        </a:rPr>
                        <a:t>Investitionsförderung durch Bundesländer oder Gemeinden möglich?</a:t>
                      </a:r>
                      <a:endParaRPr lang="de-AT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40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679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LANGUAGE" val="10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heme/theme1.xml><?xml version="1.0" encoding="utf-8"?>
<a:theme xmlns:a="http://schemas.openxmlformats.org/drawingml/2006/main" name="Siemens 201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108000" tIns="54000" rIns="108000" bIns="54000" rtlCol="0">
        <a:spAutoFit/>
      </a:bodyPr>
      <a:lstStyle>
        <a:defPPr algn="l">
          <a:lnSpc>
            <a:spcPct val="110000"/>
          </a:lnSpc>
          <a:spcBef>
            <a:spcPts val="0"/>
          </a:spcBef>
          <a:defRPr sz="14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 | 255 255 255">
      <a:srgbClr val="FFFFFF"/>
    </a:custClr>
    <a:custClr name="Siemens Accent Yellow dark | 235 120 10">
      <a:srgbClr val="EB780A"/>
    </a:custClr>
    <a:custClr name="Siemens Accent Yellow light | 255 185 0">
      <a:srgbClr val="FFB900"/>
    </a:custClr>
    <a:custClr name="Siemens Stone dark | 60 70 75">
      <a:srgbClr val="3C464B"/>
    </a:custClr>
    <a:custClr name="Siemens Sand dark | 115 100 90">
      <a:srgbClr val="73645A"/>
    </a:custClr>
    <a:custClr name="Siemens Accent Teal dark | 0 100 110">
      <a:srgbClr val="00646E"/>
    </a:custClr>
    <a:custClr name="Siemens Accent Yellow | 125 45 30">
      <a:srgbClr val="7D2D1E"/>
    </a:custClr>
    <a:custClr name="Siemens Accent Red | 65 20 50">
      <a:srgbClr val="411432"/>
    </a:custClr>
    <a:custClr name="Siemens Accent Blue | 0 70 105">
      <a:srgbClr val="004669"/>
    </a:custClr>
    <a:custClr name="Siemens Accent Green | 70 95 25">
      <a:srgbClr val="465F19"/>
    </a:custClr>
    <a:custClr name="Black">
      <a:srgbClr val="000000"/>
    </a:custClr>
    <a:custClr name="Siemens Accent Red dark | 100 25 70">
      <a:srgbClr val="641946"/>
    </a:custClr>
    <a:custClr name="Siemens Accent Red light | 175 35 95">
      <a:srgbClr val="AF235F"/>
    </a:custClr>
    <a:custClr name="Siemens Stone | 120 135 145">
      <a:srgbClr val="788791"/>
    </a:custClr>
    <a:custClr name="Siemens Sand | 155 150 130">
      <a:srgbClr val="9B9682"/>
    </a:custClr>
    <a:custClr name="Siemens Accent Teal | 15 130 135">
      <a:srgbClr val="0F8287"/>
    </a:custClr>
    <a:custClr name="Siemens Accent Yellow | 200 90 30">
      <a:srgbClr val="C85A1E"/>
    </a:custClr>
    <a:custClr name="Siemens Accent Red dark | 100 25 70">
      <a:srgbClr val="641946"/>
    </a:custClr>
    <a:custClr name="Siemens Accent Blue dark | 0 95 135">
      <a:srgbClr val="005F87"/>
    </a:custClr>
    <a:custClr name="Siemens Accent Green dark | 100 125 45">
      <a:srgbClr val="647D2D"/>
    </a:custClr>
    <a:custClr name="Siemens Stone light | 135 155 170">
      <a:srgbClr val="879BAA"/>
    </a:custClr>
    <a:custClr name="Siemens Accent Blue dark | 0 95 135">
      <a:srgbClr val="005F87"/>
    </a:custClr>
    <a:custClr name="Siemens Accent Blue light | 80 190 215">
      <a:srgbClr val="50BED7"/>
    </a:custClr>
    <a:custClr name="Siemens Stone | 155 175 190">
      <a:srgbClr val="9BAFBE"/>
    </a:custClr>
    <a:custClr name="Siemens Sand | 185 185 165">
      <a:srgbClr val="B9B9A5"/>
    </a:custClr>
    <a:custClr name="Siemens Accent Teal | 50 160 160">
      <a:srgbClr val="32A0A0"/>
    </a:custClr>
    <a:custClr name="Siemens Accent Yellow dark | 235 120 10">
      <a:srgbClr val="EB780A"/>
    </a:custClr>
    <a:custClr name="Siemens Accent Red | 135 30 80">
      <a:srgbClr val="871E50"/>
    </a:custClr>
    <a:custClr name="Siemens Accent Blue | 35 135 170">
      <a:srgbClr val="2387AA"/>
    </a:custClr>
    <a:custClr name="Siemens Accent Green | 135 150 40">
      <a:srgbClr val="879628"/>
    </a:custClr>
    <a:custClr name="Siemens Stone light 35% | 190 205 215">
      <a:srgbClr val="BECDD7"/>
    </a:custClr>
    <a:custClr name="Siemens Accent Green dark | 100 125 45">
      <a:srgbClr val="647D2D"/>
    </a:custClr>
    <a:custClr name="Siemens Accent Green light | 170 180 20">
      <a:srgbClr val="AAB414"/>
    </a:custClr>
    <a:custClr name="Siemens Stone light 35% | 190 205 215">
      <a:srgbClr val="BECDD7"/>
    </a:custClr>
    <a:custClr name="Siemens Sand light 35% | 215 215 205">
      <a:srgbClr val="D7D7CD"/>
    </a:custClr>
    <a:custClr name="Siemens Accent Teal | 75 185 185">
      <a:srgbClr val="4BB9B9"/>
    </a:custClr>
    <a:custClr name="Siemens Accent Yellow light | 255 185 0">
      <a:srgbClr val="FFB900"/>
    </a:custClr>
    <a:custClr name="Siemens Accent Red light | 175 35 95">
      <a:srgbClr val="AF235F"/>
    </a:custClr>
    <a:custClr name="Siemens Accent Blue | 65 170 200">
      <a:srgbClr val="41AAC8"/>
    </a:custClr>
    <a:custClr name="Siemens Accent Green light | 170 180 20">
      <a:srgbClr val="AAB414"/>
    </a:custClr>
    <a:custClr name="Siemens Sand light 35% | 215 215 205">
      <a:srgbClr val="D7D7CD"/>
    </a:custClr>
    <a:custClr name="Siemens Accent Teal dark | 0 100 110">
      <a:srgbClr val="00646E"/>
    </a:custClr>
    <a:custClr name="Siemens Accent Teal light | 65 170 170">
      <a:srgbClr val="41AAAA"/>
    </a:custClr>
    <a:custClr name="Siemens Stone | 205 217 225">
      <a:srgbClr val="CDD9E1"/>
    </a:custClr>
    <a:custClr name="Siemens Sand | 225 225 215">
      <a:srgbClr val="E1E1D7"/>
    </a:custClr>
    <a:custClr name="Siemens Accent Teal | 165 225 225">
      <a:srgbClr val="A5E1E1"/>
    </a:custClr>
    <a:custClr name="Siemens Accent Yellow | 255 225 120">
      <a:srgbClr val="FFE178"/>
    </a:custClr>
    <a:custClr name="Siemens Accent Red | 215 105 140">
      <a:srgbClr val="D7698C"/>
    </a:custClr>
    <a:custClr name="Siemens Accent Blue | 125 210 230">
      <a:srgbClr val="7DD2E6"/>
    </a:custClr>
    <a:custClr name="Siemens Accent Green | 210 215 65">
      <a:srgbClr val="D2D741"/>
    </a:custClr>
  </a:custClrLst>
  <a:extLst>
    <a:ext uri="{05A4C25C-085E-4340-85A3-A5531E510DB2}">
      <thm15:themeFamily xmlns:thm15="http://schemas.microsoft.com/office/thememl/2012/main" name="sie-ppt-O365-16x9-standard-deu-v2-3.pptx" id="{ACDA1157-4992-4250-B525-47D3F90FB964}" vid="{E4366EFA-0B9B-4538-A889-BAFDBA53918B}"/>
    </a:ext>
  </a:extLst>
</a:theme>
</file>

<file path=ppt/theme/theme2.xml><?xml version="1.0" encoding="utf-8"?>
<a:theme xmlns:a="http://schemas.openxmlformats.org/drawingml/2006/main" name="Office-Design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Free Content + Navigation</Name>
  <PpLayout>32</PpLayout>
  <Index>16</Index>
</p4ppTags>
</file>

<file path=customXml/item10.xml><?xml version="1.0" encoding="utf-8"?>
<p4ppTags>
  <Name>Two rows + Navigation</Name>
  <PpLayout>32</PpLayout>
  <Index>21</Index>
</p4ppTags>
</file>

<file path=customXml/item11.xml><?xml version="1.0" encoding="utf-8"?>
<p4ppTags>
  <Name>Three columns + Navigation</Name>
  <PpLayout>32</PpLayout>
  <Index>20</Index>
</p4ppTags>
</file>

<file path=customXml/item12.xml><?xml version="1.0" encoding="utf-8"?>
<p4ppTags>
  <Name>Two columns + Navigation</Name>
  <PpLayout>32</PpLayout>
  <Index>19</Index>
</p4ppTags>
</file>

<file path=customXml/item13.xml><?xml version="1.0" encoding="utf-8"?>
<p4ppTags>
  <Name>Free Content</Name>
  <PpLayout>11</PpLayout>
  <Index>9</Index>
</p4ppTags>
</file>

<file path=customXml/item14.xml><?xml version="1.0" encoding="utf-8"?>
<p4ppTags>
  <Name>One object (large)</Name>
  <PpLayout>16</PpLayout>
  <Index>10</Index>
</p4ppTags>
</file>

<file path=customXml/item15.xml><?xml version="1.0" encoding="utf-8"?>
<p4ppTags>
  <Name>Text + Index</Name>
  <PpLayout>32</PpLayout>
  <Index>8</Index>
</p4ppTags>
</file>

<file path=customXml/item16.xml><?xml version="1.0" encoding="utf-8"?>
<p4ppTags>
  <Name>Two columns</Name>
  <PpLayout>29</PpLayout>
  <Index>12</Index>
</p4ppTags>
</file>

<file path=customXml/item2.xml><?xml version="1.0" encoding="utf-8"?>
<p4ppTags>
  <Name>Two rows</Name>
  <PpLayout>32</PpLayout>
  <Index>13</Index>
</p4ppTags>
</file>

<file path=customXml/item3.xml><?xml version="1.0" encoding="utf-8"?>
<p4ppTags/>
</file>

<file path=customXml/item4.xml><?xml version="1.0" encoding="utf-8"?>
<p4ppTags>
  <Name>Four objects + Navigation</Name>
  <PpLayout>32</PpLayout>
  <Index>22</Index>
</p4ppTags>
</file>

<file path=customXml/item5.xml><?xml version="1.0" encoding="utf-8"?>
<p4ppTags>
  <Name>One object (small) + Navigation</Name>
  <PpLayout>32</PpLayout>
  <Index>18</Index>
</p4ppTags>
</file>

<file path=customXml/item6.xml><?xml version="1.0" encoding="utf-8"?>
<p4ppTags>
  <Name>One object (large) + Navigation</Name>
  <PpLayout>32</PpLayout>
  <Index>17</Index>
</p4ppTags>
</file>

<file path=customXml/item7.xml><?xml version="1.0" encoding="utf-8"?>
<p4ppTags>
  <Name>Four objects</Name>
  <PpLayout>24</PpLayout>
  <Index>15</Index>
</p4ppTags>
</file>

<file path=customXml/item8.xml><?xml version="1.0" encoding="utf-8"?>
<p4ppTags>
  <Name>Three columns</Name>
  <PpLayout>32</PpLayout>
  <Index>14</Index>
</p4ppTags>
</file>

<file path=customXml/item9.xml><?xml version="1.0" encoding="utf-8"?>
<p4ppTags>
  <Name>One object (small)</Name>
  <PpLayout>16</PpLayout>
  <Index>11</Index>
</p4ppTags>
</file>

<file path=customXml/itemProps1.xml><?xml version="1.0" encoding="utf-8"?>
<ds:datastoreItem xmlns:ds="http://schemas.openxmlformats.org/officeDocument/2006/customXml" ds:itemID="{7CC5F709-E74B-4E5F-A728-923D5062EBEF}">
  <ds:schemaRefs/>
</ds:datastoreItem>
</file>

<file path=customXml/itemProps10.xml><?xml version="1.0" encoding="utf-8"?>
<ds:datastoreItem xmlns:ds="http://schemas.openxmlformats.org/officeDocument/2006/customXml" ds:itemID="{6C79E4F8-DCFB-483C-880A-AEEC6AAFC838}">
  <ds:schemaRefs/>
</ds:datastoreItem>
</file>

<file path=customXml/itemProps11.xml><?xml version="1.0" encoding="utf-8"?>
<ds:datastoreItem xmlns:ds="http://schemas.openxmlformats.org/officeDocument/2006/customXml" ds:itemID="{85D77EE6-52B7-48BE-9EDB-748F1EBB53DE}">
  <ds:schemaRefs/>
</ds:datastoreItem>
</file>

<file path=customXml/itemProps12.xml><?xml version="1.0" encoding="utf-8"?>
<ds:datastoreItem xmlns:ds="http://schemas.openxmlformats.org/officeDocument/2006/customXml" ds:itemID="{D7BABA95-BFFE-422B-8591-3271669EEA88}">
  <ds:schemaRefs/>
</ds:datastoreItem>
</file>

<file path=customXml/itemProps13.xml><?xml version="1.0" encoding="utf-8"?>
<ds:datastoreItem xmlns:ds="http://schemas.openxmlformats.org/officeDocument/2006/customXml" ds:itemID="{D8097D0C-BE3E-4AEC-9593-65CFCCB19297}">
  <ds:schemaRefs/>
</ds:datastoreItem>
</file>

<file path=customXml/itemProps14.xml><?xml version="1.0" encoding="utf-8"?>
<ds:datastoreItem xmlns:ds="http://schemas.openxmlformats.org/officeDocument/2006/customXml" ds:itemID="{80661B8B-A327-44F9-823B-4D9EE0B3EC78}">
  <ds:schemaRefs/>
</ds:datastoreItem>
</file>

<file path=customXml/itemProps15.xml><?xml version="1.0" encoding="utf-8"?>
<ds:datastoreItem xmlns:ds="http://schemas.openxmlformats.org/officeDocument/2006/customXml" ds:itemID="{7E35FEDB-1F0E-4D67-A313-4AC59C26FF29}">
  <ds:schemaRefs/>
</ds:datastoreItem>
</file>

<file path=customXml/itemProps16.xml><?xml version="1.0" encoding="utf-8"?>
<ds:datastoreItem xmlns:ds="http://schemas.openxmlformats.org/officeDocument/2006/customXml" ds:itemID="{1666F4C2-68F5-4840-A44A-1A646C0925A1}">
  <ds:schemaRefs/>
</ds:datastoreItem>
</file>

<file path=customXml/itemProps2.xml><?xml version="1.0" encoding="utf-8"?>
<ds:datastoreItem xmlns:ds="http://schemas.openxmlformats.org/officeDocument/2006/customXml" ds:itemID="{38AB8DE4-FD9B-4166-BEC3-3F1753596133}">
  <ds:schemaRefs/>
</ds:datastoreItem>
</file>

<file path=customXml/itemProps3.xml><?xml version="1.0" encoding="utf-8"?>
<ds:datastoreItem xmlns:ds="http://schemas.openxmlformats.org/officeDocument/2006/customXml" ds:itemID="{572FBA73-6DBF-45DA-8282-9342320CFAB0}">
  <ds:schemaRefs/>
</ds:datastoreItem>
</file>

<file path=customXml/itemProps4.xml><?xml version="1.0" encoding="utf-8"?>
<ds:datastoreItem xmlns:ds="http://schemas.openxmlformats.org/officeDocument/2006/customXml" ds:itemID="{EAB520BC-C6EC-457E-8AB5-55DB67C86858}">
  <ds:schemaRefs/>
</ds:datastoreItem>
</file>

<file path=customXml/itemProps5.xml><?xml version="1.0" encoding="utf-8"?>
<ds:datastoreItem xmlns:ds="http://schemas.openxmlformats.org/officeDocument/2006/customXml" ds:itemID="{D9FE249F-833E-4CF0-BECB-552D01D7DC9E}">
  <ds:schemaRefs/>
</ds:datastoreItem>
</file>

<file path=customXml/itemProps6.xml><?xml version="1.0" encoding="utf-8"?>
<ds:datastoreItem xmlns:ds="http://schemas.openxmlformats.org/officeDocument/2006/customXml" ds:itemID="{B27F640E-84DF-4F97-BC70-D045F1E6594F}">
  <ds:schemaRefs/>
</ds:datastoreItem>
</file>

<file path=customXml/itemProps7.xml><?xml version="1.0" encoding="utf-8"?>
<ds:datastoreItem xmlns:ds="http://schemas.openxmlformats.org/officeDocument/2006/customXml" ds:itemID="{1581BFFB-B4CE-47A8-BE77-DC1339B1E5A7}">
  <ds:schemaRefs/>
</ds:datastoreItem>
</file>

<file path=customXml/itemProps8.xml><?xml version="1.0" encoding="utf-8"?>
<ds:datastoreItem xmlns:ds="http://schemas.openxmlformats.org/officeDocument/2006/customXml" ds:itemID="{15CF3461-70D1-4B54-AFAB-DAFDA0A238CD}">
  <ds:schemaRefs/>
</ds:datastoreItem>
</file>

<file path=customXml/itemProps9.xml><?xml version="1.0" encoding="utf-8"?>
<ds:datastoreItem xmlns:ds="http://schemas.openxmlformats.org/officeDocument/2006/customXml" ds:itemID="{1618AA06-B22E-4D19-9680-0D783042672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sie-ppt-O365-16x9-standard-deu-v2-3</Template>
  <TotalTime>0</TotalTime>
  <Words>1610</Words>
  <Application>Microsoft Office PowerPoint</Application>
  <PresentationFormat>Custom</PresentationFormat>
  <Paragraphs>244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Courier New</vt:lpstr>
      <vt:lpstr>Symbol</vt:lpstr>
      <vt:lpstr>Times New Roman</vt:lpstr>
      <vt:lpstr>Wingdings</vt:lpstr>
      <vt:lpstr>Siemens 2019</vt:lpstr>
      <vt:lpstr>Rechtsfragen zur Gründung und  Umsetzung von Energiegemeinschaften  Stephan Cejka, Kaleb Kitzmüller</vt:lpstr>
      <vt:lpstr>Inhalt</vt:lpstr>
      <vt:lpstr>Was sind Energiegemeinschaften?</vt:lpstr>
      <vt:lpstr>Was sind Energiegemeinschaften?</vt:lpstr>
      <vt:lpstr>Welche Arten von Energiegemeinschaften  gibt es?</vt:lpstr>
      <vt:lpstr>Wer kann an einer Energiegemeinschaft  teilnehmen?</vt:lpstr>
      <vt:lpstr>Wer kann an einer Energiegemeinschaft  teilnehmen?</vt:lpstr>
      <vt:lpstr>Wer kann an einer Energiegemeinschaft  teilnehmen?</vt:lpstr>
      <vt:lpstr>Welche Vorteile ergeben sich  für die Teilnehmer?</vt:lpstr>
      <vt:lpstr>Welche Vorteile ergeben sich  für die Teilnehmer?</vt:lpstr>
      <vt:lpstr>Welche Vertragsdokumente sind für die  Gründung und Umsetzung erforderlich?</vt:lpstr>
      <vt:lpstr>Welche Vertragsdokumente sind für die  Gründung und Umsetzung erforderlich?</vt:lpstr>
      <vt:lpstr>Welche Vertragsdokumente sind für die  Gründung und Umsetzung erforderlich?</vt:lpstr>
      <vt:lpstr>Welche Vertragsdokumente sind für die  Gründung und Umsetzung erforderlich?</vt:lpstr>
      <vt:lpstr>Welche Vertragsdokumente sind für die  Gründung und Umsetzung erforderlich?</vt:lpstr>
      <vt:lpstr>Welche Rechtsformen stehen zur Verfügung?</vt:lpstr>
      <vt:lpstr>Welche Rechtsformen stehen zur Verfügung?</vt:lpstr>
      <vt:lpstr>Rechtsformwahl  am Beispiel „Genossenschaft“</vt:lpstr>
      <vt:lpstr>Rechtsformwahl  am Beispiel „Genossenschaft“</vt:lpstr>
      <vt:lpstr>Conclusio</vt:lpstr>
      <vt:lpstr>Projekt ECOSINT</vt:lpstr>
      <vt:lpstr>Contact</vt:lpstr>
    </vt:vector>
  </TitlesOfParts>
  <Company>SIEMENS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 technology and peer-to-peer trading  in energy communities: A regulatory perspective  Stephan Cejka, Ksenia Poplavskaya, Mark Stefan, Carolin Monsberger</dc:title>
  <dc:creator>Cejka, Stephan (T RDA IOT SES-AT)</dc:creator>
  <dc:description>Oktober 2019</dc:description>
  <cp:lastModifiedBy>Cejka, Stephan (T RDA IOT SES-AT)</cp:lastModifiedBy>
  <cp:revision>33</cp:revision>
  <cp:lastPrinted>2017-05-16T13:10:31Z</cp:lastPrinted>
  <dcterms:created xsi:type="dcterms:W3CDTF">2021-05-28T09:08:21Z</dcterms:created>
  <dcterms:modified xsi:type="dcterms:W3CDTF">2021-09-06T14:07:12Z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November 2017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2.1</vt:lpwstr>
  </property>
  <property fmtid="{D5CDD505-2E9C-101B-9397-08002B2CF9AE}" pid="6" name="MSIP_Label_a59b6cd5-d141-4a33-8bf1-0ca04484304f_Enabled">
    <vt:lpwstr>true</vt:lpwstr>
  </property>
  <property fmtid="{D5CDD505-2E9C-101B-9397-08002B2CF9AE}" pid="7" name="MSIP_Label_a59b6cd5-d141-4a33-8bf1-0ca04484304f_SetDate">
    <vt:lpwstr>2021-09-06T14:07:12Z</vt:lpwstr>
  </property>
  <property fmtid="{D5CDD505-2E9C-101B-9397-08002B2CF9AE}" pid="8" name="MSIP_Label_a59b6cd5-d141-4a33-8bf1-0ca04484304f_Method">
    <vt:lpwstr>Standard</vt:lpwstr>
  </property>
  <property fmtid="{D5CDD505-2E9C-101B-9397-08002B2CF9AE}" pid="9" name="MSIP_Label_a59b6cd5-d141-4a33-8bf1-0ca04484304f_Name">
    <vt:lpwstr>restricted-default</vt:lpwstr>
  </property>
  <property fmtid="{D5CDD505-2E9C-101B-9397-08002B2CF9AE}" pid="10" name="MSIP_Label_a59b6cd5-d141-4a33-8bf1-0ca04484304f_SiteId">
    <vt:lpwstr>38ae3bcd-9579-4fd4-adda-b42e1495d55a</vt:lpwstr>
  </property>
  <property fmtid="{D5CDD505-2E9C-101B-9397-08002B2CF9AE}" pid="11" name="MSIP_Label_a59b6cd5-d141-4a33-8bf1-0ca04484304f_ActionId">
    <vt:lpwstr>e096b89a-78c6-41c8-bef0-9af404c86697</vt:lpwstr>
  </property>
  <property fmtid="{D5CDD505-2E9C-101B-9397-08002B2CF9AE}" pid="12" name="MSIP_Label_a59b6cd5-d141-4a33-8bf1-0ca04484304f_ContentBits">
    <vt:lpwstr>0</vt:lpwstr>
  </property>
  <property fmtid="{D5CDD505-2E9C-101B-9397-08002B2CF9AE}" pid="13" name="Document_Confidentiality">
    <vt:lpwstr>Restricted</vt:lpwstr>
  </property>
</Properties>
</file>