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71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315" r:id="rId3"/>
    <p:sldId id="316" r:id="rId4"/>
    <p:sldId id="317" r:id="rId5"/>
    <p:sldId id="325" r:id="rId6"/>
    <p:sldId id="318" r:id="rId7"/>
    <p:sldId id="326" r:id="rId8"/>
    <p:sldId id="319" r:id="rId9"/>
    <p:sldId id="324" r:id="rId10"/>
    <p:sldId id="321" r:id="rId11"/>
    <p:sldId id="327" r:id="rId12"/>
    <p:sldId id="328" r:id="rId13"/>
    <p:sldId id="329" r:id="rId14"/>
    <p:sldId id="330" r:id="rId15"/>
    <p:sldId id="331" r:id="rId16"/>
    <p:sldId id="332" r:id="rId17"/>
  </p:sldIdLst>
  <p:sldSz cx="12192000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7288" userDrawn="1">
          <p15:clr>
            <a:srgbClr val="A4A3A4"/>
          </p15:clr>
        </p15:guide>
        <p15:guide id="5" pos="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3"/>
    <a:srgbClr val="D4E6F4"/>
    <a:srgbClr val="EEEFEF"/>
    <a:srgbClr val="5BBBB7"/>
    <a:srgbClr val="1E9D8B"/>
    <a:srgbClr val="4C99B2"/>
    <a:srgbClr val="007A87"/>
    <a:srgbClr val="179C7D"/>
    <a:srgbClr val="A2D7CB"/>
    <a:srgbClr val="5CB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871" autoAdjust="0"/>
  </p:normalViewPr>
  <p:slideViewPr>
    <p:cSldViewPr showGuides="1">
      <p:cViewPr varScale="1">
        <p:scale>
          <a:sx n="58" d="100"/>
          <a:sy n="58" d="100"/>
        </p:scale>
        <p:origin x="840" y="78"/>
      </p:cViewPr>
      <p:guideLst>
        <p:guide orient="horz" pos="3793"/>
        <p:guide orient="horz" pos="255"/>
        <p:guide orient="horz" pos="1706"/>
        <p:guide pos="7288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3930" y="-390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pPr/>
              <a:t>07.09.2021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636890"/>
            <a:ext cx="10944000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14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2300" y="334800"/>
            <a:ext cx="10944000" cy="738664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dirty="0" smtClean="0"/>
              <a:t>Titelmasterformat durch Klicken bearbeiten</a:t>
            </a:r>
            <a:br>
              <a:rPr lang="de-DE" noProof="0" dirty="0" smtClean="0"/>
            </a:b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22"/>
          <p:cNvSpPr txBox="1"/>
          <p:nvPr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9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5376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6190300" y="1772816"/>
            <a:ext cx="5376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22"/>
          <p:cNvSpPr txBox="1"/>
          <p:nvPr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3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332656"/>
            <a:ext cx="10944000" cy="568870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feld 22"/>
          <p:cNvSpPr txBox="1"/>
          <p:nvPr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13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Text Box 19"/>
          <p:cNvSpPr txBox="1">
            <a:spLocks noChangeArrowheads="1"/>
          </p:cNvSpPr>
          <p:nvPr userDrawn="1"/>
        </p:nvSpPr>
        <p:spPr bwMode="auto">
          <a:xfrm>
            <a:off x="607484" y="6433203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  <a:r>
              <a:rPr lang="de-DE" sz="800" dirty="0" smtClean="0">
                <a:solidFill>
                  <a:schemeClr val="bg2"/>
                </a:solidFill>
              </a:rPr>
              <a:t>ISI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b="0" cap="all" spc="300" baseline="0">
                <a:latin typeface="+mn-lt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658220"/>
            <a:ext cx="3073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2302" y="1773238"/>
            <a:ext cx="10945700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2300" y="334800"/>
            <a:ext cx="10944000" cy="738664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dirty="0" smtClean="0"/>
              <a:t>Titelmasterformat durch Klicken bearbeiten</a:t>
            </a:r>
            <a:br>
              <a:rPr lang="de-DE" noProof="0" dirty="0" smtClean="0"/>
            </a:b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5376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6190300" y="1772816"/>
            <a:ext cx="5376000" cy="4248150"/>
          </a:xfr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332656"/>
            <a:ext cx="10944000" cy="568870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636890"/>
            <a:ext cx="10944000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11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07484" y="6433201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  <a:r>
              <a:rPr lang="de-DE" sz="800" dirty="0" smtClean="0">
                <a:solidFill>
                  <a:schemeClr val="bg2"/>
                </a:solidFill>
              </a:rPr>
              <a:t>ISI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b="0" cap="all" spc="300" baseline="0">
                <a:latin typeface="+mn-lt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19"/>
          <p:cNvSpPr txBox="1">
            <a:spLocks noChangeArrowheads="1"/>
          </p:cNvSpPr>
          <p:nvPr userDrawn="1"/>
        </p:nvSpPr>
        <p:spPr bwMode="auto">
          <a:xfrm>
            <a:off x="607484" y="6433203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  <a:r>
              <a:rPr lang="de-DE" sz="800" dirty="0" smtClean="0">
                <a:solidFill>
                  <a:schemeClr val="bg2"/>
                </a:solidFill>
              </a:rPr>
              <a:t>ISI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658220"/>
            <a:ext cx="3073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5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2301" y="1773238"/>
            <a:ext cx="10945700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Textfeld 22"/>
          <p:cNvSpPr txBox="1"/>
          <p:nvPr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feld 22"/>
          <p:cNvSpPr txBox="1"/>
          <p:nvPr userDrawn="1"/>
        </p:nvSpPr>
        <p:spPr>
          <a:xfrm>
            <a:off x="623392" y="6597352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8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noProof="0" dirty="0" smtClean="0"/>
              <a:t>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7484" y="6433203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noProof="0">
                <a:solidFill>
                  <a:schemeClr val="bg2"/>
                </a:solidFill>
              </a:rPr>
              <a:t>© </a:t>
            </a:r>
            <a:r>
              <a:rPr lang="de-DE" sz="800" noProof="0" smtClean="0">
                <a:solidFill>
                  <a:schemeClr val="bg2"/>
                </a:solidFill>
              </a:rPr>
              <a:t>Fraunhofer ISI </a:t>
            </a:r>
            <a:endParaRPr lang="de-DE" sz="800" noProof="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70" y="6300000"/>
            <a:ext cx="1420938" cy="388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216844"/>
            <a:ext cx="82653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9" r:id="rId3"/>
    <p:sldLayoutId id="2147483681" r:id="rId4"/>
    <p:sldLayoutId id="2147483674" r:id="rId5"/>
    <p:sldLayoutId id="2147483680" r:id="rId6"/>
  </p:sldLayoutIdLs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noProof="0" dirty="0" smtClean="0"/>
              <a:t>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7484" y="6433201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noProof="0">
                <a:solidFill>
                  <a:schemeClr val="bg2"/>
                </a:solidFill>
              </a:rPr>
              <a:t>© </a:t>
            </a:r>
            <a:r>
              <a:rPr lang="de-DE" sz="800" noProof="0" smtClean="0">
                <a:solidFill>
                  <a:schemeClr val="bg2"/>
                </a:solidFill>
              </a:rPr>
              <a:t>Fraunhofer ISI </a:t>
            </a:r>
            <a:endParaRPr lang="de-DE" sz="800" noProof="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70" y="6300000"/>
            <a:ext cx="1420938" cy="388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216844"/>
            <a:ext cx="82653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abine.pelka@isi.fraunhofer.d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abine.pelka@isi.fraunhofer.d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 smtClean="0"/>
              <a:t>Sabine Pelka</a:t>
            </a:r>
            <a:r>
              <a:rPr lang="en-GB" sz="1400" baseline="30000" dirty="0" smtClean="0"/>
              <a:t>1, 2 </a:t>
            </a:r>
            <a:r>
              <a:rPr lang="en-GB" sz="1400" dirty="0" smtClean="0"/>
              <a:t>(</a:t>
            </a:r>
            <a:r>
              <a:rPr lang="en-GB" sz="1400" dirty="0">
                <a:hlinkClick r:id="rId2"/>
              </a:rPr>
              <a:t>sabine.pelka@isi.fraunhofer.de</a:t>
            </a:r>
            <a:r>
              <a:rPr lang="en-GB" sz="1400" dirty="0"/>
              <a:t>),</a:t>
            </a:r>
            <a:r>
              <a:rPr lang="en-GB" sz="1400" dirty="0" smtClean="0"/>
              <a:t> </a:t>
            </a:r>
            <a:r>
              <a:rPr lang="en-GB" sz="1400" dirty="0" err="1" smtClean="0"/>
              <a:t>Dr.</a:t>
            </a:r>
            <a:r>
              <a:rPr lang="en-GB" sz="1400" dirty="0" smtClean="0"/>
              <a:t> Marian Klobasa</a:t>
            </a:r>
            <a:r>
              <a:rPr lang="en-GB" sz="1400" baseline="30000" dirty="0" smtClean="0"/>
              <a:t>1</a:t>
            </a:r>
            <a:r>
              <a:rPr lang="en-GB" sz="1400" dirty="0" smtClean="0"/>
              <a:t>, </a:t>
            </a:r>
            <a:r>
              <a:rPr lang="en-GB" sz="1400" dirty="0" err="1" smtClean="0"/>
              <a:t>Dr.</a:t>
            </a:r>
            <a:r>
              <a:rPr lang="en-GB" sz="1400" dirty="0" smtClean="0"/>
              <a:t> Emile Chappin</a:t>
            </a:r>
            <a:r>
              <a:rPr lang="en-GB" sz="1400" baseline="30000" dirty="0" smtClean="0"/>
              <a:t>2</a:t>
            </a:r>
            <a:r>
              <a:rPr lang="de-DE" sz="1400" dirty="0" smtClean="0"/>
              <a:t>  </a:t>
            </a:r>
            <a:r>
              <a:rPr lang="en-GB" sz="1400" dirty="0" smtClean="0"/>
              <a:t>, </a:t>
            </a:r>
            <a:r>
              <a:rPr lang="en-GB" sz="1400" dirty="0" err="1" smtClean="0"/>
              <a:t>Dr.</a:t>
            </a:r>
            <a:r>
              <a:rPr lang="en-GB" sz="1400" dirty="0" smtClean="0"/>
              <a:t> Laurens de Vries</a:t>
            </a:r>
            <a:r>
              <a:rPr lang="en-GB" sz="1400" baseline="30000" dirty="0" smtClean="0"/>
              <a:t>2</a:t>
            </a:r>
            <a:endParaRPr lang="en-GB" sz="1400" dirty="0" smtClean="0"/>
          </a:p>
          <a:p>
            <a:r>
              <a:rPr lang="en-GB" sz="1400" baseline="30000" dirty="0" smtClean="0"/>
              <a:t>1</a:t>
            </a:r>
            <a:r>
              <a:rPr lang="en-GB" sz="1400" dirty="0" smtClean="0"/>
              <a:t>Fraunhofer </a:t>
            </a:r>
            <a:r>
              <a:rPr lang="en-GB" sz="1400" dirty="0"/>
              <a:t>Institute for Systems </a:t>
            </a:r>
            <a:r>
              <a:rPr lang="en-GB" sz="1400" dirty="0" smtClean="0"/>
              <a:t>&amp; </a:t>
            </a:r>
            <a:r>
              <a:rPr lang="en-GB" sz="1400" dirty="0"/>
              <a:t>Innovation Research ISI</a:t>
            </a:r>
            <a:r>
              <a:rPr lang="en-GB" sz="1400" dirty="0" smtClean="0"/>
              <a:t>, </a:t>
            </a:r>
            <a:r>
              <a:rPr lang="en-GB" sz="1400" baseline="30000" dirty="0" smtClean="0"/>
              <a:t>2 </a:t>
            </a:r>
            <a:r>
              <a:rPr lang="en-GB" sz="1400" dirty="0" smtClean="0"/>
              <a:t>Delft University </a:t>
            </a:r>
            <a:r>
              <a:rPr lang="en-GB" sz="1400" dirty="0"/>
              <a:t>of </a:t>
            </a:r>
            <a:r>
              <a:rPr lang="en-GB" sz="1400" dirty="0" smtClean="0"/>
              <a:t>Technology  </a:t>
            </a:r>
          </a:p>
          <a:p>
            <a:r>
              <a:rPr lang="de-DE" sz="1400" dirty="0" smtClean="0"/>
              <a:t>IEWT 2021 7.-10.09.2021</a:t>
            </a:r>
            <a:endParaRPr lang="en-GB" sz="140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Designing a </a:t>
            </a:r>
            <a:r>
              <a:rPr lang="en-GB" sz="2800" dirty="0" smtClean="0"/>
              <a:t>new governance </a:t>
            </a:r>
            <a:r>
              <a:rPr lang="en-GB" sz="2800" dirty="0"/>
              <a:t>for consumers to facilitate their participation in the energy system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6023990" y="3140960"/>
            <a:ext cx="936130" cy="64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Bildplatzhalter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b="519"/>
          <a:stretch/>
        </p:blipFill>
        <p:spPr bwMode="auto">
          <a:xfrm>
            <a:off x="622300" y="2636890"/>
            <a:ext cx="10944000" cy="338447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 smtClean="0"/>
              <a:t>Sabine Pelka</a:t>
            </a:r>
            <a:r>
              <a:rPr lang="en-GB" sz="1400" baseline="30000" dirty="0" smtClean="0"/>
              <a:t>1, 2 </a:t>
            </a:r>
            <a:r>
              <a:rPr lang="en-GB" sz="1400" dirty="0" smtClean="0"/>
              <a:t>(</a:t>
            </a:r>
            <a:r>
              <a:rPr lang="en-GB" sz="1400" dirty="0">
                <a:hlinkClick r:id="rId2"/>
              </a:rPr>
              <a:t>sabine.pelka@isi.fraunhofer.de</a:t>
            </a:r>
            <a:r>
              <a:rPr lang="en-GB" sz="1400" dirty="0"/>
              <a:t>),</a:t>
            </a:r>
            <a:r>
              <a:rPr lang="en-GB" sz="1400" dirty="0" smtClean="0"/>
              <a:t> </a:t>
            </a:r>
            <a:r>
              <a:rPr lang="en-GB" sz="1400" dirty="0" err="1" smtClean="0"/>
              <a:t>Dr.</a:t>
            </a:r>
            <a:r>
              <a:rPr lang="en-GB" sz="1400" dirty="0" smtClean="0"/>
              <a:t> Marian Klobasa</a:t>
            </a:r>
            <a:r>
              <a:rPr lang="en-GB" sz="1400" baseline="30000" dirty="0" smtClean="0"/>
              <a:t>1</a:t>
            </a:r>
            <a:r>
              <a:rPr lang="en-GB" sz="1400" dirty="0" smtClean="0"/>
              <a:t>, </a:t>
            </a:r>
            <a:r>
              <a:rPr lang="en-GB" sz="1400" dirty="0" err="1" smtClean="0"/>
              <a:t>Prof.</a:t>
            </a:r>
            <a:r>
              <a:rPr lang="en-GB" sz="1400" dirty="0" smtClean="0"/>
              <a:t> Emile Chappin</a:t>
            </a:r>
            <a:r>
              <a:rPr lang="en-GB" sz="1400" baseline="30000" dirty="0" smtClean="0"/>
              <a:t>2</a:t>
            </a:r>
            <a:r>
              <a:rPr lang="de-DE" sz="1400" dirty="0" smtClean="0"/>
              <a:t>  </a:t>
            </a:r>
            <a:r>
              <a:rPr lang="en-GB" sz="1400" dirty="0" smtClean="0"/>
              <a:t>, </a:t>
            </a:r>
            <a:r>
              <a:rPr lang="en-GB" sz="1400" dirty="0" err="1" smtClean="0"/>
              <a:t>Prof.</a:t>
            </a:r>
            <a:r>
              <a:rPr lang="en-GB" sz="1400" dirty="0" smtClean="0"/>
              <a:t> Laurens de Vries</a:t>
            </a:r>
            <a:r>
              <a:rPr lang="en-GB" sz="1400" baseline="30000" dirty="0" smtClean="0"/>
              <a:t>2</a:t>
            </a:r>
            <a:endParaRPr lang="en-GB" sz="1400" dirty="0" smtClean="0"/>
          </a:p>
          <a:p>
            <a:r>
              <a:rPr lang="en-GB" sz="1400" baseline="30000" dirty="0" smtClean="0"/>
              <a:t>1</a:t>
            </a:r>
            <a:r>
              <a:rPr lang="en-GB" sz="1400" dirty="0" smtClean="0"/>
              <a:t>Fraunhofer </a:t>
            </a:r>
            <a:r>
              <a:rPr lang="en-GB" sz="1400" dirty="0"/>
              <a:t>Institute for Systems </a:t>
            </a:r>
            <a:r>
              <a:rPr lang="en-GB" sz="1400" dirty="0" smtClean="0"/>
              <a:t>&amp; </a:t>
            </a:r>
            <a:r>
              <a:rPr lang="en-GB" sz="1400" dirty="0"/>
              <a:t>Innovation Research ISI</a:t>
            </a:r>
            <a:r>
              <a:rPr lang="en-GB" sz="1400" dirty="0" smtClean="0"/>
              <a:t>, </a:t>
            </a:r>
            <a:r>
              <a:rPr lang="en-GB" sz="1400" baseline="30000" dirty="0" smtClean="0"/>
              <a:t>2 </a:t>
            </a:r>
            <a:r>
              <a:rPr lang="en-GB" sz="1400" dirty="0" smtClean="0"/>
              <a:t>Delft University </a:t>
            </a:r>
            <a:r>
              <a:rPr lang="en-GB" sz="1400" dirty="0"/>
              <a:t>of </a:t>
            </a:r>
            <a:r>
              <a:rPr lang="en-GB" sz="1400" dirty="0" smtClean="0"/>
              <a:t>Technology  </a:t>
            </a:r>
          </a:p>
          <a:p>
            <a:r>
              <a:rPr lang="de-DE" sz="1400" dirty="0" smtClean="0"/>
              <a:t>IEWT 2021 7.-10.09.2021</a:t>
            </a:r>
            <a:endParaRPr lang="en-GB" sz="140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Designing a </a:t>
            </a:r>
            <a:r>
              <a:rPr lang="en-GB" sz="2800" dirty="0" smtClean="0"/>
              <a:t>new governance </a:t>
            </a:r>
            <a:r>
              <a:rPr lang="en-GB" sz="2800" dirty="0"/>
              <a:t>for consumers to facilitate their participation in the energy system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6023990" y="3140960"/>
            <a:ext cx="936130" cy="64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Bildplatzhalter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b="519"/>
          <a:stretch/>
        </p:blipFill>
        <p:spPr bwMode="auto">
          <a:xfrm>
            <a:off x="622300" y="2636890"/>
            <a:ext cx="10944000" cy="338447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8256240" y="2852936"/>
            <a:ext cx="3168352" cy="8477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r">
              <a:spcAft>
                <a:spcPts val="563"/>
              </a:spcAft>
              <a:buClr>
                <a:schemeClr val="tx2"/>
              </a:buClr>
            </a:pPr>
            <a:r>
              <a:rPr lang="de-DE" sz="2400" dirty="0" err="1" smtClean="0">
                <a:solidFill>
                  <a:schemeClr val="accent1"/>
                </a:solidFill>
              </a:rPr>
              <a:t>Thank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you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for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your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attention</a:t>
            </a:r>
            <a:r>
              <a:rPr lang="de-DE" sz="2400" dirty="0" smtClean="0">
                <a:solidFill>
                  <a:schemeClr val="accent1"/>
                </a:solidFill>
              </a:rPr>
              <a:t>!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–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Dym</a:t>
            </a:r>
            <a:r>
              <a:rPr lang="en-GB" dirty="0"/>
              <a:t>, Clive L.; Little, Patrick; </a:t>
            </a:r>
            <a:r>
              <a:rPr lang="en-GB" dirty="0" err="1"/>
              <a:t>Orwin</a:t>
            </a:r>
            <a:r>
              <a:rPr lang="en-GB" dirty="0"/>
              <a:t>, Elizabeth J. (2014): Engineering design. A project-based introduction. 4th edition. New York: Wiley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Herder, </a:t>
            </a:r>
            <a:r>
              <a:rPr lang="en-GB" dirty="0" err="1"/>
              <a:t>Paulien</a:t>
            </a:r>
            <a:r>
              <a:rPr lang="en-GB" dirty="0"/>
              <a:t> M.; </a:t>
            </a:r>
            <a:r>
              <a:rPr lang="en-GB" dirty="0" err="1"/>
              <a:t>Stikkelman</a:t>
            </a:r>
            <a:r>
              <a:rPr lang="en-GB" dirty="0"/>
              <a:t>, Rob M. (2004): Methanol-Based Industrial Cluster Design: A Study of Design Options and the Design Process. In </a:t>
            </a:r>
            <a:r>
              <a:rPr lang="en-GB" i="1" dirty="0"/>
              <a:t>Ind. Eng. Chem. Res. </a:t>
            </a:r>
            <a:r>
              <a:rPr lang="en-GB" dirty="0"/>
              <a:t>43 (14), pp. 3879–3885. DOI: 10.1021/ie030655j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Knops, Hamilcar P.A.; Vries, Laurens de; </a:t>
            </a:r>
            <a:r>
              <a:rPr lang="en-GB" dirty="0" err="1"/>
              <a:t>Hakvoort</a:t>
            </a:r>
            <a:r>
              <a:rPr lang="en-GB" dirty="0"/>
              <a:t>, Rudi A. (2005): A Systematic Approach to the Legal Organisation of the Electricity Industry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Sorrell, Steve (2007): The economics of energy service contracts. In </a:t>
            </a:r>
            <a:r>
              <a:rPr lang="en-GB" i="1" dirty="0"/>
              <a:t>Energy Policy </a:t>
            </a:r>
            <a:r>
              <a:rPr lang="en-GB" dirty="0"/>
              <a:t>35 (1), pp. 507–521. DOI: 10.1016/j.enpol.2005.12.009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err="1"/>
              <a:t>Ramesohl</a:t>
            </a:r>
            <a:r>
              <a:rPr lang="en-GB" dirty="0"/>
              <a:t>, Stephan (Ed.) (2003): Social interactions and conditions for change in energy-related decision-making in SMCs – an empirical socio-economic analysis. Dordrecht, New York: Kluwer Academic Publishers (Advances in global change research, 8).</a:t>
            </a:r>
          </a:p>
        </p:txBody>
      </p:sp>
    </p:spTree>
    <p:extLst>
      <p:ext uri="{BB962C8B-B14F-4D97-AF65-F5344CB8AC3E}">
        <p14:creationId xmlns:p14="http://schemas.microsoft.com/office/powerpoint/2010/main" val="1425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– </a:t>
            </a:r>
            <a:r>
              <a:rPr lang="de-DE" dirty="0" err="1" smtClean="0"/>
              <a:t>others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dirty="0" err="1" smtClean="0"/>
              <a:t>Andoni</a:t>
            </a:r>
            <a:r>
              <a:rPr lang="de-DE" sz="1000" dirty="0"/>
              <a:t>, </a:t>
            </a:r>
            <a:r>
              <a:rPr lang="de-DE" sz="1000" dirty="0" err="1"/>
              <a:t>Merlinda</a:t>
            </a:r>
            <a:r>
              <a:rPr lang="de-DE" sz="1000" dirty="0"/>
              <a:t>; </a:t>
            </a:r>
            <a:r>
              <a:rPr lang="de-DE" sz="1000" dirty="0" err="1"/>
              <a:t>Robu</a:t>
            </a:r>
            <a:r>
              <a:rPr lang="de-DE" sz="1000" dirty="0"/>
              <a:t>, Valentin; Flynn, David; Abram, Simone; </a:t>
            </a:r>
            <a:r>
              <a:rPr lang="de-DE" sz="1000" dirty="0" err="1"/>
              <a:t>Geach</a:t>
            </a:r>
            <a:r>
              <a:rPr lang="de-DE" sz="1000" dirty="0"/>
              <a:t>, Dale; Jenkins, David et al. (2019): </a:t>
            </a:r>
            <a:r>
              <a:rPr lang="de-DE" sz="1000" dirty="0" err="1"/>
              <a:t>Blockchain</a:t>
            </a:r>
            <a:r>
              <a:rPr lang="de-DE" sz="1000" dirty="0"/>
              <a:t> </a:t>
            </a:r>
            <a:r>
              <a:rPr lang="de-DE" sz="1000" dirty="0" err="1"/>
              <a:t>technology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sector</a:t>
            </a:r>
            <a:r>
              <a:rPr lang="de-DE" sz="1000" dirty="0"/>
              <a:t>: A </a:t>
            </a:r>
            <a:r>
              <a:rPr lang="de-DE" sz="1000" dirty="0" err="1"/>
              <a:t>systematic</a:t>
            </a:r>
            <a:r>
              <a:rPr lang="de-DE" sz="1000" dirty="0"/>
              <a:t> </a:t>
            </a:r>
            <a:r>
              <a:rPr lang="de-DE" sz="1000" dirty="0" err="1"/>
              <a:t>review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challenges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opportunities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100, pp. 143–174. DOI: 10.1016/j.rser.2018.10.014.</a:t>
            </a:r>
          </a:p>
          <a:p>
            <a:pPr marL="0" indent="0">
              <a:buNone/>
            </a:pPr>
            <a:r>
              <a:rPr lang="de-DE" sz="1000" dirty="0"/>
              <a:t>Brown, Marilyn A.; Zhou, Shan; Ahmadi, Majid (2018): Smart </a:t>
            </a:r>
            <a:r>
              <a:rPr lang="de-DE" sz="1000" dirty="0" err="1"/>
              <a:t>grid</a:t>
            </a:r>
            <a:r>
              <a:rPr lang="de-DE" sz="1000" dirty="0"/>
              <a:t> </a:t>
            </a:r>
            <a:r>
              <a:rPr lang="de-DE" sz="1000" dirty="0" err="1"/>
              <a:t>governance</a:t>
            </a:r>
            <a:r>
              <a:rPr lang="de-DE" sz="1000" dirty="0"/>
              <a:t>: An international </a:t>
            </a:r>
            <a:r>
              <a:rPr lang="de-DE" sz="1000" dirty="0" err="1"/>
              <a:t>review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evolving</a:t>
            </a:r>
            <a:r>
              <a:rPr lang="de-DE" sz="1000" dirty="0"/>
              <a:t> </a:t>
            </a:r>
            <a:r>
              <a:rPr lang="de-DE" sz="1000" dirty="0" err="1"/>
              <a:t>policy</a:t>
            </a:r>
            <a:r>
              <a:rPr lang="de-DE" sz="1000" dirty="0"/>
              <a:t> </a:t>
            </a:r>
            <a:r>
              <a:rPr lang="de-DE" sz="1000" dirty="0" err="1"/>
              <a:t>issues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innovations</a:t>
            </a:r>
            <a:r>
              <a:rPr lang="de-DE" sz="1000" dirty="0"/>
              <a:t>. In WIREs Energy </a:t>
            </a:r>
            <a:r>
              <a:rPr lang="de-DE" sz="1000" dirty="0" err="1"/>
              <a:t>Environ</a:t>
            </a:r>
            <a:r>
              <a:rPr lang="de-DE" sz="1000" dirty="0"/>
              <a:t> 7 (5), e290. DOI: 10.1002/wene.290.</a:t>
            </a:r>
          </a:p>
          <a:p>
            <a:pPr marL="0" indent="0">
              <a:buNone/>
            </a:pPr>
            <a:r>
              <a:rPr lang="de-DE" sz="1000" dirty="0"/>
              <a:t>Da Silva, </a:t>
            </a:r>
            <a:r>
              <a:rPr lang="de-DE" sz="1000" dirty="0" err="1"/>
              <a:t>Hendrigo</a:t>
            </a:r>
            <a:r>
              <a:rPr lang="de-DE" sz="1000" dirty="0"/>
              <a:t> Batista; Santiago, Leonardo P. (2018): On </a:t>
            </a:r>
            <a:r>
              <a:rPr lang="de-DE" sz="1000" dirty="0" err="1"/>
              <a:t>the</a:t>
            </a:r>
            <a:r>
              <a:rPr lang="de-DE" sz="1000" dirty="0"/>
              <a:t> trade-off </a:t>
            </a:r>
            <a:r>
              <a:rPr lang="de-DE" sz="1000" dirty="0" err="1"/>
              <a:t>between</a:t>
            </a:r>
            <a:r>
              <a:rPr lang="de-DE" sz="1000" dirty="0"/>
              <a:t> real-time </a:t>
            </a:r>
            <a:r>
              <a:rPr lang="de-DE" sz="1000" dirty="0" err="1"/>
              <a:t>pricing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social</a:t>
            </a:r>
            <a:r>
              <a:rPr lang="de-DE" sz="1000" dirty="0"/>
              <a:t> </a:t>
            </a:r>
            <a:r>
              <a:rPr lang="de-DE" sz="1000" dirty="0" err="1"/>
              <a:t>acceptability</a:t>
            </a:r>
            <a:r>
              <a:rPr lang="de-DE" sz="1000" dirty="0"/>
              <a:t> </a:t>
            </a:r>
            <a:r>
              <a:rPr lang="de-DE" sz="1000" dirty="0" err="1"/>
              <a:t>costs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demand</a:t>
            </a:r>
            <a:r>
              <a:rPr lang="de-DE" sz="1000" dirty="0"/>
              <a:t> </a:t>
            </a:r>
            <a:r>
              <a:rPr lang="de-DE" sz="1000" dirty="0" err="1"/>
              <a:t>response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81, pp. 1513–1521. DOI: 10.1016/j.rser.2017.05.219.</a:t>
            </a:r>
          </a:p>
          <a:p>
            <a:pPr marL="0" indent="0">
              <a:buNone/>
            </a:pPr>
            <a:r>
              <a:rPr lang="de-DE" sz="1000" dirty="0" err="1"/>
              <a:t>Dahlman</a:t>
            </a:r>
            <a:r>
              <a:rPr lang="de-DE" sz="1000" dirty="0"/>
              <a:t>, Carl J. (1979): The Problem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Externality</a:t>
            </a:r>
            <a:r>
              <a:rPr lang="de-DE" sz="1000" dirty="0"/>
              <a:t>. In The Journal </a:t>
            </a:r>
            <a:r>
              <a:rPr lang="de-DE" sz="1000" dirty="0" err="1"/>
              <a:t>of</a:t>
            </a:r>
            <a:r>
              <a:rPr lang="de-DE" sz="1000" dirty="0"/>
              <a:t> Law &amp; Economics, vol. 22, </a:t>
            </a:r>
            <a:r>
              <a:rPr lang="de-DE" sz="1000" dirty="0" err="1"/>
              <a:t>no</a:t>
            </a:r>
            <a:r>
              <a:rPr lang="de-DE" sz="1000" dirty="0"/>
              <a:t>. 1, 1979, pp. 141–162.</a:t>
            </a:r>
          </a:p>
          <a:p>
            <a:pPr marL="0" indent="0">
              <a:buNone/>
            </a:pPr>
            <a:r>
              <a:rPr lang="de-DE" sz="1000" dirty="0" err="1"/>
              <a:t>Dym</a:t>
            </a:r>
            <a:r>
              <a:rPr lang="de-DE" sz="1000" dirty="0"/>
              <a:t>, Clive L.; Little, Patrick; </a:t>
            </a:r>
            <a:r>
              <a:rPr lang="de-DE" sz="1000" dirty="0" err="1"/>
              <a:t>Orwin</a:t>
            </a:r>
            <a:r>
              <a:rPr lang="de-DE" sz="1000" dirty="0"/>
              <a:t>, Elizabeth J. (2014): Engineering design. A project-</a:t>
            </a:r>
            <a:r>
              <a:rPr lang="de-DE" sz="1000" dirty="0" err="1"/>
              <a:t>based</a:t>
            </a:r>
            <a:r>
              <a:rPr lang="de-DE" sz="1000" dirty="0"/>
              <a:t> </a:t>
            </a:r>
            <a:r>
              <a:rPr lang="de-DE" sz="1000" dirty="0" err="1"/>
              <a:t>introduction</a:t>
            </a:r>
            <a:r>
              <a:rPr lang="de-DE" sz="1000" dirty="0"/>
              <a:t>. 4th </a:t>
            </a:r>
            <a:r>
              <a:rPr lang="de-DE" sz="1000" dirty="0" err="1"/>
              <a:t>edition</a:t>
            </a:r>
            <a:r>
              <a:rPr lang="de-DE" sz="1000" dirty="0"/>
              <a:t>. New York: </a:t>
            </a:r>
            <a:r>
              <a:rPr lang="de-DE" sz="1000" dirty="0" err="1"/>
              <a:t>Wiley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r>
              <a:rPr lang="de-DE" sz="1000" dirty="0"/>
              <a:t>EWS (2016): Satzung der EWS Elektrizitätswerke Schönau eG (</a:t>
            </a:r>
            <a:r>
              <a:rPr lang="de-DE" sz="1000" dirty="0" err="1"/>
              <a:t>statutes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utility</a:t>
            </a:r>
            <a:r>
              <a:rPr lang="de-DE" sz="1000" dirty="0"/>
              <a:t> </a:t>
            </a:r>
            <a:r>
              <a:rPr lang="de-DE" sz="1000" dirty="0" err="1"/>
              <a:t>company</a:t>
            </a:r>
            <a:r>
              <a:rPr lang="de-DE" sz="1000" dirty="0"/>
              <a:t> EWS).</a:t>
            </a:r>
          </a:p>
          <a:p>
            <a:pPr marL="0" indent="0">
              <a:buNone/>
            </a:pPr>
            <a:r>
              <a:rPr lang="de-DE" sz="1000" dirty="0"/>
              <a:t>EWS (2019): Geschäftsbericht EWS Schönau 2019 (Annual Report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utility</a:t>
            </a:r>
            <a:r>
              <a:rPr lang="de-DE" sz="1000" dirty="0"/>
              <a:t> </a:t>
            </a:r>
            <a:r>
              <a:rPr lang="de-DE" sz="1000" dirty="0" err="1"/>
              <a:t>company</a:t>
            </a:r>
            <a:r>
              <a:rPr lang="de-DE" sz="1000" dirty="0"/>
              <a:t> EWS).</a:t>
            </a:r>
          </a:p>
          <a:p>
            <a:pPr marL="0" indent="0">
              <a:buNone/>
            </a:pPr>
            <a:r>
              <a:rPr lang="de-DE" sz="1000" dirty="0" err="1"/>
              <a:t>Garella</a:t>
            </a:r>
            <a:r>
              <a:rPr lang="de-DE" sz="1000" dirty="0"/>
              <a:t>, Massimiliano (2019): Provision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Flexibility</a:t>
            </a:r>
            <a:r>
              <a:rPr lang="de-DE" sz="1000" dirty="0"/>
              <a:t> Services </a:t>
            </a:r>
            <a:r>
              <a:rPr lang="de-DE" sz="1000" dirty="0" err="1"/>
              <a:t>through</a:t>
            </a:r>
            <a:r>
              <a:rPr lang="de-DE" sz="1000" dirty="0"/>
              <a:t> Energy Communities. In 25th International Conference on </a:t>
            </a:r>
            <a:r>
              <a:rPr lang="de-DE" sz="1000" dirty="0" err="1"/>
              <a:t>Electricity</a:t>
            </a:r>
            <a:r>
              <a:rPr lang="de-DE" sz="1000" dirty="0"/>
              <a:t> Distribution 2019.</a:t>
            </a:r>
          </a:p>
          <a:p>
            <a:pPr marL="0" indent="0">
              <a:buNone/>
            </a:pPr>
            <a:r>
              <a:rPr lang="de-DE" sz="1000" dirty="0"/>
              <a:t>Gasten, Jan; Klaus, Joachim; Cramer, Wilhelm; Amthor, Arvid; Jessenberger, Stefan; Metzger, Michael; Schreck, Sebastian (2021): Ein Plattform-Konzept für eine kostenoptimierte Energiewende mit Hilfe lokaler Energiemärkte. In </a:t>
            </a:r>
            <a:r>
              <a:rPr lang="de-DE" sz="1000" dirty="0" err="1"/>
              <a:t>Self-published</a:t>
            </a:r>
            <a:r>
              <a:rPr lang="de-DE" sz="1000" dirty="0"/>
              <a:t> </a:t>
            </a:r>
            <a:r>
              <a:rPr lang="de-DE" sz="1000" dirty="0" err="1"/>
              <a:t>white</a:t>
            </a:r>
            <a:r>
              <a:rPr lang="de-DE" sz="1000" dirty="0"/>
              <a:t> </a:t>
            </a:r>
            <a:r>
              <a:rPr lang="de-DE" sz="1000" dirty="0" err="1"/>
              <a:t>paper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BMWi</a:t>
            </a:r>
            <a:r>
              <a:rPr lang="de-DE" sz="1000" dirty="0"/>
              <a:t> </a:t>
            </a:r>
            <a:r>
              <a:rPr lang="de-DE" sz="1000" dirty="0" err="1"/>
              <a:t>funded</a:t>
            </a:r>
            <a:r>
              <a:rPr lang="de-DE" sz="1000" dirty="0"/>
              <a:t> </a:t>
            </a:r>
            <a:r>
              <a:rPr lang="de-DE" sz="1000" dirty="0" err="1"/>
              <a:t>research</a:t>
            </a:r>
            <a:r>
              <a:rPr lang="de-DE" sz="1000" dirty="0"/>
              <a:t> project </a:t>
            </a:r>
            <a:r>
              <a:rPr lang="de-DE" sz="1000" dirty="0" err="1"/>
              <a:t>Pebbles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r>
              <a:rPr lang="de-DE" sz="1000" dirty="0" err="1"/>
              <a:t>Glachant</a:t>
            </a:r>
            <a:r>
              <a:rPr lang="de-DE" sz="1000" dirty="0"/>
              <a:t>, Jean-Michel (2019): New </a:t>
            </a:r>
            <a:r>
              <a:rPr lang="de-DE" sz="1000" dirty="0" err="1"/>
              <a:t>business</a:t>
            </a:r>
            <a:r>
              <a:rPr lang="de-DE" sz="1000" dirty="0"/>
              <a:t> </a:t>
            </a:r>
            <a:r>
              <a:rPr lang="de-DE" sz="1000" dirty="0" err="1"/>
              <a:t>models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sector</a:t>
            </a:r>
            <a:r>
              <a:rPr lang="de-DE" sz="1000" dirty="0"/>
              <a:t>. In EUI Working Paper RSCAS 2019/44 </a:t>
            </a:r>
            <a:r>
              <a:rPr lang="de-DE" sz="1000" dirty="0" err="1"/>
              <a:t>by</a:t>
            </a:r>
            <a:r>
              <a:rPr lang="de-DE" sz="1000" dirty="0"/>
              <a:t> Robert Schuman </a:t>
            </a:r>
            <a:r>
              <a:rPr lang="de-DE" sz="1000" dirty="0" err="1"/>
              <a:t>Centre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Advanced</a:t>
            </a:r>
            <a:r>
              <a:rPr lang="de-DE" sz="1000" dirty="0"/>
              <a:t> Studies </a:t>
            </a:r>
            <a:r>
              <a:rPr lang="de-DE" sz="1000" dirty="0" err="1"/>
              <a:t>and</a:t>
            </a:r>
            <a:r>
              <a:rPr lang="de-DE" sz="1000" dirty="0"/>
              <a:t> Florence School </a:t>
            </a:r>
            <a:r>
              <a:rPr lang="de-DE" sz="1000" dirty="0" err="1"/>
              <a:t>of</a:t>
            </a:r>
            <a:r>
              <a:rPr lang="de-DE" sz="1000" dirty="0"/>
              <a:t> Regulation.</a:t>
            </a:r>
          </a:p>
          <a:p>
            <a:pPr marL="0" indent="0">
              <a:buNone/>
            </a:pPr>
            <a:r>
              <a:rPr lang="de-DE" sz="1000" dirty="0" err="1"/>
              <a:t>Good</a:t>
            </a:r>
            <a:r>
              <a:rPr lang="de-DE" sz="1000" dirty="0"/>
              <a:t>, Nicholas; Ellis, Keith A.; </a:t>
            </a:r>
            <a:r>
              <a:rPr lang="de-DE" sz="1000" dirty="0" err="1"/>
              <a:t>Mancarella</a:t>
            </a:r>
            <a:r>
              <a:rPr lang="de-DE" sz="1000" dirty="0"/>
              <a:t>, </a:t>
            </a:r>
            <a:r>
              <a:rPr lang="de-DE" sz="1000" dirty="0" err="1"/>
              <a:t>Pierluigi</a:t>
            </a:r>
            <a:r>
              <a:rPr lang="de-DE" sz="1000" dirty="0"/>
              <a:t> (2017): Review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classification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barriers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enablers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demand</a:t>
            </a:r>
            <a:r>
              <a:rPr lang="de-DE" sz="1000" dirty="0"/>
              <a:t> </a:t>
            </a:r>
            <a:r>
              <a:rPr lang="de-DE" sz="1000" dirty="0" err="1"/>
              <a:t>response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smart </a:t>
            </a:r>
            <a:r>
              <a:rPr lang="de-DE" sz="1000" dirty="0" err="1"/>
              <a:t>grid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72, pp. 57–72. DOI: 10.1016/j.rser.2017.01.043.</a:t>
            </a:r>
          </a:p>
          <a:p>
            <a:pPr marL="0" indent="0">
              <a:buNone/>
            </a:pPr>
            <a:r>
              <a:rPr lang="de-DE" sz="1000" dirty="0" err="1"/>
              <a:t>Haring</a:t>
            </a:r>
            <a:r>
              <a:rPr lang="de-DE" sz="1000" dirty="0"/>
              <a:t>, Tobias W.; Mathieu, Johanna L.; Andersson, Goran (2016): </a:t>
            </a:r>
            <a:r>
              <a:rPr lang="de-DE" sz="1000" dirty="0" err="1"/>
              <a:t>Comparing</a:t>
            </a:r>
            <a:r>
              <a:rPr lang="de-DE" sz="1000" dirty="0"/>
              <a:t> </a:t>
            </a:r>
            <a:r>
              <a:rPr lang="de-DE" sz="1000" dirty="0" err="1"/>
              <a:t>Centralized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Decentralized</a:t>
            </a:r>
            <a:r>
              <a:rPr lang="de-DE" sz="1000" dirty="0"/>
              <a:t> </a:t>
            </a:r>
            <a:r>
              <a:rPr lang="de-DE" sz="1000" dirty="0" err="1"/>
              <a:t>Contract</a:t>
            </a:r>
            <a:r>
              <a:rPr lang="de-DE" sz="1000" dirty="0"/>
              <a:t> Design </a:t>
            </a:r>
            <a:r>
              <a:rPr lang="de-DE" sz="1000" dirty="0" err="1"/>
              <a:t>Enabling</a:t>
            </a:r>
            <a:r>
              <a:rPr lang="de-DE" sz="1000" dirty="0"/>
              <a:t> </a:t>
            </a:r>
            <a:r>
              <a:rPr lang="de-DE" sz="1000" dirty="0" err="1"/>
              <a:t>Direct</a:t>
            </a:r>
            <a:r>
              <a:rPr lang="de-DE" sz="1000" dirty="0"/>
              <a:t> Load Control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Reserves</a:t>
            </a:r>
            <a:r>
              <a:rPr lang="de-DE" sz="1000" dirty="0"/>
              <a:t>. In IEEE Trans. Power Syst. 31 (3), pp. 2044–2054. DOI: 10.1109/TPWRS.2015.2458302</a:t>
            </a:r>
            <a:r>
              <a:rPr lang="de-DE" sz="1000" dirty="0" smtClean="0"/>
              <a:t>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480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– </a:t>
            </a:r>
            <a:r>
              <a:rPr lang="de-DE" dirty="0" err="1" smtClean="0"/>
              <a:t>others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dirty="0" smtClean="0"/>
              <a:t>He</a:t>
            </a:r>
            <a:r>
              <a:rPr lang="de-DE" sz="1000" dirty="0"/>
              <a:t>, Xian; </a:t>
            </a:r>
            <a:r>
              <a:rPr lang="de-DE" sz="1000" dirty="0" err="1"/>
              <a:t>Keyaerts</a:t>
            </a:r>
            <a:r>
              <a:rPr lang="de-DE" sz="1000" dirty="0"/>
              <a:t>, Nico; Azevedo, Isabel; </a:t>
            </a:r>
            <a:r>
              <a:rPr lang="de-DE" sz="1000" dirty="0" err="1"/>
              <a:t>Meeus</a:t>
            </a:r>
            <a:r>
              <a:rPr lang="de-DE" sz="1000" dirty="0"/>
              <a:t>, Leonardo; </a:t>
            </a:r>
            <a:r>
              <a:rPr lang="de-DE" sz="1000" dirty="0" err="1"/>
              <a:t>Hancher</a:t>
            </a:r>
            <a:r>
              <a:rPr lang="de-DE" sz="1000" dirty="0"/>
              <a:t>, Leigh; </a:t>
            </a:r>
            <a:r>
              <a:rPr lang="de-DE" sz="1000" dirty="0" err="1"/>
              <a:t>Glachant</a:t>
            </a:r>
            <a:r>
              <a:rPr lang="de-DE" sz="1000" dirty="0"/>
              <a:t>, Jean-Michel (2013):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engage</a:t>
            </a:r>
            <a:r>
              <a:rPr lang="de-DE" sz="1000" dirty="0"/>
              <a:t> </a:t>
            </a:r>
            <a:r>
              <a:rPr lang="de-DE" sz="1000" dirty="0" err="1"/>
              <a:t>consumers</a:t>
            </a:r>
            <a:r>
              <a:rPr lang="de-DE" sz="1000" dirty="0"/>
              <a:t> in </a:t>
            </a:r>
            <a:r>
              <a:rPr lang="de-DE" sz="1000" dirty="0" err="1"/>
              <a:t>demand</a:t>
            </a:r>
            <a:r>
              <a:rPr lang="de-DE" sz="1000" dirty="0"/>
              <a:t> </a:t>
            </a:r>
            <a:r>
              <a:rPr lang="de-DE" sz="1000" dirty="0" err="1"/>
              <a:t>response</a:t>
            </a:r>
            <a:r>
              <a:rPr lang="de-DE" sz="1000" dirty="0"/>
              <a:t>: A </a:t>
            </a:r>
            <a:r>
              <a:rPr lang="de-DE" sz="1000" dirty="0" err="1"/>
              <a:t>contract</a:t>
            </a:r>
            <a:r>
              <a:rPr lang="de-DE" sz="1000" dirty="0"/>
              <a:t> </a:t>
            </a:r>
            <a:r>
              <a:rPr lang="de-DE" sz="1000" dirty="0" err="1"/>
              <a:t>perspective</a:t>
            </a:r>
            <a:r>
              <a:rPr lang="de-DE" sz="1000" dirty="0"/>
              <a:t>. In Utilities </a:t>
            </a:r>
            <a:r>
              <a:rPr lang="de-DE" sz="1000" dirty="0" err="1"/>
              <a:t>Policy</a:t>
            </a:r>
            <a:r>
              <a:rPr lang="de-DE" sz="1000" dirty="0"/>
              <a:t> 27, pp. 108–122. DOI: 10.1016/j.jup.2013.10.001.</a:t>
            </a:r>
          </a:p>
          <a:p>
            <a:pPr marL="0" indent="0">
              <a:buNone/>
            </a:pPr>
            <a:r>
              <a:rPr lang="de-DE" sz="1000" dirty="0"/>
              <a:t>Herder, </a:t>
            </a:r>
            <a:r>
              <a:rPr lang="de-DE" sz="1000" dirty="0" err="1"/>
              <a:t>Paulien</a:t>
            </a:r>
            <a:r>
              <a:rPr lang="de-DE" sz="1000" dirty="0"/>
              <a:t> M.; </a:t>
            </a:r>
            <a:r>
              <a:rPr lang="de-DE" sz="1000" dirty="0" err="1"/>
              <a:t>Stikkelman</a:t>
            </a:r>
            <a:r>
              <a:rPr lang="de-DE" sz="1000" dirty="0"/>
              <a:t>, Rob M. (2004): Methanol-</a:t>
            </a:r>
            <a:r>
              <a:rPr lang="de-DE" sz="1000" dirty="0" err="1"/>
              <a:t>Based</a:t>
            </a:r>
            <a:r>
              <a:rPr lang="de-DE" sz="1000" dirty="0"/>
              <a:t> Industrial Cluster Design: A Study </a:t>
            </a:r>
            <a:r>
              <a:rPr lang="de-DE" sz="1000" dirty="0" err="1"/>
              <a:t>of</a:t>
            </a:r>
            <a:r>
              <a:rPr lang="de-DE" sz="1000" dirty="0"/>
              <a:t> Design Options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Design </a:t>
            </a:r>
            <a:r>
              <a:rPr lang="de-DE" sz="1000" dirty="0" err="1"/>
              <a:t>Process</a:t>
            </a:r>
            <a:r>
              <a:rPr lang="de-DE" sz="1000" dirty="0"/>
              <a:t>. In </a:t>
            </a:r>
            <a:r>
              <a:rPr lang="de-DE" sz="1000" dirty="0" err="1"/>
              <a:t>Ind</a:t>
            </a:r>
            <a:r>
              <a:rPr lang="de-DE" sz="1000" dirty="0"/>
              <a:t>. Eng. Chem. Res. 43 (14), pp. 3879–3885. DOI: 10.1021/ie030655j.</a:t>
            </a:r>
          </a:p>
          <a:p>
            <a:pPr marL="0" indent="0">
              <a:buNone/>
            </a:pPr>
            <a:r>
              <a:rPr lang="de-DE" sz="1000" dirty="0" err="1"/>
              <a:t>Ilieva</a:t>
            </a:r>
            <a:r>
              <a:rPr lang="de-DE" sz="1000" dirty="0"/>
              <a:t>, Iliana; Gramme, </a:t>
            </a:r>
            <a:r>
              <a:rPr lang="de-DE" sz="1000" dirty="0" err="1"/>
              <a:t>Eivind</a:t>
            </a:r>
            <a:r>
              <a:rPr lang="de-DE" sz="1000" dirty="0"/>
              <a:t> (2019): DSOs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beneficiaries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innovative </a:t>
            </a:r>
            <a:r>
              <a:rPr lang="de-DE" sz="1000" dirty="0" err="1"/>
              <a:t>contracts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services</a:t>
            </a:r>
            <a:r>
              <a:rPr lang="de-DE" sz="1000" dirty="0"/>
              <a:t> </a:t>
            </a:r>
            <a:r>
              <a:rPr lang="de-DE" sz="1000" dirty="0" err="1"/>
              <a:t>facilitated</a:t>
            </a:r>
            <a:r>
              <a:rPr lang="de-DE" sz="1000" dirty="0"/>
              <a:t> </a:t>
            </a:r>
            <a:r>
              <a:rPr lang="de-DE" sz="1000" dirty="0" err="1"/>
              <a:t>through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markets</a:t>
            </a:r>
            <a:r>
              <a:rPr lang="de-DE" sz="1000" dirty="0"/>
              <a:t>. In 25th International Conference on </a:t>
            </a:r>
            <a:r>
              <a:rPr lang="de-DE" sz="1000" dirty="0" err="1"/>
              <a:t>Electricity</a:t>
            </a:r>
            <a:r>
              <a:rPr lang="de-DE" sz="1000" dirty="0"/>
              <a:t> Distribution.</a:t>
            </a:r>
          </a:p>
          <a:p>
            <a:pPr marL="0" indent="0">
              <a:buNone/>
            </a:pPr>
            <a:r>
              <a:rPr lang="de-DE" sz="1000" dirty="0"/>
              <a:t>Karg, Ludwig; Kleine-</a:t>
            </a:r>
            <a:r>
              <a:rPr lang="de-DE" sz="1000" dirty="0" err="1"/>
              <a:t>Hegermann</a:t>
            </a:r>
            <a:r>
              <a:rPr lang="de-DE" sz="1000" dirty="0"/>
              <a:t>, Kerstin; Wedler, Michael; Jahn, Christopher (2013): E-Energy Abschlussbericht Ergebnisse. Ergebnissen und Erkenntnisse aus der Evaluation der sechs Leuchtturmprojekte. In Final </a:t>
            </a:r>
            <a:r>
              <a:rPr lang="de-DE" sz="1000" dirty="0" err="1"/>
              <a:t>report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six</a:t>
            </a:r>
            <a:r>
              <a:rPr lang="de-DE" sz="1000" dirty="0"/>
              <a:t> </a:t>
            </a:r>
            <a:r>
              <a:rPr lang="de-DE" sz="1000" dirty="0" err="1"/>
              <a:t>lighthouse</a:t>
            </a:r>
            <a:r>
              <a:rPr lang="de-DE" sz="1000" dirty="0"/>
              <a:t> </a:t>
            </a:r>
            <a:r>
              <a:rPr lang="de-DE" sz="1000" dirty="0" err="1"/>
              <a:t>projects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E-Energy </a:t>
            </a:r>
            <a:r>
              <a:rPr lang="de-DE" sz="1000" dirty="0" err="1"/>
              <a:t>program</a:t>
            </a:r>
            <a:r>
              <a:rPr lang="de-DE" sz="1000" dirty="0"/>
              <a:t> </a:t>
            </a:r>
            <a:r>
              <a:rPr lang="de-DE" sz="1000" dirty="0" err="1"/>
              <a:t>founded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German Federal </a:t>
            </a:r>
            <a:r>
              <a:rPr lang="de-DE" sz="1000" dirty="0" err="1"/>
              <a:t>Ministry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Economic</a:t>
            </a:r>
            <a:r>
              <a:rPr lang="de-DE" sz="1000" dirty="0"/>
              <a:t> </a:t>
            </a:r>
            <a:r>
              <a:rPr lang="de-DE" sz="1000" dirty="0" err="1"/>
              <a:t>Affairs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Energy.</a:t>
            </a:r>
          </a:p>
          <a:p>
            <a:pPr marL="0" indent="0">
              <a:buNone/>
            </a:pPr>
            <a:r>
              <a:rPr lang="de-DE" sz="1000" dirty="0"/>
              <a:t>Klein, Martin; Ziade, Ahmad; Vries, Laurens de (2019): </a:t>
            </a:r>
            <a:r>
              <a:rPr lang="de-DE" sz="1000" dirty="0" err="1"/>
              <a:t>Aligning</a:t>
            </a:r>
            <a:r>
              <a:rPr lang="de-DE" sz="1000" dirty="0"/>
              <a:t> </a:t>
            </a:r>
            <a:r>
              <a:rPr lang="de-DE" sz="1000" dirty="0" err="1"/>
              <a:t>prosumers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wholesale</a:t>
            </a:r>
            <a:r>
              <a:rPr lang="de-DE" sz="1000" dirty="0"/>
              <a:t> </a:t>
            </a:r>
            <a:r>
              <a:rPr lang="de-DE" sz="1000" dirty="0" err="1"/>
              <a:t>market</a:t>
            </a:r>
            <a:r>
              <a:rPr lang="de-DE" sz="1000" dirty="0"/>
              <a:t> – The </a:t>
            </a:r>
            <a:r>
              <a:rPr lang="de-DE" sz="1000" dirty="0" err="1"/>
              <a:t>impact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time-</a:t>
            </a:r>
            <a:r>
              <a:rPr lang="de-DE" sz="1000" dirty="0" err="1"/>
              <a:t>varying</a:t>
            </a:r>
            <a:r>
              <a:rPr lang="de-DE" sz="1000" dirty="0"/>
              <a:t> </a:t>
            </a:r>
            <a:r>
              <a:rPr lang="de-DE" sz="1000" dirty="0" err="1"/>
              <a:t>price</a:t>
            </a:r>
            <a:r>
              <a:rPr lang="de-DE" sz="1000" dirty="0"/>
              <a:t> </a:t>
            </a:r>
            <a:r>
              <a:rPr lang="de-DE" sz="1000" dirty="0" err="1"/>
              <a:t>signals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fixed</a:t>
            </a:r>
            <a:r>
              <a:rPr lang="de-DE" sz="1000" dirty="0"/>
              <a:t> </a:t>
            </a:r>
            <a:r>
              <a:rPr lang="de-DE" sz="1000" dirty="0" err="1"/>
              <a:t>network</a:t>
            </a:r>
            <a:r>
              <a:rPr lang="de-DE" sz="1000" dirty="0"/>
              <a:t> </a:t>
            </a:r>
            <a:r>
              <a:rPr lang="de-DE" sz="1000" dirty="0" err="1"/>
              <a:t>charges</a:t>
            </a:r>
            <a:r>
              <a:rPr lang="de-DE" sz="1000" dirty="0"/>
              <a:t> on solar </a:t>
            </a:r>
            <a:r>
              <a:rPr lang="de-DE" sz="1000" dirty="0" err="1"/>
              <a:t>self-consumption</a:t>
            </a:r>
            <a:r>
              <a:rPr lang="de-DE" sz="1000" dirty="0"/>
              <a:t>. In Energy </a:t>
            </a:r>
            <a:r>
              <a:rPr lang="de-DE" sz="1000" dirty="0" err="1"/>
              <a:t>Policy</a:t>
            </a:r>
            <a:r>
              <a:rPr lang="de-DE" sz="1000" dirty="0"/>
              <a:t> 134, p. 110901. DOI: 10.1016/j.enpol.2019.110901.</a:t>
            </a:r>
          </a:p>
          <a:p>
            <a:pPr marL="0" indent="0">
              <a:buNone/>
            </a:pPr>
            <a:r>
              <a:rPr lang="de-DE" sz="1000" dirty="0"/>
              <a:t>Knops, </a:t>
            </a:r>
            <a:r>
              <a:rPr lang="de-DE" sz="1000" dirty="0" err="1"/>
              <a:t>Hamilcar</a:t>
            </a:r>
            <a:r>
              <a:rPr lang="de-DE" sz="1000" dirty="0"/>
              <a:t> P.A.; Vries, Laurens de; </a:t>
            </a:r>
            <a:r>
              <a:rPr lang="de-DE" sz="1000" dirty="0" err="1"/>
              <a:t>Hakvoort</a:t>
            </a:r>
            <a:r>
              <a:rPr lang="de-DE" sz="1000" dirty="0"/>
              <a:t>, Rudi A. (2005): A </a:t>
            </a:r>
            <a:r>
              <a:rPr lang="de-DE" sz="1000" dirty="0" err="1"/>
              <a:t>Systematic</a:t>
            </a:r>
            <a:r>
              <a:rPr lang="de-DE" sz="1000" dirty="0"/>
              <a:t> Approach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Legal Organisation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Industry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r>
              <a:rPr lang="de-DE" sz="1000" dirty="0"/>
              <a:t>Koirala, Binod Prasad; </a:t>
            </a:r>
            <a:r>
              <a:rPr lang="de-DE" sz="1000" dirty="0" err="1"/>
              <a:t>Koliou</a:t>
            </a:r>
            <a:r>
              <a:rPr lang="de-DE" sz="1000" dirty="0"/>
              <a:t>, </a:t>
            </a:r>
            <a:r>
              <a:rPr lang="de-DE" sz="1000" dirty="0" err="1"/>
              <a:t>Elta</a:t>
            </a:r>
            <a:r>
              <a:rPr lang="de-DE" sz="1000" dirty="0"/>
              <a:t>; </a:t>
            </a:r>
            <a:r>
              <a:rPr lang="de-DE" sz="1000" dirty="0" err="1"/>
              <a:t>Friege</a:t>
            </a:r>
            <a:r>
              <a:rPr lang="de-DE" sz="1000" dirty="0"/>
              <a:t>, Jonas; </a:t>
            </a:r>
            <a:r>
              <a:rPr lang="de-DE" sz="1000" dirty="0" err="1"/>
              <a:t>Hakvoort</a:t>
            </a:r>
            <a:r>
              <a:rPr lang="de-DE" sz="1000" dirty="0"/>
              <a:t>, Rudi A.; Herder, </a:t>
            </a:r>
            <a:r>
              <a:rPr lang="de-DE" sz="1000" dirty="0" err="1"/>
              <a:t>Paulien</a:t>
            </a:r>
            <a:r>
              <a:rPr lang="de-DE" sz="1000" dirty="0"/>
              <a:t> M. (2016): </a:t>
            </a:r>
            <a:r>
              <a:rPr lang="de-DE" sz="1000" dirty="0" err="1"/>
              <a:t>Energetic</a:t>
            </a:r>
            <a:r>
              <a:rPr lang="de-DE" sz="1000" dirty="0"/>
              <a:t> </a:t>
            </a:r>
            <a:r>
              <a:rPr lang="de-DE" sz="1000" dirty="0" err="1"/>
              <a:t>communities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community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: A </a:t>
            </a:r>
            <a:r>
              <a:rPr lang="de-DE" sz="1000" dirty="0" err="1"/>
              <a:t>review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key</a:t>
            </a:r>
            <a:r>
              <a:rPr lang="de-DE" sz="1000" dirty="0"/>
              <a:t> </a:t>
            </a:r>
            <a:r>
              <a:rPr lang="de-DE" sz="1000" dirty="0" err="1"/>
              <a:t>issues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trends</a:t>
            </a:r>
            <a:r>
              <a:rPr lang="de-DE" sz="1000" dirty="0"/>
              <a:t> </a:t>
            </a:r>
            <a:r>
              <a:rPr lang="de-DE" sz="1000" dirty="0" err="1"/>
              <a:t>shaping</a:t>
            </a:r>
            <a:r>
              <a:rPr lang="de-DE" sz="1000" dirty="0"/>
              <a:t> </a:t>
            </a:r>
            <a:r>
              <a:rPr lang="de-DE" sz="1000" dirty="0" err="1"/>
              <a:t>integrated</a:t>
            </a:r>
            <a:r>
              <a:rPr lang="de-DE" sz="1000" dirty="0"/>
              <a:t> </a:t>
            </a:r>
            <a:r>
              <a:rPr lang="de-DE" sz="1000" dirty="0" err="1"/>
              <a:t>community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systems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56, pp. 722–744. DOI: 10.1016/j.rser.2015.11.080.</a:t>
            </a:r>
          </a:p>
          <a:p>
            <a:pPr marL="0" indent="0">
              <a:buNone/>
            </a:pPr>
            <a:r>
              <a:rPr lang="de-DE" sz="1000" dirty="0"/>
              <a:t>Lehmann, Nico; Huber, Julian; Kiesling, Andreas (2019): </a:t>
            </a:r>
            <a:r>
              <a:rPr lang="de-DE" sz="1000" dirty="0" err="1"/>
              <a:t>Flexibility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context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 </a:t>
            </a:r>
            <a:r>
              <a:rPr lang="de-DE" sz="1000" dirty="0" err="1"/>
              <a:t>cellular</a:t>
            </a:r>
            <a:r>
              <a:rPr lang="de-DE" sz="1000" dirty="0"/>
              <a:t> </a:t>
            </a:r>
            <a:r>
              <a:rPr lang="de-DE" sz="1000" dirty="0" err="1"/>
              <a:t>system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. In 16th International Conference on </a:t>
            </a:r>
            <a:r>
              <a:rPr lang="de-DE" sz="1000" dirty="0" err="1"/>
              <a:t>the</a:t>
            </a:r>
            <a:r>
              <a:rPr lang="de-DE" sz="1000" dirty="0"/>
              <a:t> European Energy Market (EEM). DOI: 10.1109/EEM.2019.8916358.</a:t>
            </a:r>
          </a:p>
          <a:p>
            <a:pPr marL="0" indent="0">
              <a:buNone/>
            </a:pPr>
            <a:r>
              <a:rPr lang="de-DE" sz="1000" dirty="0" err="1"/>
              <a:t>Lehmbruck</a:t>
            </a:r>
            <a:r>
              <a:rPr lang="de-DE" sz="1000" dirty="0"/>
              <a:t>, Lotte; </a:t>
            </a:r>
            <a:r>
              <a:rPr lang="de-DE" sz="1000" dirty="0" err="1"/>
              <a:t>Kretz</a:t>
            </a:r>
            <a:r>
              <a:rPr lang="de-DE" sz="1000" dirty="0"/>
              <a:t>, Julian; </a:t>
            </a:r>
            <a:r>
              <a:rPr lang="de-DE" sz="1000" dirty="0" err="1"/>
              <a:t>Aengenvoort</a:t>
            </a:r>
            <a:r>
              <a:rPr lang="de-DE" sz="1000" dirty="0"/>
              <a:t>, Jan; </a:t>
            </a:r>
            <a:r>
              <a:rPr lang="de-DE" sz="1000" dirty="0" err="1"/>
              <a:t>Sioshansi</a:t>
            </a:r>
            <a:r>
              <a:rPr lang="de-DE" sz="1000" dirty="0"/>
              <a:t>, </a:t>
            </a:r>
            <a:r>
              <a:rPr lang="de-DE" sz="1000" dirty="0" err="1"/>
              <a:t>Fereidoon</a:t>
            </a:r>
            <a:r>
              <a:rPr lang="de-DE" sz="1000" dirty="0"/>
              <a:t> (2020): Aggregation </a:t>
            </a:r>
            <a:r>
              <a:rPr lang="de-DE" sz="1000" dirty="0" err="1"/>
              <a:t>of</a:t>
            </a:r>
            <a:r>
              <a:rPr lang="de-DE" sz="1000" dirty="0"/>
              <a:t> front-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behind</a:t>
            </a:r>
            <a:r>
              <a:rPr lang="de-DE" sz="1000" dirty="0"/>
              <a:t>-</a:t>
            </a:r>
            <a:r>
              <a:rPr lang="de-DE" sz="1000" dirty="0" err="1"/>
              <a:t>the</a:t>
            </a:r>
            <a:r>
              <a:rPr lang="de-DE" sz="1000" dirty="0"/>
              <a:t>-meter: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evolving</a:t>
            </a:r>
            <a:r>
              <a:rPr lang="de-DE" sz="1000" dirty="0"/>
              <a:t> VPP </a:t>
            </a:r>
            <a:r>
              <a:rPr lang="de-DE" sz="1000" dirty="0" err="1"/>
              <a:t>business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. In Behind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Beyond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Meter: </a:t>
            </a:r>
            <a:r>
              <a:rPr lang="de-DE" sz="1000" dirty="0" err="1"/>
              <a:t>Digitalization</a:t>
            </a:r>
            <a:r>
              <a:rPr lang="de-DE" sz="1000" dirty="0"/>
              <a:t>, Aggregation, </a:t>
            </a:r>
            <a:r>
              <a:rPr lang="de-DE" sz="1000" dirty="0" err="1"/>
              <a:t>Optimization</a:t>
            </a:r>
            <a:r>
              <a:rPr lang="de-DE" sz="1000" dirty="0"/>
              <a:t>, </a:t>
            </a:r>
            <a:r>
              <a:rPr lang="de-DE" sz="1000" dirty="0" err="1"/>
              <a:t>Monetization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r>
              <a:rPr lang="de-DE" sz="1000" dirty="0"/>
              <a:t>Lowitzsch, J.; </a:t>
            </a:r>
            <a:r>
              <a:rPr lang="de-DE" sz="1000" dirty="0" err="1"/>
              <a:t>Hoicka</a:t>
            </a:r>
            <a:r>
              <a:rPr lang="de-DE" sz="1000" dirty="0"/>
              <a:t>, C. E.; van </a:t>
            </a:r>
            <a:r>
              <a:rPr lang="de-DE" sz="1000" dirty="0" err="1"/>
              <a:t>Tulder</a:t>
            </a:r>
            <a:r>
              <a:rPr lang="de-DE" sz="1000" dirty="0"/>
              <a:t>, F. J. (2020): RES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communities</a:t>
            </a:r>
            <a:r>
              <a:rPr lang="de-DE" sz="1000" dirty="0"/>
              <a:t> </a:t>
            </a:r>
            <a:r>
              <a:rPr lang="de-DE" sz="1000" dirty="0" err="1"/>
              <a:t>under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2019 European Clean Energy Package – </a:t>
            </a:r>
            <a:r>
              <a:rPr lang="de-DE" sz="1000" dirty="0" err="1"/>
              <a:t>Governance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clusters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future</a:t>
            </a:r>
            <a:r>
              <a:rPr lang="de-DE" sz="1000" dirty="0"/>
              <a:t>?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122, p. 109489. DOI: 10.1016/j.rser.2019.109489</a:t>
            </a:r>
            <a:r>
              <a:rPr lang="de-DE" sz="1000" dirty="0" smtClean="0"/>
              <a:t>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349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– </a:t>
            </a:r>
            <a:r>
              <a:rPr lang="de-DE" dirty="0" err="1" smtClean="0"/>
              <a:t>others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dirty="0" err="1" smtClean="0"/>
              <a:t>McGinnis</a:t>
            </a:r>
            <a:r>
              <a:rPr lang="de-DE" sz="1000" dirty="0"/>
              <a:t>, Michael D. (2011): An </a:t>
            </a:r>
            <a:r>
              <a:rPr lang="de-DE" sz="1000" dirty="0" err="1"/>
              <a:t>Introduction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IAD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Language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Ostrom Workshop: A Simple Guide </a:t>
            </a:r>
            <a:r>
              <a:rPr lang="de-DE" sz="1000" dirty="0" err="1"/>
              <a:t>to</a:t>
            </a:r>
            <a:r>
              <a:rPr lang="de-DE" sz="1000" dirty="0"/>
              <a:t> a </a:t>
            </a:r>
            <a:r>
              <a:rPr lang="de-DE" sz="1000" dirty="0" err="1"/>
              <a:t>Complex</a:t>
            </a:r>
            <a:r>
              <a:rPr lang="de-DE" sz="1000" dirty="0"/>
              <a:t> Framework. In </a:t>
            </a:r>
            <a:r>
              <a:rPr lang="de-DE" sz="1000" dirty="0" err="1"/>
              <a:t>Policy</a:t>
            </a:r>
            <a:r>
              <a:rPr lang="de-DE" sz="1000" dirty="0"/>
              <a:t> Studies Journal 39 (1), pp. 169–183. DOI: 10.1111/j.1541-0072.2010.00401.x.</a:t>
            </a:r>
          </a:p>
          <a:p>
            <a:pPr marL="0" indent="0">
              <a:buNone/>
            </a:pPr>
            <a:r>
              <a:rPr lang="de-DE" sz="1000" dirty="0" err="1"/>
              <a:t>Menard</a:t>
            </a:r>
            <a:r>
              <a:rPr lang="de-DE" sz="1000" dirty="0"/>
              <a:t>, Claude (2001): </a:t>
            </a:r>
            <a:r>
              <a:rPr lang="de-DE" sz="1000" dirty="0" err="1"/>
              <a:t>Methodological</a:t>
            </a:r>
            <a:r>
              <a:rPr lang="de-DE" sz="1000" dirty="0"/>
              <a:t> </a:t>
            </a:r>
            <a:r>
              <a:rPr lang="de-DE" sz="1000" dirty="0" err="1"/>
              <a:t>issues</a:t>
            </a:r>
            <a:r>
              <a:rPr lang="de-DE" sz="1000" dirty="0"/>
              <a:t> in </a:t>
            </a:r>
            <a:r>
              <a:rPr lang="de-DE" sz="1000" dirty="0" err="1"/>
              <a:t>new</a:t>
            </a:r>
            <a:r>
              <a:rPr lang="de-DE" sz="1000" dirty="0"/>
              <a:t> </a:t>
            </a:r>
            <a:r>
              <a:rPr lang="de-DE" sz="1000" dirty="0" err="1"/>
              <a:t>institutional</a:t>
            </a:r>
            <a:r>
              <a:rPr lang="de-DE" sz="1000" dirty="0"/>
              <a:t> </a:t>
            </a:r>
            <a:r>
              <a:rPr lang="de-DE" sz="1000" dirty="0" err="1"/>
              <a:t>economics</a:t>
            </a:r>
            <a:r>
              <a:rPr lang="de-DE" sz="1000" dirty="0"/>
              <a:t>. In Journal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Economic</a:t>
            </a:r>
            <a:r>
              <a:rPr lang="de-DE" sz="1000" dirty="0"/>
              <a:t> </a:t>
            </a:r>
            <a:r>
              <a:rPr lang="de-DE" sz="1000" dirty="0" err="1"/>
              <a:t>Methodology</a:t>
            </a:r>
            <a:r>
              <a:rPr lang="de-DE" sz="1000" dirty="0"/>
              <a:t> 8 (1), pp. 85–92. DOI: 10.1080/13501780010023243.</a:t>
            </a:r>
          </a:p>
          <a:p>
            <a:pPr marL="0" indent="0">
              <a:buNone/>
            </a:pPr>
            <a:r>
              <a:rPr lang="de-DE" sz="1000" dirty="0" err="1"/>
              <a:t>Mengelkamp</a:t>
            </a:r>
            <a:r>
              <a:rPr lang="de-DE" sz="1000" dirty="0"/>
              <a:t>, Esther; </a:t>
            </a:r>
            <a:r>
              <a:rPr lang="de-DE" sz="1000" dirty="0" err="1"/>
              <a:t>Gärttner</a:t>
            </a:r>
            <a:r>
              <a:rPr lang="de-DE" sz="1000" dirty="0"/>
              <a:t>, Johannes; Rock, Kerstin; Kessler, Scott; </a:t>
            </a:r>
            <a:r>
              <a:rPr lang="de-DE" sz="1000" dirty="0" err="1"/>
              <a:t>Orsini</a:t>
            </a:r>
            <a:r>
              <a:rPr lang="de-DE" sz="1000" dirty="0"/>
              <a:t>, Lawrence; Weinhardt, Christof (2018): </a:t>
            </a:r>
            <a:r>
              <a:rPr lang="de-DE" sz="1000" dirty="0" err="1"/>
              <a:t>Designing</a:t>
            </a:r>
            <a:r>
              <a:rPr lang="de-DE" sz="1000" dirty="0"/>
              <a:t> </a:t>
            </a:r>
            <a:r>
              <a:rPr lang="de-DE" sz="1000" dirty="0" err="1"/>
              <a:t>microgrid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markets</a:t>
            </a:r>
            <a:r>
              <a:rPr lang="de-DE" sz="1000" dirty="0"/>
              <a:t>. In Applied Energy 210, pp. 870–880. DOI: 10.1016/j.apenergy.2017.06.054.</a:t>
            </a:r>
          </a:p>
          <a:p>
            <a:pPr marL="0" indent="0">
              <a:buNone/>
            </a:pPr>
            <a:r>
              <a:rPr lang="de-DE" sz="1000" dirty="0" err="1"/>
              <a:t>Mengelkamp</a:t>
            </a:r>
            <a:r>
              <a:rPr lang="de-DE" sz="1000" dirty="0"/>
              <a:t>, Esther; Schönland, Thomas; Huber, Julian; Weinhardt, Christof (2019): The </a:t>
            </a:r>
            <a:r>
              <a:rPr lang="de-DE" sz="1000" dirty="0" err="1"/>
              <a:t>value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local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- A </a:t>
            </a:r>
            <a:r>
              <a:rPr lang="de-DE" sz="1000" dirty="0" err="1"/>
              <a:t>choice</a:t>
            </a:r>
            <a:r>
              <a:rPr lang="de-DE" sz="1000" dirty="0"/>
              <a:t> </a:t>
            </a:r>
            <a:r>
              <a:rPr lang="de-DE" sz="1000" dirty="0" err="1"/>
              <a:t>experiment</a:t>
            </a:r>
            <a:r>
              <a:rPr lang="de-DE" sz="1000" dirty="0"/>
              <a:t> </a:t>
            </a:r>
            <a:r>
              <a:rPr lang="de-DE" sz="1000" dirty="0" err="1"/>
              <a:t>among</a:t>
            </a:r>
            <a:r>
              <a:rPr lang="de-DE" sz="1000" dirty="0"/>
              <a:t> German </a:t>
            </a:r>
            <a:r>
              <a:rPr lang="de-DE" sz="1000" dirty="0" err="1"/>
              <a:t>residential</a:t>
            </a:r>
            <a:r>
              <a:rPr lang="de-DE" sz="1000" dirty="0"/>
              <a:t> </a:t>
            </a:r>
            <a:r>
              <a:rPr lang="de-DE" sz="1000" dirty="0" err="1"/>
              <a:t>customers</a:t>
            </a:r>
            <a:r>
              <a:rPr lang="de-DE" sz="1000" dirty="0"/>
              <a:t>. In Energy </a:t>
            </a:r>
            <a:r>
              <a:rPr lang="de-DE" sz="1000" dirty="0" err="1"/>
              <a:t>Policy</a:t>
            </a:r>
            <a:r>
              <a:rPr lang="de-DE" sz="1000" dirty="0"/>
              <a:t> 130, pp. 294–303. DOI: 10.1016/j.enpol.2019.04.008.</a:t>
            </a:r>
          </a:p>
          <a:p>
            <a:pPr marL="0" indent="0">
              <a:buNone/>
            </a:pPr>
            <a:r>
              <a:rPr lang="de-DE" sz="1000" dirty="0" err="1"/>
              <a:t>Morstyn</a:t>
            </a:r>
            <a:r>
              <a:rPr lang="de-DE" sz="1000" dirty="0"/>
              <a:t>, Thomas; Farrell, Niall; Darby, Sarah J.; </a:t>
            </a:r>
            <a:r>
              <a:rPr lang="de-DE" sz="1000" dirty="0" err="1"/>
              <a:t>McCulloch</a:t>
            </a:r>
            <a:r>
              <a:rPr lang="de-DE" sz="1000" dirty="0"/>
              <a:t>, Malcolm D. (2018): </a:t>
            </a:r>
            <a:r>
              <a:rPr lang="de-DE" sz="1000" dirty="0" err="1"/>
              <a:t>Using</a:t>
            </a:r>
            <a:r>
              <a:rPr lang="de-DE" sz="1000" dirty="0"/>
              <a:t> peer-</a:t>
            </a:r>
            <a:r>
              <a:rPr lang="de-DE" sz="1000" dirty="0" err="1"/>
              <a:t>to</a:t>
            </a:r>
            <a:r>
              <a:rPr lang="de-DE" sz="1000" dirty="0"/>
              <a:t>-</a:t>
            </a:r>
            <a:r>
              <a:rPr lang="de-DE" sz="1000" dirty="0" err="1"/>
              <a:t>peer</a:t>
            </a:r>
            <a:r>
              <a:rPr lang="de-DE" sz="1000" dirty="0"/>
              <a:t> </a:t>
            </a:r>
            <a:r>
              <a:rPr lang="de-DE" sz="1000" dirty="0" err="1"/>
              <a:t>energy-trading</a:t>
            </a:r>
            <a:r>
              <a:rPr lang="de-DE" sz="1000" dirty="0"/>
              <a:t> </a:t>
            </a:r>
            <a:r>
              <a:rPr lang="de-DE" sz="1000" dirty="0" err="1"/>
              <a:t>platforms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incentivize</a:t>
            </a:r>
            <a:r>
              <a:rPr lang="de-DE" sz="1000" dirty="0"/>
              <a:t> </a:t>
            </a:r>
            <a:r>
              <a:rPr lang="de-DE" sz="1000" dirty="0" err="1"/>
              <a:t>prosumers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form </a:t>
            </a:r>
            <a:r>
              <a:rPr lang="de-DE" sz="1000" dirty="0" err="1"/>
              <a:t>federated</a:t>
            </a:r>
            <a:r>
              <a:rPr lang="de-DE" sz="1000" dirty="0"/>
              <a:t> power </a:t>
            </a:r>
            <a:r>
              <a:rPr lang="de-DE" sz="1000" dirty="0" err="1"/>
              <a:t>plants</a:t>
            </a:r>
            <a:r>
              <a:rPr lang="de-DE" sz="1000" dirty="0"/>
              <a:t>. In </a:t>
            </a:r>
            <a:r>
              <a:rPr lang="de-DE" sz="1000" dirty="0" err="1"/>
              <a:t>Nat</a:t>
            </a:r>
            <a:r>
              <a:rPr lang="de-DE" sz="1000" dirty="0"/>
              <a:t> Energy 3 (2), pp. 94–101. DOI: 10.1038/s41560-017-0075-y.</a:t>
            </a:r>
          </a:p>
          <a:p>
            <a:pPr marL="0" indent="0">
              <a:buNone/>
            </a:pPr>
            <a:r>
              <a:rPr lang="de-DE" sz="1000" dirty="0"/>
              <a:t>Nicolson, Moira L.; Fell, Michael J.; </a:t>
            </a:r>
            <a:r>
              <a:rPr lang="de-DE" sz="1000" dirty="0" err="1"/>
              <a:t>Huebner</a:t>
            </a:r>
            <a:r>
              <a:rPr lang="de-DE" sz="1000" dirty="0"/>
              <a:t>, Gesche M. (2018): Consumer </a:t>
            </a:r>
            <a:r>
              <a:rPr lang="de-DE" sz="1000" dirty="0" err="1"/>
              <a:t>demand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time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tariffs</a:t>
            </a:r>
            <a:r>
              <a:rPr lang="de-DE" sz="1000" dirty="0"/>
              <a:t>: A </a:t>
            </a:r>
            <a:r>
              <a:rPr lang="de-DE" sz="1000" dirty="0" err="1"/>
              <a:t>systematized</a:t>
            </a:r>
            <a:r>
              <a:rPr lang="de-DE" sz="1000" dirty="0"/>
              <a:t> </a:t>
            </a:r>
            <a:r>
              <a:rPr lang="de-DE" sz="1000" dirty="0" err="1"/>
              <a:t>review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evidence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97, pp. 276–289. DOI: 10.1016/j.rser.2018.08.040.</a:t>
            </a:r>
          </a:p>
          <a:p>
            <a:pPr marL="0" indent="0">
              <a:buNone/>
            </a:pPr>
            <a:r>
              <a:rPr lang="de-DE" sz="1000" dirty="0"/>
              <a:t>Nilsson, </a:t>
            </a:r>
            <a:r>
              <a:rPr lang="de-DE" sz="1000" dirty="0" err="1"/>
              <a:t>Måns</a:t>
            </a:r>
            <a:r>
              <a:rPr lang="de-DE" sz="1000" dirty="0"/>
              <a:t>; Nilsson, Lars J.; Ericsson, Karin (2009): The </a:t>
            </a:r>
            <a:r>
              <a:rPr lang="de-DE" sz="1000" dirty="0" err="1"/>
              <a:t>rise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fall </a:t>
            </a:r>
            <a:r>
              <a:rPr lang="de-DE" sz="1000" dirty="0" err="1"/>
              <a:t>of</a:t>
            </a:r>
            <a:r>
              <a:rPr lang="de-DE" sz="1000" dirty="0"/>
              <a:t> GO </a:t>
            </a:r>
            <a:r>
              <a:rPr lang="de-DE" sz="1000" dirty="0" err="1"/>
              <a:t>trading</a:t>
            </a:r>
            <a:r>
              <a:rPr lang="de-DE" sz="1000" dirty="0"/>
              <a:t> in European RES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policy</a:t>
            </a:r>
            <a:r>
              <a:rPr lang="de-DE" sz="1000" dirty="0"/>
              <a:t>: The </a:t>
            </a:r>
            <a:r>
              <a:rPr lang="de-DE" sz="1000" dirty="0" err="1"/>
              <a:t>role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advocacy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policy</a:t>
            </a:r>
            <a:r>
              <a:rPr lang="de-DE" sz="1000" dirty="0"/>
              <a:t> </a:t>
            </a:r>
            <a:r>
              <a:rPr lang="de-DE" sz="1000" dirty="0" err="1"/>
              <a:t>framing</a:t>
            </a:r>
            <a:r>
              <a:rPr lang="de-DE" sz="1000" dirty="0"/>
              <a:t>. In Energy </a:t>
            </a:r>
            <a:r>
              <a:rPr lang="de-DE" sz="1000" dirty="0" err="1"/>
              <a:t>Policy</a:t>
            </a:r>
            <a:r>
              <a:rPr lang="de-DE" sz="1000" dirty="0"/>
              <a:t> 37 (11), pp. 4454–4462. DOI: 10.1016/j.enpol.2009.05.065.</a:t>
            </a:r>
          </a:p>
          <a:p>
            <a:pPr marL="0" indent="0">
              <a:buNone/>
            </a:pPr>
            <a:r>
              <a:rPr lang="de-DE" sz="1000" dirty="0"/>
              <a:t>O‏</a:t>
            </a:r>
            <a:r>
              <a:rPr lang="he-IL" sz="1000" dirty="0"/>
              <a:t>׳‎</a:t>
            </a:r>
            <a:r>
              <a:rPr lang="de-DE" sz="1000" dirty="0" err="1"/>
              <a:t>Connell</a:t>
            </a:r>
            <a:r>
              <a:rPr lang="de-DE" sz="1000" dirty="0"/>
              <a:t>, </a:t>
            </a:r>
            <a:r>
              <a:rPr lang="de-DE" sz="1000" dirty="0" err="1"/>
              <a:t>Niamh</a:t>
            </a:r>
            <a:r>
              <a:rPr lang="de-DE" sz="1000" dirty="0"/>
              <a:t>; </a:t>
            </a:r>
            <a:r>
              <a:rPr lang="de-DE" sz="1000" dirty="0" err="1"/>
              <a:t>Pinson</a:t>
            </a:r>
            <a:r>
              <a:rPr lang="de-DE" sz="1000" dirty="0"/>
              <a:t>, Pierre; Madsen, Henrik; O‏</a:t>
            </a:r>
            <a:r>
              <a:rPr lang="he-IL" sz="1000" dirty="0"/>
              <a:t>׳‎</a:t>
            </a:r>
            <a:r>
              <a:rPr lang="de-DE" sz="1000" dirty="0" err="1"/>
              <a:t>Malley</a:t>
            </a:r>
            <a:r>
              <a:rPr lang="de-DE" sz="1000" dirty="0"/>
              <a:t>, Mark (2014): </a:t>
            </a:r>
            <a:r>
              <a:rPr lang="de-DE" sz="1000" dirty="0" err="1"/>
              <a:t>Benefits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challenges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electrical</a:t>
            </a:r>
            <a:r>
              <a:rPr lang="de-DE" sz="1000" dirty="0"/>
              <a:t> </a:t>
            </a:r>
            <a:r>
              <a:rPr lang="de-DE" sz="1000" dirty="0" err="1"/>
              <a:t>demand</a:t>
            </a:r>
            <a:r>
              <a:rPr lang="de-DE" sz="1000" dirty="0"/>
              <a:t> </a:t>
            </a:r>
            <a:r>
              <a:rPr lang="de-DE" sz="1000" dirty="0" err="1"/>
              <a:t>response</a:t>
            </a:r>
            <a:r>
              <a:rPr lang="de-DE" sz="1000" dirty="0"/>
              <a:t>: A </a:t>
            </a:r>
            <a:r>
              <a:rPr lang="de-DE" sz="1000" dirty="0" err="1"/>
              <a:t>critical</a:t>
            </a:r>
            <a:r>
              <a:rPr lang="de-DE" sz="1000" dirty="0"/>
              <a:t> </a:t>
            </a:r>
            <a:r>
              <a:rPr lang="de-DE" sz="1000" dirty="0" err="1"/>
              <a:t>review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39, pp. 686–699. DOI: 10.1016/j.rser.2014.07.098.</a:t>
            </a:r>
          </a:p>
          <a:p>
            <a:pPr marL="0" indent="0">
              <a:buNone/>
            </a:pPr>
            <a:r>
              <a:rPr lang="de-DE" sz="1000" dirty="0" err="1"/>
              <a:t>Parag</a:t>
            </a:r>
            <a:r>
              <a:rPr lang="de-DE" sz="1000" dirty="0"/>
              <a:t>, Yael; </a:t>
            </a:r>
            <a:r>
              <a:rPr lang="de-DE" sz="1000" dirty="0" err="1"/>
              <a:t>Sovacool</a:t>
            </a:r>
            <a:r>
              <a:rPr lang="de-DE" sz="1000" dirty="0"/>
              <a:t>, Benjamin K. (2016):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market</a:t>
            </a:r>
            <a:r>
              <a:rPr lang="de-DE" sz="1000" dirty="0"/>
              <a:t> design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prosumer</a:t>
            </a:r>
            <a:r>
              <a:rPr lang="de-DE" sz="1000" dirty="0"/>
              <a:t> </a:t>
            </a:r>
            <a:r>
              <a:rPr lang="de-DE" sz="1000" dirty="0" err="1"/>
              <a:t>era</a:t>
            </a:r>
            <a:r>
              <a:rPr lang="de-DE" sz="1000" dirty="0"/>
              <a:t>. In </a:t>
            </a:r>
            <a:r>
              <a:rPr lang="de-DE" sz="1000" dirty="0" err="1"/>
              <a:t>Nat</a:t>
            </a:r>
            <a:r>
              <a:rPr lang="de-DE" sz="1000" dirty="0"/>
              <a:t> Energy 1 (4), p. 329. DOI: 10.1038/nenergy.2016.32.</a:t>
            </a:r>
          </a:p>
          <a:p>
            <a:pPr marL="0" indent="0">
              <a:buNone/>
            </a:pPr>
            <a:r>
              <a:rPr lang="de-DE" sz="1000" dirty="0"/>
              <a:t>Pfluger, Benjamin; Bernath, Christiane; </a:t>
            </a:r>
            <a:r>
              <a:rPr lang="de-DE" sz="1000" dirty="0" err="1"/>
              <a:t>Bossmann</a:t>
            </a:r>
            <a:r>
              <a:rPr lang="de-DE" sz="1000" dirty="0"/>
              <a:t>, Tobias; Deac, Gerda; Elsland, Rainer; Fleiter, Tobias et al. (2017): Langfristszenarien für die Transformation des Energiesystems in Deutschland. Report on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development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system</a:t>
            </a:r>
            <a:r>
              <a:rPr lang="de-DE" sz="1000" dirty="0"/>
              <a:t> </a:t>
            </a:r>
            <a:r>
              <a:rPr lang="de-DE" sz="1000" dirty="0" err="1"/>
              <a:t>till</a:t>
            </a:r>
            <a:r>
              <a:rPr lang="de-DE" sz="1000" dirty="0"/>
              <a:t> 2050 in Germany on behalf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Federal </a:t>
            </a:r>
            <a:r>
              <a:rPr lang="de-DE" sz="1000" dirty="0" err="1"/>
              <a:t>Ministry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Economic</a:t>
            </a:r>
            <a:r>
              <a:rPr lang="de-DE" sz="1000" dirty="0"/>
              <a:t> </a:t>
            </a:r>
            <a:r>
              <a:rPr lang="de-DE" sz="1000" dirty="0" err="1"/>
              <a:t>Affairs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Energy.</a:t>
            </a:r>
          </a:p>
          <a:p>
            <a:pPr marL="0" indent="0">
              <a:buNone/>
            </a:pPr>
            <a:r>
              <a:rPr lang="de-DE" sz="1000" dirty="0" err="1"/>
              <a:t>Plancke</a:t>
            </a:r>
            <a:r>
              <a:rPr lang="de-DE" sz="1000" dirty="0"/>
              <a:t>, Glenn (2015): Virtual Power </a:t>
            </a:r>
            <a:r>
              <a:rPr lang="de-DE" sz="1000" dirty="0" err="1"/>
              <a:t>Plants</a:t>
            </a:r>
            <a:r>
              <a:rPr lang="de-DE" sz="1000" dirty="0"/>
              <a:t>: Definition, </a:t>
            </a:r>
            <a:r>
              <a:rPr lang="de-DE" sz="1000" dirty="0" err="1"/>
              <a:t>Applications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Barriers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Implementation in </a:t>
            </a:r>
            <a:r>
              <a:rPr lang="de-DE" sz="1000" dirty="0" err="1"/>
              <a:t>the</a:t>
            </a:r>
            <a:r>
              <a:rPr lang="de-DE" sz="1000" dirty="0"/>
              <a:t> Distribution System. </a:t>
            </a:r>
            <a:r>
              <a:rPr lang="de-DE" sz="1000" dirty="0" err="1"/>
              <a:t>Piscataway</a:t>
            </a:r>
            <a:r>
              <a:rPr lang="de-DE" sz="1000" dirty="0"/>
              <a:t>, NJ: IEEE</a:t>
            </a:r>
            <a:r>
              <a:rPr lang="de-DE" sz="1000" dirty="0" smtClean="0"/>
              <a:t>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979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– </a:t>
            </a:r>
            <a:r>
              <a:rPr lang="de-DE" dirty="0" err="1" smtClean="0"/>
              <a:t>others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dirty="0" err="1" smtClean="0"/>
              <a:t>Ramesohl</a:t>
            </a:r>
            <a:r>
              <a:rPr lang="de-DE" sz="1000" dirty="0"/>
              <a:t>, Stephan (Ed.) (2003): </a:t>
            </a:r>
            <a:r>
              <a:rPr lang="de-DE" sz="1000" dirty="0" err="1"/>
              <a:t>Social</a:t>
            </a:r>
            <a:r>
              <a:rPr lang="de-DE" sz="1000" dirty="0"/>
              <a:t> </a:t>
            </a:r>
            <a:r>
              <a:rPr lang="de-DE" sz="1000" dirty="0" err="1"/>
              <a:t>interactions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conditions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change</a:t>
            </a:r>
            <a:r>
              <a:rPr lang="de-DE" sz="1000" dirty="0"/>
              <a:t> in </a:t>
            </a:r>
            <a:r>
              <a:rPr lang="de-DE" sz="1000" dirty="0" err="1"/>
              <a:t>energy-related</a:t>
            </a:r>
            <a:r>
              <a:rPr lang="de-DE" sz="1000" dirty="0"/>
              <a:t> </a:t>
            </a:r>
            <a:r>
              <a:rPr lang="de-DE" sz="1000" dirty="0" err="1"/>
              <a:t>decision-making</a:t>
            </a:r>
            <a:r>
              <a:rPr lang="de-DE" sz="1000" dirty="0"/>
              <a:t> in SMCs –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socio-economic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r>
              <a:rPr lang="de-DE" sz="1000" dirty="0"/>
              <a:t>. Dordrecht, New York: Kluwer Academic Publishers (</a:t>
            </a:r>
            <a:r>
              <a:rPr lang="de-DE" sz="1000" dirty="0" err="1"/>
              <a:t>Advances</a:t>
            </a:r>
            <a:r>
              <a:rPr lang="de-DE" sz="1000" dirty="0"/>
              <a:t> in global </a:t>
            </a:r>
            <a:r>
              <a:rPr lang="de-DE" sz="1000" dirty="0" err="1"/>
              <a:t>change</a:t>
            </a:r>
            <a:r>
              <a:rPr lang="de-DE" sz="1000" dirty="0"/>
              <a:t> </a:t>
            </a:r>
            <a:r>
              <a:rPr lang="de-DE" sz="1000" dirty="0" err="1"/>
              <a:t>research</a:t>
            </a:r>
            <a:r>
              <a:rPr lang="de-DE" sz="1000" dirty="0"/>
              <a:t>, 8).</a:t>
            </a:r>
          </a:p>
          <a:p>
            <a:pPr marL="0" indent="0">
              <a:buNone/>
            </a:pPr>
            <a:r>
              <a:rPr lang="de-DE" sz="1000" dirty="0" err="1"/>
              <a:t>Sagebiel</a:t>
            </a:r>
            <a:r>
              <a:rPr lang="de-DE" sz="1000" dirty="0"/>
              <a:t>, Julian; Müller, Jakob R.; Rommel, Jens (2014): Are </a:t>
            </a:r>
            <a:r>
              <a:rPr lang="de-DE" sz="1000" dirty="0" err="1"/>
              <a:t>consumers</a:t>
            </a:r>
            <a:r>
              <a:rPr lang="de-DE" sz="1000" dirty="0"/>
              <a:t> </a:t>
            </a:r>
            <a:r>
              <a:rPr lang="de-DE" sz="1000" dirty="0" err="1"/>
              <a:t>willing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pay</a:t>
            </a:r>
            <a:r>
              <a:rPr lang="de-DE" sz="1000" dirty="0"/>
              <a:t> </a:t>
            </a:r>
            <a:r>
              <a:rPr lang="de-DE" sz="1000" dirty="0" err="1"/>
              <a:t>more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cooperatives</a:t>
            </a:r>
            <a:r>
              <a:rPr lang="de-DE" sz="1000" dirty="0"/>
              <a:t>? </a:t>
            </a:r>
            <a:r>
              <a:rPr lang="de-DE" sz="1000" dirty="0" err="1"/>
              <a:t>Results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an online Choice Experiment in Germany. In Energy Research &amp; </a:t>
            </a:r>
            <a:r>
              <a:rPr lang="de-DE" sz="1000" dirty="0" err="1"/>
              <a:t>Social</a:t>
            </a:r>
            <a:r>
              <a:rPr lang="de-DE" sz="1000" dirty="0"/>
              <a:t> Science 2, pp. 90–101. DOI: 10.1016/j.erss.2014.04.003.</a:t>
            </a:r>
          </a:p>
          <a:p>
            <a:pPr marL="0" indent="0">
              <a:buNone/>
            </a:pPr>
            <a:r>
              <a:rPr lang="de-DE" sz="1000" dirty="0"/>
              <a:t>Sarfarazi, Seyedfarzad; </a:t>
            </a:r>
            <a:r>
              <a:rPr lang="de-DE" sz="1000" dirty="0" err="1"/>
              <a:t>Deissenroth</a:t>
            </a:r>
            <a:r>
              <a:rPr lang="de-DE" sz="1000" dirty="0"/>
              <a:t>-Uhrig, Marc; Bertsch, Valentin (2020): Aggregation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Households</a:t>
            </a:r>
            <a:r>
              <a:rPr lang="de-DE" sz="1000" dirty="0"/>
              <a:t> in Community Energy Systems: An Analysis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Actors</a:t>
            </a:r>
            <a:r>
              <a:rPr lang="de-DE" sz="1000" dirty="0"/>
              <a:t>’ </a:t>
            </a:r>
            <a:r>
              <a:rPr lang="de-DE" sz="1000" dirty="0" err="1"/>
              <a:t>and</a:t>
            </a:r>
            <a:r>
              <a:rPr lang="de-DE" sz="1000" dirty="0"/>
              <a:t> Market </a:t>
            </a:r>
            <a:r>
              <a:rPr lang="de-DE" sz="1000" dirty="0" err="1"/>
              <a:t>Perspectives</a:t>
            </a:r>
            <a:r>
              <a:rPr lang="de-DE" sz="1000" dirty="0"/>
              <a:t>. In </a:t>
            </a:r>
            <a:r>
              <a:rPr lang="de-DE" sz="1000" dirty="0" err="1"/>
              <a:t>Energies</a:t>
            </a:r>
            <a:r>
              <a:rPr lang="de-DE" sz="1000" dirty="0"/>
              <a:t> 13 (19), p. 5154. DOI: 10.3390/en13195154.</a:t>
            </a:r>
          </a:p>
          <a:p>
            <a:pPr marL="0" indent="0">
              <a:buNone/>
            </a:pPr>
            <a:r>
              <a:rPr lang="de-DE" sz="1000" dirty="0"/>
              <a:t>Simon, Herbert (1987): </a:t>
            </a:r>
            <a:r>
              <a:rPr lang="de-DE" sz="1000" dirty="0" err="1"/>
              <a:t>Bounded</a:t>
            </a:r>
            <a:r>
              <a:rPr lang="de-DE" sz="1000" dirty="0"/>
              <a:t> </a:t>
            </a:r>
            <a:r>
              <a:rPr lang="de-DE" sz="1000" dirty="0" err="1"/>
              <a:t>rationality</a:t>
            </a:r>
            <a:r>
              <a:rPr lang="de-DE" sz="1000" dirty="0"/>
              <a:t>. In </a:t>
            </a:r>
            <a:r>
              <a:rPr lang="de-DE" sz="1000" dirty="0" err="1"/>
              <a:t>Eatwell</a:t>
            </a:r>
            <a:r>
              <a:rPr lang="de-DE" sz="1000" dirty="0"/>
              <a:t>, J., et al. (Eds.), The New Palgrave. Macmillan, London, pp. 266–268.</a:t>
            </a:r>
          </a:p>
          <a:p>
            <a:pPr marL="0" indent="0">
              <a:buNone/>
            </a:pPr>
            <a:r>
              <a:rPr lang="de-DE" sz="1000" dirty="0" err="1"/>
              <a:t>Sorrell</a:t>
            </a:r>
            <a:r>
              <a:rPr lang="de-DE" sz="1000" dirty="0"/>
              <a:t>, Steve (2007): The </a:t>
            </a:r>
            <a:r>
              <a:rPr lang="de-DE" sz="1000" dirty="0" err="1"/>
              <a:t>economics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service</a:t>
            </a:r>
            <a:r>
              <a:rPr lang="de-DE" sz="1000" dirty="0"/>
              <a:t> </a:t>
            </a:r>
            <a:r>
              <a:rPr lang="de-DE" sz="1000" dirty="0" err="1"/>
              <a:t>contracts</a:t>
            </a:r>
            <a:r>
              <a:rPr lang="de-DE" sz="1000" dirty="0"/>
              <a:t>. In Energy </a:t>
            </a:r>
            <a:r>
              <a:rPr lang="de-DE" sz="1000" dirty="0" err="1"/>
              <a:t>Policy</a:t>
            </a:r>
            <a:r>
              <a:rPr lang="de-DE" sz="1000" dirty="0"/>
              <a:t> 35 (1), pp. 507–521. DOI: 10.1016/j.enpol.2005.12.009.</a:t>
            </a:r>
          </a:p>
          <a:p>
            <a:pPr marL="0" indent="0">
              <a:buNone/>
            </a:pPr>
            <a:r>
              <a:rPr lang="de-DE" sz="1000" dirty="0"/>
              <a:t>Sousa, </a:t>
            </a:r>
            <a:r>
              <a:rPr lang="de-DE" sz="1000" dirty="0" err="1"/>
              <a:t>Tiago</a:t>
            </a:r>
            <a:r>
              <a:rPr lang="de-DE" sz="1000" dirty="0"/>
              <a:t>; Soares, </a:t>
            </a:r>
            <a:r>
              <a:rPr lang="de-DE" sz="1000" dirty="0" err="1"/>
              <a:t>Tiago</a:t>
            </a:r>
            <a:r>
              <a:rPr lang="de-DE" sz="1000" dirty="0"/>
              <a:t>; </a:t>
            </a:r>
            <a:r>
              <a:rPr lang="de-DE" sz="1000" dirty="0" err="1"/>
              <a:t>Pinson</a:t>
            </a:r>
            <a:r>
              <a:rPr lang="de-DE" sz="1000" dirty="0"/>
              <a:t>, Pierre; </a:t>
            </a:r>
            <a:r>
              <a:rPr lang="de-DE" sz="1000" dirty="0" err="1"/>
              <a:t>Moret</a:t>
            </a:r>
            <a:r>
              <a:rPr lang="de-DE" sz="1000" dirty="0"/>
              <a:t>, Fabio; </a:t>
            </a:r>
            <a:r>
              <a:rPr lang="de-DE" sz="1000" dirty="0" err="1"/>
              <a:t>Baroche</a:t>
            </a:r>
            <a:r>
              <a:rPr lang="de-DE" sz="1000" dirty="0"/>
              <a:t>, Thomas; Sorin, Etienne (2019): Peer-</a:t>
            </a:r>
            <a:r>
              <a:rPr lang="de-DE" sz="1000" dirty="0" err="1"/>
              <a:t>to</a:t>
            </a:r>
            <a:r>
              <a:rPr lang="de-DE" sz="1000" dirty="0"/>
              <a:t>-</a:t>
            </a:r>
            <a:r>
              <a:rPr lang="de-DE" sz="1000" dirty="0" err="1"/>
              <a:t>peer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community-based</a:t>
            </a:r>
            <a:r>
              <a:rPr lang="de-DE" sz="1000" dirty="0"/>
              <a:t> </a:t>
            </a:r>
            <a:r>
              <a:rPr lang="de-DE" sz="1000" dirty="0" err="1"/>
              <a:t>markets</a:t>
            </a:r>
            <a:r>
              <a:rPr lang="de-DE" sz="1000" dirty="0"/>
              <a:t>: A </a:t>
            </a:r>
            <a:r>
              <a:rPr lang="de-DE" sz="1000" dirty="0" err="1"/>
              <a:t>comprehensive</a:t>
            </a:r>
            <a:r>
              <a:rPr lang="de-DE" sz="1000" dirty="0"/>
              <a:t> </a:t>
            </a:r>
            <a:r>
              <a:rPr lang="de-DE" sz="1000" dirty="0" err="1"/>
              <a:t>review</a:t>
            </a:r>
            <a:r>
              <a:rPr lang="de-DE" sz="1000" dirty="0"/>
              <a:t>. In RES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Sustainable</a:t>
            </a:r>
            <a:r>
              <a:rPr lang="de-DE" sz="1000" dirty="0"/>
              <a:t> Energy Reviews 104, pp. 367–378. DOI: 10.1016/j.rser.2019.01.036.</a:t>
            </a:r>
          </a:p>
          <a:p>
            <a:pPr marL="0" indent="0">
              <a:buNone/>
            </a:pPr>
            <a:r>
              <a:rPr lang="de-DE" sz="1000" dirty="0"/>
              <a:t>Steg, Linda; </a:t>
            </a:r>
            <a:r>
              <a:rPr lang="de-DE" sz="1000" dirty="0" err="1"/>
              <a:t>Shwom</a:t>
            </a:r>
            <a:r>
              <a:rPr lang="de-DE" sz="1000" dirty="0"/>
              <a:t>, Rachel; Dietz, Thomas (2018): </a:t>
            </a:r>
            <a:r>
              <a:rPr lang="de-DE" sz="1000" dirty="0" err="1"/>
              <a:t>What</a:t>
            </a:r>
            <a:r>
              <a:rPr lang="de-DE" sz="1000" dirty="0"/>
              <a:t> Drives Energy </a:t>
            </a:r>
            <a:r>
              <a:rPr lang="de-DE" sz="1000" dirty="0" err="1"/>
              <a:t>Consumers</a:t>
            </a:r>
            <a:r>
              <a:rPr lang="de-DE" sz="1000" dirty="0"/>
              <a:t>?: </a:t>
            </a:r>
            <a:r>
              <a:rPr lang="de-DE" sz="1000" dirty="0" err="1"/>
              <a:t>Engaging</a:t>
            </a:r>
            <a:r>
              <a:rPr lang="de-DE" sz="1000" dirty="0"/>
              <a:t> People in a </a:t>
            </a:r>
            <a:r>
              <a:rPr lang="de-DE" sz="1000" dirty="0" err="1"/>
              <a:t>Sustainable</a:t>
            </a:r>
            <a:r>
              <a:rPr lang="de-DE" sz="1000" dirty="0"/>
              <a:t> Energy Transition. In IEEE Power </a:t>
            </a:r>
            <a:r>
              <a:rPr lang="de-DE" sz="1000" dirty="0" err="1"/>
              <a:t>and</a:t>
            </a:r>
            <a:r>
              <a:rPr lang="de-DE" sz="1000" dirty="0"/>
              <a:t> Energy Mag. 16 (1), pp. 20–28. DOI: 10.1109/MPE.2017.2762379.</a:t>
            </a:r>
          </a:p>
          <a:p>
            <a:pPr marL="0" indent="0">
              <a:buNone/>
            </a:pPr>
            <a:r>
              <a:rPr lang="de-DE" sz="1000" dirty="0"/>
              <a:t>Steiniger, Helen (2017): Virtual Power </a:t>
            </a:r>
            <a:r>
              <a:rPr lang="de-DE" sz="1000" dirty="0" err="1"/>
              <a:t>Plants</a:t>
            </a:r>
            <a:r>
              <a:rPr lang="de-DE" sz="1000" dirty="0"/>
              <a:t>: </a:t>
            </a:r>
            <a:r>
              <a:rPr lang="de-DE" sz="1000" dirty="0" err="1"/>
              <a:t>Bringing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Flexibility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Decentralized</a:t>
            </a:r>
            <a:r>
              <a:rPr lang="de-DE" sz="1000" dirty="0"/>
              <a:t> Loads </a:t>
            </a:r>
            <a:r>
              <a:rPr lang="de-DE" sz="1000" dirty="0" err="1"/>
              <a:t>and</a:t>
            </a:r>
            <a:r>
              <a:rPr lang="de-DE" sz="1000" dirty="0"/>
              <a:t> Generation </a:t>
            </a:r>
            <a:r>
              <a:rPr lang="de-DE" sz="1000" dirty="0" err="1"/>
              <a:t>to</a:t>
            </a:r>
            <a:r>
              <a:rPr lang="de-DE" sz="1000" dirty="0"/>
              <a:t> Power </a:t>
            </a:r>
            <a:r>
              <a:rPr lang="de-DE" sz="1000" dirty="0" err="1"/>
              <a:t>Markets</a:t>
            </a:r>
            <a:r>
              <a:rPr lang="de-DE" sz="1000" dirty="0"/>
              <a:t>. In : Innovation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Disruption</a:t>
            </a:r>
            <a:r>
              <a:rPr lang="de-DE" sz="1000" dirty="0"/>
              <a:t> at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Grid's</a:t>
            </a:r>
            <a:r>
              <a:rPr lang="de-DE" sz="1000" dirty="0"/>
              <a:t> Edge: </a:t>
            </a:r>
            <a:r>
              <a:rPr lang="de-DE" sz="1000" dirty="0" err="1"/>
              <a:t>Elsevier</a:t>
            </a:r>
            <a:r>
              <a:rPr lang="de-DE" sz="1000" dirty="0"/>
              <a:t>, pp. 331–362.</a:t>
            </a:r>
          </a:p>
          <a:p>
            <a:pPr marL="0" indent="0">
              <a:buNone/>
            </a:pPr>
            <a:r>
              <a:rPr lang="de-DE" sz="1000" dirty="0"/>
              <a:t>vom Scheidt, Frederik; </a:t>
            </a:r>
            <a:r>
              <a:rPr lang="de-DE" sz="1000" dirty="0" err="1"/>
              <a:t>Medinová</a:t>
            </a:r>
            <a:r>
              <a:rPr lang="de-DE" sz="1000" dirty="0"/>
              <a:t>, Hana; Ludwig, Nicole; Richter, Bent; Staudt, Philipp; Weinhardt, Christof (2020): Data </a:t>
            </a:r>
            <a:r>
              <a:rPr lang="de-DE" sz="1000" dirty="0" err="1"/>
              <a:t>analytics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electricity</a:t>
            </a:r>
            <a:r>
              <a:rPr lang="de-DE" sz="1000" dirty="0"/>
              <a:t> </a:t>
            </a:r>
            <a:r>
              <a:rPr lang="de-DE" sz="1000" dirty="0" err="1"/>
              <a:t>sector</a:t>
            </a:r>
            <a:r>
              <a:rPr lang="de-DE" sz="1000" dirty="0"/>
              <a:t> – A quantitative </a:t>
            </a:r>
            <a:r>
              <a:rPr lang="de-DE" sz="1000" dirty="0" err="1"/>
              <a:t>and</a:t>
            </a:r>
            <a:r>
              <a:rPr lang="de-DE" sz="1000" dirty="0"/>
              <a:t> qualitative </a:t>
            </a:r>
            <a:r>
              <a:rPr lang="de-DE" sz="1000" dirty="0" err="1"/>
              <a:t>literature</a:t>
            </a:r>
            <a:r>
              <a:rPr lang="de-DE" sz="1000" dirty="0"/>
              <a:t> </a:t>
            </a:r>
            <a:r>
              <a:rPr lang="de-DE" sz="1000" dirty="0" err="1"/>
              <a:t>review</a:t>
            </a:r>
            <a:r>
              <a:rPr lang="de-DE" sz="1000" dirty="0"/>
              <a:t>. In Energy </a:t>
            </a:r>
            <a:r>
              <a:rPr lang="de-DE" sz="1000" dirty="0" err="1"/>
              <a:t>and</a:t>
            </a:r>
            <a:r>
              <a:rPr lang="de-DE" sz="1000" dirty="0"/>
              <a:t> AI 1, p. 100009. DOI: 10.1016/j.egyai.2020.100009.</a:t>
            </a:r>
          </a:p>
          <a:p>
            <a:pPr marL="0" indent="0">
              <a:buNone/>
            </a:pPr>
            <a:r>
              <a:rPr lang="de-DE" sz="1000" dirty="0"/>
              <a:t>Wagner, Johannes; </a:t>
            </a:r>
            <a:r>
              <a:rPr lang="de-DE" sz="1000" dirty="0" err="1"/>
              <a:t>Namockel</a:t>
            </a:r>
            <a:r>
              <a:rPr lang="de-DE" sz="1000" dirty="0"/>
              <a:t>, Nils; Gruber, Konstantin (2021): EWI Kurzstudie | Ökonomische Bewertung des Nutzens lokaler Koordinationsmechanismen in der Stromversorgung. Report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Institute </a:t>
            </a:r>
            <a:r>
              <a:rPr lang="de-DE" sz="1000" dirty="0" err="1"/>
              <a:t>of</a:t>
            </a:r>
            <a:r>
              <a:rPr lang="de-DE" sz="1000" dirty="0"/>
              <a:t> Energy Economics at </a:t>
            </a:r>
            <a:r>
              <a:rPr lang="de-DE" sz="1000" dirty="0" err="1"/>
              <a:t>the</a:t>
            </a:r>
            <a:r>
              <a:rPr lang="de-DE" sz="1000" dirty="0"/>
              <a:t> University </a:t>
            </a:r>
            <a:r>
              <a:rPr lang="de-DE" sz="1000" dirty="0" err="1"/>
              <a:t>of</a:t>
            </a:r>
            <a:r>
              <a:rPr lang="de-DE" sz="1000" dirty="0"/>
              <a:t> Cologne (EWI) on behalf </a:t>
            </a:r>
            <a:r>
              <a:rPr lang="de-DE" sz="1000" dirty="0" err="1"/>
              <a:t>of</a:t>
            </a:r>
            <a:r>
              <a:rPr lang="de-DE" sz="1000" dirty="0"/>
              <a:t> Siemens AG </a:t>
            </a:r>
            <a:r>
              <a:rPr lang="de-DE" sz="1000" dirty="0" err="1"/>
              <a:t>and</a:t>
            </a:r>
            <a:r>
              <a:rPr lang="de-DE" sz="1000" dirty="0"/>
              <a:t> Allgäuer Überlandwerk GmbH.</a:t>
            </a:r>
          </a:p>
          <a:p>
            <a:pPr marL="0" indent="0">
              <a:buNone/>
            </a:pPr>
            <a:r>
              <a:rPr lang="de-DE" sz="1000" dirty="0"/>
              <a:t>Williamson, Oliver (2000): The New </a:t>
            </a:r>
            <a:r>
              <a:rPr lang="de-DE" sz="1000" dirty="0" err="1"/>
              <a:t>Institutional</a:t>
            </a:r>
            <a:r>
              <a:rPr lang="de-DE" sz="1000" dirty="0"/>
              <a:t> Economics: </a:t>
            </a:r>
            <a:r>
              <a:rPr lang="de-DE" sz="1000" dirty="0" err="1"/>
              <a:t>Taking</a:t>
            </a:r>
            <a:r>
              <a:rPr lang="de-DE" sz="1000" dirty="0"/>
              <a:t> Stock, </a:t>
            </a:r>
            <a:r>
              <a:rPr lang="de-DE" sz="1000" dirty="0" err="1"/>
              <a:t>Looking</a:t>
            </a:r>
            <a:r>
              <a:rPr lang="de-DE" sz="1000" dirty="0"/>
              <a:t> </a:t>
            </a:r>
            <a:r>
              <a:rPr lang="de-DE" sz="1000" dirty="0" err="1"/>
              <a:t>Ahead</a:t>
            </a:r>
            <a:r>
              <a:rPr lang="de-DE" sz="1000" dirty="0"/>
              <a:t>. In Journal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Economic</a:t>
            </a:r>
            <a:r>
              <a:rPr lang="de-DE" sz="1000" dirty="0"/>
              <a:t> </a:t>
            </a:r>
            <a:r>
              <a:rPr lang="de-DE" sz="1000" dirty="0" err="1"/>
              <a:t>Literature</a:t>
            </a:r>
            <a:r>
              <a:rPr lang="de-DE" sz="1000" dirty="0"/>
              <a:t> Vol. XXXVIII (September 2000) pp. 595–613.</a:t>
            </a:r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948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How to design a governance that facilitate the participation of households in the energy system?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87776" y="2404997"/>
            <a:ext cx="1440000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...flexible appliances</a:t>
            </a:r>
            <a:endParaRPr lang="en-US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87776" y="3506998"/>
            <a:ext cx="1440000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...generation assets</a:t>
            </a:r>
            <a:endParaRPr lang="en-US" kern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87776" y="4608999"/>
            <a:ext cx="1440000" cy="119231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...require-</a:t>
            </a:r>
            <a:r>
              <a:rPr lang="en-US" kern="0" dirty="0" err="1" smtClean="0"/>
              <a:t>ments</a:t>
            </a:r>
            <a:r>
              <a:rPr lang="en-US" kern="0" dirty="0" smtClean="0"/>
              <a:t> on the origin of </a:t>
            </a:r>
            <a:r>
              <a:rPr lang="en-US" kern="0" dirty="0"/>
              <a:t>electricity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87776" y="1556792"/>
            <a:ext cx="1872048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Examples: Active consumers with...</a:t>
            </a:r>
            <a:endParaRPr lang="en-US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9766300" y="2401372"/>
            <a:ext cx="1800000" cy="33999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Energy system</a:t>
            </a:r>
            <a:br>
              <a:rPr lang="en-US" kern="0" dirty="0" smtClean="0"/>
            </a:br>
            <a:r>
              <a:rPr lang="en-US" kern="0" dirty="0" smtClean="0"/>
              <a:t> (incl. wholesale market, electricity grid)</a:t>
            </a:r>
            <a:endParaRPr lang="en-US" kern="0" dirty="0"/>
          </a:p>
        </p:txBody>
      </p:sp>
      <p:cxnSp>
        <p:nvCxnSpPr>
          <p:cNvPr id="10" name="Gerade Verbindung mit Pfeil 9"/>
          <p:cNvCxnSpPr>
            <a:stCxn id="4" idx="3"/>
          </p:cNvCxnSpPr>
          <p:nvPr/>
        </p:nvCxnSpPr>
        <p:spPr bwMode="auto">
          <a:xfrm>
            <a:off x="2027776" y="2854997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2027776" y="3956998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>
            <a:off x="2027776" y="5205158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/>
        </p:nvGrpSpPr>
        <p:grpSpPr>
          <a:xfrm>
            <a:off x="3592782" y="2411278"/>
            <a:ext cx="4608512" cy="3399945"/>
            <a:chOff x="407368" y="-394840"/>
            <a:chExt cx="4608512" cy="3399945"/>
          </a:xfrm>
        </p:grpSpPr>
        <p:sp>
          <p:nvSpPr>
            <p:cNvPr id="13" name="Inhaltsplatzhalter 2"/>
            <p:cNvSpPr txBox="1">
              <a:spLocks/>
            </p:cNvSpPr>
            <p:nvPr/>
          </p:nvSpPr>
          <p:spPr bwMode="auto">
            <a:xfrm>
              <a:off x="407368" y="-394840"/>
              <a:ext cx="4608512" cy="33999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88900" indent="0" algn="ctr">
                <a:buNone/>
              </a:pPr>
              <a:endParaRPr lang="en-US" kern="0" dirty="0" smtClean="0"/>
            </a:p>
            <a:p>
              <a:pPr marL="88900" indent="0" algn="ctr">
                <a:buNone/>
              </a:pPr>
              <a:r>
                <a:rPr lang="en-US" kern="0" dirty="0" smtClean="0"/>
                <a:t>No signals about the conditions of the energy system conveyed </a:t>
              </a:r>
            </a:p>
            <a:p>
              <a:pPr marL="88900" indent="0" algn="ctr">
                <a:buNone/>
              </a:pPr>
              <a:r>
                <a:rPr lang="en-US" kern="0" dirty="0" smtClean="0"/>
                <a:t>Too much effort (=transaction cost) for the consumers to participate by themselves (bounded rationality)</a:t>
              </a:r>
            </a:p>
            <a:p>
              <a:pPr marL="0" indent="0" algn="ctr">
                <a:buNone/>
              </a:pPr>
              <a:endParaRPr lang="en-US" kern="0" dirty="0"/>
            </a:p>
          </p:txBody>
        </p:sp>
        <p:sp>
          <p:nvSpPr>
            <p:cNvPr id="14" name="Gewitterblitz 13"/>
            <p:cNvSpPr/>
            <p:nvPr/>
          </p:nvSpPr>
          <p:spPr bwMode="auto">
            <a:xfrm>
              <a:off x="2387588" y="-274677"/>
              <a:ext cx="648072" cy="549353"/>
            </a:xfrm>
            <a:prstGeom prst="lightningBolt">
              <a:avLst/>
            </a:prstGeom>
            <a:solidFill>
              <a:schemeClr val="accent5"/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Contribution of the paper: Develop a design process for the consumer governance based on literature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779844" y="2261327"/>
            <a:ext cx="1873488" cy="2998186"/>
            <a:chOff x="514288" y="2237027"/>
            <a:chExt cx="1873488" cy="327197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587776" y="2404997"/>
              <a:ext cx="1800000" cy="3104002"/>
              <a:chOff x="587776" y="2404997"/>
              <a:chExt cx="1800000" cy="3104002"/>
            </a:xfrm>
          </p:grpSpPr>
          <p:sp>
            <p:nvSpPr>
              <p:cNvPr id="4" name="Inhaltsplatzhalter 2"/>
              <p:cNvSpPr txBox="1">
                <a:spLocks/>
              </p:cNvSpPr>
              <p:nvPr/>
            </p:nvSpPr>
            <p:spPr bwMode="auto">
              <a:xfrm>
                <a:off x="587776" y="2404997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Specify design requirements</a:t>
                </a:r>
                <a:endParaRPr lang="en-US" kern="0" dirty="0"/>
              </a:p>
            </p:txBody>
          </p:sp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587776" y="3506998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Select design choices</a:t>
                </a:r>
                <a:endParaRPr lang="en-US" kern="0" dirty="0"/>
              </a:p>
            </p:txBody>
          </p:sp>
          <p:sp>
            <p:nvSpPr>
              <p:cNvPr id="6" name="Inhaltsplatzhalter 2"/>
              <p:cNvSpPr txBox="1">
                <a:spLocks/>
              </p:cNvSpPr>
              <p:nvPr/>
            </p:nvSpPr>
            <p:spPr bwMode="auto">
              <a:xfrm>
                <a:off x="587776" y="4608999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 smtClean="0"/>
                  <a:t>Test the design choices</a:t>
                </a:r>
                <a:endParaRPr lang="en-US" kern="0" dirty="0"/>
              </a:p>
            </p:txBody>
          </p:sp>
        </p:grpSp>
        <p:sp>
          <p:nvSpPr>
            <p:cNvPr id="8" name="Abgerundetes Rechteck 7"/>
            <p:cNvSpPr/>
            <p:nvPr/>
          </p:nvSpPr>
          <p:spPr bwMode="auto">
            <a:xfrm>
              <a:off x="514288" y="22370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1</a:t>
              </a:r>
              <a:endParaRPr lang="en-GB" sz="1400" dirty="0"/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514288" y="33895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2</a:t>
              </a:r>
              <a:endParaRPr lang="en-GB" sz="1400" dirty="0"/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519132" y="4491528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3</a:t>
              </a:r>
              <a:endParaRPr lang="en-GB" sz="1400" dirty="0"/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583932" y="1413122"/>
            <a:ext cx="2338800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Design process</a:t>
            </a:r>
            <a:br>
              <a:rPr lang="en-US" kern="0" dirty="0" smtClean="0"/>
            </a:br>
            <a:r>
              <a:rPr lang="en-US" sz="1400" kern="0" dirty="0" smtClean="0"/>
              <a:t>(e.g. </a:t>
            </a:r>
            <a:r>
              <a:rPr lang="en-US" sz="1400" kern="0" dirty="0" err="1"/>
              <a:t>Dym</a:t>
            </a:r>
            <a:r>
              <a:rPr lang="en-US" sz="1400" kern="0" dirty="0"/>
              <a:t> et al. (2014), Herder </a:t>
            </a:r>
            <a:r>
              <a:rPr lang="en-US" sz="1400" kern="0" dirty="0" smtClean="0"/>
              <a:t>&amp; </a:t>
            </a:r>
            <a:r>
              <a:rPr lang="en-US" sz="1400" kern="0" dirty="0" err="1"/>
              <a:t>Stikkelman</a:t>
            </a:r>
            <a:r>
              <a:rPr lang="en-US" sz="1400" kern="0" dirty="0"/>
              <a:t> (2004</a:t>
            </a:r>
            <a:r>
              <a:rPr lang="en-US" sz="1400" kern="0" dirty="0" smtClean="0"/>
              <a:t>))</a:t>
            </a:r>
            <a:endParaRPr lang="en-US" sz="1400" kern="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1179444" y="1413122"/>
            <a:ext cx="2808312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FULDA method for design of legal organizations</a:t>
            </a:r>
            <a:br>
              <a:rPr lang="en-US" kern="0" dirty="0" smtClean="0"/>
            </a:br>
            <a:r>
              <a:rPr lang="en-US" kern="0" dirty="0" smtClean="0"/>
              <a:t> </a:t>
            </a:r>
            <a:r>
              <a:rPr lang="en-US" sz="1400" kern="0" dirty="0" smtClean="0"/>
              <a:t>by Knops </a:t>
            </a:r>
            <a:r>
              <a:rPr lang="en-US" sz="1400" kern="0" dirty="0"/>
              <a:t>et al. (2005)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133434" y="2429297"/>
            <a:ext cx="2900332" cy="283021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Approach: </a:t>
            </a:r>
            <a:r>
              <a:rPr lang="en-US" kern="0" dirty="0" smtClean="0"/>
              <a:t>Design based on functions that need to be performed to fulfill the requirements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Transfer</a:t>
            </a:r>
            <a:r>
              <a:rPr lang="en-US" kern="0" dirty="0" smtClean="0"/>
              <a:t>: Identification of functions for the electricity supply of households &amp; corresponding design choices</a:t>
            </a:r>
            <a:endParaRPr lang="en-US" kern="0" dirty="0"/>
          </a:p>
        </p:txBody>
      </p:sp>
      <p:cxnSp>
        <p:nvCxnSpPr>
          <p:cNvPr id="18" name="Gerade Verbindung mit Pfeil 17"/>
          <p:cNvCxnSpPr>
            <a:stCxn id="16" idx="3"/>
            <a:endCxn id="4" idx="1"/>
          </p:cNvCxnSpPr>
          <p:nvPr/>
        </p:nvCxnSpPr>
        <p:spPr bwMode="auto">
          <a:xfrm flipV="1">
            <a:off x="4033766" y="2827588"/>
            <a:ext cx="819566" cy="101681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16" idx="3"/>
            <a:endCxn id="5" idx="1"/>
          </p:cNvCxnSpPr>
          <p:nvPr/>
        </p:nvCxnSpPr>
        <p:spPr bwMode="auto">
          <a:xfrm flipV="1">
            <a:off x="4033766" y="3837378"/>
            <a:ext cx="819566" cy="702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/>
          <p:cNvGrpSpPr/>
          <p:nvPr/>
        </p:nvGrpSpPr>
        <p:grpSpPr>
          <a:xfrm>
            <a:off x="7528494" y="1413122"/>
            <a:ext cx="3070346" cy="3846391"/>
            <a:chOff x="7883201" y="1436418"/>
            <a:chExt cx="3070346" cy="3846391"/>
          </a:xfrm>
        </p:grpSpPr>
        <p:sp>
          <p:nvSpPr>
            <p:cNvPr id="22" name="Inhaltsplatzhalter 2"/>
            <p:cNvSpPr txBox="1">
              <a:spLocks/>
            </p:cNvSpPr>
            <p:nvPr/>
          </p:nvSpPr>
          <p:spPr bwMode="auto">
            <a:xfrm>
              <a:off x="7883201" y="1436418"/>
              <a:ext cx="3070346" cy="6462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 smtClean="0"/>
                <a:t>Transaction cost approach for energy service contracts</a:t>
              </a:r>
              <a:br>
                <a:rPr lang="en-US" kern="0" dirty="0" smtClean="0"/>
              </a:br>
              <a:r>
                <a:rPr lang="en-US" kern="0" dirty="0" smtClean="0"/>
                <a:t> </a:t>
              </a:r>
              <a:r>
                <a:rPr lang="en-US" sz="1400" kern="0" dirty="0"/>
                <a:t>by Sorrell (2007)</a:t>
              </a:r>
            </a:p>
          </p:txBody>
        </p:sp>
        <p:sp>
          <p:nvSpPr>
            <p:cNvPr id="23" name="Inhaltsplatzhalter 2"/>
            <p:cNvSpPr txBox="1">
              <a:spLocks/>
            </p:cNvSpPr>
            <p:nvPr/>
          </p:nvSpPr>
          <p:spPr bwMode="auto">
            <a:xfrm>
              <a:off x="7968208" y="2452593"/>
              <a:ext cx="2900332" cy="2830216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Approach: </a:t>
              </a:r>
              <a:r>
                <a:rPr lang="en-US" kern="0" dirty="0" smtClean="0"/>
                <a:t>Transaction cost as rationale to shape governance – only accepted if benefits offset the transaction cost</a:t>
              </a:r>
            </a:p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Transfer</a:t>
              </a:r>
              <a:r>
                <a:rPr lang="en-US" kern="0" dirty="0" smtClean="0"/>
                <a:t>: Identification of cost and benefit indicators for the consumer governance</a:t>
              </a:r>
              <a:endParaRPr lang="en-US" kern="0" dirty="0"/>
            </a:p>
          </p:txBody>
        </p:sp>
      </p:grpSp>
      <p:cxnSp>
        <p:nvCxnSpPr>
          <p:cNvPr id="25" name="Gerade Verbindung mit Pfeil 24"/>
          <p:cNvCxnSpPr>
            <a:stCxn id="23" idx="1"/>
            <a:endCxn id="6" idx="3"/>
          </p:cNvCxnSpPr>
          <p:nvPr/>
        </p:nvCxnSpPr>
        <p:spPr bwMode="auto">
          <a:xfrm flipH="1">
            <a:off x="6653332" y="3844405"/>
            <a:ext cx="960169" cy="100276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1133434" y="5442892"/>
            <a:ext cx="9380399" cy="65040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kern="0" dirty="0" smtClean="0"/>
              <a:t>Goal of the design process: </a:t>
            </a:r>
            <a:r>
              <a:rPr lang="en-US" kern="0" dirty="0" smtClean="0"/>
              <a:t>Identification </a:t>
            </a:r>
            <a:r>
              <a:rPr lang="en-US" kern="0" dirty="0"/>
              <a:t>of preferable </a:t>
            </a:r>
            <a:r>
              <a:rPr lang="en-US" kern="0" dirty="0" smtClean="0"/>
              <a:t>governance designs </a:t>
            </a:r>
            <a:br>
              <a:rPr 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18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Contribution of the paper: Develop a design process for the consumer governance based on literature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779844" y="2261327"/>
            <a:ext cx="1873488" cy="2998186"/>
            <a:chOff x="514288" y="2237027"/>
            <a:chExt cx="1873488" cy="327197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587776" y="2404997"/>
              <a:ext cx="1800000" cy="3104002"/>
              <a:chOff x="587776" y="2404997"/>
              <a:chExt cx="1800000" cy="3104002"/>
            </a:xfrm>
          </p:grpSpPr>
          <p:sp>
            <p:nvSpPr>
              <p:cNvPr id="4" name="Inhaltsplatzhalter 2"/>
              <p:cNvSpPr txBox="1">
                <a:spLocks/>
              </p:cNvSpPr>
              <p:nvPr/>
            </p:nvSpPr>
            <p:spPr bwMode="auto">
              <a:xfrm>
                <a:off x="587776" y="2404997"/>
                <a:ext cx="1800000" cy="90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Specify design requirements</a:t>
                </a:r>
                <a:endParaRPr lang="en-US" kern="0" dirty="0"/>
              </a:p>
            </p:txBody>
          </p:sp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587776" y="3506998"/>
                <a:ext cx="1800000" cy="90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Select design choices</a:t>
                </a:r>
                <a:endParaRPr lang="en-US" kern="0" dirty="0"/>
              </a:p>
            </p:txBody>
          </p:sp>
          <p:sp>
            <p:nvSpPr>
              <p:cNvPr id="6" name="Inhaltsplatzhalter 2"/>
              <p:cNvSpPr txBox="1">
                <a:spLocks/>
              </p:cNvSpPr>
              <p:nvPr/>
            </p:nvSpPr>
            <p:spPr bwMode="auto">
              <a:xfrm>
                <a:off x="587776" y="4608999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 smtClean="0"/>
                  <a:t>Test the design choices</a:t>
                </a:r>
                <a:endParaRPr lang="en-US" kern="0" dirty="0"/>
              </a:p>
            </p:txBody>
          </p:sp>
        </p:grpSp>
        <p:sp>
          <p:nvSpPr>
            <p:cNvPr id="8" name="Abgerundetes Rechteck 7"/>
            <p:cNvSpPr/>
            <p:nvPr/>
          </p:nvSpPr>
          <p:spPr bwMode="auto">
            <a:xfrm>
              <a:off x="514288" y="22370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1</a:t>
              </a:r>
              <a:endParaRPr lang="en-GB" sz="1400" dirty="0"/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514288" y="33895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2</a:t>
              </a:r>
              <a:endParaRPr lang="en-GB" sz="1400" dirty="0"/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519132" y="4491528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3</a:t>
              </a:r>
              <a:endParaRPr lang="en-GB" sz="1400" dirty="0"/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583932" y="1413122"/>
            <a:ext cx="2338800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Design process</a:t>
            </a:r>
            <a:br>
              <a:rPr lang="en-US" kern="0" dirty="0" smtClean="0"/>
            </a:br>
            <a:r>
              <a:rPr lang="en-US" sz="1400" kern="0" dirty="0" smtClean="0"/>
              <a:t>(e.g. </a:t>
            </a:r>
            <a:r>
              <a:rPr lang="en-US" sz="1400" kern="0" dirty="0" err="1"/>
              <a:t>Dym</a:t>
            </a:r>
            <a:r>
              <a:rPr lang="en-US" sz="1400" kern="0" dirty="0"/>
              <a:t> et al. (2014), Herder </a:t>
            </a:r>
            <a:r>
              <a:rPr lang="en-US" sz="1400" kern="0" dirty="0" smtClean="0"/>
              <a:t>&amp; </a:t>
            </a:r>
            <a:r>
              <a:rPr lang="en-US" sz="1400" kern="0" dirty="0" err="1"/>
              <a:t>Stikkelman</a:t>
            </a:r>
            <a:r>
              <a:rPr lang="en-US" sz="1400" kern="0" dirty="0"/>
              <a:t> (2004</a:t>
            </a:r>
            <a:r>
              <a:rPr lang="en-US" sz="1400" kern="0" dirty="0" smtClean="0"/>
              <a:t>))</a:t>
            </a:r>
            <a:endParaRPr lang="en-US" sz="1400" kern="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1179444" y="1413122"/>
            <a:ext cx="2808312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FULDA method for design of legal organizations</a:t>
            </a:r>
            <a:br>
              <a:rPr lang="en-US" kern="0" dirty="0" smtClean="0"/>
            </a:br>
            <a:r>
              <a:rPr lang="en-US" kern="0" dirty="0" smtClean="0"/>
              <a:t> </a:t>
            </a:r>
            <a:r>
              <a:rPr lang="en-US" sz="1400" kern="0" dirty="0" smtClean="0"/>
              <a:t>by Knops </a:t>
            </a:r>
            <a:r>
              <a:rPr lang="en-US" sz="1400" kern="0" dirty="0"/>
              <a:t>et al. (2005)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133434" y="2429297"/>
            <a:ext cx="2900332" cy="283021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Approach: </a:t>
            </a:r>
            <a:r>
              <a:rPr lang="en-US" kern="0" dirty="0" smtClean="0"/>
              <a:t>Design based on functions that need to be performed to fulfill the requirements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Transfer</a:t>
            </a:r>
            <a:r>
              <a:rPr lang="en-US" kern="0" dirty="0" smtClean="0"/>
              <a:t>: Identification of functions for the electricity supply of households &amp; corresponding design choices</a:t>
            </a:r>
            <a:endParaRPr lang="en-US" kern="0" dirty="0"/>
          </a:p>
        </p:txBody>
      </p:sp>
      <p:cxnSp>
        <p:nvCxnSpPr>
          <p:cNvPr id="18" name="Gerade Verbindung mit Pfeil 17"/>
          <p:cNvCxnSpPr>
            <a:stCxn id="16" idx="3"/>
            <a:endCxn id="4" idx="1"/>
          </p:cNvCxnSpPr>
          <p:nvPr/>
        </p:nvCxnSpPr>
        <p:spPr bwMode="auto">
          <a:xfrm flipV="1">
            <a:off x="4033766" y="2827588"/>
            <a:ext cx="819566" cy="101681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16" idx="3"/>
            <a:endCxn id="5" idx="1"/>
          </p:cNvCxnSpPr>
          <p:nvPr/>
        </p:nvCxnSpPr>
        <p:spPr bwMode="auto">
          <a:xfrm flipV="1">
            <a:off x="4033766" y="3837378"/>
            <a:ext cx="819566" cy="702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/>
          <p:cNvGrpSpPr/>
          <p:nvPr/>
        </p:nvGrpSpPr>
        <p:grpSpPr>
          <a:xfrm>
            <a:off x="7528494" y="1413122"/>
            <a:ext cx="3070346" cy="3846391"/>
            <a:chOff x="7883201" y="1436418"/>
            <a:chExt cx="3070346" cy="3846391"/>
          </a:xfrm>
        </p:grpSpPr>
        <p:sp>
          <p:nvSpPr>
            <p:cNvPr id="22" name="Inhaltsplatzhalter 2"/>
            <p:cNvSpPr txBox="1">
              <a:spLocks/>
            </p:cNvSpPr>
            <p:nvPr/>
          </p:nvSpPr>
          <p:spPr bwMode="auto">
            <a:xfrm>
              <a:off x="7883201" y="1436418"/>
              <a:ext cx="3070346" cy="6462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 smtClean="0"/>
                <a:t>Transaction cost approach for energy service contracts</a:t>
              </a:r>
              <a:br>
                <a:rPr lang="en-US" kern="0" dirty="0" smtClean="0"/>
              </a:br>
              <a:r>
                <a:rPr lang="en-US" kern="0" dirty="0" smtClean="0"/>
                <a:t> </a:t>
              </a:r>
              <a:r>
                <a:rPr lang="en-US" sz="1400" kern="0" dirty="0"/>
                <a:t>by Sorrell (2007)</a:t>
              </a:r>
            </a:p>
          </p:txBody>
        </p:sp>
        <p:sp>
          <p:nvSpPr>
            <p:cNvPr id="23" name="Inhaltsplatzhalter 2"/>
            <p:cNvSpPr txBox="1">
              <a:spLocks/>
            </p:cNvSpPr>
            <p:nvPr/>
          </p:nvSpPr>
          <p:spPr bwMode="auto">
            <a:xfrm>
              <a:off x="7968208" y="2452593"/>
              <a:ext cx="2900332" cy="2830216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Approach: </a:t>
              </a:r>
              <a:r>
                <a:rPr lang="en-US" kern="0" dirty="0" smtClean="0"/>
                <a:t>Transaction cost as rationale to shape governance – only accepted if benefits offset the transaction cost</a:t>
              </a:r>
            </a:p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Transfer</a:t>
              </a:r>
              <a:r>
                <a:rPr lang="en-US" kern="0" dirty="0" smtClean="0"/>
                <a:t>: Identification of cost and benefit indicators for the consumer governance</a:t>
              </a:r>
              <a:endParaRPr lang="en-US" kern="0" dirty="0"/>
            </a:p>
          </p:txBody>
        </p:sp>
      </p:grpSp>
      <p:cxnSp>
        <p:nvCxnSpPr>
          <p:cNvPr id="25" name="Gerade Verbindung mit Pfeil 24"/>
          <p:cNvCxnSpPr>
            <a:stCxn id="23" idx="1"/>
            <a:endCxn id="6" idx="3"/>
          </p:cNvCxnSpPr>
          <p:nvPr/>
        </p:nvCxnSpPr>
        <p:spPr bwMode="auto">
          <a:xfrm flipH="1">
            <a:off x="6653332" y="3844405"/>
            <a:ext cx="960169" cy="100276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1133434" y="5442892"/>
            <a:ext cx="9380399" cy="65040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kern="0" dirty="0" smtClean="0"/>
              <a:t>Goal of the design process: </a:t>
            </a:r>
            <a:r>
              <a:rPr lang="en-US" kern="0" dirty="0" smtClean="0"/>
              <a:t>Identification </a:t>
            </a:r>
            <a:r>
              <a:rPr lang="en-US" kern="0" dirty="0"/>
              <a:t>of preferable </a:t>
            </a:r>
            <a:r>
              <a:rPr lang="en-US" kern="0" dirty="0" smtClean="0"/>
              <a:t>governance designs </a:t>
            </a:r>
            <a:br>
              <a:rPr 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40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Design requirements &amp; design choices based on the functions of the electricity supply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22300" y="1412776"/>
            <a:ext cx="4609604" cy="453650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u="sng" kern="0" dirty="0" smtClean="0"/>
              <a:t>Step 1</a:t>
            </a:r>
            <a:r>
              <a:rPr lang="en-US" u="sng" kern="0" dirty="0" smtClean="0"/>
              <a:t>: </a:t>
            </a:r>
            <a:r>
              <a:rPr lang="en-US" u="sng" kern="0" dirty="0"/>
              <a:t>Specify design </a:t>
            </a:r>
            <a:r>
              <a:rPr lang="en-US" u="sng" kern="0" dirty="0" smtClean="0"/>
              <a:t>requirements (problem space)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b="1" kern="0" dirty="0" smtClean="0"/>
              <a:t>Consumers’ objectives: </a:t>
            </a:r>
            <a:r>
              <a:rPr lang="en-US" kern="0" dirty="0" smtClean="0"/>
              <a:t>Reduce cost &amp; increase benefits (incl. carbon neutrality, origin preferences) *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b="1" kern="0" dirty="0" smtClean="0"/>
              <a:t>Constraints: </a:t>
            </a:r>
            <a:r>
              <a:rPr lang="en-US" kern="0" dirty="0" smtClean="0"/>
              <a:t>Individual &amp; system context*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b="1" kern="0" dirty="0" smtClean="0"/>
              <a:t>Functions</a:t>
            </a:r>
            <a:r>
              <a:rPr lang="en-US" kern="0" dirty="0" smtClean="0"/>
              <a:t>: </a:t>
            </a:r>
          </a:p>
          <a:p>
            <a:pPr marL="0" indent="0">
              <a:buNone/>
            </a:pPr>
            <a:endParaRPr lang="en-US" kern="0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18823"/>
              </p:ext>
            </p:extLst>
          </p:nvPr>
        </p:nvGraphicFramePr>
        <p:xfrm>
          <a:off x="695400" y="3480400"/>
          <a:ext cx="4609604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802">
                  <a:extLst>
                    <a:ext uri="{9D8B030D-6E8A-4147-A177-3AD203B41FA5}">
                      <a16:colId xmlns:a16="http://schemas.microsoft.com/office/drawing/2014/main" val="2054100617"/>
                    </a:ext>
                  </a:extLst>
                </a:gridCol>
                <a:gridCol w="2304802">
                  <a:extLst>
                    <a:ext uri="{9D8B030D-6E8A-4147-A177-3AD203B41FA5}">
                      <a16:colId xmlns:a16="http://schemas.microsoft.com/office/drawing/2014/main" val="3721191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1) Matching of electricity &amp; flexibility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4) Billing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5) Operation of controllable assets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2) Forecasting &amp; balancing responsibility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6) Data collection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7) Reporting to consumer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3)</a:t>
                      </a:r>
                      <a:r>
                        <a:rPr lang="en-GB" kern="0" baseline="0" dirty="0" smtClean="0"/>
                        <a:t> </a:t>
                      </a:r>
                      <a:r>
                        <a:rPr lang="en-GB" kern="0" dirty="0" smtClean="0"/>
                        <a:t>Congestion management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969390"/>
                  </a:ext>
                </a:extLst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569792" y="5445224"/>
            <a:ext cx="2808312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kern="0" dirty="0" smtClean="0"/>
              <a:t>* see paper for more information</a:t>
            </a:r>
            <a:endParaRPr lang="en-US" sz="120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378104" y="1412776"/>
            <a:ext cx="6188196" cy="453650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u="sng" kern="0" dirty="0" smtClean="0"/>
              <a:t>Step 2</a:t>
            </a:r>
            <a:r>
              <a:rPr lang="en-US" u="sng" kern="0" dirty="0"/>
              <a:t>: Select design choices </a:t>
            </a:r>
            <a:r>
              <a:rPr lang="en-US" u="sng" kern="0" dirty="0" smtClean="0"/>
              <a:t/>
            </a:r>
            <a:br>
              <a:rPr lang="en-US" u="sng" kern="0" dirty="0" smtClean="0"/>
            </a:br>
            <a:r>
              <a:rPr lang="en-US" u="sng" kern="0" dirty="0" smtClean="0"/>
              <a:t>(solution space) – examples*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kern="0" dirty="0" smtClean="0"/>
              <a:t>1) Matching </a:t>
            </a:r>
            <a:r>
              <a:rPr lang="en-GB" kern="0" dirty="0"/>
              <a:t>of electricity &amp; </a:t>
            </a:r>
            <a:r>
              <a:rPr lang="en-GB" kern="0" dirty="0" smtClean="0"/>
              <a:t>flexibility: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/>
              <a:t>Aggregation &amp; trade on wholesale </a:t>
            </a:r>
            <a:r>
              <a:rPr lang="en-GB" kern="0" dirty="0" smtClean="0"/>
              <a:t>market [OR]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de-DE" kern="0" dirty="0" err="1"/>
              <a:t>Intermediary</a:t>
            </a:r>
            <a:r>
              <a:rPr lang="de-DE" kern="0" dirty="0"/>
              <a:t> </a:t>
            </a:r>
            <a:r>
              <a:rPr lang="de-DE" kern="0" dirty="0" err="1"/>
              <a:t>matching</a:t>
            </a:r>
            <a:r>
              <a:rPr lang="de-DE" kern="0" dirty="0"/>
              <a:t> </a:t>
            </a:r>
            <a:r>
              <a:rPr lang="de-DE" kern="0" dirty="0" err="1" smtClean="0"/>
              <a:t>level</a:t>
            </a:r>
            <a:endParaRPr lang="de-DE" kern="0" dirty="0" smtClean="0"/>
          </a:p>
          <a:p>
            <a:pPr marL="0" lvl="1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de-DE" kern="0" dirty="0" smtClean="0"/>
              <a:t>4) </a:t>
            </a:r>
            <a:r>
              <a:rPr lang="en-US" kern="0" dirty="0" smtClean="0"/>
              <a:t>Billing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/>
              <a:t>Real time pricing (or </a:t>
            </a:r>
            <a:r>
              <a:rPr lang="en-GB" kern="0" dirty="0" err="1"/>
              <a:t>ToU</a:t>
            </a:r>
            <a:r>
              <a:rPr lang="en-GB" kern="0" dirty="0"/>
              <a:t>) </a:t>
            </a:r>
            <a:r>
              <a:rPr lang="en-GB" kern="0" dirty="0" smtClean="0"/>
              <a:t>[OR]</a:t>
            </a:r>
            <a:endParaRPr lang="en-GB" kern="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/>
              <a:t>Flat </a:t>
            </a:r>
            <a:r>
              <a:rPr lang="en-GB" kern="0" dirty="0" smtClean="0"/>
              <a:t>tariff [OR]</a:t>
            </a:r>
            <a:endParaRPr lang="en-GB" kern="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/>
              <a:t>Business model with </a:t>
            </a:r>
            <a:r>
              <a:rPr lang="en-GB" kern="0" dirty="0" smtClean="0"/>
              <a:t>ex-ante/-post allocation </a:t>
            </a:r>
            <a:r>
              <a:rPr lang="en-GB" kern="0" dirty="0"/>
              <a:t>of costs and benefits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kern="0" dirty="0" smtClean="0"/>
              <a:t>5) Operation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controllable</a:t>
            </a:r>
            <a:r>
              <a:rPr lang="de-DE" kern="0" dirty="0" smtClean="0"/>
              <a:t> </a:t>
            </a:r>
            <a:r>
              <a:rPr lang="de-DE" kern="0" dirty="0" err="1" smtClean="0"/>
              <a:t>assets</a:t>
            </a:r>
            <a:endParaRPr lang="en-GB" kern="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US" kern="0" dirty="0"/>
              <a:t>One time interaction and direct </a:t>
            </a:r>
            <a:r>
              <a:rPr lang="en-US" kern="0" dirty="0" smtClean="0"/>
              <a:t>enforcement [OR]</a:t>
            </a:r>
            <a:endParaRPr lang="en-US" kern="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US" kern="0" dirty="0"/>
              <a:t>Frequent interaction and direct </a:t>
            </a:r>
            <a:r>
              <a:rPr lang="en-US" kern="0" dirty="0" smtClean="0"/>
              <a:t>enforcement [OR]</a:t>
            </a:r>
            <a:endParaRPr lang="en-US" kern="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q"/>
              <a:defRPr/>
            </a:pPr>
            <a:r>
              <a:rPr lang="en-US" kern="0" dirty="0"/>
              <a:t>Frequent interaction and indirect </a:t>
            </a:r>
            <a:r>
              <a:rPr lang="en-US" kern="0" dirty="0" smtClean="0"/>
              <a:t>enforcement</a:t>
            </a:r>
            <a:endParaRPr lang="en-US" kern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735960" y="2384904"/>
            <a:ext cx="180000" cy="2646264"/>
            <a:chOff x="5735960" y="2384904"/>
            <a:chExt cx="180000" cy="2646264"/>
          </a:xfrm>
        </p:grpSpPr>
        <p:sp>
          <p:nvSpPr>
            <p:cNvPr id="11" name="Multiplizieren 10"/>
            <p:cNvSpPr/>
            <p:nvPr/>
          </p:nvSpPr>
          <p:spPr bwMode="auto">
            <a:xfrm>
              <a:off x="5735960" y="2384904"/>
              <a:ext cx="180000" cy="180000"/>
            </a:xfrm>
            <a:prstGeom prst="mathMultiply">
              <a:avLst/>
            </a:prstGeom>
            <a:solidFill>
              <a:schemeClr val="accent5"/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en-GB" sz="1400" dirty="0"/>
            </a:p>
          </p:txBody>
        </p:sp>
        <p:sp>
          <p:nvSpPr>
            <p:cNvPr id="12" name="Multiplizieren 11"/>
            <p:cNvSpPr/>
            <p:nvPr/>
          </p:nvSpPr>
          <p:spPr bwMode="auto">
            <a:xfrm>
              <a:off x="5735960" y="3753056"/>
              <a:ext cx="180000" cy="180000"/>
            </a:xfrm>
            <a:prstGeom prst="mathMultiply">
              <a:avLst/>
            </a:prstGeom>
            <a:solidFill>
              <a:schemeClr val="accent5"/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en-GB" sz="1400" dirty="0"/>
            </a:p>
          </p:txBody>
        </p:sp>
        <p:sp>
          <p:nvSpPr>
            <p:cNvPr id="13" name="Multiplizieren 12"/>
            <p:cNvSpPr/>
            <p:nvPr/>
          </p:nvSpPr>
          <p:spPr bwMode="auto">
            <a:xfrm>
              <a:off x="5735960" y="4851168"/>
              <a:ext cx="180000" cy="180000"/>
            </a:xfrm>
            <a:prstGeom prst="mathMultiply">
              <a:avLst/>
            </a:prstGeom>
            <a:solidFill>
              <a:schemeClr val="accent5"/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  <a:ex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0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Contribution of the paper: Develop a design process for the consumer governance based on literature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779844" y="2261327"/>
            <a:ext cx="1873488" cy="2998186"/>
            <a:chOff x="514288" y="2237027"/>
            <a:chExt cx="1873488" cy="327197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587776" y="2404997"/>
              <a:ext cx="1800000" cy="3104002"/>
              <a:chOff x="587776" y="2404997"/>
              <a:chExt cx="1800000" cy="3104002"/>
            </a:xfrm>
          </p:grpSpPr>
          <p:sp>
            <p:nvSpPr>
              <p:cNvPr id="4" name="Inhaltsplatzhalter 2"/>
              <p:cNvSpPr txBox="1">
                <a:spLocks/>
              </p:cNvSpPr>
              <p:nvPr/>
            </p:nvSpPr>
            <p:spPr bwMode="auto">
              <a:xfrm>
                <a:off x="587776" y="2404997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Specify design requirements</a:t>
                </a:r>
                <a:endParaRPr lang="en-US" kern="0" dirty="0"/>
              </a:p>
            </p:txBody>
          </p:sp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587776" y="3506998"/>
                <a:ext cx="1800000" cy="90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kern="0" dirty="0" smtClean="0"/>
                  <a:t>Select design choices</a:t>
                </a:r>
                <a:endParaRPr lang="en-US" kern="0" dirty="0"/>
              </a:p>
            </p:txBody>
          </p:sp>
          <p:sp>
            <p:nvSpPr>
              <p:cNvPr id="6" name="Inhaltsplatzhalter 2"/>
              <p:cNvSpPr txBox="1">
                <a:spLocks/>
              </p:cNvSpPr>
              <p:nvPr/>
            </p:nvSpPr>
            <p:spPr bwMode="auto">
              <a:xfrm>
                <a:off x="587776" y="4608999"/>
                <a:ext cx="1800000" cy="90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 smtClean="0"/>
                  <a:t>Test the design choices</a:t>
                </a:r>
                <a:endParaRPr lang="en-US" kern="0" dirty="0"/>
              </a:p>
            </p:txBody>
          </p:sp>
        </p:grpSp>
        <p:sp>
          <p:nvSpPr>
            <p:cNvPr id="8" name="Abgerundetes Rechteck 7"/>
            <p:cNvSpPr/>
            <p:nvPr/>
          </p:nvSpPr>
          <p:spPr bwMode="auto">
            <a:xfrm>
              <a:off x="514288" y="22370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1</a:t>
              </a:r>
              <a:endParaRPr lang="en-GB" sz="1400" dirty="0"/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514288" y="3389527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2</a:t>
              </a:r>
              <a:endParaRPr lang="en-GB" sz="1400" dirty="0"/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519132" y="4491528"/>
              <a:ext cx="216024" cy="343328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r>
                <a:rPr lang="de-DE" sz="1400" dirty="0" smtClean="0"/>
                <a:t>3</a:t>
              </a:r>
              <a:endParaRPr lang="en-GB" sz="1400" dirty="0"/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583932" y="1413122"/>
            <a:ext cx="2338800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Design process</a:t>
            </a:r>
            <a:br>
              <a:rPr lang="en-US" kern="0" dirty="0" smtClean="0"/>
            </a:br>
            <a:r>
              <a:rPr lang="en-US" sz="1400" kern="0" dirty="0" smtClean="0"/>
              <a:t>(e.g. </a:t>
            </a:r>
            <a:r>
              <a:rPr lang="en-US" sz="1400" kern="0" dirty="0" err="1"/>
              <a:t>Dym</a:t>
            </a:r>
            <a:r>
              <a:rPr lang="en-US" sz="1400" kern="0" dirty="0"/>
              <a:t> et al. (2014), Herder </a:t>
            </a:r>
            <a:r>
              <a:rPr lang="en-US" sz="1400" kern="0" dirty="0" smtClean="0"/>
              <a:t>&amp; </a:t>
            </a:r>
            <a:r>
              <a:rPr lang="en-US" sz="1400" kern="0" dirty="0" err="1"/>
              <a:t>Stikkelman</a:t>
            </a:r>
            <a:r>
              <a:rPr lang="en-US" sz="1400" kern="0" dirty="0"/>
              <a:t> (2004</a:t>
            </a:r>
            <a:r>
              <a:rPr lang="en-US" sz="1400" kern="0" dirty="0" smtClean="0"/>
              <a:t>))</a:t>
            </a:r>
            <a:endParaRPr lang="en-US" sz="1400" kern="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1179444" y="1413122"/>
            <a:ext cx="2808312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FULDA method for design of legal organizations</a:t>
            </a:r>
            <a:br>
              <a:rPr lang="en-US" kern="0" dirty="0" smtClean="0"/>
            </a:br>
            <a:r>
              <a:rPr lang="en-US" kern="0" dirty="0" smtClean="0"/>
              <a:t> </a:t>
            </a:r>
            <a:r>
              <a:rPr lang="en-US" sz="1400" kern="0" dirty="0" smtClean="0"/>
              <a:t>by Knops </a:t>
            </a:r>
            <a:r>
              <a:rPr lang="en-US" sz="1400" kern="0" dirty="0"/>
              <a:t>et al. (2005)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133434" y="2429297"/>
            <a:ext cx="2900332" cy="283021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Approach: </a:t>
            </a:r>
            <a:r>
              <a:rPr lang="en-US" kern="0" dirty="0" smtClean="0"/>
              <a:t>Design based on functions that need to be performed to fulfill the requirements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i="1" kern="0" dirty="0" smtClean="0"/>
              <a:t>Transfer</a:t>
            </a:r>
            <a:r>
              <a:rPr lang="en-US" kern="0" dirty="0" smtClean="0"/>
              <a:t>: Identification of functions for the electricity supply of households &amp; corresponding design choices</a:t>
            </a:r>
            <a:endParaRPr lang="en-US" kern="0" dirty="0"/>
          </a:p>
        </p:txBody>
      </p:sp>
      <p:cxnSp>
        <p:nvCxnSpPr>
          <p:cNvPr id="18" name="Gerade Verbindung mit Pfeil 17"/>
          <p:cNvCxnSpPr>
            <a:stCxn id="16" idx="3"/>
            <a:endCxn id="4" idx="1"/>
          </p:cNvCxnSpPr>
          <p:nvPr/>
        </p:nvCxnSpPr>
        <p:spPr bwMode="auto">
          <a:xfrm flipV="1">
            <a:off x="4033766" y="2827588"/>
            <a:ext cx="819566" cy="101681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16" idx="3"/>
            <a:endCxn id="5" idx="1"/>
          </p:cNvCxnSpPr>
          <p:nvPr/>
        </p:nvCxnSpPr>
        <p:spPr bwMode="auto">
          <a:xfrm flipV="1">
            <a:off x="4033766" y="3837378"/>
            <a:ext cx="819566" cy="7027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/>
          <p:cNvGrpSpPr/>
          <p:nvPr/>
        </p:nvGrpSpPr>
        <p:grpSpPr>
          <a:xfrm>
            <a:off x="7528494" y="1413122"/>
            <a:ext cx="3070346" cy="3846391"/>
            <a:chOff x="7883201" y="1436418"/>
            <a:chExt cx="3070346" cy="3846391"/>
          </a:xfrm>
        </p:grpSpPr>
        <p:sp>
          <p:nvSpPr>
            <p:cNvPr id="22" name="Inhaltsplatzhalter 2"/>
            <p:cNvSpPr txBox="1">
              <a:spLocks/>
            </p:cNvSpPr>
            <p:nvPr/>
          </p:nvSpPr>
          <p:spPr bwMode="auto">
            <a:xfrm>
              <a:off x="7883201" y="1436418"/>
              <a:ext cx="3070346" cy="6462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 smtClean="0"/>
                <a:t>Transaction cost approach for energy service contracts</a:t>
              </a:r>
              <a:br>
                <a:rPr lang="en-US" kern="0" dirty="0" smtClean="0"/>
              </a:br>
              <a:r>
                <a:rPr lang="en-US" kern="0" dirty="0" smtClean="0"/>
                <a:t> </a:t>
              </a:r>
              <a:r>
                <a:rPr lang="en-US" sz="1400" kern="0" dirty="0"/>
                <a:t>by Sorrell (2007)</a:t>
              </a:r>
            </a:p>
          </p:txBody>
        </p:sp>
        <p:sp>
          <p:nvSpPr>
            <p:cNvPr id="23" name="Inhaltsplatzhalter 2"/>
            <p:cNvSpPr txBox="1">
              <a:spLocks/>
            </p:cNvSpPr>
            <p:nvPr/>
          </p:nvSpPr>
          <p:spPr bwMode="auto">
            <a:xfrm>
              <a:off x="7968208" y="2452593"/>
              <a:ext cx="2900332" cy="2830216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Approach: </a:t>
              </a:r>
              <a:r>
                <a:rPr lang="en-US" kern="0" dirty="0" smtClean="0"/>
                <a:t>Transaction cost as rationale to shape governance – only accepted if benefits offset the transaction cost</a:t>
              </a:r>
            </a:p>
            <a:p>
              <a:pPr marL="0" indent="0" algn="ctr">
                <a:buFont typeface="Wingdings" pitchFamily="2" charset="2"/>
                <a:buNone/>
              </a:pPr>
              <a:r>
                <a:rPr lang="en-US" i="1" kern="0" dirty="0" smtClean="0"/>
                <a:t>Transfer</a:t>
              </a:r>
              <a:r>
                <a:rPr lang="en-US" kern="0" dirty="0" smtClean="0"/>
                <a:t>: Identification of cost and benefit indicators for the consumer governance</a:t>
              </a:r>
              <a:endParaRPr lang="en-US" kern="0" dirty="0"/>
            </a:p>
          </p:txBody>
        </p:sp>
      </p:grpSp>
      <p:cxnSp>
        <p:nvCxnSpPr>
          <p:cNvPr id="25" name="Gerade Verbindung mit Pfeil 24"/>
          <p:cNvCxnSpPr>
            <a:stCxn id="23" idx="1"/>
            <a:endCxn id="6" idx="3"/>
          </p:cNvCxnSpPr>
          <p:nvPr/>
        </p:nvCxnSpPr>
        <p:spPr bwMode="auto">
          <a:xfrm flipH="1">
            <a:off x="6653332" y="3844405"/>
            <a:ext cx="960169" cy="100276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1133434" y="5442892"/>
            <a:ext cx="9380399" cy="65040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kern="0" dirty="0" smtClean="0"/>
              <a:t>Goal of the design process: </a:t>
            </a:r>
            <a:r>
              <a:rPr lang="en-US" kern="0" dirty="0" smtClean="0"/>
              <a:t>Identification </a:t>
            </a:r>
            <a:r>
              <a:rPr lang="en-US" kern="0" dirty="0"/>
              <a:t>of preferable </a:t>
            </a:r>
            <a:r>
              <a:rPr lang="en-US" kern="0" dirty="0" smtClean="0"/>
              <a:t>governance designs </a:t>
            </a:r>
            <a:br>
              <a:rPr 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76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52"/>
          <p:cNvSpPr txBox="1"/>
          <p:nvPr/>
        </p:nvSpPr>
        <p:spPr>
          <a:xfrm>
            <a:off x="6168008" y="1292421"/>
            <a:ext cx="5445502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u="sng" dirty="0" smtClean="0"/>
              <a:t>Transaction </a:t>
            </a:r>
            <a:r>
              <a:rPr lang="de-DE" u="sng" dirty="0" err="1" smtClean="0"/>
              <a:t>cost</a:t>
            </a:r>
            <a:r>
              <a:rPr lang="de-DE" u="sng" dirty="0" smtClean="0"/>
              <a:t> &amp; </a:t>
            </a:r>
            <a:r>
              <a:rPr lang="de-DE" u="sng" dirty="0" err="1" smtClean="0"/>
              <a:t>benefit</a:t>
            </a:r>
            <a:r>
              <a:rPr lang="de-DE" u="sng" dirty="0" smtClean="0"/>
              <a:t> </a:t>
            </a:r>
            <a:r>
              <a:rPr lang="de-DE" u="sng" dirty="0" err="1" smtClean="0"/>
              <a:t>indicators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testing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new</a:t>
            </a:r>
            <a:r>
              <a:rPr lang="de-DE" u="sng" dirty="0" smtClean="0"/>
              <a:t> </a:t>
            </a:r>
            <a:r>
              <a:rPr lang="de-DE" u="sng" dirty="0" err="1" smtClean="0"/>
              <a:t>governance</a:t>
            </a: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r>
              <a:rPr lang="de-DE" u="sng" dirty="0" err="1" smtClean="0"/>
              <a:t>Identification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determinants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cost</a:t>
            </a:r>
            <a:r>
              <a:rPr lang="de-DE" u="sng" dirty="0" smtClean="0"/>
              <a:t> &amp; </a:t>
            </a:r>
            <a:r>
              <a:rPr lang="de-DE" u="sng" dirty="0" err="1" smtClean="0"/>
              <a:t>benefit</a:t>
            </a:r>
            <a:r>
              <a:rPr lang="de-DE" u="sng" dirty="0" smtClean="0"/>
              <a:t> </a:t>
            </a:r>
            <a:r>
              <a:rPr lang="de-DE" u="sng" dirty="0" err="1" smtClean="0"/>
              <a:t>indicators</a:t>
            </a:r>
            <a:r>
              <a:rPr lang="de-DE" u="sng" dirty="0" smtClean="0"/>
              <a:t>, e.g.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transaction</a:t>
            </a:r>
            <a:r>
              <a:rPr lang="de-DE" u="sng" dirty="0" smtClean="0"/>
              <a:t> </a:t>
            </a:r>
            <a:r>
              <a:rPr lang="de-DE" u="sng" dirty="0" err="1" smtClean="0"/>
              <a:t>cost</a:t>
            </a:r>
            <a:r>
              <a:rPr lang="de-DE" u="sng" dirty="0" smtClean="0"/>
              <a:t>:</a:t>
            </a:r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</p:txBody>
      </p:sp>
      <p:sp>
        <p:nvSpPr>
          <p:cNvPr id="52" name="Textfeld 51"/>
          <p:cNvSpPr txBox="1"/>
          <p:nvPr/>
        </p:nvSpPr>
        <p:spPr>
          <a:xfrm>
            <a:off x="626596" y="1292422"/>
            <a:ext cx="5113661" cy="468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u="sng" dirty="0" smtClean="0"/>
              <a:t>Basic </a:t>
            </a:r>
            <a:r>
              <a:rPr lang="de-DE" u="sng" dirty="0" err="1" smtClean="0"/>
              <a:t>options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electricity</a:t>
            </a:r>
            <a:r>
              <a:rPr lang="de-DE" u="sng" dirty="0" smtClean="0"/>
              <a:t> </a:t>
            </a:r>
            <a:r>
              <a:rPr lang="de-DE" u="sng" dirty="0" err="1" smtClean="0"/>
              <a:t>supply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consumers</a:t>
            </a:r>
            <a:r>
              <a:rPr lang="de-DE" u="sng" dirty="0" smtClean="0"/>
              <a:t> (incl. </a:t>
            </a:r>
            <a:r>
              <a:rPr lang="de-DE" u="sng" dirty="0" err="1" smtClean="0"/>
              <a:t>impact</a:t>
            </a:r>
            <a:r>
              <a:rPr lang="de-DE" u="sng" dirty="0" smtClean="0"/>
              <a:t> on </a:t>
            </a:r>
            <a:r>
              <a:rPr lang="de-DE" u="sng" dirty="0" err="1" smtClean="0"/>
              <a:t>benefits</a:t>
            </a:r>
            <a:r>
              <a:rPr lang="de-DE" u="sng" dirty="0" smtClean="0"/>
              <a:t> &amp; </a:t>
            </a:r>
            <a:r>
              <a:rPr lang="de-DE" u="sng" dirty="0" err="1" smtClean="0"/>
              <a:t>effort</a:t>
            </a:r>
            <a:r>
              <a:rPr lang="de-DE" u="sng" dirty="0" smtClean="0"/>
              <a:t>)</a:t>
            </a:r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u="sng" dirty="0" smtClean="0"/>
          </a:p>
          <a:p>
            <a:pPr>
              <a:lnSpc>
                <a:spcPts val="2000"/>
              </a:lnSpc>
            </a:pPr>
            <a:endParaRPr lang="de-DE" u="sng" dirty="0"/>
          </a:p>
          <a:p>
            <a:pPr>
              <a:lnSpc>
                <a:spcPts val="2000"/>
              </a:lnSpc>
            </a:pPr>
            <a:endParaRPr lang="de-DE" sz="500" dirty="0"/>
          </a:p>
          <a:p>
            <a:pPr>
              <a:lnSpc>
                <a:spcPts val="2000"/>
              </a:lnSpc>
            </a:pPr>
            <a:endParaRPr lang="de-DE" dirty="0" smtClean="0"/>
          </a:p>
          <a:p>
            <a:pPr>
              <a:lnSpc>
                <a:spcPts val="2000"/>
              </a:lnSpc>
            </a:pPr>
            <a:endParaRPr lang="de-DE" dirty="0"/>
          </a:p>
          <a:p>
            <a:pPr>
              <a:lnSpc>
                <a:spcPts val="2000"/>
              </a:lnSpc>
            </a:pPr>
            <a:r>
              <a:rPr lang="de-DE" u="sng" dirty="0" err="1" smtClean="0"/>
              <a:t>Question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governance</a:t>
            </a:r>
            <a:r>
              <a:rPr lang="de-DE" u="sng" dirty="0" smtClean="0"/>
              <a:t> </a:t>
            </a:r>
            <a:r>
              <a:rPr lang="de-DE" u="sng" dirty="0" err="1" smtClean="0"/>
              <a:t>testing</a:t>
            </a:r>
            <a:r>
              <a:rPr lang="de-DE" u="sng" dirty="0" smtClean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Do </a:t>
            </a:r>
            <a:r>
              <a:rPr lang="de-DE" dirty="0" err="1" smtClean="0"/>
              <a:t>the</a:t>
            </a:r>
            <a:r>
              <a:rPr lang="de-DE" dirty="0" smtClean="0"/>
              <a:t> additional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offset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additional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quo?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Testing the governance design based on transaction cost economics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6096000" y="1844824"/>
            <a:ext cx="5184576" cy="2528011"/>
            <a:chOff x="2351584" y="2847314"/>
            <a:chExt cx="4078427" cy="2108883"/>
          </a:xfrm>
        </p:grpSpPr>
        <p:sp>
          <p:nvSpPr>
            <p:cNvPr id="4" name="Rechteck 3"/>
            <p:cNvSpPr/>
            <p:nvPr/>
          </p:nvSpPr>
          <p:spPr>
            <a:xfrm>
              <a:off x="3665837" y="3155092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Energy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cost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savings</a:t>
              </a:r>
              <a:r>
                <a:rPr lang="de-DE" sz="1600" dirty="0" smtClean="0">
                  <a:solidFill>
                    <a:schemeClr val="tx1"/>
                  </a:solidFill>
                </a:rPr>
                <a:t> &amp;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added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value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463114" y="3264814"/>
              <a:ext cx="1202724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 smtClean="0"/>
                <a:t>Consumer</a:t>
              </a:r>
              <a:endParaRPr lang="en-GB" sz="16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198454" y="3155091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Payment +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transaction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cost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198454" y="2847314"/>
              <a:ext cx="1231557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Costs</a:t>
              </a:r>
              <a:endParaRPr lang="en-GB" sz="16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665837" y="2847314"/>
              <a:ext cx="1231557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Benefits</a:t>
              </a:r>
              <a:endParaRPr lang="en-GB" sz="16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52089" y="3264813"/>
              <a:ext cx="379319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&gt;</a:t>
              </a:r>
              <a:endParaRPr lang="en-GB" sz="16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665837" y="3792035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Payment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351584" y="3901757"/>
              <a:ext cx="1314255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 err="1" smtClean="0"/>
                <a:t>Intermediary</a:t>
              </a:r>
              <a:endParaRPr lang="en-GB" sz="16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198454" y="3792034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Transaction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cost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852089" y="3901756"/>
              <a:ext cx="379319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&gt;</a:t>
              </a:r>
              <a:endParaRPr lang="en-GB" sz="16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665837" y="4428975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Efficiency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gains</a:t>
              </a:r>
              <a:r>
                <a:rPr lang="de-DE" sz="1600" dirty="0" smtClean="0">
                  <a:solidFill>
                    <a:schemeClr val="tx1"/>
                  </a:solidFill>
                </a:rPr>
                <a:t> &amp; CO2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reduction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463114" y="4423556"/>
              <a:ext cx="1202724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 smtClean="0"/>
                <a:t>Energy </a:t>
              </a:r>
              <a:r>
                <a:rPr lang="de-DE" sz="1600" dirty="0" err="1" smtClean="0"/>
                <a:t>system</a:t>
              </a:r>
              <a:endParaRPr lang="en-GB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198454" y="4428974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Transaction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cost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852089" y="4538696"/>
              <a:ext cx="379319" cy="2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&gt;</a:t>
              </a:r>
              <a:endParaRPr lang="en-GB" sz="16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22300" y="2060848"/>
            <a:ext cx="4707564" cy="2164160"/>
            <a:chOff x="2765184" y="2847314"/>
            <a:chExt cx="3437324" cy="1556770"/>
          </a:xfrm>
        </p:grpSpPr>
        <p:sp>
          <p:nvSpPr>
            <p:cNvPr id="37" name="Rechteck 36"/>
            <p:cNvSpPr/>
            <p:nvPr/>
          </p:nvSpPr>
          <p:spPr>
            <a:xfrm>
              <a:off x="3665837" y="3155092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Little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benefits</a:t>
              </a:r>
              <a:r>
                <a:rPr lang="de-DE" sz="1600" dirty="0" smtClean="0">
                  <a:solidFill>
                    <a:schemeClr val="tx1"/>
                  </a:solidFill>
                </a:rPr>
                <a:t> &amp;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effort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i="1" dirty="0" smtClean="0">
                  <a:solidFill>
                    <a:schemeClr val="tx1"/>
                  </a:solidFill>
                </a:rPr>
                <a:t>(</a:t>
              </a:r>
              <a:r>
                <a:rPr lang="de-DE" sz="1600" i="1" dirty="0" err="1" smtClean="0">
                  <a:solidFill>
                    <a:schemeClr val="tx1"/>
                  </a:solidFill>
                </a:rPr>
                <a:t>status</a:t>
              </a:r>
              <a:r>
                <a:rPr lang="de-DE" sz="1600" i="1" dirty="0" smtClean="0">
                  <a:solidFill>
                    <a:schemeClr val="tx1"/>
                  </a:solidFill>
                </a:rPr>
                <a:t> quo)</a:t>
              </a:r>
              <a:endParaRPr lang="en-GB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765184" y="3246943"/>
              <a:ext cx="900654" cy="33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de-DE" sz="1600" dirty="0" err="1" smtClean="0"/>
                <a:t>Without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support</a:t>
              </a:r>
              <a:endParaRPr lang="en-GB" sz="1600" dirty="0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970951" y="3155091"/>
              <a:ext cx="1231557" cy="527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Additional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benefits</a:t>
              </a:r>
              <a:r>
                <a:rPr lang="de-DE" sz="1600" dirty="0" smtClean="0">
                  <a:solidFill>
                    <a:schemeClr val="tx1"/>
                  </a:solidFill>
                </a:rPr>
                <a:t> &amp; high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effort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970951" y="2847314"/>
              <a:ext cx="1231557" cy="33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de-DE" sz="1600" dirty="0" err="1" smtClean="0"/>
                <a:t>Active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consumer</a:t>
              </a:r>
              <a:endParaRPr lang="en-GB" sz="16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665837" y="2847314"/>
              <a:ext cx="1231557" cy="33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/>
                <a:t>Passive </a:t>
              </a:r>
              <a:r>
                <a:rPr lang="de-DE" sz="1600" dirty="0" err="1" smtClean="0"/>
                <a:t>consumer</a:t>
              </a:r>
              <a:endParaRPr lang="en-GB" sz="1600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3665837" y="3751627"/>
              <a:ext cx="1231557" cy="652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-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888055" y="3877679"/>
              <a:ext cx="777782" cy="33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de-DE" sz="1600" dirty="0" err="1" smtClean="0"/>
                <a:t>With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support</a:t>
              </a:r>
              <a:endParaRPr lang="en-GB" sz="1600" dirty="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970951" y="3751626"/>
              <a:ext cx="1231557" cy="652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de-DE" sz="1600" dirty="0" smtClean="0">
                  <a:solidFill>
                    <a:schemeClr val="tx1"/>
                  </a:solidFill>
                </a:rPr>
                <a:t>Add.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benefits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>
                  <a:solidFill>
                    <a:schemeClr val="tx1"/>
                  </a:solidFill>
                </a:rPr>
                <a:t>&amp; </a:t>
              </a:r>
              <a:r>
                <a:rPr lang="de-DE" sz="1600" dirty="0" smtClean="0">
                  <a:solidFill>
                    <a:schemeClr val="tx1"/>
                  </a:solidFill>
                </a:rPr>
                <a:t>limited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effort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i="1" dirty="0" smtClean="0">
                  <a:solidFill>
                    <a:schemeClr val="tx1"/>
                  </a:solidFill>
                </a:rPr>
                <a:t>(</a:t>
              </a:r>
              <a:r>
                <a:rPr lang="de-DE" sz="1600" i="1" dirty="0" err="1" smtClean="0">
                  <a:solidFill>
                    <a:schemeClr val="tx1"/>
                  </a:solidFill>
                </a:rPr>
                <a:t>new</a:t>
              </a:r>
              <a:r>
                <a:rPr lang="de-DE" sz="1600" i="1" dirty="0" smtClean="0">
                  <a:solidFill>
                    <a:schemeClr val="tx1"/>
                  </a:solidFill>
                </a:rPr>
                <a:t> </a:t>
              </a:r>
              <a:r>
                <a:rPr lang="de-DE" sz="1600" i="1" dirty="0" err="1" smtClean="0">
                  <a:solidFill>
                    <a:schemeClr val="tx1"/>
                  </a:solidFill>
                </a:rPr>
                <a:t>governance</a:t>
              </a:r>
              <a:r>
                <a:rPr lang="de-DE" sz="1600" i="1" dirty="0" smtClean="0">
                  <a:solidFill>
                    <a:schemeClr val="tx1"/>
                  </a:solidFill>
                </a:rPr>
                <a:t>)</a:t>
              </a:r>
              <a:endParaRPr lang="en-GB" sz="1600" i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Tabel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66550"/>
              </p:ext>
            </p:extLst>
          </p:nvPr>
        </p:nvGraphicFramePr>
        <p:xfrm>
          <a:off x="6280476" y="5089910"/>
          <a:ext cx="460960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802">
                  <a:extLst>
                    <a:ext uri="{9D8B030D-6E8A-4147-A177-3AD203B41FA5}">
                      <a16:colId xmlns:a16="http://schemas.microsoft.com/office/drawing/2014/main" val="2054100617"/>
                    </a:ext>
                  </a:extLst>
                </a:gridCol>
                <a:gridCol w="2304802">
                  <a:extLst>
                    <a:ext uri="{9D8B030D-6E8A-4147-A177-3AD203B41FA5}">
                      <a16:colId xmlns:a16="http://schemas.microsoft.com/office/drawing/2014/main" val="3721191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1" indent="0">
                        <a:buFont typeface="Wingdings" panose="05000000000000000000" pitchFamily="2" charset="2"/>
                        <a:buNone/>
                      </a:pPr>
                      <a:r>
                        <a:rPr lang="en-GB" kern="0" dirty="0" smtClean="0"/>
                        <a:t>Asset specificity</a:t>
                      </a:r>
                      <a:endParaRPr lang="en-GB" kern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GB" kern="0" dirty="0" smtClean="0"/>
                        <a:t>Task complexity</a:t>
                      </a:r>
                      <a:endParaRPr lang="en-US" i="1" kern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GB" kern="0" dirty="0" smtClean="0"/>
                        <a:t>Frequency</a:t>
                      </a:r>
                      <a:endParaRPr lang="en-GB" kern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0" dirty="0" smtClean="0"/>
                        <a:t>Uncertainty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8337"/>
                  </a:ext>
                </a:extLst>
              </a:tr>
            </a:tbl>
          </a:graphicData>
        </a:graphic>
      </p:graphicFrame>
      <p:sp>
        <p:nvSpPr>
          <p:cNvPr id="55" name="Pfeil nach rechts 54"/>
          <p:cNvSpPr/>
          <p:nvPr/>
        </p:nvSpPr>
        <p:spPr bwMode="auto">
          <a:xfrm>
            <a:off x="634570" y="4556852"/>
            <a:ext cx="5389422" cy="1512168"/>
          </a:xfrm>
          <a:prstGeom prst="rightArrow">
            <a:avLst>
              <a:gd name="adj1" fmla="val 76756"/>
              <a:gd name="adj2" fmla="val 45184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en-GB" sz="1400" dirty="0"/>
          </a:p>
        </p:txBody>
      </p:sp>
      <p:cxnSp>
        <p:nvCxnSpPr>
          <p:cNvPr id="57" name="Gerader Verbinder 56"/>
          <p:cNvCxnSpPr/>
          <p:nvPr/>
        </p:nvCxnSpPr>
        <p:spPr bwMode="auto">
          <a:xfrm flipH="1" flipV="1">
            <a:off x="6023992" y="1293094"/>
            <a:ext cx="0" cy="4775926"/>
          </a:xfrm>
          <a:prstGeom prst="line">
            <a:avLst/>
          </a:prstGeom>
          <a:noFill/>
          <a:ln w="9525" cap="flat" cmpd="sng" algn="ctr">
            <a:solidFill>
              <a:srgbClr val="179C7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738664"/>
          </a:xfrm>
        </p:spPr>
        <p:txBody>
          <a:bodyPr/>
          <a:lstStyle/>
          <a:p>
            <a:r>
              <a:rPr lang="en-US" dirty="0" smtClean="0"/>
              <a:t>Application of the governance design process on three kinds of active consumers &amp; their key governance options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87776" y="2404997"/>
            <a:ext cx="1440000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...flexible appliances</a:t>
            </a:r>
            <a:endParaRPr lang="en-US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87776" y="3506998"/>
            <a:ext cx="1440000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...generation assets</a:t>
            </a:r>
            <a:endParaRPr lang="en-US" kern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87776" y="4608999"/>
            <a:ext cx="1440000" cy="119231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...require-</a:t>
            </a:r>
            <a:r>
              <a:rPr lang="en-US" kern="0" dirty="0" err="1" smtClean="0"/>
              <a:t>ments</a:t>
            </a:r>
            <a:r>
              <a:rPr lang="en-US" kern="0" dirty="0" smtClean="0"/>
              <a:t> on the origin of </a:t>
            </a:r>
            <a:r>
              <a:rPr lang="en-US" kern="0" dirty="0"/>
              <a:t>electricity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87776" y="1556792"/>
            <a:ext cx="1872048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kern="0" dirty="0" smtClean="0"/>
              <a:t>Examples: Active consumers with...</a:t>
            </a:r>
            <a:endParaRPr lang="en-US" u="sng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9766300" y="2401372"/>
            <a:ext cx="1800000" cy="33999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Energy system</a:t>
            </a:r>
            <a:br>
              <a:rPr lang="en-US" kern="0" dirty="0" smtClean="0"/>
            </a:br>
            <a:r>
              <a:rPr lang="en-US" kern="0" dirty="0" smtClean="0"/>
              <a:t> (incl. wholesale market, electricity grid)</a:t>
            </a:r>
            <a:endParaRPr lang="en-US" kern="0" dirty="0"/>
          </a:p>
        </p:txBody>
      </p:sp>
      <p:cxnSp>
        <p:nvCxnSpPr>
          <p:cNvPr id="10" name="Gerade Verbindung mit Pfeil 9"/>
          <p:cNvCxnSpPr>
            <a:stCxn id="4" idx="3"/>
          </p:cNvCxnSpPr>
          <p:nvPr/>
        </p:nvCxnSpPr>
        <p:spPr bwMode="auto">
          <a:xfrm>
            <a:off x="2027776" y="2854997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2027776" y="3956998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>
            <a:off x="2027776" y="5205158"/>
            <a:ext cx="7738524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783632" y="1556792"/>
            <a:ext cx="5417662" cy="42544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872782" y="2411278"/>
            <a:ext cx="1440000" cy="893719"/>
            <a:chOff x="2872782" y="2505998"/>
            <a:chExt cx="1440000" cy="1034510"/>
          </a:xfrm>
        </p:grpSpPr>
        <p:sp>
          <p:nvSpPr>
            <p:cNvPr id="16" name="Inhaltsplatzhalter 2"/>
            <p:cNvSpPr txBox="1">
              <a:spLocks/>
            </p:cNvSpPr>
            <p:nvPr/>
          </p:nvSpPr>
          <p:spPr bwMode="auto">
            <a:xfrm>
              <a:off x="2872782" y="2505998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Variable tariff</a:t>
              </a:r>
              <a:endParaRPr lang="en-US" kern="0" dirty="0"/>
            </a:p>
          </p:txBody>
        </p:sp>
        <p:sp>
          <p:nvSpPr>
            <p:cNvPr id="17" name="Inhaltsplatzhalter 2"/>
            <p:cNvSpPr txBox="1">
              <a:spLocks/>
            </p:cNvSpPr>
            <p:nvPr/>
          </p:nvSpPr>
          <p:spPr bwMode="auto">
            <a:xfrm>
              <a:off x="2872782" y="3049554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Smart contract</a:t>
              </a:r>
              <a:endParaRPr lang="en-US" kern="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72782" y="3510138"/>
            <a:ext cx="1440000" cy="893719"/>
            <a:chOff x="2872782" y="2505998"/>
            <a:chExt cx="1440000" cy="1034510"/>
          </a:xfrm>
        </p:grpSpPr>
        <p:sp>
          <p:nvSpPr>
            <p:cNvPr id="20" name="Inhaltsplatzhalter 2"/>
            <p:cNvSpPr txBox="1">
              <a:spLocks/>
            </p:cNvSpPr>
            <p:nvPr/>
          </p:nvSpPr>
          <p:spPr bwMode="auto">
            <a:xfrm>
              <a:off x="2872782" y="2505998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Virtual power plant</a:t>
              </a:r>
              <a:endParaRPr lang="en-US" kern="0" dirty="0"/>
            </a:p>
          </p:txBody>
        </p:sp>
        <p:sp>
          <p:nvSpPr>
            <p:cNvPr id="21" name="Inhaltsplatzhalter 2"/>
            <p:cNvSpPr txBox="1">
              <a:spLocks/>
            </p:cNvSpPr>
            <p:nvPr/>
          </p:nvSpPr>
          <p:spPr bwMode="auto">
            <a:xfrm>
              <a:off x="2872782" y="3049554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Local energy market</a:t>
              </a:r>
              <a:endParaRPr lang="en-US" kern="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872509" y="4608999"/>
            <a:ext cx="1440000" cy="893719"/>
            <a:chOff x="2872782" y="2505998"/>
            <a:chExt cx="1440000" cy="1034510"/>
          </a:xfrm>
        </p:grpSpPr>
        <p:sp>
          <p:nvSpPr>
            <p:cNvPr id="23" name="Inhaltsplatzhalter 2"/>
            <p:cNvSpPr txBox="1">
              <a:spLocks/>
            </p:cNvSpPr>
            <p:nvPr/>
          </p:nvSpPr>
          <p:spPr bwMode="auto">
            <a:xfrm>
              <a:off x="2872782" y="2505998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Certificates of origin</a:t>
              </a:r>
              <a:endParaRPr lang="en-US" kern="0" dirty="0"/>
            </a:p>
          </p:txBody>
        </p:sp>
        <p:sp>
          <p:nvSpPr>
            <p:cNvPr id="24" name="Inhaltsplatzhalter 2"/>
            <p:cNvSpPr txBox="1">
              <a:spLocks/>
            </p:cNvSpPr>
            <p:nvPr/>
          </p:nvSpPr>
          <p:spPr bwMode="auto">
            <a:xfrm>
              <a:off x="2872782" y="3049554"/>
              <a:ext cx="1440000" cy="4909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36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2pPr>
              <a:lvl3pPr marL="108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3pPr>
              <a:lvl4pPr marL="144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1800000" indent="-360000" algn="l" defTabSz="360000" rtl="0" eaLnBrk="1" fontAlgn="base" hangingPunct="1">
                <a:spcBef>
                  <a:spcPct val="0"/>
                </a:spcBef>
                <a:spcAft>
                  <a:spcPts val="9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18875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3447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28019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259138" indent="-358775" algn="l" rtl="0" eaLnBrk="1" fontAlgn="base" hangingPunct="1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kern="0" dirty="0" smtClean="0"/>
                <a:t>Local energy market</a:t>
              </a:r>
              <a:endParaRPr lang="en-US" kern="0" dirty="0"/>
            </a:p>
          </p:txBody>
        </p:sp>
      </p:grpSp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2855640" y="1556792"/>
            <a:ext cx="2232248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kern="0" dirty="0" smtClean="0"/>
              <a:t>Selected consumer governance options</a:t>
            </a:r>
            <a:endParaRPr lang="en-US" u="sng" kern="0" dirty="0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5131893" y="1606838"/>
            <a:ext cx="3052339" cy="64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kern="0" dirty="0" smtClean="0"/>
              <a:t>Qualitative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kern="0" dirty="0" smtClean="0"/>
              <a:t>Lower acceptance of variable tariffs due to high effort compared to automated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kern="0" dirty="0" smtClean="0"/>
              <a:t>Different benefits associated to VPP (efficiency) &amp; LEM (better consumer access, local matching)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kern="0" dirty="0" smtClean="0"/>
              <a:t>For inflexible consumers, added value of LEM limited, GO as sufficient option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299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Contribution: Design process for governance to facilitate the participation of households in the energy system seizing existing literature </a:t>
            </a:r>
          </a:p>
          <a:p>
            <a:r>
              <a:rPr lang="en-US" dirty="0" smtClean="0"/>
              <a:t>Two ways of application: Top-down </a:t>
            </a:r>
            <a:r>
              <a:rPr lang="en-US" dirty="0"/>
              <a:t>based on existing arrangements or bottom-up by designing new </a:t>
            </a:r>
            <a:r>
              <a:rPr lang="en-US" dirty="0" smtClean="0"/>
              <a:t>ones</a:t>
            </a:r>
          </a:p>
          <a:p>
            <a:r>
              <a:rPr lang="en-US" dirty="0" smtClean="0"/>
              <a:t>Challenge mentioned by </a:t>
            </a:r>
            <a:r>
              <a:rPr lang="en-US" dirty="0" err="1" smtClean="0"/>
              <a:t>Ramesohl</a:t>
            </a:r>
            <a:r>
              <a:rPr lang="en-US" dirty="0" smtClean="0"/>
              <a:t> (2003): Applying transaction cost economics as it depends </a:t>
            </a:r>
            <a:r>
              <a:rPr lang="en-GB" dirty="0"/>
              <a:t>the specific social constellations, institutional settings, and market </a:t>
            </a:r>
            <a:r>
              <a:rPr lang="en-GB" dirty="0" smtClean="0"/>
              <a:t>structures (difficult to generalise) </a:t>
            </a:r>
          </a:p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/>
              <a:t>: </a:t>
            </a:r>
            <a:r>
              <a:rPr lang="de-DE" dirty="0" err="1" smtClean="0"/>
              <a:t>Substantiate</a:t>
            </a:r>
            <a:r>
              <a:rPr lang="de-DE" dirty="0" smtClean="0"/>
              <a:t> qualitative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empirics</a:t>
            </a:r>
            <a:r>
              <a:rPr lang="de-DE" dirty="0" smtClean="0"/>
              <a:t> (</a:t>
            </a:r>
            <a:r>
              <a:rPr lang="de-DE" dirty="0" err="1" smtClean="0"/>
              <a:t>survey</a:t>
            </a:r>
            <a:r>
              <a:rPr lang="de-DE" dirty="0" smtClean="0"/>
              <a:t> &amp; </a:t>
            </a:r>
            <a:r>
              <a:rPr lang="de-DE" dirty="0" err="1" smtClean="0"/>
              <a:t>pilot</a:t>
            </a:r>
            <a:r>
              <a:rPr lang="de-DE" dirty="0" smtClean="0"/>
              <a:t>) &amp; </a:t>
            </a:r>
            <a:r>
              <a:rPr lang="de-DE" dirty="0" err="1" smtClean="0"/>
              <a:t>analyse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interplay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design</a:t>
            </a:r>
            <a:endParaRPr lang="de-DE" dirty="0"/>
          </a:p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audience</a:t>
            </a:r>
            <a:r>
              <a:rPr lang="de-DE" dirty="0" smtClean="0"/>
              <a:t>:</a:t>
            </a:r>
          </a:p>
          <a:p>
            <a:pPr lvl="1"/>
            <a:r>
              <a:rPr lang="en-US" dirty="0" smtClean="0"/>
              <a:t>Are key functions and design choices missing?</a:t>
            </a:r>
          </a:p>
          <a:p>
            <a:pPr lvl="1"/>
            <a:r>
              <a:rPr lang="en-US" dirty="0" smtClean="0"/>
              <a:t>Experiences and hints for applying transaction cost economics in energy research?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_ppt-Vorlage2016">
  <a:themeElements>
    <a:clrScheme name="ISI-Designfarben 2018">
      <a:dk1>
        <a:sysClr val="windowText" lastClr="000000"/>
      </a:dk1>
      <a:lt1>
        <a:srgbClr val="FFFFFF"/>
      </a:lt1>
      <a:dk2>
        <a:srgbClr val="007A87"/>
      </a:dk2>
      <a:lt2>
        <a:srgbClr val="A8AFAF"/>
      </a:lt2>
      <a:accent1>
        <a:srgbClr val="007A87"/>
      </a:accent1>
      <a:accent2>
        <a:srgbClr val="25BAE2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1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D334BD83-FBEE-4058-9265-C69E7D124B23}"/>
    </a:ext>
  </a:extLst>
</a:theme>
</file>

<file path=ppt/theme/theme2.xml><?xml version="1.0" encoding="utf-8"?>
<a:theme xmlns:a="http://schemas.openxmlformats.org/drawingml/2006/main" name="ISI-Design2018">
  <a:themeElements>
    <a:clrScheme name="ISI-Designfarben 2018">
      <a:dk1>
        <a:sysClr val="windowText" lastClr="000000"/>
      </a:dk1>
      <a:lt1>
        <a:srgbClr val="FFFFFF"/>
      </a:lt1>
      <a:dk2>
        <a:srgbClr val="007A87"/>
      </a:dk2>
      <a:lt2>
        <a:srgbClr val="A8AFAF"/>
      </a:lt2>
      <a:accent1>
        <a:srgbClr val="007A87"/>
      </a:accent1>
      <a:accent2>
        <a:srgbClr val="25BAE2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1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5A2317AB-BEEF-4736-A0BE-31A679C3703E}"/>
    </a:ext>
  </a:extLst>
</a:theme>
</file>

<file path=ppt/theme/theme3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isi_ppt-Vorlage2018_16-9</Template>
  <TotalTime>0</TotalTime>
  <Words>3301</Words>
  <Application>Microsoft Office PowerPoint</Application>
  <PresentationFormat>Breitbild</PresentationFormat>
  <Paragraphs>213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Frutiger LT Com 45 Light</vt:lpstr>
      <vt:lpstr>Frutiger LT Com 55 Roman</vt:lpstr>
      <vt:lpstr>Wingdings</vt:lpstr>
      <vt:lpstr>isi_ppt-Vorlage2016</vt:lpstr>
      <vt:lpstr>ISI-Design2018</vt:lpstr>
      <vt:lpstr>Designing a new governance for consumers to facilitate their participation in the energy system</vt:lpstr>
      <vt:lpstr>How to design a governance that facilitate the participation of households in the energy system?</vt:lpstr>
      <vt:lpstr>Contribution of the paper: Develop a design process for the consumer governance based on literature</vt:lpstr>
      <vt:lpstr>Contribution of the paper: Develop a design process for the consumer governance based on literature</vt:lpstr>
      <vt:lpstr>Design requirements &amp; design choices based on the functions of the electricity supply</vt:lpstr>
      <vt:lpstr>Contribution of the paper: Develop a design process for the consumer governance based on literature</vt:lpstr>
      <vt:lpstr>Testing the governance design based on transaction cost economics</vt:lpstr>
      <vt:lpstr>Application of the governance design process on three kinds of active consumers &amp; their key governance options</vt:lpstr>
      <vt:lpstr>Conclusion</vt:lpstr>
      <vt:lpstr>Designing a new governance for consumers to facilitate their participation in the energy system</vt:lpstr>
      <vt:lpstr>Sources – used in the presentation</vt:lpstr>
      <vt:lpstr>Sources – others</vt:lpstr>
      <vt:lpstr>Sources – others</vt:lpstr>
      <vt:lpstr>Sources – others</vt:lpstr>
      <vt:lpstr>Sources – others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 / durch Klicken hinzufügen</dc:title>
  <dc:creator>Pelka, Sabine</dc:creator>
  <cp:lastModifiedBy>Pelka, Sabine</cp:lastModifiedBy>
  <cp:revision>34</cp:revision>
  <cp:lastPrinted>2011-04-27T07:57:31Z</cp:lastPrinted>
  <dcterms:created xsi:type="dcterms:W3CDTF">2020-10-26T09:48:28Z</dcterms:created>
  <dcterms:modified xsi:type="dcterms:W3CDTF">2021-09-07T06:26:22Z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