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40"/>
  </p:notesMasterIdLst>
  <p:sldIdLst>
    <p:sldId id="288" r:id="rId5"/>
    <p:sldId id="257" r:id="rId6"/>
    <p:sldId id="396" r:id="rId7"/>
    <p:sldId id="258" r:id="rId8"/>
    <p:sldId id="280" r:id="rId9"/>
    <p:sldId id="269" r:id="rId10"/>
    <p:sldId id="291" r:id="rId11"/>
    <p:sldId id="377" r:id="rId12"/>
    <p:sldId id="374" r:id="rId13"/>
    <p:sldId id="375" r:id="rId14"/>
    <p:sldId id="373" r:id="rId15"/>
    <p:sldId id="376" r:id="rId16"/>
    <p:sldId id="380" r:id="rId17"/>
    <p:sldId id="304" r:id="rId18"/>
    <p:sldId id="308" r:id="rId19"/>
    <p:sldId id="390" r:id="rId20"/>
    <p:sldId id="389" r:id="rId21"/>
    <p:sldId id="310" r:id="rId22"/>
    <p:sldId id="322" r:id="rId23"/>
    <p:sldId id="391" r:id="rId24"/>
    <p:sldId id="386" r:id="rId25"/>
    <p:sldId id="298" r:id="rId26"/>
    <p:sldId id="383" r:id="rId27"/>
    <p:sldId id="392" r:id="rId28"/>
    <p:sldId id="393" r:id="rId29"/>
    <p:sldId id="302" r:id="rId30"/>
    <p:sldId id="290" r:id="rId31"/>
    <p:sldId id="372" r:id="rId32"/>
    <p:sldId id="384" r:id="rId33"/>
    <p:sldId id="319" r:id="rId34"/>
    <p:sldId id="399" r:id="rId35"/>
    <p:sldId id="400" r:id="rId36"/>
    <p:sldId id="398" r:id="rId37"/>
    <p:sldId id="401" r:id="rId38"/>
    <p:sldId id="40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B76ECAE9-5458-4C23-A304-F9B5BE713E01}">
          <p14:sldIdLst>
            <p14:sldId id="288"/>
            <p14:sldId id="257"/>
            <p14:sldId id="396"/>
            <p14:sldId id="258"/>
            <p14:sldId id="280"/>
            <p14:sldId id="269"/>
            <p14:sldId id="291"/>
            <p14:sldId id="377"/>
            <p14:sldId id="374"/>
            <p14:sldId id="375"/>
            <p14:sldId id="373"/>
            <p14:sldId id="376"/>
            <p14:sldId id="380"/>
            <p14:sldId id="304"/>
            <p14:sldId id="308"/>
            <p14:sldId id="390"/>
            <p14:sldId id="389"/>
            <p14:sldId id="310"/>
            <p14:sldId id="322"/>
            <p14:sldId id="391"/>
            <p14:sldId id="386"/>
            <p14:sldId id="298"/>
            <p14:sldId id="383"/>
            <p14:sldId id="392"/>
            <p14:sldId id="393"/>
            <p14:sldId id="302"/>
            <p14:sldId id="290"/>
            <p14:sldId id="372"/>
            <p14:sldId id="384"/>
            <p14:sldId id="319"/>
            <p14:sldId id="399"/>
            <p14:sldId id="400"/>
            <p14:sldId id="398"/>
            <p14:sldId id="401"/>
            <p14:sldId id="402"/>
          </p14:sldIdLst>
        </p14:section>
        <p14:section name="Backup Slides" id="{9CF5BF91-59EB-4422-8C08-CD4EAF02FBE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ehetbauer Paul" initials="ZP" lastIdx="33" clrIdx="0">
    <p:extLst>
      <p:ext uri="{19B8F6BF-5375-455C-9EA6-DF929625EA0E}">
        <p15:presenceInfo xmlns:p15="http://schemas.microsoft.com/office/powerpoint/2012/main" userId="S::Paul.Zehetbauer@ait.ac.at::262c3009-e0e2-4594-9b63-adae591285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B18"/>
    <a:srgbClr val="1488CA"/>
    <a:srgbClr val="FFFFFF"/>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202B0CA-FC54-4496-8BCA-5EF66A818D2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64" autoAdjust="0"/>
    <p:restoredTop sz="94269" autoAdjust="0"/>
  </p:normalViewPr>
  <p:slideViewPr>
    <p:cSldViewPr snapToGrid="0">
      <p:cViewPr varScale="1">
        <p:scale>
          <a:sx n="146" d="100"/>
          <a:sy n="146" d="100"/>
        </p:scale>
        <p:origin x="132" y="48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de-DE"/>
              <a:t>Cash Flow-Analyse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Tabelle1!$B$1</c:f>
              <c:strCache>
                <c:ptCount val="1"/>
                <c:pt idx="0">
                  <c:v>Basis-Szenario</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Tabelle1!$A$2:$A$7</c:f>
              <c:numCache>
                <c:formatCode>General</c:formatCode>
                <c:ptCount val="6"/>
                <c:pt idx="0">
                  <c:v>50</c:v>
                </c:pt>
                <c:pt idx="1">
                  <c:v>100</c:v>
                </c:pt>
                <c:pt idx="2">
                  <c:v>150</c:v>
                </c:pt>
                <c:pt idx="3">
                  <c:v>200</c:v>
                </c:pt>
                <c:pt idx="4">
                  <c:v>300</c:v>
                </c:pt>
                <c:pt idx="5">
                  <c:v>400</c:v>
                </c:pt>
              </c:numCache>
            </c:numRef>
          </c:xVal>
          <c:yVal>
            <c:numRef>
              <c:f>Tabelle1!$B$2:$B$7</c:f>
              <c:numCache>
                <c:formatCode>General</c:formatCode>
                <c:ptCount val="6"/>
                <c:pt idx="0">
                  <c:v>0</c:v>
                </c:pt>
                <c:pt idx="1">
                  <c:v>0</c:v>
                </c:pt>
                <c:pt idx="2">
                  <c:v>0</c:v>
                </c:pt>
                <c:pt idx="3">
                  <c:v>0</c:v>
                </c:pt>
                <c:pt idx="4">
                  <c:v>0</c:v>
                </c:pt>
                <c:pt idx="5">
                  <c:v>0</c:v>
                </c:pt>
              </c:numCache>
            </c:numRef>
          </c:yVal>
          <c:smooth val="1"/>
          <c:extLst>
            <c:ext xmlns:c16="http://schemas.microsoft.com/office/drawing/2014/chart" uri="{C3380CC4-5D6E-409C-BE32-E72D297353CC}">
              <c16:uniqueId val="{00000000-AB27-48B6-AD93-1CA8E79B74F5}"/>
            </c:ext>
          </c:extLst>
        </c:ser>
        <c:ser>
          <c:idx val="1"/>
          <c:order val="1"/>
          <c:tx>
            <c:strRef>
              <c:f>Tabelle1!$C$1</c:f>
              <c:strCache>
                <c:ptCount val="1"/>
                <c:pt idx="0">
                  <c:v>P2P Handels-Szenario </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Tabelle1!$A$2:$A$7</c:f>
              <c:numCache>
                <c:formatCode>General</c:formatCode>
                <c:ptCount val="6"/>
                <c:pt idx="0">
                  <c:v>50</c:v>
                </c:pt>
                <c:pt idx="1">
                  <c:v>100</c:v>
                </c:pt>
                <c:pt idx="2">
                  <c:v>150</c:v>
                </c:pt>
                <c:pt idx="3">
                  <c:v>200</c:v>
                </c:pt>
                <c:pt idx="4">
                  <c:v>300</c:v>
                </c:pt>
                <c:pt idx="5">
                  <c:v>400</c:v>
                </c:pt>
              </c:numCache>
            </c:numRef>
          </c:xVal>
          <c:yVal>
            <c:numRef>
              <c:f>Tabelle1!$C$2:$C$7</c:f>
              <c:numCache>
                <c:formatCode>General</c:formatCode>
                <c:ptCount val="6"/>
                <c:pt idx="0">
                  <c:v>3858.9</c:v>
                </c:pt>
                <c:pt idx="1">
                  <c:v>3858.9</c:v>
                </c:pt>
                <c:pt idx="2">
                  <c:v>3858.9</c:v>
                </c:pt>
                <c:pt idx="3">
                  <c:v>3858.9</c:v>
                </c:pt>
                <c:pt idx="4">
                  <c:v>3858.9</c:v>
                </c:pt>
                <c:pt idx="5">
                  <c:v>3858.9</c:v>
                </c:pt>
              </c:numCache>
            </c:numRef>
          </c:yVal>
          <c:smooth val="1"/>
          <c:extLst>
            <c:ext xmlns:c16="http://schemas.microsoft.com/office/drawing/2014/chart" uri="{C3380CC4-5D6E-409C-BE32-E72D297353CC}">
              <c16:uniqueId val="{00000001-AB27-48B6-AD93-1CA8E79B74F5}"/>
            </c:ext>
          </c:extLst>
        </c:ser>
        <c:ser>
          <c:idx val="2"/>
          <c:order val="2"/>
          <c:tx>
            <c:strRef>
              <c:f>Tabelle1!$D$1</c:f>
              <c:strCache>
                <c:ptCount val="1"/>
                <c:pt idx="0">
                  <c:v>Speicher-Szenario</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Tabelle1!$A$2:$A$7</c:f>
              <c:numCache>
                <c:formatCode>General</c:formatCode>
                <c:ptCount val="6"/>
                <c:pt idx="0">
                  <c:v>50</c:v>
                </c:pt>
                <c:pt idx="1">
                  <c:v>100</c:v>
                </c:pt>
                <c:pt idx="2">
                  <c:v>150</c:v>
                </c:pt>
                <c:pt idx="3">
                  <c:v>200</c:v>
                </c:pt>
                <c:pt idx="4">
                  <c:v>300</c:v>
                </c:pt>
                <c:pt idx="5">
                  <c:v>400</c:v>
                </c:pt>
              </c:numCache>
            </c:numRef>
          </c:xVal>
          <c:yVal>
            <c:numRef>
              <c:f>Tabelle1!$D$2:$D$7</c:f>
              <c:numCache>
                <c:formatCode>General</c:formatCode>
                <c:ptCount val="6"/>
                <c:pt idx="0">
                  <c:v>2260.4</c:v>
                </c:pt>
                <c:pt idx="1">
                  <c:v>4292.1000000000004</c:v>
                </c:pt>
                <c:pt idx="2">
                  <c:v>6093.8</c:v>
                </c:pt>
                <c:pt idx="3">
                  <c:v>7574.2</c:v>
                </c:pt>
                <c:pt idx="4">
                  <c:v>9396.9</c:v>
                </c:pt>
                <c:pt idx="5">
                  <c:v>10153.200000000001</c:v>
                </c:pt>
              </c:numCache>
            </c:numRef>
          </c:yVal>
          <c:smooth val="1"/>
          <c:extLst>
            <c:ext xmlns:c16="http://schemas.microsoft.com/office/drawing/2014/chart" uri="{C3380CC4-5D6E-409C-BE32-E72D297353CC}">
              <c16:uniqueId val="{00000002-AB27-48B6-AD93-1CA8E79B74F5}"/>
            </c:ext>
          </c:extLst>
        </c:ser>
        <c:ser>
          <c:idx val="3"/>
          <c:order val="3"/>
          <c:tx>
            <c:strRef>
              <c:f>Tabelle1!$E$1</c:f>
              <c:strCache>
                <c:ptCount val="1"/>
                <c:pt idx="0">
                  <c:v>Speicher-Szenario mit P2P Handel </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Tabelle1!$A$2:$A$7</c:f>
              <c:numCache>
                <c:formatCode>General</c:formatCode>
                <c:ptCount val="6"/>
                <c:pt idx="0">
                  <c:v>50</c:v>
                </c:pt>
                <c:pt idx="1">
                  <c:v>100</c:v>
                </c:pt>
                <c:pt idx="2">
                  <c:v>150</c:v>
                </c:pt>
                <c:pt idx="3">
                  <c:v>200</c:v>
                </c:pt>
                <c:pt idx="4">
                  <c:v>300</c:v>
                </c:pt>
                <c:pt idx="5">
                  <c:v>400</c:v>
                </c:pt>
              </c:numCache>
            </c:numRef>
          </c:xVal>
          <c:yVal>
            <c:numRef>
              <c:f>Tabelle1!$E$2:$E$7</c:f>
              <c:numCache>
                <c:formatCode>General</c:formatCode>
                <c:ptCount val="6"/>
                <c:pt idx="0">
                  <c:v>4883</c:v>
                </c:pt>
                <c:pt idx="1">
                  <c:v>6296</c:v>
                </c:pt>
                <c:pt idx="2">
                  <c:v>7654</c:v>
                </c:pt>
                <c:pt idx="3">
                  <c:v>8561</c:v>
                </c:pt>
                <c:pt idx="4">
                  <c:v>9489</c:v>
                </c:pt>
                <c:pt idx="5">
                  <c:v>10176</c:v>
                </c:pt>
              </c:numCache>
            </c:numRef>
          </c:yVal>
          <c:smooth val="1"/>
          <c:extLst>
            <c:ext xmlns:c16="http://schemas.microsoft.com/office/drawing/2014/chart" uri="{C3380CC4-5D6E-409C-BE32-E72D297353CC}">
              <c16:uniqueId val="{00000003-AB27-48B6-AD93-1CA8E79B74F5}"/>
            </c:ext>
          </c:extLst>
        </c:ser>
        <c:dLbls>
          <c:showLegendKey val="0"/>
          <c:showVal val="0"/>
          <c:showCatName val="0"/>
          <c:showSerName val="0"/>
          <c:showPercent val="0"/>
          <c:showBubbleSize val="0"/>
        </c:dLbls>
        <c:axId val="447697160"/>
        <c:axId val="447705032"/>
      </c:scatterChart>
      <c:valAx>
        <c:axId val="44769716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de-DE"/>
                  <a:t>Speicherkapazität in kWh</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7705032"/>
        <c:crosses val="autoZero"/>
        <c:crossBetween val="midCat"/>
      </c:valAx>
      <c:valAx>
        <c:axId val="447705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de-DE"/>
                  <a:t>€ Ersparnis/Gewinn pro Jahr</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7697160"/>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7D0B4-B17B-4A9A-9EC0-5225CC330AF0}" type="datetimeFigureOut">
              <a:rPr lang="de-DE" smtClean="0"/>
              <a:t>09.09.2021</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59E36-F765-408A-8392-304CC17F77AA}" type="slidenum">
              <a:rPr lang="de-DE" smtClean="0"/>
              <a:t>‹Nr.›</a:t>
            </a:fld>
            <a:endParaRPr lang="de-DE" dirty="0"/>
          </a:p>
        </p:txBody>
      </p:sp>
    </p:spTree>
    <p:extLst>
      <p:ext uri="{BB962C8B-B14F-4D97-AF65-F5344CB8AC3E}">
        <p14:creationId xmlns:p14="http://schemas.microsoft.com/office/powerpoint/2010/main" val="4097616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E3947E0-AD78-4D44-A777-7C771ED8F2E5}" type="slidenum">
              <a:rPr lang="de-DE" smtClean="0"/>
              <a:t>1</a:t>
            </a:fld>
            <a:endParaRPr lang="de-DE"/>
          </a:p>
        </p:txBody>
      </p:sp>
    </p:spTree>
    <p:extLst>
      <p:ext uri="{BB962C8B-B14F-4D97-AF65-F5344CB8AC3E}">
        <p14:creationId xmlns:p14="http://schemas.microsoft.com/office/powerpoint/2010/main" val="30189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Überschüssige Energie, die die Community in die Batterie übers Jahr einspeist.</a:t>
            </a:r>
          </a:p>
          <a:p>
            <a:r>
              <a:rPr lang="de-DE"/>
              <a:t>Basis und P2P sind deckungsgleich</a:t>
            </a:r>
          </a:p>
          <a:p>
            <a:r>
              <a:rPr lang="de-DE"/>
              <a:t>Speicherszenarien sind deckungsgleich.</a:t>
            </a:r>
          </a:p>
        </p:txBody>
      </p:sp>
      <p:sp>
        <p:nvSpPr>
          <p:cNvPr id="4" name="Foliennummernplatzhalter 3"/>
          <p:cNvSpPr>
            <a:spLocks noGrp="1"/>
          </p:cNvSpPr>
          <p:nvPr>
            <p:ph type="sldNum" sz="quarter" idx="5"/>
          </p:nvPr>
        </p:nvSpPr>
        <p:spPr/>
        <p:txBody>
          <a:bodyPr/>
          <a:lstStyle/>
          <a:p>
            <a:fld id="{0E3947E0-AD78-4D44-A777-7C771ED8F2E5}" type="slidenum">
              <a:rPr lang="de-DE" smtClean="0"/>
              <a:t>8</a:t>
            </a:fld>
            <a:endParaRPr lang="de-DE"/>
          </a:p>
        </p:txBody>
      </p:sp>
    </p:spTree>
    <p:extLst>
      <p:ext uri="{BB962C8B-B14F-4D97-AF65-F5344CB8AC3E}">
        <p14:creationId xmlns:p14="http://schemas.microsoft.com/office/powerpoint/2010/main" val="4075724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Energie aus Batterie, die die Kunden wieder aus der Batterie entnehmen, welche sie in der Vergangenheit selber eingespeist haben.</a:t>
            </a:r>
          </a:p>
        </p:txBody>
      </p:sp>
      <p:sp>
        <p:nvSpPr>
          <p:cNvPr id="4" name="Foliennummernplatzhalter 3"/>
          <p:cNvSpPr>
            <a:spLocks noGrp="1"/>
          </p:cNvSpPr>
          <p:nvPr>
            <p:ph type="sldNum" sz="quarter" idx="5"/>
          </p:nvPr>
        </p:nvSpPr>
        <p:spPr/>
        <p:txBody>
          <a:bodyPr/>
          <a:lstStyle/>
          <a:p>
            <a:fld id="{0E3947E0-AD78-4D44-A777-7C771ED8F2E5}" type="slidenum">
              <a:rPr lang="de-DE" smtClean="0"/>
              <a:t>9</a:t>
            </a:fld>
            <a:endParaRPr lang="de-DE"/>
          </a:p>
        </p:txBody>
      </p:sp>
    </p:spTree>
    <p:extLst>
      <p:ext uri="{BB962C8B-B14F-4D97-AF65-F5344CB8AC3E}">
        <p14:creationId xmlns:p14="http://schemas.microsoft.com/office/powerpoint/2010/main" val="1847475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Energie, die von einem Prosumer in die Batterie eingespeist wurde und später von anderen Kunden wieder genutzt wird (indirektes P2P Trading über den Speicher)</a:t>
            </a:r>
          </a:p>
        </p:txBody>
      </p:sp>
      <p:sp>
        <p:nvSpPr>
          <p:cNvPr id="4" name="Foliennummernplatzhalter 3"/>
          <p:cNvSpPr>
            <a:spLocks noGrp="1"/>
          </p:cNvSpPr>
          <p:nvPr>
            <p:ph type="sldNum" sz="quarter" idx="5"/>
          </p:nvPr>
        </p:nvSpPr>
        <p:spPr/>
        <p:txBody>
          <a:bodyPr/>
          <a:lstStyle/>
          <a:p>
            <a:fld id="{0E3947E0-AD78-4D44-A777-7C771ED8F2E5}" type="slidenum">
              <a:rPr lang="de-DE" smtClean="0"/>
              <a:t>10</a:t>
            </a:fld>
            <a:endParaRPr lang="de-DE"/>
          </a:p>
        </p:txBody>
      </p:sp>
    </p:spTree>
    <p:extLst>
      <p:ext uri="{BB962C8B-B14F-4D97-AF65-F5344CB8AC3E}">
        <p14:creationId xmlns:p14="http://schemas.microsoft.com/office/powerpoint/2010/main" val="375041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Überschüssige Energie im Speicher, welche innerhalbt von 36 Stunden nicht genutzt wurde und deswegen aus der Batterie ins Netz nach Vorgabe vom Zeitfenster zwangsentladen wurde.</a:t>
            </a:r>
          </a:p>
        </p:txBody>
      </p:sp>
      <p:sp>
        <p:nvSpPr>
          <p:cNvPr id="4" name="Foliennummernplatzhalter 3"/>
          <p:cNvSpPr>
            <a:spLocks noGrp="1"/>
          </p:cNvSpPr>
          <p:nvPr>
            <p:ph type="sldNum" sz="quarter" idx="5"/>
          </p:nvPr>
        </p:nvSpPr>
        <p:spPr/>
        <p:txBody>
          <a:bodyPr/>
          <a:lstStyle/>
          <a:p>
            <a:fld id="{0E3947E0-AD78-4D44-A777-7C771ED8F2E5}" type="slidenum">
              <a:rPr lang="de-DE" smtClean="0"/>
              <a:t>11</a:t>
            </a:fld>
            <a:endParaRPr lang="de-DE"/>
          </a:p>
        </p:txBody>
      </p:sp>
    </p:spTree>
    <p:extLst>
      <p:ext uri="{BB962C8B-B14F-4D97-AF65-F5344CB8AC3E}">
        <p14:creationId xmlns:p14="http://schemas.microsoft.com/office/powerpoint/2010/main" val="2168156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Energie, welche von der Community aus dem Netz bezogen wurde.</a:t>
            </a:r>
          </a:p>
        </p:txBody>
      </p:sp>
      <p:sp>
        <p:nvSpPr>
          <p:cNvPr id="4" name="Foliennummernplatzhalter 3"/>
          <p:cNvSpPr>
            <a:spLocks noGrp="1"/>
          </p:cNvSpPr>
          <p:nvPr>
            <p:ph type="sldNum" sz="quarter" idx="5"/>
          </p:nvPr>
        </p:nvSpPr>
        <p:spPr/>
        <p:txBody>
          <a:bodyPr/>
          <a:lstStyle/>
          <a:p>
            <a:fld id="{0E3947E0-AD78-4D44-A777-7C771ED8F2E5}" type="slidenum">
              <a:rPr lang="de-DE" smtClean="0"/>
              <a:t>12</a:t>
            </a:fld>
            <a:endParaRPr lang="de-DE"/>
          </a:p>
        </p:txBody>
      </p:sp>
    </p:spTree>
    <p:extLst>
      <p:ext uri="{BB962C8B-B14F-4D97-AF65-F5344CB8AC3E}">
        <p14:creationId xmlns:p14="http://schemas.microsoft.com/office/powerpoint/2010/main" val="3068438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Energiefluss entstanden durch P2P handel. Also überschüssige Energie die instantan von anderen genutzt werden kann.</a:t>
            </a:r>
          </a:p>
        </p:txBody>
      </p:sp>
      <p:sp>
        <p:nvSpPr>
          <p:cNvPr id="4" name="Foliennummernplatzhalter 3"/>
          <p:cNvSpPr>
            <a:spLocks noGrp="1"/>
          </p:cNvSpPr>
          <p:nvPr>
            <p:ph type="sldNum" sz="quarter" idx="5"/>
          </p:nvPr>
        </p:nvSpPr>
        <p:spPr/>
        <p:txBody>
          <a:bodyPr/>
          <a:lstStyle/>
          <a:p>
            <a:fld id="{0E3947E0-AD78-4D44-A777-7C771ED8F2E5}" type="slidenum">
              <a:rPr lang="de-DE" smtClean="0"/>
              <a:t>13</a:t>
            </a:fld>
            <a:endParaRPr lang="de-DE"/>
          </a:p>
        </p:txBody>
      </p:sp>
    </p:spTree>
    <p:extLst>
      <p:ext uri="{BB962C8B-B14F-4D97-AF65-F5344CB8AC3E}">
        <p14:creationId xmlns:p14="http://schemas.microsoft.com/office/powerpoint/2010/main" val="1179364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Einzige Größe, die zwei Wendepunkte hat und sehr vielversprechend für die Speicherdimensionierung zu sein scheint.</a:t>
            </a:r>
          </a:p>
        </p:txBody>
      </p:sp>
      <p:sp>
        <p:nvSpPr>
          <p:cNvPr id="4" name="Foliennummernplatzhalter 3"/>
          <p:cNvSpPr>
            <a:spLocks noGrp="1"/>
          </p:cNvSpPr>
          <p:nvPr>
            <p:ph type="sldNum" sz="quarter" idx="5"/>
          </p:nvPr>
        </p:nvSpPr>
        <p:spPr/>
        <p:txBody>
          <a:bodyPr/>
          <a:lstStyle/>
          <a:p>
            <a:fld id="{0E3947E0-AD78-4D44-A777-7C771ED8F2E5}" type="slidenum">
              <a:rPr lang="de-DE" smtClean="0"/>
              <a:t>25</a:t>
            </a:fld>
            <a:endParaRPr lang="de-DE"/>
          </a:p>
        </p:txBody>
      </p:sp>
    </p:spTree>
    <p:extLst>
      <p:ext uri="{BB962C8B-B14F-4D97-AF65-F5344CB8AC3E}">
        <p14:creationId xmlns:p14="http://schemas.microsoft.com/office/powerpoint/2010/main" val="1971304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55D6BE08-EA10-4D54-BD21-A534D25DF955}"/>
              </a:ext>
            </a:extLst>
          </p:cNvPr>
          <p:cNvPicPr/>
          <p:nvPr userDrawn="1"/>
        </p:nvPicPr>
        <p:blipFill rotWithShape="1">
          <a:blip r:embed="rId2">
            <a:extLst>
              <a:ext uri="{28A0092B-C50C-407E-A947-70E740481C1C}">
                <a14:useLocalDpi xmlns:a14="http://schemas.microsoft.com/office/drawing/2010/main" val="0"/>
              </a:ext>
            </a:extLst>
          </a:blip>
          <a:srcRect t="14022" b="62581"/>
          <a:stretch/>
        </p:blipFill>
        <p:spPr>
          <a:xfrm>
            <a:off x="3176" y="1"/>
            <a:ext cx="12204000" cy="3702756"/>
          </a:xfrm>
          <a:prstGeom prst="rect">
            <a:avLst/>
          </a:prstGeom>
        </p:spPr>
      </p:pic>
      <p:sp>
        <p:nvSpPr>
          <p:cNvPr id="8" name="Rectangle 7"/>
          <p:cNvSpPr/>
          <p:nvPr/>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486754" y="3702757"/>
            <a:ext cx="11213872" cy="1371184"/>
          </a:xfrm>
        </p:spPr>
        <p:txBody>
          <a:bodyPr bIns="0" anchor="b">
            <a:noAutofit/>
          </a:bodyPr>
          <a:lstStyle>
            <a:lvl1pPr algn="ctr">
              <a:lnSpc>
                <a:spcPct val="85000"/>
              </a:lnSpc>
              <a:defRPr sz="4800" spc="-50" baseline="0">
                <a:solidFill>
                  <a:schemeClr val="tx1"/>
                </a:solidFill>
                <a:latin typeface="Open Sans"/>
              </a:defRPr>
            </a:lvl1pPr>
          </a:lstStyle>
          <a:p>
            <a:r>
              <a:rPr lang="en-GB" noProof="0"/>
              <a:t>Mastertitelformat</a:t>
            </a:r>
            <a:br>
              <a:rPr lang="en-GB" noProof="0"/>
            </a:br>
            <a:r>
              <a:rPr lang="en-GB" noProof="0"/>
              <a:t>bearbeiten</a:t>
            </a:r>
          </a:p>
        </p:txBody>
      </p:sp>
      <p:sp>
        <p:nvSpPr>
          <p:cNvPr id="3" name="Subtitle 2"/>
          <p:cNvSpPr>
            <a:spLocks noGrp="1"/>
          </p:cNvSpPr>
          <p:nvPr>
            <p:ph type="subTitle" idx="1"/>
          </p:nvPr>
        </p:nvSpPr>
        <p:spPr>
          <a:xfrm>
            <a:off x="489525" y="5121141"/>
            <a:ext cx="11213872" cy="1143000"/>
          </a:xfrm>
        </p:spPr>
        <p:txBody>
          <a:bodyPr lIns="144000" tIns="108000" rIns="91440">
            <a:normAutofit/>
          </a:bodyPr>
          <a:lstStyle>
            <a:lvl1pPr marL="0" indent="0" algn="ctr">
              <a:buNone/>
              <a:defRPr sz="2400" cap="none" spc="200" baseline="0">
                <a:solidFill>
                  <a:schemeClr val="tx2"/>
                </a:solidFill>
                <a:latin typeface="Open Sans"/>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noProof="0"/>
              <a:t>Master-Untertitelformat bearbeiten</a:t>
            </a:r>
            <a:endParaRPr lang="en-GB" noProof="0"/>
          </a:p>
        </p:txBody>
      </p:sp>
      <p:cxnSp>
        <p:nvCxnSpPr>
          <p:cNvPr id="14" name="Straight Connector 9">
            <a:extLst>
              <a:ext uri="{FF2B5EF4-FFF2-40B4-BE49-F238E27FC236}">
                <a16:creationId xmlns:a16="http://schemas.microsoft.com/office/drawing/2014/main" id="{1D52C2DE-815A-4BF7-8482-4E4827656621}"/>
              </a:ext>
            </a:extLst>
          </p:cNvPr>
          <p:cNvCxnSpPr/>
          <p:nvPr userDrawn="1"/>
        </p:nvCxnSpPr>
        <p:spPr>
          <a:xfrm>
            <a:off x="-10887" y="5116089"/>
            <a:ext cx="12204000" cy="0"/>
          </a:xfrm>
          <a:prstGeom prst="line">
            <a:avLst/>
          </a:prstGeom>
          <a:ln/>
        </p:spPr>
        <p:style>
          <a:lnRef idx="1">
            <a:schemeClr val="dk1"/>
          </a:lnRef>
          <a:fillRef idx="0">
            <a:schemeClr val="dk1"/>
          </a:fillRef>
          <a:effectRef idx="0">
            <a:schemeClr val="dk1"/>
          </a:effectRef>
          <a:fontRef idx="minor">
            <a:schemeClr val="tx1"/>
          </a:fontRef>
        </p:style>
      </p:cxnSp>
      <p:sp>
        <p:nvSpPr>
          <p:cNvPr id="11" name="Slide Number Placeholder 5">
            <a:extLst>
              <a:ext uri="{FF2B5EF4-FFF2-40B4-BE49-F238E27FC236}">
                <a16:creationId xmlns:a16="http://schemas.microsoft.com/office/drawing/2014/main" id="{0F887631-AC84-4855-86F3-6F39FDCFB30A}"/>
              </a:ext>
            </a:extLst>
          </p:cNvPr>
          <p:cNvSpPr>
            <a:spLocks noGrp="1"/>
          </p:cNvSpPr>
          <p:nvPr>
            <p:ph type="sldNum" sz="quarter" idx="4"/>
          </p:nvPr>
        </p:nvSpPr>
        <p:spPr>
          <a:xfrm>
            <a:off x="8296101" y="6441032"/>
            <a:ext cx="3404525" cy="399918"/>
          </a:xfrm>
          <a:prstGeom prst="rect">
            <a:avLst/>
          </a:prstGeom>
        </p:spPr>
        <p:txBody>
          <a:bodyPr vert="horz" lIns="0" tIns="45720" rIns="0" bIns="45720" rtlCol="0" anchor="ctr"/>
          <a:lstStyle>
            <a:lvl1pPr algn="r">
              <a:defRPr sz="1050" b="1">
                <a:solidFill>
                  <a:srgbClr val="FFFFFF"/>
                </a:solidFill>
                <a:latin typeface="Open Sans"/>
              </a:defRPr>
            </a:lvl1pPr>
          </a:lstStyle>
          <a:p>
            <a:r>
              <a:rPr lang="de-DE"/>
              <a:t>© 2018 - ERA-NET SMART ENERGY SYSTEMS</a:t>
            </a:r>
            <a:endParaRPr lang="de-DE" dirty="0"/>
          </a:p>
        </p:txBody>
      </p:sp>
      <p:sp>
        <p:nvSpPr>
          <p:cNvPr id="16" name="Date Placeholder 4">
            <a:extLst>
              <a:ext uri="{FF2B5EF4-FFF2-40B4-BE49-F238E27FC236}">
                <a16:creationId xmlns:a16="http://schemas.microsoft.com/office/drawing/2014/main" id="{5F049B45-313A-4F66-842C-B1029A4948B3}"/>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09/09/2021</a:t>
            </a:fld>
            <a:endParaRPr lang="de-DE" dirty="0"/>
          </a:p>
        </p:txBody>
      </p:sp>
      <p:sp>
        <p:nvSpPr>
          <p:cNvPr id="17" name="Footer Placeholder 7">
            <a:extLst>
              <a:ext uri="{FF2B5EF4-FFF2-40B4-BE49-F238E27FC236}">
                <a16:creationId xmlns:a16="http://schemas.microsoft.com/office/drawing/2014/main" id="{31DE34C8-BF35-490C-8BE8-F282BB07B86F}"/>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pic>
        <p:nvPicPr>
          <p:cNvPr id="10" name="Grafik 9">
            <a:extLst>
              <a:ext uri="{FF2B5EF4-FFF2-40B4-BE49-F238E27FC236}">
                <a16:creationId xmlns:a16="http://schemas.microsoft.com/office/drawing/2014/main" id="{6E3C614C-46FA-4C97-A352-984C3CE620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291" y="111990"/>
            <a:ext cx="1894474" cy="21562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3702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67680C4E-AB5D-4805-935D-2330ACA5C3EA}"/>
              </a:ext>
            </a:extLst>
          </p:cNvPr>
          <p:cNvPicPr/>
          <p:nvPr userDrawn="1"/>
        </p:nvPicPr>
        <p:blipFill rotWithShape="1">
          <a:blip r:embed="rId2">
            <a:extLst>
              <a:ext uri="{28A0092B-C50C-407E-A947-70E740481C1C}">
                <a14:useLocalDpi xmlns:a14="http://schemas.microsoft.com/office/drawing/2010/main" val="0"/>
              </a:ext>
            </a:extLst>
          </a:blip>
          <a:srcRect t="14022" b="62581"/>
          <a:stretch/>
        </p:blipFill>
        <p:spPr>
          <a:xfrm>
            <a:off x="3177" y="-18000"/>
            <a:ext cx="12188824" cy="4953000"/>
          </a:xfrm>
          <a:prstGeom prst="rect">
            <a:avLst/>
          </a:prstGeom>
        </p:spPr>
      </p:pic>
      <p:sp>
        <p:nvSpPr>
          <p:cNvPr id="13" name="Rectangle 7">
            <a:extLst>
              <a:ext uri="{FF2B5EF4-FFF2-40B4-BE49-F238E27FC236}">
                <a16:creationId xmlns:a16="http://schemas.microsoft.com/office/drawing/2014/main" id="{25E86DC8-58D2-441E-B395-67DC5099079B}"/>
              </a:ext>
            </a:extLst>
          </p:cNvPr>
          <p:cNvSpPr/>
          <p:nvPr userDrawn="1"/>
        </p:nvSpPr>
        <p:spPr>
          <a:xfrm>
            <a:off x="0" y="4854389"/>
            <a:ext cx="12188825" cy="200361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15" name="Title 1">
            <a:extLst>
              <a:ext uri="{FF2B5EF4-FFF2-40B4-BE49-F238E27FC236}">
                <a16:creationId xmlns:a16="http://schemas.microsoft.com/office/drawing/2014/main" id="{A08AED65-DBF0-41BA-8EDB-19C69EB9ABAB}"/>
              </a:ext>
            </a:extLst>
          </p:cNvPr>
          <p:cNvSpPr>
            <a:spLocks noGrp="1"/>
          </p:cNvSpPr>
          <p:nvPr>
            <p:ph type="title" hasCustomPrompt="1"/>
          </p:nvPr>
        </p:nvSpPr>
        <p:spPr>
          <a:xfrm>
            <a:off x="486754" y="4853033"/>
            <a:ext cx="10724171" cy="1044847"/>
          </a:xfrm>
        </p:spPr>
        <p:txBody>
          <a:bodyPr lIns="91440" tIns="0" rIns="91440" bIns="0" anchor="b">
            <a:noAutofit/>
          </a:bodyPr>
          <a:lstStyle>
            <a:lvl1pPr>
              <a:defRPr sz="3600" b="0">
                <a:solidFill>
                  <a:schemeClr val="bg1"/>
                </a:solidFill>
              </a:defRPr>
            </a:lvl1pPr>
          </a:lstStyle>
          <a:p>
            <a:r>
              <a:rPr lang="de-DE" dirty="0"/>
              <a:t>Mastertitelformat</a:t>
            </a:r>
            <a:br>
              <a:rPr lang="de-DE" dirty="0"/>
            </a:br>
            <a:r>
              <a:rPr lang="de-DE" dirty="0"/>
              <a:t>bearbeiten</a:t>
            </a:r>
            <a:endParaRPr lang="en-US" dirty="0"/>
          </a:p>
        </p:txBody>
      </p:sp>
      <p:sp>
        <p:nvSpPr>
          <p:cNvPr id="16" name="Text Placeholder 3">
            <a:extLst>
              <a:ext uri="{FF2B5EF4-FFF2-40B4-BE49-F238E27FC236}">
                <a16:creationId xmlns:a16="http://schemas.microsoft.com/office/drawing/2014/main" id="{D54AC0B5-F068-4AA4-AA7C-7D346544A94F}"/>
              </a:ext>
            </a:extLst>
          </p:cNvPr>
          <p:cNvSpPr>
            <a:spLocks noGrp="1"/>
          </p:cNvSpPr>
          <p:nvPr>
            <p:ph type="body" sz="half" idx="2"/>
          </p:nvPr>
        </p:nvSpPr>
        <p:spPr>
          <a:xfrm>
            <a:off x="486777" y="5907024"/>
            <a:ext cx="10723767" cy="594360"/>
          </a:xfrm>
        </p:spPr>
        <p:txBody>
          <a:bodyPr lIns="91440" tIns="0" rIns="91440" bIns="0">
            <a:normAutofit/>
          </a:bodyPr>
          <a:lstStyle>
            <a:lvl1pPr marL="0" indent="0">
              <a:spcBef>
                <a:spcPts val="0"/>
              </a:spcBef>
              <a:spcAft>
                <a:spcPts val="600"/>
              </a:spcAft>
              <a:buNone/>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pic>
        <p:nvPicPr>
          <p:cNvPr id="18" name="Grafik 17">
            <a:extLst>
              <a:ext uri="{FF2B5EF4-FFF2-40B4-BE49-F238E27FC236}">
                <a16:creationId xmlns:a16="http://schemas.microsoft.com/office/drawing/2014/main" id="{A62DDD68-A2BA-4864-BF3B-D98ABF79BD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29785" y="5219055"/>
            <a:ext cx="1769900" cy="930043"/>
          </a:xfrm>
          <a:prstGeom prst="rect">
            <a:avLst/>
          </a:prstGeom>
        </p:spPr>
      </p:pic>
      <p:sp>
        <p:nvSpPr>
          <p:cNvPr id="20" name="Rectangle 8">
            <a:extLst>
              <a:ext uri="{FF2B5EF4-FFF2-40B4-BE49-F238E27FC236}">
                <a16:creationId xmlns:a16="http://schemas.microsoft.com/office/drawing/2014/main" id="{7AD982B9-93B2-4305-9B47-65AD1DA01603}"/>
              </a:ext>
            </a:extLst>
          </p:cNvPr>
          <p:cNvSpPr/>
          <p:nvPr userDrawn="1"/>
        </p:nvSpPr>
        <p:spPr>
          <a:xfrm>
            <a:off x="15" y="4790381"/>
            <a:ext cx="12188825" cy="640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10" name="Slide Number Placeholder 5">
            <a:extLst>
              <a:ext uri="{FF2B5EF4-FFF2-40B4-BE49-F238E27FC236}">
                <a16:creationId xmlns:a16="http://schemas.microsoft.com/office/drawing/2014/main" id="{50632673-BA1B-401C-AAA4-63B17EE4F661}"/>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a:t>
            </a:r>
          </a:p>
        </p:txBody>
      </p:sp>
      <p:sp>
        <p:nvSpPr>
          <p:cNvPr id="11" name="Date Placeholder 4">
            <a:extLst>
              <a:ext uri="{FF2B5EF4-FFF2-40B4-BE49-F238E27FC236}">
                <a16:creationId xmlns:a16="http://schemas.microsoft.com/office/drawing/2014/main" id="{2705DC70-57AF-4DD4-874D-D534F9E99AF1}"/>
              </a:ext>
            </a:extLst>
          </p:cNvPr>
          <p:cNvSpPr>
            <a:spLocks noGrp="1"/>
          </p:cNvSpPr>
          <p:nvPr>
            <p:ph type="dt" sz="half" idx="10"/>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09/09/2021</a:t>
            </a:fld>
            <a:endParaRPr lang="de-DE" dirty="0"/>
          </a:p>
        </p:txBody>
      </p:sp>
      <p:sp>
        <p:nvSpPr>
          <p:cNvPr id="12" name="Footer Placeholder 7">
            <a:extLst>
              <a:ext uri="{FF2B5EF4-FFF2-40B4-BE49-F238E27FC236}">
                <a16:creationId xmlns:a16="http://schemas.microsoft.com/office/drawing/2014/main" id="{64BD4C6C-633B-4A4C-966B-51289DD999F1}"/>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Tree>
    <p:extLst>
      <p:ext uri="{BB962C8B-B14F-4D97-AF65-F5344CB8AC3E}">
        <p14:creationId xmlns:p14="http://schemas.microsoft.com/office/powerpoint/2010/main" val="37625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78C7AA-C91D-4E6C-834A-F9FD733D23A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0358476-4B67-4257-A3D6-EAAE46AFB6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3E9C3BC-EB43-4DB9-8137-B19E8C39A641}"/>
              </a:ext>
            </a:extLst>
          </p:cNvPr>
          <p:cNvSpPr>
            <a:spLocks noGrp="1"/>
          </p:cNvSpPr>
          <p:nvPr>
            <p:ph type="dt" sz="half" idx="10"/>
          </p:nvPr>
        </p:nvSpPr>
        <p:spPr/>
        <p:txBody>
          <a:bodyPr/>
          <a:lstStyle/>
          <a:p>
            <a:fld id="{0730679A-ABCB-43E6-9E7F-AEEBCA2C8DD1}" type="datetimeFigureOut">
              <a:rPr lang="de-DE" smtClean="0"/>
              <a:t>09.09.2021</a:t>
            </a:fld>
            <a:endParaRPr lang="de-DE"/>
          </a:p>
        </p:txBody>
      </p:sp>
      <p:sp>
        <p:nvSpPr>
          <p:cNvPr id="5" name="Fußzeilenplatzhalter 4">
            <a:extLst>
              <a:ext uri="{FF2B5EF4-FFF2-40B4-BE49-F238E27FC236}">
                <a16:creationId xmlns:a16="http://schemas.microsoft.com/office/drawing/2014/main" id="{B0798848-1DD5-4EB3-BE69-15E1CF4C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039AA5D-F465-48AE-AC7A-E0BD28C37BB1}"/>
              </a:ext>
            </a:extLst>
          </p:cNvPr>
          <p:cNvSpPr>
            <a:spLocks noGrp="1"/>
          </p:cNvSpPr>
          <p:nvPr>
            <p:ph type="sldNum" sz="quarter" idx="12"/>
          </p:nvPr>
        </p:nvSpPr>
        <p:spPr/>
        <p:txBody>
          <a:bodyPr/>
          <a:lstStyle/>
          <a:p>
            <a:fld id="{66A1A832-A6AB-4C25-94B5-14640EA2E5F1}" type="slidenum">
              <a:rPr lang="de-DE" smtClean="0"/>
              <a:t>‹Nr.›</a:t>
            </a:fld>
            <a:endParaRPr lang="de-DE"/>
          </a:p>
        </p:txBody>
      </p:sp>
    </p:spTree>
    <p:extLst>
      <p:ext uri="{BB962C8B-B14F-4D97-AF65-F5344CB8AC3E}">
        <p14:creationId xmlns:p14="http://schemas.microsoft.com/office/powerpoint/2010/main" val="321474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D9A83-4629-4BA8-93E7-99C904F8C44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1196225-1989-466A-A6D7-9EFF5EF6CA5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29B3ED5-F65E-40B7-AF6D-027E65BFCDDC}"/>
              </a:ext>
            </a:extLst>
          </p:cNvPr>
          <p:cNvSpPr>
            <a:spLocks noGrp="1"/>
          </p:cNvSpPr>
          <p:nvPr>
            <p:ph type="dt" sz="half" idx="10"/>
          </p:nvPr>
        </p:nvSpPr>
        <p:spPr/>
        <p:txBody>
          <a:bodyPr/>
          <a:lstStyle/>
          <a:p>
            <a:fld id="{0730679A-ABCB-43E6-9E7F-AEEBCA2C8DD1}" type="datetimeFigureOut">
              <a:rPr lang="de-DE" smtClean="0"/>
              <a:t>09.09.2021</a:t>
            </a:fld>
            <a:endParaRPr lang="de-DE"/>
          </a:p>
        </p:txBody>
      </p:sp>
      <p:sp>
        <p:nvSpPr>
          <p:cNvPr id="5" name="Fußzeilenplatzhalter 4">
            <a:extLst>
              <a:ext uri="{FF2B5EF4-FFF2-40B4-BE49-F238E27FC236}">
                <a16:creationId xmlns:a16="http://schemas.microsoft.com/office/drawing/2014/main" id="{D8BB9D7A-7AFD-4FBD-96BE-5782E31396B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11E0CFE-9484-41EB-895A-29AE7023FD37}"/>
              </a:ext>
            </a:extLst>
          </p:cNvPr>
          <p:cNvSpPr>
            <a:spLocks noGrp="1"/>
          </p:cNvSpPr>
          <p:nvPr>
            <p:ph type="sldNum" sz="quarter" idx="12"/>
          </p:nvPr>
        </p:nvSpPr>
        <p:spPr/>
        <p:txBody>
          <a:bodyPr/>
          <a:lstStyle/>
          <a:p>
            <a:fld id="{66A1A832-A6AB-4C25-94B5-14640EA2E5F1}" type="slidenum">
              <a:rPr lang="de-DE" smtClean="0"/>
              <a:t>‹Nr.›</a:t>
            </a:fld>
            <a:endParaRPr lang="de-DE"/>
          </a:p>
        </p:txBody>
      </p:sp>
    </p:spTree>
    <p:extLst>
      <p:ext uri="{BB962C8B-B14F-4D97-AF65-F5344CB8AC3E}">
        <p14:creationId xmlns:p14="http://schemas.microsoft.com/office/powerpoint/2010/main" val="289323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elfoli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38E6CA-B8FE-4212-9311-A8155BAE02C3}"/>
              </a:ext>
            </a:extLst>
          </p:cNvPr>
          <p:cNvSpPr/>
          <p:nvPr userDrawn="1"/>
        </p:nvSpPr>
        <p:spPr>
          <a:xfrm>
            <a:off x="-10887" y="0"/>
            <a:ext cx="12199727" cy="382038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tangle 7"/>
          <p:cNvSpPr/>
          <p:nvPr/>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489525" y="5121141"/>
            <a:ext cx="11213872" cy="1143000"/>
          </a:xfrm>
        </p:spPr>
        <p:txBody>
          <a:bodyPr lIns="144000" tIns="108000" rIns="91440">
            <a:normAutofit/>
          </a:bodyPr>
          <a:lstStyle>
            <a:lvl1pPr marL="0" indent="0" algn="ctr">
              <a:buNone/>
              <a:defRPr sz="2400" cap="none" spc="200" baseline="0">
                <a:solidFill>
                  <a:schemeClr val="tx2"/>
                </a:solidFill>
                <a:latin typeface="Open Sans"/>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noProof="0"/>
              <a:t>Master-Untertitelformat bearbeiten</a:t>
            </a:r>
            <a:endParaRPr lang="en-GB" noProof="0"/>
          </a:p>
        </p:txBody>
      </p:sp>
      <p:pic>
        <p:nvPicPr>
          <p:cNvPr id="13" name="Grafik 12">
            <a:extLst>
              <a:ext uri="{FF2B5EF4-FFF2-40B4-BE49-F238E27FC236}">
                <a16:creationId xmlns:a16="http://schemas.microsoft.com/office/drawing/2014/main" id="{09FC09E5-ED2F-4D18-94AF-5C809A1831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8965" y="244068"/>
            <a:ext cx="4421661" cy="2323484"/>
          </a:xfrm>
          <a:prstGeom prst="rect">
            <a:avLst/>
          </a:prstGeom>
        </p:spPr>
      </p:pic>
      <p:cxnSp>
        <p:nvCxnSpPr>
          <p:cNvPr id="14" name="Straight Connector 9">
            <a:extLst>
              <a:ext uri="{FF2B5EF4-FFF2-40B4-BE49-F238E27FC236}">
                <a16:creationId xmlns:a16="http://schemas.microsoft.com/office/drawing/2014/main" id="{1D52C2DE-815A-4BF7-8482-4E4827656621}"/>
              </a:ext>
            </a:extLst>
          </p:cNvPr>
          <p:cNvCxnSpPr/>
          <p:nvPr userDrawn="1"/>
        </p:nvCxnSpPr>
        <p:spPr>
          <a:xfrm>
            <a:off x="-10887" y="5116089"/>
            <a:ext cx="12204000" cy="0"/>
          </a:xfrm>
          <a:prstGeom prst="line">
            <a:avLst/>
          </a:prstGeom>
          <a:ln/>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F471598D-AA51-4241-BA01-E6020DA94436}"/>
              </a:ext>
            </a:extLst>
          </p:cNvPr>
          <p:cNvSpPr>
            <a:spLocks noGrp="1"/>
          </p:cNvSpPr>
          <p:nvPr>
            <p:ph type="ctrTitle" hasCustomPrompt="1"/>
          </p:nvPr>
        </p:nvSpPr>
        <p:spPr>
          <a:xfrm>
            <a:off x="486754" y="3429000"/>
            <a:ext cx="11213872" cy="1644941"/>
          </a:xfrm>
        </p:spPr>
        <p:txBody>
          <a:bodyPr bIns="0" anchor="b">
            <a:noAutofit/>
          </a:bodyPr>
          <a:lstStyle>
            <a:lvl1pPr algn="ctr">
              <a:lnSpc>
                <a:spcPct val="85000"/>
              </a:lnSpc>
              <a:defRPr sz="4800" spc="-50" baseline="0">
                <a:solidFill>
                  <a:schemeClr val="tx1"/>
                </a:solidFill>
                <a:latin typeface="Open Sans"/>
              </a:defRPr>
            </a:lvl1pPr>
          </a:lstStyle>
          <a:p>
            <a:r>
              <a:rPr lang="en-GB" noProof="0"/>
              <a:t>Mastertitelformat</a:t>
            </a:r>
            <a:br>
              <a:rPr lang="en-GB" noProof="0"/>
            </a:br>
            <a:r>
              <a:rPr lang="en-GB" noProof="0"/>
              <a:t>bearbeiten</a:t>
            </a:r>
          </a:p>
        </p:txBody>
      </p:sp>
      <p:sp>
        <p:nvSpPr>
          <p:cNvPr id="16" name="Slide Number Placeholder 5">
            <a:extLst>
              <a:ext uri="{FF2B5EF4-FFF2-40B4-BE49-F238E27FC236}">
                <a16:creationId xmlns:a16="http://schemas.microsoft.com/office/drawing/2014/main" id="{639F6904-5B43-4519-9D89-6C68F01AB4C5}"/>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a:t>
            </a:r>
          </a:p>
        </p:txBody>
      </p:sp>
      <p:sp>
        <p:nvSpPr>
          <p:cNvPr id="17" name="Date Placeholder 4">
            <a:extLst>
              <a:ext uri="{FF2B5EF4-FFF2-40B4-BE49-F238E27FC236}">
                <a16:creationId xmlns:a16="http://schemas.microsoft.com/office/drawing/2014/main" id="{A0A970FD-8E2F-4225-9924-618D67DC83D8}"/>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09/09/2021</a:t>
            </a:fld>
            <a:endParaRPr lang="de-DE" dirty="0"/>
          </a:p>
        </p:txBody>
      </p:sp>
      <p:sp>
        <p:nvSpPr>
          <p:cNvPr id="18" name="Footer Placeholder 7">
            <a:extLst>
              <a:ext uri="{FF2B5EF4-FFF2-40B4-BE49-F238E27FC236}">
                <a16:creationId xmlns:a16="http://schemas.microsoft.com/office/drawing/2014/main" id="{4606B116-D2C6-4BAF-9CEA-870E73A795CB}"/>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Tree>
    <p:extLst>
      <p:ext uri="{BB962C8B-B14F-4D97-AF65-F5344CB8AC3E}">
        <p14:creationId xmlns:p14="http://schemas.microsoft.com/office/powerpoint/2010/main" val="387553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de-DE" noProof="0"/>
              <a:t>Mastertitelformat bearbeiten</a:t>
            </a:r>
            <a:endParaRPr lang="en-GB" noProof="0"/>
          </a:p>
        </p:txBody>
      </p:sp>
      <p:sp>
        <p:nvSpPr>
          <p:cNvPr id="11" name="Date Placeholder 4">
            <a:extLst>
              <a:ext uri="{FF2B5EF4-FFF2-40B4-BE49-F238E27FC236}">
                <a16:creationId xmlns:a16="http://schemas.microsoft.com/office/drawing/2014/main" id="{72C0FE63-4339-4573-8927-A6BE2CB3A1D4}"/>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09/09/2021</a:t>
            </a:fld>
            <a:endParaRPr lang="de-DE" dirty="0"/>
          </a:p>
        </p:txBody>
      </p:sp>
      <p:sp>
        <p:nvSpPr>
          <p:cNvPr id="12" name="Footer Placeholder 7">
            <a:extLst>
              <a:ext uri="{FF2B5EF4-FFF2-40B4-BE49-F238E27FC236}">
                <a16:creationId xmlns:a16="http://schemas.microsoft.com/office/drawing/2014/main" id="{999E9E5C-8191-4716-A183-158CEC209EFF}"/>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13" name="Content Placeholder 2">
            <a:extLst>
              <a:ext uri="{FF2B5EF4-FFF2-40B4-BE49-F238E27FC236}">
                <a16:creationId xmlns:a16="http://schemas.microsoft.com/office/drawing/2014/main" id="{91726984-0C5C-4808-8072-F5FB8FC5E9A3}"/>
              </a:ext>
            </a:extLst>
          </p:cNvPr>
          <p:cNvSpPr>
            <a:spLocks noGrp="1"/>
          </p:cNvSpPr>
          <p:nvPr>
            <p:ph sz="half" idx="10"/>
          </p:nvPr>
        </p:nvSpPr>
        <p:spPr>
          <a:xfrm>
            <a:off x="486754" y="1271847"/>
            <a:ext cx="11213872" cy="4854632"/>
          </a:xfrm>
        </p:spPr>
        <p:txBody>
          <a:bodyPr/>
          <a:lstStyle>
            <a:lvl1pPr>
              <a:defRPr>
                <a:solidFill>
                  <a:schemeClr val="tx2"/>
                </a:solidFill>
              </a:defRPr>
            </a:lvl1pPr>
            <a:lvl2pPr marL="384048" indent="-182880">
              <a:buFont typeface="Arial" panose="020B0604020202020204" pitchFamily="34" charset="0"/>
              <a:buChar char="•"/>
              <a:defRPr>
                <a:solidFill>
                  <a:schemeClr val="tx2"/>
                </a:solidFill>
              </a:defRPr>
            </a:lvl2pPr>
            <a:lvl3pPr marL="566928" indent="-182880">
              <a:buFont typeface="Arial" panose="020B0604020202020204" pitchFamily="34" charset="0"/>
              <a:buChar char="•"/>
              <a:defRPr>
                <a:solidFill>
                  <a:schemeClr val="tx2"/>
                </a:solidFill>
              </a:defRPr>
            </a:lvl3pPr>
            <a:lvl4pPr marL="749808" indent="-182880">
              <a:buFont typeface="Arial" panose="020B0604020202020204" pitchFamily="34" charset="0"/>
              <a:buChar char="•"/>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Slide Number Placeholder 5">
            <a:extLst>
              <a:ext uri="{FF2B5EF4-FFF2-40B4-BE49-F238E27FC236}">
                <a16:creationId xmlns:a16="http://schemas.microsoft.com/office/drawing/2014/main" id="{9FF5FB09-D1ED-44BB-9522-6C3DBE78A41B}"/>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 | </a:t>
            </a:r>
            <a:fld id="{AABDEC84-EF9A-4CAE-9DB7-B30F1ADF071F}" type="slidenum">
              <a:rPr lang="de-DE" smtClean="0"/>
              <a:pPr/>
              <a:t>‹Nr.›</a:t>
            </a:fld>
            <a:endParaRPr lang="de-DE" dirty="0"/>
          </a:p>
        </p:txBody>
      </p:sp>
      <p:pic>
        <p:nvPicPr>
          <p:cNvPr id="4" name="Grafik 3">
            <a:extLst>
              <a:ext uri="{FF2B5EF4-FFF2-40B4-BE49-F238E27FC236}">
                <a16:creationId xmlns:a16="http://schemas.microsoft.com/office/drawing/2014/main" id="{95753C24-7778-4ADB-A8B4-1A9DEA04E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4821" y="17397"/>
            <a:ext cx="825805" cy="939897"/>
          </a:xfrm>
          <a:prstGeom prst="rect">
            <a:avLst/>
          </a:prstGeom>
        </p:spPr>
      </p:pic>
    </p:spTree>
    <p:extLst>
      <p:ext uri="{BB962C8B-B14F-4D97-AF65-F5344CB8AC3E}">
        <p14:creationId xmlns:p14="http://schemas.microsoft.com/office/powerpoint/2010/main" val="255072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6754" y="1271846"/>
            <a:ext cx="5363559" cy="4854631"/>
          </a:xfrm>
        </p:spPr>
        <p:txBody>
          <a:bodyPr/>
          <a:lstStyle>
            <a:lvl1pPr>
              <a:defRPr>
                <a:solidFill>
                  <a:schemeClr val="tx2"/>
                </a:solidFill>
              </a:defRPr>
            </a:lvl1pPr>
            <a:lvl2pPr marL="384048" indent="-182880">
              <a:buFont typeface="Arial" panose="020B0604020202020204" pitchFamily="34" charset="0"/>
              <a:buChar char="•"/>
              <a:defRPr>
                <a:solidFill>
                  <a:schemeClr val="tx2"/>
                </a:solidFill>
              </a:defRPr>
            </a:lvl2pPr>
            <a:lvl3pPr marL="566928" indent="-182880">
              <a:buFont typeface="Arial" panose="020B0604020202020204" pitchFamily="34" charset="0"/>
              <a:buChar char="•"/>
              <a:defRPr>
                <a:solidFill>
                  <a:schemeClr val="tx2"/>
                </a:solidFill>
              </a:defRPr>
            </a:lvl3pPr>
            <a:lvl4pPr marL="749808" indent="-182880">
              <a:buFont typeface="Arial" panose="020B0604020202020204" pitchFamily="34" charset="0"/>
              <a:buChar char="•"/>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420195" y="1271846"/>
            <a:ext cx="5280432" cy="4854631"/>
          </a:xfrm>
        </p:spPr>
        <p:txBody>
          <a:bodyPr/>
          <a:lstStyle>
            <a:lvl1pPr>
              <a:defRPr>
                <a:solidFill>
                  <a:schemeClr val="tx2"/>
                </a:solidFill>
              </a:defRPr>
            </a:lvl1pPr>
            <a:lvl2pPr marL="384048" indent="-182880">
              <a:buFont typeface="Arial" panose="020B0604020202020204" pitchFamily="34" charset="0"/>
              <a:buChar char="•"/>
              <a:defRPr>
                <a:solidFill>
                  <a:schemeClr val="tx2"/>
                </a:solidFill>
              </a:defRPr>
            </a:lvl2pPr>
            <a:lvl3pPr marL="566928" indent="-182880">
              <a:buFont typeface="Arial" panose="020B0604020202020204" pitchFamily="34" charset="0"/>
              <a:buChar char="•"/>
              <a:defRPr>
                <a:solidFill>
                  <a:schemeClr val="tx2"/>
                </a:solidFill>
              </a:defRPr>
            </a:lvl3pPr>
            <a:lvl4pPr marL="749808" indent="-182880">
              <a:buFont typeface="Arial" panose="020B0604020202020204" pitchFamily="34" charset="0"/>
              <a:buChar char="•"/>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Title Placeholder 1">
            <a:extLst>
              <a:ext uri="{FF2B5EF4-FFF2-40B4-BE49-F238E27FC236}">
                <a16:creationId xmlns:a16="http://schemas.microsoft.com/office/drawing/2014/main" id="{C10C116F-1AC1-4ABF-92C5-4A7DBE3CEE91}"/>
              </a:ext>
            </a:extLst>
          </p:cNvPr>
          <p:cNvSpPr>
            <a:spLocks noGrp="1"/>
          </p:cNvSpPr>
          <p:nvPr>
            <p:ph type="title"/>
          </p:nvPr>
        </p:nvSpPr>
        <p:spPr>
          <a:xfrm>
            <a:off x="486754" y="33090"/>
            <a:ext cx="9741464" cy="930043"/>
          </a:xfrm>
          <a:prstGeom prst="rect">
            <a:avLst/>
          </a:prstGeom>
        </p:spPr>
        <p:txBody>
          <a:bodyPr vert="horz" lIns="91440" tIns="45720" rIns="91440" bIns="0" rtlCol="0" anchor="b">
            <a:noAutofit/>
          </a:bodyPr>
          <a:lstStyle/>
          <a:p>
            <a:r>
              <a:rPr lang="de-DE" noProof="0"/>
              <a:t>Mastertitelformat bearbeiten</a:t>
            </a:r>
            <a:endParaRPr lang="en-GB" noProof="0" dirty="0"/>
          </a:p>
        </p:txBody>
      </p:sp>
      <p:sp>
        <p:nvSpPr>
          <p:cNvPr id="14" name="Date Placeholder 4">
            <a:extLst>
              <a:ext uri="{FF2B5EF4-FFF2-40B4-BE49-F238E27FC236}">
                <a16:creationId xmlns:a16="http://schemas.microsoft.com/office/drawing/2014/main" id="{AD97EBD5-12A1-48A6-A114-13B207E04ECE}"/>
              </a:ext>
            </a:extLst>
          </p:cNvPr>
          <p:cNvSpPr>
            <a:spLocks noGrp="1"/>
          </p:cNvSpPr>
          <p:nvPr>
            <p:ph type="dt" sz="half" idx="10"/>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09/09/2021</a:t>
            </a:fld>
            <a:endParaRPr lang="de-DE" dirty="0"/>
          </a:p>
        </p:txBody>
      </p:sp>
      <p:sp>
        <p:nvSpPr>
          <p:cNvPr id="15" name="Footer Placeholder 7">
            <a:extLst>
              <a:ext uri="{FF2B5EF4-FFF2-40B4-BE49-F238E27FC236}">
                <a16:creationId xmlns:a16="http://schemas.microsoft.com/office/drawing/2014/main" id="{69908641-E157-424C-A5DF-D2E4F3EA0F5A}"/>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9" name="Slide Number Placeholder 5">
            <a:extLst>
              <a:ext uri="{FF2B5EF4-FFF2-40B4-BE49-F238E27FC236}">
                <a16:creationId xmlns:a16="http://schemas.microsoft.com/office/drawing/2014/main" id="{F78E69E9-7C71-4ABE-89E8-255047960B18}"/>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 | </a:t>
            </a:r>
            <a:fld id="{AABDEC84-EF9A-4CAE-9DB7-B30F1ADF071F}" type="slidenum">
              <a:rPr lang="de-DE" smtClean="0"/>
              <a:pPr/>
              <a:t>‹Nr.›</a:t>
            </a:fld>
            <a:endParaRPr lang="de-DE" dirty="0"/>
          </a:p>
        </p:txBody>
      </p:sp>
      <p:pic>
        <p:nvPicPr>
          <p:cNvPr id="10" name="Grafik 9">
            <a:extLst>
              <a:ext uri="{FF2B5EF4-FFF2-40B4-BE49-F238E27FC236}">
                <a16:creationId xmlns:a16="http://schemas.microsoft.com/office/drawing/2014/main" id="{FF213D97-19D4-484B-9C79-3BA8FE1F01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4821" y="17397"/>
            <a:ext cx="825805" cy="939897"/>
          </a:xfrm>
          <a:prstGeom prst="rect">
            <a:avLst/>
          </a:prstGeom>
        </p:spPr>
      </p:pic>
    </p:spTree>
    <p:extLst>
      <p:ext uri="{BB962C8B-B14F-4D97-AF65-F5344CB8AC3E}">
        <p14:creationId xmlns:p14="http://schemas.microsoft.com/office/powerpoint/2010/main" val="167816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3571" y="1255158"/>
            <a:ext cx="5272119" cy="655142"/>
          </a:xfrm>
          <a:solidFill>
            <a:schemeClr val="bg1"/>
          </a:solidFill>
          <a:ln>
            <a:solidFill>
              <a:schemeClr val="bg1"/>
            </a:solidFill>
          </a:ln>
        </p:spPr>
        <p:txBody>
          <a:bodyPr lIns="91440" rIns="91440" anchor="ctr">
            <a:normAutofit/>
          </a:bodyPr>
          <a:lstStyle>
            <a:lvl1pPr marL="0" indent="0">
              <a:lnSpc>
                <a:spcPct val="100000"/>
              </a:lnSpc>
              <a:spcBef>
                <a:spcPts val="0"/>
              </a:spcBef>
              <a:spcAft>
                <a:spcPts val="0"/>
              </a:spcAft>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573571" y="1902862"/>
            <a:ext cx="5272119" cy="4224324"/>
          </a:xfrm>
          <a:noFill/>
          <a:ln>
            <a:solidFill>
              <a:schemeClr val="bg1"/>
            </a:solidFill>
          </a:ln>
        </p:spPr>
        <p:txBody>
          <a:bodyPr lIns="72000"/>
          <a:lstStyle>
            <a:lvl2pPr marL="384048" indent="-182880">
              <a:buFont typeface="Arial" panose="020B0604020202020204" pitchFamily="34" charset="0"/>
              <a:buChar char="•"/>
              <a:defRPr/>
            </a:lvl2pPr>
            <a:lvl3pPr marL="566928" indent="-182880">
              <a:buFont typeface="Arial" panose="020B0604020202020204" pitchFamily="34" charset="0"/>
              <a:buChar char="•"/>
              <a:defRPr/>
            </a:lvl3pPr>
            <a:lvl4pPr marL="749808" indent="-182880">
              <a:buFont typeface="Arial" panose="020B0604020202020204" pitchFamily="34" charset="0"/>
              <a:buChar char="•"/>
              <a:defRPr/>
            </a:lvl4pPr>
            <a:lvl5pPr marL="932688" indent="-18288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15572" y="1254451"/>
            <a:ext cx="5285054" cy="655142"/>
          </a:xfrm>
          <a:solidFill>
            <a:schemeClr val="bg1"/>
          </a:solidFill>
          <a:ln>
            <a:solidFill>
              <a:schemeClr val="bg1"/>
            </a:solidFill>
          </a:ln>
        </p:spPr>
        <p:txBody>
          <a:bodyPr lIns="91440" rIns="91440" anchor="ctr">
            <a:normAutofit/>
          </a:bodyPr>
          <a:lstStyle>
            <a:lvl1pPr marL="0" indent="0">
              <a:lnSpc>
                <a:spcPct val="100000"/>
              </a:lnSpc>
              <a:spcBef>
                <a:spcPts val="0"/>
              </a:spcBef>
              <a:spcAft>
                <a:spcPts val="0"/>
              </a:spcAft>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415572" y="1902155"/>
            <a:ext cx="5285054" cy="4224324"/>
          </a:xfrm>
          <a:noFill/>
          <a:ln>
            <a:solidFill>
              <a:schemeClr val="bg1"/>
            </a:solidFill>
          </a:ln>
        </p:spPr>
        <p:txBody>
          <a:bodyPr lIns="72000"/>
          <a:lstStyle>
            <a:lvl2pPr marL="384048" indent="-182880">
              <a:buFont typeface="Arial" panose="020B0604020202020204" pitchFamily="34" charset="0"/>
              <a:buChar char="•"/>
              <a:defRPr/>
            </a:lvl2pPr>
            <a:lvl3pPr marL="566928" indent="-182880">
              <a:buFont typeface="Arial" panose="020B0604020202020204" pitchFamily="34" charset="0"/>
              <a:buChar char="•"/>
              <a:defRPr/>
            </a:lvl3pPr>
            <a:lvl4pPr marL="749808" indent="-182880">
              <a:buFont typeface="Arial" panose="020B0604020202020204" pitchFamily="34" charset="0"/>
              <a:buChar char="•"/>
              <a:defRPr/>
            </a:lvl4pPr>
            <a:lvl5pPr marL="932688" indent="-18288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itle Placeholder 1">
            <a:extLst>
              <a:ext uri="{FF2B5EF4-FFF2-40B4-BE49-F238E27FC236}">
                <a16:creationId xmlns:a16="http://schemas.microsoft.com/office/drawing/2014/main" id="{2F30DD1C-ED51-4015-942E-0631E6FAEEE2}"/>
              </a:ext>
            </a:extLst>
          </p:cNvPr>
          <p:cNvSpPr>
            <a:spLocks noGrp="1"/>
          </p:cNvSpPr>
          <p:nvPr>
            <p:ph type="title"/>
          </p:nvPr>
        </p:nvSpPr>
        <p:spPr>
          <a:xfrm>
            <a:off x="486754" y="33090"/>
            <a:ext cx="9741464" cy="930043"/>
          </a:xfrm>
          <a:prstGeom prst="rect">
            <a:avLst/>
          </a:prstGeom>
        </p:spPr>
        <p:txBody>
          <a:bodyPr vert="horz" lIns="91440" tIns="45720" rIns="91440" bIns="0" rtlCol="0" anchor="b">
            <a:noAutofit/>
          </a:bodyPr>
          <a:lstStyle/>
          <a:p>
            <a:r>
              <a:rPr lang="de-DE" noProof="0"/>
              <a:t>Mastertitelformat bearbeiten</a:t>
            </a:r>
            <a:endParaRPr lang="en-GB" noProof="0" dirty="0"/>
          </a:p>
        </p:txBody>
      </p:sp>
      <p:sp>
        <p:nvSpPr>
          <p:cNvPr id="16" name="Date Placeholder 4">
            <a:extLst>
              <a:ext uri="{FF2B5EF4-FFF2-40B4-BE49-F238E27FC236}">
                <a16:creationId xmlns:a16="http://schemas.microsoft.com/office/drawing/2014/main" id="{2F9E9B87-6DEC-4FFF-BDB6-5DC145E25F7A}"/>
              </a:ext>
            </a:extLst>
          </p:cNvPr>
          <p:cNvSpPr>
            <a:spLocks noGrp="1"/>
          </p:cNvSpPr>
          <p:nvPr>
            <p:ph type="dt" sz="half" idx="11"/>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09/09/2021</a:t>
            </a:fld>
            <a:endParaRPr lang="de-DE" dirty="0"/>
          </a:p>
        </p:txBody>
      </p:sp>
      <p:sp>
        <p:nvSpPr>
          <p:cNvPr id="17" name="Footer Placeholder 7">
            <a:extLst>
              <a:ext uri="{FF2B5EF4-FFF2-40B4-BE49-F238E27FC236}">
                <a16:creationId xmlns:a16="http://schemas.microsoft.com/office/drawing/2014/main" id="{D606F2C7-B5E6-4EF3-A0DA-79DEAE91CC16}"/>
              </a:ext>
            </a:extLst>
          </p:cNvPr>
          <p:cNvSpPr>
            <a:spLocks noGrp="1"/>
          </p:cNvSpPr>
          <p:nvPr>
            <p:ph type="ftr" sz="quarter" idx="12"/>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11" name="Slide Number Placeholder 5">
            <a:extLst>
              <a:ext uri="{FF2B5EF4-FFF2-40B4-BE49-F238E27FC236}">
                <a16:creationId xmlns:a16="http://schemas.microsoft.com/office/drawing/2014/main" id="{9542062D-17A4-4267-814A-CA32001F6AA0}"/>
              </a:ext>
            </a:extLst>
          </p:cNvPr>
          <p:cNvSpPr>
            <a:spLocks noGrp="1"/>
          </p:cNvSpPr>
          <p:nvPr>
            <p:ph type="sldNum" sz="quarter" idx="13"/>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 | </a:t>
            </a:r>
            <a:fld id="{AABDEC84-EF9A-4CAE-9DB7-B30F1ADF071F}" type="slidenum">
              <a:rPr lang="de-DE" smtClean="0"/>
              <a:pPr/>
              <a:t>‹Nr.›</a:t>
            </a:fld>
            <a:endParaRPr lang="de-DE" dirty="0"/>
          </a:p>
        </p:txBody>
      </p:sp>
      <p:pic>
        <p:nvPicPr>
          <p:cNvPr id="12" name="Grafik 11">
            <a:extLst>
              <a:ext uri="{FF2B5EF4-FFF2-40B4-BE49-F238E27FC236}">
                <a16:creationId xmlns:a16="http://schemas.microsoft.com/office/drawing/2014/main" id="{C695D5BD-61C7-434F-8299-75C1A73890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4821" y="17397"/>
            <a:ext cx="825805" cy="939897"/>
          </a:xfrm>
          <a:prstGeom prst="rect">
            <a:avLst/>
          </a:prstGeom>
        </p:spPr>
      </p:pic>
    </p:spTree>
    <p:extLst>
      <p:ext uri="{BB962C8B-B14F-4D97-AF65-F5344CB8AC3E}">
        <p14:creationId xmlns:p14="http://schemas.microsoft.com/office/powerpoint/2010/main" val="237039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9881" y="1271139"/>
            <a:ext cx="5280432" cy="652445"/>
          </a:xfrm>
          <a:solidFill>
            <a:srgbClr val="1488CA"/>
          </a:solidFill>
          <a:ln>
            <a:solidFill>
              <a:schemeClr val="accent5"/>
            </a:solidFill>
          </a:ln>
        </p:spPr>
        <p:txBody>
          <a:bodyPr lIns="91440" rIns="91440" anchor="ctr">
            <a:normAutofit/>
          </a:bodyPr>
          <a:lstStyle>
            <a:lvl1pPr marL="0" indent="0">
              <a:lnSpc>
                <a:spcPct val="100000"/>
              </a:lnSpc>
              <a:spcBef>
                <a:spcPts val="0"/>
              </a:spcBef>
              <a:spcAft>
                <a:spcPts val="0"/>
              </a:spcAft>
              <a:buNone/>
              <a:defRPr sz="2000" b="0" cap="all"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569881" y="1918844"/>
            <a:ext cx="5280432" cy="4206928"/>
          </a:xfrm>
          <a:ln>
            <a:solidFill>
              <a:srgbClr val="1488CA"/>
            </a:solidFill>
          </a:ln>
        </p:spPr>
        <p:txBody>
          <a:bodyPr lIns="72000"/>
          <a:lstStyle>
            <a:lvl2pPr marL="384048" indent="-182880">
              <a:buFont typeface="Arial" panose="020B0604020202020204" pitchFamily="34" charset="0"/>
              <a:buChar char="•"/>
              <a:defRPr/>
            </a:lvl2pPr>
            <a:lvl3pPr marL="566928" indent="-182880">
              <a:buFont typeface="Arial" panose="020B0604020202020204" pitchFamily="34" charset="0"/>
              <a:buChar char="•"/>
              <a:defRPr/>
            </a:lvl3pPr>
            <a:lvl4pPr marL="749808" indent="-182880">
              <a:buFont typeface="Arial" panose="020B0604020202020204" pitchFamily="34" charset="0"/>
              <a:buChar char="•"/>
              <a:defRPr/>
            </a:lvl4pPr>
            <a:lvl5pPr marL="932688" indent="-18288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20194" y="1271846"/>
            <a:ext cx="5280432" cy="652445"/>
          </a:xfrm>
          <a:solidFill>
            <a:srgbClr val="1488CA"/>
          </a:solidFill>
          <a:ln>
            <a:solidFill>
              <a:schemeClr val="accent5"/>
            </a:solidFill>
          </a:ln>
        </p:spPr>
        <p:txBody>
          <a:bodyPr lIns="91440" rIns="91440" anchor="ctr">
            <a:normAutofit/>
          </a:bodyPr>
          <a:lstStyle>
            <a:lvl1pPr marL="0" indent="0">
              <a:lnSpc>
                <a:spcPct val="100000"/>
              </a:lnSpc>
              <a:spcBef>
                <a:spcPts val="0"/>
              </a:spcBef>
              <a:spcAft>
                <a:spcPts val="0"/>
              </a:spcAft>
              <a:buNone/>
              <a:defRPr sz="2000" b="0" cap="all"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420194" y="1919551"/>
            <a:ext cx="5280432" cy="4206928"/>
          </a:xfrm>
          <a:ln>
            <a:solidFill>
              <a:srgbClr val="1488CA"/>
            </a:solidFill>
          </a:ln>
        </p:spPr>
        <p:txBody>
          <a:bodyPr lIns="72000"/>
          <a:lstStyle>
            <a:lvl2pPr marL="486918" indent="-285750">
              <a:buFont typeface="Arial" panose="020B0604020202020204" pitchFamily="34" charset="0"/>
              <a:buChar char="•"/>
              <a:defRPr/>
            </a:lvl2pPr>
            <a:lvl3pPr marL="669798" indent="-285750">
              <a:buFont typeface="Arial" panose="020B0604020202020204" pitchFamily="34" charset="0"/>
              <a:buChar char="•"/>
              <a:defRPr/>
            </a:lvl3pPr>
            <a:lvl4pPr marL="852678" indent="-285750">
              <a:buFont typeface="Arial" panose="020B0604020202020204" pitchFamily="34" charset="0"/>
              <a:buChar char="•"/>
              <a:defRPr/>
            </a:lvl4pPr>
            <a:lvl5pPr marL="1035558" indent="-28575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itle Placeholder 1">
            <a:extLst>
              <a:ext uri="{FF2B5EF4-FFF2-40B4-BE49-F238E27FC236}">
                <a16:creationId xmlns:a16="http://schemas.microsoft.com/office/drawing/2014/main" id="{B8908FAB-AE7D-4CE1-99F6-373DCD747F86}"/>
              </a:ext>
            </a:extLst>
          </p:cNvPr>
          <p:cNvSpPr txBox="1">
            <a:spLocks/>
          </p:cNvSpPr>
          <p:nvPr userDrawn="1"/>
        </p:nvSpPr>
        <p:spPr>
          <a:xfrm>
            <a:off x="486754" y="33090"/>
            <a:ext cx="9741464" cy="930043"/>
          </a:xfrm>
          <a:prstGeom prst="rect">
            <a:avLst/>
          </a:prstGeom>
        </p:spPr>
        <p:txBody>
          <a:bodyPr vert="horz" lIns="91440" tIns="45720" rIns="91440" bIns="0" rtlCol="0" anchor="b">
            <a:noAutofit/>
          </a:bodyPr>
          <a:lstStyle>
            <a:lvl1pPr algn="l" defTabSz="914400" rtl="0" eaLnBrk="1" latinLnBrk="0" hangingPunct="1">
              <a:lnSpc>
                <a:spcPct val="100000"/>
              </a:lnSpc>
              <a:spcBef>
                <a:spcPct val="0"/>
              </a:spcBef>
              <a:buNone/>
              <a:defRPr sz="2800" kern="1200" spc="-50" baseline="0">
                <a:solidFill>
                  <a:schemeClr val="tx1"/>
                </a:solidFill>
                <a:latin typeface="Open Sans"/>
                <a:ea typeface="+mj-ea"/>
                <a:cs typeface="+mj-cs"/>
              </a:defRPr>
            </a:lvl1pPr>
          </a:lstStyle>
          <a:p>
            <a:r>
              <a:rPr lang="en-GB"/>
              <a:t>Mastertitelformat </a:t>
            </a:r>
            <a:br>
              <a:rPr lang="en-GB"/>
            </a:br>
            <a:r>
              <a:rPr lang="en-GB"/>
              <a:t>bearbeiten</a:t>
            </a:r>
          </a:p>
        </p:txBody>
      </p:sp>
      <p:sp>
        <p:nvSpPr>
          <p:cNvPr id="16" name="Date Placeholder 4">
            <a:extLst>
              <a:ext uri="{FF2B5EF4-FFF2-40B4-BE49-F238E27FC236}">
                <a16:creationId xmlns:a16="http://schemas.microsoft.com/office/drawing/2014/main" id="{E13F79B0-E598-4D8E-831A-7AC1D10FBC21}"/>
              </a:ext>
            </a:extLst>
          </p:cNvPr>
          <p:cNvSpPr>
            <a:spLocks noGrp="1"/>
          </p:cNvSpPr>
          <p:nvPr>
            <p:ph type="dt" sz="half" idx="11"/>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09/09/2021</a:t>
            </a:fld>
            <a:endParaRPr lang="de-DE" dirty="0"/>
          </a:p>
        </p:txBody>
      </p:sp>
      <p:sp>
        <p:nvSpPr>
          <p:cNvPr id="17" name="Footer Placeholder 7">
            <a:extLst>
              <a:ext uri="{FF2B5EF4-FFF2-40B4-BE49-F238E27FC236}">
                <a16:creationId xmlns:a16="http://schemas.microsoft.com/office/drawing/2014/main" id="{41E3247E-D987-489B-B7C3-BF48D0EA90C1}"/>
              </a:ext>
            </a:extLst>
          </p:cNvPr>
          <p:cNvSpPr>
            <a:spLocks noGrp="1"/>
          </p:cNvSpPr>
          <p:nvPr>
            <p:ph type="ftr" sz="quarter" idx="12"/>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11" name="Slide Number Placeholder 5">
            <a:extLst>
              <a:ext uri="{FF2B5EF4-FFF2-40B4-BE49-F238E27FC236}">
                <a16:creationId xmlns:a16="http://schemas.microsoft.com/office/drawing/2014/main" id="{02B2E87B-66CE-4246-BA4A-C6144B3E0D84}"/>
              </a:ext>
            </a:extLst>
          </p:cNvPr>
          <p:cNvSpPr>
            <a:spLocks noGrp="1"/>
          </p:cNvSpPr>
          <p:nvPr>
            <p:ph type="sldNum" sz="quarter" idx="13"/>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 | </a:t>
            </a:r>
            <a:fld id="{AABDEC84-EF9A-4CAE-9DB7-B30F1ADF071F}" type="slidenum">
              <a:rPr lang="de-DE" smtClean="0"/>
              <a:pPr/>
              <a:t>‹Nr.›</a:t>
            </a:fld>
            <a:endParaRPr lang="de-DE" dirty="0"/>
          </a:p>
        </p:txBody>
      </p:sp>
      <p:pic>
        <p:nvPicPr>
          <p:cNvPr id="12" name="Grafik 11">
            <a:extLst>
              <a:ext uri="{FF2B5EF4-FFF2-40B4-BE49-F238E27FC236}">
                <a16:creationId xmlns:a16="http://schemas.microsoft.com/office/drawing/2014/main" id="{0CBA134A-5878-4B0D-BA13-B8D12252C1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4821" y="17397"/>
            <a:ext cx="825805" cy="939897"/>
          </a:xfrm>
          <a:prstGeom prst="rect">
            <a:avLst/>
          </a:prstGeom>
        </p:spPr>
      </p:pic>
    </p:spTree>
    <p:extLst>
      <p:ext uri="{BB962C8B-B14F-4D97-AF65-F5344CB8AC3E}">
        <p14:creationId xmlns:p14="http://schemas.microsoft.com/office/powerpoint/2010/main" val="202274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1" name="Date Placeholder 4">
            <a:extLst>
              <a:ext uri="{FF2B5EF4-FFF2-40B4-BE49-F238E27FC236}">
                <a16:creationId xmlns:a16="http://schemas.microsoft.com/office/drawing/2014/main" id="{3C8AEE11-924B-4E3F-A823-1248FFF016FA}"/>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09/09/2021</a:t>
            </a:fld>
            <a:endParaRPr lang="de-DE" dirty="0"/>
          </a:p>
        </p:txBody>
      </p:sp>
      <p:sp>
        <p:nvSpPr>
          <p:cNvPr id="12" name="Footer Placeholder 7">
            <a:extLst>
              <a:ext uri="{FF2B5EF4-FFF2-40B4-BE49-F238E27FC236}">
                <a16:creationId xmlns:a16="http://schemas.microsoft.com/office/drawing/2014/main" id="{5852A034-7D1C-4C50-A22C-41811D28F07E}"/>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6" name="Slide Number Placeholder 5">
            <a:extLst>
              <a:ext uri="{FF2B5EF4-FFF2-40B4-BE49-F238E27FC236}">
                <a16:creationId xmlns:a16="http://schemas.microsoft.com/office/drawing/2014/main" id="{4E26927A-BA41-4FC0-8F9A-A0033B234468}"/>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 | </a:t>
            </a:r>
            <a:fld id="{AABDEC84-EF9A-4CAE-9DB7-B30F1ADF071F}" type="slidenum">
              <a:rPr lang="de-DE" smtClean="0"/>
              <a:pPr/>
              <a:t>‹Nr.›</a:t>
            </a:fld>
            <a:endParaRPr lang="de-DE" dirty="0"/>
          </a:p>
        </p:txBody>
      </p:sp>
      <p:sp>
        <p:nvSpPr>
          <p:cNvPr id="8" name="Title 1">
            <a:extLst>
              <a:ext uri="{FF2B5EF4-FFF2-40B4-BE49-F238E27FC236}">
                <a16:creationId xmlns:a16="http://schemas.microsoft.com/office/drawing/2014/main" id="{229E7A98-02E6-433B-9D3D-48A6861C4E86}"/>
              </a:ext>
            </a:extLst>
          </p:cNvPr>
          <p:cNvSpPr>
            <a:spLocks noGrp="1"/>
          </p:cNvSpPr>
          <p:nvPr>
            <p:ph type="title"/>
          </p:nvPr>
        </p:nvSpPr>
        <p:spPr>
          <a:xfrm>
            <a:off x="486754" y="33090"/>
            <a:ext cx="9424890" cy="930043"/>
          </a:xfrm>
        </p:spPr>
        <p:txBody>
          <a:bodyPr/>
          <a:lstStyle>
            <a:lvl1pPr>
              <a:defRPr>
                <a:solidFill>
                  <a:schemeClr val="tx1"/>
                </a:solidFill>
              </a:defRPr>
            </a:lvl1pPr>
          </a:lstStyle>
          <a:p>
            <a:r>
              <a:rPr lang="de-DE" noProof="0"/>
              <a:t>Mastertitelformat bearbeiten</a:t>
            </a:r>
            <a:endParaRPr lang="en-GB" noProof="0"/>
          </a:p>
        </p:txBody>
      </p:sp>
      <p:pic>
        <p:nvPicPr>
          <p:cNvPr id="7" name="Grafik 6">
            <a:extLst>
              <a:ext uri="{FF2B5EF4-FFF2-40B4-BE49-F238E27FC236}">
                <a16:creationId xmlns:a16="http://schemas.microsoft.com/office/drawing/2014/main" id="{F222B23B-0408-4715-8875-956B087498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4821" y="17397"/>
            <a:ext cx="825805" cy="939897"/>
          </a:xfrm>
          <a:prstGeom prst="rect">
            <a:avLst/>
          </a:prstGeom>
        </p:spPr>
      </p:pic>
    </p:spTree>
    <p:extLst>
      <p:ext uri="{BB962C8B-B14F-4D97-AF65-F5344CB8AC3E}">
        <p14:creationId xmlns:p14="http://schemas.microsoft.com/office/powerpoint/2010/main" val="425459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C3AE8D6A-EDBC-471A-83A5-1EB06BAC4ABF}"/>
              </a:ext>
            </a:extLst>
          </p:cNvPr>
          <p:cNvSpPr/>
          <p:nvPr userDrawn="1"/>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Grafik 10">
            <a:extLst>
              <a:ext uri="{FF2B5EF4-FFF2-40B4-BE49-F238E27FC236}">
                <a16:creationId xmlns:a16="http://schemas.microsoft.com/office/drawing/2014/main" id="{1D61A163-92D8-4C59-A45C-2B1F6995C9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1" y="6424992"/>
            <a:ext cx="467703" cy="432000"/>
          </a:xfrm>
          <a:prstGeom prst="rect">
            <a:avLst/>
          </a:prstGeom>
        </p:spPr>
      </p:pic>
      <p:sp>
        <p:nvSpPr>
          <p:cNvPr id="15" name="Date Placeholder 4">
            <a:extLst>
              <a:ext uri="{FF2B5EF4-FFF2-40B4-BE49-F238E27FC236}">
                <a16:creationId xmlns:a16="http://schemas.microsoft.com/office/drawing/2014/main" id="{5555BD2F-1072-4C1B-BA28-27E207A5491A}"/>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09/09/2021</a:t>
            </a:fld>
            <a:endParaRPr lang="de-DE" dirty="0"/>
          </a:p>
        </p:txBody>
      </p:sp>
      <p:sp>
        <p:nvSpPr>
          <p:cNvPr id="16" name="Footer Placeholder 7">
            <a:extLst>
              <a:ext uri="{FF2B5EF4-FFF2-40B4-BE49-F238E27FC236}">
                <a16:creationId xmlns:a16="http://schemas.microsoft.com/office/drawing/2014/main" id="{8D7F19F5-6BAE-478A-9328-4DE1CB0FDFCD}"/>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7" name="Slide Number Placeholder 5">
            <a:extLst>
              <a:ext uri="{FF2B5EF4-FFF2-40B4-BE49-F238E27FC236}">
                <a16:creationId xmlns:a16="http://schemas.microsoft.com/office/drawing/2014/main" id="{57DE3ABE-C386-4D3A-8976-B815109DA0DE}"/>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 | </a:t>
            </a:r>
            <a:fld id="{AABDEC84-EF9A-4CAE-9DB7-B30F1ADF071F}" type="slidenum">
              <a:rPr lang="de-DE" smtClean="0"/>
              <a:pPr/>
              <a:t>‹Nr.›</a:t>
            </a:fld>
            <a:endParaRPr lang="de-DE" dirty="0"/>
          </a:p>
        </p:txBody>
      </p:sp>
      <p:pic>
        <p:nvPicPr>
          <p:cNvPr id="8" name="Grafik 7">
            <a:extLst>
              <a:ext uri="{FF2B5EF4-FFF2-40B4-BE49-F238E27FC236}">
                <a16:creationId xmlns:a16="http://schemas.microsoft.com/office/drawing/2014/main" id="{26CE6948-7B6F-45FF-8104-6B6D96CD27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4821" y="17397"/>
            <a:ext cx="825805" cy="939897"/>
          </a:xfrm>
          <a:prstGeom prst="rect">
            <a:avLst/>
          </a:prstGeom>
        </p:spPr>
      </p:pic>
    </p:spTree>
    <p:extLst>
      <p:ext uri="{BB962C8B-B14F-4D97-AF65-F5344CB8AC3E}">
        <p14:creationId xmlns:p14="http://schemas.microsoft.com/office/powerpoint/2010/main" val="335473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ild mit Überschrift">
    <p:bg>
      <p:bgPr>
        <a:solidFill>
          <a:srgbClr val="FFFFFF"/>
        </a:solidFill>
        <a:effectLst/>
      </p:bgPr>
    </p:bg>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3DBF65E1-175A-42EF-A9B3-E7F7D51A7E64}"/>
              </a:ext>
            </a:extLst>
          </p:cNvPr>
          <p:cNvSpPr/>
          <p:nvPr userDrawn="1"/>
        </p:nvSpPr>
        <p:spPr>
          <a:xfrm>
            <a:off x="0" y="0"/>
            <a:ext cx="12192000" cy="48185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7">
            <a:extLst>
              <a:ext uri="{FF2B5EF4-FFF2-40B4-BE49-F238E27FC236}">
                <a16:creationId xmlns:a16="http://schemas.microsoft.com/office/drawing/2014/main" id="{DE138F7A-5120-42A0-8042-7AA425724CCB}"/>
              </a:ext>
            </a:extLst>
          </p:cNvPr>
          <p:cNvSpPr/>
          <p:nvPr userDrawn="1"/>
        </p:nvSpPr>
        <p:spPr>
          <a:xfrm>
            <a:off x="-3174" y="0"/>
            <a:ext cx="4390560" cy="6858000"/>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sp>
      <p:sp>
        <p:nvSpPr>
          <p:cNvPr id="12" name="Titel 2">
            <a:extLst>
              <a:ext uri="{FF2B5EF4-FFF2-40B4-BE49-F238E27FC236}">
                <a16:creationId xmlns:a16="http://schemas.microsoft.com/office/drawing/2014/main" id="{F2D04E79-E3E9-4FAE-98FD-0DFB387B1141}"/>
              </a:ext>
            </a:extLst>
          </p:cNvPr>
          <p:cNvSpPr txBox="1">
            <a:spLocks/>
          </p:cNvSpPr>
          <p:nvPr userDrawn="1"/>
        </p:nvSpPr>
        <p:spPr>
          <a:xfrm>
            <a:off x="9525" y="258371"/>
            <a:ext cx="3771899" cy="1184098"/>
          </a:xfrm>
          <a:prstGeom prst="rect">
            <a:avLst/>
          </a:prstGeom>
        </p:spPr>
        <p:txBody>
          <a:bodyPr vert="horz" lIns="91440" tIns="45720" rIns="91440" bIns="0" rtlCol="0" anchor="ctr">
            <a:noAutofit/>
          </a:bodyPr>
          <a:lstStyle>
            <a:lvl1pPr algn="l" defTabSz="914400" rtl="0" eaLnBrk="1" latinLnBrk="0" hangingPunct="1">
              <a:lnSpc>
                <a:spcPct val="100000"/>
              </a:lnSpc>
              <a:spcBef>
                <a:spcPct val="0"/>
              </a:spcBef>
              <a:buNone/>
              <a:defRPr sz="3200" kern="1200" spc="-50" baseline="0">
                <a:solidFill>
                  <a:schemeClr val="tx1"/>
                </a:solidFill>
                <a:latin typeface="Open Sans"/>
                <a:ea typeface="+mj-ea"/>
                <a:cs typeface="+mj-cs"/>
              </a:defRPr>
            </a:lvl1pPr>
          </a:lstStyle>
          <a:p>
            <a:pPr algn="ctr"/>
            <a:r>
              <a:rPr lang="de-DE" dirty="0">
                <a:solidFill>
                  <a:srgbClr val="1488CA"/>
                </a:solidFill>
              </a:rPr>
              <a:t>Funding Partners</a:t>
            </a:r>
            <a:endParaRPr lang="en-GB" dirty="0">
              <a:solidFill>
                <a:srgbClr val="1488CA"/>
              </a:solidFill>
            </a:endParaRPr>
          </a:p>
        </p:txBody>
      </p:sp>
      <p:sp>
        <p:nvSpPr>
          <p:cNvPr id="8" name="Rectangle 7"/>
          <p:cNvSpPr/>
          <p:nvPr/>
        </p:nvSpPr>
        <p:spPr>
          <a:xfrm>
            <a:off x="0" y="6150049"/>
            <a:ext cx="12188825" cy="70795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15" name="Rechteck 14">
            <a:extLst>
              <a:ext uri="{FF2B5EF4-FFF2-40B4-BE49-F238E27FC236}">
                <a16:creationId xmlns:a16="http://schemas.microsoft.com/office/drawing/2014/main" id="{6836CC88-0AE4-4CF4-92E1-D637D308A9A5}"/>
              </a:ext>
            </a:extLst>
          </p:cNvPr>
          <p:cNvSpPr/>
          <p:nvPr userDrawn="1"/>
        </p:nvSpPr>
        <p:spPr>
          <a:xfrm>
            <a:off x="360777" y="4826609"/>
            <a:ext cx="3566801" cy="1323439"/>
          </a:xfrm>
          <a:prstGeom prst="rect">
            <a:avLst/>
          </a:prstGeom>
        </p:spPr>
        <p:txBody>
          <a:bodyPr wrap="square">
            <a:spAutoFit/>
          </a:bodyPr>
          <a:lstStyle/>
          <a:p>
            <a:pPr lvl="0" algn="just"/>
            <a:r>
              <a:rPr lang="en-US" sz="1600" dirty="0">
                <a:solidFill>
                  <a:schemeClr val="bg1"/>
                </a:solidFill>
                <a:latin typeface="Open Sans"/>
              </a:rPr>
              <a:t>This initiative has received funding from the European Union's Horizon 2020 research and innovation </a:t>
            </a:r>
            <a:r>
              <a:rPr lang="en-GB" sz="1600" noProof="0" dirty="0">
                <a:solidFill>
                  <a:schemeClr val="bg1"/>
                </a:solidFill>
                <a:latin typeface="Open Sans"/>
              </a:rPr>
              <a:t>programme</a:t>
            </a:r>
            <a:r>
              <a:rPr lang="en-US" sz="1600" dirty="0">
                <a:solidFill>
                  <a:schemeClr val="bg1"/>
                </a:solidFill>
                <a:latin typeface="Open Sans"/>
              </a:rPr>
              <a:t> under grant agreements no. 646039 and no. 775970.</a:t>
            </a:r>
          </a:p>
        </p:txBody>
      </p:sp>
      <p:pic>
        <p:nvPicPr>
          <p:cNvPr id="10" name="Grafik 9">
            <a:extLst>
              <a:ext uri="{FF2B5EF4-FFF2-40B4-BE49-F238E27FC236}">
                <a16:creationId xmlns:a16="http://schemas.microsoft.com/office/drawing/2014/main" id="{C1C7F874-9F28-4856-A40F-762C8CE292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806" y="1819275"/>
            <a:ext cx="2885723" cy="1516383"/>
          </a:xfrm>
          <a:prstGeom prst="rect">
            <a:avLst/>
          </a:prstGeom>
        </p:spPr>
      </p:pic>
      <p:pic>
        <p:nvPicPr>
          <p:cNvPr id="14" name="Picture 2" descr="http://europa.eu/about-eu/basic-information/symbols/images/flag_yellow_high.jpg">
            <a:extLst>
              <a:ext uri="{FF2B5EF4-FFF2-40B4-BE49-F238E27FC236}">
                <a16:creationId xmlns:a16="http://schemas.microsoft.com/office/drawing/2014/main" id="{4B227ED0-326D-444F-8E07-E83BB1550D9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6806" y="4268088"/>
            <a:ext cx="842980" cy="55852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8">
            <a:extLst>
              <a:ext uri="{FF2B5EF4-FFF2-40B4-BE49-F238E27FC236}">
                <a16:creationId xmlns:a16="http://schemas.microsoft.com/office/drawing/2014/main" id="{4CCBF03E-C96E-4727-A978-A408922AE9BD}"/>
              </a:ext>
            </a:extLst>
          </p:cNvPr>
          <p:cNvSpPr/>
          <p:nvPr userDrawn="1"/>
        </p:nvSpPr>
        <p:spPr>
          <a:xfrm>
            <a:off x="4387386" y="0"/>
            <a:ext cx="64008"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pic>
        <p:nvPicPr>
          <p:cNvPr id="11" name="Grafik 10">
            <a:extLst>
              <a:ext uri="{FF2B5EF4-FFF2-40B4-BE49-F238E27FC236}">
                <a16:creationId xmlns:a16="http://schemas.microsoft.com/office/drawing/2014/main" id="{526621DA-2F00-44DF-B2FD-11599EB1C1B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34025" y="147778"/>
            <a:ext cx="5566747" cy="5854493"/>
          </a:xfrm>
          <a:prstGeom prst="rect">
            <a:avLst/>
          </a:prstGeom>
        </p:spPr>
      </p:pic>
    </p:spTree>
    <p:extLst>
      <p:ext uri="{BB962C8B-B14F-4D97-AF65-F5344CB8AC3E}">
        <p14:creationId xmlns:p14="http://schemas.microsoft.com/office/powerpoint/2010/main" val="245354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20E7CF08-FF6C-4201-A07B-9DC95D16FB93}"/>
              </a:ext>
            </a:extLst>
          </p:cNvPr>
          <p:cNvSpPr/>
          <p:nvPr userDrawn="1"/>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86754" y="33090"/>
            <a:ext cx="9470046" cy="930043"/>
          </a:xfrm>
          <a:prstGeom prst="rect">
            <a:avLst/>
          </a:prstGeom>
        </p:spPr>
        <p:txBody>
          <a:bodyPr vert="horz" lIns="91440" tIns="45720" rIns="91440" bIns="0" rtlCol="0" anchor="b">
            <a:noAutofit/>
          </a:bodyPr>
          <a:lstStyle/>
          <a:p>
            <a:r>
              <a:rPr lang="en-GB" noProof="0"/>
              <a:t>Mastertitelformat </a:t>
            </a:r>
            <a:br>
              <a:rPr lang="en-GB" noProof="0"/>
            </a:br>
            <a:r>
              <a:rPr lang="en-GB" noProof="0"/>
              <a:t>bearbeiten</a:t>
            </a:r>
          </a:p>
        </p:txBody>
      </p:sp>
      <p:sp>
        <p:nvSpPr>
          <p:cNvPr id="3" name="Text Placeholder 2"/>
          <p:cNvSpPr>
            <a:spLocks noGrp="1"/>
          </p:cNvSpPr>
          <p:nvPr>
            <p:ph type="body" idx="1"/>
          </p:nvPr>
        </p:nvSpPr>
        <p:spPr>
          <a:xfrm>
            <a:off x="486753" y="1285110"/>
            <a:ext cx="11400329" cy="4714614"/>
          </a:xfrm>
          <a:prstGeom prst="rect">
            <a:avLst/>
          </a:prstGeom>
        </p:spPr>
        <p:txBody>
          <a:bodyPr vert="horz" lIns="90000" tIns="45720" rIns="0" bIns="45720" rtlCol="0">
            <a:noAutofit/>
          </a:body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cxnSp>
        <p:nvCxnSpPr>
          <p:cNvPr id="10" name="Straight Connector 9"/>
          <p:cNvCxnSpPr/>
          <p:nvPr/>
        </p:nvCxnSpPr>
        <p:spPr>
          <a:xfrm>
            <a:off x="-10887" y="1041158"/>
            <a:ext cx="12204000" cy="0"/>
          </a:xfrm>
          <a:prstGeom prst="line">
            <a:avLst/>
          </a:prstGeom>
          <a:ln/>
        </p:spPr>
        <p:style>
          <a:lnRef idx="1">
            <a:schemeClr val="dk1"/>
          </a:lnRef>
          <a:fillRef idx="0">
            <a:schemeClr val="dk1"/>
          </a:fillRef>
          <a:effectRef idx="0">
            <a:schemeClr val="dk1"/>
          </a:effectRef>
          <a:fontRef idx="minor">
            <a:schemeClr val="tx1"/>
          </a:fontRef>
        </p:style>
      </p:cxnSp>
      <p:pic>
        <p:nvPicPr>
          <p:cNvPr id="23" name="Grafik 22">
            <a:extLst>
              <a:ext uri="{FF2B5EF4-FFF2-40B4-BE49-F238E27FC236}">
                <a16:creationId xmlns:a16="http://schemas.microsoft.com/office/drawing/2014/main" id="{0E4A3258-5C21-47A2-802F-A7728D23444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051" y="6424992"/>
            <a:ext cx="467703" cy="432000"/>
          </a:xfrm>
          <a:prstGeom prst="rect">
            <a:avLst/>
          </a:prstGeom>
        </p:spPr>
      </p:pic>
      <p:sp>
        <p:nvSpPr>
          <p:cNvPr id="13" name="Slide Number Placeholder 5">
            <a:extLst>
              <a:ext uri="{FF2B5EF4-FFF2-40B4-BE49-F238E27FC236}">
                <a16:creationId xmlns:a16="http://schemas.microsoft.com/office/drawing/2014/main" id="{FA186A93-242C-42BE-A626-8E02A1851965}"/>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 | </a:t>
            </a:r>
            <a:fld id="{AABDEC84-EF9A-4CAE-9DB7-B30F1ADF071F}" type="slidenum">
              <a:rPr lang="de-DE" smtClean="0"/>
              <a:pPr/>
              <a:t>‹Nr.›</a:t>
            </a:fld>
            <a:endParaRPr lang="de-DE" dirty="0"/>
          </a:p>
        </p:txBody>
      </p:sp>
      <p:sp>
        <p:nvSpPr>
          <p:cNvPr id="15" name="Date Placeholder 4">
            <a:extLst>
              <a:ext uri="{FF2B5EF4-FFF2-40B4-BE49-F238E27FC236}">
                <a16:creationId xmlns:a16="http://schemas.microsoft.com/office/drawing/2014/main" id="{9B6D0866-3F7E-4A5B-9D40-B9B6E477CCC5}"/>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09/09/2021</a:t>
            </a:fld>
            <a:endParaRPr lang="de-DE" dirty="0"/>
          </a:p>
        </p:txBody>
      </p:sp>
      <p:sp>
        <p:nvSpPr>
          <p:cNvPr id="16" name="Footer Placeholder 7">
            <a:extLst>
              <a:ext uri="{FF2B5EF4-FFF2-40B4-BE49-F238E27FC236}">
                <a16:creationId xmlns:a16="http://schemas.microsoft.com/office/drawing/2014/main" id="{B2CD735D-7E97-49A2-A39D-E3E8BD3B4941}"/>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en-GB" noProof="0"/>
          </a:p>
        </p:txBody>
      </p:sp>
      <p:pic>
        <p:nvPicPr>
          <p:cNvPr id="11" name="Grafik 10">
            <a:extLst>
              <a:ext uri="{FF2B5EF4-FFF2-40B4-BE49-F238E27FC236}">
                <a16:creationId xmlns:a16="http://schemas.microsoft.com/office/drawing/2014/main" id="{6B841410-ACBD-4591-BDE1-DE2326F508E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874821" y="17397"/>
            <a:ext cx="825805" cy="939897"/>
          </a:xfrm>
          <a:prstGeom prst="rect">
            <a:avLst/>
          </a:prstGeom>
        </p:spPr>
      </p:pic>
    </p:spTree>
    <p:extLst>
      <p:ext uri="{BB962C8B-B14F-4D97-AF65-F5344CB8AC3E}">
        <p14:creationId xmlns:p14="http://schemas.microsoft.com/office/powerpoint/2010/main" val="1566700261"/>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04" r:id="rId3"/>
    <p:sldLayoutId id="2147483705" r:id="rId4"/>
    <p:sldLayoutId id="2147483706" r:id="rId5"/>
    <p:sldLayoutId id="2147483707" r:id="rId6"/>
    <p:sldLayoutId id="2147483678" r:id="rId7"/>
    <p:sldLayoutId id="2147483679" r:id="rId8"/>
    <p:sldLayoutId id="2147483702" r:id="rId9"/>
    <p:sldLayoutId id="2147483698" r:id="rId10"/>
    <p:sldLayoutId id="2147483708" r:id="rId11"/>
    <p:sldLayoutId id="2147483709" r:id="rId12"/>
  </p:sldLayoutIdLst>
  <p:hf hdr="0"/>
  <p:txStyles>
    <p:titleStyle>
      <a:lvl1pPr algn="l" defTabSz="914400" rtl="0" eaLnBrk="1" latinLnBrk="0" hangingPunct="1">
        <a:lnSpc>
          <a:spcPct val="100000"/>
        </a:lnSpc>
        <a:spcBef>
          <a:spcPct val="0"/>
        </a:spcBef>
        <a:buNone/>
        <a:defRPr sz="2800" kern="1200" spc="-50" baseline="0">
          <a:solidFill>
            <a:schemeClr val="tx1"/>
          </a:solidFill>
          <a:latin typeface="Open Sans"/>
          <a:ea typeface="+mj-ea"/>
          <a:cs typeface="+mj-cs"/>
        </a:defRPr>
      </a:lvl1pPr>
    </p:titleStyle>
    <p:bodyStyle>
      <a:lvl1pPr marL="285750" indent="-285750" algn="l" defTabSz="914400" rtl="0" eaLnBrk="1" latinLnBrk="0" hangingPunct="1">
        <a:lnSpc>
          <a:spcPct val="110000"/>
        </a:lnSpc>
        <a:spcBef>
          <a:spcPts val="1200"/>
        </a:spcBef>
        <a:spcAft>
          <a:spcPts val="200"/>
        </a:spcAft>
        <a:buClr>
          <a:schemeClr val="accent2"/>
        </a:buClr>
        <a:buSzPct val="100000"/>
        <a:buFont typeface="Arial" panose="020B0604020202020204" pitchFamily="34" charset="0"/>
        <a:buChar char="•"/>
        <a:defRPr sz="2800" kern="1200">
          <a:solidFill>
            <a:schemeClr val="tx2"/>
          </a:solidFill>
          <a:latin typeface="Open Sans"/>
          <a:ea typeface="+mn-ea"/>
          <a:cs typeface="+mn-cs"/>
        </a:defRPr>
      </a:lvl1pPr>
      <a:lvl2pPr marL="576000" indent="-285750" algn="l" defTabSz="914400" rtl="0" eaLnBrk="1" latinLnBrk="0" hangingPunct="1">
        <a:lnSpc>
          <a:spcPct val="110000"/>
        </a:lnSpc>
        <a:spcBef>
          <a:spcPts val="200"/>
        </a:spcBef>
        <a:spcAft>
          <a:spcPts val="400"/>
        </a:spcAft>
        <a:buClr>
          <a:schemeClr val="accent4"/>
        </a:buClr>
        <a:buFont typeface="Arial" panose="020B0604020202020204" pitchFamily="34" charset="0"/>
        <a:buChar char="•"/>
        <a:defRPr sz="2400" kern="1200">
          <a:solidFill>
            <a:schemeClr val="tx2"/>
          </a:solidFill>
          <a:latin typeface="Open Sans"/>
          <a:ea typeface="+mn-ea"/>
          <a:cs typeface="+mn-cs"/>
        </a:defRPr>
      </a:lvl2pPr>
      <a:lvl3pPr marL="846000" indent="-285750" algn="l" defTabSz="914400" rtl="0" eaLnBrk="1" latinLnBrk="0" hangingPunct="1">
        <a:lnSpc>
          <a:spcPct val="110000"/>
        </a:lnSpc>
        <a:spcBef>
          <a:spcPts val="200"/>
        </a:spcBef>
        <a:spcAft>
          <a:spcPts val="400"/>
        </a:spcAft>
        <a:buClr>
          <a:srgbClr val="1488CA"/>
        </a:buClr>
        <a:buFont typeface="Arial" panose="020B0604020202020204" pitchFamily="34" charset="0"/>
        <a:buChar char="•"/>
        <a:defRPr sz="2000" kern="1200">
          <a:solidFill>
            <a:schemeClr val="tx2"/>
          </a:solidFill>
          <a:latin typeface="Open Sans"/>
          <a:ea typeface="+mn-ea"/>
          <a:cs typeface="+mn-cs"/>
        </a:defRPr>
      </a:lvl3pPr>
      <a:lvl4pPr marL="1152000" indent="-285750" algn="l" defTabSz="914400" rtl="0" eaLnBrk="1" latinLnBrk="0" hangingPunct="1">
        <a:lnSpc>
          <a:spcPct val="110000"/>
        </a:lnSpc>
        <a:spcBef>
          <a:spcPts val="200"/>
        </a:spcBef>
        <a:spcAft>
          <a:spcPts val="400"/>
        </a:spcAft>
        <a:buClr>
          <a:schemeClr val="accent2"/>
        </a:buClr>
        <a:buFont typeface="Arial" panose="020B0604020202020204" pitchFamily="34" charset="0"/>
        <a:buChar char="•"/>
        <a:defRPr sz="1800" kern="1200">
          <a:solidFill>
            <a:schemeClr val="tx2"/>
          </a:solidFill>
          <a:latin typeface="Open Sans"/>
          <a:ea typeface="+mn-ea"/>
          <a:cs typeface="+mn-cs"/>
        </a:defRPr>
      </a:lvl4pPr>
      <a:lvl5pPr marL="1440000" indent="-285750" algn="l" defTabSz="914400" rtl="0" eaLnBrk="1" latinLnBrk="0" hangingPunct="1">
        <a:lnSpc>
          <a:spcPct val="110000"/>
        </a:lnSpc>
        <a:spcBef>
          <a:spcPts val="200"/>
        </a:spcBef>
        <a:spcAft>
          <a:spcPts val="400"/>
        </a:spcAft>
        <a:buClr>
          <a:schemeClr val="accent2"/>
        </a:buClr>
        <a:buFont typeface="Arial" panose="020B0604020202020204" pitchFamily="34" charset="0"/>
        <a:buChar char="•"/>
        <a:defRPr sz="1600" kern="1200">
          <a:solidFill>
            <a:schemeClr val="tx2"/>
          </a:solidFill>
          <a:latin typeface="Open Sans"/>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28C6D6-64FA-47CC-B602-C93C3AB909A2}"/>
              </a:ext>
            </a:extLst>
          </p:cNvPr>
          <p:cNvSpPr>
            <a:spLocks noGrp="1"/>
          </p:cNvSpPr>
          <p:nvPr>
            <p:ph type="ctrTitle"/>
          </p:nvPr>
        </p:nvSpPr>
        <p:spPr/>
        <p:txBody>
          <a:bodyPr/>
          <a:lstStyle/>
          <a:p>
            <a:r>
              <a:rPr lang="de-DE"/>
              <a:t>IEWT 2021 – </a:t>
            </a:r>
            <a:br>
              <a:rPr lang="de-DE"/>
            </a:br>
            <a:r>
              <a:rPr lang="de-DE"/>
              <a:t>Session Speicher I</a:t>
            </a:r>
          </a:p>
        </p:txBody>
      </p:sp>
      <p:sp>
        <p:nvSpPr>
          <p:cNvPr id="3" name="Untertitel 2">
            <a:extLst>
              <a:ext uri="{FF2B5EF4-FFF2-40B4-BE49-F238E27FC236}">
                <a16:creationId xmlns:a16="http://schemas.microsoft.com/office/drawing/2014/main" id="{BB91094C-775E-4843-9475-F4AA9E2BFB35}"/>
              </a:ext>
            </a:extLst>
          </p:cNvPr>
          <p:cNvSpPr>
            <a:spLocks noGrp="1"/>
          </p:cNvSpPr>
          <p:nvPr>
            <p:ph type="subTitle" idx="1"/>
          </p:nvPr>
        </p:nvSpPr>
        <p:spPr/>
        <p:txBody>
          <a:bodyPr/>
          <a:lstStyle/>
          <a:p>
            <a:r>
              <a:rPr lang="en-US"/>
              <a:t>Community battery storage dimensioning and scalability analysis with rule-based energy flow simulations</a:t>
            </a:r>
            <a:endParaRPr lang="de-DE"/>
          </a:p>
        </p:txBody>
      </p:sp>
      <p:sp>
        <p:nvSpPr>
          <p:cNvPr id="4" name="Textfeld 3">
            <a:extLst>
              <a:ext uri="{FF2B5EF4-FFF2-40B4-BE49-F238E27FC236}">
                <a16:creationId xmlns:a16="http://schemas.microsoft.com/office/drawing/2014/main" id="{A62E5AF4-D3E9-46F9-8041-DAFAA401B156}"/>
              </a:ext>
            </a:extLst>
          </p:cNvPr>
          <p:cNvSpPr txBox="1"/>
          <p:nvPr/>
        </p:nvSpPr>
        <p:spPr>
          <a:xfrm>
            <a:off x="1066800" y="4826988"/>
            <a:ext cx="4164025" cy="923330"/>
          </a:xfrm>
          <a:prstGeom prst="rect">
            <a:avLst/>
          </a:prstGeom>
          <a:noFill/>
        </p:spPr>
        <p:txBody>
          <a:bodyPr wrap="none" rtlCol="0">
            <a:spAutoFit/>
          </a:bodyPr>
          <a:lstStyle/>
          <a:p>
            <a:r>
              <a:rPr lang="de-DE"/>
              <a:t>09.09.2021</a:t>
            </a:r>
          </a:p>
          <a:p>
            <a:r>
              <a:rPr lang="de-DE"/>
              <a:t>Paul Zehetbauer </a:t>
            </a:r>
          </a:p>
          <a:p>
            <a:r>
              <a:rPr lang="de-DE"/>
              <a:t>AIT Austrian institute of Technology GmbH</a:t>
            </a:r>
          </a:p>
        </p:txBody>
      </p:sp>
    </p:spTree>
    <p:extLst>
      <p:ext uri="{BB962C8B-B14F-4D97-AF65-F5344CB8AC3E}">
        <p14:creationId xmlns:p14="http://schemas.microsoft.com/office/powerpoint/2010/main" val="3977687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7E93DEC3-8ED3-410A-9812-CE31FCC5A18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5108" y="1825625"/>
            <a:ext cx="5801784" cy="4351338"/>
          </a:xfrm>
        </p:spPr>
      </p:pic>
      <p:sp>
        <p:nvSpPr>
          <p:cNvPr id="7" name="Titel 1">
            <a:extLst>
              <a:ext uri="{FF2B5EF4-FFF2-40B4-BE49-F238E27FC236}">
                <a16:creationId xmlns:a16="http://schemas.microsoft.com/office/drawing/2014/main" id="{10EFAD0F-6A0D-4B97-9889-09AC785FE143}"/>
              </a:ext>
            </a:extLst>
          </p:cNvPr>
          <p:cNvSpPr>
            <a:spLocks noGrp="1"/>
          </p:cNvSpPr>
          <p:nvPr>
            <p:ph type="title"/>
          </p:nvPr>
        </p:nvSpPr>
        <p:spPr>
          <a:xfrm>
            <a:off x="487363" y="33338"/>
            <a:ext cx="9469437" cy="930275"/>
          </a:xfrm>
        </p:spPr>
        <p:txBody>
          <a:bodyPr/>
          <a:lstStyle/>
          <a:p>
            <a:r>
              <a:rPr lang="de-DE"/>
              <a:t>Energie-Analyse</a:t>
            </a:r>
          </a:p>
        </p:txBody>
      </p:sp>
      <p:graphicFrame>
        <p:nvGraphicFramePr>
          <p:cNvPr id="6" name="Tabelle 5">
            <a:extLst>
              <a:ext uri="{FF2B5EF4-FFF2-40B4-BE49-F238E27FC236}">
                <a16:creationId xmlns:a16="http://schemas.microsoft.com/office/drawing/2014/main" id="{B097088C-84FC-409C-AEA9-361CD4282F0A}"/>
              </a:ext>
            </a:extLst>
          </p:cNvPr>
          <p:cNvGraphicFramePr>
            <a:graphicFrameLocks noGrp="1"/>
          </p:cNvGraphicFramePr>
          <p:nvPr>
            <p:extLst>
              <p:ext uri="{D42A27DB-BD31-4B8C-83A1-F6EECF244321}">
                <p14:modId xmlns:p14="http://schemas.microsoft.com/office/powerpoint/2010/main" val="1747937351"/>
              </p:ext>
            </p:extLst>
          </p:nvPr>
        </p:nvGraphicFramePr>
        <p:xfrm>
          <a:off x="9183012" y="2011497"/>
          <a:ext cx="1689100" cy="571500"/>
        </p:xfrm>
        <a:graphic>
          <a:graphicData uri="http://schemas.openxmlformats.org/drawingml/2006/table">
            <a:tbl>
              <a:tblPr>
                <a:tableStyleId>{5C22544A-7EE6-4342-B048-85BDC9FD1C3A}</a:tableStyleId>
              </a:tblPr>
              <a:tblGrid>
                <a:gridCol w="927100">
                  <a:extLst>
                    <a:ext uri="{9D8B030D-6E8A-4147-A177-3AD203B41FA5}">
                      <a16:colId xmlns:a16="http://schemas.microsoft.com/office/drawing/2014/main" val="2100534835"/>
                    </a:ext>
                  </a:extLst>
                </a:gridCol>
                <a:gridCol w="762000">
                  <a:extLst>
                    <a:ext uri="{9D8B030D-6E8A-4147-A177-3AD203B41FA5}">
                      <a16:colId xmlns:a16="http://schemas.microsoft.com/office/drawing/2014/main" val="1954618733"/>
                    </a:ext>
                  </a:extLst>
                </a:gridCol>
              </a:tblGrid>
              <a:tr h="190500">
                <a:tc gridSpan="2">
                  <a:txBody>
                    <a:bodyPr/>
                    <a:lstStyle/>
                    <a:p>
                      <a:pPr algn="ctr" fontAlgn="b"/>
                      <a:r>
                        <a:rPr lang="de-DE" sz="1100" b="1" u="none" strike="noStrike" kern="1200">
                          <a:solidFill>
                            <a:schemeClr val="dk1"/>
                          </a:solidFill>
                          <a:effectLst/>
                          <a:latin typeface="+mn-lt"/>
                          <a:ea typeface="+mn-ea"/>
                          <a:cs typeface="+mn-cs"/>
                        </a:rPr>
                        <a:t>Community Bilanz</a:t>
                      </a:r>
                    </a:p>
                  </a:txBody>
                  <a:tcPr marL="9525" marR="9525" marT="9525" marB="0" anchor="b"/>
                </a:tc>
                <a:tc hMerge="1">
                  <a:txBody>
                    <a:bodyPr/>
                    <a:lstStyle/>
                    <a:p>
                      <a:pPr algn="ctr" fontAlgn="b"/>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7439862"/>
                  </a:ext>
                </a:extLst>
              </a:tr>
              <a:tr h="190500">
                <a:tc>
                  <a:txBody>
                    <a:bodyPr/>
                    <a:lstStyle/>
                    <a:p>
                      <a:pPr algn="ctr" fontAlgn="b"/>
                      <a:r>
                        <a:rPr lang="de-DE" sz="1100" u="none" strike="noStrike">
                          <a:effectLst/>
                        </a:rPr>
                        <a:t>Erzeugung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157382 kWh</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8420565"/>
                  </a:ext>
                </a:extLst>
              </a:tr>
              <a:tr h="190500">
                <a:tc>
                  <a:txBody>
                    <a:bodyPr/>
                    <a:lstStyle/>
                    <a:p>
                      <a:pPr algn="ctr" fontAlgn="b"/>
                      <a:r>
                        <a:rPr lang="de-DE" sz="1100" u="none" strike="noStrike">
                          <a:effectLst/>
                        </a:rPr>
                        <a:t>Verbrauch</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160505 kWh</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7882029"/>
                  </a:ext>
                </a:extLst>
              </a:tr>
            </a:tbl>
          </a:graphicData>
        </a:graphic>
      </p:graphicFrame>
    </p:spTree>
    <p:extLst>
      <p:ext uri="{BB962C8B-B14F-4D97-AF65-F5344CB8AC3E}">
        <p14:creationId xmlns:p14="http://schemas.microsoft.com/office/powerpoint/2010/main" val="1261093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a:extLst>
              <a:ext uri="{FF2B5EF4-FFF2-40B4-BE49-F238E27FC236}">
                <a16:creationId xmlns:a16="http://schemas.microsoft.com/office/drawing/2014/main" id="{EEF987C9-1AFB-484F-9413-2993AAF683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5108" y="1825625"/>
            <a:ext cx="5801784" cy="4351338"/>
          </a:xfrm>
        </p:spPr>
      </p:pic>
      <p:sp>
        <p:nvSpPr>
          <p:cNvPr id="8" name="Titel 1">
            <a:extLst>
              <a:ext uri="{FF2B5EF4-FFF2-40B4-BE49-F238E27FC236}">
                <a16:creationId xmlns:a16="http://schemas.microsoft.com/office/drawing/2014/main" id="{A1BED711-A4E6-47DF-B82E-BF16A63ED48E}"/>
              </a:ext>
            </a:extLst>
          </p:cNvPr>
          <p:cNvSpPr>
            <a:spLocks noGrp="1"/>
          </p:cNvSpPr>
          <p:nvPr>
            <p:ph type="title"/>
          </p:nvPr>
        </p:nvSpPr>
        <p:spPr>
          <a:xfrm>
            <a:off x="487363" y="33338"/>
            <a:ext cx="9469437" cy="930275"/>
          </a:xfrm>
        </p:spPr>
        <p:txBody>
          <a:bodyPr/>
          <a:lstStyle/>
          <a:p>
            <a:r>
              <a:rPr lang="de-DE"/>
              <a:t>Energie-Analyse</a:t>
            </a:r>
          </a:p>
        </p:txBody>
      </p:sp>
      <p:graphicFrame>
        <p:nvGraphicFramePr>
          <p:cNvPr id="4" name="Tabelle 3">
            <a:extLst>
              <a:ext uri="{FF2B5EF4-FFF2-40B4-BE49-F238E27FC236}">
                <a16:creationId xmlns:a16="http://schemas.microsoft.com/office/drawing/2014/main" id="{3A727D8D-38ED-4159-94C2-C3EA9B615489}"/>
              </a:ext>
            </a:extLst>
          </p:cNvPr>
          <p:cNvGraphicFramePr>
            <a:graphicFrameLocks noGrp="1"/>
          </p:cNvGraphicFramePr>
          <p:nvPr>
            <p:extLst>
              <p:ext uri="{D42A27DB-BD31-4B8C-83A1-F6EECF244321}">
                <p14:modId xmlns:p14="http://schemas.microsoft.com/office/powerpoint/2010/main" val="548580682"/>
              </p:ext>
            </p:extLst>
          </p:nvPr>
        </p:nvGraphicFramePr>
        <p:xfrm>
          <a:off x="9183012" y="2011497"/>
          <a:ext cx="1689100" cy="571500"/>
        </p:xfrm>
        <a:graphic>
          <a:graphicData uri="http://schemas.openxmlformats.org/drawingml/2006/table">
            <a:tbl>
              <a:tblPr>
                <a:tableStyleId>{5C22544A-7EE6-4342-B048-85BDC9FD1C3A}</a:tableStyleId>
              </a:tblPr>
              <a:tblGrid>
                <a:gridCol w="927100">
                  <a:extLst>
                    <a:ext uri="{9D8B030D-6E8A-4147-A177-3AD203B41FA5}">
                      <a16:colId xmlns:a16="http://schemas.microsoft.com/office/drawing/2014/main" val="2100534835"/>
                    </a:ext>
                  </a:extLst>
                </a:gridCol>
                <a:gridCol w="762000">
                  <a:extLst>
                    <a:ext uri="{9D8B030D-6E8A-4147-A177-3AD203B41FA5}">
                      <a16:colId xmlns:a16="http://schemas.microsoft.com/office/drawing/2014/main" val="1954618733"/>
                    </a:ext>
                  </a:extLst>
                </a:gridCol>
              </a:tblGrid>
              <a:tr h="190500">
                <a:tc gridSpan="2">
                  <a:txBody>
                    <a:bodyPr/>
                    <a:lstStyle/>
                    <a:p>
                      <a:pPr algn="ctr" fontAlgn="b"/>
                      <a:r>
                        <a:rPr lang="de-DE" sz="1100" b="1" u="none" strike="noStrike" kern="1200">
                          <a:solidFill>
                            <a:schemeClr val="dk1"/>
                          </a:solidFill>
                          <a:effectLst/>
                          <a:latin typeface="+mn-lt"/>
                          <a:ea typeface="+mn-ea"/>
                          <a:cs typeface="+mn-cs"/>
                        </a:rPr>
                        <a:t>Community Bilanz</a:t>
                      </a:r>
                    </a:p>
                  </a:txBody>
                  <a:tcPr marL="9525" marR="9525" marT="9525" marB="0" anchor="b"/>
                </a:tc>
                <a:tc hMerge="1">
                  <a:txBody>
                    <a:bodyPr/>
                    <a:lstStyle/>
                    <a:p>
                      <a:pPr algn="ctr" fontAlgn="b"/>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7439862"/>
                  </a:ext>
                </a:extLst>
              </a:tr>
              <a:tr h="190500">
                <a:tc>
                  <a:txBody>
                    <a:bodyPr/>
                    <a:lstStyle/>
                    <a:p>
                      <a:pPr algn="ctr" fontAlgn="b"/>
                      <a:r>
                        <a:rPr lang="de-DE" sz="1100" u="none" strike="noStrike">
                          <a:effectLst/>
                        </a:rPr>
                        <a:t>Erzeugung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157382 kWh</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8420565"/>
                  </a:ext>
                </a:extLst>
              </a:tr>
              <a:tr h="190500">
                <a:tc>
                  <a:txBody>
                    <a:bodyPr/>
                    <a:lstStyle/>
                    <a:p>
                      <a:pPr algn="ctr" fontAlgn="b"/>
                      <a:r>
                        <a:rPr lang="de-DE" sz="1100" u="none" strike="noStrike">
                          <a:effectLst/>
                        </a:rPr>
                        <a:t>Verbrauch</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160505 kWh</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7882029"/>
                  </a:ext>
                </a:extLst>
              </a:tr>
            </a:tbl>
          </a:graphicData>
        </a:graphic>
      </p:graphicFrame>
    </p:spTree>
    <p:extLst>
      <p:ext uri="{BB962C8B-B14F-4D97-AF65-F5344CB8AC3E}">
        <p14:creationId xmlns:p14="http://schemas.microsoft.com/office/powerpoint/2010/main" val="2128001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B9604968-6ECB-40F4-AE47-65E665B990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5108" y="1825625"/>
            <a:ext cx="5801784" cy="4351338"/>
          </a:xfrm>
        </p:spPr>
      </p:pic>
      <p:sp>
        <p:nvSpPr>
          <p:cNvPr id="6" name="Titel 1">
            <a:extLst>
              <a:ext uri="{FF2B5EF4-FFF2-40B4-BE49-F238E27FC236}">
                <a16:creationId xmlns:a16="http://schemas.microsoft.com/office/drawing/2014/main" id="{CB4C7A82-3767-42CC-B464-650FABAF1E56}"/>
              </a:ext>
            </a:extLst>
          </p:cNvPr>
          <p:cNvSpPr>
            <a:spLocks noGrp="1"/>
          </p:cNvSpPr>
          <p:nvPr>
            <p:ph type="title"/>
          </p:nvPr>
        </p:nvSpPr>
        <p:spPr>
          <a:xfrm>
            <a:off x="487363" y="33338"/>
            <a:ext cx="9469437" cy="930275"/>
          </a:xfrm>
        </p:spPr>
        <p:txBody>
          <a:bodyPr/>
          <a:lstStyle/>
          <a:p>
            <a:r>
              <a:rPr lang="de-DE"/>
              <a:t>Energie-Analyse</a:t>
            </a:r>
          </a:p>
        </p:txBody>
      </p:sp>
      <p:graphicFrame>
        <p:nvGraphicFramePr>
          <p:cNvPr id="4" name="Tabelle 3">
            <a:extLst>
              <a:ext uri="{FF2B5EF4-FFF2-40B4-BE49-F238E27FC236}">
                <a16:creationId xmlns:a16="http://schemas.microsoft.com/office/drawing/2014/main" id="{F64747F9-CED5-4B48-9CCA-563311E1B751}"/>
              </a:ext>
            </a:extLst>
          </p:cNvPr>
          <p:cNvGraphicFramePr>
            <a:graphicFrameLocks noGrp="1"/>
          </p:cNvGraphicFramePr>
          <p:nvPr>
            <p:extLst>
              <p:ext uri="{D42A27DB-BD31-4B8C-83A1-F6EECF244321}">
                <p14:modId xmlns:p14="http://schemas.microsoft.com/office/powerpoint/2010/main" val="1747937351"/>
              </p:ext>
            </p:extLst>
          </p:nvPr>
        </p:nvGraphicFramePr>
        <p:xfrm>
          <a:off x="9183012" y="2011497"/>
          <a:ext cx="1689100" cy="571500"/>
        </p:xfrm>
        <a:graphic>
          <a:graphicData uri="http://schemas.openxmlformats.org/drawingml/2006/table">
            <a:tbl>
              <a:tblPr>
                <a:tableStyleId>{5C22544A-7EE6-4342-B048-85BDC9FD1C3A}</a:tableStyleId>
              </a:tblPr>
              <a:tblGrid>
                <a:gridCol w="927100">
                  <a:extLst>
                    <a:ext uri="{9D8B030D-6E8A-4147-A177-3AD203B41FA5}">
                      <a16:colId xmlns:a16="http://schemas.microsoft.com/office/drawing/2014/main" val="2100534835"/>
                    </a:ext>
                  </a:extLst>
                </a:gridCol>
                <a:gridCol w="762000">
                  <a:extLst>
                    <a:ext uri="{9D8B030D-6E8A-4147-A177-3AD203B41FA5}">
                      <a16:colId xmlns:a16="http://schemas.microsoft.com/office/drawing/2014/main" val="1954618733"/>
                    </a:ext>
                  </a:extLst>
                </a:gridCol>
              </a:tblGrid>
              <a:tr h="190500">
                <a:tc gridSpan="2">
                  <a:txBody>
                    <a:bodyPr/>
                    <a:lstStyle/>
                    <a:p>
                      <a:pPr algn="ctr" fontAlgn="b"/>
                      <a:r>
                        <a:rPr lang="de-DE" sz="1100" b="1" u="none" strike="noStrike" kern="1200">
                          <a:solidFill>
                            <a:schemeClr val="dk1"/>
                          </a:solidFill>
                          <a:effectLst/>
                          <a:latin typeface="+mn-lt"/>
                          <a:ea typeface="+mn-ea"/>
                          <a:cs typeface="+mn-cs"/>
                        </a:rPr>
                        <a:t>Community Bilanz</a:t>
                      </a:r>
                    </a:p>
                  </a:txBody>
                  <a:tcPr marL="9525" marR="9525" marT="9525" marB="0" anchor="b"/>
                </a:tc>
                <a:tc hMerge="1">
                  <a:txBody>
                    <a:bodyPr/>
                    <a:lstStyle/>
                    <a:p>
                      <a:pPr algn="ctr" fontAlgn="b"/>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7439862"/>
                  </a:ext>
                </a:extLst>
              </a:tr>
              <a:tr h="190500">
                <a:tc>
                  <a:txBody>
                    <a:bodyPr/>
                    <a:lstStyle/>
                    <a:p>
                      <a:pPr algn="ctr" fontAlgn="b"/>
                      <a:r>
                        <a:rPr lang="de-DE" sz="1100" u="none" strike="noStrike">
                          <a:effectLst/>
                        </a:rPr>
                        <a:t>Erzeugung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157382 kWh</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8420565"/>
                  </a:ext>
                </a:extLst>
              </a:tr>
              <a:tr h="190500">
                <a:tc>
                  <a:txBody>
                    <a:bodyPr/>
                    <a:lstStyle/>
                    <a:p>
                      <a:pPr algn="ctr" fontAlgn="b"/>
                      <a:r>
                        <a:rPr lang="de-DE" sz="1100" u="none" strike="noStrike">
                          <a:effectLst/>
                        </a:rPr>
                        <a:t>Verbrauch</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160505 kWh</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7882029"/>
                  </a:ext>
                </a:extLst>
              </a:tr>
            </a:tbl>
          </a:graphicData>
        </a:graphic>
      </p:graphicFrame>
    </p:spTree>
    <p:extLst>
      <p:ext uri="{BB962C8B-B14F-4D97-AF65-F5344CB8AC3E}">
        <p14:creationId xmlns:p14="http://schemas.microsoft.com/office/powerpoint/2010/main" val="4144538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E8559-1606-420F-AF33-27C898C19377}"/>
              </a:ext>
            </a:extLst>
          </p:cNvPr>
          <p:cNvSpPr>
            <a:spLocks noGrp="1"/>
          </p:cNvSpPr>
          <p:nvPr>
            <p:ph type="title"/>
          </p:nvPr>
        </p:nvSpPr>
        <p:spPr/>
        <p:txBody>
          <a:bodyPr/>
          <a:lstStyle/>
          <a:p>
            <a:r>
              <a:rPr lang="de-DE"/>
              <a:t> </a:t>
            </a:r>
            <a:br>
              <a:rPr lang="de-DE"/>
            </a:br>
            <a:r>
              <a:rPr lang="de-DE"/>
              <a:t>Energie-Analyse</a:t>
            </a:r>
          </a:p>
        </p:txBody>
      </p:sp>
      <p:pic>
        <p:nvPicPr>
          <p:cNvPr id="5" name="Inhaltsplatzhalter 4">
            <a:extLst>
              <a:ext uri="{FF2B5EF4-FFF2-40B4-BE49-F238E27FC236}">
                <a16:creationId xmlns:a16="http://schemas.microsoft.com/office/drawing/2014/main" id="{F817C3EE-6843-4B8E-8C4F-0E23B78C84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5108" y="1825625"/>
            <a:ext cx="5801784" cy="4351338"/>
          </a:xfrm>
        </p:spPr>
      </p:pic>
      <p:graphicFrame>
        <p:nvGraphicFramePr>
          <p:cNvPr id="4" name="Tabelle 3">
            <a:extLst>
              <a:ext uri="{FF2B5EF4-FFF2-40B4-BE49-F238E27FC236}">
                <a16:creationId xmlns:a16="http://schemas.microsoft.com/office/drawing/2014/main" id="{528477A6-A4DB-4895-BCAE-6576A9A044D7}"/>
              </a:ext>
            </a:extLst>
          </p:cNvPr>
          <p:cNvGraphicFramePr>
            <a:graphicFrameLocks noGrp="1"/>
          </p:cNvGraphicFramePr>
          <p:nvPr>
            <p:extLst>
              <p:ext uri="{D42A27DB-BD31-4B8C-83A1-F6EECF244321}">
                <p14:modId xmlns:p14="http://schemas.microsoft.com/office/powerpoint/2010/main" val="1747937351"/>
              </p:ext>
            </p:extLst>
          </p:nvPr>
        </p:nvGraphicFramePr>
        <p:xfrm>
          <a:off x="9183012" y="2011497"/>
          <a:ext cx="1689100" cy="571500"/>
        </p:xfrm>
        <a:graphic>
          <a:graphicData uri="http://schemas.openxmlformats.org/drawingml/2006/table">
            <a:tbl>
              <a:tblPr>
                <a:tableStyleId>{5C22544A-7EE6-4342-B048-85BDC9FD1C3A}</a:tableStyleId>
              </a:tblPr>
              <a:tblGrid>
                <a:gridCol w="927100">
                  <a:extLst>
                    <a:ext uri="{9D8B030D-6E8A-4147-A177-3AD203B41FA5}">
                      <a16:colId xmlns:a16="http://schemas.microsoft.com/office/drawing/2014/main" val="2100534835"/>
                    </a:ext>
                  </a:extLst>
                </a:gridCol>
                <a:gridCol w="762000">
                  <a:extLst>
                    <a:ext uri="{9D8B030D-6E8A-4147-A177-3AD203B41FA5}">
                      <a16:colId xmlns:a16="http://schemas.microsoft.com/office/drawing/2014/main" val="1954618733"/>
                    </a:ext>
                  </a:extLst>
                </a:gridCol>
              </a:tblGrid>
              <a:tr h="190500">
                <a:tc gridSpan="2">
                  <a:txBody>
                    <a:bodyPr/>
                    <a:lstStyle/>
                    <a:p>
                      <a:pPr algn="ctr" fontAlgn="b"/>
                      <a:r>
                        <a:rPr lang="de-DE" sz="1100" b="1" u="none" strike="noStrike" kern="1200">
                          <a:solidFill>
                            <a:schemeClr val="dk1"/>
                          </a:solidFill>
                          <a:effectLst/>
                          <a:latin typeface="+mn-lt"/>
                          <a:ea typeface="+mn-ea"/>
                          <a:cs typeface="+mn-cs"/>
                        </a:rPr>
                        <a:t>Community Bilanz</a:t>
                      </a:r>
                    </a:p>
                  </a:txBody>
                  <a:tcPr marL="9525" marR="9525" marT="9525" marB="0" anchor="b"/>
                </a:tc>
                <a:tc hMerge="1">
                  <a:txBody>
                    <a:bodyPr/>
                    <a:lstStyle/>
                    <a:p>
                      <a:pPr algn="ctr" fontAlgn="b"/>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7439862"/>
                  </a:ext>
                </a:extLst>
              </a:tr>
              <a:tr h="190500">
                <a:tc>
                  <a:txBody>
                    <a:bodyPr/>
                    <a:lstStyle/>
                    <a:p>
                      <a:pPr algn="ctr" fontAlgn="b"/>
                      <a:r>
                        <a:rPr lang="de-DE" sz="1100" u="none" strike="noStrike">
                          <a:effectLst/>
                        </a:rPr>
                        <a:t>Erzeugung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157382 kWh</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8420565"/>
                  </a:ext>
                </a:extLst>
              </a:tr>
              <a:tr h="190500">
                <a:tc>
                  <a:txBody>
                    <a:bodyPr/>
                    <a:lstStyle/>
                    <a:p>
                      <a:pPr algn="ctr" fontAlgn="b"/>
                      <a:r>
                        <a:rPr lang="de-DE" sz="1100" u="none" strike="noStrike">
                          <a:effectLst/>
                        </a:rPr>
                        <a:t>Verbrauch</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160505 kWh</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7882029"/>
                  </a:ext>
                </a:extLst>
              </a:tr>
            </a:tbl>
          </a:graphicData>
        </a:graphic>
      </p:graphicFrame>
    </p:spTree>
    <p:extLst>
      <p:ext uri="{BB962C8B-B14F-4D97-AF65-F5344CB8AC3E}">
        <p14:creationId xmlns:p14="http://schemas.microsoft.com/office/powerpoint/2010/main" val="3415729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45B98-5D43-4438-8766-03AE74D08038}"/>
              </a:ext>
            </a:extLst>
          </p:cNvPr>
          <p:cNvSpPr>
            <a:spLocks noGrp="1"/>
          </p:cNvSpPr>
          <p:nvPr>
            <p:ph type="title"/>
          </p:nvPr>
        </p:nvSpPr>
        <p:spPr/>
        <p:txBody>
          <a:bodyPr/>
          <a:lstStyle/>
          <a:p>
            <a:r>
              <a:rPr lang="de-DE"/>
              <a:t>SOC-ANALYSE</a:t>
            </a:r>
          </a:p>
        </p:txBody>
      </p:sp>
      <p:sp>
        <p:nvSpPr>
          <p:cNvPr id="4" name="Inhaltsplatzhalter 3">
            <a:extLst>
              <a:ext uri="{FF2B5EF4-FFF2-40B4-BE49-F238E27FC236}">
                <a16:creationId xmlns:a16="http://schemas.microsoft.com/office/drawing/2014/main" id="{2C5190F8-FA50-4C9C-A6CE-39194FB1AE81}"/>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4045917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45B98-5D43-4438-8766-03AE74D08038}"/>
              </a:ext>
            </a:extLst>
          </p:cNvPr>
          <p:cNvSpPr>
            <a:spLocks noGrp="1"/>
          </p:cNvSpPr>
          <p:nvPr>
            <p:ph type="title"/>
          </p:nvPr>
        </p:nvSpPr>
        <p:spPr/>
        <p:txBody>
          <a:bodyPr/>
          <a:lstStyle/>
          <a:p>
            <a:r>
              <a:rPr lang="de-DE"/>
              <a:t>50kWh – </a:t>
            </a:r>
            <a:br>
              <a:rPr lang="de-DE"/>
            </a:br>
            <a:r>
              <a:rPr lang="de-DE"/>
              <a:t>SOC-Analyse Jahresdauerlinie</a:t>
            </a:r>
          </a:p>
        </p:txBody>
      </p:sp>
      <p:pic>
        <p:nvPicPr>
          <p:cNvPr id="7" name="Inhaltsplatzhalter 6">
            <a:extLst>
              <a:ext uri="{FF2B5EF4-FFF2-40B4-BE49-F238E27FC236}">
                <a16:creationId xmlns:a16="http://schemas.microsoft.com/office/drawing/2014/main" id="{3AE88F2E-C24F-409D-B603-EA5774838B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9885" y="1825625"/>
            <a:ext cx="7252229" cy="4351338"/>
          </a:xfrm>
        </p:spPr>
      </p:pic>
    </p:spTree>
    <p:extLst>
      <p:ext uri="{BB962C8B-B14F-4D97-AF65-F5344CB8AC3E}">
        <p14:creationId xmlns:p14="http://schemas.microsoft.com/office/powerpoint/2010/main" val="824250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45B98-5D43-4438-8766-03AE74D08038}"/>
              </a:ext>
            </a:extLst>
          </p:cNvPr>
          <p:cNvSpPr>
            <a:spLocks noGrp="1"/>
          </p:cNvSpPr>
          <p:nvPr>
            <p:ph type="title"/>
          </p:nvPr>
        </p:nvSpPr>
        <p:spPr/>
        <p:txBody>
          <a:bodyPr/>
          <a:lstStyle/>
          <a:p>
            <a:r>
              <a:rPr lang="de-DE"/>
              <a:t>50kWh – </a:t>
            </a:r>
            <a:br>
              <a:rPr lang="de-DE"/>
            </a:br>
            <a:r>
              <a:rPr lang="de-DE"/>
              <a:t>SOC-Analyse</a:t>
            </a:r>
          </a:p>
        </p:txBody>
      </p:sp>
      <p:pic>
        <p:nvPicPr>
          <p:cNvPr id="6" name="Inhaltsplatzhalter 5">
            <a:extLst>
              <a:ext uri="{FF2B5EF4-FFF2-40B4-BE49-F238E27FC236}">
                <a16:creationId xmlns:a16="http://schemas.microsoft.com/office/drawing/2014/main" id="{5BD1BD2B-3B49-4FB0-9B93-7B428CA4FE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9885" y="1825625"/>
            <a:ext cx="7252229" cy="4351338"/>
          </a:xfrm>
        </p:spPr>
      </p:pic>
    </p:spTree>
    <p:extLst>
      <p:ext uri="{BB962C8B-B14F-4D97-AF65-F5344CB8AC3E}">
        <p14:creationId xmlns:p14="http://schemas.microsoft.com/office/powerpoint/2010/main" val="1287327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45B98-5D43-4438-8766-03AE74D08038}"/>
              </a:ext>
            </a:extLst>
          </p:cNvPr>
          <p:cNvSpPr>
            <a:spLocks noGrp="1"/>
          </p:cNvSpPr>
          <p:nvPr>
            <p:ph type="title"/>
          </p:nvPr>
        </p:nvSpPr>
        <p:spPr/>
        <p:txBody>
          <a:bodyPr/>
          <a:lstStyle/>
          <a:p>
            <a:r>
              <a:rPr lang="de-DE"/>
              <a:t>150kWh – </a:t>
            </a:r>
            <a:br>
              <a:rPr lang="de-DE"/>
            </a:br>
            <a:r>
              <a:rPr lang="de-DE"/>
              <a:t>SOC-Analyse Jahresdauerlinie</a:t>
            </a:r>
          </a:p>
        </p:txBody>
      </p:sp>
      <p:pic>
        <p:nvPicPr>
          <p:cNvPr id="7" name="Inhaltsplatzhalter 6">
            <a:extLst>
              <a:ext uri="{FF2B5EF4-FFF2-40B4-BE49-F238E27FC236}">
                <a16:creationId xmlns:a16="http://schemas.microsoft.com/office/drawing/2014/main" id="{ED9CCE75-D32B-44C8-A8DC-3BC1C42250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9885" y="1825625"/>
            <a:ext cx="7252229" cy="4351338"/>
          </a:xfrm>
        </p:spPr>
      </p:pic>
    </p:spTree>
    <p:extLst>
      <p:ext uri="{BB962C8B-B14F-4D97-AF65-F5344CB8AC3E}">
        <p14:creationId xmlns:p14="http://schemas.microsoft.com/office/powerpoint/2010/main" val="4236874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45B98-5D43-4438-8766-03AE74D08038}"/>
              </a:ext>
            </a:extLst>
          </p:cNvPr>
          <p:cNvSpPr>
            <a:spLocks noGrp="1"/>
          </p:cNvSpPr>
          <p:nvPr>
            <p:ph type="title"/>
          </p:nvPr>
        </p:nvSpPr>
        <p:spPr/>
        <p:txBody>
          <a:bodyPr/>
          <a:lstStyle/>
          <a:p>
            <a:r>
              <a:rPr lang="de-DE"/>
              <a:t>150kWh – </a:t>
            </a:r>
            <a:br>
              <a:rPr lang="de-DE"/>
            </a:br>
            <a:r>
              <a:rPr lang="de-DE"/>
              <a:t>SOC-Analyse</a:t>
            </a:r>
          </a:p>
        </p:txBody>
      </p:sp>
      <p:pic>
        <p:nvPicPr>
          <p:cNvPr id="6" name="Inhaltsplatzhalter 5">
            <a:extLst>
              <a:ext uri="{FF2B5EF4-FFF2-40B4-BE49-F238E27FC236}">
                <a16:creationId xmlns:a16="http://schemas.microsoft.com/office/drawing/2014/main" id="{2400CA7C-DB9F-4ED0-8E79-9998519AA1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9885" y="1825625"/>
            <a:ext cx="7252229" cy="4351338"/>
          </a:xfrm>
        </p:spPr>
      </p:pic>
    </p:spTree>
    <p:extLst>
      <p:ext uri="{BB962C8B-B14F-4D97-AF65-F5344CB8AC3E}">
        <p14:creationId xmlns:p14="http://schemas.microsoft.com/office/powerpoint/2010/main" val="909811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45B98-5D43-4438-8766-03AE74D08038}"/>
              </a:ext>
            </a:extLst>
          </p:cNvPr>
          <p:cNvSpPr>
            <a:spLocks noGrp="1"/>
          </p:cNvSpPr>
          <p:nvPr>
            <p:ph type="title"/>
          </p:nvPr>
        </p:nvSpPr>
        <p:spPr/>
        <p:txBody>
          <a:bodyPr/>
          <a:lstStyle/>
          <a:p>
            <a:r>
              <a:rPr lang="de-DE"/>
              <a:t>400kWh – </a:t>
            </a:r>
            <a:br>
              <a:rPr lang="de-DE"/>
            </a:br>
            <a:r>
              <a:rPr lang="de-DE"/>
              <a:t>SOC-Analyse Jahresdauerlinie</a:t>
            </a:r>
          </a:p>
        </p:txBody>
      </p:sp>
      <p:pic>
        <p:nvPicPr>
          <p:cNvPr id="6" name="Inhaltsplatzhalter 5">
            <a:extLst>
              <a:ext uri="{FF2B5EF4-FFF2-40B4-BE49-F238E27FC236}">
                <a16:creationId xmlns:a16="http://schemas.microsoft.com/office/drawing/2014/main" id="{463BAEA0-4700-4DFC-A988-3F7B508E74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9885" y="1825625"/>
            <a:ext cx="7252229" cy="4351338"/>
          </a:xfrm>
        </p:spPr>
      </p:pic>
    </p:spTree>
    <p:extLst>
      <p:ext uri="{BB962C8B-B14F-4D97-AF65-F5344CB8AC3E}">
        <p14:creationId xmlns:p14="http://schemas.microsoft.com/office/powerpoint/2010/main" val="3586740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EDEF5-BE27-46CF-B342-CD956D25490B}"/>
              </a:ext>
            </a:extLst>
          </p:cNvPr>
          <p:cNvSpPr>
            <a:spLocks noGrp="1"/>
          </p:cNvSpPr>
          <p:nvPr>
            <p:ph type="title"/>
          </p:nvPr>
        </p:nvSpPr>
        <p:spPr/>
        <p:txBody>
          <a:bodyPr/>
          <a:lstStyle/>
          <a:p>
            <a:r>
              <a:rPr lang="de-DE"/>
              <a:t>Übersicht der Community</a:t>
            </a:r>
          </a:p>
        </p:txBody>
      </p:sp>
      <p:graphicFrame>
        <p:nvGraphicFramePr>
          <p:cNvPr id="4" name="Inhaltsplatzhalter 3">
            <a:extLst>
              <a:ext uri="{FF2B5EF4-FFF2-40B4-BE49-F238E27FC236}">
                <a16:creationId xmlns:a16="http://schemas.microsoft.com/office/drawing/2014/main" id="{DB72BA6F-2FF6-4D19-BF95-50EB1219BC76}"/>
              </a:ext>
            </a:extLst>
          </p:cNvPr>
          <p:cNvGraphicFramePr>
            <a:graphicFrameLocks noGrp="1"/>
          </p:cNvGraphicFramePr>
          <p:nvPr>
            <p:ph idx="1"/>
          </p:nvPr>
        </p:nvGraphicFramePr>
        <p:xfrm>
          <a:off x="7322212" y="2278195"/>
          <a:ext cx="3327400" cy="1905000"/>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3477328374"/>
                    </a:ext>
                  </a:extLst>
                </a:gridCol>
                <a:gridCol w="762000">
                  <a:extLst>
                    <a:ext uri="{9D8B030D-6E8A-4147-A177-3AD203B41FA5}">
                      <a16:colId xmlns:a16="http://schemas.microsoft.com/office/drawing/2014/main" val="1923804881"/>
                    </a:ext>
                  </a:extLst>
                </a:gridCol>
                <a:gridCol w="1041400">
                  <a:extLst>
                    <a:ext uri="{9D8B030D-6E8A-4147-A177-3AD203B41FA5}">
                      <a16:colId xmlns:a16="http://schemas.microsoft.com/office/drawing/2014/main" val="28287885"/>
                    </a:ext>
                  </a:extLst>
                </a:gridCol>
                <a:gridCol w="762000">
                  <a:extLst>
                    <a:ext uri="{9D8B030D-6E8A-4147-A177-3AD203B41FA5}">
                      <a16:colId xmlns:a16="http://schemas.microsoft.com/office/drawing/2014/main" val="3537824282"/>
                    </a:ext>
                  </a:extLst>
                </a:gridCol>
              </a:tblGrid>
              <a:tr h="190500">
                <a:tc>
                  <a:txBody>
                    <a:bodyPr/>
                    <a:lstStyle/>
                    <a:p>
                      <a:pPr algn="l" fontAlgn="b"/>
                      <a:r>
                        <a:rPr lang="de-DE" sz="1100" u="none" strike="noStrike">
                          <a:effectLst/>
                        </a:rPr>
                        <a:t>Lasttyp</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Anzahl</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P_VERTRAG[kW]</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e-DE" sz="1100" u="none" strike="noStrike">
                          <a:effectLst/>
                        </a:rPr>
                        <a:t>JNV[kWh]</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7877163"/>
                  </a:ext>
                </a:extLst>
              </a:tr>
              <a:tr h="190500">
                <a:tc>
                  <a:txBody>
                    <a:bodyPr/>
                    <a:lstStyle/>
                    <a:p>
                      <a:pPr algn="l" fontAlgn="b"/>
                      <a:r>
                        <a:rPr lang="de-DE" sz="1100" u="none" strike="noStrike">
                          <a:effectLst/>
                        </a:rPr>
                        <a:t>ULA</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31</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8832</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6817035"/>
                  </a:ext>
                </a:extLst>
              </a:tr>
              <a:tr h="190500">
                <a:tc>
                  <a:txBody>
                    <a:bodyPr/>
                    <a:lstStyle/>
                    <a:p>
                      <a:pPr algn="l" fontAlgn="b"/>
                      <a:r>
                        <a:rPr lang="de-DE" sz="1100" u="none" strike="noStrike">
                          <a:effectLst/>
                        </a:rPr>
                        <a:t>E1</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9</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181.83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160505</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1394419"/>
                  </a:ext>
                </a:extLst>
              </a:tr>
              <a:tr h="190500">
                <a:tc>
                  <a:txBody>
                    <a:bodyPr/>
                    <a:lstStyle/>
                    <a:p>
                      <a:pPr algn="l" fontAlgn="b"/>
                      <a:r>
                        <a:rPr lang="de-DE" sz="1100" u="none" strike="noStrike">
                          <a:effectLst/>
                        </a:rPr>
                        <a:t>H0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9706</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1387554"/>
                  </a:ext>
                </a:extLst>
              </a:tr>
              <a:tr h="190500">
                <a:tc>
                  <a:txBody>
                    <a:bodyPr/>
                    <a:lstStyle/>
                    <a:p>
                      <a:pPr algn="l" fontAlgn="b"/>
                      <a:r>
                        <a:rPr lang="de-DE" sz="1100" u="none" strike="noStrike">
                          <a:effectLst/>
                        </a:rPr>
                        <a:t>B1</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6.1</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14027</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4773905"/>
                  </a:ext>
                </a:extLst>
              </a:tr>
              <a:tr h="190500">
                <a:tc>
                  <a:txBody>
                    <a:bodyPr/>
                    <a:lstStyle/>
                    <a:p>
                      <a:pPr algn="l" fontAlgn="b"/>
                      <a:r>
                        <a:rPr lang="de-DE" sz="1100" u="none" strike="noStrike">
                          <a:effectLst/>
                        </a:rPr>
                        <a:t>G0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5</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58.3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96509</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45322683"/>
                  </a:ext>
                </a:extLst>
              </a:tr>
              <a:tr h="190500">
                <a:tc>
                  <a:txBody>
                    <a:bodyPr/>
                    <a:lstStyle/>
                    <a:p>
                      <a:pPr algn="l" fontAlgn="b"/>
                      <a:r>
                        <a:rPr lang="de-DE" sz="1100" u="none" strike="noStrike">
                          <a:effectLst/>
                        </a:rPr>
                        <a:t>L0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11</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5685</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6300469"/>
                  </a:ext>
                </a:extLst>
              </a:tr>
              <a:tr h="190500">
                <a:tc>
                  <a:txBody>
                    <a:bodyPr/>
                    <a:lstStyle/>
                    <a:p>
                      <a:pPr algn="l" fontAlgn="b"/>
                      <a:r>
                        <a:rPr lang="de-DE" sz="1100" u="none" strike="noStrike">
                          <a:effectLst/>
                        </a:rPr>
                        <a:t>ULF</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0</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10174</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2032592"/>
                  </a:ext>
                </a:extLst>
              </a:tr>
              <a:tr h="190500">
                <a:tc>
                  <a:txBody>
                    <a:bodyPr/>
                    <a:lstStyle/>
                    <a:p>
                      <a:pPr algn="l" fontAlgn="b"/>
                      <a:r>
                        <a:rPr lang="de-DE" sz="1100" u="none" strike="noStrike">
                          <a:effectLst/>
                        </a:rPr>
                        <a:t>G3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2</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12.3</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8637</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2198463"/>
                  </a:ext>
                </a:extLst>
              </a:tr>
              <a:tr h="190500">
                <a:tc>
                  <a:txBody>
                    <a:bodyPr/>
                    <a:lstStyle/>
                    <a:p>
                      <a:pPr algn="l" fontAlgn="b"/>
                      <a:r>
                        <a:rPr lang="de-DE" sz="1100" u="none" strike="noStrike">
                          <a:effectLst/>
                        </a:rPr>
                        <a:t>G1</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1</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7.7</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100" u="none" strike="noStrike">
                          <a:effectLst/>
                        </a:rPr>
                        <a:t>3812</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0214084"/>
                  </a:ext>
                </a:extLst>
              </a:tr>
            </a:tbl>
          </a:graphicData>
        </a:graphic>
      </p:graphicFrame>
      <p:graphicFrame>
        <p:nvGraphicFramePr>
          <p:cNvPr id="6" name="Tabelle 5">
            <a:extLst>
              <a:ext uri="{FF2B5EF4-FFF2-40B4-BE49-F238E27FC236}">
                <a16:creationId xmlns:a16="http://schemas.microsoft.com/office/drawing/2014/main" id="{4CBE7722-60B7-421D-B755-0CE6F094A094}"/>
              </a:ext>
            </a:extLst>
          </p:cNvPr>
          <p:cNvGraphicFramePr>
            <a:graphicFrameLocks noGrp="1"/>
          </p:cNvGraphicFramePr>
          <p:nvPr>
            <p:extLst>
              <p:ext uri="{D42A27DB-BD31-4B8C-83A1-F6EECF244321}">
                <p14:modId xmlns:p14="http://schemas.microsoft.com/office/powerpoint/2010/main" val="1444646930"/>
              </p:ext>
            </p:extLst>
          </p:nvPr>
        </p:nvGraphicFramePr>
        <p:xfrm>
          <a:off x="6826912" y="4597049"/>
          <a:ext cx="4318000" cy="571500"/>
        </p:xfrm>
        <a:graphic>
          <a:graphicData uri="http://schemas.openxmlformats.org/drawingml/2006/table">
            <a:tbl>
              <a:tblPr>
                <a:tableStyleId>{5C22544A-7EE6-4342-B048-85BDC9FD1C3A}</a:tableStyleId>
              </a:tblPr>
              <a:tblGrid>
                <a:gridCol w="927100">
                  <a:extLst>
                    <a:ext uri="{9D8B030D-6E8A-4147-A177-3AD203B41FA5}">
                      <a16:colId xmlns:a16="http://schemas.microsoft.com/office/drawing/2014/main" val="754127377"/>
                    </a:ext>
                  </a:extLst>
                </a:gridCol>
                <a:gridCol w="762000">
                  <a:extLst>
                    <a:ext uri="{9D8B030D-6E8A-4147-A177-3AD203B41FA5}">
                      <a16:colId xmlns:a16="http://schemas.microsoft.com/office/drawing/2014/main" val="159137347"/>
                    </a:ext>
                  </a:extLst>
                </a:gridCol>
                <a:gridCol w="1041400">
                  <a:extLst>
                    <a:ext uri="{9D8B030D-6E8A-4147-A177-3AD203B41FA5}">
                      <a16:colId xmlns:a16="http://schemas.microsoft.com/office/drawing/2014/main" val="3050645486"/>
                    </a:ext>
                  </a:extLst>
                </a:gridCol>
                <a:gridCol w="762000">
                  <a:extLst>
                    <a:ext uri="{9D8B030D-6E8A-4147-A177-3AD203B41FA5}">
                      <a16:colId xmlns:a16="http://schemas.microsoft.com/office/drawing/2014/main" val="2389305740"/>
                    </a:ext>
                  </a:extLst>
                </a:gridCol>
                <a:gridCol w="825500">
                  <a:extLst>
                    <a:ext uri="{9D8B030D-6E8A-4147-A177-3AD203B41FA5}">
                      <a16:colId xmlns:a16="http://schemas.microsoft.com/office/drawing/2014/main" val="2385672940"/>
                    </a:ext>
                  </a:extLst>
                </a:gridCol>
              </a:tblGrid>
              <a:tr h="190500">
                <a:tc>
                  <a:txBody>
                    <a:bodyPr/>
                    <a:lstStyle/>
                    <a:p>
                      <a:pPr algn="ctr" fontAlgn="b"/>
                      <a:r>
                        <a:rPr lang="de-DE" sz="1100" u="none" strike="noStrike">
                          <a:effectLst/>
                        </a:rPr>
                        <a:t>Lasttyp</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Anzahl</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P_VERTRAG[kW]</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JNV[kWh]</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Energieanteil</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32940126"/>
                  </a:ext>
                </a:extLst>
              </a:tr>
              <a:tr h="190500">
                <a:tc>
                  <a:txBody>
                    <a:bodyPr/>
                    <a:lstStyle/>
                    <a:p>
                      <a:pPr algn="ctr" fontAlgn="b"/>
                      <a:r>
                        <a:rPr lang="de-DE" sz="1100" u="none" strike="noStrike">
                          <a:effectLst/>
                        </a:rPr>
                        <a:t>Erzeugung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15</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138.4</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157382</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49.5%</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744089"/>
                  </a:ext>
                </a:extLst>
              </a:tr>
              <a:tr h="190500">
                <a:tc>
                  <a:txBody>
                    <a:bodyPr/>
                    <a:lstStyle/>
                    <a:p>
                      <a:pPr algn="ctr" fontAlgn="b"/>
                      <a:r>
                        <a:rPr lang="de-DE" sz="1100" u="none" strike="noStrike">
                          <a:effectLst/>
                        </a:rPr>
                        <a:t>Verbrauch</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9</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181.8</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160505</a:t>
                      </a:r>
                      <a:endParaRPr lang="de-DE"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u="none" strike="noStrike">
                          <a:effectLst/>
                        </a:rPr>
                        <a:t>50.5%</a:t>
                      </a:r>
                      <a:endParaRPr lang="de-D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80333751"/>
                  </a:ext>
                </a:extLst>
              </a:tr>
            </a:tbl>
          </a:graphicData>
        </a:graphic>
      </p:graphicFrame>
      <p:sp>
        <p:nvSpPr>
          <p:cNvPr id="7" name="Pfeil: nach unten 6">
            <a:extLst>
              <a:ext uri="{FF2B5EF4-FFF2-40B4-BE49-F238E27FC236}">
                <a16:creationId xmlns:a16="http://schemas.microsoft.com/office/drawing/2014/main" id="{23BD138B-F38E-40CE-90AC-F25B1214640D}"/>
              </a:ext>
            </a:extLst>
          </p:cNvPr>
          <p:cNvSpPr/>
          <p:nvPr/>
        </p:nvSpPr>
        <p:spPr>
          <a:xfrm>
            <a:off x="8867159" y="4294228"/>
            <a:ext cx="237507" cy="1662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995D9B4E-1AFB-490C-BFD4-8C72A2C09A8E}"/>
              </a:ext>
            </a:extLst>
          </p:cNvPr>
          <p:cNvSpPr txBox="1"/>
          <p:nvPr/>
        </p:nvSpPr>
        <p:spPr>
          <a:xfrm>
            <a:off x="789709" y="2211583"/>
            <a:ext cx="6347572" cy="3416320"/>
          </a:xfrm>
          <a:prstGeom prst="rect">
            <a:avLst/>
          </a:prstGeom>
          <a:noFill/>
        </p:spPr>
        <p:txBody>
          <a:bodyPr wrap="none" rtlCol="0">
            <a:spAutoFit/>
          </a:bodyPr>
          <a:lstStyle/>
          <a:p>
            <a:pPr marL="285750" indent="-285750">
              <a:buFont typeface="Arial" panose="020B0604020202020204" pitchFamily="34" charset="0"/>
              <a:buChar char="•"/>
            </a:pPr>
            <a:r>
              <a:rPr lang="de-DE"/>
              <a:t>14 Anschlussobjekte aus Netzsicht</a:t>
            </a:r>
          </a:p>
          <a:p>
            <a:pPr marL="742950" lvl="1" indent="-285750">
              <a:buFont typeface="Arial" panose="020B0604020202020204" pitchFamily="34" charset="0"/>
              <a:buChar char="•"/>
            </a:pPr>
            <a:r>
              <a:rPr lang="de-DE"/>
              <a:t>E1 = PV Anlage – alle als Überschusseinspeiser modelliert </a:t>
            </a:r>
          </a:p>
          <a:p>
            <a:pPr lvl="2"/>
            <a:r>
              <a:rPr lang="de-DE"/>
              <a:t>(Kein Volleinspeiser vorhanden)</a:t>
            </a:r>
          </a:p>
          <a:p>
            <a:pPr marL="742950" lvl="1" indent="-285750">
              <a:buFont typeface="Arial" panose="020B0604020202020204" pitchFamily="34" charset="0"/>
              <a:buChar char="•"/>
            </a:pPr>
            <a:r>
              <a:rPr lang="de-DE"/>
              <a:t>Ein Photovoltaik Profil wird für alle Anlagen verwendet</a:t>
            </a:r>
          </a:p>
          <a:p>
            <a:pPr marL="742950" lvl="1" indent="-285750">
              <a:buFont typeface="Arial" panose="020B0604020202020204" pitchFamily="34" charset="0"/>
              <a:buChar char="•"/>
            </a:pPr>
            <a:r>
              <a:rPr lang="de-DE"/>
              <a:t>APCS Standardlastprofile für ULA und ULF verwendet</a:t>
            </a:r>
          </a:p>
          <a:p>
            <a:pPr marL="742950" lvl="1" indent="-285750">
              <a:buFont typeface="Arial" panose="020B0604020202020204" pitchFamily="34" charset="0"/>
              <a:buChar char="•"/>
            </a:pPr>
            <a:r>
              <a:rPr lang="de-DE"/>
              <a:t>Simbench Datensatz für andere Lasttypen verwendet</a:t>
            </a:r>
          </a:p>
          <a:p>
            <a:pPr marL="285750" indent="-285750">
              <a:buFont typeface="Arial" panose="020B0604020202020204" pitchFamily="34" charset="0"/>
              <a:buChar char="•"/>
            </a:pPr>
            <a:r>
              <a:rPr lang="de-DE"/>
              <a:t>Profile sind auf Jahresenergiebedarf skaliert (JNV[kWh])</a:t>
            </a:r>
          </a:p>
          <a:p>
            <a:pPr marL="285750" indent="-285750">
              <a:buFont typeface="Arial" panose="020B0604020202020204" pitchFamily="34" charset="0"/>
              <a:buChar char="•"/>
            </a:pPr>
            <a:r>
              <a:rPr lang="de-DE"/>
              <a:t>Simulationsdauer ist ein Jahr in 15 Minuten Schritten</a:t>
            </a:r>
          </a:p>
          <a:p>
            <a:pPr marL="285750" indent="-285750">
              <a:buFont typeface="Arial" panose="020B0604020202020204" pitchFamily="34" charset="0"/>
              <a:buChar char="•"/>
            </a:pPr>
            <a:endParaRPr lang="de-DE"/>
          </a:p>
          <a:p>
            <a:pPr marL="285750" indent="-285750">
              <a:buFont typeface="Arial" panose="020B0604020202020204" pitchFamily="34" charset="0"/>
              <a:buChar char="•"/>
            </a:pPr>
            <a:r>
              <a:rPr lang="de-DE"/>
              <a:t>Untersuchte Speichergrößen:</a:t>
            </a:r>
          </a:p>
          <a:p>
            <a:pPr marL="742950" lvl="1" indent="-285750">
              <a:buFont typeface="Arial" panose="020B0604020202020204" pitchFamily="34" charset="0"/>
              <a:buChar char="•"/>
            </a:pPr>
            <a:r>
              <a:rPr lang="de-DE"/>
              <a:t>50kWh, 100kWh, 150kWh, 200kWh, 300kWh</a:t>
            </a:r>
          </a:p>
          <a:p>
            <a:pPr marL="742950" lvl="1" indent="-285750">
              <a:buFont typeface="Arial" panose="020B0604020202020204" pitchFamily="34" charset="0"/>
              <a:buChar char="•"/>
            </a:pPr>
            <a:r>
              <a:rPr lang="de-DE"/>
              <a:t>400kWh</a:t>
            </a:r>
          </a:p>
        </p:txBody>
      </p:sp>
    </p:spTree>
    <p:extLst>
      <p:ext uri="{BB962C8B-B14F-4D97-AF65-F5344CB8AC3E}">
        <p14:creationId xmlns:p14="http://schemas.microsoft.com/office/powerpoint/2010/main" val="1760266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45B98-5D43-4438-8766-03AE74D08038}"/>
              </a:ext>
            </a:extLst>
          </p:cNvPr>
          <p:cNvSpPr>
            <a:spLocks noGrp="1"/>
          </p:cNvSpPr>
          <p:nvPr>
            <p:ph type="title"/>
          </p:nvPr>
        </p:nvSpPr>
        <p:spPr/>
        <p:txBody>
          <a:bodyPr/>
          <a:lstStyle/>
          <a:p>
            <a:r>
              <a:rPr lang="de-DE"/>
              <a:t>400kWh – </a:t>
            </a:r>
            <a:br>
              <a:rPr lang="de-DE"/>
            </a:br>
            <a:r>
              <a:rPr lang="de-DE"/>
              <a:t>SOC-Analyse</a:t>
            </a:r>
          </a:p>
        </p:txBody>
      </p:sp>
      <p:pic>
        <p:nvPicPr>
          <p:cNvPr id="7" name="Inhaltsplatzhalter 6">
            <a:extLst>
              <a:ext uri="{FF2B5EF4-FFF2-40B4-BE49-F238E27FC236}">
                <a16:creationId xmlns:a16="http://schemas.microsoft.com/office/drawing/2014/main" id="{BE5C55A5-B8D2-4F82-89BA-F2934768B4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9885" y="1825625"/>
            <a:ext cx="7252229" cy="4351338"/>
          </a:xfrm>
        </p:spPr>
      </p:pic>
    </p:spTree>
    <p:extLst>
      <p:ext uri="{BB962C8B-B14F-4D97-AF65-F5344CB8AC3E}">
        <p14:creationId xmlns:p14="http://schemas.microsoft.com/office/powerpoint/2010/main" val="110982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45B98-5D43-4438-8766-03AE74D08038}"/>
              </a:ext>
            </a:extLst>
          </p:cNvPr>
          <p:cNvSpPr>
            <a:spLocks noGrp="1"/>
          </p:cNvSpPr>
          <p:nvPr>
            <p:ph type="title"/>
          </p:nvPr>
        </p:nvSpPr>
        <p:spPr/>
        <p:txBody>
          <a:bodyPr/>
          <a:lstStyle/>
          <a:p>
            <a:br>
              <a:rPr lang="de-DE"/>
            </a:br>
            <a:r>
              <a:rPr lang="de-DE"/>
              <a:t>SOC-Analyse</a:t>
            </a:r>
          </a:p>
        </p:txBody>
      </p:sp>
      <p:pic>
        <p:nvPicPr>
          <p:cNvPr id="9" name="Inhaltsplatzhalter 8">
            <a:extLst>
              <a:ext uri="{FF2B5EF4-FFF2-40B4-BE49-F238E27FC236}">
                <a16:creationId xmlns:a16="http://schemas.microsoft.com/office/drawing/2014/main" id="{B5A382C3-E6A9-479D-9826-BA808504E8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831874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45B98-5D43-4438-8766-03AE74D08038}"/>
              </a:ext>
            </a:extLst>
          </p:cNvPr>
          <p:cNvSpPr>
            <a:spLocks noGrp="1"/>
          </p:cNvSpPr>
          <p:nvPr>
            <p:ph type="title"/>
          </p:nvPr>
        </p:nvSpPr>
        <p:spPr/>
        <p:txBody>
          <a:bodyPr/>
          <a:lstStyle/>
          <a:p>
            <a:r>
              <a:rPr lang="de-DE"/>
              <a:t>NETZAUSTAUSCH-ANALYSE</a:t>
            </a:r>
          </a:p>
        </p:txBody>
      </p:sp>
      <p:sp>
        <p:nvSpPr>
          <p:cNvPr id="4" name="Inhaltsplatzhalter 3">
            <a:extLst>
              <a:ext uri="{FF2B5EF4-FFF2-40B4-BE49-F238E27FC236}">
                <a16:creationId xmlns:a16="http://schemas.microsoft.com/office/drawing/2014/main" id="{2C5190F8-FA50-4C9C-A6CE-39194FB1AE81}"/>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1848940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45B98-5D43-4438-8766-03AE74D08038}"/>
              </a:ext>
            </a:extLst>
          </p:cNvPr>
          <p:cNvSpPr>
            <a:spLocks noGrp="1"/>
          </p:cNvSpPr>
          <p:nvPr>
            <p:ph type="title"/>
          </p:nvPr>
        </p:nvSpPr>
        <p:spPr/>
        <p:txBody>
          <a:bodyPr/>
          <a:lstStyle/>
          <a:p>
            <a:br>
              <a:rPr lang="de-DE"/>
            </a:br>
            <a:r>
              <a:rPr lang="de-DE"/>
              <a:t>Netzaustausch-Analyse</a:t>
            </a:r>
          </a:p>
        </p:txBody>
      </p:sp>
      <p:pic>
        <p:nvPicPr>
          <p:cNvPr id="10" name="Inhaltsplatzhalter 9">
            <a:extLst>
              <a:ext uri="{FF2B5EF4-FFF2-40B4-BE49-F238E27FC236}">
                <a16:creationId xmlns:a16="http://schemas.microsoft.com/office/drawing/2014/main" id="{B8E761AE-F4CF-495F-A83E-89136CA27A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974860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45B98-5D43-4438-8766-03AE74D08038}"/>
              </a:ext>
            </a:extLst>
          </p:cNvPr>
          <p:cNvSpPr>
            <a:spLocks noGrp="1"/>
          </p:cNvSpPr>
          <p:nvPr>
            <p:ph type="title"/>
          </p:nvPr>
        </p:nvSpPr>
        <p:spPr/>
        <p:txBody>
          <a:bodyPr/>
          <a:lstStyle/>
          <a:p>
            <a:br>
              <a:rPr lang="de-DE"/>
            </a:br>
            <a:r>
              <a:rPr lang="de-DE"/>
              <a:t>Netzaustausch-Analyse</a:t>
            </a:r>
          </a:p>
        </p:txBody>
      </p:sp>
      <p:pic>
        <p:nvPicPr>
          <p:cNvPr id="10" name="Inhaltsplatzhalter 9">
            <a:extLst>
              <a:ext uri="{FF2B5EF4-FFF2-40B4-BE49-F238E27FC236}">
                <a16:creationId xmlns:a16="http://schemas.microsoft.com/office/drawing/2014/main" id="{1C901C7C-8481-49FA-822B-E01E7848C8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678843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45B98-5D43-4438-8766-03AE74D08038}"/>
              </a:ext>
            </a:extLst>
          </p:cNvPr>
          <p:cNvSpPr>
            <a:spLocks noGrp="1"/>
          </p:cNvSpPr>
          <p:nvPr>
            <p:ph type="title"/>
          </p:nvPr>
        </p:nvSpPr>
        <p:spPr/>
        <p:txBody>
          <a:bodyPr/>
          <a:lstStyle/>
          <a:p>
            <a:br>
              <a:rPr lang="de-DE"/>
            </a:br>
            <a:r>
              <a:rPr lang="de-DE"/>
              <a:t>Netzaustausch-Analyse</a:t>
            </a:r>
          </a:p>
        </p:txBody>
      </p:sp>
      <p:pic>
        <p:nvPicPr>
          <p:cNvPr id="6" name="Inhaltsplatzhalter 5">
            <a:extLst>
              <a:ext uri="{FF2B5EF4-FFF2-40B4-BE49-F238E27FC236}">
                <a16:creationId xmlns:a16="http://schemas.microsoft.com/office/drawing/2014/main" id="{4280F530-9510-49C5-90E6-C4A7BA0975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5108" y="1825625"/>
            <a:ext cx="5801784" cy="4351338"/>
          </a:xfrm>
        </p:spPr>
      </p:pic>
      <p:sp>
        <p:nvSpPr>
          <p:cNvPr id="14" name="Textfeld 13">
            <a:extLst>
              <a:ext uri="{FF2B5EF4-FFF2-40B4-BE49-F238E27FC236}">
                <a16:creationId xmlns:a16="http://schemas.microsoft.com/office/drawing/2014/main" id="{92FDEC18-6A86-4A30-BC95-2DE58D1EC556}"/>
              </a:ext>
            </a:extLst>
          </p:cNvPr>
          <p:cNvSpPr txBox="1"/>
          <p:nvPr/>
        </p:nvSpPr>
        <p:spPr>
          <a:xfrm>
            <a:off x="849998" y="5777105"/>
            <a:ext cx="9725890" cy="646331"/>
          </a:xfrm>
          <a:prstGeom prst="rect">
            <a:avLst/>
          </a:prstGeom>
          <a:noFill/>
        </p:spPr>
        <p:txBody>
          <a:bodyPr wrap="square" rtlCol="0">
            <a:spAutoFit/>
          </a:bodyPr>
          <a:lstStyle/>
          <a:p>
            <a:r>
              <a:rPr lang="de-DE"/>
              <a:t>Leerlauf bedeutet:</a:t>
            </a:r>
          </a:p>
          <a:p>
            <a:r>
              <a:rPr lang="de-DE"/>
              <a:t>Zeitpunkte mit weniger als 1% Leistung bezogen auf die auf die Jahresleistungsspitze</a:t>
            </a:r>
          </a:p>
        </p:txBody>
      </p:sp>
    </p:spTree>
    <p:extLst>
      <p:ext uri="{BB962C8B-B14F-4D97-AF65-F5344CB8AC3E}">
        <p14:creationId xmlns:p14="http://schemas.microsoft.com/office/powerpoint/2010/main" val="3869718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45B98-5D43-4438-8766-03AE74D08038}"/>
              </a:ext>
            </a:extLst>
          </p:cNvPr>
          <p:cNvSpPr>
            <a:spLocks noGrp="1"/>
          </p:cNvSpPr>
          <p:nvPr>
            <p:ph type="title"/>
          </p:nvPr>
        </p:nvSpPr>
        <p:spPr/>
        <p:txBody>
          <a:bodyPr/>
          <a:lstStyle/>
          <a:p>
            <a:r>
              <a:rPr lang="de-DE"/>
              <a:t>CASH FLOW-ANALYSE</a:t>
            </a:r>
          </a:p>
        </p:txBody>
      </p:sp>
      <p:sp>
        <p:nvSpPr>
          <p:cNvPr id="4" name="Inhaltsplatzhalter 3">
            <a:extLst>
              <a:ext uri="{FF2B5EF4-FFF2-40B4-BE49-F238E27FC236}">
                <a16:creationId xmlns:a16="http://schemas.microsoft.com/office/drawing/2014/main" id="{2C5190F8-FA50-4C9C-A6CE-39194FB1AE81}"/>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1673278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7FA74-7171-46ED-88E6-E5E17EAC297C}"/>
              </a:ext>
            </a:extLst>
          </p:cNvPr>
          <p:cNvSpPr>
            <a:spLocks noGrp="1"/>
          </p:cNvSpPr>
          <p:nvPr>
            <p:ph type="title"/>
          </p:nvPr>
        </p:nvSpPr>
        <p:spPr>
          <a:xfrm>
            <a:off x="838199" y="441834"/>
            <a:ext cx="10515600" cy="1325563"/>
          </a:xfrm>
        </p:spPr>
        <p:txBody>
          <a:bodyPr anchor="t"/>
          <a:lstStyle/>
          <a:p>
            <a:r>
              <a:rPr lang="de-DE"/>
              <a:t>Verwendete Tarife</a:t>
            </a:r>
          </a:p>
        </p:txBody>
      </p:sp>
      <p:graphicFrame>
        <p:nvGraphicFramePr>
          <p:cNvPr id="7" name="Inhaltsplatzhalter 6">
            <a:extLst>
              <a:ext uri="{FF2B5EF4-FFF2-40B4-BE49-F238E27FC236}">
                <a16:creationId xmlns:a16="http://schemas.microsoft.com/office/drawing/2014/main" id="{D1D8045D-81A7-45A3-94E8-CF1B1AFEE45C}"/>
              </a:ext>
            </a:extLst>
          </p:cNvPr>
          <p:cNvGraphicFramePr>
            <a:graphicFrameLocks noGrp="1"/>
          </p:cNvGraphicFramePr>
          <p:nvPr>
            <p:ph idx="1"/>
          </p:nvPr>
        </p:nvGraphicFramePr>
        <p:xfrm>
          <a:off x="838200" y="2249203"/>
          <a:ext cx="10515599" cy="3504181"/>
        </p:xfrm>
        <a:graphic>
          <a:graphicData uri="http://schemas.openxmlformats.org/drawingml/2006/table">
            <a:tbl>
              <a:tblPr/>
              <a:tblGrid>
                <a:gridCol w="1468902">
                  <a:extLst>
                    <a:ext uri="{9D8B030D-6E8A-4147-A177-3AD203B41FA5}">
                      <a16:colId xmlns:a16="http://schemas.microsoft.com/office/drawing/2014/main" val="2944042783"/>
                    </a:ext>
                  </a:extLst>
                </a:gridCol>
                <a:gridCol w="886264">
                  <a:extLst>
                    <a:ext uri="{9D8B030D-6E8A-4147-A177-3AD203B41FA5}">
                      <a16:colId xmlns:a16="http://schemas.microsoft.com/office/drawing/2014/main" val="1924131601"/>
                    </a:ext>
                  </a:extLst>
                </a:gridCol>
                <a:gridCol w="886265">
                  <a:extLst>
                    <a:ext uri="{9D8B030D-6E8A-4147-A177-3AD203B41FA5}">
                      <a16:colId xmlns:a16="http://schemas.microsoft.com/office/drawing/2014/main" val="2546453956"/>
                    </a:ext>
                  </a:extLst>
                </a:gridCol>
                <a:gridCol w="942535">
                  <a:extLst>
                    <a:ext uri="{9D8B030D-6E8A-4147-A177-3AD203B41FA5}">
                      <a16:colId xmlns:a16="http://schemas.microsoft.com/office/drawing/2014/main" val="1894002621"/>
                    </a:ext>
                  </a:extLst>
                </a:gridCol>
                <a:gridCol w="436099">
                  <a:extLst>
                    <a:ext uri="{9D8B030D-6E8A-4147-A177-3AD203B41FA5}">
                      <a16:colId xmlns:a16="http://schemas.microsoft.com/office/drawing/2014/main" val="495802499"/>
                    </a:ext>
                  </a:extLst>
                </a:gridCol>
                <a:gridCol w="1370992">
                  <a:extLst>
                    <a:ext uri="{9D8B030D-6E8A-4147-A177-3AD203B41FA5}">
                      <a16:colId xmlns:a16="http://schemas.microsoft.com/office/drawing/2014/main" val="2142584375"/>
                    </a:ext>
                  </a:extLst>
                </a:gridCol>
                <a:gridCol w="1378095">
                  <a:extLst>
                    <a:ext uri="{9D8B030D-6E8A-4147-A177-3AD203B41FA5}">
                      <a16:colId xmlns:a16="http://schemas.microsoft.com/office/drawing/2014/main" val="3078679826"/>
                    </a:ext>
                  </a:extLst>
                </a:gridCol>
                <a:gridCol w="1378095">
                  <a:extLst>
                    <a:ext uri="{9D8B030D-6E8A-4147-A177-3AD203B41FA5}">
                      <a16:colId xmlns:a16="http://schemas.microsoft.com/office/drawing/2014/main" val="873544549"/>
                    </a:ext>
                  </a:extLst>
                </a:gridCol>
                <a:gridCol w="1036620">
                  <a:extLst>
                    <a:ext uri="{9D8B030D-6E8A-4147-A177-3AD203B41FA5}">
                      <a16:colId xmlns:a16="http://schemas.microsoft.com/office/drawing/2014/main" val="4169586094"/>
                    </a:ext>
                  </a:extLst>
                </a:gridCol>
                <a:gridCol w="731732">
                  <a:extLst>
                    <a:ext uri="{9D8B030D-6E8A-4147-A177-3AD203B41FA5}">
                      <a16:colId xmlns:a16="http://schemas.microsoft.com/office/drawing/2014/main" val="1732119099"/>
                    </a:ext>
                  </a:extLst>
                </a:gridCol>
              </a:tblGrid>
              <a:tr h="192135">
                <a:tc>
                  <a:txBody>
                    <a:bodyPr/>
                    <a:lstStyle/>
                    <a:p>
                      <a:pPr algn="l" fontAlgn="b"/>
                      <a:endParaRPr lang="de-DE" sz="1100" b="0" i="0" u="none" strike="noStrike">
                        <a:solidFill>
                          <a:srgbClr val="000000"/>
                        </a:solidFill>
                        <a:effectLst/>
                        <a:latin typeface="Calibri" panose="020F0502020204030204" pitchFamily="34" charset="0"/>
                      </a:endParaRPr>
                    </a:p>
                  </a:txBody>
                  <a:tcPr marL="9149" marR="9149" marT="914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9149" marR="9149" marT="9149"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de-DE" sz="1100" b="0" i="0" u="none" strike="noStrike">
                          <a:solidFill>
                            <a:srgbClr val="000000"/>
                          </a:solidFill>
                          <a:effectLst/>
                          <a:latin typeface="Calibri" panose="020F0502020204030204" pitchFamily="34" charset="0"/>
                        </a:rPr>
                        <a:t>Reduzierter Netztarif</a:t>
                      </a:r>
                    </a:p>
                  </a:txBody>
                  <a:tcPr marL="9149" marR="9149" marT="91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de-DE"/>
                    </a:p>
                  </a:txBody>
                  <a:tcPr/>
                </a:tc>
                <a:tc>
                  <a:txBody>
                    <a:bodyPr/>
                    <a:lstStyle/>
                    <a:p>
                      <a:pPr algn="l" fontAlgn="b"/>
                      <a:endParaRPr lang="de-DE" sz="1100" b="0" i="0" u="none" strike="noStrike">
                        <a:solidFill>
                          <a:srgbClr val="000000"/>
                        </a:solidFill>
                        <a:effectLst/>
                        <a:latin typeface="Calibri" panose="020F0502020204030204" pitchFamily="34" charset="0"/>
                      </a:endParaRPr>
                    </a:p>
                  </a:txBody>
                  <a:tcPr marL="9149" marR="9149" marT="9149"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9149" marR="9149" marT="914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9149" marR="9149" marT="914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9149" marR="9149" marT="914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9149" marR="9149" marT="914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de-DE" sz="1100" b="0" i="0" u="none" strike="noStrike">
                        <a:solidFill>
                          <a:srgbClr val="000000"/>
                        </a:solidFill>
                        <a:effectLst/>
                        <a:latin typeface="Calibri" panose="020F0502020204030204" pitchFamily="34" charset="0"/>
                      </a:endParaRPr>
                    </a:p>
                  </a:txBody>
                  <a:tcPr marL="9149" marR="9149" marT="914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392006"/>
                  </a:ext>
                </a:extLst>
              </a:tr>
              <a:tr h="558107">
                <a:tc>
                  <a:txBody>
                    <a:bodyPr/>
                    <a:lstStyle/>
                    <a:p>
                      <a:pPr algn="l" fontAlgn="ctr"/>
                      <a:r>
                        <a:rPr lang="en-US" sz="1100" b="0" i="0" u="none" strike="noStrike">
                          <a:solidFill>
                            <a:srgbClr val="000000"/>
                          </a:solidFill>
                          <a:effectLst/>
                          <a:latin typeface="Calibri" panose="020F0502020204030204" pitchFamily="34" charset="0"/>
                        </a:rPr>
                        <a:t>Von --&gt; Zu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(Sicht aus Prosumer A)</a:t>
                      </a:r>
                    </a:p>
                  </a:txBody>
                  <a:tcPr marL="9149" marR="9149" marT="9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1. Energiepreis</a:t>
                      </a:r>
                      <a:br>
                        <a:rPr lang="de-DE" sz="1100" b="0" i="0" u="none" strike="noStrike">
                          <a:solidFill>
                            <a:srgbClr val="000000"/>
                          </a:solidFill>
                          <a:effectLst/>
                          <a:latin typeface="Calibri" panose="020F0502020204030204" pitchFamily="34" charset="0"/>
                        </a:rPr>
                      </a:br>
                      <a:r>
                        <a:rPr lang="de-DE" sz="1100" b="0" i="0" u="none" strike="noStrike">
                          <a:solidFill>
                            <a:srgbClr val="000000"/>
                          </a:solidFill>
                          <a:effectLst/>
                          <a:latin typeface="Calibri" panose="020F0502020204030204" pitchFamily="34" charset="0"/>
                        </a:rPr>
                        <a:t>in c/kWh</a:t>
                      </a:r>
                    </a:p>
                  </a:txBody>
                  <a:tcPr marL="9149" marR="9149" marT="91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2. Netzgebühr</a:t>
                      </a:r>
                      <a:br>
                        <a:rPr lang="de-DE" sz="1100" b="0" i="0" u="none" strike="noStrike">
                          <a:solidFill>
                            <a:srgbClr val="000000"/>
                          </a:solidFill>
                          <a:effectLst/>
                          <a:latin typeface="Calibri" panose="020F0502020204030204" pitchFamily="34" charset="0"/>
                        </a:rPr>
                      </a:br>
                      <a:r>
                        <a:rPr lang="de-DE" sz="1100" b="0" i="0" u="none" strike="noStrike">
                          <a:solidFill>
                            <a:srgbClr val="000000"/>
                          </a:solidFill>
                          <a:effectLst/>
                          <a:latin typeface="Calibri" panose="020F0502020204030204" pitchFamily="34" charset="0"/>
                        </a:rPr>
                        <a:t>in c/kWh</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3. Verluste</a:t>
                      </a:r>
                      <a:br>
                        <a:rPr lang="de-DE" sz="1100" b="0" i="0" u="none" strike="noStrike">
                          <a:solidFill>
                            <a:srgbClr val="000000"/>
                          </a:solidFill>
                          <a:effectLst/>
                          <a:latin typeface="Calibri" panose="020F0502020204030204" pitchFamily="34" charset="0"/>
                        </a:rPr>
                      </a:br>
                      <a:r>
                        <a:rPr lang="de-DE" sz="1100" b="0" i="0" u="none" strike="noStrike">
                          <a:solidFill>
                            <a:srgbClr val="000000"/>
                          </a:solidFill>
                          <a:effectLst/>
                          <a:latin typeface="Calibri" panose="020F0502020204030204" pitchFamily="34" charset="0"/>
                        </a:rPr>
                        <a:t>in c/kWh</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4. VAT </a:t>
                      </a:r>
                      <a:br>
                        <a:rPr lang="de-DE" sz="1100" b="0" i="0" u="none" strike="noStrike">
                          <a:solidFill>
                            <a:srgbClr val="000000"/>
                          </a:solidFill>
                          <a:effectLst/>
                          <a:latin typeface="Calibri" panose="020F0502020204030204" pitchFamily="34" charset="0"/>
                        </a:rPr>
                      </a:br>
                      <a:r>
                        <a:rPr lang="de-DE" sz="1100" b="0" i="0" u="none" strike="noStrike">
                          <a:solidFill>
                            <a:srgbClr val="000000"/>
                          </a:solidFill>
                          <a:effectLst/>
                          <a:latin typeface="Calibri" panose="020F0502020204030204" pitchFamily="34" charset="0"/>
                        </a:rPr>
                        <a:t>in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E-Abgabe</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Ökostrom-Abgabe</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Biomasse-Förderbeitrag (inkl. Verluste)</a:t>
                      </a:r>
                    </a:p>
                  </a:txBody>
                  <a:tcPr marL="9149" marR="9149" marT="91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Gesamt in c/kWh</a:t>
                      </a:r>
                    </a:p>
                  </a:txBody>
                  <a:tcPr marL="9149" marR="9149" marT="91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algn="ctr" fontAlgn="ctr"/>
                      <a:r>
                        <a:rPr lang="de-DE" sz="1100" b="0" i="0" u="none" strike="noStrike">
                          <a:solidFill>
                            <a:srgbClr val="000000"/>
                          </a:solidFill>
                          <a:effectLst/>
                          <a:latin typeface="Calibri" panose="020F0502020204030204" pitchFamily="34" charset="0"/>
                        </a:rPr>
                        <a:t>Community Heimschuh &amp; Gasen</a:t>
                      </a:r>
                    </a:p>
                  </a:txBody>
                  <a:tcPr marL="9149" marR="9149" marT="9149"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37671713"/>
                  </a:ext>
                </a:extLst>
              </a:tr>
              <a:tr h="365972">
                <a:tc>
                  <a:txBody>
                    <a:bodyPr/>
                    <a:lstStyle/>
                    <a:p>
                      <a:pPr algn="l" fontAlgn="ctr"/>
                      <a:r>
                        <a:rPr lang="de-DE" sz="1100" b="0" i="0" u="none" strike="noStrike">
                          <a:solidFill>
                            <a:srgbClr val="000000"/>
                          </a:solidFill>
                          <a:effectLst/>
                          <a:latin typeface="Calibri" panose="020F0502020204030204" pitchFamily="34" charset="0"/>
                        </a:rPr>
                        <a:t>Eigenverbrauchsdeckung</a:t>
                      </a:r>
                      <a:br>
                        <a:rPr lang="de-DE" sz="1100" b="0" i="0" u="none" strike="noStrike">
                          <a:solidFill>
                            <a:srgbClr val="000000"/>
                          </a:solidFill>
                          <a:effectLst/>
                          <a:latin typeface="Calibri" panose="020F0502020204030204" pitchFamily="34" charset="0"/>
                        </a:rPr>
                      </a:br>
                      <a:r>
                        <a:rPr lang="de-DE" sz="1100" b="0" i="0" u="none" strike="noStrike">
                          <a:solidFill>
                            <a:srgbClr val="000000"/>
                          </a:solidFill>
                          <a:effectLst/>
                          <a:latin typeface="Calibri" panose="020F0502020204030204" pitchFamily="34" charset="0"/>
                        </a:rPr>
                        <a:t>(PA --&gt; PA)</a:t>
                      </a:r>
                    </a:p>
                  </a:txBody>
                  <a:tcPr marL="9149" marR="9149" marT="9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e-DE" sz="1100" b="0" i="0" u="none" strike="noStrike">
                          <a:solidFill>
                            <a:srgbClr val="000000"/>
                          </a:solidFill>
                          <a:effectLst/>
                          <a:latin typeface="Calibri" panose="020F0502020204030204" pitchFamily="34" charset="0"/>
                        </a:rPr>
                        <a:t>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3422319355"/>
                  </a:ext>
                </a:extLst>
              </a:tr>
              <a:tr h="365972">
                <a:tc>
                  <a:txBody>
                    <a:bodyPr/>
                    <a:lstStyle/>
                    <a:p>
                      <a:pPr algn="l" fontAlgn="ctr"/>
                      <a:r>
                        <a:rPr lang="de-DE" sz="1100" b="0" i="0" u="none" strike="noStrike">
                          <a:solidFill>
                            <a:srgbClr val="000000"/>
                          </a:solidFill>
                          <a:effectLst/>
                          <a:latin typeface="Calibri" panose="020F0502020204030204" pitchFamily="34" charset="0"/>
                        </a:rPr>
                        <a:t>P2P Erzeugung</a:t>
                      </a:r>
                      <a:br>
                        <a:rPr lang="de-DE" sz="1100" b="0" i="0" u="none" strike="noStrike">
                          <a:solidFill>
                            <a:srgbClr val="000000"/>
                          </a:solidFill>
                          <a:effectLst/>
                          <a:latin typeface="Calibri" panose="020F0502020204030204" pitchFamily="34" charset="0"/>
                        </a:rPr>
                      </a:br>
                      <a:r>
                        <a:rPr lang="de-DE" sz="1100" b="0" i="0" u="none" strike="noStrike">
                          <a:solidFill>
                            <a:srgbClr val="000000"/>
                          </a:solidFill>
                          <a:effectLst/>
                          <a:latin typeface="Calibri" panose="020F0502020204030204" pitchFamily="34" charset="0"/>
                        </a:rPr>
                        <a:t>(PA --&gt; PB)</a:t>
                      </a:r>
                    </a:p>
                  </a:txBody>
                  <a:tcPr marL="9149" marR="9149" marT="9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7.300</a:t>
                      </a:r>
                    </a:p>
                  </a:txBody>
                  <a:tcPr marL="9149" marR="9149" marT="91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e-DE" sz="1100" b="0" i="0" u="none" strike="noStrike">
                          <a:solidFill>
                            <a:srgbClr val="000000"/>
                          </a:solidFill>
                          <a:effectLst/>
                          <a:latin typeface="Calibri" panose="020F0502020204030204" pitchFamily="34" charset="0"/>
                        </a:rPr>
                        <a:t>20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e-DE" sz="1100" b="0" i="0" u="none" strike="noStrike">
                          <a:solidFill>
                            <a:srgbClr val="000000"/>
                          </a:solidFill>
                          <a:effectLst/>
                          <a:latin typeface="Calibri" panose="020F0502020204030204" pitchFamily="34" charset="0"/>
                        </a:rPr>
                        <a:t>6.083</a:t>
                      </a:r>
                    </a:p>
                  </a:txBody>
                  <a:tcPr marL="9149" marR="9149" marT="91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4223116344"/>
                  </a:ext>
                </a:extLst>
              </a:tr>
              <a:tr h="365972">
                <a:tc>
                  <a:txBody>
                    <a:bodyPr/>
                    <a:lstStyle/>
                    <a:p>
                      <a:pPr algn="l" fontAlgn="ctr"/>
                      <a:r>
                        <a:rPr lang="de-DE" sz="1100" b="0" i="0" u="none" strike="noStrike">
                          <a:solidFill>
                            <a:srgbClr val="000000"/>
                          </a:solidFill>
                          <a:effectLst/>
                          <a:latin typeface="Calibri" panose="020F0502020204030204" pitchFamily="34" charset="0"/>
                        </a:rPr>
                        <a:t>P2P Verbrauch</a:t>
                      </a:r>
                      <a:br>
                        <a:rPr lang="de-DE" sz="1100" b="0" i="0" u="none" strike="noStrike">
                          <a:solidFill>
                            <a:srgbClr val="000000"/>
                          </a:solidFill>
                          <a:effectLst/>
                          <a:latin typeface="Calibri" panose="020F0502020204030204" pitchFamily="34" charset="0"/>
                        </a:rPr>
                      </a:br>
                      <a:r>
                        <a:rPr lang="de-DE" sz="1100" b="0" i="0" u="none" strike="noStrike">
                          <a:solidFill>
                            <a:srgbClr val="000000"/>
                          </a:solidFill>
                          <a:effectLst/>
                          <a:latin typeface="Calibri" panose="020F0502020204030204" pitchFamily="34" charset="0"/>
                        </a:rPr>
                        <a:t>(PB --&gt; PA)</a:t>
                      </a:r>
                    </a:p>
                  </a:txBody>
                  <a:tcPr marL="9149" marR="9149" marT="9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7.300</a:t>
                      </a:r>
                    </a:p>
                  </a:txBody>
                  <a:tcPr marL="9149" marR="9149" marT="91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1.968</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0.126</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20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0.066</a:t>
                      </a:r>
                    </a:p>
                  </a:txBody>
                  <a:tcPr marL="9149" marR="9149" marT="91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9.879</a:t>
                      </a:r>
                    </a:p>
                  </a:txBody>
                  <a:tcPr marL="9149" marR="9149" marT="91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de-DE"/>
                    </a:p>
                  </a:txBody>
                  <a:tcPr/>
                </a:tc>
                <a:extLst>
                  <a:ext uri="{0D108BD9-81ED-4DB2-BD59-A6C34878D82A}">
                    <a16:rowId xmlns:a16="http://schemas.microsoft.com/office/drawing/2014/main" val="3091204076"/>
                  </a:ext>
                </a:extLst>
              </a:tr>
              <a:tr h="365972">
                <a:tc>
                  <a:txBody>
                    <a:bodyPr/>
                    <a:lstStyle/>
                    <a:p>
                      <a:pPr algn="l" fontAlgn="ctr"/>
                      <a:r>
                        <a:rPr lang="de-DE" sz="1100" b="0" i="0" u="none" strike="noStrike">
                          <a:solidFill>
                            <a:srgbClr val="000000"/>
                          </a:solidFill>
                          <a:effectLst/>
                          <a:latin typeface="Calibri" panose="020F0502020204030204" pitchFamily="34" charset="0"/>
                        </a:rPr>
                        <a:t>Batterie Ladung</a:t>
                      </a:r>
                      <a:br>
                        <a:rPr lang="de-DE" sz="1100" b="0" i="0" u="none" strike="noStrike">
                          <a:solidFill>
                            <a:srgbClr val="000000"/>
                          </a:solidFill>
                          <a:effectLst/>
                          <a:latin typeface="Calibri" panose="020F0502020204030204" pitchFamily="34" charset="0"/>
                        </a:rPr>
                      </a:br>
                      <a:r>
                        <a:rPr lang="de-DE" sz="1100" b="0" i="0" u="none" strike="noStrike">
                          <a:solidFill>
                            <a:srgbClr val="000000"/>
                          </a:solidFill>
                          <a:effectLst/>
                          <a:latin typeface="Calibri" panose="020F0502020204030204" pitchFamily="34" charset="0"/>
                        </a:rPr>
                        <a:t>(PA --&gt; Bat)</a:t>
                      </a:r>
                    </a:p>
                  </a:txBody>
                  <a:tcPr marL="9149" marR="9149" marT="9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0.210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20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0.066</a:t>
                      </a:r>
                    </a:p>
                  </a:txBody>
                  <a:tcPr marL="9149" marR="9149" marT="91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0.318</a:t>
                      </a:r>
                    </a:p>
                  </a:txBody>
                  <a:tcPr marL="9149" marR="9149" marT="91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de-DE"/>
                    </a:p>
                  </a:txBody>
                  <a:tcPr/>
                </a:tc>
                <a:extLst>
                  <a:ext uri="{0D108BD9-81ED-4DB2-BD59-A6C34878D82A}">
                    <a16:rowId xmlns:a16="http://schemas.microsoft.com/office/drawing/2014/main" val="2037202122"/>
                  </a:ext>
                </a:extLst>
              </a:tr>
              <a:tr h="365972">
                <a:tc>
                  <a:txBody>
                    <a:bodyPr/>
                    <a:lstStyle/>
                    <a:p>
                      <a:pPr algn="l" fontAlgn="ctr"/>
                      <a:r>
                        <a:rPr lang="de-DE" sz="1100" b="0" i="0" u="none" strike="noStrike">
                          <a:solidFill>
                            <a:srgbClr val="000000"/>
                          </a:solidFill>
                          <a:effectLst/>
                          <a:latin typeface="Calibri" panose="020F0502020204030204" pitchFamily="34" charset="0"/>
                        </a:rPr>
                        <a:t>Batterie Entladung</a:t>
                      </a:r>
                      <a:br>
                        <a:rPr lang="de-DE" sz="1100" b="0" i="0" u="none" strike="noStrike">
                          <a:solidFill>
                            <a:srgbClr val="000000"/>
                          </a:solidFill>
                          <a:effectLst/>
                          <a:latin typeface="Calibri" panose="020F0502020204030204" pitchFamily="34" charset="0"/>
                        </a:rPr>
                      </a:br>
                      <a:r>
                        <a:rPr lang="de-DE" sz="1100" b="0" i="0" u="none" strike="noStrike">
                          <a:solidFill>
                            <a:srgbClr val="000000"/>
                          </a:solidFill>
                          <a:effectLst/>
                          <a:latin typeface="Calibri" panose="020F0502020204030204" pitchFamily="34" charset="0"/>
                        </a:rPr>
                        <a:t>(Bat --&gt; PA)</a:t>
                      </a:r>
                    </a:p>
                  </a:txBody>
                  <a:tcPr marL="9149" marR="9149" marT="9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1.968</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0.126</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20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0.066</a:t>
                      </a:r>
                    </a:p>
                  </a:txBody>
                  <a:tcPr marL="9149" marR="9149" marT="91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de-DE" sz="1100" b="0" i="0" u="none" strike="noStrike">
                          <a:solidFill>
                            <a:srgbClr val="000000"/>
                          </a:solidFill>
                          <a:effectLst/>
                          <a:latin typeface="Calibri" panose="020F0502020204030204" pitchFamily="34" charset="0"/>
                        </a:rPr>
                        <a:t>2.579</a:t>
                      </a:r>
                    </a:p>
                  </a:txBody>
                  <a:tcPr marL="9149" marR="9149" marT="91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vMerge="1">
                  <a:txBody>
                    <a:bodyPr/>
                    <a:lstStyle/>
                    <a:p>
                      <a:endParaRPr lang="de-DE"/>
                    </a:p>
                  </a:txBody>
                  <a:tcPr/>
                </a:tc>
                <a:extLst>
                  <a:ext uri="{0D108BD9-81ED-4DB2-BD59-A6C34878D82A}">
                    <a16:rowId xmlns:a16="http://schemas.microsoft.com/office/drawing/2014/main" val="218127125"/>
                  </a:ext>
                </a:extLst>
              </a:tr>
              <a:tr h="182986">
                <a:tc rowSpan="3">
                  <a:txBody>
                    <a:bodyPr/>
                    <a:lstStyle/>
                    <a:p>
                      <a:pPr algn="l" fontAlgn="ctr"/>
                      <a:r>
                        <a:rPr lang="en-US" sz="1100" b="0" i="0" u="none" strike="noStrike">
                          <a:solidFill>
                            <a:srgbClr val="000000"/>
                          </a:solidFill>
                          <a:effectLst/>
                          <a:latin typeface="Calibri" panose="020F0502020204030204" pitchFamily="34" charset="0"/>
                        </a:rPr>
                        <a:t>Netzeinspeisung</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(PA --&gt; Grid, Bat --&gt; Grid)</a:t>
                      </a:r>
                    </a:p>
                  </a:txBody>
                  <a:tcPr marL="9149" marR="9149" marT="9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6.020</a:t>
                      </a:r>
                    </a:p>
                  </a:txBody>
                  <a:tcPr marL="9149" marR="9149" marT="91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a:txBody>
                    <a:bodyPr/>
                    <a:lstStyle/>
                    <a:p>
                      <a:pPr algn="ctr" fontAlgn="ctr"/>
                      <a:r>
                        <a:rPr lang="de-DE" sz="1100" b="0" i="0" u="none" strike="noStrike">
                          <a:solidFill>
                            <a:srgbClr val="000000"/>
                          </a:solidFill>
                          <a:effectLst/>
                          <a:latin typeface="Calibri" panose="020F0502020204030204" pitchFamily="34" charset="0"/>
                        </a:rPr>
                        <a:t>20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3">
                  <a:txBody>
                    <a:bodyPr/>
                    <a:lstStyle/>
                    <a:p>
                      <a:pPr algn="ctr" fontAlgn="ctr"/>
                      <a:r>
                        <a:rPr lang="de-DE" sz="1100" b="0" i="0" u="none" strike="noStrike">
                          <a:solidFill>
                            <a:srgbClr val="000000"/>
                          </a:solidFill>
                          <a:effectLst/>
                          <a:latin typeface="Calibri" panose="020F0502020204030204" pitchFamily="34" charset="0"/>
                        </a:rPr>
                        <a:t>0.000</a:t>
                      </a:r>
                    </a:p>
                  </a:txBody>
                  <a:tcPr marL="9149" marR="9149" marT="91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de-DE" sz="1100" b="0" i="0" u="none" strike="noStrike">
                          <a:solidFill>
                            <a:srgbClr val="000000"/>
                          </a:solidFill>
                          <a:effectLst/>
                          <a:latin typeface="Calibri" panose="020F0502020204030204" pitchFamily="34" charset="0"/>
                        </a:rPr>
                        <a:t>5.017</a:t>
                      </a:r>
                    </a:p>
                  </a:txBody>
                  <a:tcPr marL="9149" marR="9149" marT="91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4059638141"/>
                  </a:ext>
                </a:extLst>
              </a:tr>
              <a:tr h="182986">
                <a:tc vMerge="1">
                  <a:txBody>
                    <a:bodyPr/>
                    <a:lstStyle/>
                    <a:p>
                      <a:endParaRPr lang="de-DE"/>
                    </a:p>
                  </a:txBody>
                  <a:tcPr/>
                </a:tc>
                <a:tc>
                  <a:txBody>
                    <a:bodyPr/>
                    <a:lstStyle/>
                    <a:p>
                      <a:pPr algn="ctr" fontAlgn="ctr"/>
                      <a:r>
                        <a:rPr lang="de-DE" sz="1100" b="0" i="0" u="none" strike="noStrike">
                          <a:solidFill>
                            <a:srgbClr val="000000"/>
                          </a:solidFill>
                          <a:effectLst/>
                          <a:latin typeface="Calibri" panose="020F0502020204030204" pitchFamily="34" charset="0"/>
                        </a:rPr>
                        <a:t>3.330</a:t>
                      </a:r>
                    </a:p>
                  </a:txBody>
                  <a:tcPr marL="9149" marR="9149" marT="91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fontAlgn="ctr"/>
                      <a:r>
                        <a:rPr lang="de-DE" sz="1100" b="0" i="0" u="none" strike="noStrike">
                          <a:solidFill>
                            <a:srgbClr val="000000"/>
                          </a:solidFill>
                          <a:effectLst/>
                          <a:latin typeface="Calibri" panose="020F0502020204030204" pitchFamily="34" charset="0"/>
                        </a:rPr>
                        <a:t>2.775</a:t>
                      </a:r>
                    </a:p>
                  </a:txBody>
                  <a:tcPr marL="9149" marR="9149" marT="91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716281330"/>
                  </a:ext>
                </a:extLst>
              </a:tr>
              <a:tr h="182986">
                <a:tc vMerge="1">
                  <a:txBody>
                    <a:bodyPr/>
                    <a:lstStyle/>
                    <a:p>
                      <a:endParaRPr lang="de-DE"/>
                    </a:p>
                  </a:txBody>
                  <a:tcPr/>
                </a:tc>
                <a:tc>
                  <a:txBody>
                    <a:bodyPr/>
                    <a:lstStyle/>
                    <a:p>
                      <a:pPr algn="ctr" fontAlgn="ctr"/>
                      <a:r>
                        <a:rPr lang="de-DE" sz="1100" b="0" i="0" u="none" strike="noStrike">
                          <a:solidFill>
                            <a:srgbClr val="000000"/>
                          </a:solidFill>
                          <a:effectLst/>
                          <a:latin typeface="Calibri" panose="020F0502020204030204" pitchFamily="34" charset="0"/>
                        </a:rPr>
                        <a:t>3.300</a:t>
                      </a:r>
                    </a:p>
                  </a:txBody>
                  <a:tcPr marL="9149" marR="9149" marT="91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fontAlgn="ctr"/>
                      <a:r>
                        <a:rPr lang="de-DE" sz="1100" b="0" i="0" u="none" strike="noStrike">
                          <a:solidFill>
                            <a:srgbClr val="000000"/>
                          </a:solidFill>
                          <a:effectLst/>
                          <a:latin typeface="Calibri" panose="020F0502020204030204" pitchFamily="34" charset="0"/>
                        </a:rPr>
                        <a:t>2.750</a:t>
                      </a:r>
                    </a:p>
                  </a:txBody>
                  <a:tcPr marL="9149" marR="9149" marT="91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2822077457"/>
                  </a:ext>
                </a:extLst>
              </a:tr>
              <a:tr h="375121">
                <a:tc>
                  <a:txBody>
                    <a:bodyPr/>
                    <a:lstStyle/>
                    <a:p>
                      <a:pPr algn="l" fontAlgn="ctr"/>
                      <a:r>
                        <a:rPr lang="de-DE" sz="1100" b="0" i="0" u="none" strike="noStrike">
                          <a:solidFill>
                            <a:srgbClr val="000000"/>
                          </a:solidFill>
                          <a:effectLst/>
                          <a:latin typeface="Calibri" panose="020F0502020204030204" pitchFamily="34" charset="0"/>
                        </a:rPr>
                        <a:t>Netzbezug</a:t>
                      </a:r>
                      <a:br>
                        <a:rPr lang="de-DE" sz="1100" b="0" i="0" u="none" strike="noStrike">
                          <a:solidFill>
                            <a:srgbClr val="000000"/>
                          </a:solidFill>
                          <a:effectLst/>
                          <a:latin typeface="Calibri" panose="020F0502020204030204" pitchFamily="34" charset="0"/>
                        </a:rPr>
                      </a:br>
                      <a:r>
                        <a:rPr lang="de-DE" sz="1100" b="0" i="0" u="none" strike="noStrike">
                          <a:solidFill>
                            <a:srgbClr val="000000"/>
                          </a:solidFill>
                          <a:effectLst/>
                          <a:latin typeface="Calibri" panose="020F0502020204030204" pitchFamily="34" charset="0"/>
                        </a:rPr>
                        <a:t>(Grid --&gt; PA)</a:t>
                      </a:r>
                    </a:p>
                  </a:txBody>
                  <a:tcPr marL="9149" marR="9149" marT="91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7.300</a:t>
                      </a:r>
                    </a:p>
                  </a:txBody>
                  <a:tcPr marL="9149" marR="9149" marT="91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4.920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0.315</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20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1.500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1.175</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0.066</a:t>
                      </a:r>
                    </a:p>
                  </a:txBody>
                  <a:tcPr marL="9149" marR="9149" marT="91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100" b="0" i="0" u="none" strike="noStrike">
                          <a:solidFill>
                            <a:srgbClr val="000000"/>
                          </a:solidFill>
                          <a:effectLst/>
                          <a:latin typeface="Calibri" panose="020F0502020204030204" pitchFamily="34" charset="0"/>
                        </a:rPr>
                        <a:t>16.323</a:t>
                      </a:r>
                    </a:p>
                  </a:txBody>
                  <a:tcPr marL="9149" marR="9149" marT="91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3568638822"/>
                  </a:ext>
                </a:extLst>
              </a:tr>
            </a:tbl>
          </a:graphicData>
        </a:graphic>
      </p:graphicFrame>
      <p:cxnSp>
        <p:nvCxnSpPr>
          <p:cNvPr id="4" name="Gerade Verbindung mit Pfeil 3">
            <a:extLst>
              <a:ext uri="{FF2B5EF4-FFF2-40B4-BE49-F238E27FC236}">
                <a16:creationId xmlns:a16="http://schemas.microsoft.com/office/drawing/2014/main" id="{7DC761AF-7AA2-4F78-B082-BEC55C417619}"/>
              </a:ext>
            </a:extLst>
          </p:cNvPr>
          <p:cNvCxnSpPr>
            <a:cxnSpLocks/>
          </p:cNvCxnSpPr>
          <p:nvPr/>
        </p:nvCxnSpPr>
        <p:spPr>
          <a:xfrm>
            <a:off x="3699803" y="4768948"/>
            <a:ext cx="1102272" cy="1174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D939F7CE-053F-4F07-92F1-A21296E0E398}"/>
              </a:ext>
            </a:extLst>
          </p:cNvPr>
          <p:cNvSpPr txBox="1"/>
          <p:nvPr/>
        </p:nvSpPr>
        <p:spPr>
          <a:xfrm>
            <a:off x="4010492" y="5943172"/>
            <a:ext cx="2085507" cy="369332"/>
          </a:xfrm>
          <a:prstGeom prst="rect">
            <a:avLst/>
          </a:prstGeom>
          <a:noFill/>
        </p:spPr>
        <p:txBody>
          <a:bodyPr wrap="none" rtlCol="0">
            <a:spAutoFit/>
          </a:bodyPr>
          <a:lstStyle/>
          <a:p>
            <a:r>
              <a:rPr lang="de-DE"/>
              <a:t>40% vom Netzbezug</a:t>
            </a:r>
          </a:p>
        </p:txBody>
      </p:sp>
      <p:cxnSp>
        <p:nvCxnSpPr>
          <p:cNvPr id="8" name="Gerade Verbindung mit Pfeil 7">
            <a:extLst>
              <a:ext uri="{FF2B5EF4-FFF2-40B4-BE49-F238E27FC236}">
                <a16:creationId xmlns:a16="http://schemas.microsoft.com/office/drawing/2014/main" id="{595ECF8C-45C1-44C5-A50E-C826F0CCA31E}"/>
              </a:ext>
            </a:extLst>
          </p:cNvPr>
          <p:cNvCxnSpPr/>
          <p:nvPr/>
        </p:nvCxnSpPr>
        <p:spPr>
          <a:xfrm flipH="1">
            <a:off x="1575582" y="5106572"/>
            <a:ext cx="935501" cy="921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C06CA4AE-3DDC-4005-85D4-9D4CA131FD56}"/>
              </a:ext>
            </a:extLst>
          </p:cNvPr>
          <p:cNvSpPr txBox="1"/>
          <p:nvPr/>
        </p:nvSpPr>
        <p:spPr>
          <a:xfrm>
            <a:off x="299591" y="6028006"/>
            <a:ext cx="2551981" cy="369332"/>
          </a:xfrm>
          <a:prstGeom prst="rect">
            <a:avLst/>
          </a:prstGeom>
          <a:noFill/>
        </p:spPr>
        <p:txBody>
          <a:bodyPr wrap="none" rtlCol="0">
            <a:spAutoFit/>
          </a:bodyPr>
          <a:lstStyle/>
          <a:p>
            <a:r>
              <a:rPr lang="de-DE"/>
              <a:t>1000kWh/Jahr Staffelung</a:t>
            </a:r>
          </a:p>
        </p:txBody>
      </p:sp>
      <p:sp>
        <p:nvSpPr>
          <p:cNvPr id="6" name="Rechteck: abgerundete Ecken 5">
            <a:extLst>
              <a:ext uri="{FF2B5EF4-FFF2-40B4-BE49-F238E27FC236}">
                <a16:creationId xmlns:a16="http://schemas.microsoft.com/office/drawing/2014/main" id="{0A3778B8-54C2-4A93-83F6-198C5D600BCB}"/>
              </a:ext>
            </a:extLst>
          </p:cNvPr>
          <p:cNvSpPr/>
          <p:nvPr/>
        </p:nvSpPr>
        <p:spPr>
          <a:xfrm>
            <a:off x="9587345" y="2249203"/>
            <a:ext cx="1029073" cy="36943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13594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7FA74-7171-46ED-88E6-E5E17EAC297C}"/>
              </a:ext>
            </a:extLst>
          </p:cNvPr>
          <p:cNvSpPr>
            <a:spLocks noGrp="1"/>
          </p:cNvSpPr>
          <p:nvPr>
            <p:ph type="title"/>
          </p:nvPr>
        </p:nvSpPr>
        <p:spPr/>
        <p:txBody>
          <a:bodyPr/>
          <a:lstStyle/>
          <a:p>
            <a:r>
              <a:rPr lang="de-DE"/>
              <a:t> </a:t>
            </a:r>
            <a:br>
              <a:rPr lang="de-DE"/>
            </a:br>
            <a:r>
              <a:rPr lang="de-DE"/>
              <a:t>Cash Flow-Analyse - Gesamterlöse</a:t>
            </a:r>
          </a:p>
        </p:txBody>
      </p:sp>
      <p:graphicFrame>
        <p:nvGraphicFramePr>
          <p:cNvPr id="8" name="Inhaltsplatzhalter 7">
            <a:extLst>
              <a:ext uri="{FF2B5EF4-FFF2-40B4-BE49-F238E27FC236}">
                <a16:creationId xmlns:a16="http://schemas.microsoft.com/office/drawing/2014/main" id="{5F0B5720-D6E3-40F6-9E5A-0C74CC6F161B}"/>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3783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7FA74-7171-46ED-88E6-E5E17EAC297C}"/>
              </a:ext>
            </a:extLst>
          </p:cNvPr>
          <p:cNvSpPr>
            <a:spLocks noGrp="1"/>
          </p:cNvSpPr>
          <p:nvPr>
            <p:ph type="title"/>
          </p:nvPr>
        </p:nvSpPr>
        <p:spPr/>
        <p:txBody>
          <a:bodyPr/>
          <a:lstStyle/>
          <a:p>
            <a:r>
              <a:rPr lang="de-DE"/>
              <a:t> </a:t>
            </a:r>
            <a:br>
              <a:rPr lang="de-DE"/>
            </a:br>
            <a:r>
              <a:rPr lang="de-DE"/>
              <a:t>Cash Flow-Analyse Amortisationsrechnung</a:t>
            </a:r>
          </a:p>
        </p:txBody>
      </p:sp>
      <p:sp>
        <p:nvSpPr>
          <p:cNvPr id="3" name="Inhaltsplatzhalter 2">
            <a:extLst>
              <a:ext uri="{FF2B5EF4-FFF2-40B4-BE49-F238E27FC236}">
                <a16:creationId xmlns:a16="http://schemas.microsoft.com/office/drawing/2014/main" id="{FED5CEBA-5DAC-494F-BDE5-C960146AC929}"/>
              </a:ext>
            </a:extLst>
          </p:cNvPr>
          <p:cNvSpPr>
            <a:spLocks noGrp="1"/>
          </p:cNvSpPr>
          <p:nvPr>
            <p:ph idx="1"/>
          </p:nvPr>
        </p:nvSpPr>
        <p:spPr/>
        <p:txBody>
          <a:bodyPr/>
          <a:lstStyle/>
          <a:p>
            <a:r>
              <a:rPr lang="de-DE"/>
              <a:t>Einfache Amortisationsdauer:</a:t>
            </a:r>
          </a:p>
          <a:p>
            <a:pPr lvl="1"/>
            <a:r>
              <a:rPr lang="de-DE"/>
              <a:t>Berechnungsformel: Kosten/Jahreserlös</a:t>
            </a:r>
          </a:p>
          <a:p>
            <a:pPr lvl="1"/>
            <a:r>
              <a:rPr lang="de-DE"/>
              <a:t>Erlösszenario: Speicher + P2P-Handel</a:t>
            </a:r>
          </a:p>
          <a:p>
            <a:pPr lvl="1"/>
            <a:r>
              <a:rPr lang="de-DE"/>
              <a:t>Wartungskosten und Netzbetreiberbeitrag nicht berücksichtigt!</a:t>
            </a:r>
          </a:p>
          <a:p>
            <a:pPr lvl="1"/>
            <a:endParaRPr lang="de-DE"/>
          </a:p>
          <a:p>
            <a:pPr lvl="1"/>
            <a:r>
              <a:rPr lang="de-DE"/>
              <a:t>50 kWh:   EUR   80.000,--   5000 = </a:t>
            </a:r>
            <a:r>
              <a:rPr lang="de-DE" b="1"/>
              <a:t>16,0 Jahre</a:t>
            </a:r>
          </a:p>
          <a:p>
            <a:pPr lvl="1"/>
            <a:r>
              <a:rPr lang="de-DE"/>
              <a:t>100 kWh: EUR 105.000,--   6100 = </a:t>
            </a:r>
            <a:r>
              <a:rPr lang="de-DE" b="1"/>
              <a:t>17,2 Jahre</a:t>
            </a:r>
          </a:p>
          <a:p>
            <a:pPr lvl="1"/>
            <a:r>
              <a:rPr lang="de-DE"/>
              <a:t>150 kWh: EUR 130.000,--   7800 = </a:t>
            </a:r>
            <a:r>
              <a:rPr lang="de-DE" b="1"/>
              <a:t>16,6 Jahre</a:t>
            </a:r>
          </a:p>
          <a:p>
            <a:pPr lvl="1"/>
            <a:r>
              <a:rPr lang="de-DE"/>
              <a:t>250 kWh: EUR 180.000,--   9000 = </a:t>
            </a:r>
            <a:r>
              <a:rPr lang="de-DE" b="1"/>
              <a:t>20,0 Jahre</a:t>
            </a:r>
          </a:p>
          <a:p>
            <a:pPr lvl="1"/>
            <a:r>
              <a:rPr lang="de-DE"/>
              <a:t>400 kWh: EUR 250.000,-- 10100 = </a:t>
            </a:r>
            <a:r>
              <a:rPr lang="de-DE" b="1"/>
              <a:t>24,8 Jahre</a:t>
            </a:r>
            <a:endParaRPr lang="de-DE" b="1" dirty="0"/>
          </a:p>
        </p:txBody>
      </p:sp>
    </p:spTree>
    <p:extLst>
      <p:ext uri="{BB962C8B-B14F-4D97-AF65-F5344CB8AC3E}">
        <p14:creationId xmlns:p14="http://schemas.microsoft.com/office/powerpoint/2010/main" val="233556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5B10B808-0065-4C7C-AF08-5E98C29FC570}"/>
              </a:ext>
            </a:extLst>
          </p:cNvPr>
          <p:cNvSpPr>
            <a:spLocks noGrp="1"/>
          </p:cNvSpPr>
          <p:nvPr>
            <p:ph idx="1"/>
          </p:nvPr>
        </p:nvSpPr>
        <p:spPr/>
        <p:txBody>
          <a:bodyPr>
            <a:normAutofit fontScale="85000" lnSpcReduction="20000"/>
          </a:bodyPr>
          <a:lstStyle/>
          <a:p>
            <a:r>
              <a:rPr lang="de-DE"/>
              <a:t>Annahmen:</a:t>
            </a:r>
          </a:p>
          <a:p>
            <a:pPr lvl="1"/>
            <a:r>
              <a:rPr lang="de-DE"/>
              <a:t>Kein Peak Shaving</a:t>
            </a:r>
          </a:p>
          <a:p>
            <a:pPr lvl="1"/>
            <a:r>
              <a:rPr lang="de-DE"/>
              <a:t>Elektrisches Netz wurde nicht berücksichtigt.</a:t>
            </a:r>
          </a:p>
          <a:p>
            <a:pPr lvl="2"/>
            <a:r>
              <a:rPr lang="de-DE"/>
              <a:t>Keine Regelungen von Anlagen (Q(U), etc.)</a:t>
            </a:r>
          </a:p>
          <a:p>
            <a:pPr lvl="2"/>
            <a:r>
              <a:rPr lang="de-DE"/>
              <a:t>Keine Limitierung durch Spannungen an Knoten</a:t>
            </a:r>
          </a:p>
          <a:p>
            <a:pPr lvl="2"/>
            <a:r>
              <a:rPr lang="de-DE"/>
              <a:t>Keine Limitierung durch Auslastung von Elementen</a:t>
            </a:r>
          </a:p>
          <a:p>
            <a:pPr lvl="1"/>
            <a:r>
              <a:rPr lang="de-DE"/>
              <a:t>Idealer Speicher</a:t>
            </a:r>
          </a:p>
          <a:p>
            <a:pPr lvl="2"/>
            <a:r>
              <a:rPr lang="de-DE"/>
              <a:t>Ohne Verluste</a:t>
            </a:r>
          </a:p>
          <a:p>
            <a:pPr lvl="2"/>
            <a:r>
              <a:rPr lang="de-DE"/>
              <a:t>Ohne Rampenlimitierung</a:t>
            </a:r>
          </a:p>
          <a:p>
            <a:pPr lvl="2"/>
            <a:r>
              <a:rPr lang="de-DE"/>
              <a:t>Volllastzyklen wurden (noch) nicht untersucht</a:t>
            </a:r>
          </a:p>
          <a:p>
            <a:pPr lvl="1"/>
            <a:r>
              <a:rPr lang="de-DE"/>
              <a:t>Reine energetische Betrachtung</a:t>
            </a:r>
          </a:p>
          <a:p>
            <a:pPr lvl="2"/>
            <a:r>
              <a:rPr lang="de-DE"/>
              <a:t>Energieflüsse ergeben sich durch Nachfrage und Bedarf über die residualen Kundenprofile selbst</a:t>
            </a:r>
          </a:p>
          <a:p>
            <a:pPr lvl="1"/>
            <a:r>
              <a:rPr lang="de-DE"/>
              <a:t>Speicher wird für ein </a:t>
            </a:r>
            <a:r>
              <a:rPr lang="de-DE" b="1"/>
              <a:t>36h Stunden Zeitfenster </a:t>
            </a:r>
            <a:r>
              <a:rPr lang="de-DE"/>
              <a:t>ausgelegt</a:t>
            </a:r>
          </a:p>
          <a:p>
            <a:pPr lvl="2"/>
            <a:r>
              <a:rPr lang="de-DE"/>
              <a:t>Innerhalb dieser Zeitperiode soll der Speicher optimal genutzt werden</a:t>
            </a:r>
          </a:p>
        </p:txBody>
      </p:sp>
      <p:sp>
        <p:nvSpPr>
          <p:cNvPr id="4" name="Titel 3">
            <a:extLst>
              <a:ext uri="{FF2B5EF4-FFF2-40B4-BE49-F238E27FC236}">
                <a16:creationId xmlns:a16="http://schemas.microsoft.com/office/drawing/2014/main" id="{85F78E16-9D4B-42C7-9FE1-29C3FE965D43}"/>
              </a:ext>
            </a:extLst>
          </p:cNvPr>
          <p:cNvSpPr>
            <a:spLocks noGrp="1"/>
          </p:cNvSpPr>
          <p:nvPr>
            <p:ph type="title"/>
          </p:nvPr>
        </p:nvSpPr>
        <p:spPr/>
        <p:txBody>
          <a:bodyPr/>
          <a:lstStyle/>
          <a:p>
            <a:r>
              <a:rPr lang="de-DE"/>
              <a:t>Übersicht der Community</a:t>
            </a:r>
            <a:endParaRPr lang="en-US"/>
          </a:p>
        </p:txBody>
      </p:sp>
    </p:spTree>
    <p:extLst>
      <p:ext uri="{BB962C8B-B14F-4D97-AF65-F5344CB8AC3E}">
        <p14:creationId xmlns:p14="http://schemas.microsoft.com/office/powerpoint/2010/main" val="1283341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7FA74-7171-46ED-88E6-E5E17EAC297C}"/>
              </a:ext>
            </a:extLst>
          </p:cNvPr>
          <p:cNvSpPr>
            <a:spLocks noGrp="1"/>
          </p:cNvSpPr>
          <p:nvPr>
            <p:ph type="title"/>
          </p:nvPr>
        </p:nvSpPr>
        <p:spPr/>
        <p:txBody>
          <a:bodyPr/>
          <a:lstStyle/>
          <a:p>
            <a:r>
              <a:rPr lang="de-DE"/>
              <a:t>Schlussfolgerungen</a:t>
            </a:r>
          </a:p>
        </p:txBody>
      </p:sp>
      <p:sp>
        <p:nvSpPr>
          <p:cNvPr id="5" name="Inhaltsplatzhalter 4">
            <a:extLst>
              <a:ext uri="{FF2B5EF4-FFF2-40B4-BE49-F238E27FC236}">
                <a16:creationId xmlns:a16="http://schemas.microsoft.com/office/drawing/2014/main" id="{775E9895-75E0-4C03-A986-43490F10948F}"/>
              </a:ext>
            </a:extLst>
          </p:cNvPr>
          <p:cNvSpPr>
            <a:spLocks noGrp="1"/>
          </p:cNvSpPr>
          <p:nvPr>
            <p:ph idx="1"/>
          </p:nvPr>
        </p:nvSpPr>
        <p:spPr/>
        <p:txBody>
          <a:bodyPr>
            <a:normAutofit fontScale="55000" lnSpcReduction="20000"/>
          </a:bodyPr>
          <a:lstStyle/>
          <a:p>
            <a:r>
              <a:rPr lang="de-DE"/>
              <a:t>Entladestrategie oder Speicherkapazitätsaufteilung ist notwendig für einen sinnvollen Betrieb und motiviert auch die effizientere Nutzung</a:t>
            </a:r>
          </a:p>
          <a:p>
            <a:r>
              <a:rPr lang="de-DE"/>
              <a:t>Extremzeiten, welche durch das Netz gedeckt werden müssen, ändern sich durch Speicher kaum bist gar nicht.</a:t>
            </a:r>
          </a:p>
          <a:p>
            <a:r>
              <a:rPr lang="de-DE"/>
              <a:t>Energie kann durch Speicher lokal zu einem späteren Zeitpunkt in dieser Community sehr sinnvoll genutzt werden. Ausgetauschte Energie mit Netz reduziert sich signifikant.</a:t>
            </a:r>
          </a:p>
          <a:p>
            <a:r>
              <a:rPr lang="de-DE"/>
              <a:t>Speichergröße weißt ein nicht lineares Verhalten auf und geht bei Überdimenstionierung in Sättigung.</a:t>
            </a:r>
          </a:p>
          <a:p>
            <a:r>
              <a:rPr lang="de-DE"/>
              <a:t>Bei den meisten untersuchten Größen sind Wendepunkte zu sehen, welche die optimale Speichergröße wiederspiegelt.</a:t>
            </a:r>
          </a:p>
          <a:p>
            <a:r>
              <a:rPr lang="de-DE"/>
              <a:t>Mit aktuellen Investitionskosten und Tarifen momentan nicht finanziell rentabel. Wie Anfangs bei Photovoltaik. </a:t>
            </a:r>
          </a:p>
          <a:p>
            <a:r>
              <a:rPr lang="de-DE"/>
              <a:t>Leistungsabhängige gemischt mit energetischen Tarifen macht für Communities aus Netzbetreibersicht Sinn.</a:t>
            </a:r>
          </a:p>
          <a:p>
            <a:r>
              <a:rPr lang="de-DE"/>
              <a:t>Eine netzdienliche Betrachtung wird in weiteren Simulationen beurteilt (z.B. netzdienliches Laden des Speichers mit Last- und Erzeugungsprognosen und Spannungsstützung durch die Blindleistung)</a:t>
            </a:r>
          </a:p>
        </p:txBody>
      </p:sp>
    </p:spTree>
    <p:extLst>
      <p:ext uri="{BB962C8B-B14F-4D97-AF65-F5344CB8AC3E}">
        <p14:creationId xmlns:p14="http://schemas.microsoft.com/office/powerpoint/2010/main" val="1732055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7FA74-7171-46ED-88E6-E5E17EAC297C}"/>
              </a:ext>
            </a:extLst>
          </p:cNvPr>
          <p:cNvSpPr>
            <a:spLocks noGrp="1"/>
          </p:cNvSpPr>
          <p:nvPr>
            <p:ph type="title"/>
          </p:nvPr>
        </p:nvSpPr>
        <p:spPr/>
        <p:txBody>
          <a:bodyPr/>
          <a:lstStyle/>
          <a:p>
            <a:r>
              <a:rPr lang="de-DE"/>
              <a:t>Wichtige Faktoren</a:t>
            </a:r>
          </a:p>
        </p:txBody>
      </p:sp>
      <p:sp>
        <p:nvSpPr>
          <p:cNvPr id="5" name="Inhaltsplatzhalter 4">
            <a:extLst>
              <a:ext uri="{FF2B5EF4-FFF2-40B4-BE49-F238E27FC236}">
                <a16:creationId xmlns:a16="http://schemas.microsoft.com/office/drawing/2014/main" id="{775E9895-75E0-4C03-A986-43490F10948F}"/>
              </a:ext>
            </a:extLst>
          </p:cNvPr>
          <p:cNvSpPr>
            <a:spLocks noGrp="1"/>
          </p:cNvSpPr>
          <p:nvPr>
            <p:ph idx="1"/>
          </p:nvPr>
        </p:nvSpPr>
        <p:spPr/>
        <p:txBody>
          <a:bodyPr>
            <a:normAutofit/>
          </a:bodyPr>
          <a:lstStyle/>
          <a:p>
            <a:r>
              <a:rPr lang="de-DE" sz="2000"/>
              <a:t>Mischung aus Verbrauchen und Erzeugern</a:t>
            </a:r>
          </a:p>
          <a:p>
            <a:r>
              <a:rPr lang="de-DE" sz="2000"/>
              <a:t>Zeitliches Verhalten dieser Community-Teilnehmer</a:t>
            </a:r>
          </a:p>
          <a:p>
            <a:r>
              <a:rPr lang="de-DE" sz="2000"/>
              <a:t>Verwendete Tarife</a:t>
            </a:r>
          </a:p>
          <a:p>
            <a:r>
              <a:rPr lang="de-DE" sz="2000"/>
              <a:t>Speichergröße und Betriebsweise (Lade- und Entladestrategie, Zeitfenster für Energienutzung)</a:t>
            </a:r>
          </a:p>
          <a:p>
            <a:r>
              <a:rPr lang="de-DE" sz="2000"/>
              <a:t>Priorisierung / Regeln für den Energieaustausch (P2P vor Eigenbedarfsdeckung oder umgekehrt?)</a:t>
            </a:r>
          </a:p>
        </p:txBody>
      </p:sp>
    </p:spTree>
    <p:extLst>
      <p:ext uri="{BB962C8B-B14F-4D97-AF65-F5344CB8AC3E}">
        <p14:creationId xmlns:p14="http://schemas.microsoft.com/office/powerpoint/2010/main" val="1536747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7FA74-7171-46ED-88E6-E5E17EAC297C}"/>
              </a:ext>
            </a:extLst>
          </p:cNvPr>
          <p:cNvSpPr>
            <a:spLocks noGrp="1"/>
          </p:cNvSpPr>
          <p:nvPr>
            <p:ph type="title"/>
          </p:nvPr>
        </p:nvSpPr>
        <p:spPr/>
        <p:txBody>
          <a:bodyPr/>
          <a:lstStyle/>
          <a:p>
            <a:r>
              <a:rPr lang="de-DE"/>
              <a:t>Offene Fragestellungen:</a:t>
            </a:r>
          </a:p>
        </p:txBody>
      </p:sp>
      <p:sp>
        <p:nvSpPr>
          <p:cNvPr id="5" name="Inhaltsplatzhalter 4">
            <a:extLst>
              <a:ext uri="{FF2B5EF4-FFF2-40B4-BE49-F238E27FC236}">
                <a16:creationId xmlns:a16="http://schemas.microsoft.com/office/drawing/2014/main" id="{775E9895-75E0-4C03-A986-43490F10948F}"/>
              </a:ext>
            </a:extLst>
          </p:cNvPr>
          <p:cNvSpPr>
            <a:spLocks noGrp="1"/>
          </p:cNvSpPr>
          <p:nvPr>
            <p:ph idx="1"/>
          </p:nvPr>
        </p:nvSpPr>
        <p:spPr/>
        <p:txBody>
          <a:bodyPr>
            <a:normAutofit/>
          </a:bodyPr>
          <a:lstStyle/>
          <a:p>
            <a:r>
              <a:rPr lang="de-DE" sz="2000"/>
              <a:t>Bis jetzt wurde gesamte Community betrachtet. Kundensegmentierung wäre der nächste detailreichere Schritt. </a:t>
            </a:r>
          </a:p>
          <a:p>
            <a:r>
              <a:rPr lang="de-DE" sz="2000"/>
              <a:t>Zyklen des Speichers Analysieren.</a:t>
            </a:r>
          </a:p>
          <a:p>
            <a:r>
              <a:rPr lang="de-DE" sz="2000"/>
              <a:t>Netz hinterlegen inklusive netzdienlicher Funktionen wie z.B. Peak Shaving/Shifting durch Prognosen und Optimierungen. (z.B. netzdienliches Laden des Speichers mit Last- und Erzeugungsprognosen und Spannungsstützung durch die Blindleistung)</a:t>
            </a:r>
          </a:p>
        </p:txBody>
      </p:sp>
    </p:spTree>
    <p:extLst>
      <p:ext uri="{BB962C8B-B14F-4D97-AF65-F5344CB8AC3E}">
        <p14:creationId xmlns:p14="http://schemas.microsoft.com/office/powerpoint/2010/main" val="1400681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620749-8E75-4992-9ABA-1B96D096181B}"/>
              </a:ext>
            </a:extLst>
          </p:cNvPr>
          <p:cNvSpPr>
            <a:spLocks noGrp="1"/>
          </p:cNvSpPr>
          <p:nvPr>
            <p:ph type="title"/>
          </p:nvPr>
        </p:nvSpPr>
        <p:spPr>
          <a:xfrm>
            <a:off x="838200" y="1244186"/>
            <a:ext cx="10515600" cy="1325563"/>
          </a:xfrm>
        </p:spPr>
        <p:txBody>
          <a:bodyPr/>
          <a:lstStyle/>
          <a:p>
            <a:pPr algn="ctr"/>
            <a:r>
              <a:rPr lang="de-DE"/>
              <a:t>Vielen Dank für Ihre Aufmerksamkeit!</a:t>
            </a:r>
          </a:p>
        </p:txBody>
      </p:sp>
      <p:sp>
        <p:nvSpPr>
          <p:cNvPr id="4" name="Textfeld 3">
            <a:extLst>
              <a:ext uri="{FF2B5EF4-FFF2-40B4-BE49-F238E27FC236}">
                <a16:creationId xmlns:a16="http://schemas.microsoft.com/office/drawing/2014/main" id="{4C67B240-A425-4A27-845B-6337E9566C8B}"/>
              </a:ext>
            </a:extLst>
          </p:cNvPr>
          <p:cNvSpPr txBox="1"/>
          <p:nvPr/>
        </p:nvSpPr>
        <p:spPr>
          <a:xfrm>
            <a:off x="3043084" y="3361794"/>
            <a:ext cx="6105832" cy="2308324"/>
          </a:xfrm>
          <a:prstGeom prst="rect">
            <a:avLst/>
          </a:prstGeom>
          <a:noFill/>
        </p:spPr>
        <p:txBody>
          <a:bodyPr wrap="square">
            <a:spAutoFit/>
          </a:bodyPr>
          <a:lstStyle/>
          <a:p>
            <a:r>
              <a:rPr lang="en-US" sz="1800" b="0" i="0" u="none" strike="noStrike" baseline="0">
                <a:solidFill>
                  <a:srgbClr val="000000"/>
                </a:solidFill>
                <a:latin typeface="Arial" panose="020B0604020202020204" pitchFamily="34" charset="0"/>
              </a:rPr>
              <a:t>Project CLUE (FFG no. 872286) has been funded by partners of the ERA-Net SES 2018 joint call RegSys (www.eranet-smartenergysystems.eu) - a network of 30 national and regional RTD funding agencies of 23 European countries. As such, this project has received funding from the European Union’s Horizon 2020 research and innovation programme under grant agreement no. 775970. </a:t>
            </a:r>
            <a:endParaRPr lang="en-US"/>
          </a:p>
        </p:txBody>
      </p:sp>
    </p:spTree>
    <p:extLst>
      <p:ext uri="{BB962C8B-B14F-4D97-AF65-F5344CB8AC3E}">
        <p14:creationId xmlns:p14="http://schemas.microsoft.com/office/powerpoint/2010/main" val="1363554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1F075-36A6-463C-B04D-A282F4CB1232}"/>
              </a:ext>
            </a:extLst>
          </p:cNvPr>
          <p:cNvSpPr>
            <a:spLocks noGrp="1"/>
          </p:cNvSpPr>
          <p:nvPr>
            <p:ph type="title"/>
          </p:nvPr>
        </p:nvSpPr>
        <p:spPr/>
        <p:txBody>
          <a:bodyPr/>
          <a:lstStyle/>
          <a:p>
            <a:r>
              <a:rPr lang="de-DE"/>
              <a:t>Verlinkte Sessions</a:t>
            </a:r>
            <a:endParaRPr lang="en-US"/>
          </a:p>
        </p:txBody>
      </p:sp>
      <p:sp>
        <p:nvSpPr>
          <p:cNvPr id="3" name="Datumsplatzhalter 2">
            <a:extLst>
              <a:ext uri="{FF2B5EF4-FFF2-40B4-BE49-F238E27FC236}">
                <a16:creationId xmlns:a16="http://schemas.microsoft.com/office/drawing/2014/main" id="{258366D1-8C78-48B3-8D68-F85083B0F134}"/>
              </a:ext>
            </a:extLst>
          </p:cNvPr>
          <p:cNvSpPr>
            <a:spLocks noGrp="1"/>
          </p:cNvSpPr>
          <p:nvPr>
            <p:ph type="dt" sz="half" idx="2"/>
          </p:nvPr>
        </p:nvSpPr>
        <p:spPr/>
        <p:txBody>
          <a:bodyPr/>
          <a:lstStyle/>
          <a:p>
            <a:fld id="{333C269B-7CF7-4AE6-811C-E48C83A51760}" type="datetime1">
              <a:rPr lang="en-GB" smtClean="0"/>
              <a:pPr/>
              <a:t>09/09/2021</a:t>
            </a:fld>
            <a:endParaRPr lang="de-DE" dirty="0"/>
          </a:p>
        </p:txBody>
      </p:sp>
      <p:sp>
        <p:nvSpPr>
          <p:cNvPr id="4" name="Fußzeilenplatzhalter 3">
            <a:extLst>
              <a:ext uri="{FF2B5EF4-FFF2-40B4-BE49-F238E27FC236}">
                <a16:creationId xmlns:a16="http://schemas.microsoft.com/office/drawing/2014/main" id="{8E9C6FB6-1237-46A6-A29C-6CB48C22FF00}"/>
              </a:ext>
            </a:extLst>
          </p:cNvPr>
          <p:cNvSpPr>
            <a:spLocks noGrp="1"/>
          </p:cNvSpPr>
          <p:nvPr>
            <p:ph type="ftr" sz="quarter" idx="3"/>
          </p:nvPr>
        </p:nvSpPr>
        <p:spPr/>
        <p:txBody>
          <a:bodyPr/>
          <a:lstStyle/>
          <a:p>
            <a:endParaRPr lang="de-DE" dirty="0"/>
          </a:p>
        </p:txBody>
      </p:sp>
      <p:sp>
        <p:nvSpPr>
          <p:cNvPr id="5" name="Inhaltsplatzhalter 4">
            <a:extLst>
              <a:ext uri="{FF2B5EF4-FFF2-40B4-BE49-F238E27FC236}">
                <a16:creationId xmlns:a16="http://schemas.microsoft.com/office/drawing/2014/main" id="{8296AB27-FBAC-4E2D-9801-DC8AC79FB045}"/>
              </a:ext>
            </a:extLst>
          </p:cNvPr>
          <p:cNvSpPr>
            <a:spLocks noGrp="1"/>
          </p:cNvSpPr>
          <p:nvPr>
            <p:ph sz="half" idx="10"/>
          </p:nvPr>
        </p:nvSpPr>
        <p:spPr/>
        <p:txBody>
          <a:bodyPr/>
          <a:lstStyle/>
          <a:p>
            <a:pPr marL="342900" marR="0" lvl="0" indent="-342900" algn="l" defTabSz="914400" rtl="0" eaLnBrk="1" fontAlgn="base" latinLnBrk="0" hangingPunct="1">
              <a:lnSpc>
                <a:spcPct val="100000"/>
              </a:lnSpc>
              <a:spcBef>
                <a:spcPct val="20000"/>
              </a:spcBef>
              <a:spcAft>
                <a:spcPct val="0"/>
              </a:spcAft>
              <a:buClr>
                <a:srgbClr val="325AA0"/>
              </a:buClr>
              <a:buSzTx/>
              <a:buFont typeface="Wingdings" pitchFamily="2" charset="2"/>
              <a:buChar char="§"/>
              <a:tabLst/>
              <a:defRPr/>
            </a:pPr>
            <a:r>
              <a:rPr kumimoji="0" lang="en-US" sz="1600" b="1" i="0" u="none" strike="noStrike" kern="0" cap="none" spc="0" normalizeH="0" baseline="0" noProof="0">
                <a:ln>
                  <a:noFill/>
                </a:ln>
                <a:solidFill>
                  <a:srgbClr val="000C20"/>
                </a:solidFill>
                <a:effectLst/>
                <a:uLnTx/>
                <a:uFillTx/>
                <a:latin typeface="Arial"/>
                <a:ea typeface="MS PGothic" pitchFamily="34" charset="-128"/>
              </a:rPr>
              <a:t>Parallelsession 1D: Green Energy Lab</a:t>
            </a:r>
          </a:p>
          <a:p>
            <a:pPr marL="742950" marR="0" lvl="1" indent="-285750" algn="l" defTabSz="914400" rtl="0" eaLnBrk="1" fontAlgn="base" latinLnBrk="0" hangingPunct="1">
              <a:lnSpc>
                <a:spcPct val="100000"/>
              </a:lnSpc>
              <a:spcBef>
                <a:spcPct val="20000"/>
              </a:spcBef>
              <a:spcAft>
                <a:spcPct val="0"/>
              </a:spcAft>
              <a:buClr>
                <a:srgbClr val="7C8388"/>
              </a:buClr>
              <a:buSzTx/>
              <a:buFont typeface="Wingdings" pitchFamily="2" charset="2"/>
              <a:buChar char="§"/>
              <a:tabLst/>
              <a:defRPr/>
            </a:pPr>
            <a:r>
              <a:rPr kumimoji="0" lang="en-US" sz="1400" b="0" i="1" u="none" strike="noStrike" kern="0" cap="none" spc="0" normalizeH="0" baseline="0" noProof="0">
                <a:ln>
                  <a:noFill/>
                </a:ln>
                <a:solidFill>
                  <a:srgbClr val="000C20"/>
                </a:solidFill>
                <a:effectLst/>
                <a:uLnTx/>
                <a:uFillTx/>
                <a:latin typeface="Arial"/>
                <a:ea typeface="MS PGothic" pitchFamily="34" charset="-128"/>
              </a:rPr>
              <a:t>Blockchain-enabled flexibility activation for distribution grid management (Blockchain Grid)</a:t>
            </a:r>
            <a:endParaRPr lang="en-US" sz="1400" kern="0">
              <a:solidFill>
                <a:srgbClr val="000C20"/>
              </a:solidFill>
              <a:latin typeface="Arial"/>
              <a:ea typeface="MS PGothic" pitchFamily="34" charset="-128"/>
            </a:endParaRPr>
          </a:p>
          <a:p>
            <a:pPr marL="457200" marR="0" lvl="1" indent="0" algn="l" defTabSz="914400" rtl="0" eaLnBrk="1" fontAlgn="base" latinLnBrk="0" hangingPunct="1">
              <a:lnSpc>
                <a:spcPct val="100000"/>
              </a:lnSpc>
              <a:spcBef>
                <a:spcPct val="20000"/>
              </a:spcBef>
              <a:spcAft>
                <a:spcPct val="0"/>
              </a:spcAft>
              <a:buClr>
                <a:srgbClr val="7C8388"/>
              </a:buClr>
              <a:buSzTx/>
              <a:buNone/>
              <a:tabLst/>
              <a:defRPr/>
            </a:pPr>
            <a:r>
              <a:rPr kumimoji="0" lang="en-US" sz="1400" b="0" i="0" u="none" strike="noStrike" kern="0" cap="none" spc="0" normalizeH="0" baseline="0" noProof="0">
                <a:ln>
                  <a:noFill/>
                </a:ln>
                <a:solidFill>
                  <a:srgbClr val="000C20"/>
                </a:solidFill>
                <a:effectLst/>
                <a:uLnTx/>
                <a:uFillTx/>
                <a:latin typeface="Arial"/>
                <a:ea typeface="MS PGothic" pitchFamily="34" charset="-128"/>
              </a:rPr>
              <a:t>	Authors: Mark Stefan, Gregor Taljan </a:t>
            </a:r>
          </a:p>
          <a:p>
            <a:pPr marL="457200" marR="0" lvl="1" indent="0" algn="l" defTabSz="914400" rtl="0" eaLnBrk="1" fontAlgn="base" latinLnBrk="0" hangingPunct="1">
              <a:lnSpc>
                <a:spcPct val="100000"/>
              </a:lnSpc>
              <a:spcBef>
                <a:spcPct val="20000"/>
              </a:spcBef>
              <a:spcAft>
                <a:spcPct val="0"/>
              </a:spcAft>
              <a:buClr>
                <a:srgbClr val="7C8388"/>
              </a:buClr>
              <a:buSzTx/>
              <a:buNone/>
              <a:tabLst/>
              <a:defRPr/>
            </a:pPr>
            <a:r>
              <a:rPr lang="en-US" sz="1400" kern="0">
                <a:solidFill>
                  <a:srgbClr val="000C20"/>
                </a:solidFill>
                <a:latin typeface="Arial"/>
                <a:ea typeface="MS PGothic" pitchFamily="34" charset="-128"/>
              </a:rPr>
              <a:t>	</a:t>
            </a:r>
            <a:r>
              <a:rPr kumimoji="0" lang="en-US" sz="1400" b="0" i="0" u="none" strike="noStrike" kern="0" cap="none" spc="0" normalizeH="0" baseline="0" noProof="0">
                <a:ln>
                  <a:noFill/>
                </a:ln>
                <a:solidFill>
                  <a:srgbClr val="000C20"/>
                </a:solidFill>
                <a:effectLst/>
                <a:uLnTx/>
                <a:uFillTx/>
                <a:latin typeface="Arial"/>
                <a:ea typeface="MS PGothic" pitchFamily="34" charset="-128"/>
              </a:rPr>
              <a:t>Presenter: Mark Stefan (AIT Austrian Institute of Technology GmbH) </a:t>
            </a:r>
          </a:p>
          <a:p>
            <a:pPr marL="742950" marR="0" lvl="1" indent="-285750" algn="l" defTabSz="914400" rtl="0" eaLnBrk="1" fontAlgn="base" latinLnBrk="0" hangingPunct="1">
              <a:lnSpc>
                <a:spcPct val="100000"/>
              </a:lnSpc>
              <a:spcBef>
                <a:spcPct val="20000"/>
              </a:spcBef>
              <a:spcAft>
                <a:spcPct val="0"/>
              </a:spcAft>
              <a:buClr>
                <a:srgbClr val="7C8388"/>
              </a:buClr>
              <a:buSzTx/>
              <a:buFont typeface="Wingdings" pitchFamily="2" charset="2"/>
              <a:buChar char="§"/>
              <a:tabLst/>
              <a:defRPr/>
            </a:pPr>
            <a:endParaRPr kumimoji="0" lang="en-US" sz="1400" b="0" i="0" u="none" strike="noStrike" kern="0" cap="none" spc="0" normalizeH="0" baseline="0" noProof="0">
              <a:ln>
                <a:noFill/>
              </a:ln>
              <a:solidFill>
                <a:srgbClr val="000C20"/>
              </a:solidFill>
              <a:effectLst/>
              <a:uLnTx/>
              <a:uFillTx/>
              <a:latin typeface="Arial"/>
              <a:ea typeface="MS PGothic" pitchFamily="34" charset="-128"/>
            </a:endParaRPr>
          </a:p>
          <a:p>
            <a:pPr marL="342900" marR="0" lvl="0" indent="-342900" algn="l" defTabSz="914400" rtl="0" eaLnBrk="1" fontAlgn="base" latinLnBrk="0" hangingPunct="1">
              <a:lnSpc>
                <a:spcPct val="100000"/>
              </a:lnSpc>
              <a:spcBef>
                <a:spcPct val="20000"/>
              </a:spcBef>
              <a:spcAft>
                <a:spcPct val="0"/>
              </a:spcAft>
              <a:buClr>
                <a:srgbClr val="325AA0"/>
              </a:buClr>
              <a:buSzTx/>
              <a:buFont typeface="Wingdings" pitchFamily="2" charset="2"/>
              <a:buChar char="§"/>
              <a:tabLst/>
              <a:defRPr/>
            </a:pPr>
            <a:r>
              <a:rPr kumimoji="0" lang="en-US" sz="1600" b="1" i="0" u="none" strike="noStrike" kern="0" cap="none" spc="0" normalizeH="0" baseline="0" noProof="0">
                <a:ln>
                  <a:noFill/>
                </a:ln>
                <a:solidFill>
                  <a:srgbClr val="000C20"/>
                </a:solidFill>
                <a:effectLst/>
                <a:uLnTx/>
                <a:uFillTx/>
                <a:latin typeface="Arial"/>
                <a:ea typeface="MS PGothic" pitchFamily="34" charset="-128"/>
              </a:rPr>
              <a:t>Parallelsession 2D: Energy Communities I</a:t>
            </a:r>
          </a:p>
          <a:p>
            <a:pPr marL="742950" marR="0" lvl="1" indent="-285750" algn="l" defTabSz="914400" rtl="0" eaLnBrk="1" fontAlgn="base" latinLnBrk="0" hangingPunct="1">
              <a:lnSpc>
                <a:spcPct val="100000"/>
              </a:lnSpc>
              <a:spcBef>
                <a:spcPct val="20000"/>
              </a:spcBef>
              <a:spcAft>
                <a:spcPct val="0"/>
              </a:spcAft>
              <a:buClr>
                <a:srgbClr val="7C8388"/>
              </a:buClr>
              <a:buSzTx/>
              <a:buFont typeface="Wingdings" pitchFamily="2" charset="2"/>
              <a:buChar char="§"/>
              <a:tabLst/>
              <a:defRPr/>
            </a:pPr>
            <a:r>
              <a:rPr kumimoji="0" lang="en-US" sz="1400" b="0" i="1" u="none" strike="noStrike" kern="0" cap="none" spc="0" normalizeH="0" baseline="0" noProof="0">
                <a:ln>
                  <a:noFill/>
                </a:ln>
                <a:solidFill>
                  <a:srgbClr val="000C20"/>
                </a:solidFill>
                <a:effectLst/>
                <a:uLnTx/>
                <a:uFillTx/>
                <a:latin typeface="Arial"/>
                <a:ea typeface="MS PGothic" pitchFamily="34" charset="-128"/>
              </a:rPr>
              <a:t>Rule-based energy simulation studies on different energy community compositions Abstract Fullpaper</a:t>
            </a:r>
          </a:p>
          <a:p>
            <a:pPr marL="457200" marR="0" lvl="1" indent="0" algn="l" defTabSz="914400" rtl="0" eaLnBrk="1" fontAlgn="base" latinLnBrk="0" hangingPunct="1">
              <a:lnSpc>
                <a:spcPct val="100000"/>
              </a:lnSpc>
              <a:spcBef>
                <a:spcPct val="20000"/>
              </a:spcBef>
              <a:spcAft>
                <a:spcPct val="0"/>
              </a:spcAft>
              <a:buClr>
                <a:srgbClr val="7C8388"/>
              </a:buClr>
              <a:buSzTx/>
              <a:buNone/>
              <a:tabLst/>
              <a:defRPr/>
            </a:pPr>
            <a:r>
              <a:rPr kumimoji="0" lang="en-US" sz="1400" b="0" u="none" strike="noStrike" kern="0" cap="none" spc="0" normalizeH="0" baseline="0" noProof="0">
                <a:ln>
                  <a:noFill/>
                </a:ln>
                <a:solidFill>
                  <a:srgbClr val="000C20"/>
                </a:solidFill>
                <a:effectLst/>
                <a:uLnTx/>
                <a:uFillTx/>
                <a:latin typeface="Arial"/>
                <a:ea typeface="MS PGothic" pitchFamily="34" charset="-128"/>
              </a:rPr>
              <a:t>	Authors: Paul Zehetbauer, Mark Stefan, Regina Hemm, Gregor Taljan</a:t>
            </a:r>
          </a:p>
          <a:p>
            <a:pPr marL="457200" marR="0" lvl="1" indent="0" algn="l" defTabSz="914400" rtl="0" eaLnBrk="1" fontAlgn="base" latinLnBrk="0" hangingPunct="1">
              <a:lnSpc>
                <a:spcPct val="100000"/>
              </a:lnSpc>
              <a:spcBef>
                <a:spcPct val="20000"/>
              </a:spcBef>
              <a:spcAft>
                <a:spcPct val="0"/>
              </a:spcAft>
              <a:buClr>
                <a:srgbClr val="7C8388"/>
              </a:buClr>
              <a:buSzTx/>
              <a:buNone/>
              <a:tabLst/>
              <a:defRPr/>
            </a:pPr>
            <a:r>
              <a:rPr kumimoji="0" lang="en-US" sz="1400" b="0" u="none" strike="noStrike" kern="0" cap="none" spc="0" normalizeH="0" baseline="0" noProof="0">
                <a:ln>
                  <a:noFill/>
                </a:ln>
                <a:solidFill>
                  <a:srgbClr val="000C20"/>
                </a:solidFill>
                <a:effectLst/>
                <a:uLnTx/>
                <a:uFillTx/>
                <a:latin typeface="Arial"/>
                <a:ea typeface="MS PGothic" pitchFamily="34" charset="-128"/>
              </a:rPr>
              <a:t>	Presenter: Paul Zehetbauer (AIT Austrian Institute of Technology GmbH) </a:t>
            </a:r>
            <a:endParaRPr lang="en-US"/>
          </a:p>
        </p:txBody>
      </p:sp>
      <p:sp>
        <p:nvSpPr>
          <p:cNvPr id="6" name="Foliennummernplatzhalter 5">
            <a:extLst>
              <a:ext uri="{FF2B5EF4-FFF2-40B4-BE49-F238E27FC236}">
                <a16:creationId xmlns:a16="http://schemas.microsoft.com/office/drawing/2014/main" id="{0C100B70-B595-4D04-869D-A9D599B075DE}"/>
              </a:ext>
            </a:extLst>
          </p:cNvPr>
          <p:cNvSpPr>
            <a:spLocks noGrp="1"/>
          </p:cNvSpPr>
          <p:nvPr>
            <p:ph type="sldNum" sz="quarter" idx="4"/>
          </p:nvPr>
        </p:nvSpPr>
        <p:spPr/>
        <p:txBody>
          <a:bodyPr/>
          <a:lstStyle/>
          <a:p>
            <a:r>
              <a:rPr lang="de-DE"/>
              <a:t>© 2018 - ERA-NET SMART ENERGY SYSTEMS | </a:t>
            </a:r>
            <a:fld id="{AABDEC84-EF9A-4CAE-9DB7-B30F1ADF071F}" type="slidenum">
              <a:rPr lang="de-DE" smtClean="0"/>
              <a:pPr/>
              <a:t>34</a:t>
            </a:fld>
            <a:endParaRPr lang="de-DE" dirty="0"/>
          </a:p>
        </p:txBody>
      </p:sp>
    </p:spTree>
    <p:extLst>
      <p:ext uri="{BB962C8B-B14F-4D97-AF65-F5344CB8AC3E}">
        <p14:creationId xmlns:p14="http://schemas.microsoft.com/office/powerpoint/2010/main" val="999168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F34145-726B-4F7B-9967-344D8E1F92E9}"/>
              </a:ext>
            </a:extLst>
          </p:cNvPr>
          <p:cNvSpPr>
            <a:spLocks noGrp="1"/>
          </p:cNvSpPr>
          <p:nvPr>
            <p:ph type="title"/>
          </p:nvPr>
        </p:nvSpPr>
        <p:spPr/>
        <p:txBody>
          <a:bodyPr/>
          <a:lstStyle/>
          <a:p>
            <a:r>
              <a:rPr lang="de-DE"/>
              <a:t>Autoren</a:t>
            </a:r>
            <a:endParaRPr lang="en-US"/>
          </a:p>
        </p:txBody>
      </p:sp>
      <p:sp>
        <p:nvSpPr>
          <p:cNvPr id="3" name="Datumsplatzhalter 2">
            <a:extLst>
              <a:ext uri="{FF2B5EF4-FFF2-40B4-BE49-F238E27FC236}">
                <a16:creationId xmlns:a16="http://schemas.microsoft.com/office/drawing/2014/main" id="{B6B37FCF-0070-41D4-9DC5-48E1E79A1A5B}"/>
              </a:ext>
            </a:extLst>
          </p:cNvPr>
          <p:cNvSpPr>
            <a:spLocks noGrp="1"/>
          </p:cNvSpPr>
          <p:nvPr>
            <p:ph type="dt" sz="half" idx="2"/>
          </p:nvPr>
        </p:nvSpPr>
        <p:spPr/>
        <p:txBody>
          <a:bodyPr/>
          <a:lstStyle/>
          <a:p>
            <a:fld id="{333C269B-7CF7-4AE6-811C-E48C83A51760}" type="datetime1">
              <a:rPr lang="en-GB" smtClean="0"/>
              <a:pPr/>
              <a:t>09/09/2021</a:t>
            </a:fld>
            <a:endParaRPr lang="de-DE" dirty="0"/>
          </a:p>
        </p:txBody>
      </p:sp>
      <p:sp>
        <p:nvSpPr>
          <p:cNvPr id="4" name="Fußzeilenplatzhalter 3">
            <a:extLst>
              <a:ext uri="{FF2B5EF4-FFF2-40B4-BE49-F238E27FC236}">
                <a16:creationId xmlns:a16="http://schemas.microsoft.com/office/drawing/2014/main" id="{74959DAF-C977-4945-A791-B64286A310C7}"/>
              </a:ext>
            </a:extLst>
          </p:cNvPr>
          <p:cNvSpPr>
            <a:spLocks noGrp="1"/>
          </p:cNvSpPr>
          <p:nvPr>
            <p:ph type="ftr" sz="quarter" idx="3"/>
          </p:nvPr>
        </p:nvSpPr>
        <p:spPr/>
        <p:txBody>
          <a:bodyPr/>
          <a:lstStyle/>
          <a:p>
            <a:endParaRPr lang="de-DE" dirty="0"/>
          </a:p>
        </p:txBody>
      </p:sp>
      <p:sp>
        <p:nvSpPr>
          <p:cNvPr id="5" name="Inhaltsplatzhalter 4">
            <a:extLst>
              <a:ext uri="{FF2B5EF4-FFF2-40B4-BE49-F238E27FC236}">
                <a16:creationId xmlns:a16="http://schemas.microsoft.com/office/drawing/2014/main" id="{829A0C91-E6CE-4D0C-850B-62B9180B3E11}"/>
              </a:ext>
            </a:extLst>
          </p:cNvPr>
          <p:cNvSpPr>
            <a:spLocks noGrp="1"/>
          </p:cNvSpPr>
          <p:nvPr>
            <p:ph sz="half" idx="10"/>
          </p:nvPr>
        </p:nvSpPr>
        <p:spPr/>
        <p:txBody>
          <a:bodyPr/>
          <a:lstStyle/>
          <a:p>
            <a:pPr marL="342900" marR="0" lvl="0" indent="-342900" algn="l" defTabSz="914400" rtl="0" eaLnBrk="1" fontAlgn="base" latinLnBrk="0" hangingPunct="1">
              <a:lnSpc>
                <a:spcPct val="100000"/>
              </a:lnSpc>
              <a:spcBef>
                <a:spcPct val="20000"/>
              </a:spcBef>
              <a:spcAft>
                <a:spcPct val="0"/>
              </a:spcAft>
              <a:buClr>
                <a:srgbClr val="325AA0"/>
              </a:buClr>
              <a:buSzTx/>
              <a:buFont typeface="Wingdings" pitchFamily="2" charset="2"/>
              <a:buChar char="§"/>
              <a:tabLst/>
              <a:defRPr/>
            </a:pPr>
            <a:r>
              <a:rPr kumimoji="0" lang="de-DE" sz="1600" b="0" i="0" u="none" strike="noStrike" kern="0" cap="none" spc="0" normalizeH="0" baseline="0" noProof="0">
                <a:ln>
                  <a:noFill/>
                </a:ln>
                <a:solidFill>
                  <a:srgbClr val="000C20"/>
                </a:solidFill>
                <a:effectLst/>
                <a:uLnTx/>
                <a:uFillTx/>
                <a:latin typeface="Arial"/>
                <a:ea typeface="MS PGothic" pitchFamily="34" charset="-128"/>
              </a:rPr>
              <a:t>Paul Zehetbauer (AIT Austrian Institute of Technology GmbH)</a:t>
            </a:r>
          </a:p>
          <a:p>
            <a:pPr marL="342900" marR="0" lvl="0" indent="-342900" algn="l" defTabSz="914400" rtl="0" eaLnBrk="1" fontAlgn="base" latinLnBrk="0" hangingPunct="1">
              <a:lnSpc>
                <a:spcPct val="100000"/>
              </a:lnSpc>
              <a:spcBef>
                <a:spcPct val="20000"/>
              </a:spcBef>
              <a:spcAft>
                <a:spcPct val="0"/>
              </a:spcAft>
              <a:buClr>
                <a:srgbClr val="325AA0"/>
              </a:buClr>
              <a:buSzTx/>
              <a:buFont typeface="Wingdings" pitchFamily="2" charset="2"/>
              <a:buChar char="§"/>
              <a:tabLst/>
              <a:defRPr/>
            </a:pPr>
            <a:r>
              <a:rPr kumimoji="0" lang="de-DE" sz="1600" b="0" i="0" u="none" strike="noStrike" kern="0" cap="none" spc="0" normalizeH="0" baseline="0" noProof="0">
                <a:ln>
                  <a:noFill/>
                </a:ln>
                <a:solidFill>
                  <a:srgbClr val="000C20"/>
                </a:solidFill>
                <a:effectLst/>
                <a:uLnTx/>
                <a:uFillTx/>
                <a:latin typeface="Arial"/>
                <a:ea typeface="MS PGothic" pitchFamily="34" charset="-128"/>
              </a:rPr>
              <a:t>Mark Stefan (AIT Austrian Institute of Technology GmbH)</a:t>
            </a:r>
          </a:p>
          <a:p>
            <a:pPr marL="342900" marR="0" lvl="0" indent="-342900" algn="l" defTabSz="914400" rtl="0" eaLnBrk="1" fontAlgn="base" latinLnBrk="0" hangingPunct="1">
              <a:lnSpc>
                <a:spcPct val="100000"/>
              </a:lnSpc>
              <a:spcBef>
                <a:spcPct val="20000"/>
              </a:spcBef>
              <a:spcAft>
                <a:spcPct val="0"/>
              </a:spcAft>
              <a:buClr>
                <a:srgbClr val="325AA0"/>
              </a:buClr>
              <a:buSzTx/>
              <a:buFont typeface="Wingdings" pitchFamily="2" charset="2"/>
              <a:buChar char="§"/>
              <a:tabLst/>
              <a:defRPr/>
            </a:pPr>
            <a:r>
              <a:rPr kumimoji="0" lang="de-DE" sz="1600" b="0" i="0" u="none" strike="noStrike" kern="0" cap="none" spc="0" normalizeH="0" baseline="0" noProof="0">
                <a:ln>
                  <a:noFill/>
                </a:ln>
                <a:solidFill>
                  <a:srgbClr val="000C20"/>
                </a:solidFill>
                <a:effectLst/>
                <a:uLnTx/>
                <a:uFillTx/>
                <a:latin typeface="Arial"/>
                <a:ea typeface="MS PGothic" pitchFamily="34" charset="-128"/>
              </a:rPr>
              <a:t>Regina Hemm (AIT Austrian Institute of Technology GmbH)</a:t>
            </a:r>
          </a:p>
          <a:p>
            <a:pPr marL="342900" indent="-342900" fontAlgn="base">
              <a:lnSpc>
                <a:spcPct val="100000"/>
              </a:lnSpc>
              <a:spcBef>
                <a:spcPct val="20000"/>
              </a:spcBef>
              <a:spcAft>
                <a:spcPct val="0"/>
              </a:spcAft>
              <a:buClr>
                <a:srgbClr val="325AA0"/>
              </a:buClr>
              <a:buSzTx/>
              <a:buFont typeface="Wingdings" pitchFamily="2" charset="2"/>
              <a:buChar char="§"/>
              <a:defRPr/>
            </a:pPr>
            <a:r>
              <a:rPr kumimoji="0" lang="de-DE" sz="1600" b="0" i="0" u="none" strike="noStrike" kern="0" cap="none" spc="0" normalizeH="0" baseline="0" noProof="0">
                <a:ln>
                  <a:noFill/>
                </a:ln>
                <a:solidFill>
                  <a:srgbClr val="000C20"/>
                </a:solidFill>
                <a:effectLst/>
                <a:uLnTx/>
                <a:uFillTx/>
                <a:latin typeface="Arial"/>
                <a:ea typeface="MS PGothic" pitchFamily="34" charset="-128"/>
              </a:rPr>
              <a:t>Bharath-Varsh Rao (AIT Austrian Institute of Technology GmbH)</a:t>
            </a:r>
          </a:p>
          <a:p>
            <a:pPr marL="342900" marR="0" lvl="0" indent="-342900" algn="l" defTabSz="914400" rtl="0" eaLnBrk="1" fontAlgn="base" latinLnBrk="0" hangingPunct="1">
              <a:lnSpc>
                <a:spcPct val="100000"/>
              </a:lnSpc>
              <a:spcBef>
                <a:spcPct val="20000"/>
              </a:spcBef>
              <a:spcAft>
                <a:spcPct val="0"/>
              </a:spcAft>
              <a:buClr>
                <a:srgbClr val="325AA0"/>
              </a:buClr>
              <a:buSzTx/>
              <a:buFont typeface="Wingdings" pitchFamily="2" charset="2"/>
              <a:buChar char="§"/>
              <a:tabLst/>
              <a:defRPr/>
            </a:pPr>
            <a:r>
              <a:rPr kumimoji="0" lang="de-DE" sz="1600" b="0" i="0" u="none" strike="noStrike" kern="0" cap="none" spc="0" normalizeH="0" baseline="0" noProof="0">
                <a:ln>
                  <a:noFill/>
                </a:ln>
                <a:solidFill>
                  <a:srgbClr val="000C20"/>
                </a:solidFill>
                <a:effectLst/>
                <a:uLnTx/>
                <a:uFillTx/>
                <a:latin typeface="Arial"/>
                <a:ea typeface="MS PGothic" pitchFamily="34" charset="-128"/>
              </a:rPr>
              <a:t>Gregor Taljan (Energienetze Steiermark GmbH)</a:t>
            </a:r>
          </a:p>
          <a:p>
            <a:pPr marL="342900" marR="0" lvl="0" indent="-342900" algn="l" defTabSz="914400" rtl="0" eaLnBrk="1" fontAlgn="base" latinLnBrk="0" hangingPunct="1">
              <a:lnSpc>
                <a:spcPct val="100000"/>
              </a:lnSpc>
              <a:spcBef>
                <a:spcPct val="20000"/>
              </a:spcBef>
              <a:spcAft>
                <a:spcPct val="0"/>
              </a:spcAft>
              <a:buClr>
                <a:srgbClr val="325AA0"/>
              </a:buClr>
              <a:buSzTx/>
              <a:buFont typeface="Wingdings" pitchFamily="2" charset="2"/>
              <a:buChar char="§"/>
              <a:tabLst/>
              <a:defRPr/>
            </a:pPr>
            <a:r>
              <a:rPr lang="de-DE" sz="1600" kern="0">
                <a:solidFill>
                  <a:srgbClr val="000C20"/>
                </a:solidFill>
                <a:latin typeface="Arial"/>
                <a:ea typeface="MS PGothic" pitchFamily="34" charset="-128"/>
              </a:rPr>
              <a:t>Klaus Neumann </a:t>
            </a:r>
            <a:r>
              <a:rPr kumimoji="0" lang="de-DE" sz="1600" b="0" i="0" u="none" strike="noStrike" kern="0" cap="none" spc="0" normalizeH="0" baseline="0" noProof="0">
                <a:ln>
                  <a:noFill/>
                </a:ln>
                <a:solidFill>
                  <a:srgbClr val="000C20"/>
                </a:solidFill>
                <a:effectLst/>
                <a:uLnTx/>
                <a:uFillTx/>
                <a:latin typeface="Arial"/>
                <a:ea typeface="MS PGothic" pitchFamily="34" charset="-128"/>
              </a:rPr>
              <a:t>(Energienetze Steiermark GmbH)</a:t>
            </a:r>
            <a:endParaRPr kumimoji="0" lang="en-US" sz="1600" b="0" i="0" u="none" strike="noStrike" kern="0" cap="none" spc="0" normalizeH="0" baseline="0" noProof="0">
              <a:ln>
                <a:noFill/>
              </a:ln>
              <a:solidFill>
                <a:srgbClr val="000C20"/>
              </a:solidFill>
              <a:effectLst/>
              <a:uLnTx/>
              <a:uFillTx/>
              <a:latin typeface="Arial"/>
              <a:ea typeface="MS PGothic" pitchFamily="34" charset="-128"/>
            </a:endParaRPr>
          </a:p>
          <a:p>
            <a:endParaRPr lang="en-US"/>
          </a:p>
        </p:txBody>
      </p:sp>
      <p:sp>
        <p:nvSpPr>
          <p:cNvPr id="6" name="Foliennummernplatzhalter 5">
            <a:extLst>
              <a:ext uri="{FF2B5EF4-FFF2-40B4-BE49-F238E27FC236}">
                <a16:creationId xmlns:a16="http://schemas.microsoft.com/office/drawing/2014/main" id="{620D0A4E-5F2C-43FA-8DBF-EC4491F8E0FD}"/>
              </a:ext>
            </a:extLst>
          </p:cNvPr>
          <p:cNvSpPr>
            <a:spLocks noGrp="1"/>
          </p:cNvSpPr>
          <p:nvPr>
            <p:ph type="sldNum" sz="quarter" idx="4"/>
          </p:nvPr>
        </p:nvSpPr>
        <p:spPr/>
        <p:txBody>
          <a:bodyPr/>
          <a:lstStyle/>
          <a:p>
            <a:r>
              <a:rPr lang="de-DE"/>
              <a:t>© 2018 - ERA-NET SMART ENERGY SYSTEMS | </a:t>
            </a:r>
            <a:fld id="{AABDEC84-EF9A-4CAE-9DB7-B30F1ADF071F}" type="slidenum">
              <a:rPr lang="de-DE" smtClean="0"/>
              <a:pPr/>
              <a:t>35</a:t>
            </a:fld>
            <a:endParaRPr lang="de-DE" dirty="0"/>
          </a:p>
        </p:txBody>
      </p:sp>
    </p:spTree>
    <p:extLst>
      <p:ext uri="{BB962C8B-B14F-4D97-AF65-F5344CB8AC3E}">
        <p14:creationId xmlns:p14="http://schemas.microsoft.com/office/powerpoint/2010/main" val="3167763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48944-6839-4ED2-B2B6-F8D9877FA9C9}"/>
              </a:ext>
            </a:extLst>
          </p:cNvPr>
          <p:cNvSpPr>
            <a:spLocks noGrp="1"/>
          </p:cNvSpPr>
          <p:nvPr>
            <p:ph type="title"/>
          </p:nvPr>
        </p:nvSpPr>
        <p:spPr/>
        <p:txBody>
          <a:bodyPr/>
          <a:lstStyle/>
          <a:p>
            <a:r>
              <a:rPr lang="de-DE"/>
              <a:t>Übersicht der Kunden</a:t>
            </a:r>
          </a:p>
        </p:txBody>
      </p:sp>
      <p:pic>
        <p:nvPicPr>
          <p:cNvPr id="5" name="Inhaltsplatzhalter 4">
            <a:extLst>
              <a:ext uri="{FF2B5EF4-FFF2-40B4-BE49-F238E27FC236}">
                <a16:creationId xmlns:a16="http://schemas.microsoft.com/office/drawing/2014/main" id="{5CEDCB25-5C10-4675-87FF-B11F10ACD1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76" y="1690688"/>
            <a:ext cx="6654277" cy="4351338"/>
          </a:xfrm>
        </p:spPr>
      </p:pic>
      <p:sp>
        <p:nvSpPr>
          <p:cNvPr id="3" name="Textfeld 2">
            <a:extLst>
              <a:ext uri="{FF2B5EF4-FFF2-40B4-BE49-F238E27FC236}">
                <a16:creationId xmlns:a16="http://schemas.microsoft.com/office/drawing/2014/main" id="{C5CC33BA-5D8B-416C-94D7-8CDF3FFF6B5D}"/>
              </a:ext>
            </a:extLst>
          </p:cNvPr>
          <p:cNvSpPr txBox="1"/>
          <p:nvPr/>
        </p:nvSpPr>
        <p:spPr>
          <a:xfrm rot="16200000">
            <a:off x="-6610" y="3533921"/>
            <a:ext cx="1385316" cy="369332"/>
          </a:xfrm>
          <a:prstGeom prst="rect">
            <a:avLst/>
          </a:prstGeom>
          <a:noFill/>
        </p:spPr>
        <p:txBody>
          <a:bodyPr wrap="none" rtlCol="0">
            <a:spAutoFit/>
          </a:bodyPr>
          <a:lstStyle/>
          <a:p>
            <a:r>
              <a:rPr lang="de-DE"/>
              <a:t>y Achse in W</a:t>
            </a:r>
          </a:p>
        </p:txBody>
      </p:sp>
      <p:sp>
        <p:nvSpPr>
          <p:cNvPr id="4" name="Textfeld 3">
            <a:extLst>
              <a:ext uri="{FF2B5EF4-FFF2-40B4-BE49-F238E27FC236}">
                <a16:creationId xmlns:a16="http://schemas.microsoft.com/office/drawing/2014/main" id="{74AD40FA-5AF6-4700-AE3A-1BF84DA80A90}"/>
              </a:ext>
            </a:extLst>
          </p:cNvPr>
          <p:cNvSpPr txBox="1"/>
          <p:nvPr/>
        </p:nvSpPr>
        <p:spPr>
          <a:xfrm>
            <a:off x="8259878" y="1750077"/>
            <a:ext cx="3462358" cy="1754326"/>
          </a:xfrm>
          <a:prstGeom prst="rect">
            <a:avLst/>
          </a:prstGeom>
          <a:noFill/>
        </p:spPr>
        <p:txBody>
          <a:bodyPr wrap="none" rtlCol="0">
            <a:spAutoFit/>
          </a:bodyPr>
          <a:lstStyle/>
          <a:p>
            <a:r>
              <a:rPr lang="de-DE"/>
              <a:t>Schwarz = Mittelwert</a:t>
            </a:r>
          </a:p>
          <a:p>
            <a:r>
              <a:rPr lang="de-DE">
                <a:solidFill>
                  <a:srgbClr val="FFC000"/>
                </a:solidFill>
              </a:rPr>
              <a:t>Orange = 25-75% Quantile</a:t>
            </a:r>
          </a:p>
          <a:p>
            <a:r>
              <a:rPr lang="de-DE">
                <a:solidFill>
                  <a:srgbClr val="FF0000"/>
                </a:solidFill>
              </a:rPr>
              <a:t>Rot = 0-25% und 75-100% Quantile</a:t>
            </a:r>
          </a:p>
          <a:p>
            <a:endParaRPr lang="de-DE">
              <a:solidFill>
                <a:srgbClr val="FF0000"/>
              </a:solidFill>
            </a:endParaRPr>
          </a:p>
          <a:p>
            <a:r>
              <a:rPr lang="de-DE"/>
              <a:t>„-“ = Erzeugung</a:t>
            </a:r>
          </a:p>
          <a:p>
            <a:r>
              <a:rPr lang="de-DE"/>
              <a:t>„+“ = Verbrauch</a:t>
            </a:r>
          </a:p>
        </p:txBody>
      </p:sp>
      <p:sp>
        <p:nvSpPr>
          <p:cNvPr id="6" name="Rechteck 5">
            <a:extLst>
              <a:ext uri="{FF2B5EF4-FFF2-40B4-BE49-F238E27FC236}">
                <a16:creationId xmlns:a16="http://schemas.microsoft.com/office/drawing/2014/main" id="{A84E21F1-05DE-49A3-93FE-FFC40291E849}"/>
              </a:ext>
            </a:extLst>
          </p:cNvPr>
          <p:cNvSpPr/>
          <p:nvPr/>
        </p:nvSpPr>
        <p:spPr>
          <a:xfrm>
            <a:off x="2032699" y="6025574"/>
            <a:ext cx="4820230" cy="369332"/>
          </a:xfrm>
          <a:prstGeom prst="rect">
            <a:avLst/>
          </a:prstGeom>
        </p:spPr>
        <p:txBody>
          <a:bodyPr wrap="none">
            <a:spAutoFit/>
          </a:bodyPr>
          <a:lstStyle/>
          <a:p>
            <a:r>
              <a:rPr lang="de-DE"/>
              <a:t>x Achse Tageszeit 0-24h in 15 Minuten Intervallen</a:t>
            </a:r>
          </a:p>
        </p:txBody>
      </p:sp>
    </p:spTree>
    <p:extLst>
      <p:ext uri="{BB962C8B-B14F-4D97-AF65-F5344CB8AC3E}">
        <p14:creationId xmlns:p14="http://schemas.microsoft.com/office/powerpoint/2010/main" val="1179091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EF9EB4-A1E7-476F-B749-FC9BAA0280C4}"/>
              </a:ext>
            </a:extLst>
          </p:cNvPr>
          <p:cNvSpPr>
            <a:spLocks noGrp="1"/>
          </p:cNvSpPr>
          <p:nvPr>
            <p:ph type="title"/>
          </p:nvPr>
        </p:nvSpPr>
        <p:spPr/>
        <p:txBody>
          <a:bodyPr/>
          <a:lstStyle/>
          <a:p>
            <a:r>
              <a:rPr lang="de-DE"/>
              <a:t>Community Funktionen im Überblick aus Prosumer A-Sicht</a:t>
            </a:r>
          </a:p>
        </p:txBody>
      </p:sp>
      <p:grpSp>
        <p:nvGrpSpPr>
          <p:cNvPr id="28" name="Gruppieren 27">
            <a:extLst>
              <a:ext uri="{FF2B5EF4-FFF2-40B4-BE49-F238E27FC236}">
                <a16:creationId xmlns:a16="http://schemas.microsoft.com/office/drawing/2014/main" id="{9E8613CE-AFFB-4A82-AA02-1CB7F7BF01E1}"/>
              </a:ext>
            </a:extLst>
          </p:cNvPr>
          <p:cNvGrpSpPr/>
          <p:nvPr/>
        </p:nvGrpSpPr>
        <p:grpSpPr>
          <a:xfrm>
            <a:off x="1940722" y="1800795"/>
            <a:ext cx="7859392" cy="4120581"/>
            <a:chOff x="1899426" y="1311149"/>
            <a:chExt cx="7859392" cy="4120581"/>
          </a:xfrm>
        </p:grpSpPr>
        <p:pic>
          <p:nvPicPr>
            <p:cNvPr id="29" name="Grafik 28" descr="Leerer Akku">
              <a:extLst>
                <a:ext uri="{FF2B5EF4-FFF2-40B4-BE49-F238E27FC236}">
                  <a16:creationId xmlns:a16="http://schemas.microsoft.com/office/drawing/2014/main" id="{2F5AC4F6-5C99-4550-A8CE-1A0FF01676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45419" y="4352729"/>
              <a:ext cx="914400" cy="914400"/>
            </a:xfrm>
            <a:prstGeom prst="rect">
              <a:avLst/>
            </a:prstGeom>
          </p:spPr>
        </p:pic>
        <p:sp>
          <p:nvSpPr>
            <p:cNvPr id="30" name="Rechteck: abgerundete Ecken 29">
              <a:extLst>
                <a:ext uri="{FF2B5EF4-FFF2-40B4-BE49-F238E27FC236}">
                  <a16:creationId xmlns:a16="http://schemas.microsoft.com/office/drawing/2014/main" id="{787C92FA-2DA1-42C6-A289-FBC56A541D08}"/>
                </a:ext>
              </a:extLst>
            </p:cNvPr>
            <p:cNvSpPr/>
            <p:nvPr/>
          </p:nvSpPr>
          <p:spPr>
            <a:xfrm>
              <a:off x="2517562" y="1938433"/>
              <a:ext cx="1040363" cy="1040363"/>
            </a:xfrm>
            <a:prstGeom prst="roundRect">
              <a:avLst/>
            </a:prstGeom>
            <a:pattFill prst="openDmnd">
              <a:fgClr>
                <a:schemeClr val="tx1"/>
              </a:fgClr>
              <a:bgClr>
                <a:schemeClr val="bg1"/>
              </a:bgClr>
            </a:pattFill>
            <a:ln>
              <a:solidFill>
                <a:schemeClr val="tx1">
                  <a:alpha val="9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uppieren 30">
              <a:extLst>
                <a:ext uri="{FF2B5EF4-FFF2-40B4-BE49-F238E27FC236}">
                  <a16:creationId xmlns:a16="http://schemas.microsoft.com/office/drawing/2014/main" id="{99B749B7-5FC6-415E-A73D-CD7E0219358C}"/>
                </a:ext>
              </a:extLst>
            </p:cNvPr>
            <p:cNvGrpSpPr/>
            <p:nvPr/>
          </p:nvGrpSpPr>
          <p:grpSpPr>
            <a:xfrm>
              <a:off x="5545419" y="2001415"/>
              <a:ext cx="914400" cy="914400"/>
              <a:chOff x="5638800" y="2971800"/>
              <a:chExt cx="914400" cy="914400"/>
            </a:xfrm>
          </p:grpSpPr>
          <p:pic>
            <p:nvPicPr>
              <p:cNvPr id="50" name="Grafik 49" descr="Zuhause">
                <a:extLst>
                  <a:ext uri="{FF2B5EF4-FFF2-40B4-BE49-F238E27FC236}">
                    <a16:creationId xmlns:a16="http://schemas.microsoft.com/office/drawing/2014/main" id="{00D12A4C-7DFD-4411-A2F7-DB4A316AB5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2971800"/>
                <a:ext cx="914400" cy="914400"/>
              </a:xfrm>
              <a:prstGeom prst="rect">
                <a:avLst/>
              </a:prstGeom>
            </p:spPr>
          </p:pic>
          <p:cxnSp>
            <p:nvCxnSpPr>
              <p:cNvPr id="51" name="Gerader Verbinder 50">
                <a:extLst>
                  <a:ext uri="{FF2B5EF4-FFF2-40B4-BE49-F238E27FC236}">
                    <a16:creationId xmlns:a16="http://schemas.microsoft.com/office/drawing/2014/main" id="{88D84358-DC56-48CE-9B03-39F1243B3322}"/>
                  </a:ext>
                </a:extLst>
              </p:cNvPr>
              <p:cNvCxnSpPr>
                <a:stCxn id="50" idx="1"/>
              </p:cNvCxnSpPr>
              <p:nvPr/>
            </p:nvCxnSpPr>
            <p:spPr>
              <a:xfrm flipV="1">
                <a:off x="5638800" y="3097763"/>
                <a:ext cx="351453" cy="3312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uppieren 31">
              <a:extLst>
                <a:ext uri="{FF2B5EF4-FFF2-40B4-BE49-F238E27FC236}">
                  <a16:creationId xmlns:a16="http://schemas.microsoft.com/office/drawing/2014/main" id="{089316BC-DC06-48DB-AEE0-58E0923A0774}"/>
                </a:ext>
              </a:extLst>
            </p:cNvPr>
            <p:cNvGrpSpPr/>
            <p:nvPr/>
          </p:nvGrpSpPr>
          <p:grpSpPr>
            <a:xfrm>
              <a:off x="8447314" y="2001415"/>
              <a:ext cx="914400" cy="914400"/>
              <a:chOff x="5638800" y="2971800"/>
              <a:chExt cx="914400" cy="914400"/>
            </a:xfrm>
          </p:grpSpPr>
          <p:pic>
            <p:nvPicPr>
              <p:cNvPr id="48" name="Grafik 47" descr="Zuhause">
                <a:extLst>
                  <a:ext uri="{FF2B5EF4-FFF2-40B4-BE49-F238E27FC236}">
                    <a16:creationId xmlns:a16="http://schemas.microsoft.com/office/drawing/2014/main" id="{11548393-6D92-4CF7-AC6A-390CB33C6E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2971800"/>
                <a:ext cx="914400" cy="914400"/>
              </a:xfrm>
              <a:prstGeom prst="rect">
                <a:avLst/>
              </a:prstGeom>
            </p:spPr>
          </p:pic>
          <p:cxnSp>
            <p:nvCxnSpPr>
              <p:cNvPr id="49" name="Gerader Verbinder 48">
                <a:extLst>
                  <a:ext uri="{FF2B5EF4-FFF2-40B4-BE49-F238E27FC236}">
                    <a16:creationId xmlns:a16="http://schemas.microsoft.com/office/drawing/2014/main" id="{988F32F5-3F03-4C86-840C-364B33E847F0}"/>
                  </a:ext>
                </a:extLst>
              </p:cNvPr>
              <p:cNvCxnSpPr>
                <a:stCxn id="48" idx="1"/>
              </p:cNvCxnSpPr>
              <p:nvPr/>
            </p:nvCxnSpPr>
            <p:spPr>
              <a:xfrm flipV="1">
                <a:off x="5638800" y="3097763"/>
                <a:ext cx="351453" cy="33123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Gerade Verbindung mit Pfeil 32">
              <a:extLst>
                <a:ext uri="{FF2B5EF4-FFF2-40B4-BE49-F238E27FC236}">
                  <a16:creationId xmlns:a16="http://schemas.microsoft.com/office/drawing/2014/main" id="{9B6B0095-5B69-4558-A9A4-BED7844623BE}"/>
                </a:ext>
              </a:extLst>
            </p:cNvPr>
            <p:cNvCxnSpPr/>
            <p:nvPr/>
          </p:nvCxnSpPr>
          <p:spPr>
            <a:xfrm>
              <a:off x="3704253" y="2292996"/>
              <a:ext cx="1679510" cy="0"/>
            </a:xfrm>
            <a:prstGeom prst="straightConnector1">
              <a:avLst/>
            </a:prstGeom>
            <a:ln w="19050">
              <a:solidFill>
                <a:schemeClr val="accent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ABE64543-7E8A-4F82-83F8-E155810E37F4}"/>
                </a:ext>
              </a:extLst>
            </p:cNvPr>
            <p:cNvCxnSpPr/>
            <p:nvPr/>
          </p:nvCxnSpPr>
          <p:spPr>
            <a:xfrm>
              <a:off x="6596743" y="2292996"/>
              <a:ext cx="1679510" cy="0"/>
            </a:xfrm>
            <a:prstGeom prst="straightConnector1">
              <a:avLst/>
            </a:prstGeom>
            <a:ln w="19050">
              <a:solidFill>
                <a:schemeClr val="accent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2BAFD35E-42A0-4CFA-A050-5D1D475D87A9}"/>
                </a:ext>
              </a:extLst>
            </p:cNvPr>
            <p:cNvCxnSpPr>
              <a:cxnSpLocks/>
            </p:cNvCxnSpPr>
            <p:nvPr/>
          </p:nvCxnSpPr>
          <p:spPr>
            <a:xfrm>
              <a:off x="6000988" y="2915815"/>
              <a:ext cx="0" cy="1436914"/>
            </a:xfrm>
            <a:prstGeom prst="straightConnector1">
              <a:avLst/>
            </a:prstGeom>
            <a:ln w="19050">
              <a:solidFill>
                <a:schemeClr val="accent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C0EF16A9-9355-452B-8009-A286DFCB9DC7}"/>
                </a:ext>
              </a:extLst>
            </p:cNvPr>
            <p:cNvSpPr txBox="1"/>
            <p:nvPr/>
          </p:nvSpPr>
          <p:spPr>
            <a:xfrm>
              <a:off x="1899426" y="1311149"/>
              <a:ext cx="2427011" cy="646331"/>
            </a:xfrm>
            <a:prstGeom prst="rect">
              <a:avLst/>
            </a:prstGeom>
            <a:noFill/>
          </p:spPr>
          <p:txBody>
            <a:bodyPr wrap="none" rtlCol="0">
              <a:spAutoFit/>
            </a:bodyPr>
            <a:lstStyle/>
            <a:p>
              <a:pPr algn="ctr"/>
              <a:r>
                <a:rPr lang="en-US"/>
                <a:t>Externer </a:t>
              </a:r>
            </a:p>
            <a:p>
              <a:pPr algn="ctr"/>
              <a:r>
                <a:rPr lang="en-US"/>
                <a:t>Lieferant/Abnehmer (G)</a:t>
              </a:r>
              <a:endParaRPr lang="en-US" dirty="0"/>
            </a:p>
          </p:txBody>
        </p:sp>
        <p:sp>
          <p:nvSpPr>
            <p:cNvPr id="37" name="Textfeld 36">
              <a:extLst>
                <a:ext uri="{FF2B5EF4-FFF2-40B4-BE49-F238E27FC236}">
                  <a16:creationId xmlns:a16="http://schemas.microsoft.com/office/drawing/2014/main" id="{8DBE10BD-426D-4594-8046-65C7BC49FD0C}"/>
                </a:ext>
              </a:extLst>
            </p:cNvPr>
            <p:cNvSpPr txBox="1"/>
            <p:nvPr/>
          </p:nvSpPr>
          <p:spPr>
            <a:xfrm>
              <a:off x="5148796" y="1588148"/>
              <a:ext cx="1707647" cy="369332"/>
            </a:xfrm>
            <a:prstGeom prst="rect">
              <a:avLst/>
            </a:prstGeom>
            <a:noFill/>
          </p:spPr>
          <p:txBody>
            <a:bodyPr wrap="none" rtlCol="0">
              <a:spAutoFit/>
            </a:bodyPr>
            <a:lstStyle/>
            <a:p>
              <a:r>
                <a:rPr lang="en-US" dirty="0"/>
                <a:t>Prosumer A (PA)</a:t>
              </a:r>
            </a:p>
          </p:txBody>
        </p:sp>
        <p:sp>
          <p:nvSpPr>
            <p:cNvPr id="38" name="Textfeld 37">
              <a:extLst>
                <a:ext uri="{FF2B5EF4-FFF2-40B4-BE49-F238E27FC236}">
                  <a16:creationId xmlns:a16="http://schemas.microsoft.com/office/drawing/2014/main" id="{5E7CB501-FC13-437A-9298-4D29C93D7EC8}"/>
                </a:ext>
              </a:extLst>
            </p:cNvPr>
            <p:cNvSpPr txBox="1"/>
            <p:nvPr/>
          </p:nvSpPr>
          <p:spPr>
            <a:xfrm>
              <a:off x="8050209" y="1588148"/>
              <a:ext cx="1708609" cy="369332"/>
            </a:xfrm>
            <a:prstGeom prst="rect">
              <a:avLst/>
            </a:prstGeom>
            <a:noFill/>
          </p:spPr>
          <p:txBody>
            <a:bodyPr wrap="none" rtlCol="0">
              <a:spAutoFit/>
            </a:bodyPr>
            <a:lstStyle/>
            <a:p>
              <a:r>
                <a:rPr lang="en-US" dirty="0"/>
                <a:t>Prosumer B (PB)</a:t>
              </a:r>
            </a:p>
          </p:txBody>
        </p:sp>
        <p:cxnSp>
          <p:nvCxnSpPr>
            <p:cNvPr id="39" name="Verbinder: gekrümmt 38">
              <a:extLst>
                <a:ext uri="{FF2B5EF4-FFF2-40B4-BE49-F238E27FC236}">
                  <a16:creationId xmlns:a16="http://schemas.microsoft.com/office/drawing/2014/main" id="{86F6DE01-717E-44F0-9C96-B4F30A85850C}"/>
                </a:ext>
              </a:extLst>
            </p:cNvPr>
            <p:cNvCxnSpPr>
              <a:stCxn id="29" idx="3"/>
              <a:endCxn id="48" idx="2"/>
            </p:cNvCxnSpPr>
            <p:nvPr/>
          </p:nvCxnSpPr>
          <p:spPr>
            <a:xfrm flipV="1">
              <a:off x="6459819" y="2915815"/>
              <a:ext cx="2444695" cy="1894114"/>
            </a:xfrm>
            <a:prstGeom prst="curvedConnector2">
              <a:avLst/>
            </a:prstGeom>
            <a:solidFill>
              <a:srgbClr val="FF0000"/>
            </a:solidFill>
            <a:ln w="19050">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40" name="Verbinder: gekrümmt 39">
              <a:extLst>
                <a:ext uri="{FF2B5EF4-FFF2-40B4-BE49-F238E27FC236}">
                  <a16:creationId xmlns:a16="http://schemas.microsoft.com/office/drawing/2014/main" id="{82D1086D-F17A-43A9-87DF-CD0C268C87A3}"/>
                </a:ext>
              </a:extLst>
            </p:cNvPr>
            <p:cNvCxnSpPr>
              <a:stCxn id="29" idx="1"/>
              <a:endCxn id="30" idx="2"/>
            </p:cNvCxnSpPr>
            <p:nvPr/>
          </p:nvCxnSpPr>
          <p:spPr>
            <a:xfrm rot="10800000">
              <a:off x="3037745" y="2978797"/>
              <a:ext cx="2507675" cy="1831133"/>
            </a:xfrm>
            <a:prstGeom prst="curvedConnector2">
              <a:avLst/>
            </a:prstGeom>
            <a:solidFill>
              <a:srgbClr val="FF0000"/>
            </a:solidFill>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Pfeil: nach rechts gekrümmt 40">
              <a:extLst>
                <a:ext uri="{FF2B5EF4-FFF2-40B4-BE49-F238E27FC236}">
                  <a16:creationId xmlns:a16="http://schemas.microsoft.com/office/drawing/2014/main" id="{C166AEDC-C2A0-4E57-8CF1-D695C6B8D48D}"/>
                </a:ext>
              </a:extLst>
            </p:cNvPr>
            <p:cNvSpPr/>
            <p:nvPr/>
          </p:nvSpPr>
          <p:spPr>
            <a:xfrm flipH="1" flipV="1">
              <a:off x="6382135" y="2735796"/>
              <a:ext cx="541171" cy="1854864"/>
            </a:xfrm>
            <a:prstGeom prst="curvedRight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highlight>
                  <a:srgbClr val="FF0000"/>
                </a:highlight>
              </a:endParaRPr>
            </a:p>
          </p:txBody>
        </p:sp>
        <p:sp>
          <p:nvSpPr>
            <p:cNvPr id="42" name="Textfeld 41">
              <a:extLst>
                <a:ext uri="{FF2B5EF4-FFF2-40B4-BE49-F238E27FC236}">
                  <a16:creationId xmlns:a16="http://schemas.microsoft.com/office/drawing/2014/main" id="{0E62D353-3819-4ED1-ABB2-FA9B0D81145D}"/>
                </a:ext>
              </a:extLst>
            </p:cNvPr>
            <p:cNvSpPr txBox="1"/>
            <p:nvPr/>
          </p:nvSpPr>
          <p:spPr>
            <a:xfrm>
              <a:off x="4265139" y="1938433"/>
              <a:ext cx="566181" cy="369332"/>
            </a:xfrm>
            <a:prstGeom prst="rect">
              <a:avLst/>
            </a:prstGeom>
            <a:noFill/>
          </p:spPr>
          <p:txBody>
            <a:bodyPr wrap="none" rtlCol="0">
              <a:spAutoFit/>
            </a:bodyPr>
            <a:lstStyle/>
            <a:p>
              <a:r>
                <a:rPr lang="en-US"/>
                <a:t>G2P</a:t>
              </a:r>
              <a:endParaRPr lang="en-US" dirty="0"/>
            </a:p>
          </p:txBody>
        </p:sp>
        <p:sp>
          <p:nvSpPr>
            <p:cNvPr id="43" name="Textfeld 42">
              <a:extLst>
                <a:ext uri="{FF2B5EF4-FFF2-40B4-BE49-F238E27FC236}">
                  <a16:creationId xmlns:a16="http://schemas.microsoft.com/office/drawing/2014/main" id="{37ADFCC3-D3B0-46B3-AC99-B9554B4A9E78}"/>
                </a:ext>
              </a:extLst>
            </p:cNvPr>
            <p:cNvSpPr txBox="1"/>
            <p:nvPr/>
          </p:nvSpPr>
          <p:spPr>
            <a:xfrm>
              <a:off x="7167033" y="1950096"/>
              <a:ext cx="538930" cy="369332"/>
            </a:xfrm>
            <a:prstGeom prst="rect">
              <a:avLst/>
            </a:prstGeom>
            <a:noFill/>
          </p:spPr>
          <p:txBody>
            <a:bodyPr wrap="none" rtlCol="0">
              <a:spAutoFit/>
            </a:bodyPr>
            <a:lstStyle/>
            <a:p>
              <a:r>
                <a:rPr lang="en-US" dirty="0"/>
                <a:t>P2P</a:t>
              </a:r>
            </a:p>
          </p:txBody>
        </p:sp>
        <p:sp>
          <p:nvSpPr>
            <p:cNvPr id="44" name="Textfeld 43">
              <a:extLst>
                <a:ext uri="{FF2B5EF4-FFF2-40B4-BE49-F238E27FC236}">
                  <a16:creationId xmlns:a16="http://schemas.microsoft.com/office/drawing/2014/main" id="{58B8DAB0-D5BC-4D0C-A1AE-04AA35049487}"/>
                </a:ext>
              </a:extLst>
            </p:cNvPr>
            <p:cNvSpPr txBox="1"/>
            <p:nvPr/>
          </p:nvSpPr>
          <p:spPr>
            <a:xfrm rot="16200000">
              <a:off x="5272747" y="3409867"/>
              <a:ext cx="545342" cy="369332"/>
            </a:xfrm>
            <a:prstGeom prst="rect">
              <a:avLst/>
            </a:prstGeom>
            <a:noFill/>
          </p:spPr>
          <p:txBody>
            <a:bodyPr wrap="none" rtlCol="0">
              <a:spAutoFit/>
            </a:bodyPr>
            <a:lstStyle/>
            <a:p>
              <a:r>
                <a:rPr lang="en-US"/>
                <a:t>B2P</a:t>
              </a:r>
              <a:endParaRPr lang="en-US" dirty="0"/>
            </a:p>
          </p:txBody>
        </p:sp>
        <p:sp>
          <p:nvSpPr>
            <p:cNvPr id="45" name="Textfeld 44">
              <a:extLst>
                <a:ext uri="{FF2B5EF4-FFF2-40B4-BE49-F238E27FC236}">
                  <a16:creationId xmlns:a16="http://schemas.microsoft.com/office/drawing/2014/main" id="{BAE45A5E-6394-4486-850A-2A0D2953EFDB}"/>
                </a:ext>
              </a:extLst>
            </p:cNvPr>
            <p:cNvSpPr txBox="1"/>
            <p:nvPr/>
          </p:nvSpPr>
          <p:spPr>
            <a:xfrm rot="16200000">
              <a:off x="6811877" y="3409867"/>
              <a:ext cx="651140" cy="369332"/>
            </a:xfrm>
            <a:prstGeom prst="rect">
              <a:avLst/>
            </a:prstGeom>
            <a:noFill/>
          </p:spPr>
          <p:txBody>
            <a:bodyPr wrap="none" rtlCol="0">
              <a:spAutoFit/>
            </a:bodyPr>
            <a:lstStyle/>
            <a:p>
              <a:r>
                <a:rPr lang="en-US"/>
                <a:t>FB2P</a:t>
              </a:r>
              <a:endParaRPr lang="en-US" dirty="0"/>
            </a:p>
          </p:txBody>
        </p:sp>
        <p:sp>
          <p:nvSpPr>
            <p:cNvPr id="46" name="Textfeld 45">
              <a:extLst>
                <a:ext uri="{FF2B5EF4-FFF2-40B4-BE49-F238E27FC236}">
                  <a16:creationId xmlns:a16="http://schemas.microsoft.com/office/drawing/2014/main" id="{BF6F02BA-569A-4827-98DE-740492E40AE6}"/>
                </a:ext>
              </a:extLst>
            </p:cNvPr>
            <p:cNvSpPr txBox="1"/>
            <p:nvPr/>
          </p:nvSpPr>
          <p:spPr>
            <a:xfrm rot="19800000">
              <a:off x="7605111" y="4448966"/>
              <a:ext cx="651140" cy="369332"/>
            </a:xfrm>
            <a:prstGeom prst="rect">
              <a:avLst/>
            </a:prstGeom>
            <a:noFill/>
          </p:spPr>
          <p:txBody>
            <a:bodyPr wrap="none" rtlCol="0">
              <a:spAutoFit/>
            </a:bodyPr>
            <a:lstStyle/>
            <a:p>
              <a:r>
                <a:rPr lang="en-US"/>
                <a:t>FB2P</a:t>
              </a:r>
              <a:endParaRPr lang="en-US" dirty="0"/>
            </a:p>
          </p:txBody>
        </p:sp>
        <p:sp>
          <p:nvSpPr>
            <p:cNvPr id="47" name="Textfeld 46">
              <a:extLst>
                <a:ext uri="{FF2B5EF4-FFF2-40B4-BE49-F238E27FC236}">
                  <a16:creationId xmlns:a16="http://schemas.microsoft.com/office/drawing/2014/main" id="{EC623298-F941-4452-BD97-EA68124DCDB5}"/>
                </a:ext>
              </a:extLst>
            </p:cNvPr>
            <p:cNvSpPr txBox="1"/>
            <p:nvPr/>
          </p:nvSpPr>
          <p:spPr>
            <a:xfrm rot="1800000">
              <a:off x="3775191" y="4467629"/>
              <a:ext cx="678391" cy="369332"/>
            </a:xfrm>
            <a:prstGeom prst="rect">
              <a:avLst/>
            </a:prstGeom>
            <a:noFill/>
          </p:spPr>
          <p:txBody>
            <a:bodyPr wrap="none" rtlCol="0">
              <a:spAutoFit/>
            </a:bodyPr>
            <a:lstStyle/>
            <a:p>
              <a:r>
                <a:rPr lang="en-US"/>
                <a:t>FB2G</a:t>
              </a:r>
              <a:endParaRPr lang="en-US" dirty="0"/>
            </a:p>
          </p:txBody>
        </p:sp>
        <p:sp>
          <p:nvSpPr>
            <p:cNvPr id="56" name="Textfeld 55">
              <a:extLst>
                <a:ext uri="{FF2B5EF4-FFF2-40B4-BE49-F238E27FC236}">
                  <a16:creationId xmlns:a16="http://schemas.microsoft.com/office/drawing/2014/main" id="{A3DEFC20-61F9-48D7-9317-405B6A6EA1EA}"/>
                </a:ext>
              </a:extLst>
            </p:cNvPr>
            <p:cNvSpPr txBox="1"/>
            <p:nvPr/>
          </p:nvSpPr>
          <p:spPr>
            <a:xfrm>
              <a:off x="5337936" y="5062398"/>
              <a:ext cx="1314784" cy="369332"/>
            </a:xfrm>
            <a:prstGeom prst="rect">
              <a:avLst/>
            </a:prstGeom>
            <a:noFill/>
          </p:spPr>
          <p:txBody>
            <a:bodyPr wrap="none" rtlCol="0">
              <a:spAutoFit/>
            </a:bodyPr>
            <a:lstStyle/>
            <a:p>
              <a:r>
                <a:rPr lang="en-US"/>
                <a:t>Speicher (B)</a:t>
              </a:r>
              <a:endParaRPr lang="en-US" dirty="0"/>
            </a:p>
          </p:txBody>
        </p:sp>
      </p:grpSp>
      <p:sp>
        <p:nvSpPr>
          <p:cNvPr id="27" name="Textfeld 26">
            <a:extLst>
              <a:ext uri="{FF2B5EF4-FFF2-40B4-BE49-F238E27FC236}">
                <a16:creationId xmlns:a16="http://schemas.microsoft.com/office/drawing/2014/main" id="{05C9761C-4BA5-4078-85D1-E64FCD185181}"/>
              </a:ext>
            </a:extLst>
          </p:cNvPr>
          <p:cNvSpPr txBox="1"/>
          <p:nvPr/>
        </p:nvSpPr>
        <p:spPr>
          <a:xfrm>
            <a:off x="746224" y="3429000"/>
            <a:ext cx="1440459" cy="369332"/>
          </a:xfrm>
          <a:prstGeom prst="rect">
            <a:avLst/>
          </a:prstGeom>
          <a:noFill/>
        </p:spPr>
        <p:txBody>
          <a:bodyPr wrap="none" rtlCol="0">
            <a:spAutoFit/>
          </a:bodyPr>
          <a:lstStyle/>
          <a:p>
            <a:r>
              <a:rPr lang="de-DE">
                <a:solidFill>
                  <a:schemeClr val="accent1"/>
                </a:solidFill>
              </a:rPr>
              <a:t>Bi-direktional</a:t>
            </a:r>
          </a:p>
        </p:txBody>
      </p:sp>
      <p:sp>
        <p:nvSpPr>
          <p:cNvPr id="52" name="Textfeld 51">
            <a:extLst>
              <a:ext uri="{FF2B5EF4-FFF2-40B4-BE49-F238E27FC236}">
                <a16:creationId xmlns:a16="http://schemas.microsoft.com/office/drawing/2014/main" id="{BCF99F94-D42D-45C9-9AE2-54277CE32C23}"/>
              </a:ext>
            </a:extLst>
          </p:cNvPr>
          <p:cNvSpPr txBox="1"/>
          <p:nvPr/>
        </p:nvSpPr>
        <p:spPr>
          <a:xfrm>
            <a:off x="765296" y="3822418"/>
            <a:ext cx="1584729" cy="369332"/>
          </a:xfrm>
          <a:prstGeom prst="rect">
            <a:avLst/>
          </a:prstGeom>
          <a:noFill/>
        </p:spPr>
        <p:txBody>
          <a:bodyPr wrap="none" rtlCol="0">
            <a:spAutoFit/>
          </a:bodyPr>
          <a:lstStyle/>
          <a:p>
            <a:r>
              <a:rPr lang="de-DE">
                <a:solidFill>
                  <a:srgbClr val="FF0000"/>
                </a:solidFill>
              </a:rPr>
              <a:t>Uni-direktional</a:t>
            </a:r>
          </a:p>
        </p:txBody>
      </p:sp>
      <p:sp>
        <p:nvSpPr>
          <p:cNvPr id="53" name="Textfeld 52">
            <a:extLst>
              <a:ext uri="{FF2B5EF4-FFF2-40B4-BE49-F238E27FC236}">
                <a16:creationId xmlns:a16="http://schemas.microsoft.com/office/drawing/2014/main" id="{DEA0754F-2809-4E1B-A644-873D69D69629}"/>
              </a:ext>
            </a:extLst>
          </p:cNvPr>
          <p:cNvSpPr txBox="1"/>
          <p:nvPr/>
        </p:nvSpPr>
        <p:spPr>
          <a:xfrm>
            <a:off x="3599221" y="5200008"/>
            <a:ext cx="655949" cy="369332"/>
          </a:xfrm>
          <a:prstGeom prst="rect">
            <a:avLst/>
          </a:prstGeom>
          <a:noFill/>
        </p:spPr>
        <p:txBody>
          <a:bodyPr wrap="none" rtlCol="0">
            <a:spAutoFit/>
          </a:bodyPr>
          <a:lstStyle/>
          <a:p>
            <a:r>
              <a:rPr lang="de-DE"/>
              <a:t>&gt;36h</a:t>
            </a:r>
          </a:p>
        </p:txBody>
      </p:sp>
      <p:sp>
        <p:nvSpPr>
          <p:cNvPr id="54" name="Textfeld 53">
            <a:extLst>
              <a:ext uri="{FF2B5EF4-FFF2-40B4-BE49-F238E27FC236}">
                <a16:creationId xmlns:a16="http://schemas.microsoft.com/office/drawing/2014/main" id="{C7E6D045-FC8A-49BA-8F26-7EAF2EC66E5F}"/>
              </a:ext>
            </a:extLst>
          </p:cNvPr>
          <p:cNvSpPr txBox="1"/>
          <p:nvPr/>
        </p:nvSpPr>
        <p:spPr>
          <a:xfrm>
            <a:off x="7223052" y="3939252"/>
            <a:ext cx="655949" cy="369332"/>
          </a:xfrm>
          <a:prstGeom prst="rect">
            <a:avLst/>
          </a:prstGeom>
          <a:noFill/>
        </p:spPr>
        <p:txBody>
          <a:bodyPr wrap="none" rtlCol="0">
            <a:spAutoFit/>
          </a:bodyPr>
          <a:lstStyle/>
          <a:p>
            <a:r>
              <a:rPr lang="de-DE"/>
              <a:t>&gt;14h</a:t>
            </a:r>
          </a:p>
        </p:txBody>
      </p:sp>
      <p:sp>
        <p:nvSpPr>
          <p:cNvPr id="55" name="Textfeld 54">
            <a:extLst>
              <a:ext uri="{FF2B5EF4-FFF2-40B4-BE49-F238E27FC236}">
                <a16:creationId xmlns:a16="http://schemas.microsoft.com/office/drawing/2014/main" id="{A1D2EC9A-7313-4108-91E1-717FCF769EB8}"/>
              </a:ext>
            </a:extLst>
          </p:cNvPr>
          <p:cNvSpPr txBox="1"/>
          <p:nvPr/>
        </p:nvSpPr>
        <p:spPr>
          <a:xfrm>
            <a:off x="7879001" y="5204239"/>
            <a:ext cx="655949" cy="369332"/>
          </a:xfrm>
          <a:prstGeom prst="rect">
            <a:avLst/>
          </a:prstGeom>
          <a:noFill/>
        </p:spPr>
        <p:txBody>
          <a:bodyPr wrap="none" rtlCol="0">
            <a:spAutoFit/>
          </a:bodyPr>
          <a:lstStyle/>
          <a:p>
            <a:r>
              <a:rPr lang="de-DE"/>
              <a:t>&gt;14h</a:t>
            </a:r>
          </a:p>
        </p:txBody>
      </p:sp>
    </p:spTree>
    <p:extLst>
      <p:ext uri="{BB962C8B-B14F-4D97-AF65-F5344CB8AC3E}">
        <p14:creationId xmlns:p14="http://schemas.microsoft.com/office/powerpoint/2010/main" val="3862827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189DC7-F732-423C-B1EF-A638651C8D3C}"/>
              </a:ext>
            </a:extLst>
          </p:cNvPr>
          <p:cNvSpPr>
            <a:spLocks noGrp="1"/>
          </p:cNvSpPr>
          <p:nvPr>
            <p:ph type="title"/>
          </p:nvPr>
        </p:nvSpPr>
        <p:spPr/>
        <p:txBody>
          <a:bodyPr/>
          <a:lstStyle/>
          <a:p>
            <a:r>
              <a:rPr lang="de-DE"/>
              <a:t>Untersuchte Szenarien für Speicherdimensionierung</a:t>
            </a:r>
          </a:p>
        </p:txBody>
      </p:sp>
      <p:sp>
        <p:nvSpPr>
          <p:cNvPr id="3" name="Inhaltsplatzhalter 2">
            <a:extLst>
              <a:ext uri="{FF2B5EF4-FFF2-40B4-BE49-F238E27FC236}">
                <a16:creationId xmlns:a16="http://schemas.microsoft.com/office/drawing/2014/main" id="{0D5A65B6-C784-4E0F-A303-83873160467E}"/>
              </a:ext>
            </a:extLst>
          </p:cNvPr>
          <p:cNvSpPr>
            <a:spLocks noGrp="1"/>
          </p:cNvSpPr>
          <p:nvPr>
            <p:ph idx="1"/>
          </p:nvPr>
        </p:nvSpPr>
        <p:spPr/>
        <p:txBody>
          <a:bodyPr>
            <a:normAutofit fontScale="77500" lnSpcReduction="20000"/>
          </a:bodyPr>
          <a:lstStyle/>
          <a:p>
            <a:pPr marL="0" indent="0">
              <a:buNone/>
            </a:pPr>
            <a:r>
              <a:rPr lang="de-DE" sz="2000"/>
              <a:t>Reihenfolge der Funktionen im Szenariennamen beschreibt Priorität. Ersteres mit höchster Priorität.</a:t>
            </a:r>
          </a:p>
          <a:p>
            <a:r>
              <a:rPr lang="de-DE" sz="2000">
                <a:solidFill>
                  <a:srgbClr val="FFC000"/>
                </a:solidFill>
              </a:rPr>
              <a:t>Basis-Szenario (Grid2P): </a:t>
            </a:r>
          </a:p>
          <a:p>
            <a:pPr lvl="1"/>
            <a:r>
              <a:rPr lang="de-DE" sz="1600"/>
              <a:t>Standard/Referenz Szenario. Prosumer kann ausschließlich mit externen Netz interagieren. </a:t>
            </a:r>
          </a:p>
          <a:p>
            <a:pPr marL="800100" lvl="1" indent="-342900">
              <a:buFont typeface="+mj-lt"/>
              <a:buAutoNum type="arabicPeriod"/>
            </a:pPr>
            <a:r>
              <a:rPr lang="de-DE" sz="1600"/>
              <a:t>Gesamte Deckung durch externen Netz.</a:t>
            </a:r>
          </a:p>
          <a:p>
            <a:r>
              <a:rPr lang="de-DE" sz="2000">
                <a:solidFill>
                  <a:schemeClr val="accent6"/>
                </a:solidFill>
              </a:rPr>
              <a:t>P2P Handels-Szenario (P2P_Grid2P ): </a:t>
            </a:r>
          </a:p>
          <a:p>
            <a:pPr marL="800100" lvl="1" indent="-342900">
              <a:buFont typeface="+mj-lt"/>
              <a:buAutoNum type="arabicPeriod"/>
            </a:pPr>
            <a:r>
              <a:rPr lang="de-DE" sz="1600"/>
              <a:t>P2P Handel </a:t>
            </a:r>
            <a:r>
              <a:rPr lang="de-DE" sz="1600">
                <a:sym typeface="Wingdings" panose="05000000000000000000" pitchFamily="2" charset="2"/>
              </a:rPr>
              <a:t></a:t>
            </a:r>
            <a:r>
              <a:rPr lang="de-DE" sz="1600"/>
              <a:t> </a:t>
            </a:r>
          </a:p>
          <a:p>
            <a:pPr marL="800100" lvl="1" indent="-342900">
              <a:buFont typeface="+mj-lt"/>
              <a:buAutoNum type="arabicPeriod"/>
            </a:pPr>
            <a:r>
              <a:rPr lang="de-DE" sz="1600"/>
              <a:t>Rest gedeckt durch externen Netz.</a:t>
            </a:r>
          </a:p>
          <a:p>
            <a:r>
              <a:rPr lang="de-DE" sz="2000">
                <a:solidFill>
                  <a:schemeClr val="accent1"/>
                </a:solidFill>
              </a:rPr>
              <a:t>Speicher-Szenario (Bat2P_FB2P_FB2Grid_Grid2P): </a:t>
            </a:r>
          </a:p>
          <a:p>
            <a:pPr marL="800100" lvl="1" indent="-342900">
              <a:buFont typeface="+mj-lt"/>
              <a:buAutoNum type="arabicPeriod"/>
            </a:pPr>
            <a:r>
              <a:rPr lang="en-US" sz="1600"/>
              <a:t>Prosumer nutzt Speicher zur Eigenbedarfsdeckung </a:t>
            </a:r>
            <a:r>
              <a:rPr lang="en-US" sz="1600">
                <a:sym typeface="Wingdings" panose="05000000000000000000" pitchFamily="2" charset="2"/>
              </a:rPr>
              <a:t></a:t>
            </a:r>
            <a:r>
              <a:rPr lang="en-US" sz="1600"/>
              <a:t> </a:t>
            </a:r>
          </a:p>
          <a:p>
            <a:pPr marL="800100" lvl="1" indent="-342900">
              <a:buFont typeface="+mj-lt"/>
              <a:buAutoNum type="arabicPeriod"/>
            </a:pPr>
            <a:r>
              <a:rPr lang="en-US" sz="1600"/>
              <a:t>Durchführung der definierten </a:t>
            </a:r>
            <a:r>
              <a:rPr lang="de-DE" sz="1600"/>
              <a:t>Entladestrategie </a:t>
            </a:r>
            <a:r>
              <a:rPr lang="de-DE" sz="1600">
                <a:sym typeface="Wingdings" panose="05000000000000000000" pitchFamily="2" charset="2"/>
              </a:rPr>
              <a:t></a:t>
            </a:r>
            <a:r>
              <a:rPr lang="en-US" sz="1600"/>
              <a:t> </a:t>
            </a:r>
          </a:p>
          <a:p>
            <a:pPr marL="800100" lvl="1" indent="-342900">
              <a:buFont typeface="+mj-lt"/>
              <a:buAutoNum type="arabicPeriod"/>
            </a:pPr>
            <a:r>
              <a:rPr lang="de-DE" sz="1600"/>
              <a:t>Rest gedeckt durch externen Netz.</a:t>
            </a:r>
          </a:p>
          <a:p>
            <a:r>
              <a:rPr lang="de-DE" sz="2000">
                <a:solidFill>
                  <a:schemeClr val="accent1"/>
                </a:solidFill>
              </a:rPr>
              <a:t>Speicher-Szenario mit P2P Handel (Bat2P_FB2P_FB2Grid_P2P_Grid2P): </a:t>
            </a:r>
          </a:p>
          <a:p>
            <a:pPr marL="800100" lvl="1" indent="-342900">
              <a:buFont typeface="+mj-lt"/>
              <a:buAutoNum type="arabicPeriod"/>
            </a:pPr>
            <a:r>
              <a:rPr lang="en-US" sz="1600"/>
              <a:t>Prosumer nutzt Speicher zur Eigenbedarfsdeckung </a:t>
            </a:r>
            <a:r>
              <a:rPr lang="en-US" sz="1600">
                <a:sym typeface="Wingdings" panose="05000000000000000000" pitchFamily="2" charset="2"/>
              </a:rPr>
              <a:t></a:t>
            </a:r>
            <a:r>
              <a:rPr lang="en-US" sz="1600"/>
              <a:t> </a:t>
            </a:r>
          </a:p>
          <a:p>
            <a:pPr marL="800100" lvl="1" indent="-342900">
              <a:buFont typeface="+mj-lt"/>
              <a:buAutoNum type="arabicPeriod"/>
            </a:pPr>
            <a:r>
              <a:rPr lang="en-US" sz="1600"/>
              <a:t>Durchführung der definierten </a:t>
            </a:r>
            <a:r>
              <a:rPr lang="de-DE" sz="1600"/>
              <a:t>Entladestrategie </a:t>
            </a:r>
            <a:r>
              <a:rPr lang="de-DE" sz="1600">
                <a:sym typeface="Wingdings" panose="05000000000000000000" pitchFamily="2" charset="2"/>
              </a:rPr>
              <a:t> </a:t>
            </a:r>
          </a:p>
          <a:p>
            <a:pPr marL="800100" lvl="1" indent="-342900">
              <a:buFont typeface="+mj-lt"/>
              <a:buAutoNum type="arabicPeriod"/>
            </a:pPr>
            <a:r>
              <a:rPr lang="de-DE" sz="1600"/>
              <a:t>P2P Handel </a:t>
            </a:r>
            <a:r>
              <a:rPr lang="de-DE" sz="1600">
                <a:sym typeface="Wingdings" panose="05000000000000000000" pitchFamily="2" charset="2"/>
              </a:rPr>
              <a:t></a:t>
            </a:r>
            <a:r>
              <a:rPr lang="en-US" sz="1600"/>
              <a:t> </a:t>
            </a:r>
          </a:p>
          <a:p>
            <a:pPr marL="800100" lvl="1" indent="-342900">
              <a:buFont typeface="+mj-lt"/>
              <a:buAutoNum type="arabicPeriod"/>
            </a:pPr>
            <a:r>
              <a:rPr lang="de-DE" sz="1600"/>
              <a:t>Rest gedeckt durch externen Netz.</a:t>
            </a:r>
          </a:p>
          <a:p>
            <a:pPr lvl="1"/>
            <a:endParaRPr lang="de-DE" sz="1600"/>
          </a:p>
          <a:p>
            <a:endParaRPr lang="de-DE" sz="2000"/>
          </a:p>
        </p:txBody>
      </p:sp>
    </p:spTree>
    <p:extLst>
      <p:ext uri="{BB962C8B-B14F-4D97-AF65-F5344CB8AC3E}">
        <p14:creationId xmlns:p14="http://schemas.microsoft.com/office/powerpoint/2010/main" val="2903963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7FA74-7171-46ED-88E6-E5E17EAC297C}"/>
              </a:ext>
            </a:extLst>
          </p:cNvPr>
          <p:cNvSpPr>
            <a:spLocks noGrp="1"/>
          </p:cNvSpPr>
          <p:nvPr>
            <p:ph type="title"/>
          </p:nvPr>
        </p:nvSpPr>
        <p:spPr/>
        <p:txBody>
          <a:bodyPr/>
          <a:lstStyle/>
          <a:p>
            <a:r>
              <a:rPr lang="de-DE"/>
              <a:t>ENERGIE-ANALYSE</a:t>
            </a:r>
          </a:p>
        </p:txBody>
      </p:sp>
      <p:sp>
        <p:nvSpPr>
          <p:cNvPr id="4" name="Inhaltsplatzhalter 3">
            <a:extLst>
              <a:ext uri="{FF2B5EF4-FFF2-40B4-BE49-F238E27FC236}">
                <a16:creationId xmlns:a16="http://schemas.microsoft.com/office/drawing/2014/main" id="{9182F697-29F9-47EF-9132-193AA7525FFB}"/>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3845110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3C70B313-6C75-415C-A45B-6EB979469B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5108" y="1825625"/>
            <a:ext cx="5801784" cy="4351338"/>
          </a:xfrm>
        </p:spPr>
      </p:pic>
      <p:sp>
        <p:nvSpPr>
          <p:cNvPr id="4" name="Titel 3">
            <a:extLst>
              <a:ext uri="{FF2B5EF4-FFF2-40B4-BE49-F238E27FC236}">
                <a16:creationId xmlns:a16="http://schemas.microsoft.com/office/drawing/2014/main" id="{4A68E650-7D8E-45E6-8D59-A871604A02A9}"/>
              </a:ext>
            </a:extLst>
          </p:cNvPr>
          <p:cNvSpPr>
            <a:spLocks noGrp="1"/>
          </p:cNvSpPr>
          <p:nvPr>
            <p:ph type="title"/>
          </p:nvPr>
        </p:nvSpPr>
        <p:spPr/>
        <p:txBody>
          <a:bodyPr/>
          <a:lstStyle/>
          <a:p>
            <a:r>
              <a:rPr lang="de-DE"/>
              <a:t>Energie-Analyse</a:t>
            </a:r>
          </a:p>
        </p:txBody>
      </p:sp>
      <p:graphicFrame>
        <p:nvGraphicFramePr>
          <p:cNvPr id="5" name="Tabelle 4">
            <a:extLst>
              <a:ext uri="{FF2B5EF4-FFF2-40B4-BE49-F238E27FC236}">
                <a16:creationId xmlns:a16="http://schemas.microsoft.com/office/drawing/2014/main" id="{67182AC1-3900-46F5-B63E-533893783058}"/>
              </a:ext>
            </a:extLst>
          </p:cNvPr>
          <p:cNvGraphicFramePr>
            <a:graphicFrameLocks noGrp="1"/>
          </p:cNvGraphicFramePr>
          <p:nvPr>
            <p:extLst>
              <p:ext uri="{D42A27DB-BD31-4B8C-83A1-F6EECF244321}">
                <p14:modId xmlns:p14="http://schemas.microsoft.com/office/powerpoint/2010/main" val="1747937351"/>
              </p:ext>
            </p:extLst>
          </p:nvPr>
        </p:nvGraphicFramePr>
        <p:xfrm>
          <a:off x="9183012" y="2011497"/>
          <a:ext cx="1689100" cy="571500"/>
        </p:xfrm>
        <a:graphic>
          <a:graphicData uri="http://schemas.openxmlformats.org/drawingml/2006/table">
            <a:tbl>
              <a:tblPr>
                <a:tableStyleId>{5C22544A-7EE6-4342-B048-85BDC9FD1C3A}</a:tableStyleId>
              </a:tblPr>
              <a:tblGrid>
                <a:gridCol w="927100">
                  <a:extLst>
                    <a:ext uri="{9D8B030D-6E8A-4147-A177-3AD203B41FA5}">
                      <a16:colId xmlns:a16="http://schemas.microsoft.com/office/drawing/2014/main" val="2100534835"/>
                    </a:ext>
                  </a:extLst>
                </a:gridCol>
                <a:gridCol w="762000">
                  <a:extLst>
                    <a:ext uri="{9D8B030D-6E8A-4147-A177-3AD203B41FA5}">
                      <a16:colId xmlns:a16="http://schemas.microsoft.com/office/drawing/2014/main" val="1954618733"/>
                    </a:ext>
                  </a:extLst>
                </a:gridCol>
              </a:tblGrid>
              <a:tr h="190500">
                <a:tc gridSpan="2">
                  <a:txBody>
                    <a:bodyPr/>
                    <a:lstStyle/>
                    <a:p>
                      <a:pPr algn="ctr" fontAlgn="b"/>
                      <a:r>
                        <a:rPr lang="de-DE" sz="1100" b="1" u="none" strike="noStrike" kern="1200">
                          <a:solidFill>
                            <a:schemeClr val="dk1"/>
                          </a:solidFill>
                          <a:effectLst/>
                          <a:latin typeface="+mn-lt"/>
                          <a:ea typeface="+mn-ea"/>
                          <a:cs typeface="+mn-cs"/>
                        </a:rPr>
                        <a:t>Community Bilanz</a:t>
                      </a:r>
                    </a:p>
                  </a:txBody>
                  <a:tcPr marL="9525" marR="9525" marT="9525" marB="0" anchor="b"/>
                </a:tc>
                <a:tc hMerge="1">
                  <a:txBody>
                    <a:bodyPr/>
                    <a:lstStyle/>
                    <a:p>
                      <a:pPr algn="ctr" fontAlgn="b"/>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7439862"/>
                  </a:ext>
                </a:extLst>
              </a:tr>
              <a:tr h="190500">
                <a:tc>
                  <a:txBody>
                    <a:bodyPr/>
                    <a:lstStyle/>
                    <a:p>
                      <a:pPr algn="ctr" fontAlgn="b"/>
                      <a:r>
                        <a:rPr lang="de-DE" sz="1100" u="none" strike="noStrike">
                          <a:effectLst/>
                        </a:rPr>
                        <a:t>Erzeugung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157382 kWh</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8420565"/>
                  </a:ext>
                </a:extLst>
              </a:tr>
              <a:tr h="190500">
                <a:tc>
                  <a:txBody>
                    <a:bodyPr/>
                    <a:lstStyle/>
                    <a:p>
                      <a:pPr algn="ctr" fontAlgn="b"/>
                      <a:r>
                        <a:rPr lang="de-DE" sz="1100" u="none" strike="noStrike">
                          <a:effectLst/>
                        </a:rPr>
                        <a:t>Verbrauch</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160505 kWh</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7882029"/>
                  </a:ext>
                </a:extLst>
              </a:tr>
            </a:tbl>
          </a:graphicData>
        </a:graphic>
      </p:graphicFrame>
    </p:spTree>
    <p:extLst>
      <p:ext uri="{BB962C8B-B14F-4D97-AF65-F5344CB8AC3E}">
        <p14:creationId xmlns:p14="http://schemas.microsoft.com/office/powerpoint/2010/main" val="84802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E8559-1606-420F-AF33-27C898C19377}"/>
              </a:ext>
            </a:extLst>
          </p:cNvPr>
          <p:cNvSpPr>
            <a:spLocks noGrp="1"/>
          </p:cNvSpPr>
          <p:nvPr>
            <p:ph type="title"/>
          </p:nvPr>
        </p:nvSpPr>
        <p:spPr/>
        <p:txBody>
          <a:bodyPr/>
          <a:lstStyle/>
          <a:p>
            <a:r>
              <a:rPr lang="de-DE"/>
              <a:t>Energie-Analyse</a:t>
            </a:r>
          </a:p>
        </p:txBody>
      </p:sp>
      <p:pic>
        <p:nvPicPr>
          <p:cNvPr id="5" name="Inhaltsplatzhalter 4">
            <a:extLst>
              <a:ext uri="{FF2B5EF4-FFF2-40B4-BE49-F238E27FC236}">
                <a16:creationId xmlns:a16="http://schemas.microsoft.com/office/drawing/2014/main" id="{8AF120AF-65AA-45C8-B92C-05792EBB69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5108" y="1825625"/>
            <a:ext cx="5801784" cy="4351338"/>
          </a:xfrm>
        </p:spPr>
      </p:pic>
      <p:graphicFrame>
        <p:nvGraphicFramePr>
          <p:cNvPr id="6" name="Tabelle 5">
            <a:extLst>
              <a:ext uri="{FF2B5EF4-FFF2-40B4-BE49-F238E27FC236}">
                <a16:creationId xmlns:a16="http://schemas.microsoft.com/office/drawing/2014/main" id="{4E081398-A491-4D0B-954F-9CCA9F8D0152}"/>
              </a:ext>
            </a:extLst>
          </p:cNvPr>
          <p:cNvGraphicFramePr>
            <a:graphicFrameLocks noGrp="1"/>
          </p:cNvGraphicFramePr>
          <p:nvPr>
            <p:extLst>
              <p:ext uri="{D42A27DB-BD31-4B8C-83A1-F6EECF244321}">
                <p14:modId xmlns:p14="http://schemas.microsoft.com/office/powerpoint/2010/main" val="1747937351"/>
              </p:ext>
            </p:extLst>
          </p:nvPr>
        </p:nvGraphicFramePr>
        <p:xfrm>
          <a:off x="9183012" y="2011497"/>
          <a:ext cx="1689100" cy="571500"/>
        </p:xfrm>
        <a:graphic>
          <a:graphicData uri="http://schemas.openxmlformats.org/drawingml/2006/table">
            <a:tbl>
              <a:tblPr>
                <a:tableStyleId>{5C22544A-7EE6-4342-B048-85BDC9FD1C3A}</a:tableStyleId>
              </a:tblPr>
              <a:tblGrid>
                <a:gridCol w="927100">
                  <a:extLst>
                    <a:ext uri="{9D8B030D-6E8A-4147-A177-3AD203B41FA5}">
                      <a16:colId xmlns:a16="http://schemas.microsoft.com/office/drawing/2014/main" val="2100534835"/>
                    </a:ext>
                  </a:extLst>
                </a:gridCol>
                <a:gridCol w="762000">
                  <a:extLst>
                    <a:ext uri="{9D8B030D-6E8A-4147-A177-3AD203B41FA5}">
                      <a16:colId xmlns:a16="http://schemas.microsoft.com/office/drawing/2014/main" val="1954618733"/>
                    </a:ext>
                  </a:extLst>
                </a:gridCol>
              </a:tblGrid>
              <a:tr h="190500">
                <a:tc gridSpan="2">
                  <a:txBody>
                    <a:bodyPr/>
                    <a:lstStyle/>
                    <a:p>
                      <a:pPr algn="ctr" fontAlgn="b"/>
                      <a:r>
                        <a:rPr lang="de-DE" sz="1100" b="1" u="none" strike="noStrike" kern="1200">
                          <a:solidFill>
                            <a:schemeClr val="dk1"/>
                          </a:solidFill>
                          <a:effectLst/>
                          <a:latin typeface="+mn-lt"/>
                          <a:ea typeface="+mn-ea"/>
                          <a:cs typeface="+mn-cs"/>
                        </a:rPr>
                        <a:t>Community Bilanz</a:t>
                      </a:r>
                    </a:p>
                  </a:txBody>
                  <a:tcPr marL="9525" marR="9525" marT="9525" marB="0" anchor="b"/>
                </a:tc>
                <a:tc hMerge="1">
                  <a:txBody>
                    <a:bodyPr/>
                    <a:lstStyle/>
                    <a:p>
                      <a:pPr algn="ctr" fontAlgn="b"/>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7439862"/>
                  </a:ext>
                </a:extLst>
              </a:tr>
              <a:tr h="190500">
                <a:tc>
                  <a:txBody>
                    <a:bodyPr/>
                    <a:lstStyle/>
                    <a:p>
                      <a:pPr algn="ctr" fontAlgn="b"/>
                      <a:r>
                        <a:rPr lang="de-DE" sz="1100" u="none" strike="noStrike">
                          <a:effectLst/>
                        </a:rPr>
                        <a:t>Erzeugung</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157382 kWh</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8420565"/>
                  </a:ext>
                </a:extLst>
              </a:tr>
              <a:tr h="190500">
                <a:tc>
                  <a:txBody>
                    <a:bodyPr/>
                    <a:lstStyle/>
                    <a:p>
                      <a:pPr algn="ctr" fontAlgn="b"/>
                      <a:r>
                        <a:rPr lang="de-DE" sz="1100" u="none" strike="noStrike">
                          <a:effectLst/>
                        </a:rPr>
                        <a:t>Verbrauch</a:t>
                      </a:r>
                      <a:endParaRPr lang="de-D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100" b="1" u="none" strike="noStrike">
                          <a:effectLst/>
                        </a:rPr>
                        <a:t>160505 kWh</a:t>
                      </a:r>
                      <a:endParaRPr lang="de-DE"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7882029"/>
                  </a:ext>
                </a:extLst>
              </a:tr>
            </a:tbl>
          </a:graphicData>
        </a:graphic>
      </p:graphicFrame>
    </p:spTree>
    <p:extLst>
      <p:ext uri="{BB962C8B-B14F-4D97-AF65-F5344CB8AC3E}">
        <p14:creationId xmlns:p14="http://schemas.microsoft.com/office/powerpoint/2010/main" val="1107569547"/>
      </p:ext>
    </p:extLst>
  </p:cSld>
  <p:clrMapOvr>
    <a:masterClrMapping/>
  </p:clrMapOvr>
</p:sld>
</file>

<file path=ppt/theme/theme1.xml><?xml version="1.0" encoding="utf-8"?>
<a:theme xmlns:a="http://schemas.openxmlformats.org/drawingml/2006/main" name="Rückblick">
  <a:themeElements>
    <a:clrScheme name="Benutzerdefiniert 7">
      <a:dk1>
        <a:srgbClr val="1488CB"/>
      </a:dk1>
      <a:lt1>
        <a:srgbClr val="F0F0F0"/>
      </a:lt1>
      <a:dk2>
        <a:srgbClr val="575756"/>
      </a:dk2>
      <a:lt2>
        <a:srgbClr val="F0F0F0"/>
      </a:lt2>
      <a:accent1>
        <a:srgbClr val="96C271"/>
      </a:accent1>
      <a:accent2>
        <a:srgbClr val="28A639"/>
      </a:accent2>
      <a:accent3>
        <a:srgbClr val="9D9D9C"/>
      </a:accent3>
      <a:accent4>
        <a:srgbClr val="575756"/>
      </a:accent4>
      <a:accent5>
        <a:srgbClr val="6DAFDA"/>
      </a:accent5>
      <a:accent6>
        <a:srgbClr val="1488CA"/>
      </a:accent6>
      <a:hlink>
        <a:srgbClr val="6B9F25"/>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YYYY-MM-TT_CLUE_Template.potx" id="{39834F54-C442-4225-81FF-4CD748C14275}" vid="{F76F2E88-E6A3-4570-A7AB-01C0BAF5E00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4F7BC474C4974BB2F3CA0841D57B09" ma:contentTypeVersion="10" ma:contentTypeDescription="Create a new document." ma:contentTypeScope="" ma:versionID="12f1f5633be48803a88a66e9d22d4652">
  <xsd:schema xmlns:xsd="http://www.w3.org/2001/XMLSchema" xmlns:xs="http://www.w3.org/2001/XMLSchema" xmlns:p="http://schemas.microsoft.com/office/2006/metadata/properties" xmlns:ns2="6f30a4f4-c9fc-48eb-9ef7-09c13e199479" targetNamespace="http://schemas.microsoft.com/office/2006/metadata/properties" ma:root="true" ma:fieldsID="6eeb03e8d15acc474044a8f1205ea2ab" ns2:_="">
    <xsd:import namespace="6f30a4f4-c9fc-48eb-9ef7-09c13e19947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30a4f4-c9fc-48eb-9ef7-09c13e1994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AF8496-D4A3-4F47-8B59-F90355C99C62}">
  <ds:schemaRefs>
    <ds:schemaRef ds:uri="http://schemas.microsoft.com/sharepoint/v3/contenttype/forms"/>
  </ds:schemaRefs>
</ds:datastoreItem>
</file>

<file path=customXml/itemProps2.xml><?xml version="1.0" encoding="utf-8"?>
<ds:datastoreItem xmlns:ds="http://schemas.openxmlformats.org/officeDocument/2006/customXml" ds:itemID="{B6F1C3C1-A330-4BB3-9589-E74AD51481BB}">
  <ds:schemaRefs>
    <ds:schemaRef ds:uri="6f30a4f4-c9fc-48eb-9ef7-09c13e199479"/>
    <ds:schemaRef ds:uri="http://purl.org/dc/elements/1.1/"/>
    <ds:schemaRef ds:uri="http://schemas.openxmlformats.org/package/2006/metadata/core-properties"/>
    <ds:schemaRef ds:uri="http://purl.org/dc/dcmitype/"/>
    <ds:schemaRef ds:uri="http://schemas.microsoft.com/office/infopath/2007/PartnerControls"/>
    <ds:schemaRef ds:uri="http://purl.org/dc/terms/"/>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0835A06-1AC8-44B3-9D19-9B496E4AC0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30a4f4-c9fc-48eb-9ef7-09c13e1994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YYYY-MM-TT_CLUE_Template</Template>
  <TotalTime>0</TotalTime>
  <Words>1470</Words>
  <Application>Microsoft Office PowerPoint</Application>
  <PresentationFormat>Breitbild</PresentationFormat>
  <Paragraphs>338</Paragraphs>
  <Slides>35</Slides>
  <Notes>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35</vt:i4>
      </vt:variant>
    </vt:vector>
  </HeadingPairs>
  <TitlesOfParts>
    <vt:vector size="40" baseType="lpstr">
      <vt:lpstr>Arial</vt:lpstr>
      <vt:lpstr>Calibri</vt:lpstr>
      <vt:lpstr>Open Sans</vt:lpstr>
      <vt:lpstr>Wingdings</vt:lpstr>
      <vt:lpstr>Rückblick</vt:lpstr>
      <vt:lpstr>IEWT 2021 –  Session Speicher I</vt:lpstr>
      <vt:lpstr>Übersicht der Community</vt:lpstr>
      <vt:lpstr>Übersicht der Community</vt:lpstr>
      <vt:lpstr>Übersicht der Kunden</vt:lpstr>
      <vt:lpstr>Community Funktionen im Überblick aus Prosumer A-Sicht</vt:lpstr>
      <vt:lpstr>Untersuchte Szenarien für Speicherdimensionierung</vt:lpstr>
      <vt:lpstr>ENERGIE-ANALYSE</vt:lpstr>
      <vt:lpstr>Energie-Analyse</vt:lpstr>
      <vt:lpstr>Energie-Analyse</vt:lpstr>
      <vt:lpstr>Energie-Analyse</vt:lpstr>
      <vt:lpstr>Energie-Analyse</vt:lpstr>
      <vt:lpstr>Energie-Analyse</vt:lpstr>
      <vt:lpstr>  Energie-Analyse</vt:lpstr>
      <vt:lpstr>SOC-ANALYSE</vt:lpstr>
      <vt:lpstr>50kWh –  SOC-Analyse Jahresdauerlinie</vt:lpstr>
      <vt:lpstr>50kWh –  SOC-Analyse</vt:lpstr>
      <vt:lpstr>150kWh –  SOC-Analyse Jahresdauerlinie</vt:lpstr>
      <vt:lpstr>150kWh –  SOC-Analyse</vt:lpstr>
      <vt:lpstr>400kWh –  SOC-Analyse Jahresdauerlinie</vt:lpstr>
      <vt:lpstr>400kWh –  SOC-Analyse</vt:lpstr>
      <vt:lpstr> SOC-Analyse</vt:lpstr>
      <vt:lpstr>NETZAUSTAUSCH-ANALYSE</vt:lpstr>
      <vt:lpstr> Netzaustausch-Analyse</vt:lpstr>
      <vt:lpstr> Netzaustausch-Analyse</vt:lpstr>
      <vt:lpstr> Netzaustausch-Analyse</vt:lpstr>
      <vt:lpstr>CASH FLOW-ANALYSE</vt:lpstr>
      <vt:lpstr>Verwendete Tarife</vt:lpstr>
      <vt:lpstr>  Cash Flow-Analyse - Gesamterlöse</vt:lpstr>
      <vt:lpstr>  Cash Flow-Analyse Amortisationsrechnung</vt:lpstr>
      <vt:lpstr>Schlussfolgerungen</vt:lpstr>
      <vt:lpstr>Wichtige Faktoren</vt:lpstr>
      <vt:lpstr>Offene Fragestellungen:</vt:lpstr>
      <vt:lpstr>Vielen Dank für Ihre Aufmerksamkeit!</vt:lpstr>
      <vt:lpstr>Verlinkte Sessions</vt:lpstr>
      <vt:lpstr>Autoren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Gasen - Simulationsergebnisse</dc:title>
  <dc:creator>Zehetbauer Paul</dc:creator>
  <cp:lastModifiedBy>Zehetbauer Paul</cp:lastModifiedBy>
  <cp:revision>20</cp:revision>
  <dcterms:created xsi:type="dcterms:W3CDTF">2021-01-18T10:46:37Z</dcterms:created>
  <dcterms:modified xsi:type="dcterms:W3CDTF">2021-09-09T06:51:43Z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0x010100734F7BC474C4974BB2F3CA0841D57B09</vt:lpwstr>
  </property>
</Properties>
</file>