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1"/>
  </p:notesMasterIdLst>
  <p:sldIdLst>
    <p:sldId id="272" r:id="rId2"/>
    <p:sldId id="273" r:id="rId3"/>
    <p:sldId id="300" r:id="rId4"/>
    <p:sldId id="298" r:id="rId5"/>
    <p:sldId id="299" r:id="rId6"/>
    <p:sldId id="274" r:id="rId7"/>
    <p:sldId id="278" r:id="rId8"/>
    <p:sldId id="279" r:id="rId9"/>
    <p:sldId id="275" r:id="rId10"/>
    <p:sldId id="280" r:id="rId11"/>
    <p:sldId id="281" r:id="rId12"/>
    <p:sldId id="276" r:id="rId13"/>
    <p:sldId id="282" r:id="rId14"/>
    <p:sldId id="283" r:id="rId15"/>
    <p:sldId id="284" r:id="rId16"/>
    <p:sldId id="285" r:id="rId17"/>
    <p:sldId id="277" r:id="rId18"/>
    <p:sldId id="286" r:id="rId19"/>
    <p:sldId id="287" r:id="rId20"/>
    <p:sldId id="29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1" autoAdjust="0"/>
    <p:restoredTop sz="96395" autoAdjust="0"/>
  </p:normalViewPr>
  <p:slideViewPr>
    <p:cSldViewPr snapToGrid="0">
      <p:cViewPr varScale="1">
        <p:scale>
          <a:sx n="146" d="100"/>
          <a:sy n="146" d="100"/>
        </p:scale>
        <p:origin x="552" y="102"/>
      </p:cViewPr>
      <p:guideLst>
        <p:guide orient="horz" pos="1620"/>
        <p:guide pos="5516"/>
      </p:guideLst>
    </p:cSldViewPr>
  </p:slideViewPr>
  <p:outlineViewPr>
    <p:cViewPr>
      <p:scale>
        <a:sx n="33" d="100"/>
        <a:sy n="33" d="100"/>
      </p:scale>
      <p:origin x="0" y="-1378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1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5" Type="http://schemas.openxmlformats.org/officeDocument/2006/relationships/slide" Target="slides/slide9.xml"/><Relationship Id="rId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36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20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04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8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720" algn="l" defTabSz="68568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17231" y="2714625"/>
            <a:ext cx="8928344" cy="203120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5" y="4826105"/>
            <a:ext cx="1727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1600" b="1" dirty="0">
                <a:solidFill>
                  <a:schemeClr val="tx1"/>
                </a:solidFill>
              </a:rPr>
              <a:t>www.kit.edu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746" y="4895776"/>
            <a:ext cx="3606670" cy="12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825" noProof="0" dirty="0"/>
              <a:t>KIT – Die Forschungsuniversität in der Helmholtz-Gemeinschaft</a:t>
            </a:r>
            <a:endParaRPr lang="en-US" sz="825" noProof="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486A875-9103-4865-A4A2-F6DFEEEA2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360000"/>
            <a:ext cx="1633427" cy="752400"/>
          </a:xfrm>
          <a:prstGeom prst="rect">
            <a:avLst/>
          </a:prstGeom>
        </p:spPr>
      </p:pic>
      <p:sp>
        <p:nvSpPr>
          <p:cNvPr id="16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365443" y="1445896"/>
            <a:ext cx="8524557" cy="28511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/>
            </a:lvl1pPr>
            <a:lvl2pPr marL="355600" indent="0">
              <a:buFont typeface="Arial" panose="020B0604020202020204" pitchFamily="34" charset="0"/>
              <a:buNone/>
              <a:defRPr sz="2600" b="1"/>
            </a:lvl2pPr>
            <a:lvl3pPr marL="717550" indent="0">
              <a:buFont typeface="Arial" panose="020B0604020202020204" pitchFamily="34" charset="0"/>
              <a:buNone/>
              <a:defRPr sz="2600" b="1"/>
            </a:lvl3pPr>
            <a:lvl4pPr marL="1073150" indent="0">
              <a:buFont typeface="Arial" panose="020B0604020202020204" pitchFamily="34" charset="0"/>
              <a:buNone/>
              <a:defRPr sz="2600" b="1"/>
            </a:lvl4pPr>
            <a:lvl5pPr marL="1435100" indent="0">
              <a:buFont typeface="Arial" panose="020B0604020202020204" pitchFamily="34" charset="0"/>
              <a:buNone/>
              <a:defRPr sz="2600" b="1"/>
            </a:lvl5pPr>
          </a:lstStyle>
          <a:p>
            <a:pPr lvl="0"/>
            <a:r>
              <a:rPr lang="de-DE" dirty="0"/>
              <a:t>Folientitel: Arial 26pt </a:t>
            </a:r>
            <a:r>
              <a:rPr lang="de-DE" dirty="0" err="1"/>
              <a:t>bold</a:t>
            </a:r>
            <a:endParaRPr lang="de-DE" dirty="0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80675" y="1979930"/>
            <a:ext cx="8515675" cy="5099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 i="0" baseline="0"/>
            </a:lvl1pPr>
            <a:lvl2pPr marL="355600" indent="0">
              <a:buFont typeface="Arial" panose="020B0604020202020204" pitchFamily="34" charset="0"/>
              <a:buNone/>
              <a:defRPr sz="1800" b="1" i="0"/>
            </a:lvl2pPr>
            <a:lvl3pPr marL="717550" indent="0">
              <a:buFont typeface="Arial" panose="020B0604020202020204" pitchFamily="34" charset="0"/>
              <a:buNone/>
              <a:defRPr sz="1800" b="1" i="0"/>
            </a:lvl3pPr>
            <a:lvl4pPr marL="1073150" indent="0">
              <a:buFont typeface="Arial" panose="020B0604020202020204" pitchFamily="34" charset="0"/>
              <a:buNone/>
              <a:defRPr sz="1800" b="1" i="0"/>
            </a:lvl4pPr>
            <a:lvl5pPr marL="1435100" indent="0">
              <a:buFont typeface="Arial" panose="020B0604020202020204" pitchFamily="34" charset="0"/>
              <a:buNone/>
              <a:defRPr sz="1800" b="1" i="0"/>
            </a:lvl5pPr>
          </a:lstStyle>
          <a:p>
            <a:pPr lvl="0"/>
            <a:r>
              <a:rPr lang="de-DE" dirty="0"/>
              <a:t>Unterzeile: Arial 18pt </a:t>
            </a:r>
            <a:r>
              <a:rPr lang="de-DE" dirty="0" err="1"/>
              <a:t>bold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(Auch zweizeilig möglich)</a:t>
            </a:r>
          </a:p>
        </p:txBody>
      </p:sp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2463-8150-4DAA-877D-A146C8C8C60A}" type="datetime1">
              <a:rPr lang="de-DE" smtClean="0"/>
              <a:t>07.09.2021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640" y="1188000"/>
            <a:ext cx="4882310" cy="320914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 marL="1076612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0051" y="1188001"/>
            <a:ext cx="3178969" cy="3209146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4683-D191-47F3-8302-BB2B36B1C86A}" type="datetime1">
              <a:rPr lang="de-DE" smtClean="0"/>
              <a:t>07.09.2021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43915" y="468662"/>
            <a:ext cx="5471285" cy="311286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BE91-4B1C-4025-AE57-60317864A3F3}" type="datetime1">
              <a:rPr lang="de-DE" smtClean="0"/>
              <a:t>07.09.2021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914" y="3628492"/>
            <a:ext cx="5468677" cy="42521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6522" y="4099062"/>
            <a:ext cx="5468677" cy="577364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068308"/>
            <a:ext cx="8343900" cy="351266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5D93-083F-4B89-951E-D5F35A1BBEC8}" type="datetime1">
              <a:rPr lang="de-DE" smtClean="0"/>
              <a:t>07.09.2021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387" y="273928"/>
            <a:ext cx="1971675" cy="4360224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940" y="273928"/>
            <a:ext cx="6225572" cy="43602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E158-F33A-4782-AFB5-03A3FD6F0AB2}" type="datetime1">
              <a:rPr lang="de-DE" smtClean="0"/>
              <a:t>07.09.2021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88000"/>
            <a:ext cx="8343900" cy="336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1600"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88000"/>
            <a:ext cx="4114799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07.09.2021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188720"/>
            <a:ext cx="4100831" cy="3459481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88000"/>
            <a:ext cx="4114800" cy="34461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179C-E631-47AA-B9CB-ABFD8F596650}" type="datetime1">
              <a:rPr lang="de-DE" smtClean="0"/>
              <a:t>07.09.2021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18" y="1937441"/>
            <a:ext cx="4098132" cy="27062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07.09.2021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5819" y="1943101"/>
            <a:ext cx="4100831" cy="2705099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de-DE" dirty="0"/>
              <a:t>Fügen Sie auf der Masterfolie ein frei wählbares Bild ein.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050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050" y="1937441"/>
            <a:ext cx="4098132" cy="27062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r>
              <a:rPr lang="en-US" altLang="de-DE" dirty="0" err="1"/>
              <a:t>Fünfte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18" y="1188000"/>
            <a:ext cx="4098132" cy="618125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DB6-D53F-456D-8864-56CE29C6E6BA}" type="datetime1">
              <a:rPr lang="de-DE" smtClean="0"/>
              <a:t>07.09.2021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07.09.2021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07.09.2021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20"/>
            <a:ext cx="9144000" cy="3304540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F2A7-198D-4BCD-8375-CAC66677F609}" type="datetime1">
              <a:rPr lang="de-DE" smtClean="0"/>
              <a:t>07.09.2021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4652492"/>
            <a:ext cx="91440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328419"/>
            <a:ext cx="9144000" cy="34197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de-DE" dirty="0"/>
              <a:t>Fügen Sie ein frei wählbares Bild ein.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00" y="296244"/>
            <a:ext cx="6869178" cy="57598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 err="1"/>
              <a:t>Mastertitelformat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87341"/>
            <a:ext cx="8351999" cy="33936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 für Technologie (KIT)</a:t>
            </a:r>
          </a:p>
          <a:p>
            <a:pPr lvl="1"/>
            <a:r>
              <a:rPr lang="en-US" altLang="de-DE" dirty="0" err="1"/>
              <a:t>Zweite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2"/>
            <a:r>
              <a:rPr lang="en-US" altLang="de-DE" dirty="0" err="1"/>
              <a:t>Dritte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  <a:p>
            <a:pPr lvl="3"/>
            <a:r>
              <a:rPr lang="en-US" altLang="de-DE" dirty="0" err="1"/>
              <a:t>Vierte</a:t>
            </a:r>
            <a:r>
              <a:rPr lang="en-US" altLang="de-DE" dirty="0"/>
              <a:t> </a:t>
            </a:r>
            <a:r>
              <a:rPr lang="en-US" altLang="de-DE" dirty="0" err="1"/>
              <a:t>Ebene</a:t>
            </a:r>
            <a:endParaRPr lang="en-US" alt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234" y="4748824"/>
            <a:ext cx="102775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900" smtClean="0"/>
            </a:lvl1pPr>
          </a:lstStyle>
          <a:p>
            <a:fld id="{6245B8D5-6333-46B0-B66F-CB871999619A}" type="datetime1">
              <a:rPr lang="de-DE" smtClean="0"/>
              <a:pPr/>
              <a:t>07.09.2021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000" y="4748824"/>
            <a:ext cx="326368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/>
        </p:nvSpPr>
        <p:spPr>
          <a:xfrm>
            <a:off x="1700330" y="4748824"/>
            <a:ext cx="3681295" cy="39626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err="1" smtClean="0"/>
              <a:t>M.Sc</a:t>
            </a:r>
            <a:r>
              <a:rPr lang="de-DE" sz="900" dirty="0" smtClean="0"/>
              <a:t>. Christian </a:t>
            </a:r>
            <a:r>
              <a:rPr lang="de-DE" sz="900" dirty="0" err="1" smtClean="0"/>
              <a:t>Perau</a:t>
            </a:r>
            <a:r>
              <a:rPr lang="de-DE" sz="900" dirty="0" smtClean="0"/>
              <a:t> – </a:t>
            </a:r>
            <a:r>
              <a:rPr lang="de-DE" sz="900" dirty="0" err="1" smtClean="0"/>
              <a:t>Regionalization</a:t>
            </a:r>
            <a:r>
              <a:rPr lang="de-DE" sz="900" dirty="0" smtClean="0"/>
              <a:t> </a:t>
            </a:r>
            <a:r>
              <a:rPr lang="de-DE" sz="900" dirty="0" err="1" smtClean="0"/>
              <a:t>of</a:t>
            </a:r>
            <a:r>
              <a:rPr lang="de-DE" sz="900" dirty="0" smtClean="0"/>
              <a:t> </a:t>
            </a:r>
            <a:r>
              <a:rPr lang="de-DE" sz="900" dirty="0" err="1" smtClean="0"/>
              <a:t>four</a:t>
            </a:r>
            <a:r>
              <a:rPr lang="de-DE" sz="900" dirty="0" smtClean="0"/>
              <a:t> </a:t>
            </a:r>
            <a:r>
              <a:rPr lang="de-DE" sz="900" dirty="0" err="1" smtClean="0"/>
              <a:t>storylines</a:t>
            </a:r>
            <a:r>
              <a:rPr lang="de-DE" sz="900" dirty="0" smtClean="0"/>
              <a:t> </a:t>
            </a:r>
            <a:r>
              <a:rPr lang="de-DE" sz="900" dirty="0" err="1" smtClean="0"/>
              <a:t>for</a:t>
            </a:r>
            <a:r>
              <a:rPr lang="de-DE" sz="900" dirty="0" smtClean="0"/>
              <a:t> </a:t>
            </a:r>
            <a:r>
              <a:rPr lang="de-DE" sz="900" dirty="0" err="1" smtClean="0"/>
              <a:t>the</a:t>
            </a:r>
            <a:r>
              <a:rPr lang="de-DE" sz="900" dirty="0" smtClean="0"/>
              <a:t> </a:t>
            </a:r>
            <a:r>
              <a:rPr lang="de-DE" sz="900" dirty="0" err="1" smtClean="0"/>
              <a:t>decarbonization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of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the</a:t>
            </a:r>
            <a:r>
              <a:rPr lang="de-DE" sz="900" baseline="0" dirty="0" smtClean="0"/>
              <a:t> European power </a:t>
            </a:r>
            <a:r>
              <a:rPr lang="de-DE" sz="900" baseline="0" dirty="0" err="1" smtClean="0"/>
              <a:t>system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including</a:t>
            </a:r>
            <a:r>
              <a:rPr lang="de-DE" sz="900" baseline="0" dirty="0" smtClean="0"/>
              <a:t> </a:t>
            </a:r>
            <a:r>
              <a:rPr lang="de-DE" sz="900" baseline="0" dirty="0" err="1" smtClean="0"/>
              <a:t>flexibilities</a:t>
            </a:r>
            <a:endParaRPr lang="de-DE" sz="900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5426966" y="4741374"/>
            <a:ext cx="3323537" cy="40371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de-DE" sz="900" dirty="0" err="1" smtClean="0"/>
              <a:t>Karlsruher</a:t>
            </a:r>
            <a:r>
              <a:rPr lang="en-US" altLang="de-DE" sz="900" dirty="0" smtClean="0"/>
              <a:t> </a:t>
            </a:r>
            <a:r>
              <a:rPr lang="en-US" altLang="de-DE" sz="900" dirty="0" err="1" smtClean="0"/>
              <a:t>Insitut</a:t>
            </a:r>
            <a:r>
              <a:rPr lang="en-US" altLang="de-DE" sz="900" dirty="0" smtClean="0"/>
              <a:t> </a:t>
            </a:r>
            <a:r>
              <a:rPr lang="en-US" altLang="de-DE" sz="900" dirty="0" err="1" smtClean="0"/>
              <a:t>für</a:t>
            </a:r>
            <a:r>
              <a:rPr lang="en-US" altLang="de-DE" sz="900" dirty="0" smtClean="0"/>
              <a:t> </a:t>
            </a:r>
            <a:r>
              <a:rPr lang="en-US" altLang="de-DE" sz="900" dirty="0" err="1" smtClean="0"/>
              <a:t>Technologie</a:t>
            </a:r>
            <a:r>
              <a:rPr lang="en-US" altLang="de-DE" sz="900" dirty="0" smtClean="0"/>
              <a:t> </a:t>
            </a:r>
            <a:br>
              <a:rPr lang="en-US" altLang="de-DE" sz="900" dirty="0" smtClean="0"/>
            </a:br>
            <a:r>
              <a:rPr lang="en-US" altLang="de-DE" sz="900" dirty="0" err="1" smtClean="0"/>
              <a:t>Institut</a:t>
            </a:r>
            <a:r>
              <a:rPr lang="en-US" altLang="de-DE" sz="900" baseline="0" dirty="0" smtClean="0"/>
              <a:t> </a:t>
            </a:r>
            <a:r>
              <a:rPr lang="en-US" altLang="de-DE" sz="900" baseline="0" dirty="0" err="1" smtClean="0"/>
              <a:t>für</a:t>
            </a:r>
            <a:r>
              <a:rPr lang="en-US" altLang="de-DE" sz="900" baseline="0" dirty="0" smtClean="0"/>
              <a:t> </a:t>
            </a:r>
            <a:r>
              <a:rPr lang="en-US" altLang="de-DE" sz="900" baseline="0" dirty="0" err="1" smtClean="0"/>
              <a:t>Industriebetriebslehre</a:t>
            </a:r>
            <a:r>
              <a:rPr lang="en-US" altLang="de-DE" sz="900" baseline="0" dirty="0" smtClean="0"/>
              <a:t> und </a:t>
            </a:r>
            <a:r>
              <a:rPr lang="en-US" altLang="de-DE" sz="900" baseline="0" dirty="0" err="1" smtClean="0"/>
              <a:t>Industrielle</a:t>
            </a:r>
            <a:r>
              <a:rPr lang="en-US" altLang="de-DE" sz="900" baseline="0" dirty="0" smtClean="0"/>
              <a:t> </a:t>
            </a:r>
            <a:r>
              <a:rPr lang="en-US" altLang="de-DE" sz="900" baseline="0" dirty="0" err="1" smtClean="0"/>
              <a:t>Produktion</a:t>
            </a:r>
            <a:r>
              <a:rPr lang="en-US" altLang="de-DE" sz="900" baseline="0" dirty="0" smtClean="0"/>
              <a:t> (IIP) </a:t>
            </a:r>
            <a:r>
              <a:rPr lang="en-US" altLang="de-DE" sz="900" baseline="0" dirty="0" err="1" smtClean="0"/>
              <a:t>Lehrstuhl</a:t>
            </a:r>
            <a:r>
              <a:rPr lang="en-US" altLang="de-DE" sz="900" baseline="0" dirty="0" smtClean="0"/>
              <a:t> </a:t>
            </a:r>
            <a:r>
              <a:rPr lang="en-US" altLang="de-DE" sz="900" baseline="0" dirty="0" err="1" smtClean="0"/>
              <a:t>Energiewirtschaft</a:t>
            </a:r>
            <a:endParaRPr lang="en-US" altLang="de-DE" sz="9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B978990-F548-4DBF-8142-A24718BD92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9" y="331200"/>
            <a:ext cx="1086290" cy="500374"/>
          </a:xfrm>
          <a:prstGeom prst="rect">
            <a:avLst/>
          </a:prstGeom>
        </p:spPr>
      </p:pic>
      <p:cxnSp>
        <p:nvCxnSpPr>
          <p:cNvPr id="12" name="Gerade Verbindung 11"/>
          <p:cNvCxnSpPr/>
          <p:nvPr userDrawn="1"/>
        </p:nvCxnSpPr>
        <p:spPr>
          <a:xfrm>
            <a:off x="107947" y="4741374"/>
            <a:ext cx="8928107" cy="74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87" r:id="rId4"/>
    <p:sldLayoutId id="2147483678" r:id="rId5"/>
    <p:sldLayoutId id="2147483686" r:id="rId6"/>
    <p:sldLayoutId id="2147483679" r:id="rId7"/>
    <p:sldLayoutId id="2147483688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lang="en-US" sz="2400" b="1" kern="120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03652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0423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7194" indent="-198888" algn="l" defTabSz="67407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729" indent="-203652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500" indent="-198888" algn="l" defTabSz="685983" rtl="0" eaLnBrk="1" latinLnBrk="0" hangingPunct="1">
        <a:lnSpc>
          <a:spcPct val="90000"/>
        </a:lnSpc>
        <a:spcBef>
          <a:spcPts val="360"/>
        </a:spcBef>
        <a:buSzPct val="88000"/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>
          <p15:clr>
            <a:srgbClr val="F26B43"/>
          </p15:clr>
        </p15:guide>
        <p15:guide id="3" orient="horz" pos="464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perau@kit.ed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1" b="18811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65443" y="1445896"/>
            <a:ext cx="8524557" cy="534034"/>
          </a:xfrm>
        </p:spPr>
        <p:txBody>
          <a:bodyPr>
            <a:normAutofit fontScale="85000" lnSpcReduction="20000"/>
          </a:bodyPr>
          <a:lstStyle/>
          <a:p>
            <a:r>
              <a:rPr lang="de-DE" dirty="0" err="1" smtClean="0"/>
              <a:t>Regionalization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storylines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decarbonization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European power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flexibilities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08.09.2021</a:t>
            </a:r>
          </a:p>
          <a:p>
            <a:r>
              <a:rPr lang="de-DE" dirty="0" smtClean="0"/>
              <a:t>Christian </a:t>
            </a:r>
            <a:r>
              <a:rPr lang="de-DE" dirty="0" err="1" smtClean="0"/>
              <a:t>Perau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0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4727121" cy="3327475"/>
          </a:xfrm>
        </p:spPr>
        <p:txBody>
          <a:bodyPr>
            <a:normAutofit lnSpcReduction="10000"/>
          </a:bodyPr>
          <a:lstStyle/>
          <a:p>
            <a:r>
              <a:rPr lang="de-DE" sz="1800" noProof="0" dirty="0" smtClean="0"/>
              <a:t>Vier </a:t>
            </a:r>
            <a:r>
              <a:rPr lang="de-DE" sz="1800" noProof="0" dirty="0" err="1" smtClean="0"/>
              <a:t>Stoylines</a:t>
            </a:r>
            <a:r>
              <a:rPr lang="de-DE" sz="1800" noProof="0" dirty="0" smtClean="0"/>
              <a:t> aus dem Projekt ENSURE</a:t>
            </a:r>
          </a:p>
          <a:p>
            <a:endParaRPr lang="de-DE" sz="1800" noProof="0" dirty="0" smtClean="0"/>
          </a:p>
          <a:p>
            <a:r>
              <a:rPr lang="de-DE" sz="1800" noProof="0" dirty="0" err="1"/>
              <a:t>Stoyline</a:t>
            </a:r>
            <a:r>
              <a:rPr lang="de-DE" sz="1800" noProof="0" dirty="0" smtClean="0"/>
              <a:t> A: Referenzszenario, 85% THG-Reduktion bis 2050</a:t>
            </a:r>
          </a:p>
          <a:p>
            <a:endParaRPr lang="de-DE" sz="1800" noProof="0" dirty="0" smtClean="0"/>
          </a:p>
          <a:p>
            <a:r>
              <a:rPr lang="de-DE" sz="1800" noProof="0" dirty="0" err="1"/>
              <a:t>Stoyline</a:t>
            </a:r>
            <a:r>
              <a:rPr lang="de-DE" sz="1800" noProof="0" dirty="0" smtClean="0"/>
              <a:t> B: Ambitionierter Klimaschutz, Klimaneutral bis spätestens 2050</a:t>
            </a:r>
          </a:p>
          <a:p>
            <a:endParaRPr lang="de-DE" sz="1800" noProof="0" dirty="0" smtClean="0"/>
          </a:p>
          <a:p>
            <a:r>
              <a:rPr lang="de-DE" sz="1800" noProof="0" dirty="0" err="1"/>
              <a:t>Stoyline</a:t>
            </a:r>
            <a:r>
              <a:rPr lang="de-DE" sz="1800" noProof="0" dirty="0" smtClean="0"/>
              <a:t> C: Europäischer Fokus,</a:t>
            </a:r>
            <a:r>
              <a:rPr lang="de-DE" sz="1800" noProof="0" dirty="0"/>
              <a:t> </a:t>
            </a:r>
            <a:r>
              <a:rPr lang="de-DE" sz="1800" noProof="0" dirty="0" smtClean="0"/>
              <a:t>Klimaneutral bis 2050</a:t>
            </a:r>
          </a:p>
          <a:p>
            <a:endParaRPr lang="de-DE" sz="1800" noProof="0" dirty="0" smtClean="0"/>
          </a:p>
          <a:p>
            <a:r>
              <a:rPr lang="de-DE" sz="1800" noProof="0" dirty="0" err="1"/>
              <a:t>Stoyline</a:t>
            </a:r>
            <a:r>
              <a:rPr lang="de-DE" sz="1800" noProof="0" dirty="0" smtClean="0"/>
              <a:t> D: Dezentrales Szenario, Klimaneutral bis 2050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Anwendungsfall - </a:t>
            </a:r>
            <a:r>
              <a:rPr lang="de-DE" noProof="0" dirty="0" err="1" smtClean="0"/>
              <a:t>Storylines</a:t>
            </a:r>
            <a:endParaRPr lang="de-DE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872233"/>
            <a:ext cx="3422891" cy="180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81" y="2710536"/>
            <a:ext cx="342899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8627944" cy="3560824"/>
          </a:xfrm>
        </p:spPr>
        <p:txBody>
          <a:bodyPr>
            <a:noAutofit/>
          </a:bodyPr>
          <a:lstStyle/>
          <a:p>
            <a:r>
              <a:rPr lang="de-DE" sz="1400" noProof="0" dirty="0" smtClean="0"/>
              <a:t>Betrachtung jeweils dreier Zustände </a:t>
            </a:r>
            <a:r>
              <a:rPr lang="de-DE" sz="1400" noProof="0" dirty="0" smtClean="0"/>
              <a:t>der </a:t>
            </a:r>
            <a:r>
              <a:rPr lang="de-DE" sz="1400" noProof="0" dirty="0" smtClean="0"/>
              <a:t>Lastprognose und </a:t>
            </a:r>
            <a:r>
              <a:rPr lang="de-DE" sz="1400" noProof="0" dirty="0" smtClean="0"/>
              <a:t>der Erzeugungsprognose </a:t>
            </a:r>
            <a:r>
              <a:rPr lang="de-DE" sz="1400" noProof="0" dirty="0" smtClean="0"/>
              <a:t>der </a:t>
            </a:r>
            <a:r>
              <a:rPr lang="de-DE" sz="1400" noProof="0" dirty="0" smtClean="0"/>
              <a:t>PV-Anlage </a:t>
            </a:r>
            <a:endParaRPr lang="de-DE" sz="1400" noProof="0" dirty="0" smtClean="0"/>
          </a:p>
          <a:p>
            <a:r>
              <a:rPr lang="de-DE" sz="1400" noProof="0" dirty="0" smtClean="0"/>
              <a:t>Fehler: Normalverteilt, Mittelwert 0, Standardabweichung 0.15 für Haushaltslast und 0.05 für PV-Erzeugung</a:t>
            </a:r>
          </a:p>
          <a:p>
            <a:endParaRPr lang="de-DE" sz="1400" noProof="0" dirty="0"/>
          </a:p>
          <a:p>
            <a:r>
              <a:rPr lang="de-DE" sz="1400" noProof="0" dirty="0" smtClean="0">
                <a:sym typeface="Wingdings" panose="05000000000000000000" pitchFamily="2" charset="2"/>
              </a:rPr>
              <a:t> 9</a:t>
            </a:r>
            <a:r>
              <a:rPr lang="de-DE" sz="1400" baseline="30000" noProof="0" dirty="0" smtClean="0">
                <a:sym typeface="Wingdings" panose="05000000000000000000" pitchFamily="2" charset="2"/>
              </a:rPr>
              <a:t>8760</a:t>
            </a:r>
            <a:r>
              <a:rPr lang="de-DE" sz="1400" noProof="0" dirty="0">
                <a:sym typeface="Wingdings" panose="05000000000000000000" pitchFamily="2" charset="2"/>
              </a:rPr>
              <a:t> </a:t>
            </a:r>
            <a:r>
              <a:rPr lang="de-DE" sz="1400" noProof="0" dirty="0" smtClean="0">
                <a:sym typeface="Wingdings" panose="05000000000000000000" pitchFamily="2" charset="2"/>
              </a:rPr>
              <a:t>Szenarien</a:t>
            </a:r>
          </a:p>
          <a:p>
            <a:endParaRPr lang="de-DE" sz="1400" noProof="0" dirty="0">
              <a:sym typeface="Wingdings" panose="05000000000000000000" pitchFamily="2" charset="2"/>
            </a:endParaRPr>
          </a:p>
          <a:p>
            <a:endParaRPr lang="de-DE" sz="1400" noProof="0" dirty="0" smtClean="0">
              <a:sym typeface="Wingdings" panose="05000000000000000000" pitchFamily="2" charset="2"/>
            </a:endParaRPr>
          </a:p>
          <a:p>
            <a:endParaRPr lang="de-DE" sz="1400" noProof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1400" noProof="0" dirty="0" smtClean="0">
              <a:sym typeface="Wingdings" panose="05000000000000000000" pitchFamily="2" charset="2"/>
            </a:endParaRPr>
          </a:p>
          <a:p>
            <a:endParaRPr lang="de-DE" sz="1400" noProof="0" dirty="0" smtClean="0">
              <a:sym typeface="Wingdings" panose="05000000000000000000" pitchFamily="2" charset="2"/>
            </a:endParaRPr>
          </a:p>
          <a:p>
            <a:endParaRPr lang="de-DE" sz="1400" noProof="0" dirty="0" smtClean="0">
              <a:sym typeface="Wingdings" panose="05000000000000000000" pitchFamily="2" charset="2"/>
            </a:endParaRPr>
          </a:p>
          <a:p>
            <a:r>
              <a:rPr lang="de-DE" sz="1400" noProof="0" dirty="0" smtClean="0">
                <a:sym typeface="Wingdings" panose="05000000000000000000" pitchFamily="2" charset="2"/>
              </a:rPr>
              <a:t>Maximale Einspeisung für PV-Anlagen: 50%</a:t>
            </a:r>
          </a:p>
          <a:p>
            <a:r>
              <a:rPr lang="de-DE" sz="1400" noProof="0" dirty="0" smtClean="0">
                <a:sym typeface="Wingdings" panose="05000000000000000000" pitchFamily="2" charset="2"/>
              </a:rPr>
              <a:t>C-Rate: 1</a:t>
            </a:r>
          </a:p>
          <a:p>
            <a:r>
              <a:rPr lang="de-DE" sz="1400" noProof="0" dirty="0" smtClean="0">
                <a:sym typeface="Wingdings" panose="05000000000000000000" pitchFamily="2" charset="2"/>
              </a:rPr>
              <a:t>Maximale Ladeleistung = Maximale Entladeleistung</a:t>
            </a:r>
          </a:p>
          <a:p>
            <a:r>
              <a:rPr lang="de-DE" sz="1400" noProof="0" dirty="0" smtClean="0">
                <a:sym typeface="Wingdings" panose="05000000000000000000" pitchFamily="2" charset="2"/>
              </a:rPr>
              <a:t>Konstante Kosten für Strombezug vom Netz und einen Erlös von 1/10 der Strombezugskosten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11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Anwendungsfall – Parametrisierung der Stochastischen Optimierung</a:t>
            </a:r>
            <a:endParaRPr lang="de-DE" noProof="0" dirty="0"/>
          </a:p>
        </p:txBody>
      </p:sp>
      <p:pic>
        <p:nvPicPr>
          <p:cNvPr id="11" name="Grafik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76" y="1953913"/>
            <a:ext cx="5588635" cy="1713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2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 &amp; Motivation</a:t>
            </a:r>
          </a:p>
          <a:p>
            <a:endParaRPr lang="de-DE" dirty="0"/>
          </a:p>
          <a:p>
            <a:r>
              <a:rPr lang="de-DE" dirty="0" smtClean="0"/>
              <a:t>Methodik</a:t>
            </a:r>
          </a:p>
          <a:p>
            <a:endParaRPr lang="de-DE" dirty="0" smtClean="0"/>
          </a:p>
          <a:p>
            <a:r>
              <a:rPr lang="de-DE" dirty="0" smtClean="0"/>
              <a:t>Anwendungsfall</a:t>
            </a:r>
            <a:endParaRPr lang="de-DE" dirty="0"/>
          </a:p>
          <a:p>
            <a:endParaRPr lang="de-DE" dirty="0"/>
          </a:p>
          <a:p>
            <a:r>
              <a:rPr lang="de-DE" b="1" dirty="0" smtClean="0"/>
              <a:t>Ergebnisse</a:t>
            </a:r>
          </a:p>
          <a:p>
            <a:endParaRPr lang="de-DE" dirty="0"/>
          </a:p>
          <a:p>
            <a:r>
              <a:rPr lang="de-DE" dirty="0" smtClean="0"/>
              <a:t>Zusammenfassung &amp; 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219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3904161" cy="3365893"/>
          </a:xfrm>
        </p:spPr>
        <p:txBody>
          <a:bodyPr>
            <a:normAutofit fontScale="77500" lnSpcReduction="20000"/>
          </a:bodyPr>
          <a:lstStyle/>
          <a:p>
            <a:r>
              <a:rPr lang="de-DE" noProof="0" dirty="0" smtClean="0"/>
              <a:t>Regionalisierung der Stromnachfrage in </a:t>
            </a:r>
            <a:r>
              <a:rPr lang="de-DE" noProof="0" dirty="0" err="1"/>
              <a:t>Stoyline</a:t>
            </a:r>
            <a:r>
              <a:rPr lang="de-DE" noProof="0" dirty="0" smtClean="0"/>
              <a:t> B</a:t>
            </a:r>
          </a:p>
          <a:p>
            <a:endParaRPr lang="de-DE" noProof="0" dirty="0" smtClean="0"/>
          </a:p>
          <a:p>
            <a:r>
              <a:rPr lang="de-DE" noProof="0" dirty="0" smtClean="0"/>
              <a:t>Besonders dicht besiedelte Gebiete weisen eine hohe Dichte flexibler Verbraucher auf</a:t>
            </a:r>
          </a:p>
          <a:p>
            <a:endParaRPr lang="de-DE" noProof="0" dirty="0"/>
          </a:p>
          <a:p>
            <a:r>
              <a:rPr lang="de-DE" noProof="0" dirty="0" smtClean="0"/>
              <a:t>2030 kommt der größte Teil der flexiblen Stromnachfrage aus dem Wärmebereich </a:t>
            </a:r>
          </a:p>
          <a:p>
            <a:endParaRPr lang="de-DE" noProof="0" dirty="0"/>
          </a:p>
          <a:p>
            <a:r>
              <a:rPr lang="de-DE" noProof="0" dirty="0" smtClean="0"/>
              <a:t>2050 wesentlich höherer Anteil aus E-Mobilität</a:t>
            </a:r>
          </a:p>
          <a:p>
            <a:endParaRPr lang="de-DE" noProof="0" dirty="0"/>
          </a:p>
          <a:p>
            <a:r>
              <a:rPr lang="de-DE" noProof="0" dirty="0" smtClean="0"/>
              <a:t>Stromnachfrage aus Heimspeichern gering im Vergleich zu übrigen flexiblen Verbrauchern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Ergebnisse – Regionalisierung der flexiblen Stromnachfrage</a:t>
            </a:r>
            <a:endParaRPr lang="de-DE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996" y="1125090"/>
            <a:ext cx="4369655" cy="33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7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ar2050_Residual_Load_BusIDX_1018747_Days_113to119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60" y="1205431"/>
            <a:ext cx="653664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32485"/>
            <a:ext cx="2271304" cy="3365893"/>
          </a:xfrm>
        </p:spPr>
        <p:txBody>
          <a:bodyPr>
            <a:normAutofit lnSpcReduction="10000"/>
          </a:bodyPr>
          <a:lstStyle/>
          <a:p>
            <a:r>
              <a:rPr lang="de-DE" sz="1600" noProof="0" dirty="0" smtClean="0"/>
              <a:t>Reduktion in </a:t>
            </a:r>
            <a:br>
              <a:rPr lang="de-DE" sz="1600" noProof="0" dirty="0" smtClean="0"/>
            </a:br>
            <a:r>
              <a:rPr lang="de-DE" sz="1600" noProof="0" dirty="0" smtClean="0"/>
              <a:t>PV-peaks</a:t>
            </a:r>
          </a:p>
          <a:p>
            <a:endParaRPr lang="de-DE" sz="1600" noProof="0" dirty="0"/>
          </a:p>
          <a:p>
            <a:r>
              <a:rPr lang="de-DE" sz="1600" noProof="0" dirty="0" smtClean="0"/>
              <a:t>Annäherung an die Stromnachfrage </a:t>
            </a:r>
          </a:p>
          <a:p>
            <a:endParaRPr lang="de-DE" sz="1600" noProof="0" dirty="0"/>
          </a:p>
          <a:p>
            <a:r>
              <a:rPr lang="de-DE" sz="1600" noProof="0" dirty="0" smtClean="0"/>
              <a:t>Bei hoher Einspeisung durch Windenergie kommt es teilweise zu Überschussstrom in den Abendstunden</a:t>
            </a:r>
          </a:p>
          <a:p>
            <a:endParaRPr lang="de-DE" sz="1600" noProof="0" dirty="0" smtClean="0"/>
          </a:p>
          <a:p>
            <a:r>
              <a:rPr lang="de-DE" sz="1600" noProof="0" dirty="0" smtClean="0">
                <a:sym typeface="Wingdings" panose="05000000000000000000" pitchFamily="2" charset="2"/>
              </a:rPr>
              <a:t> Führt möglicherweise zu </a:t>
            </a:r>
            <a:r>
              <a:rPr lang="de-DE" sz="1600" noProof="0" dirty="0" err="1" smtClean="0">
                <a:sym typeface="Wingdings" panose="05000000000000000000" pitchFamily="2" charset="2"/>
              </a:rPr>
              <a:t>Abregelung</a:t>
            </a:r>
            <a:r>
              <a:rPr lang="de-DE" sz="1600" noProof="0" dirty="0" smtClean="0">
                <a:sym typeface="Wingdings" panose="05000000000000000000" pitchFamily="2" charset="2"/>
              </a:rPr>
              <a:t> </a:t>
            </a:r>
            <a:endParaRPr lang="de-DE" sz="1600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Ergebnisse – Auswirkung der Heimspeicher auf Hochspannungsebene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868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99" y="1201771"/>
            <a:ext cx="6501901" cy="3420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232485"/>
            <a:ext cx="2271304" cy="3365893"/>
          </a:xfrm>
        </p:spPr>
        <p:txBody>
          <a:bodyPr>
            <a:normAutofit/>
          </a:bodyPr>
          <a:lstStyle/>
          <a:p>
            <a:r>
              <a:rPr lang="de-DE" sz="1600" noProof="0" dirty="0" smtClean="0"/>
              <a:t>Ähnliche Effekte auf nationaler Ebene</a:t>
            </a:r>
          </a:p>
          <a:p>
            <a:endParaRPr lang="de-DE" sz="1600" noProof="0" dirty="0" smtClean="0"/>
          </a:p>
          <a:p>
            <a:r>
              <a:rPr lang="de-DE" sz="1600" noProof="0" dirty="0" smtClean="0">
                <a:sym typeface="Wingdings" panose="05000000000000000000" pitchFamily="2" charset="2"/>
              </a:rPr>
              <a:t> </a:t>
            </a:r>
            <a:r>
              <a:rPr lang="de-DE" sz="1600" noProof="0" dirty="0" err="1" smtClean="0">
                <a:sym typeface="Wingdings" panose="05000000000000000000" pitchFamily="2" charset="2"/>
              </a:rPr>
              <a:t>Äbhängig</a:t>
            </a:r>
            <a:r>
              <a:rPr lang="de-DE" sz="1600" noProof="0" dirty="0" smtClean="0">
                <a:sym typeface="Wingdings" panose="05000000000000000000" pitchFamily="2" charset="2"/>
              </a:rPr>
              <a:t> von der Residuallast in anderen Ländern und Netzrestriktionen kann es zu </a:t>
            </a:r>
            <a:r>
              <a:rPr lang="de-DE" sz="1600" noProof="0" dirty="0" err="1" smtClean="0">
                <a:sym typeface="Wingdings" panose="05000000000000000000" pitchFamily="2" charset="2"/>
              </a:rPr>
              <a:t>Abregelungen</a:t>
            </a:r>
            <a:r>
              <a:rPr lang="de-DE" sz="1600" noProof="0" dirty="0" smtClean="0">
                <a:sym typeface="Wingdings" panose="05000000000000000000" pitchFamily="2" charset="2"/>
              </a:rPr>
              <a:t> von Windenergie in den Abendstunden kommen</a:t>
            </a:r>
            <a:endParaRPr lang="de-DE" sz="1600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Ergebnisse – Auswirkung der Heimspeicher auf nationaler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5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1160946"/>
            <a:ext cx="6501900" cy="342000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2388870" cy="3365893"/>
          </a:xfrm>
        </p:spPr>
        <p:txBody>
          <a:bodyPr>
            <a:normAutofit fontScale="92500" lnSpcReduction="10000"/>
          </a:bodyPr>
          <a:lstStyle/>
          <a:p>
            <a:r>
              <a:rPr lang="de-DE" noProof="0" dirty="0" smtClean="0"/>
              <a:t>Reduzierung der maximalen Residuallast und maximalem Stromüberschuss</a:t>
            </a:r>
          </a:p>
          <a:p>
            <a:endParaRPr lang="de-DE" noProof="0" dirty="0"/>
          </a:p>
          <a:p>
            <a:r>
              <a:rPr lang="de-DE" noProof="0" dirty="0" smtClean="0"/>
              <a:t>Nur sehr geringfügige Verschiebung in der Anzahl der Stunden mit negativer bzw. positiver Residuallast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Ergebnisse – Auswirkung der Heimspeicher auf jährliche Residuallast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857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 &amp; Motivation</a:t>
            </a:r>
          </a:p>
          <a:p>
            <a:endParaRPr lang="de-DE" dirty="0"/>
          </a:p>
          <a:p>
            <a:r>
              <a:rPr lang="de-DE" dirty="0" smtClean="0"/>
              <a:t>Methodik</a:t>
            </a:r>
          </a:p>
          <a:p>
            <a:endParaRPr lang="de-DE" dirty="0" smtClean="0"/>
          </a:p>
          <a:p>
            <a:r>
              <a:rPr lang="de-DE" dirty="0" smtClean="0"/>
              <a:t>Anwendungsfall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Ergebnisse</a:t>
            </a:r>
          </a:p>
          <a:p>
            <a:endParaRPr lang="de-DE" dirty="0"/>
          </a:p>
          <a:p>
            <a:r>
              <a:rPr lang="de-DE" b="1" dirty="0" smtClean="0"/>
              <a:t>Zusammenfassung &amp; Ausblick</a:t>
            </a:r>
            <a:endParaRPr lang="de-DE" b="1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35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b="1" noProof="0" dirty="0" smtClean="0"/>
              <a:t>Regionalisierung</a:t>
            </a:r>
            <a:r>
              <a:rPr lang="de-DE" noProof="0" dirty="0" smtClean="0"/>
              <a:t> der </a:t>
            </a:r>
            <a:r>
              <a:rPr lang="de-DE" b="1" noProof="0" dirty="0" smtClean="0"/>
              <a:t>Stromerzeugungsanlagen</a:t>
            </a:r>
            <a:r>
              <a:rPr lang="de-DE" noProof="0" dirty="0" smtClean="0"/>
              <a:t> und Stromnachfrage konventioneller und </a:t>
            </a:r>
            <a:r>
              <a:rPr lang="de-DE" b="1" noProof="0" dirty="0" smtClean="0"/>
              <a:t>flexibler Verbraucher </a:t>
            </a:r>
            <a:r>
              <a:rPr lang="de-DE" noProof="0" dirty="0" smtClean="0"/>
              <a:t>auf Hochspannungsebene</a:t>
            </a:r>
          </a:p>
          <a:p>
            <a:r>
              <a:rPr lang="de-DE" b="1" noProof="0" dirty="0" smtClean="0"/>
              <a:t>Stochastische Optimierung</a:t>
            </a:r>
            <a:r>
              <a:rPr lang="de-DE" noProof="0" dirty="0" smtClean="0"/>
              <a:t> der Heimbatteriespeicher zur Maximierung des Eigenverbrauchs</a:t>
            </a:r>
          </a:p>
          <a:p>
            <a:endParaRPr lang="de-DE" noProof="0" dirty="0"/>
          </a:p>
          <a:p>
            <a:r>
              <a:rPr lang="de-DE" noProof="0" dirty="0" smtClean="0"/>
              <a:t>Ergebnisse zeigen, eine </a:t>
            </a:r>
            <a:r>
              <a:rPr lang="de-DE" b="1" noProof="0" dirty="0" smtClean="0"/>
              <a:t>Minimierung von PV-Einspeisespitzen</a:t>
            </a:r>
            <a:r>
              <a:rPr lang="de-DE" noProof="0" dirty="0" smtClean="0"/>
              <a:t>, und eine erhöhte Einspeisung in den Abendstunden</a:t>
            </a:r>
          </a:p>
          <a:p>
            <a:r>
              <a:rPr lang="de-DE" noProof="0" dirty="0" smtClean="0"/>
              <a:t>Bei hoher Einspeisung durch Windturbinen </a:t>
            </a:r>
            <a:r>
              <a:rPr lang="de-DE" b="1" noProof="0" dirty="0" smtClean="0"/>
              <a:t>kann es dazu zu erhöhter </a:t>
            </a:r>
            <a:r>
              <a:rPr lang="de-DE" b="1" noProof="0" dirty="0" err="1" smtClean="0"/>
              <a:t>Abregelung</a:t>
            </a:r>
            <a:r>
              <a:rPr lang="de-DE" b="1" noProof="0" dirty="0" smtClean="0"/>
              <a:t> kommen</a:t>
            </a:r>
            <a:r>
              <a:rPr lang="de-DE" noProof="0" dirty="0" smtClean="0"/>
              <a:t>. Dies muss durch Netzberechnungen weiter untersucht werden. Generell aber </a:t>
            </a:r>
            <a:r>
              <a:rPr lang="de-DE" b="1" noProof="0" dirty="0" smtClean="0"/>
              <a:t>Verbesserung des Systems</a:t>
            </a:r>
            <a:r>
              <a:rPr lang="de-DE" noProof="0" dirty="0" smtClean="0"/>
              <a:t>.</a:t>
            </a:r>
          </a:p>
          <a:p>
            <a:endParaRPr lang="de-DE" noProof="0" dirty="0" smtClean="0"/>
          </a:p>
          <a:p>
            <a:r>
              <a:rPr lang="de-DE" noProof="0" dirty="0" smtClean="0"/>
              <a:t>Weitere Untersuchungen nötig in Bezug auf</a:t>
            </a:r>
          </a:p>
          <a:p>
            <a:pPr lvl="1"/>
            <a:r>
              <a:rPr lang="de-DE" noProof="0" dirty="0" smtClean="0"/>
              <a:t>Netzrestriktionen</a:t>
            </a:r>
          </a:p>
          <a:p>
            <a:pPr lvl="1"/>
            <a:r>
              <a:rPr lang="de-DE" noProof="0" dirty="0" smtClean="0"/>
              <a:t>Größe der Batteriespeicher</a:t>
            </a:r>
          </a:p>
          <a:p>
            <a:pPr lvl="1"/>
            <a:r>
              <a:rPr lang="de-DE" noProof="0" dirty="0" smtClean="0"/>
              <a:t>Mögliche systemische Verbesserungen durch geplanten Einsatz von </a:t>
            </a:r>
            <a:r>
              <a:rPr lang="de-DE" noProof="0" dirty="0" err="1" smtClean="0"/>
              <a:t>PtX</a:t>
            </a:r>
            <a:r>
              <a:rPr lang="de-DE" noProof="0" dirty="0" smtClean="0"/>
              <a:t> und </a:t>
            </a:r>
            <a:r>
              <a:rPr lang="de-DE" noProof="0" dirty="0"/>
              <a:t>F</a:t>
            </a:r>
            <a:r>
              <a:rPr lang="de-DE" noProof="0" dirty="0" smtClean="0"/>
              <a:t>lexibilisierung der Stromnachfrage durch Wärmepumpen und E-Mobilität</a:t>
            </a:r>
          </a:p>
          <a:p>
            <a:endParaRPr lang="de-DE" noProof="0" dirty="0" smtClean="0"/>
          </a:p>
          <a:p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Zusammenfassung und Ausblick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6737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139285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Vielen Dank für die Aufmerksamkeit!</a:t>
            </a:r>
            <a:endParaRPr lang="de-DE" sz="2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2161892"/>
            <a:ext cx="1618887" cy="2323511"/>
          </a:xfrm>
          <a:prstGeom prst="rect">
            <a:avLst/>
          </a:prstGeom>
        </p:spPr>
      </p:pic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2099753" y="2161892"/>
            <a:ext cx="6703850" cy="232351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Christian </a:t>
            </a:r>
            <a:r>
              <a:rPr lang="de-DE" sz="1600" dirty="0" err="1" smtClean="0"/>
              <a:t>Perau</a:t>
            </a:r>
            <a:endParaRPr lang="de-DE" sz="1600" dirty="0" smtClean="0"/>
          </a:p>
          <a:p>
            <a:r>
              <a:rPr lang="de-DE" sz="1600" dirty="0" smtClean="0"/>
              <a:t>Karlsruher Institut für Technologie, Institut für Industrielle Produktion (IIP), Lehrstuhl für Energiewirtschaft</a:t>
            </a:r>
            <a:endParaRPr lang="de-DE" sz="1600" dirty="0" smtClean="0"/>
          </a:p>
          <a:p>
            <a:r>
              <a:rPr lang="de-DE" sz="1600" dirty="0" smtClean="0"/>
              <a:t>E-</a:t>
            </a:r>
            <a:r>
              <a:rPr lang="de-DE" sz="1600" dirty="0" smtClean="0"/>
              <a:t>Mail: </a:t>
            </a:r>
            <a:r>
              <a:rPr lang="de-DE" sz="1600" dirty="0" smtClean="0">
                <a:hlinkClick r:id="rId3"/>
              </a:rPr>
              <a:t>christian.perau@kit.edu</a:t>
            </a:r>
            <a:endParaRPr lang="de-DE" sz="1600" dirty="0" smtClean="0"/>
          </a:p>
          <a:p>
            <a:r>
              <a:rPr lang="de-DE" sz="1600" dirty="0" smtClean="0"/>
              <a:t>Tel.: </a:t>
            </a:r>
            <a:r>
              <a:rPr lang="en-US" sz="1600" dirty="0"/>
              <a:t>+49 721 608-44577</a:t>
            </a:r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 smtClean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13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 &amp; Motivation</a:t>
            </a:r>
          </a:p>
          <a:p>
            <a:endParaRPr lang="de-DE" dirty="0"/>
          </a:p>
          <a:p>
            <a:r>
              <a:rPr lang="de-DE" dirty="0" smtClean="0"/>
              <a:t>Methodik</a:t>
            </a:r>
          </a:p>
          <a:p>
            <a:endParaRPr lang="de-DE" dirty="0" smtClean="0"/>
          </a:p>
          <a:p>
            <a:r>
              <a:rPr lang="de-DE" dirty="0" smtClean="0"/>
              <a:t>Anwendungsfall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Ergebnisse</a:t>
            </a:r>
          </a:p>
          <a:p>
            <a:endParaRPr lang="de-DE" dirty="0"/>
          </a:p>
          <a:p>
            <a:r>
              <a:rPr lang="de-DE" dirty="0" smtClean="0"/>
              <a:t>Zusammenfassung &amp; 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20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Backup – Methodik Regionalisierung Last</a:t>
            </a:r>
            <a:endParaRPr lang="de-DE" noProof="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89" y="1399876"/>
            <a:ext cx="5717540" cy="2821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4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21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Regionalisierung der </a:t>
            </a:r>
            <a:r>
              <a:rPr lang="de-DE" noProof="0" dirty="0" err="1" smtClean="0"/>
              <a:t>Erzeugunsanlagen</a:t>
            </a:r>
            <a:r>
              <a:rPr lang="de-DE" noProof="0" dirty="0" smtClean="0"/>
              <a:t> in 2030</a:t>
            </a:r>
            <a:endParaRPr lang="de-DE" noProof="0" dirty="0"/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714"/>
            <a:ext cx="2016000" cy="2160000"/>
          </a:xfrm>
          <a:prstGeom prst="rect">
            <a:avLst/>
          </a:prstGeom>
        </p:spPr>
      </p:pic>
      <p:pic>
        <p:nvPicPr>
          <p:cNvPr id="7" name="Grafik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2107714"/>
            <a:ext cx="2016000" cy="2160000"/>
          </a:xfrm>
          <a:prstGeom prst="rect">
            <a:avLst/>
          </a:prstGeom>
        </p:spPr>
      </p:pic>
      <p:pic>
        <p:nvPicPr>
          <p:cNvPr id="8" name="Grafik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2107714"/>
            <a:ext cx="2016000" cy="2160000"/>
          </a:xfrm>
          <a:prstGeom prst="rect">
            <a:avLst/>
          </a:prstGeom>
        </p:spPr>
      </p:pic>
      <p:pic>
        <p:nvPicPr>
          <p:cNvPr id="9" name="Grafik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2107714"/>
            <a:ext cx="2016000" cy="2160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A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76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B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52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C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128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15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Regionalisierung der </a:t>
            </a:r>
            <a:r>
              <a:rPr lang="de-DE" noProof="0" dirty="0" err="1" smtClean="0"/>
              <a:t>Erzeugunsanlagen</a:t>
            </a:r>
            <a:r>
              <a:rPr lang="de-DE" noProof="0" dirty="0" smtClean="0"/>
              <a:t> in 2050</a:t>
            </a:r>
            <a:endParaRPr lang="de-DE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A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376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B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752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C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128000" y="1738382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D</a:t>
            </a:r>
            <a:endParaRPr lang="de-DE" dirty="0"/>
          </a:p>
        </p:txBody>
      </p:sp>
      <p:pic>
        <p:nvPicPr>
          <p:cNvPr id="2" name="Grafi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714"/>
            <a:ext cx="2016000" cy="2160000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2107714"/>
            <a:ext cx="2016000" cy="2160000"/>
          </a:xfrm>
          <a:prstGeom prst="rect">
            <a:avLst/>
          </a:prstGeom>
        </p:spPr>
      </p:pic>
      <p:pic>
        <p:nvPicPr>
          <p:cNvPr id="15" name="Grafik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00" y="2107714"/>
            <a:ext cx="2016000" cy="2160000"/>
          </a:xfrm>
          <a:prstGeom prst="rect">
            <a:avLst/>
          </a:prstGeom>
        </p:spPr>
      </p:pic>
      <p:pic>
        <p:nvPicPr>
          <p:cNvPr id="16" name="Grafik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00" y="2107714"/>
            <a:ext cx="2016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8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0" y="1207978"/>
            <a:ext cx="4500000" cy="343152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515"/>
            <a:ext cx="4500000" cy="3447992"/>
          </a:xfrm>
          <a:prstGeom prst="rect">
            <a:avLst/>
          </a:prstGeom>
          <a:noFill/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Regionalisierung der Stromnachfrage in 2030</a:t>
            </a:r>
            <a:endParaRPr lang="de-DE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1242000" y="822183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A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886000" y="822183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90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Regionalisierung der Stromnachfrage in 2030</a:t>
            </a:r>
            <a:endParaRPr lang="de-DE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1242000" y="822183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C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5886000" y="822183"/>
            <a:ext cx="2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Storyline</a:t>
            </a:r>
            <a:r>
              <a:rPr lang="de-DE" dirty="0" smtClean="0"/>
              <a:t> D</a:t>
            </a: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978"/>
            <a:ext cx="4500000" cy="3430800"/>
          </a:xfrm>
          <a:prstGeom prst="rect">
            <a:avLst/>
          </a:prstGeom>
          <a:noFill/>
        </p:spPr>
      </p:pic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207978"/>
            <a:ext cx="4500000" cy="343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50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</a:t>
            </a:r>
            <a:r>
              <a:rPr lang="de-DE" noProof="0" dirty="0" err="1" smtClean="0"/>
              <a:t>Dispatch</a:t>
            </a:r>
            <a:r>
              <a:rPr lang="de-DE" noProof="0" dirty="0" smtClean="0"/>
              <a:t> an verschiedenen Netzknoten (1)</a:t>
            </a:r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933292"/>
            <a:ext cx="7137779" cy="37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3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Backup – </a:t>
            </a:r>
            <a:r>
              <a:rPr lang="de-DE" noProof="0" dirty="0" err="1" smtClean="0"/>
              <a:t>Dispatch</a:t>
            </a:r>
            <a:r>
              <a:rPr lang="de-DE" noProof="0" dirty="0" smtClean="0"/>
              <a:t> an verschiedenen Netzknoten (2)</a:t>
            </a:r>
            <a:endParaRPr lang="de-DE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933024"/>
            <a:ext cx="7138800" cy="3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27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Backup – </a:t>
            </a:r>
            <a:r>
              <a:rPr lang="de-DE" noProof="0" dirty="0" err="1" smtClean="0"/>
              <a:t>Dispatch</a:t>
            </a:r>
            <a:r>
              <a:rPr lang="de-DE" noProof="0" dirty="0" smtClean="0"/>
              <a:t> in Frankreich in 2050</a:t>
            </a:r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933024"/>
            <a:ext cx="7138800" cy="3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9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Backup – </a:t>
            </a:r>
            <a:r>
              <a:rPr lang="de-DE" noProof="0" dirty="0" err="1" smtClean="0"/>
              <a:t>Dispatch</a:t>
            </a:r>
            <a:r>
              <a:rPr lang="de-DE" noProof="0" dirty="0" smtClean="0"/>
              <a:t> in Österreich in 2050</a:t>
            </a:r>
            <a:endParaRPr lang="de-DE" noProof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933024"/>
            <a:ext cx="7138800" cy="3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0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Backup – </a:t>
            </a:r>
            <a:r>
              <a:rPr lang="de-DE" noProof="0" dirty="0" err="1" smtClean="0"/>
              <a:t>Dispatch</a:t>
            </a:r>
            <a:r>
              <a:rPr lang="de-DE" noProof="0" dirty="0" smtClean="0"/>
              <a:t> in der Schweiz in 2050</a:t>
            </a:r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" y="933024"/>
            <a:ext cx="7138800" cy="3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Einleitung &amp; Motivation</a:t>
            </a:r>
          </a:p>
          <a:p>
            <a:endParaRPr lang="de-DE" dirty="0"/>
          </a:p>
          <a:p>
            <a:r>
              <a:rPr lang="de-DE" dirty="0" smtClean="0"/>
              <a:t>Methodik</a:t>
            </a:r>
          </a:p>
          <a:p>
            <a:endParaRPr lang="de-DE" dirty="0" smtClean="0"/>
          </a:p>
          <a:p>
            <a:r>
              <a:rPr lang="de-DE" dirty="0" smtClean="0"/>
              <a:t>Anwendungsfall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Ergebnisse</a:t>
            </a:r>
          </a:p>
          <a:p>
            <a:endParaRPr lang="de-DE" dirty="0"/>
          </a:p>
          <a:p>
            <a:r>
              <a:rPr lang="de-DE" dirty="0" smtClean="0"/>
              <a:t>Zusammenfassung &amp; 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252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50" y="1188000"/>
            <a:ext cx="4259480" cy="3365893"/>
          </a:xfrm>
        </p:spPr>
        <p:txBody>
          <a:bodyPr/>
          <a:lstStyle/>
          <a:p>
            <a:r>
              <a:rPr lang="de-DE" noProof="0" dirty="0" smtClean="0"/>
              <a:t>Energiesysteme sind im Wandel</a:t>
            </a:r>
          </a:p>
          <a:p>
            <a:endParaRPr lang="de-DE" noProof="0" dirty="0"/>
          </a:p>
          <a:p>
            <a:r>
              <a:rPr lang="de-DE" noProof="0" dirty="0" smtClean="0"/>
              <a:t>Integration erneuerbarer Energiequellen stellt das Energiesystem vor Herausforderungen</a:t>
            </a:r>
          </a:p>
          <a:p>
            <a:endParaRPr lang="de-DE" noProof="0" dirty="0"/>
          </a:p>
          <a:p>
            <a:r>
              <a:rPr lang="de-DE" noProof="0" dirty="0"/>
              <a:t>EU Green Deal</a:t>
            </a:r>
          </a:p>
          <a:p>
            <a:endParaRPr lang="de-DE" noProof="0" dirty="0"/>
          </a:p>
          <a:p>
            <a:r>
              <a:rPr lang="de-DE" noProof="0" dirty="0"/>
              <a:t>Urteil BVerfG vom 29.04.2021</a:t>
            </a:r>
          </a:p>
          <a:p>
            <a:endParaRPr lang="de-DE" noProof="0" dirty="0"/>
          </a:p>
          <a:p>
            <a:endParaRPr lang="de-DE" noProof="0" dirty="0" smtClean="0"/>
          </a:p>
          <a:p>
            <a:endParaRPr lang="de-DE" noProof="0" dirty="0"/>
          </a:p>
          <a:p>
            <a:endParaRPr lang="de-DE" noProof="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Einleitung &amp; Motivation</a:t>
            </a:r>
            <a:endParaRPr lang="de-DE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12" y="1481426"/>
            <a:ext cx="4922994" cy="246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noProof="0" dirty="0" smtClean="0"/>
              <a:t>Um </a:t>
            </a:r>
            <a:r>
              <a:rPr lang="de-DE" b="1" noProof="0" dirty="0" smtClean="0"/>
              <a:t>erneuerbare Energien in andere Sektoren </a:t>
            </a:r>
            <a:r>
              <a:rPr lang="de-DE" noProof="0" dirty="0" smtClean="0"/>
              <a:t>zu bringen stehen verschiedene </a:t>
            </a:r>
            <a:r>
              <a:rPr lang="de-DE" b="1" noProof="0" dirty="0" smtClean="0"/>
              <a:t>flexible Verbraucher</a:t>
            </a:r>
            <a:r>
              <a:rPr lang="de-DE" noProof="0" dirty="0" smtClean="0"/>
              <a:t> zur Verfügung</a:t>
            </a:r>
          </a:p>
          <a:p>
            <a:pPr lvl="1"/>
            <a:r>
              <a:rPr lang="de-DE" noProof="0" dirty="0" smtClean="0"/>
              <a:t>Wärmepumpen, E-Autos, Heimbatteriespeicher</a:t>
            </a:r>
            <a:endParaRPr lang="de-DE" noProof="0" dirty="0"/>
          </a:p>
          <a:p>
            <a:r>
              <a:rPr lang="de-DE" b="1" noProof="0" dirty="0" smtClean="0"/>
              <a:t>Erhöhte Stromnachfrage </a:t>
            </a:r>
            <a:r>
              <a:rPr lang="de-DE" noProof="0" dirty="0" smtClean="0"/>
              <a:t>in der Zukunft zu erwarten</a:t>
            </a:r>
            <a:endParaRPr lang="de-DE" noProof="0" dirty="0"/>
          </a:p>
          <a:p>
            <a:r>
              <a:rPr lang="de-DE" noProof="0" dirty="0" smtClean="0"/>
              <a:t>Aufgrund schwankender Einspeisung der Erneuerbaren wird eine </a:t>
            </a:r>
            <a:r>
              <a:rPr lang="de-DE" b="1" noProof="0" dirty="0" smtClean="0"/>
              <a:t>flexible Nachfrage </a:t>
            </a:r>
            <a:r>
              <a:rPr lang="de-DE" noProof="0" dirty="0" smtClean="0"/>
              <a:t>notwendig sein</a:t>
            </a:r>
          </a:p>
          <a:p>
            <a:endParaRPr lang="de-DE" noProof="0" dirty="0" smtClean="0"/>
          </a:p>
          <a:p>
            <a:r>
              <a:rPr lang="de-DE" noProof="0" dirty="0" smtClean="0"/>
              <a:t>Im Rahmen des Projektes ENSURE</a:t>
            </a:r>
            <a:r>
              <a:rPr lang="de-DE" baseline="30000" noProof="0" dirty="0" smtClean="0"/>
              <a:t>1</a:t>
            </a:r>
            <a:r>
              <a:rPr lang="de-DE" noProof="0" dirty="0" smtClean="0"/>
              <a:t> wird untersucht wie sich insbesondere die Stromnetze in Zukunft verändern müssen</a:t>
            </a:r>
          </a:p>
          <a:p>
            <a:r>
              <a:rPr lang="de-DE" noProof="0" dirty="0" smtClean="0"/>
              <a:t>In dieser Arbeit werden dabei die </a:t>
            </a:r>
            <a:r>
              <a:rPr lang="de-DE" b="1" noProof="0" dirty="0" smtClean="0"/>
              <a:t>Auswirkungen der flexiblen Verbraucher</a:t>
            </a:r>
            <a:r>
              <a:rPr lang="de-DE" noProof="0" dirty="0" smtClean="0"/>
              <a:t>, insbesondere </a:t>
            </a:r>
            <a:r>
              <a:rPr lang="de-DE" b="1" noProof="0" dirty="0" smtClean="0"/>
              <a:t>Heimbatteriespeicher</a:t>
            </a:r>
            <a:r>
              <a:rPr lang="de-DE" noProof="0" dirty="0" smtClean="0"/>
              <a:t>, auf </a:t>
            </a:r>
            <a:r>
              <a:rPr lang="de-DE" b="1" noProof="0" dirty="0" smtClean="0"/>
              <a:t>HS-Netz- und Systemebene für Europa </a:t>
            </a:r>
            <a:r>
              <a:rPr lang="de-DE" noProof="0" dirty="0" smtClean="0"/>
              <a:t>untersucht</a:t>
            </a:r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Einleitung &amp; Motivation</a:t>
            </a:r>
            <a:endParaRPr lang="de-DE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75960" y="4539817"/>
            <a:ext cx="20265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1: https://www.kopernikus-projekte.de/projekte/ensure</a:t>
            </a:r>
          </a:p>
        </p:txBody>
      </p:sp>
    </p:spTree>
    <p:extLst>
      <p:ext uri="{BB962C8B-B14F-4D97-AF65-F5344CB8AC3E}">
        <p14:creationId xmlns:p14="http://schemas.microsoft.com/office/powerpoint/2010/main" val="40085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 &amp; Motivation</a:t>
            </a:r>
          </a:p>
          <a:p>
            <a:endParaRPr lang="de-DE" dirty="0"/>
          </a:p>
          <a:p>
            <a:r>
              <a:rPr lang="de-DE" b="1" dirty="0" smtClean="0"/>
              <a:t>Methodik</a:t>
            </a:r>
          </a:p>
          <a:p>
            <a:endParaRPr lang="de-DE" dirty="0" smtClean="0"/>
          </a:p>
          <a:p>
            <a:r>
              <a:rPr lang="de-DE" dirty="0" smtClean="0"/>
              <a:t>Anwendungsfall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Ergebnisse</a:t>
            </a:r>
          </a:p>
          <a:p>
            <a:endParaRPr lang="de-DE" dirty="0"/>
          </a:p>
          <a:p>
            <a:r>
              <a:rPr lang="de-DE" dirty="0" smtClean="0"/>
              <a:t>Zusammenfassung &amp; 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513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00049" y="1188000"/>
            <a:ext cx="4406946" cy="3365893"/>
          </a:xfrm>
        </p:spPr>
        <p:txBody>
          <a:bodyPr>
            <a:normAutofit/>
          </a:bodyPr>
          <a:lstStyle/>
          <a:p>
            <a:r>
              <a:rPr lang="de-DE" sz="1800" noProof="0" dirty="0" smtClean="0"/>
              <a:t>Ziele der Erneuerbaren Energien sind oft auf nationaler Ebene definiert</a:t>
            </a:r>
          </a:p>
          <a:p>
            <a:endParaRPr lang="de-DE" sz="1800" noProof="0" dirty="0"/>
          </a:p>
          <a:p>
            <a:r>
              <a:rPr lang="de-DE" sz="1800" noProof="0" dirty="0" smtClean="0"/>
              <a:t>Regionalisierung der Stromerzeugungskapazitäten und der Stromnachfrage inklusive flexibler Verbraucher (z.B. Wärmepumpe/Elektromobilität)</a:t>
            </a:r>
          </a:p>
          <a:p>
            <a:endParaRPr lang="de-DE" sz="1800" noProof="0" dirty="0"/>
          </a:p>
          <a:p>
            <a:r>
              <a:rPr lang="de-DE" sz="1800" noProof="0" dirty="0" smtClean="0"/>
              <a:t>Ergebnis: Erzeugungskapazitäten und Zeitreihen für Stromerzeugung und -nachfrage auf Hochspannungsebene</a:t>
            </a:r>
            <a:endParaRPr lang="de-DE" sz="1800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Methodik - Regionalisierung</a:t>
            </a:r>
            <a:endParaRPr lang="de-DE" noProof="0" dirty="0"/>
          </a:p>
        </p:txBody>
      </p:sp>
      <p:pic>
        <p:nvPicPr>
          <p:cNvPr id="9" name="Grafi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95" y="1016446"/>
            <a:ext cx="4128135" cy="3599815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5675811" y="3938452"/>
            <a:ext cx="398418" cy="1175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23561" y="3892732"/>
            <a:ext cx="803366" cy="515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7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400049" y="1188000"/>
                <a:ext cx="8395933" cy="3008687"/>
              </a:xfrm>
            </p:spPr>
            <p:txBody>
              <a:bodyPr>
                <a:noAutofit/>
              </a:bodyPr>
              <a:lstStyle/>
              <a:p>
                <a:r>
                  <a:rPr lang="de-DE" sz="800" noProof="0" dirty="0" smtClean="0"/>
                  <a:t>Zielfunktion: Stromkosten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hh</m:t>
                            </m:r>
                          </m:sup>
                        </m:sSub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𝑝𝑣</m:t>
                            </m:r>
                          </m:sup>
                        </m:sSubSup>
                      </m:e>
                    </m:d>
                    <m:r>
                      <a:rPr lang="de-DE" sz="800" i="1" noProof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hh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Füllung/Leerung der Batterie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sz="800" i="1" noProof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Deckung </a:t>
                </a:r>
                <a:r>
                  <a:rPr lang="de-DE" sz="800" noProof="0" dirty="0" smtClean="0"/>
                  <a:t>der Stromnachfrage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hh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err="1" smtClean="0"/>
                  <a:t>Abregelung</a:t>
                </a:r>
                <a:r>
                  <a:rPr lang="de-DE" sz="800" noProof="0" dirty="0" smtClean="0"/>
                  <a:t> &lt;= PV-Erzeugung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bSup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Maximale Netzeinspeisung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𝑝𝑣</m:t>
                        </m:r>
                      </m:sup>
                    </m:sSup>
                    <m:r>
                      <a:rPr lang="de-DE" sz="800" i="1" noProof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Maximal gespeicherte Energie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</m:sSubSup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Maximale </a:t>
                </a:r>
                <a:r>
                  <a:rPr lang="de-DE" sz="800" noProof="0" dirty="0" err="1" smtClean="0"/>
                  <a:t>Laderate</a:t>
                </a:r>
                <a:r>
                  <a:rPr lang="de-DE" sz="800" noProof="0" dirty="0" smtClean="0"/>
                  <a:t>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de-DE" sz="800" noProof="0" dirty="0" smtClean="0"/>
              </a:p>
              <a:p>
                <a:endParaRPr lang="de-DE" sz="800" noProof="0" dirty="0" smtClean="0"/>
              </a:p>
              <a:p>
                <a:r>
                  <a:rPr lang="de-DE" sz="800" noProof="0" dirty="0" smtClean="0"/>
                  <a:t>Maximale Entladerate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bSup>
                    <m:r>
                      <a:rPr lang="de-DE" sz="800" i="1" noProof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de-DE" sz="8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800" i="1" noProof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p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de-DE" sz="800" noProof="0" dirty="0" smtClean="0"/>
              </a:p>
              <a:p>
                <a:endParaRPr lang="de-DE" sz="800" noProof="0" dirty="0"/>
              </a:p>
              <a:p>
                <a:r>
                  <a:rPr lang="de-DE" sz="800" noProof="0" dirty="0" smtClean="0"/>
                  <a:t>Nichtnegativitätsbedingung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8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sz="800" i="1" noProof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sz="800" i="1" noProof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de-DE" sz="800" noProof="0" dirty="0" smtClean="0"/>
              </a:p>
              <a:p>
                <a:pPr marL="0" indent="0">
                  <a:buNone/>
                </a:pPr>
                <a:endParaRPr lang="de-DE" sz="800" noProof="0" dirty="0" smtClean="0"/>
              </a:p>
              <a:p>
                <a:pPr marL="0" indent="0">
                  <a:buNone/>
                </a:pPr>
                <a:r>
                  <a:rPr lang="de-DE" sz="800" noProof="0" dirty="0" smtClean="0"/>
                  <a:t>Zur Reduktion der Komplexität: </a:t>
                </a:r>
                <a:r>
                  <a:rPr lang="de-DE" sz="800" noProof="0" dirty="0" err="1" smtClean="0"/>
                  <a:t>Diskretisierung</a:t>
                </a:r>
                <a:r>
                  <a:rPr lang="de-DE" sz="800" noProof="0" dirty="0" smtClean="0"/>
                  <a:t> der Speicherstände </a:t>
                </a:r>
              </a:p>
              <a:p>
                <a:pPr marL="0" indent="0">
                  <a:buNone/>
                </a:pPr>
                <a:r>
                  <a:rPr lang="de-DE" sz="800" noProof="0" dirty="0" smtClean="0"/>
                  <a:t>Lösung mittels Back-Propagation</a:t>
                </a:r>
              </a:p>
              <a:p>
                <a:endParaRPr lang="de-DE" sz="800" noProof="0" dirty="0"/>
              </a:p>
            </p:txBody>
          </p:sp>
        </mc:Choice>
        <mc:Fallback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0049" y="1188000"/>
                <a:ext cx="8395933" cy="3008687"/>
              </a:xfrm>
              <a:blipFill>
                <a:blip r:embed="rId2"/>
                <a:stretch>
                  <a:fillRect l="-799" t="-7505" b="-1277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/>
          <p:cNvSpPr/>
          <p:nvPr/>
        </p:nvSpPr>
        <p:spPr>
          <a:xfrm>
            <a:off x="7117308" y="1188000"/>
            <a:ext cx="1678674" cy="17940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chemeClr val="tx1"/>
                </a:solidFill>
              </a:rPr>
              <a:t>Indizes - Typ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Erzeugung 	</a:t>
            </a:r>
            <a:r>
              <a:rPr lang="de-DE" sz="800" dirty="0" smtClean="0">
                <a:solidFill>
                  <a:schemeClr val="tx1"/>
                </a:solidFill>
              </a:rPr>
              <a:t>	g</a:t>
            </a:r>
            <a:endParaRPr lang="de-DE" sz="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Nachfrage		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 err="1">
                <a:solidFill>
                  <a:schemeClr val="tx1"/>
                </a:solidFill>
              </a:rPr>
              <a:t>Abgeregelt</a:t>
            </a:r>
            <a:r>
              <a:rPr lang="de-DE" sz="800" dirty="0">
                <a:solidFill>
                  <a:schemeClr val="tx1"/>
                </a:solidFill>
              </a:rPr>
              <a:t>		w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r>
              <a:rPr lang="de-DE" sz="800" dirty="0">
                <a:solidFill>
                  <a:schemeClr val="tx1"/>
                </a:solidFill>
              </a:rPr>
              <a:t>Indizes - Akteur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Haushalt		</a:t>
            </a:r>
            <a:r>
              <a:rPr lang="de-DE" sz="800" dirty="0" err="1">
                <a:solidFill>
                  <a:schemeClr val="tx1"/>
                </a:solidFill>
              </a:rPr>
              <a:t>hh</a:t>
            </a:r>
            <a:endParaRPr lang="de-DE" sz="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PV			</a:t>
            </a:r>
            <a:r>
              <a:rPr lang="de-DE" sz="800" dirty="0" err="1">
                <a:solidFill>
                  <a:schemeClr val="tx1"/>
                </a:solidFill>
              </a:rPr>
              <a:t>pv</a:t>
            </a:r>
            <a:endParaRPr lang="de-DE" sz="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Batterie		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Netz		g</a:t>
            </a:r>
          </a:p>
          <a:p>
            <a:endParaRPr lang="de-DE" sz="800" dirty="0">
              <a:solidFill>
                <a:schemeClr val="tx1"/>
              </a:solidFill>
            </a:endParaRPr>
          </a:p>
          <a:p>
            <a:r>
              <a:rPr lang="de-DE" sz="800" dirty="0">
                <a:solidFill>
                  <a:schemeClr val="tx1"/>
                </a:solidFill>
              </a:rPr>
              <a:t>Variablen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Strommenge	</a:t>
            </a:r>
            <a:r>
              <a:rPr lang="de-DE" sz="800" dirty="0" smtClean="0">
                <a:solidFill>
                  <a:schemeClr val="tx1"/>
                </a:solidFill>
              </a:rPr>
              <a:t>	x</a:t>
            </a:r>
            <a:endParaRPr lang="de-DE" sz="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800" dirty="0">
                <a:solidFill>
                  <a:schemeClr val="tx1"/>
                </a:solidFill>
              </a:rPr>
              <a:t>Speicherstand	v</a:t>
            </a:r>
          </a:p>
          <a:p>
            <a:pPr algn="ctr"/>
            <a:endParaRPr lang="de-DE" sz="100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noProof="0" dirty="0" smtClean="0"/>
              <a:t>Methodik – Stochastische Optimierung der Heimbatteriespeicher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2738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Einleitung &amp; Motivation</a:t>
            </a:r>
          </a:p>
          <a:p>
            <a:endParaRPr lang="de-DE" dirty="0"/>
          </a:p>
          <a:p>
            <a:r>
              <a:rPr lang="de-DE" dirty="0" smtClean="0"/>
              <a:t>Methodik</a:t>
            </a:r>
          </a:p>
          <a:p>
            <a:endParaRPr lang="de-DE" dirty="0" smtClean="0"/>
          </a:p>
          <a:p>
            <a:r>
              <a:rPr lang="de-DE" b="1" dirty="0" smtClean="0"/>
              <a:t>Anwendungsfall</a:t>
            </a:r>
            <a:endParaRPr lang="de-DE" b="1" dirty="0"/>
          </a:p>
          <a:p>
            <a:endParaRPr lang="de-DE" dirty="0"/>
          </a:p>
          <a:p>
            <a:r>
              <a:rPr lang="de-DE" dirty="0" smtClean="0"/>
              <a:t>Ergebnisse</a:t>
            </a:r>
          </a:p>
          <a:p>
            <a:endParaRPr lang="de-DE" dirty="0"/>
          </a:p>
          <a:p>
            <a:r>
              <a:rPr lang="de-DE" dirty="0" smtClean="0"/>
              <a:t>Zusammenfassung &amp; Ausblick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07.09.2021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Agenda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062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1218</Words>
  <Application>Microsoft Office PowerPoint</Application>
  <PresentationFormat>Benutzerdefiniert</PresentationFormat>
  <Paragraphs>270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Design1</vt:lpstr>
      <vt:lpstr>PowerPoint-Präsentation</vt:lpstr>
      <vt:lpstr>Agenda</vt:lpstr>
      <vt:lpstr>Agenda</vt:lpstr>
      <vt:lpstr>Einleitung &amp; Motivation</vt:lpstr>
      <vt:lpstr>Einleitung &amp; Motivation</vt:lpstr>
      <vt:lpstr>Agenda</vt:lpstr>
      <vt:lpstr>Methodik - Regionalisierung</vt:lpstr>
      <vt:lpstr>Methodik – Stochastische Optimierung der Heimbatteriespeicher</vt:lpstr>
      <vt:lpstr>Agenda</vt:lpstr>
      <vt:lpstr>Anwendungsfall - Storylines</vt:lpstr>
      <vt:lpstr>Anwendungsfall – Parametrisierung der Stochastischen Optimierung</vt:lpstr>
      <vt:lpstr>Agenda</vt:lpstr>
      <vt:lpstr>Ergebnisse – Regionalisierung der flexiblen Stromnachfrage</vt:lpstr>
      <vt:lpstr>Ergebnisse – Auswirkung der Heimspeicher auf Hochspannungsebene</vt:lpstr>
      <vt:lpstr>Ergebnisse – Auswirkung der Heimspeicher auf nationaler Ebene</vt:lpstr>
      <vt:lpstr>Ergebnisse – Auswirkung der Heimspeicher auf jährliche Residuallast</vt:lpstr>
      <vt:lpstr>Agenda</vt:lpstr>
      <vt:lpstr>Zusammenfassung und Ausblick</vt:lpstr>
      <vt:lpstr>PowerPoint-Präsentation</vt:lpstr>
      <vt:lpstr>Backup – Methodik Regionalisierung Last</vt:lpstr>
      <vt:lpstr>Backup – Regionalisierung der Erzeugunsanlagen in 2030</vt:lpstr>
      <vt:lpstr>Backup – Regionalisierung der Erzeugunsanlagen in 2050</vt:lpstr>
      <vt:lpstr>Backup – Regionalisierung der Stromnachfrage in 2030</vt:lpstr>
      <vt:lpstr>Backup – Regionalisierung der Stromnachfrage in 2030</vt:lpstr>
      <vt:lpstr>Backup – Dispatch an verschiedenen Netzknoten (1)</vt:lpstr>
      <vt:lpstr>Backup – Dispatch an verschiedenen Netzknoten (2)</vt:lpstr>
      <vt:lpstr>Backup – Dispatch in Frankreich in 2050</vt:lpstr>
      <vt:lpstr>Backup – Dispatch in Österreich in 2050</vt:lpstr>
      <vt:lpstr>Backup – Dispatch in der Schweiz in 2050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Perau, Christian (IIP)</cp:lastModifiedBy>
  <cp:revision>102</cp:revision>
  <dcterms:created xsi:type="dcterms:W3CDTF">2017-12-07T14:50:50Z</dcterms:created>
  <dcterms:modified xsi:type="dcterms:W3CDTF">2021-09-08T10:12:26Z</dcterms:modified>
</cp:coreProperties>
</file>