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6"/>
  </p:notesMasterIdLst>
  <p:sldIdLst>
    <p:sldId id="279" r:id="rId3"/>
    <p:sldId id="294" r:id="rId4"/>
    <p:sldId id="285" r:id="rId5"/>
    <p:sldId id="291" r:id="rId6"/>
    <p:sldId id="284" r:id="rId7"/>
    <p:sldId id="286" r:id="rId8"/>
    <p:sldId id="287" r:id="rId9"/>
    <p:sldId id="280" r:id="rId10"/>
    <p:sldId id="282" r:id="rId11"/>
    <p:sldId id="288" r:id="rId12"/>
    <p:sldId id="290" r:id="rId13"/>
    <p:sldId id="293" r:id="rId14"/>
    <p:sldId id="289" r:id="rId15"/>
  </p:sldIdLst>
  <p:sldSz cx="12195175" cy="6859588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0EC"/>
    <a:srgbClr val="376092"/>
    <a:srgbClr val="D99694"/>
    <a:srgbClr val="00CC66"/>
    <a:srgbClr val="CCECFF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35" autoAdjust="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2161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08.09.2021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openModex</a:t>
            </a:r>
            <a:r>
              <a:rPr lang="de-DE" dirty="0"/>
              <a:t>: offene Modellframeworks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EnSAVes</a:t>
            </a:r>
            <a:r>
              <a:rPr lang="de-DE" dirty="0"/>
              <a:t>: Entwicklungspfade neuer Stromanwendungen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POLINS: politische Instrumente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MODEX-Net: Netzmodelle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MEO: operative Energiesystemanalyse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8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dirty="0"/>
              <a:t>Betrachtung von Systemen mit hohem Flexibilitätsbedarf (80% EE)</a:t>
            </a:r>
          </a:p>
          <a:p>
            <a:pPr>
              <a:spcAft>
                <a:spcPts val="600"/>
              </a:spcAft>
            </a:pPr>
            <a:r>
              <a:rPr lang="de-DE" dirty="0"/>
              <a:t>Fokus auf Anlageneinsatz, Anlagenausbau nur punktuell betrachtet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66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Harmonisierung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2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de-DE" sz="1200" b="1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Modellcharakterisierung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1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Programmierungssprache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GAMS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GAMS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C++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MATLAB/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PostgreSQL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GAMS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Fortran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Python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GAMS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MATLAB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1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Optimierungsverfahren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LP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LP/MIP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Populations-basierte Heuristik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LP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LP/MIP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MIP/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Lagrange/DP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LP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LP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Quadratische Optimierung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1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Bevorzugter Solver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CPLEX 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CPLEX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CMA-ES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CPLEX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CPLEX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CPLEX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cbc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CPLEX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fmincon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1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Deterministisch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Ja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Ja/Optional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Ja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1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Zielfunktion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Min. Kosten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Min. Residuallast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1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Elemente der Zielfunktion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CAPEX, OPEX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OPEX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OPEX, Lagrange-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Multipl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CAPEX, OPEX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ctr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Residuallast, Lastausgleich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22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Betrachtung verschiedener Länder für unterschiedliche Stromerzeugungscharakteristika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71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5" descr="Folie_1-0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dirty="0"/>
              <a:t>Untertitel durch Klicken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70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5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63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dirty="0"/>
              <a:t>DLR.de  •  Folie </a:t>
            </a:r>
            <a:fld id="{A5AC3FBE-A647-41C9-A8C3-4435ED4FC895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58" r:id="rId6"/>
    <p:sldLayoutId id="2147483655" r:id="rId7"/>
    <p:sldLayoutId id="2147483656" r:id="rId8"/>
    <p:sldLayoutId id="214748366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cid:b36b87aa-a0e7-46ff-ba59-bf5f3cb0e19b@dlr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cid:b36b87aa-a0e7-46ff-ba59-bf5f3cb0e19b@dlr.de" TargetMode="External"/><Relationship Id="rId3" Type="http://schemas.openxmlformats.org/officeDocument/2006/relationships/hyperlink" Target="http://www.dlr.de/ve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51.jpeg"/><Relationship Id="rId2" Type="http://schemas.openxmlformats.org/officeDocument/2006/relationships/hyperlink" Target="mailto:Hedda.gardian@dlr.de" TargetMode="Externa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12.jpeg"/><Relationship Id="rId15" Type="http://schemas.openxmlformats.org/officeDocument/2006/relationships/hyperlink" Target="https://www.energiesystem-forschung.de/foerdern/modex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50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jpeg"/><Relationship Id="rId21" Type="http://schemas.openxmlformats.org/officeDocument/2006/relationships/image" Target="../media/image37.png"/><Relationship Id="rId7" Type="http://schemas.openxmlformats.org/officeDocument/2006/relationships/image" Target="../media/image23.sv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jpe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3.jpeg"/><Relationship Id="rId3" Type="http://schemas.openxmlformats.org/officeDocument/2006/relationships/image" Target="../media/image41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cid:b36b87aa-a0e7-46ff-ba59-bf5f3cb0e19b@dlr.de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Modellexperiment zur hoch aufgelösten Untersuchung des zukünftigen Lastausgleichs im Stromsystem – Ein </a:t>
            </a:r>
            <a:r>
              <a:rPr lang="de-DE" dirty="0" err="1"/>
              <a:t>szenariobasierter</a:t>
            </a:r>
            <a:r>
              <a:rPr lang="de-DE" dirty="0"/>
              <a:t> Vergleich von Modellierungen</a:t>
            </a:r>
          </a:p>
        </p:txBody>
      </p:sp>
      <p:pic>
        <p:nvPicPr>
          <p:cNvPr id="8" name="Grafik 24" descr="DLR-Logo_Grau_DE">
            <a:extLst>
              <a:ext uri="{FF2B5EF4-FFF2-40B4-BE49-F238E27FC236}">
                <a16:creationId xmlns:a16="http://schemas.microsoft.com/office/drawing/2014/main" id="{A34A0389-82F9-445C-A114-1522B743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237058"/>
            <a:ext cx="17240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23">
            <a:extLst>
              <a:ext uri="{FF2B5EF4-FFF2-40B4-BE49-F238E27FC236}">
                <a16:creationId xmlns:a16="http://schemas.microsoft.com/office/drawing/2014/main" id="{0AFD35BE-890C-4917-8CEB-8322BF9A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5" y="256110"/>
            <a:ext cx="24384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21" descr="Reiner Lemoine Institut">
            <a:extLst>
              <a:ext uri="{FF2B5EF4-FFF2-40B4-BE49-F238E27FC236}">
                <a16:creationId xmlns:a16="http://schemas.microsoft.com/office/drawing/2014/main" id="{C6193C24-6C74-4B6A-9041-BA7CD2B2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99" y="189434"/>
            <a:ext cx="5905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20">
            <a:extLst>
              <a:ext uri="{FF2B5EF4-FFF2-40B4-BE49-F238E27FC236}">
                <a16:creationId xmlns:a16="http://schemas.microsoft.com/office/drawing/2014/main" id="{0BEB8A48-3070-4B73-A10A-0DCB2DC3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7" y="664155"/>
            <a:ext cx="20383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8">
            <a:extLst>
              <a:ext uri="{FF2B5EF4-FFF2-40B4-BE49-F238E27FC236}">
                <a16:creationId xmlns:a16="http://schemas.microsoft.com/office/drawing/2014/main" id="{B1B6E53F-F609-4E22-8094-3233DBED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11" y="218008"/>
            <a:ext cx="10477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7">
            <a:extLst>
              <a:ext uri="{FF2B5EF4-FFF2-40B4-BE49-F238E27FC236}">
                <a16:creationId xmlns:a16="http://schemas.microsoft.com/office/drawing/2014/main" id="{E5A710FF-0E6D-44E7-AA84-06F61360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26" y="664155"/>
            <a:ext cx="16954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cid:b36b87aa-a0e7-46ff-ba59-bf5f3cb0e19b@dlr.de">
            <a:extLst>
              <a:ext uri="{FF2B5EF4-FFF2-40B4-BE49-F238E27FC236}">
                <a16:creationId xmlns:a16="http://schemas.microsoft.com/office/drawing/2014/main" id="{DCA260C7-50A7-4F99-9AEF-96B971003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43" y="662348"/>
            <a:ext cx="13620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0554FA2-EBA0-4990-8C32-88D9C709804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3" b="24439"/>
          <a:stretch/>
        </p:blipFill>
        <p:spPr>
          <a:xfrm>
            <a:off x="10044837" y="134771"/>
            <a:ext cx="1995783" cy="100524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0EC3E34-7CF2-4837-B724-17F45D8A3E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7" y="189434"/>
            <a:ext cx="552527" cy="400106"/>
          </a:xfrm>
          <a:prstGeom prst="rect">
            <a:avLst/>
          </a:prstGeom>
        </p:spPr>
      </p:pic>
      <p:sp>
        <p:nvSpPr>
          <p:cNvPr id="18" name="Untertitel 6">
            <a:extLst>
              <a:ext uri="{FF2B5EF4-FFF2-40B4-BE49-F238E27FC236}">
                <a16:creationId xmlns:a16="http://schemas.microsoft.com/office/drawing/2014/main" id="{200E7BF4-917D-4F06-A8AF-8012788DB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99" y="2853730"/>
            <a:ext cx="10864800" cy="2736304"/>
          </a:xfrm>
        </p:spPr>
        <p:txBody>
          <a:bodyPr/>
          <a:lstStyle/>
          <a:p>
            <a:r>
              <a:rPr lang="de-DE" sz="1800" dirty="0"/>
              <a:t>Hans Christian Gils, </a:t>
            </a:r>
            <a:r>
              <a:rPr lang="de-DE" sz="1800" u="sng" dirty="0"/>
              <a:t>Hedda Gardian</a:t>
            </a:r>
            <a:r>
              <a:rPr lang="de-DE" sz="1800" dirty="0"/>
              <a:t>, Alexander Fehler, Felix </a:t>
            </a:r>
            <a:r>
              <a:rPr lang="de-DE" sz="1800" dirty="0" err="1"/>
              <a:t>Gaumnitz</a:t>
            </a:r>
            <a:r>
              <a:rPr lang="de-DE" sz="1800" dirty="0"/>
              <a:t>, Tomke Janßen, Martin Kittel,  Christine Krüger, Jann Launer, Alexander Murmann, Jennifer </a:t>
            </a:r>
            <a:r>
              <a:rPr lang="de-DE" sz="1800" dirty="0" err="1"/>
              <a:t>Mikurda</a:t>
            </a:r>
            <a:r>
              <a:rPr lang="de-DE" sz="1800" dirty="0"/>
              <a:t>, Jonas van </a:t>
            </a:r>
            <a:r>
              <a:rPr lang="de-DE" sz="1800" dirty="0" err="1"/>
              <a:t>Ouwerkerk</a:t>
            </a:r>
            <a:r>
              <a:rPr lang="de-DE" sz="1800" dirty="0"/>
              <a:t>, </a:t>
            </a:r>
            <a:br>
              <a:rPr lang="de-DE" sz="1800" dirty="0"/>
            </a:br>
            <a:r>
              <a:rPr lang="de-DE" sz="1800" dirty="0"/>
              <a:t>Wolf-Peter Schill, Laura </a:t>
            </a:r>
            <a:r>
              <a:rPr lang="de-DE" sz="1800" dirty="0" err="1"/>
              <a:t>Torralba</a:t>
            </a:r>
            <a:r>
              <a:rPr lang="de-DE" sz="1800" dirty="0"/>
              <a:t>-Diaz, Alexander </a:t>
            </a:r>
            <a:r>
              <a:rPr lang="de-DE" sz="1800" dirty="0" err="1"/>
              <a:t>Zerrahn</a:t>
            </a:r>
            <a:r>
              <a:rPr lang="de-DE" sz="1800" dirty="0"/>
              <a:t> 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/>
              <a:t>12. Internationale Energiewirtschaftstagung </a:t>
            </a:r>
          </a:p>
          <a:p>
            <a:pPr marL="396875"/>
            <a:r>
              <a:rPr lang="de-DE" sz="1800" dirty="0"/>
              <a:t>an der TU Wien (IEWT)</a:t>
            </a:r>
            <a:endParaRPr lang="de-DE" dirty="0"/>
          </a:p>
          <a:p>
            <a:endParaRPr lang="de-DE" sz="1800" dirty="0"/>
          </a:p>
          <a:p>
            <a:r>
              <a:rPr lang="de-DE" sz="1800" dirty="0"/>
              <a:t>09. September 2021</a:t>
            </a:r>
          </a:p>
          <a:p>
            <a:endParaRPr lang="de-DE" dirty="0"/>
          </a:p>
        </p:txBody>
      </p:sp>
      <p:pic>
        <p:nvPicPr>
          <p:cNvPr id="19" name="Grafik 18" descr="BMWi_Office_Farbe_de_WBZ">
            <a:extLst>
              <a:ext uri="{FF2B5EF4-FFF2-40B4-BE49-F238E27FC236}">
                <a16:creationId xmlns:a16="http://schemas.microsoft.com/office/drawing/2014/main" id="{64A37B1E-247F-44E5-859F-4D33927A9B1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2"/>
          <a:stretch>
            <a:fillRect/>
          </a:stretch>
        </p:blipFill>
        <p:spPr bwMode="auto">
          <a:xfrm>
            <a:off x="1489075" y="5590034"/>
            <a:ext cx="1296144" cy="11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D150A4D-4B38-4EC6-A5E0-D4B5F02F14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07" y="645486"/>
            <a:ext cx="2038349" cy="47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2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177DF06-9449-4340-9F6E-124ED62B78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3F67713-315E-4FB4-AFFA-EB8721BB23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253C41-4611-4FFD-A690-722BD874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 Teil 2 (vorläufige Ergebnisse)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6C5862-82E7-4063-938A-DAE63B46F0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051" y="1260794"/>
            <a:ext cx="5718736" cy="4338000"/>
          </a:xfrm>
        </p:spPr>
        <p:txBody>
          <a:bodyPr/>
          <a:lstStyle/>
          <a:p>
            <a:pPr marL="179388" indent="-179388"/>
            <a:r>
              <a:rPr lang="de-DE" sz="1600" dirty="0"/>
              <a:t>Geringe Spannbreite der Ergebnisse bei Einsatzoptimierung des Stromsektors</a:t>
            </a:r>
            <a:r>
              <a:rPr lang="en-US" sz="1600" dirty="0"/>
              <a:t>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600" dirty="0" err="1">
                <a:sym typeface="Wingdings" panose="05000000000000000000" pitchFamily="2" charset="2"/>
              </a:rPr>
              <a:t>Hinweis</a:t>
            </a:r>
            <a:r>
              <a:rPr lang="en-US" sz="1600" dirty="0">
                <a:sym typeface="Wingdings" panose="05000000000000000000" pitchFamily="2" charset="2"/>
              </a:rPr>
              <a:t> auf </a:t>
            </a:r>
            <a:r>
              <a:rPr lang="en-US" sz="1600" dirty="0" err="1">
                <a:sym typeface="Wingdings" panose="05000000000000000000" pitchFamily="2" charset="2"/>
              </a:rPr>
              <a:t>Robustheit</a:t>
            </a:r>
            <a:r>
              <a:rPr lang="en-US" sz="1600" dirty="0">
                <a:sym typeface="Wingdings" panose="05000000000000000000" pitchFamily="2" charset="2"/>
              </a:rPr>
              <a:t> der </a:t>
            </a:r>
            <a:r>
              <a:rPr lang="en-US" sz="1600" dirty="0" err="1">
                <a:sym typeface="Wingdings" panose="05000000000000000000" pitchFamily="2" charset="2"/>
              </a:rPr>
              <a:t>Ergebnisse</a:t>
            </a:r>
            <a:r>
              <a:rPr lang="en-US" sz="1600" dirty="0">
                <a:sym typeface="Wingdings" panose="05000000000000000000" pitchFamily="2" charset="2"/>
              </a:rPr>
              <a:t> und </a:t>
            </a:r>
            <a:r>
              <a:rPr lang="en-US" sz="1600" dirty="0" err="1">
                <a:sym typeface="Wingdings" panose="05000000000000000000" pitchFamily="2" charset="2"/>
              </a:rPr>
              <a:t>Validität</a:t>
            </a:r>
            <a:r>
              <a:rPr lang="en-US" sz="1600" dirty="0">
                <a:sym typeface="Wingdings" panose="05000000000000000000" pitchFamily="2" charset="2"/>
              </a:rPr>
              <a:t> der </a:t>
            </a:r>
            <a:r>
              <a:rPr lang="en-US" sz="1600" dirty="0" err="1">
                <a:sym typeface="Wingdings" panose="05000000000000000000" pitchFamily="2" charset="2"/>
              </a:rPr>
              <a:t>Modelle</a:t>
            </a:r>
            <a:endParaRPr lang="en-US" sz="16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D</a:t>
            </a:r>
            <a:r>
              <a:rPr lang="en-US" sz="1600" dirty="0" err="1">
                <a:sym typeface="Wingdings" panose="05000000000000000000" pitchFamily="2" charset="2"/>
              </a:rPr>
              <a:t>eutlich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größere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Spanne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bei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Betrachtung</a:t>
            </a:r>
            <a:r>
              <a:rPr lang="en-US" sz="1600" dirty="0">
                <a:sym typeface="Wingdings" panose="05000000000000000000" pitchFamily="2" charset="2"/>
              </a:rPr>
              <a:t> von </a:t>
            </a:r>
            <a:r>
              <a:rPr lang="en-US" sz="1600" dirty="0" err="1">
                <a:sym typeface="Wingdings" panose="05000000000000000000" pitchFamily="2" charset="2"/>
              </a:rPr>
              <a:t>Sektorenkopplung</a:t>
            </a:r>
            <a:r>
              <a:rPr lang="en-US" sz="1600" dirty="0">
                <a:sym typeface="Wingdings" panose="05000000000000000000" pitchFamily="2" charset="2"/>
              </a:rPr>
              <a:t> und </a:t>
            </a:r>
            <a:r>
              <a:rPr lang="en-US" sz="1600" dirty="0" err="1">
                <a:sym typeface="Wingdings" panose="05000000000000000000" pitchFamily="2" charset="2"/>
              </a:rPr>
              <a:t>einem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unterschiedlichen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Modellumfang</a:t>
            </a:r>
            <a:endParaRPr lang="en-US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de-DE" sz="1600" dirty="0"/>
              <a:t>Konsistent ist die Nutzung von Spitzenlastkraftwerken trotz eines EE-Dargebots von mehr als 100 %, die verstärkte Nutzung des Stromnetzes und von Langzeitstromspeichern mit wachsendem EE-Anteil</a:t>
            </a:r>
          </a:p>
          <a:p>
            <a:pPr>
              <a:spcAft>
                <a:spcPts val="1200"/>
              </a:spcAft>
            </a:pPr>
            <a:r>
              <a:rPr lang="de-DE" sz="1600" dirty="0"/>
              <a:t>Inkonsistent ist die mit den vorhandenen Flexibilitätsoptionen wechselwirkende Batterienutzung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3947F71-E882-4103-A01B-AECC59810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87" y="3582194"/>
            <a:ext cx="6019800" cy="27531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8F39CA9-934C-4ED5-A4C1-7618D5B32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7" y="1103042"/>
            <a:ext cx="5257800" cy="23390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8359568-C078-4457-A6B8-A141957AD3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3" b="24439"/>
          <a:stretch/>
        </p:blipFill>
        <p:spPr>
          <a:xfrm>
            <a:off x="11279187" y="134771"/>
            <a:ext cx="761433" cy="3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A3D36A-4702-46FE-88AB-92BA6FBDA3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40FEDE-2B4B-4BE2-9F00-9AE07AE991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E9FFEC-64A3-4E1B-B3CA-269AB56D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23EC89-45BE-49C6-B4F3-B88E59441B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04839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1600" dirty="0"/>
              <a:t>Hoher Grad an </a:t>
            </a:r>
            <a:r>
              <a:rPr lang="de-DE" sz="1600" b="1" dirty="0"/>
              <a:t>Harmonisierung</a:t>
            </a:r>
            <a:r>
              <a:rPr lang="de-DE" sz="1600" dirty="0"/>
              <a:t> essentiell für Modellvergleich</a:t>
            </a:r>
          </a:p>
          <a:p>
            <a:pPr>
              <a:spcAft>
                <a:spcPts val="1200"/>
              </a:spcAft>
            </a:pPr>
            <a:r>
              <a:rPr lang="de-DE" sz="1600" b="1" dirty="0"/>
              <a:t>Automatisierte Auswertung </a:t>
            </a:r>
            <a:r>
              <a:rPr lang="de-DE" sz="1600" dirty="0"/>
              <a:t>hat sich wegen häufiger Wiederholungen als sehr sinnvoll herausgestellt</a:t>
            </a:r>
          </a:p>
          <a:p>
            <a:pPr>
              <a:spcAft>
                <a:spcPts val="1200"/>
              </a:spcAft>
            </a:pPr>
            <a:r>
              <a:rPr lang="de-DE" sz="1600" dirty="0"/>
              <a:t>Reduzierte Untersuchungsfälle ermöglichen deutlich bessere Analyse von Auswirkungen von Modellierungsunterschieden, die auf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komplexe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Untersuchungsfälle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übertragen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de-DE" sz="1600" dirty="0">
                <a:sym typeface="Wingdings" panose="05000000000000000000" pitchFamily="2" charset="2"/>
              </a:rPr>
              <a:t>werden können</a:t>
            </a: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1600" b="1" dirty="0"/>
              <a:t>Unterschiede in Modellansatz </a:t>
            </a:r>
            <a:r>
              <a:rPr lang="de-DE" sz="1600" dirty="0"/>
              <a:t>(z.B. heuristischer Ansatz) und </a:t>
            </a:r>
            <a:r>
              <a:rPr lang="de-DE" sz="1600" b="1" dirty="0"/>
              <a:t>Modellumfang </a:t>
            </a:r>
            <a:r>
              <a:rPr lang="de-DE" sz="1600" dirty="0"/>
              <a:t>(z.B. Reduktion um KWK, netzgebundene Wärmepumpen oder flexibles Laden von E-Fahrzeugen) deutlich ausgeprägter als solche in der </a:t>
            </a:r>
            <a:r>
              <a:rPr lang="de-DE" sz="1600" b="1" dirty="0"/>
              <a:t>Technologieabbildung</a:t>
            </a:r>
          </a:p>
          <a:p>
            <a:pPr>
              <a:spcAft>
                <a:spcPts val="1200"/>
              </a:spcAft>
            </a:pPr>
            <a:r>
              <a:rPr lang="de-DE" sz="1600" dirty="0"/>
              <a:t>Spezifische Modelleigenschaften haben je ne nach Berücksichtigungsgrad von </a:t>
            </a:r>
            <a:r>
              <a:rPr lang="de-DE" sz="1600" dirty="0" err="1"/>
              <a:t>Sektorkopplung</a:t>
            </a:r>
            <a:r>
              <a:rPr lang="de-DE" sz="1600" dirty="0"/>
              <a:t> einen starken Einfluss auf die Ergebnisse </a:t>
            </a:r>
            <a:r>
              <a:rPr lang="de-DE" sz="1600" dirty="0">
                <a:sym typeface="Wingdings" panose="05000000000000000000" pitchFamily="2" charset="2"/>
              </a:rPr>
              <a:t> Relevant bei Modellwahl</a:t>
            </a:r>
          </a:p>
          <a:p>
            <a:pPr>
              <a:spcAft>
                <a:spcPts val="1200"/>
              </a:spcAft>
            </a:pPr>
            <a:r>
              <a:rPr lang="de-DE" sz="1600" dirty="0">
                <a:sym typeface="Wingdings" panose="05000000000000000000" pitchFamily="2" charset="2"/>
              </a:rPr>
              <a:t>Herausgearbeitete Unterschiede können bei verschiedenen Modellen mit gleicher Eigenschaft beobachtet werden  somit wird vermutet, dass die Ergebnisse auch auf andere kostenminimierende Energiesystemmodelle übertragen werden können</a:t>
            </a:r>
          </a:p>
          <a:p>
            <a:pPr marL="0" indent="0">
              <a:spcAft>
                <a:spcPts val="1200"/>
              </a:spcAft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E3868D-13E8-4E2E-9A9B-30B0A661CC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3" b="24439"/>
          <a:stretch/>
        </p:blipFill>
        <p:spPr>
          <a:xfrm>
            <a:off x="11279187" y="134771"/>
            <a:ext cx="761433" cy="3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4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46BDDF9-BC6B-44CB-A0FC-2B774D77BB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047525-F62C-4442-82F4-E1937F238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7F2A46-B5AB-4C59-97E3-297AB894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Veröffentlichungen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148550-3D56-4C34-B464-B02EE667A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/>
              <a:t>4 Paper im </a:t>
            </a:r>
            <a:r>
              <a:rPr lang="en-US" sz="1600" dirty="0"/>
              <a:t>“</a:t>
            </a:r>
            <a:r>
              <a:rPr lang="de-DE" sz="1600" dirty="0" err="1"/>
              <a:t>Renewable</a:t>
            </a:r>
            <a:r>
              <a:rPr lang="de-DE" sz="1600" dirty="0"/>
              <a:t> and </a:t>
            </a:r>
            <a:r>
              <a:rPr lang="de-DE" sz="1600" dirty="0" err="1"/>
              <a:t>Sustainable</a:t>
            </a:r>
            <a:r>
              <a:rPr lang="de-DE" sz="1600" dirty="0"/>
              <a:t> Energy Reviews“ - MODEX-Special </a:t>
            </a:r>
            <a:r>
              <a:rPr lang="de-DE" sz="1600" dirty="0" err="1"/>
              <a:t>Issue</a:t>
            </a:r>
            <a:r>
              <a:rPr lang="de-DE" sz="1600" dirty="0"/>
              <a:t> eingereicht</a:t>
            </a:r>
          </a:p>
          <a:p>
            <a:endParaRPr lang="de-DE" sz="1600" dirty="0"/>
          </a:p>
          <a:p>
            <a:r>
              <a:rPr lang="de-DE" sz="1600" dirty="0"/>
              <a:t>Ergebnisse </a:t>
            </a:r>
            <a:r>
              <a:rPr lang="de-DE" sz="1600" b="1" dirty="0"/>
              <a:t>FlexMex 1</a:t>
            </a:r>
            <a:r>
              <a:rPr lang="de-DE" sz="1600" dirty="0"/>
              <a:t>: </a:t>
            </a:r>
          </a:p>
          <a:p>
            <a:pPr lvl="1"/>
            <a:r>
              <a:rPr lang="en-US" sz="1600" dirty="0"/>
              <a:t>“Modeling flexibility in energy systems – \\ a scenario-based comparison of power sector models”</a:t>
            </a:r>
          </a:p>
          <a:p>
            <a:pPr lvl="1"/>
            <a:r>
              <a:rPr lang="de-DE" sz="1600" dirty="0"/>
              <a:t>P</a:t>
            </a:r>
            <a:r>
              <a:rPr lang="en-US" sz="1600" dirty="0"/>
              <a:t>reprint: https://elib.dlr.de/143072/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Ergebnisse </a:t>
            </a:r>
            <a:r>
              <a:rPr lang="de-DE" sz="1600" b="1" dirty="0"/>
              <a:t>Ausbauoptimierung</a:t>
            </a:r>
            <a:r>
              <a:rPr lang="de-DE" sz="1600" dirty="0"/>
              <a:t>:</a:t>
            </a:r>
          </a:p>
          <a:p>
            <a:pPr lvl="1"/>
            <a:r>
              <a:rPr lang="en-US" sz="1600" dirty="0"/>
              <a:t>“Comparison of power sector models by analyzing the impact of modeling features on optimal capacity expansion”</a:t>
            </a:r>
          </a:p>
          <a:p>
            <a:pPr lvl="1"/>
            <a:r>
              <a:rPr lang="de-DE" sz="1600" dirty="0"/>
              <a:t>P</a:t>
            </a:r>
            <a:r>
              <a:rPr lang="en-US" sz="1600" dirty="0"/>
              <a:t>reprint bald online</a:t>
            </a:r>
          </a:p>
          <a:p>
            <a:endParaRPr lang="en-US" sz="1600" dirty="0"/>
          </a:p>
          <a:p>
            <a:r>
              <a:rPr lang="en-US" sz="1600" dirty="0" err="1"/>
              <a:t>Ergebnisse</a:t>
            </a:r>
            <a:r>
              <a:rPr lang="en-US" sz="1600" dirty="0"/>
              <a:t> </a:t>
            </a:r>
            <a:r>
              <a:rPr lang="en-US" sz="1600" b="1" dirty="0"/>
              <a:t>FlexMex 2</a:t>
            </a:r>
            <a:r>
              <a:rPr lang="en-US" sz="1600" dirty="0"/>
              <a:t>: </a:t>
            </a:r>
          </a:p>
          <a:p>
            <a:pPr lvl="1"/>
            <a:r>
              <a:rPr lang="en-US" sz="1600" dirty="0"/>
              <a:t>“Model-related outcome differences in power system models with sector coupling - quantification and drivers”</a:t>
            </a:r>
          </a:p>
          <a:p>
            <a:pPr lvl="1"/>
            <a:r>
              <a:rPr lang="de-DE" sz="1600" dirty="0"/>
              <a:t>P</a:t>
            </a:r>
            <a:r>
              <a:rPr lang="en-US" sz="1600" dirty="0"/>
              <a:t>reprint bald online</a:t>
            </a:r>
          </a:p>
          <a:p>
            <a:pPr lvl="1"/>
            <a:endParaRPr lang="de-DE" sz="1600" dirty="0"/>
          </a:p>
          <a:p>
            <a:r>
              <a:rPr lang="en-US" sz="1600" b="1" dirty="0" err="1"/>
              <a:t>Harmonisierung</a:t>
            </a:r>
            <a:r>
              <a:rPr lang="en-US" sz="1600" dirty="0"/>
              <a:t> </a:t>
            </a:r>
            <a:r>
              <a:rPr lang="en-US" sz="1600" dirty="0" err="1"/>
              <a:t>im</a:t>
            </a:r>
            <a:r>
              <a:rPr lang="en-US" sz="1600" dirty="0"/>
              <a:t> MODEX-</a:t>
            </a:r>
            <a:r>
              <a:rPr lang="en-US" sz="1600" dirty="0" err="1"/>
              <a:t>Verbund</a:t>
            </a:r>
            <a:r>
              <a:rPr lang="en-US" sz="1600" dirty="0"/>
              <a:t>:</a:t>
            </a:r>
          </a:p>
          <a:p>
            <a:pPr lvl="1"/>
            <a:r>
              <a:rPr lang="en-US" sz="1600" dirty="0"/>
              <a:t>“Data </a:t>
            </a:r>
            <a:r>
              <a:rPr lang="en-US" sz="1600" dirty="0" err="1"/>
              <a:t>Harmonisation</a:t>
            </a:r>
            <a:r>
              <a:rPr lang="en-US" sz="1600" dirty="0"/>
              <a:t> for Energy System Analysis – Example of Multi-Model Experiments” </a:t>
            </a:r>
          </a:p>
          <a:p>
            <a:pPr lvl="1"/>
            <a:r>
              <a:rPr lang="de-DE" sz="1600" dirty="0"/>
              <a:t>P</a:t>
            </a:r>
            <a:r>
              <a:rPr lang="en-US" sz="1600" dirty="0"/>
              <a:t>reprint bald online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67CF5B-2FBD-4BE8-84EA-591F19B29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3" b="24439"/>
          <a:stretch/>
        </p:blipFill>
        <p:spPr>
          <a:xfrm>
            <a:off x="11279187" y="134771"/>
            <a:ext cx="761433" cy="3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0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6" name="Textplatzhalter 1"/>
          <p:cNvSpPr txBox="1">
            <a:spLocks/>
          </p:cNvSpPr>
          <p:nvPr/>
        </p:nvSpPr>
        <p:spPr bwMode="auto">
          <a:xfrm>
            <a:off x="486000" y="4214861"/>
            <a:ext cx="8172000" cy="19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000" b="1" dirty="0"/>
              <a:t>Kontakt</a:t>
            </a:r>
          </a:p>
          <a:p>
            <a:pPr marL="0" indent="0">
              <a:buNone/>
            </a:pPr>
            <a:r>
              <a:rPr lang="de-DE" dirty="0"/>
              <a:t>Hedda Gardian, </a:t>
            </a:r>
          </a:p>
          <a:p>
            <a:pPr marL="0" indent="0">
              <a:buNone/>
            </a:pPr>
            <a:r>
              <a:rPr lang="de-DE" dirty="0"/>
              <a:t>Deutsches Zentrum für Luft- und Raumfahrt e.V., </a:t>
            </a:r>
            <a:br>
              <a:rPr lang="de-DE" dirty="0"/>
            </a:br>
            <a:r>
              <a:rPr lang="de-DE" dirty="0"/>
              <a:t>Institut für Vernetzte Energiesysteme, Abteilung Energiesystemanalyse</a:t>
            </a:r>
          </a:p>
          <a:p>
            <a:pPr marL="0" indent="0">
              <a:buNone/>
            </a:pPr>
            <a:r>
              <a:rPr lang="de-DE" dirty="0" err="1"/>
              <a:t>Curiestraße</a:t>
            </a:r>
            <a:r>
              <a:rPr lang="de-DE" dirty="0"/>
              <a:t> 4 | 70563 Stuttgart | Telefon +49 711 6862 8819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Hedda.gardian@dlr.de</a:t>
            </a:r>
            <a:r>
              <a:rPr lang="de-DE" dirty="0"/>
              <a:t> | </a:t>
            </a:r>
            <a:r>
              <a:rPr lang="de-DE" dirty="0">
                <a:hlinkClick r:id="rId3"/>
              </a:rPr>
              <a:t>www.DLR.de/ve</a:t>
            </a:r>
            <a:r>
              <a:rPr lang="de-DE" dirty="0"/>
              <a:t> </a:t>
            </a:r>
          </a:p>
          <a:p>
            <a:endParaRPr lang="en-GB" dirty="0"/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486000" y="648001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/>
              <a:t>Fragen und Diskussion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6" b="25064"/>
          <a:stretch/>
        </p:blipFill>
        <p:spPr>
          <a:xfrm>
            <a:off x="558120" y="2058194"/>
            <a:ext cx="2673315" cy="1397085"/>
          </a:xfrm>
          <a:prstGeom prst="rect">
            <a:avLst/>
          </a:prstGeom>
        </p:spPr>
      </p:pic>
      <p:pic>
        <p:nvPicPr>
          <p:cNvPr id="12" name="Grafik 11" descr="BMWi_Office_Farbe_de_WBZ">
            <a:extLst>
              <a:ext uri="{FF2B5EF4-FFF2-40B4-BE49-F238E27FC236}">
                <a16:creationId xmlns:a16="http://schemas.microsoft.com/office/drawing/2014/main" id="{6E085D63-097F-47E3-8164-D0CDBC6AF80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2"/>
          <a:stretch>
            <a:fillRect/>
          </a:stretch>
        </p:blipFill>
        <p:spPr bwMode="auto">
          <a:xfrm>
            <a:off x="10490075" y="126809"/>
            <a:ext cx="1459734" cy="152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24" descr="DLR-Logo_Grau_DE">
            <a:extLst>
              <a:ext uri="{FF2B5EF4-FFF2-40B4-BE49-F238E27FC236}">
                <a16:creationId xmlns:a16="http://schemas.microsoft.com/office/drawing/2014/main" id="{00DBB49C-8319-4395-ADE7-3FF21F7A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32" y="2563264"/>
            <a:ext cx="17240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23">
            <a:extLst>
              <a:ext uri="{FF2B5EF4-FFF2-40B4-BE49-F238E27FC236}">
                <a16:creationId xmlns:a16="http://schemas.microsoft.com/office/drawing/2014/main" id="{FF33AF6D-6CB2-452A-B459-B74EC286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38" y="2582316"/>
            <a:ext cx="24384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21" descr="Reiner Lemoine Institut">
            <a:extLst>
              <a:ext uri="{FF2B5EF4-FFF2-40B4-BE49-F238E27FC236}">
                <a16:creationId xmlns:a16="http://schemas.microsoft.com/office/drawing/2014/main" id="{E8F3B145-A3B8-40D0-82D2-B50527300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592" y="2515640"/>
            <a:ext cx="5905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20">
            <a:extLst>
              <a:ext uri="{FF2B5EF4-FFF2-40B4-BE49-F238E27FC236}">
                <a16:creationId xmlns:a16="http://schemas.microsoft.com/office/drawing/2014/main" id="{D165430F-F69B-4299-A657-1C6E9D7B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90" y="2988554"/>
            <a:ext cx="20383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8">
            <a:extLst>
              <a:ext uri="{FF2B5EF4-FFF2-40B4-BE49-F238E27FC236}">
                <a16:creationId xmlns:a16="http://schemas.microsoft.com/office/drawing/2014/main" id="{E6251587-E013-45EB-85DB-24E8CD174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704" y="2544214"/>
            <a:ext cx="10477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7">
            <a:extLst>
              <a:ext uri="{FF2B5EF4-FFF2-40B4-BE49-F238E27FC236}">
                <a16:creationId xmlns:a16="http://schemas.microsoft.com/office/drawing/2014/main" id="{8A316779-CF10-46E6-84CD-C2324270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819" y="2990361"/>
            <a:ext cx="16954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cid:b36b87aa-a0e7-46ff-ba59-bf5f3cb0e19b@dlr.de">
            <a:extLst>
              <a:ext uri="{FF2B5EF4-FFF2-40B4-BE49-F238E27FC236}">
                <a16:creationId xmlns:a16="http://schemas.microsoft.com/office/drawing/2014/main" id="{A49BC1D8-98F9-4D2B-A4AD-53F0285F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36" y="2988554"/>
            <a:ext cx="13620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F747EDC-6D4B-4D36-83FD-D0BC7FF511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80" y="2515640"/>
            <a:ext cx="552527" cy="400106"/>
          </a:xfrm>
          <a:prstGeom prst="rect">
            <a:avLst/>
          </a:prstGeom>
        </p:spPr>
      </p:pic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107381AF-B845-4A7A-A88F-4FAF2C918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987" y="1419315"/>
            <a:ext cx="8778605" cy="3524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Weitere Infos zu MODEX: </a:t>
            </a:r>
            <a:r>
              <a:rPr lang="de-DE" dirty="0">
                <a:hlinkClick r:id="rId15"/>
              </a:rPr>
              <a:t>https://www.energiesystem-forschung.de/foerdern/modex</a:t>
            </a:r>
            <a:r>
              <a:rPr lang="de-DE" dirty="0"/>
              <a:t> 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97174B5-D176-406B-85CE-5DDCEAECA5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7" y="2933794"/>
            <a:ext cx="2343646" cy="5415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D9A13D9-D866-4A6B-80C3-18996D5B030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75" y="3549911"/>
            <a:ext cx="3474169" cy="2700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417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42F8DE1-118A-4666-B7E7-648F9CE6EC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7AB96C-95C4-4707-B883-3637EB62F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815635-83F2-4227-BD6F-92ED20BE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Modellexperiment FlexMex (MODEX)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588BDE-1CA3-4981-B1DA-FD18ABD401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5" y="1590675"/>
            <a:ext cx="425595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MODEX-Verbund:</a:t>
            </a:r>
          </a:p>
          <a:p>
            <a:pPr lvl="1"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6 Modellexperimente</a:t>
            </a:r>
          </a:p>
          <a:p>
            <a:pPr lvl="1"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39 Projektpartner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40 beteiligte Modellen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Themen: aktuelle systemanalytische Fragestellungen</a:t>
            </a:r>
          </a:p>
          <a:p>
            <a:pPr lvl="1">
              <a:spcAft>
                <a:spcPts val="600"/>
              </a:spcAft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4DC2A29-D182-4725-AC8B-16BC111A9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60" y="1279240"/>
            <a:ext cx="2389944" cy="13407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8621B4B-4B04-4309-B9D8-20512F4BD3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87" y="1970489"/>
            <a:ext cx="2637471" cy="7522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0E463A4-FC6C-4218-8CAD-292E25C023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405" y="983723"/>
            <a:ext cx="1760536" cy="88000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47A1C15-43CA-4F79-8A35-1E8C946F28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45" y="2854235"/>
            <a:ext cx="1005801" cy="100489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8E91FAA-C272-4D84-9B54-D2B3688301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3" b="24439"/>
          <a:stretch/>
        </p:blipFill>
        <p:spPr>
          <a:xfrm>
            <a:off x="5058119" y="2879999"/>
            <a:ext cx="1995783" cy="10052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F10E63-A601-43A8-A4B2-E747E3B917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041"/>
          <a:stretch/>
        </p:blipFill>
        <p:spPr>
          <a:xfrm>
            <a:off x="7245071" y="2617571"/>
            <a:ext cx="1432640" cy="139409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C0ED9FB-C6A0-475D-A2EF-CFC07E92CED2}"/>
              </a:ext>
            </a:extLst>
          </p:cNvPr>
          <p:cNvSpPr txBox="1"/>
          <p:nvPr/>
        </p:nvSpPr>
        <p:spPr>
          <a:xfrm>
            <a:off x="485775" y="4311759"/>
            <a:ext cx="1170940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Fokus FlexMex: 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Auswirkungen unterschiedlicher Modellierungsansätze auf den Einsatz von Lastausgleichs- und Sektorenkopplungsoptionen          (z.B. Lastmanagement, E-Mobilität, Wärmepumpen, Elektrolyse, Speicher …)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9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21F9EF1-6552-4C74-BB4A-9B958C13E8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15FC6A-AFC0-4940-BF52-E0E5F3007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2D25C4-71CC-406B-8975-6A625D4B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Modellexperiment FlexMex (MODEX)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C7410A-2F1F-48DE-9D81-5AE249701C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1446" y="1829594"/>
            <a:ext cx="5482800" cy="210423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/>
              <a:t>Experiment Teil 1: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600" dirty="0"/>
              <a:t>Betrachtung einzelner Ausgleichsoptionen in stark vereinfachtem System, um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Wechselwirkung verschiedener Modellunterschiede zu minimieren und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direkte Zuordnung von Ergebnis- zu Modellunterschiede zu ermöglichen</a:t>
            </a:r>
          </a:p>
          <a:p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8B1F33-70A2-4B1E-AB15-BDE8A694B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5464" y="1829594"/>
            <a:ext cx="5482800" cy="1752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/>
              <a:t>Experiment Teil 2: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Betrachtung vollumfänglicher Szenarien unter Berücksichtigung aller Lastausgleichsoptionen, um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Auswirkungen einzelner Modellunterschiede im Gesamtsystem zu analysieren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D739677-D6F3-4964-8BE2-B42F3527763B}"/>
              </a:ext>
            </a:extLst>
          </p:cNvPr>
          <p:cNvGrpSpPr/>
          <p:nvPr/>
        </p:nvGrpSpPr>
        <p:grpSpPr>
          <a:xfrm>
            <a:off x="2778708" y="4899487"/>
            <a:ext cx="693727" cy="742132"/>
            <a:chOff x="9485470" y="3104837"/>
            <a:chExt cx="1007449" cy="1051727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FDBD1CA-1D71-47B6-A22F-330D8BED8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t="11922" r="25000" b="18530"/>
            <a:stretch/>
          </p:blipFill>
          <p:spPr>
            <a:xfrm>
              <a:off x="9820340" y="3104837"/>
              <a:ext cx="465063" cy="67086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C9DC0A3-7726-4407-B6D4-32783482E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t="11922" r="25000" b="18530"/>
            <a:stretch/>
          </p:blipFill>
          <p:spPr>
            <a:xfrm flipH="1">
              <a:off x="10213166" y="3429794"/>
              <a:ext cx="279753" cy="423684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1D55FC8-30D9-4B17-981B-35873C79A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t="11922" r="25000" b="18530"/>
            <a:stretch/>
          </p:blipFill>
          <p:spPr>
            <a:xfrm>
              <a:off x="9764198" y="3493174"/>
              <a:ext cx="195855" cy="282523"/>
            </a:xfrm>
            <a:prstGeom prst="rect">
              <a:avLst/>
            </a:prstGeom>
          </p:spPr>
        </p:pic>
        <p:pic>
          <p:nvPicPr>
            <p:cNvPr id="13" name="Grafik 12" descr="Highwayszenerie">
              <a:extLst>
                <a:ext uri="{FF2B5EF4-FFF2-40B4-BE49-F238E27FC236}">
                  <a16:creationId xmlns:a16="http://schemas.microsoft.com/office/drawing/2014/main" id="{D6B16F99-7751-4398-820E-40CD2A0B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85470" y="3242164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585CBCC-24A2-46F7-B93E-4A3C728FC585}"/>
              </a:ext>
            </a:extLst>
          </p:cNvPr>
          <p:cNvGrpSpPr/>
          <p:nvPr/>
        </p:nvGrpSpPr>
        <p:grpSpPr>
          <a:xfrm>
            <a:off x="2768901" y="5662513"/>
            <a:ext cx="703534" cy="746744"/>
            <a:chOff x="7069369" y="2746105"/>
            <a:chExt cx="1138049" cy="1247966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D32739BE-6751-4853-936C-C67E3E603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2" r="30658" b="18249"/>
            <a:stretch/>
          </p:blipFill>
          <p:spPr>
            <a:xfrm>
              <a:off x="7069369" y="2772068"/>
              <a:ext cx="430706" cy="9144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E470396-C52A-4761-BBD3-32137F74B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</a:blip>
            <a:stretch>
              <a:fillRect/>
            </a:stretch>
          </p:blipFill>
          <p:spPr>
            <a:xfrm>
              <a:off x="7107041" y="3622322"/>
              <a:ext cx="1100377" cy="371749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45288494-83F3-4486-A271-BD51CF656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2" r="30658" b="18249"/>
            <a:stretch/>
          </p:blipFill>
          <p:spPr>
            <a:xfrm>
              <a:off x="7620068" y="2746105"/>
              <a:ext cx="430706" cy="9144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38814E1-7918-41FB-BCE8-22AE1F2BF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2" r="30658" b="18249"/>
            <a:stretch/>
          </p:blipFill>
          <p:spPr>
            <a:xfrm flipH="1">
              <a:off x="7537747" y="3183376"/>
              <a:ext cx="215617" cy="451059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25392FF-C5C1-40F6-9C63-C17EDBAAED3A}"/>
              </a:ext>
            </a:extLst>
          </p:cNvPr>
          <p:cNvGrpSpPr/>
          <p:nvPr/>
        </p:nvGrpSpPr>
        <p:grpSpPr>
          <a:xfrm>
            <a:off x="2797745" y="4224974"/>
            <a:ext cx="556642" cy="576524"/>
            <a:chOff x="5261234" y="2971000"/>
            <a:chExt cx="991816" cy="924022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1DC7801-D457-47A4-A19F-216546361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6" t="8177" r="8680" b="8575"/>
            <a:stretch/>
          </p:blipFill>
          <p:spPr>
            <a:xfrm>
              <a:off x="5261234" y="2971000"/>
              <a:ext cx="434255" cy="437905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20BBCD6-CC76-4330-A670-6F002DF77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2" t="21619" r="18667" b="24348"/>
            <a:stretch/>
          </p:blipFill>
          <p:spPr>
            <a:xfrm rot="18695720">
              <a:off x="5323935" y="3432250"/>
              <a:ext cx="645902" cy="266282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C59B011-33AB-49A7-B30D-2498EC7A2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2" t="21619" r="18667" b="24348"/>
            <a:stretch/>
          </p:blipFill>
          <p:spPr>
            <a:xfrm rot="18695720">
              <a:off x="5796958" y="3438930"/>
              <a:ext cx="645902" cy="266282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3A55A2B3-323F-448F-9CBF-5A142485F3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710" y="4295496"/>
            <a:ext cx="1674297" cy="100413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239BDD8-45FD-42AF-B31A-8F36FD90B6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728" y="4568938"/>
            <a:ext cx="1687033" cy="100413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2226039-3238-4AA0-93C5-88876B17F2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6482" y="4910318"/>
            <a:ext cx="1687033" cy="100413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316288A-B810-4D52-A7DE-DCFF8F2B81A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6472" b="14699"/>
          <a:stretch/>
        </p:blipFill>
        <p:spPr>
          <a:xfrm>
            <a:off x="3894349" y="4245057"/>
            <a:ext cx="1086965" cy="533201"/>
          </a:xfrm>
          <a:prstGeom prst="rect">
            <a:avLst/>
          </a:prstGeom>
        </p:spPr>
      </p:pic>
      <p:pic>
        <p:nvPicPr>
          <p:cNvPr id="27" name="Grafik 26" descr="Ladender Akku">
            <a:extLst>
              <a:ext uri="{FF2B5EF4-FFF2-40B4-BE49-F238E27FC236}">
                <a16:creationId xmlns:a16="http://schemas.microsoft.com/office/drawing/2014/main" id="{757FFE38-A839-4444-A1C1-22F069AFB2CF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17848" y="4824175"/>
            <a:ext cx="676559" cy="676559"/>
          </a:xfrm>
          <a:prstGeom prst="rect">
            <a:avLst/>
          </a:prstGeom>
        </p:spPr>
      </p:pic>
      <p:pic>
        <p:nvPicPr>
          <p:cNvPr id="28" name="Grafik 27" descr="Elektroauto">
            <a:extLst>
              <a:ext uri="{FF2B5EF4-FFF2-40B4-BE49-F238E27FC236}">
                <a16:creationId xmlns:a16="http://schemas.microsoft.com/office/drawing/2014/main" id="{FFFEE1D8-42AC-4F17-B864-0AFFD4A4A57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14418" b="22974"/>
          <a:stretch/>
        </p:blipFill>
        <p:spPr>
          <a:xfrm>
            <a:off x="4070736" y="5363230"/>
            <a:ext cx="1080645" cy="676559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1FA7B8F8-1BE6-45A2-8B20-1962E549DA51}"/>
              </a:ext>
            </a:extLst>
          </p:cNvPr>
          <p:cNvSpPr txBox="1"/>
          <p:nvPr/>
        </p:nvSpPr>
        <p:spPr>
          <a:xfrm>
            <a:off x="2408887" y="4910318"/>
            <a:ext cx="412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+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76A2F19-9DAD-4910-A1CF-2EF6A898487E}"/>
              </a:ext>
            </a:extLst>
          </p:cNvPr>
          <p:cNvSpPr txBox="1"/>
          <p:nvPr/>
        </p:nvSpPr>
        <p:spPr>
          <a:xfrm>
            <a:off x="3450446" y="4889173"/>
            <a:ext cx="412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+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36416E2-61C5-4082-A40C-7D845CE9E45F}"/>
              </a:ext>
            </a:extLst>
          </p:cNvPr>
          <p:cNvSpPr txBox="1"/>
          <p:nvPr/>
        </p:nvSpPr>
        <p:spPr>
          <a:xfrm>
            <a:off x="3811587" y="4181836"/>
            <a:ext cx="18274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2A75C56-FD81-488E-A676-7CBD5F63FDC7}"/>
              </a:ext>
            </a:extLst>
          </p:cNvPr>
          <p:cNvSpPr txBox="1"/>
          <p:nvPr/>
        </p:nvSpPr>
        <p:spPr>
          <a:xfrm>
            <a:off x="3857445" y="4809057"/>
            <a:ext cx="18274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B163613-481B-4A20-95D6-CAF7C1BC67BE}"/>
              </a:ext>
            </a:extLst>
          </p:cNvPr>
          <p:cNvSpPr txBox="1"/>
          <p:nvPr/>
        </p:nvSpPr>
        <p:spPr>
          <a:xfrm>
            <a:off x="3868665" y="5401036"/>
            <a:ext cx="1715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4CBF81CC-6080-4FF9-9355-C13F11EFBDD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68" y="4140769"/>
            <a:ext cx="1662942" cy="1200436"/>
          </a:xfrm>
          <a:prstGeom prst="rect">
            <a:avLst/>
          </a:prstGeom>
        </p:spPr>
      </p:pic>
      <p:pic>
        <p:nvPicPr>
          <p:cNvPr id="39" name="Grafik 38" descr="Electrical Tower Icons - Download Free Vector Icons | Noun Project">
            <a:extLst>
              <a:ext uri="{FF2B5EF4-FFF2-40B4-BE49-F238E27FC236}">
                <a16:creationId xmlns:a16="http://schemas.microsoft.com/office/drawing/2014/main" id="{10672B72-DFCC-41A3-AB52-2B40EF7C21C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42" y="3598743"/>
            <a:ext cx="678180" cy="67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F363E89-1C31-4A98-A4F4-9F169979FE7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6472" b="14699"/>
          <a:stretch/>
        </p:blipFill>
        <p:spPr>
          <a:xfrm>
            <a:off x="7180909" y="3598743"/>
            <a:ext cx="1086965" cy="533201"/>
          </a:xfrm>
          <a:prstGeom prst="rect">
            <a:avLst/>
          </a:prstGeom>
        </p:spPr>
      </p:pic>
      <p:pic>
        <p:nvPicPr>
          <p:cNvPr id="41" name="Grafik 40" descr="Ladender Akku">
            <a:extLst>
              <a:ext uri="{FF2B5EF4-FFF2-40B4-BE49-F238E27FC236}">
                <a16:creationId xmlns:a16="http://schemas.microsoft.com/office/drawing/2014/main" id="{00F0AB63-AA77-4BAD-A44A-5E38F627E438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85238" y="4511657"/>
            <a:ext cx="676559" cy="676559"/>
          </a:xfrm>
          <a:prstGeom prst="rect">
            <a:avLst/>
          </a:prstGeom>
        </p:spPr>
      </p:pic>
      <p:pic>
        <p:nvPicPr>
          <p:cNvPr id="42" name="Grafik 41" descr="Elektroauto">
            <a:extLst>
              <a:ext uri="{FF2B5EF4-FFF2-40B4-BE49-F238E27FC236}">
                <a16:creationId xmlns:a16="http://schemas.microsoft.com/office/drawing/2014/main" id="{7CCABD60-6E0C-4E53-8619-D1DAE847CE3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14418" b="22974"/>
          <a:stretch/>
        </p:blipFill>
        <p:spPr>
          <a:xfrm>
            <a:off x="7619545" y="5394060"/>
            <a:ext cx="1080645" cy="676559"/>
          </a:xfrm>
          <a:prstGeom prst="rect">
            <a:avLst/>
          </a:prstGeom>
        </p:spPr>
      </p:pic>
      <p:sp>
        <p:nvSpPr>
          <p:cNvPr id="45" name="Pfeil: nach links und rechts 44">
            <a:extLst>
              <a:ext uri="{FF2B5EF4-FFF2-40B4-BE49-F238E27FC236}">
                <a16:creationId xmlns:a16="http://schemas.microsoft.com/office/drawing/2014/main" id="{ED46E5F6-2148-45AC-907D-BDB096B51C62}"/>
              </a:ext>
            </a:extLst>
          </p:cNvPr>
          <p:cNvSpPr/>
          <p:nvPr/>
        </p:nvSpPr>
        <p:spPr>
          <a:xfrm rot="2605320">
            <a:off x="8008632" y="4221778"/>
            <a:ext cx="395536" cy="204972"/>
          </a:xfrm>
          <a:prstGeom prst="left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Pfeil: nach links und rechts 45">
            <a:extLst>
              <a:ext uri="{FF2B5EF4-FFF2-40B4-BE49-F238E27FC236}">
                <a16:creationId xmlns:a16="http://schemas.microsoft.com/office/drawing/2014/main" id="{8E1D6677-01E6-45B0-ABFC-8C45CF6F5964}"/>
              </a:ext>
            </a:extLst>
          </p:cNvPr>
          <p:cNvSpPr/>
          <p:nvPr/>
        </p:nvSpPr>
        <p:spPr>
          <a:xfrm>
            <a:off x="7713064" y="4721689"/>
            <a:ext cx="395536" cy="204972"/>
          </a:xfrm>
          <a:prstGeom prst="left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Pfeil: nach links und rechts 46">
            <a:extLst>
              <a:ext uri="{FF2B5EF4-FFF2-40B4-BE49-F238E27FC236}">
                <a16:creationId xmlns:a16="http://schemas.microsoft.com/office/drawing/2014/main" id="{908220E1-A744-43F8-8923-CB484DB4CC61}"/>
              </a:ext>
            </a:extLst>
          </p:cNvPr>
          <p:cNvSpPr/>
          <p:nvPr/>
        </p:nvSpPr>
        <p:spPr>
          <a:xfrm rot="18770329">
            <a:off x="8020493" y="5291573"/>
            <a:ext cx="395536" cy="204972"/>
          </a:xfrm>
          <a:prstGeom prst="left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Pfeil: nach links und rechts 47">
            <a:extLst>
              <a:ext uri="{FF2B5EF4-FFF2-40B4-BE49-F238E27FC236}">
                <a16:creationId xmlns:a16="http://schemas.microsoft.com/office/drawing/2014/main" id="{C6DF32F1-DD79-4DF3-AAEC-9289ED98386A}"/>
              </a:ext>
            </a:extLst>
          </p:cNvPr>
          <p:cNvSpPr/>
          <p:nvPr/>
        </p:nvSpPr>
        <p:spPr>
          <a:xfrm rot="19228935">
            <a:off x="9769015" y="4101709"/>
            <a:ext cx="395536" cy="204972"/>
          </a:xfrm>
          <a:prstGeom prst="left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Pfeil: nach links und rechts 49">
            <a:extLst>
              <a:ext uri="{FF2B5EF4-FFF2-40B4-BE49-F238E27FC236}">
                <a16:creationId xmlns:a16="http://schemas.microsoft.com/office/drawing/2014/main" id="{0E679328-5BC1-4A76-AD7C-6F6761DE33DA}"/>
              </a:ext>
            </a:extLst>
          </p:cNvPr>
          <p:cNvSpPr/>
          <p:nvPr/>
        </p:nvSpPr>
        <p:spPr>
          <a:xfrm rot="1637701">
            <a:off x="9917725" y="5088615"/>
            <a:ext cx="395536" cy="204972"/>
          </a:xfrm>
          <a:prstGeom prst="left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C325F79F-6F4E-4BC0-A293-0AB4A62FF28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02" y="4940599"/>
            <a:ext cx="977602" cy="977602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81319152-AE36-4806-AF39-92210824473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3" b="24439"/>
          <a:stretch/>
        </p:blipFill>
        <p:spPr>
          <a:xfrm>
            <a:off x="11279187" y="134771"/>
            <a:ext cx="761433" cy="3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29" grpId="0"/>
      <p:bldP spid="31" grpId="0"/>
      <p:bldP spid="32" grpId="0"/>
      <p:bldP spid="33" grpId="0"/>
      <p:bldP spid="34" grpId="0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eck 80">
            <a:extLst>
              <a:ext uri="{FF2B5EF4-FFF2-40B4-BE49-F238E27FC236}">
                <a16:creationId xmlns:a16="http://schemas.microsoft.com/office/drawing/2014/main" id="{CD33D853-ABEF-4C19-8B7E-4B54741FA597}"/>
              </a:ext>
            </a:extLst>
          </p:cNvPr>
          <p:cNvSpPr/>
          <p:nvPr/>
        </p:nvSpPr>
        <p:spPr>
          <a:xfrm>
            <a:off x="8840787" y="4597867"/>
            <a:ext cx="1981199" cy="1344128"/>
          </a:xfrm>
          <a:prstGeom prst="rect">
            <a:avLst/>
          </a:prstGeom>
          <a:solidFill>
            <a:schemeClr val="accent4">
              <a:lumMod val="75000"/>
              <a:alpha val="45098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34259621-21DF-480C-BAFD-201FF2A52550}"/>
              </a:ext>
            </a:extLst>
          </p:cNvPr>
          <p:cNvSpPr/>
          <p:nvPr/>
        </p:nvSpPr>
        <p:spPr>
          <a:xfrm>
            <a:off x="6862063" y="4599071"/>
            <a:ext cx="1978723" cy="1342923"/>
          </a:xfrm>
          <a:prstGeom prst="rect">
            <a:avLst/>
          </a:prstGeom>
          <a:solidFill>
            <a:srgbClr val="376092">
              <a:alpha val="4470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E87BA17A-9714-41B5-905C-472FA7F6A360}"/>
              </a:ext>
            </a:extLst>
          </p:cNvPr>
          <p:cNvSpPr/>
          <p:nvPr/>
        </p:nvSpPr>
        <p:spPr>
          <a:xfrm>
            <a:off x="8840787" y="3263239"/>
            <a:ext cx="1981199" cy="1334627"/>
          </a:xfrm>
          <a:prstGeom prst="rect">
            <a:avLst/>
          </a:prstGeom>
          <a:solidFill>
            <a:srgbClr val="D99694">
              <a:alpha val="69804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4901D636-1B24-462F-80EE-3B75416A4FDE}"/>
              </a:ext>
            </a:extLst>
          </p:cNvPr>
          <p:cNvSpPr/>
          <p:nvPr/>
        </p:nvSpPr>
        <p:spPr>
          <a:xfrm>
            <a:off x="6859587" y="3265766"/>
            <a:ext cx="1981199" cy="1332100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21F9EF1-6552-4C74-BB4A-9B958C13E8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15FC6A-AFC0-4940-BF52-E0E5F3007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2D25C4-71CC-406B-8975-6A625D4B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Modellexperiment FlexMex (MODEX)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2004847-54DE-46D0-9D78-186AA33391A8}"/>
              </a:ext>
            </a:extLst>
          </p:cNvPr>
          <p:cNvSpPr/>
          <p:nvPr/>
        </p:nvSpPr>
        <p:spPr>
          <a:xfrm>
            <a:off x="6859587" y="3265766"/>
            <a:ext cx="3962400" cy="26762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CD353EA-3311-4933-A86E-3DA244636AD3}"/>
              </a:ext>
            </a:extLst>
          </p:cNvPr>
          <p:cNvSpPr txBox="1"/>
          <p:nvPr/>
        </p:nvSpPr>
        <p:spPr>
          <a:xfrm>
            <a:off x="7316787" y="2966238"/>
            <a:ext cx="1066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Stromsektor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DF67420-65E0-4F20-BBE3-7414E4D5D16A}"/>
              </a:ext>
            </a:extLst>
          </p:cNvPr>
          <p:cNvSpPr txBox="1"/>
          <p:nvPr/>
        </p:nvSpPr>
        <p:spPr>
          <a:xfrm>
            <a:off x="9221787" y="2978828"/>
            <a:ext cx="1066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Alle Sektoren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0D014690-9A75-44DC-AADF-E98AB5B7FD01}"/>
              </a:ext>
            </a:extLst>
          </p:cNvPr>
          <p:cNvSpPr txBox="1"/>
          <p:nvPr/>
        </p:nvSpPr>
        <p:spPr>
          <a:xfrm rot="16200000">
            <a:off x="5584199" y="4754484"/>
            <a:ext cx="16002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Einsatz- und Ausbau-</a:t>
            </a:r>
          </a:p>
          <a:p>
            <a:r>
              <a:rPr lang="de-DE" sz="1400" dirty="0" err="1">
                <a:latin typeface="Arial" pitchFamily="34" charset="0"/>
                <a:cs typeface="Arial" pitchFamily="34" charset="0"/>
              </a:rPr>
              <a:t>optimierung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721236CB-ACAD-43CC-B833-77E64AE0A499}"/>
              </a:ext>
            </a:extLst>
          </p:cNvPr>
          <p:cNvSpPr txBox="1"/>
          <p:nvPr/>
        </p:nvSpPr>
        <p:spPr>
          <a:xfrm rot="16200000">
            <a:off x="5862824" y="3564725"/>
            <a:ext cx="12399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Einsatz-</a:t>
            </a:r>
          </a:p>
          <a:p>
            <a:r>
              <a:rPr lang="de-DE" sz="1400" dirty="0" err="1">
                <a:latin typeface="Arial" pitchFamily="34" charset="0"/>
                <a:cs typeface="Arial" pitchFamily="34" charset="0"/>
              </a:rPr>
              <a:t>optimierung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platzhalter 5">
            <a:extLst>
              <a:ext uri="{FF2B5EF4-FFF2-40B4-BE49-F238E27FC236}">
                <a16:creationId xmlns:a16="http://schemas.microsoft.com/office/drawing/2014/main" id="{BB0ADF93-7DC0-4FA1-8B62-8B2D46157820}"/>
              </a:ext>
            </a:extLst>
          </p:cNvPr>
          <p:cNvSpPr txBox="1">
            <a:spLocks/>
          </p:cNvSpPr>
          <p:nvPr/>
        </p:nvSpPr>
        <p:spPr bwMode="auto">
          <a:xfrm>
            <a:off x="441446" y="1829594"/>
            <a:ext cx="2912941" cy="84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de-DE" b="1" dirty="0"/>
              <a:t>Experiment Teil 1:</a:t>
            </a:r>
            <a:endParaRPr lang="de-DE" sz="1600" dirty="0"/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de-DE" b="1" dirty="0"/>
          </a:p>
        </p:txBody>
      </p:sp>
      <p:sp>
        <p:nvSpPr>
          <p:cNvPr id="55" name="Textplatzhalter 6">
            <a:extLst>
              <a:ext uri="{FF2B5EF4-FFF2-40B4-BE49-F238E27FC236}">
                <a16:creationId xmlns:a16="http://schemas.microsoft.com/office/drawing/2014/main" id="{631C0B58-F316-461D-8862-AB7A180F3E6A}"/>
              </a:ext>
            </a:extLst>
          </p:cNvPr>
          <p:cNvSpPr txBox="1">
            <a:spLocks/>
          </p:cNvSpPr>
          <p:nvPr/>
        </p:nvSpPr>
        <p:spPr bwMode="auto">
          <a:xfrm>
            <a:off x="6125464" y="1829594"/>
            <a:ext cx="5482800" cy="65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de-DE" b="1" dirty="0"/>
              <a:t>Experiment Teil 2:</a:t>
            </a:r>
            <a:endParaRPr lang="en-US" sz="16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C174428-C962-486E-B90D-E538109D2248}"/>
              </a:ext>
            </a:extLst>
          </p:cNvPr>
          <p:cNvSpPr txBox="1"/>
          <p:nvPr/>
        </p:nvSpPr>
        <p:spPr>
          <a:xfrm>
            <a:off x="7240587" y="3501407"/>
            <a:ext cx="5334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1A)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1B)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1C)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1D)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B6A4A436-4DE6-4A65-9738-29637D25256D}"/>
              </a:ext>
            </a:extLst>
          </p:cNvPr>
          <p:cNvCxnSpPr/>
          <p:nvPr/>
        </p:nvCxnSpPr>
        <p:spPr>
          <a:xfrm>
            <a:off x="8002587" y="3517626"/>
            <a:ext cx="0" cy="861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id="{EB4CA61F-D3E9-4887-9774-166DC9C02A51}"/>
              </a:ext>
            </a:extLst>
          </p:cNvPr>
          <p:cNvSpPr txBox="1"/>
          <p:nvPr/>
        </p:nvSpPr>
        <p:spPr>
          <a:xfrm rot="16200000">
            <a:off x="7444843" y="3731173"/>
            <a:ext cx="8107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EE-Anteil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ECB73008-B5AC-4110-BEF7-373D244B1A1C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8840787" y="3265766"/>
            <a:ext cx="0" cy="267622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>
            <a:extLst>
              <a:ext uri="{FF2B5EF4-FFF2-40B4-BE49-F238E27FC236}">
                <a16:creationId xmlns:a16="http://schemas.microsoft.com/office/drawing/2014/main" id="{E030B8D8-7507-44BD-864E-A930B4E12D0C}"/>
              </a:ext>
            </a:extLst>
          </p:cNvPr>
          <p:cNvSpPr txBox="1"/>
          <p:nvPr/>
        </p:nvSpPr>
        <p:spPr>
          <a:xfrm>
            <a:off x="9455130" y="3542081"/>
            <a:ext cx="5334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3A)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3B)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3C)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3D)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98C911D7-C7E6-4B4D-B68A-2C249D6C63BD}"/>
              </a:ext>
            </a:extLst>
          </p:cNvPr>
          <p:cNvCxnSpPr/>
          <p:nvPr/>
        </p:nvCxnSpPr>
        <p:spPr>
          <a:xfrm>
            <a:off x="10212387" y="3558300"/>
            <a:ext cx="0" cy="861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47F34D00-BFCC-4880-8463-894122D91842}"/>
              </a:ext>
            </a:extLst>
          </p:cNvPr>
          <p:cNvSpPr txBox="1"/>
          <p:nvPr/>
        </p:nvSpPr>
        <p:spPr>
          <a:xfrm rot="16200000">
            <a:off x="9654643" y="3771847"/>
            <a:ext cx="8107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EE-Anteil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638DE68-3780-49DC-A39D-0A30C6A27B93}"/>
              </a:ext>
            </a:extLst>
          </p:cNvPr>
          <p:cNvSpPr txBox="1"/>
          <p:nvPr/>
        </p:nvSpPr>
        <p:spPr>
          <a:xfrm>
            <a:off x="7240587" y="4896227"/>
            <a:ext cx="5334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2A)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2B)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2C)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2D)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550A45F2-9ACF-4B1B-AE4F-F006EC340424}"/>
              </a:ext>
            </a:extLst>
          </p:cNvPr>
          <p:cNvCxnSpPr/>
          <p:nvPr/>
        </p:nvCxnSpPr>
        <p:spPr>
          <a:xfrm>
            <a:off x="8002587" y="4912446"/>
            <a:ext cx="0" cy="861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>
            <a:extLst>
              <a:ext uri="{FF2B5EF4-FFF2-40B4-BE49-F238E27FC236}">
                <a16:creationId xmlns:a16="http://schemas.microsoft.com/office/drawing/2014/main" id="{7B3111F2-82E9-4548-86A3-5934F6F4A96E}"/>
              </a:ext>
            </a:extLst>
          </p:cNvPr>
          <p:cNvSpPr txBox="1"/>
          <p:nvPr/>
        </p:nvSpPr>
        <p:spPr>
          <a:xfrm rot="16200000">
            <a:off x="7444843" y="5125993"/>
            <a:ext cx="8107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EE-Anteil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4E5F640A-E8A5-4F33-A999-9356899ADA2C}"/>
              </a:ext>
            </a:extLst>
          </p:cNvPr>
          <p:cNvSpPr txBox="1"/>
          <p:nvPr/>
        </p:nvSpPr>
        <p:spPr>
          <a:xfrm>
            <a:off x="9456292" y="4903284"/>
            <a:ext cx="5334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4A)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4B)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4C)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4D)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2E63DD74-4E84-4D32-835E-E7C4E45620E9}"/>
              </a:ext>
            </a:extLst>
          </p:cNvPr>
          <p:cNvCxnSpPr/>
          <p:nvPr/>
        </p:nvCxnSpPr>
        <p:spPr>
          <a:xfrm>
            <a:off x="10212387" y="4919503"/>
            <a:ext cx="0" cy="861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>
            <a:extLst>
              <a:ext uri="{FF2B5EF4-FFF2-40B4-BE49-F238E27FC236}">
                <a16:creationId xmlns:a16="http://schemas.microsoft.com/office/drawing/2014/main" id="{9DB5C591-3735-4C6C-BEF5-E2D7AB2E605A}"/>
              </a:ext>
            </a:extLst>
          </p:cNvPr>
          <p:cNvSpPr txBox="1"/>
          <p:nvPr/>
        </p:nvSpPr>
        <p:spPr>
          <a:xfrm rot="16200000">
            <a:off x="9654643" y="5133050"/>
            <a:ext cx="8107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EE-Anteil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0E4A1ED5-C9C9-46F5-8B85-6D1369BE228E}"/>
              </a:ext>
            </a:extLst>
          </p:cNvPr>
          <p:cNvSpPr txBox="1"/>
          <p:nvPr/>
        </p:nvSpPr>
        <p:spPr>
          <a:xfrm>
            <a:off x="382587" y="2210594"/>
            <a:ext cx="266700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23838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22 Untersuchungsfälle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B3274DAB-DE53-4DFE-AB54-34929FB6B60C}"/>
              </a:ext>
            </a:extLst>
          </p:cNvPr>
          <p:cNvSpPr txBox="1"/>
          <p:nvPr/>
        </p:nvSpPr>
        <p:spPr>
          <a:xfrm>
            <a:off x="6021387" y="2233574"/>
            <a:ext cx="271167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23838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16 Untersuchungsfälle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Grafik 85">
            <a:extLst>
              <a:ext uri="{FF2B5EF4-FFF2-40B4-BE49-F238E27FC236}">
                <a16:creationId xmlns:a16="http://schemas.microsoft.com/office/drawing/2014/main" id="{4E81B6F4-808C-4B20-82BA-A966B3BF7A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3" b="24439"/>
          <a:stretch/>
        </p:blipFill>
        <p:spPr>
          <a:xfrm>
            <a:off x="11279187" y="134771"/>
            <a:ext cx="761433" cy="3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0" grpId="0" animBg="1"/>
      <p:bldP spid="79" grpId="0" animBg="1"/>
      <p:bldP spid="78" grpId="0" animBg="1"/>
      <p:bldP spid="5" grpId="0" animBg="1"/>
      <p:bldP spid="30" grpId="0"/>
      <p:bldP spid="49" grpId="0"/>
      <p:bldP spid="51" grpId="0"/>
      <p:bldP spid="53" grpId="0"/>
      <p:bldP spid="54" grpId="0" build="p"/>
      <p:bldP spid="55" grpId="0" uiExpand="1" build="p"/>
      <p:bldP spid="57" grpId="0"/>
      <p:bldP spid="60" grpId="0"/>
      <p:bldP spid="69" grpId="0"/>
      <p:bldP spid="71" grpId="0"/>
      <p:bldP spid="72" grpId="0"/>
      <p:bldP spid="74" grpId="0"/>
      <p:bldP spid="75" grpId="0"/>
      <p:bldP spid="77" grpId="0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043CB80F-E0A0-425C-B065-AC5BDE99EB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/>
          <a:stretch/>
        </p:blipFill>
        <p:spPr>
          <a:xfrm>
            <a:off x="66945" y="3925792"/>
            <a:ext cx="7203852" cy="229258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58B18FE2-CD0D-4455-8E3D-7D83375DDF49}"/>
              </a:ext>
            </a:extLst>
          </p:cNvPr>
          <p:cNvSpPr/>
          <p:nvPr/>
        </p:nvSpPr>
        <p:spPr>
          <a:xfrm>
            <a:off x="7303434" y="686594"/>
            <a:ext cx="4509153" cy="5181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C2D7E4-F4E5-4412-8A7B-6D111433F3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40F984B-5F62-4F79-9C21-88393DEEE7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974CFF-22E6-45EE-81D7-855EFF21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Beteiligte Modelle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F7B320-056B-4F20-8303-B3E72ADABD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377794"/>
            <a:ext cx="6346266" cy="43380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e-DE" b="1" dirty="0"/>
              <a:t>Gemeinsamkeiten:</a:t>
            </a:r>
          </a:p>
          <a:p>
            <a:pPr lvl="1">
              <a:spcAft>
                <a:spcPts val="300"/>
              </a:spcAft>
            </a:pPr>
            <a:r>
              <a:rPr lang="de-DE" dirty="0"/>
              <a:t>Optimierende, stündlich aufgelöste Stromsystemmodelle mit Sektorenkopplung</a:t>
            </a:r>
          </a:p>
          <a:p>
            <a:pPr>
              <a:spcAft>
                <a:spcPts val="300"/>
              </a:spcAft>
            </a:pPr>
            <a:endParaRPr lang="de-DE" sz="1000" b="1" dirty="0"/>
          </a:p>
          <a:p>
            <a:pPr>
              <a:spcAft>
                <a:spcPts val="300"/>
              </a:spcAft>
            </a:pPr>
            <a:r>
              <a:rPr lang="de-DE" b="1" dirty="0"/>
              <a:t>Unterschiede:</a:t>
            </a:r>
          </a:p>
          <a:p>
            <a:pPr lvl="1">
              <a:spcAft>
                <a:spcPts val="300"/>
              </a:spcAft>
            </a:pPr>
            <a:r>
              <a:rPr lang="de-DE" dirty="0"/>
              <a:t>Zielfunktion, Programmiersprache, Solver, Optimierungsverfahren, Funktionsumfang, Technologieumfang</a:t>
            </a:r>
          </a:p>
          <a:p>
            <a:pPr>
              <a:spcAft>
                <a:spcPts val="300"/>
              </a:spcAft>
            </a:pPr>
            <a:endParaRPr lang="de-DE" dirty="0"/>
          </a:p>
          <a:p>
            <a:endParaRPr lang="en-US" dirty="0"/>
          </a:p>
        </p:txBody>
      </p:sp>
      <p:pic>
        <p:nvPicPr>
          <p:cNvPr id="6" name="Grafik 24" descr="DLR-Logo_Grau_DE">
            <a:extLst>
              <a:ext uri="{FF2B5EF4-FFF2-40B4-BE49-F238E27FC236}">
                <a16:creationId xmlns:a16="http://schemas.microsoft.com/office/drawing/2014/main" id="{0C928892-9D9D-4B4C-9141-6F0D534B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7" y="4748601"/>
            <a:ext cx="2111591" cy="4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23">
            <a:extLst>
              <a:ext uri="{FF2B5EF4-FFF2-40B4-BE49-F238E27FC236}">
                <a16:creationId xmlns:a16="http://schemas.microsoft.com/office/drawing/2014/main" id="{2250E4D7-AEB3-487E-B4CC-E9513199B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40" y="899946"/>
            <a:ext cx="2535767" cy="36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21" descr="Reiner Lemoine Institut">
            <a:extLst>
              <a:ext uri="{FF2B5EF4-FFF2-40B4-BE49-F238E27FC236}">
                <a16:creationId xmlns:a16="http://schemas.microsoft.com/office/drawing/2014/main" id="{5971E2FB-BBCA-4423-87FB-3F366DA3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7" y="4158214"/>
            <a:ext cx="721682" cy="52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0">
            <a:extLst>
              <a:ext uri="{FF2B5EF4-FFF2-40B4-BE49-F238E27FC236}">
                <a16:creationId xmlns:a16="http://schemas.microsoft.com/office/drawing/2014/main" id="{A283F081-28B4-40CD-A7E8-80C489A8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7" y="1952491"/>
            <a:ext cx="2182479" cy="49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8">
            <a:extLst>
              <a:ext uri="{FF2B5EF4-FFF2-40B4-BE49-F238E27FC236}">
                <a16:creationId xmlns:a16="http://schemas.microsoft.com/office/drawing/2014/main" id="{2D7529E9-7563-4CC3-BDEF-BE7A2F54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640" y="3060607"/>
            <a:ext cx="1172947" cy="4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7">
            <a:extLst>
              <a:ext uri="{FF2B5EF4-FFF2-40B4-BE49-F238E27FC236}">
                <a16:creationId xmlns:a16="http://schemas.microsoft.com/office/drawing/2014/main" id="{484353D9-3C6B-4464-9242-D65262551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54" y="1360186"/>
            <a:ext cx="2178993" cy="59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cid:b36b87aa-a0e7-46ff-ba59-bf5f3cb0e19b@dlr.de">
            <a:extLst>
              <a:ext uri="{FF2B5EF4-FFF2-40B4-BE49-F238E27FC236}">
                <a16:creationId xmlns:a16="http://schemas.microsoft.com/office/drawing/2014/main" id="{30CC1D58-5627-4697-AD83-FECA78E36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7" y="5269259"/>
            <a:ext cx="1517741" cy="51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2">
            <a:extLst>
              <a:ext uri="{FF2B5EF4-FFF2-40B4-BE49-F238E27FC236}">
                <a16:creationId xmlns:a16="http://schemas.microsoft.com/office/drawing/2014/main" id="{2006240D-2EA2-4508-8AE5-E95F6ACF0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7" y="834196"/>
            <a:ext cx="1654620" cy="499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700"/>
              </a:spcAft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DIETER</a:t>
            </a:r>
          </a:p>
          <a:p>
            <a:pPr>
              <a:lnSpc>
                <a:spcPct val="150000"/>
              </a:lnSpc>
              <a:spcAft>
                <a:spcPts val="700"/>
              </a:spcAft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E2M2</a:t>
            </a:r>
          </a:p>
          <a:p>
            <a:pPr>
              <a:lnSpc>
                <a:spcPct val="150000"/>
              </a:lnSpc>
              <a:spcAft>
                <a:spcPts val="700"/>
              </a:spcAft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GENESYS-2</a:t>
            </a:r>
          </a:p>
          <a:p>
            <a:pPr>
              <a:lnSpc>
                <a:spcPct val="150000"/>
              </a:lnSpc>
              <a:spcAft>
                <a:spcPts val="700"/>
              </a:spcAft>
            </a:pP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ISAaR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700"/>
              </a:spcAft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JMM</a:t>
            </a:r>
          </a:p>
          <a:p>
            <a:pPr>
              <a:lnSpc>
                <a:spcPct val="150000"/>
              </a:lnSpc>
              <a:spcAft>
                <a:spcPts val="700"/>
              </a:spcAft>
            </a:pP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700"/>
              </a:spcAft>
            </a:pP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oemof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700"/>
              </a:spcAft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REMix</a:t>
            </a:r>
          </a:p>
          <a:p>
            <a:pPr>
              <a:lnSpc>
                <a:spcPct val="150000"/>
              </a:lnSpc>
              <a:spcAft>
                <a:spcPts val="700"/>
              </a:spcAft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RESTORE*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D8E05A3-76A8-407B-984F-E671A3F521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87" y="2531629"/>
            <a:ext cx="552527" cy="40010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03E9762-F6EA-4F9B-BA1D-CBFF699C9BC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387" y="3586665"/>
            <a:ext cx="2343646" cy="54150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CAB5726-E7F0-4FDF-B329-8C92B7EF9708}"/>
              </a:ext>
            </a:extLst>
          </p:cNvPr>
          <p:cNvSpPr txBox="1"/>
          <p:nvPr/>
        </p:nvSpPr>
        <p:spPr>
          <a:xfrm>
            <a:off x="9738432" y="6137580"/>
            <a:ext cx="207415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* Teilnahme nur an FlexMex Teil 1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59EC8FB-7C31-4F66-865E-92565D39BC8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3" b="24439"/>
          <a:stretch/>
        </p:blipFill>
        <p:spPr>
          <a:xfrm>
            <a:off x="11279187" y="134771"/>
            <a:ext cx="761433" cy="3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9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6407E31-C7CC-4012-BDBC-A14B45A60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58798C-D04B-4BA7-B124-E8406BB9D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F63969-EC1B-46F8-92AE-0FAA7A2E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Szenarioausgestaltung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E82144-BEF7-4DE1-BBDC-FACAEA4F01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7287987" cy="4338000"/>
          </a:xfrm>
        </p:spPr>
        <p:txBody>
          <a:bodyPr/>
          <a:lstStyle/>
          <a:p>
            <a:r>
              <a:rPr lang="de-DE" b="1" dirty="0"/>
              <a:t>Regionalisierung:</a:t>
            </a:r>
          </a:p>
          <a:p>
            <a:pPr lvl="1"/>
            <a:r>
              <a:rPr lang="de-DE" sz="1600" dirty="0"/>
              <a:t>Betrachtung von 11 Ländern für unterschiedliche Stromerzeugungscharakteristika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Optimierungshorizont:</a:t>
            </a:r>
          </a:p>
          <a:p>
            <a:pPr lvl="1"/>
            <a:r>
              <a:rPr lang="de-DE" sz="1600" dirty="0"/>
              <a:t>2050 (in stündlicher Auflösung)</a:t>
            </a:r>
            <a:endParaRPr lang="en-US" sz="1600" dirty="0"/>
          </a:p>
          <a:p>
            <a:endParaRPr lang="de-DE" dirty="0"/>
          </a:p>
          <a:p>
            <a:r>
              <a:rPr lang="de-DE" b="1" dirty="0"/>
              <a:t>EE-Anteil: </a:t>
            </a:r>
            <a:endParaRPr lang="de-DE" dirty="0"/>
          </a:p>
          <a:p>
            <a:pPr lvl="1"/>
            <a:r>
              <a:rPr lang="de-DE" sz="1600" dirty="0"/>
              <a:t>Variiert je nach Untersuchungsfall</a:t>
            </a:r>
          </a:p>
          <a:p>
            <a:pPr lvl="1"/>
            <a:r>
              <a:rPr lang="de-DE" sz="1600" dirty="0"/>
              <a:t>Betrachtung von Systemen mit hohem Flexibilitätsbedarf</a:t>
            </a:r>
            <a:endParaRPr lang="de-DE" dirty="0"/>
          </a:p>
        </p:txBody>
      </p:sp>
      <p:pic>
        <p:nvPicPr>
          <p:cNvPr id="6" name="Picture 2" descr="Y:\02_AP2_Experiment_Teil1\20190627_Regionalisierung_FlexMex.png">
            <a:extLst>
              <a:ext uri="{FF2B5EF4-FFF2-40B4-BE49-F238E27FC236}">
                <a16:creationId xmlns:a16="http://schemas.microsoft.com/office/drawing/2014/main" id="{6A66B6DE-501E-4359-A521-B8583F50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7" y="1591200"/>
            <a:ext cx="3886200" cy="34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31CF4E-B4D8-415D-B846-DE9AA828BC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3" b="24439"/>
          <a:stretch/>
        </p:blipFill>
        <p:spPr>
          <a:xfrm>
            <a:off x="11279187" y="134771"/>
            <a:ext cx="761433" cy="3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9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671F5D-6035-48E7-A93B-9B1EEA6423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D83D483-AFC5-4F66-BE4F-73CCAD262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A129A8-0B64-4BF7-9877-A5CBDBA7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Datenmanagement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C6B3FE-80EA-4C08-85D3-FB903FCA45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999" y="1342908"/>
            <a:ext cx="11221200" cy="4338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b="1" dirty="0"/>
              <a:t>Voraussetzung Modellvergleich: </a:t>
            </a:r>
            <a:r>
              <a:rPr lang="de-DE" sz="1600" dirty="0"/>
              <a:t>Vollständig </a:t>
            </a:r>
            <a:r>
              <a:rPr lang="de-DE" sz="1600" b="1" dirty="0"/>
              <a:t>harmonisierte</a:t>
            </a:r>
            <a:r>
              <a:rPr lang="de-DE" sz="1600" dirty="0"/>
              <a:t> Eingangsdaten</a:t>
            </a:r>
            <a:endParaRPr lang="de-DE" dirty="0"/>
          </a:p>
          <a:p>
            <a:pPr>
              <a:spcAft>
                <a:spcPts val="1200"/>
              </a:spcAft>
            </a:pPr>
            <a:r>
              <a:rPr lang="de-DE" b="1" dirty="0"/>
              <a:t>Schritt 1:</a:t>
            </a:r>
            <a:r>
              <a:rPr lang="de-DE" dirty="0"/>
              <a:t> </a:t>
            </a:r>
            <a:r>
              <a:rPr lang="de-DE" sz="1600" dirty="0"/>
              <a:t>Sammlung des </a:t>
            </a:r>
            <a:r>
              <a:rPr lang="de-DE" sz="1600" b="1" dirty="0"/>
              <a:t>Datenbedarfs</a:t>
            </a:r>
            <a:endParaRPr lang="de-DE" b="1" dirty="0"/>
          </a:p>
          <a:p>
            <a:pPr>
              <a:spcAft>
                <a:spcPts val="1200"/>
              </a:spcAft>
            </a:pPr>
            <a:r>
              <a:rPr lang="de-DE" b="1" dirty="0"/>
              <a:t>Schritt 2:</a:t>
            </a:r>
            <a:r>
              <a:rPr lang="de-DE" dirty="0"/>
              <a:t> </a:t>
            </a:r>
            <a:r>
              <a:rPr lang="de-DE" sz="1600" dirty="0"/>
              <a:t>Erstellung eines einheitlichen, maschinenlesbaren </a:t>
            </a:r>
            <a:r>
              <a:rPr lang="de-DE" sz="1600" b="1" dirty="0"/>
              <a:t>Dateninput- und -</a:t>
            </a:r>
            <a:r>
              <a:rPr lang="de-DE" sz="1600" b="1" dirty="0" err="1"/>
              <a:t>outputformats</a:t>
            </a:r>
            <a:endParaRPr lang="de-DE" b="1" dirty="0"/>
          </a:p>
          <a:p>
            <a:pPr>
              <a:spcAft>
                <a:spcPts val="1200"/>
              </a:spcAft>
            </a:pPr>
            <a:r>
              <a:rPr lang="de-DE" b="1" dirty="0"/>
              <a:t>Schritt 3: </a:t>
            </a:r>
            <a:r>
              <a:rPr lang="de-DE" sz="1600" b="1" dirty="0"/>
              <a:t>Datenbereitstellung</a:t>
            </a:r>
            <a:endParaRPr lang="de-DE" b="1" dirty="0"/>
          </a:p>
          <a:p>
            <a:pPr lvl="1"/>
            <a:r>
              <a:rPr lang="de-DE" sz="1600" dirty="0"/>
              <a:t>Installierte Leistungen (Wind, PV, Ausgleichsoption)</a:t>
            </a:r>
          </a:p>
          <a:p>
            <a:pPr lvl="1"/>
            <a:r>
              <a:rPr lang="de-DE" sz="1600" dirty="0"/>
              <a:t>Zeitreihen Erzeugung und Nachfragen</a:t>
            </a:r>
          </a:p>
          <a:p>
            <a:pPr lvl="1">
              <a:spcAft>
                <a:spcPts val="1200"/>
              </a:spcAft>
            </a:pPr>
            <a:r>
              <a:rPr lang="de-DE" sz="1600" dirty="0"/>
              <a:t>Techno-ökonomische Parameter</a:t>
            </a:r>
          </a:p>
          <a:p>
            <a:pPr>
              <a:spcAft>
                <a:spcPts val="1200"/>
              </a:spcAft>
            </a:pPr>
            <a:r>
              <a:rPr lang="de-DE" b="1" dirty="0"/>
              <a:t>Schritt 4: </a:t>
            </a:r>
            <a:r>
              <a:rPr lang="de-DE" sz="1600" dirty="0"/>
              <a:t>Quelldokumentation mittels </a:t>
            </a:r>
            <a:r>
              <a:rPr lang="de-DE" sz="1600" b="1" dirty="0"/>
              <a:t>Metadatenstrings</a:t>
            </a:r>
            <a:endParaRPr lang="de-DE" b="1" dirty="0"/>
          </a:p>
          <a:p>
            <a:pPr>
              <a:spcAft>
                <a:spcPts val="1200"/>
              </a:spcAft>
            </a:pPr>
            <a:r>
              <a:rPr lang="de-DE" b="1" dirty="0"/>
              <a:t>Schritt 5:</a:t>
            </a:r>
            <a:r>
              <a:rPr lang="de-DE" dirty="0"/>
              <a:t> </a:t>
            </a:r>
            <a:r>
              <a:rPr lang="de-DE" sz="1600" dirty="0"/>
              <a:t>Automatisierte </a:t>
            </a:r>
            <a:r>
              <a:rPr lang="de-DE" sz="1600" b="1" dirty="0"/>
              <a:t>Zusammenführung</a:t>
            </a:r>
            <a:r>
              <a:rPr lang="de-DE" sz="1600" dirty="0"/>
              <a:t> aller Ergebnisse</a:t>
            </a:r>
            <a:endParaRPr lang="de-DE" dirty="0"/>
          </a:p>
          <a:p>
            <a:pPr>
              <a:spcAft>
                <a:spcPts val="1200"/>
              </a:spcAft>
            </a:pPr>
            <a:r>
              <a:rPr lang="de-DE" b="1" dirty="0"/>
              <a:t>Schritt 6: </a:t>
            </a:r>
            <a:r>
              <a:rPr lang="de-DE" sz="1600" dirty="0"/>
              <a:t>Automatisierte Erstellung von </a:t>
            </a:r>
            <a:r>
              <a:rPr lang="de-DE" sz="1600" b="1" dirty="0"/>
              <a:t>Ergebnisgraphiken</a:t>
            </a:r>
            <a:endParaRPr lang="de-DE" b="1" dirty="0"/>
          </a:p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DD00E7-938D-4CCB-A870-106498715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3" b="24439"/>
          <a:stretch/>
        </p:blipFill>
        <p:spPr>
          <a:xfrm>
            <a:off x="11279187" y="134771"/>
            <a:ext cx="761433" cy="3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IEWT • Hedda Gardian  •  Modellexperiment zur hoch aufgelösten Untersuchung des zukünftigen Lastausgleichs im Stromsystem  •  09.09.2021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 Teil 1: Ergebnisse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611587" cy="4338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1600" dirty="0"/>
              <a:t>Geringe Unterschiede in der Technologieabbildung </a:t>
            </a:r>
          </a:p>
          <a:p>
            <a:pPr marL="171450" indent="-171450">
              <a:spcAft>
                <a:spcPts val="1200"/>
              </a:spcAft>
            </a:pPr>
            <a:r>
              <a:rPr lang="de-DE" sz="1600" dirty="0"/>
              <a:t>Wesentliche Modellunterschiede v.a. bei Speicherwasserkraft, An- und Abfahren von Kraftwerken, Batteriefahrzeugen und Lastmanagement </a:t>
            </a:r>
          </a:p>
          <a:p>
            <a:pPr marL="446400" lvl="1" indent="0">
              <a:spcAft>
                <a:spcPts val="1200"/>
              </a:spcAft>
              <a:buNone/>
            </a:pPr>
            <a:r>
              <a:rPr lang="de-DE" sz="1600" dirty="0">
                <a:sym typeface="Wingdings" panose="05000000000000000000" pitchFamily="2" charset="2"/>
              </a:rPr>
              <a:t> Modellwahl erheblichen Einfluss</a:t>
            </a:r>
            <a:endParaRPr lang="de-DE" sz="1600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DF300A-B37C-4F27-897C-2CBA6EC5A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2"/>
          <a:stretch/>
        </p:blipFill>
        <p:spPr>
          <a:xfrm>
            <a:off x="6769708" y="1702800"/>
            <a:ext cx="4890195" cy="41148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2752869-8808-495A-9B03-20472F6D76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3" b="24439"/>
          <a:stretch/>
        </p:blipFill>
        <p:spPr>
          <a:xfrm>
            <a:off x="11279187" y="134771"/>
            <a:ext cx="761433" cy="3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8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72FFFF2-4FE2-4B8A-B668-B4DEABEF27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IEWT • Hedda Gardian  •  Modellexperiment zur hoch aufgelösten Untersuchung des zukünftigen Lastausgleichs im Stromsystem  •  09.09.2021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C523C3-AF91-40E4-B737-4B1CF2E4B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F86F695-80DC-47E1-AB45-FEF5C909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 Teil 1: Ergebnisse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9129D0-4040-4158-8B63-99B19B47F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6297387" cy="4338000"/>
          </a:xfrm>
        </p:spPr>
        <p:txBody>
          <a:bodyPr/>
          <a:lstStyle/>
          <a:p>
            <a:pPr marL="171450" indent="-171450">
              <a:spcAft>
                <a:spcPts val="1200"/>
              </a:spcAft>
            </a:pPr>
            <a:r>
              <a:rPr lang="de-DE" sz="1600" dirty="0"/>
              <a:t>Ergebnisunterschiede meist gut mit Modellunterschieden verknüpfbar</a:t>
            </a:r>
          </a:p>
          <a:p>
            <a:pPr marL="171450" indent="-171450">
              <a:spcAft>
                <a:spcPts val="1200"/>
              </a:spcAft>
            </a:pPr>
            <a:r>
              <a:rPr lang="de-DE" sz="1600" dirty="0"/>
              <a:t>Überlagerungseffekte auch bei reduzierten Untersuchungsfällen möglich</a:t>
            </a:r>
          </a:p>
          <a:p>
            <a:pPr marL="171450" indent="-171450">
              <a:spcAft>
                <a:spcPts val="1200"/>
              </a:spcAft>
            </a:pPr>
            <a:r>
              <a:rPr lang="de-DE" sz="1600" dirty="0"/>
              <a:t>Methode nicht geeignet zur Bewertung fundamental unterschiedlicher Modellierungsansätze  (quadratische Optimierung, </a:t>
            </a:r>
            <a:r>
              <a:rPr lang="de-DE" sz="1600" dirty="0" err="1"/>
              <a:t>rolling</a:t>
            </a:r>
            <a:r>
              <a:rPr lang="de-DE" sz="1600" dirty="0"/>
              <a:t> </a:t>
            </a:r>
            <a:r>
              <a:rPr lang="de-DE" sz="1600" dirty="0" err="1"/>
              <a:t>horizon</a:t>
            </a:r>
            <a:r>
              <a:rPr lang="de-DE" sz="1600" dirty="0"/>
              <a:t>, etc.), da sich die Ergebnisse nicht signifikant unterscheiden</a:t>
            </a:r>
          </a:p>
          <a:p>
            <a:pPr marL="171450" indent="-171450">
              <a:spcAft>
                <a:spcPts val="300"/>
              </a:spcAft>
            </a:pPr>
            <a:endParaRPr lang="de-DE" dirty="0"/>
          </a:p>
          <a:p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38D6890-903A-4A37-B5B2-A84AA6FBB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3" b="24439"/>
          <a:stretch/>
        </p:blipFill>
        <p:spPr>
          <a:xfrm>
            <a:off x="11279187" y="134771"/>
            <a:ext cx="761433" cy="3835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B7C3338-9992-4163-A5F5-4D93A311C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887" y="3310393"/>
            <a:ext cx="3085063" cy="300967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B26D96-3DB2-49F1-A21E-E7410B89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887" y="290486"/>
            <a:ext cx="3226590" cy="28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86854"/>
      </p:ext>
    </p:extLst>
  </p:cSld>
  <p:clrMapOvr>
    <a:masterClrMapping/>
  </p:clrMapOvr>
</p:sld>
</file>

<file path=ppt/theme/theme1.xml><?xml version="1.0" encoding="utf-8"?>
<a:theme xmlns:a="http://schemas.openxmlformats.org/drawingml/2006/main" name="DLR_Präsentation_16zu9_DE_a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60F01956-55D7-4BF0-A888-190F7695FD99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DLR_Präsentation_16zu9_DE</Template>
  <TotalTime>0</TotalTime>
  <Words>1226</Words>
  <Application>Microsoft Office PowerPoint</Application>
  <PresentationFormat>Benutzerdefiniert</PresentationFormat>
  <Paragraphs>226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Wingdings</vt:lpstr>
      <vt:lpstr>ヒラギノ角ゴ Pro W3</vt:lpstr>
      <vt:lpstr>DLR_Präsentation_16zu9_DE_alt</vt:lpstr>
      <vt:lpstr>Modellexperiment zur hoch aufgelösten Untersuchung des zukünftigen Lastausgleichs im Stromsystem – Ein szenariobasierter Vergleich von Modellierungen</vt:lpstr>
      <vt:lpstr>Modellexperiment FlexMex (MODEX)</vt:lpstr>
      <vt:lpstr>Modellexperiment FlexMex (MODEX)</vt:lpstr>
      <vt:lpstr>Modellexperiment FlexMex (MODEX)</vt:lpstr>
      <vt:lpstr>Beteiligte Modelle</vt:lpstr>
      <vt:lpstr>Szenarioausgestaltung</vt:lpstr>
      <vt:lpstr>Datenmanagement</vt:lpstr>
      <vt:lpstr>Experiment Teil 1: Ergebnisse</vt:lpstr>
      <vt:lpstr>Experiment Teil 1: Ergebnisse</vt:lpstr>
      <vt:lpstr>Experiment Teil 2 (vorläufige Ergebnisse)</vt:lpstr>
      <vt:lpstr>Fazit</vt:lpstr>
      <vt:lpstr>Veröffentlichungen</vt:lpstr>
      <vt:lpstr>PowerPoint-Präsentation</vt:lpstr>
    </vt:vector>
  </TitlesOfParts>
  <Company>T-Systems SfR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Modellexperiment zur hoch aufgelösten Untersuchung des zukünftigen Lastausgleichs im Stromsystem –  Ein szenariobasierter Vergleich von Modellierungen</dc:title>
  <dc:creator>Gardian, Hedda</dc:creator>
  <cp:lastModifiedBy>Gardian, Hedda</cp:lastModifiedBy>
  <cp:revision>45</cp:revision>
  <dcterms:created xsi:type="dcterms:W3CDTF">2021-09-02T12:12:21Z</dcterms:created>
  <dcterms:modified xsi:type="dcterms:W3CDTF">2021-09-08T09:40:02Z</dcterms:modified>
</cp:coreProperties>
</file>