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312" r:id="rId6"/>
    <p:sldId id="381" r:id="rId7"/>
    <p:sldId id="390" r:id="rId8"/>
    <p:sldId id="382" r:id="rId9"/>
    <p:sldId id="380" r:id="rId10"/>
    <p:sldId id="393" r:id="rId11"/>
    <p:sldId id="396" r:id="rId12"/>
    <p:sldId id="378" r:id="rId13"/>
    <p:sldId id="345" r:id="rId14"/>
    <p:sldId id="391" r:id="rId15"/>
    <p:sldId id="402" r:id="rId16"/>
    <p:sldId id="397" r:id="rId17"/>
    <p:sldId id="398" r:id="rId18"/>
    <p:sldId id="366" r:id="rId19"/>
    <p:sldId id="25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6BB"/>
    <a:srgbClr val="1F69B3"/>
    <a:srgbClr val="A6CEE3"/>
    <a:srgbClr val="4BA6A7"/>
    <a:srgbClr val="85C2C1"/>
    <a:srgbClr val="0B5395"/>
    <a:srgbClr val="4593B3"/>
    <a:srgbClr val="083763"/>
    <a:srgbClr val="73A6CC"/>
    <a:srgbClr val="3CA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2" autoAdjust="0"/>
    <p:restoredTop sz="95594" autoAdjust="0"/>
  </p:normalViewPr>
  <p:slideViewPr>
    <p:cSldViewPr snapToGrid="0">
      <p:cViewPr varScale="1">
        <p:scale>
          <a:sx n="93" d="100"/>
          <a:sy n="93" d="100"/>
        </p:scale>
        <p:origin x="6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954F6-22ED-4522-8B26-64BFD22C6523}" type="doc">
      <dgm:prSet loTypeId="urn:microsoft.com/office/officeart/2005/8/layout/defaul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D62FAFD0-6D67-4907-9E6D-AE9C6A3E80F7}">
      <dgm:prSet/>
      <dgm:spPr/>
      <dgm:t>
        <a:bodyPr/>
        <a:lstStyle/>
        <a:p>
          <a:r>
            <a:rPr lang="en-GB" dirty="0"/>
            <a:t>Non-profit Organizations (the project </a:t>
          </a:r>
          <a:r>
            <a:rPr lang="en-GB" dirty="0" err="1"/>
            <a:t>Isol’action</a:t>
          </a:r>
          <a:r>
            <a:rPr lang="en-GB" dirty="0"/>
            <a:t>)</a:t>
          </a:r>
        </a:p>
      </dgm:t>
    </dgm:pt>
    <dgm:pt modelId="{16681939-0776-489B-AA1B-D9B3A0A4A692}" type="parTrans" cxnId="{26812A70-5396-49D5-9FDC-3F76E48C96C8}">
      <dgm:prSet/>
      <dgm:spPr/>
      <dgm:t>
        <a:bodyPr/>
        <a:lstStyle/>
        <a:p>
          <a:endParaRPr lang="en-GB"/>
        </a:p>
      </dgm:t>
    </dgm:pt>
    <dgm:pt modelId="{27DFE114-AABC-4996-BF2D-1FB45DC7AF45}" type="sibTrans" cxnId="{26812A70-5396-49D5-9FDC-3F76E48C96C8}">
      <dgm:prSet/>
      <dgm:spPr/>
      <dgm:t>
        <a:bodyPr/>
        <a:lstStyle/>
        <a:p>
          <a:endParaRPr lang="en-GB"/>
        </a:p>
      </dgm:t>
    </dgm:pt>
    <dgm:pt modelId="{C0E62567-5CD5-4B65-982B-0398F1AF16E7}">
      <dgm:prSet/>
      <dgm:spPr/>
      <dgm:t>
        <a:bodyPr/>
        <a:lstStyle/>
        <a:p>
          <a:r>
            <a:rPr lang="en-GB" dirty="0"/>
            <a:t>Neighbourhood authorities (e.g. redevelopment in Griesheim-Mitte, Frankfurt)</a:t>
          </a:r>
        </a:p>
      </dgm:t>
    </dgm:pt>
    <dgm:pt modelId="{2BAC049A-CBC3-42B7-8874-291CB654DA60}" type="parTrans" cxnId="{4FFC2191-7392-47E0-8DB1-08F4890192E1}">
      <dgm:prSet/>
      <dgm:spPr/>
      <dgm:t>
        <a:bodyPr/>
        <a:lstStyle/>
        <a:p>
          <a:endParaRPr lang="en-GB"/>
        </a:p>
      </dgm:t>
    </dgm:pt>
    <dgm:pt modelId="{56DCFFE7-95E9-4AA8-9BDC-F981EC7D0BEE}" type="sibTrans" cxnId="{4FFC2191-7392-47E0-8DB1-08F4890192E1}">
      <dgm:prSet/>
      <dgm:spPr/>
      <dgm:t>
        <a:bodyPr/>
        <a:lstStyle/>
        <a:p>
          <a:endParaRPr lang="en-GB"/>
        </a:p>
      </dgm:t>
    </dgm:pt>
    <dgm:pt modelId="{FCBD5475-C0BF-4596-BA6A-8F2435272CE0}">
      <dgm:prSet/>
      <dgm:spPr/>
      <dgm:t>
        <a:bodyPr/>
        <a:lstStyle/>
        <a:p>
          <a:r>
            <a:rPr lang="en-GB" dirty="0"/>
            <a:t>One-Stop-Shops</a:t>
          </a:r>
        </a:p>
      </dgm:t>
    </dgm:pt>
    <dgm:pt modelId="{04B866B2-20A9-4F9A-8765-D376EC31E56F}" type="parTrans" cxnId="{39816256-0353-4FDC-AD6D-AFC114BDE2D8}">
      <dgm:prSet/>
      <dgm:spPr/>
      <dgm:t>
        <a:bodyPr/>
        <a:lstStyle/>
        <a:p>
          <a:endParaRPr lang="en-GB"/>
        </a:p>
      </dgm:t>
    </dgm:pt>
    <dgm:pt modelId="{F800C6F7-6E8F-4750-BF9A-79CC94D49FE2}" type="sibTrans" cxnId="{39816256-0353-4FDC-AD6D-AFC114BDE2D8}">
      <dgm:prSet/>
      <dgm:spPr/>
      <dgm:t>
        <a:bodyPr/>
        <a:lstStyle/>
        <a:p>
          <a:endParaRPr lang="en-GB"/>
        </a:p>
      </dgm:t>
    </dgm:pt>
    <dgm:pt modelId="{03216E51-3B53-4FD1-9CB7-57254D48BFD4}">
      <dgm:prSet/>
      <dgm:spPr/>
      <dgm:t>
        <a:bodyPr/>
        <a:lstStyle/>
        <a:p>
          <a:r>
            <a:rPr lang="en-GB" dirty="0"/>
            <a:t>Market development team in the </a:t>
          </a:r>
          <a:r>
            <a:rPr lang="en-GB" dirty="0" err="1"/>
            <a:t>Energiesprong</a:t>
          </a:r>
          <a:r>
            <a:rPr lang="en-GB" dirty="0"/>
            <a:t> initiative.</a:t>
          </a:r>
        </a:p>
      </dgm:t>
    </dgm:pt>
    <dgm:pt modelId="{443C2A96-6A78-4CE4-B948-F1105010191A}" type="parTrans" cxnId="{92D18A6F-A7B9-4B70-9BB5-913EB8A49CDA}">
      <dgm:prSet/>
      <dgm:spPr/>
      <dgm:t>
        <a:bodyPr/>
        <a:lstStyle/>
        <a:p>
          <a:endParaRPr lang="en-GB"/>
        </a:p>
      </dgm:t>
    </dgm:pt>
    <dgm:pt modelId="{28570953-AE1A-4DB2-BF3D-53C2994AFE1F}" type="sibTrans" cxnId="{92D18A6F-A7B9-4B70-9BB5-913EB8A49CDA}">
      <dgm:prSet/>
      <dgm:spPr/>
      <dgm:t>
        <a:bodyPr/>
        <a:lstStyle/>
        <a:p>
          <a:endParaRPr lang="en-GB"/>
        </a:p>
      </dgm:t>
    </dgm:pt>
    <dgm:pt modelId="{9EE048C4-383F-44DA-B3DD-E8542104AC23}">
      <dgm:prSet/>
      <dgm:spPr/>
      <dgm:t>
        <a:bodyPr/>
        <a:lstStyle/>
        <a:p>
          <a:r>
            <a:rPr lang="en-GB" dirty="0"/>
            <a:t>Other private companies doing integrated building retrofitting (e.g. </a:t>
          </a:r>
          <a:r>
            <a:rPr lang="en-GB" dirty="0" err="1"/>
            <a:t>GreenHome</a:t>
          </a:r>
          <a:r>
            <a:rPr lang="en-GB" dirty="0"/>
            <a:t>) </a:t>
          </a:r>
        </a:p>
      </dgm:t>
    </dgm:pt>
    <dgm:pt modelId="{3CB2836B-5D8E-478A-A6D8-60C3C8A91CDF}" type="parTrans" cxnId="{F3286A3F-EE42-4542-AB83-2B9A3A34C58E}">
      <dgm:prSet/>
      <dgm:spPr/>
      <dgm:t>
        <a:bodyPr/>
        <a:lstStyle/>
        <a:p>
          <a:endParaRPr lang="en-GB"/>
        </a:p>
      </dgm:t>
    </dgm:pt>
    <dgm:pt modelId="{522EA729-D58B-4686-9A1B-36B8A63679F3}" type="sibTrans" cxnId="{F3286A3F-EE42-4542-AB83-2B9A3A34C58E}">
      <dgm:prSet/>
      <dgm:spPr/>
      <dgm:t>
        <a:bodyPr/>
        <a:lstStyle/>
        <a:p>
          <a:endParaRPr lang="en-GB"/>
        </a:p>
      </dgm:t>
    </dgm:pt>
    <dgm:pt modelId="{76D66234-6A11-4BCD-A200-8B388B18B1B5}" type="pres">
      <dgm:prSet presAssocID="{D2C954F6-22ED-4522-8B26-64BFD22C6523}" presName="diagram" presStyleCnt="0">
        <dgm:presLayoutVars>
          <dgm:dir/>
          <dgm:resizeHandles val="exact"/>
        </dgm:presLayoutVars>
      </dgm:prSet>
      <dgm:spPr/>
    </dgm:pt>
    <dgm:pt modelId="{7DA13146-A9B1-415B-BBEE-A118C7E55311}" type="pres">
      <dgm:prSet presAssocID="{D62FAFD0-6D67-4907-9E6D-AE9C6A3E80F7}" presName="node" presStyleLbl="node1" presStyleIdx="0" presStyleCnt="5" custLinFactNeighborX="-1558">
        <dgm:presLayoutVars>
          <dgm:bulletEnabled val="1"/>
        </dgm:presLayoutVars>
      </dgm:prSet>
      <dgm:spPr/>
    </dgm:pt>
    <dgm:pt modelId="{86348BA8-14C0-4BB3-B2E8-6C38CF9C7692}" type="pres">
      <dgm:prSet presAssocID="{27DFE114-AABC-4996-BF2D-1FB45DC7AF45}" presName="sibTrans" presStyleCnt="0"/>
      <dgm:spPr/>
    </dgm:pt>
    <dgm:pt modelId="{18268DAE-6664-4080-BD63-B2B418E781C0}" type="pres">
      <dgm:prSet presAssocID="{C0E62567-5CD5-4B65-982B-0398F1AF16E7}" presName="node" presStyleLbl="node1" presStyleIdx="1" presStyleCnt="5">
        <dgm:presLayoutVars>
          <dgm:bulletEnabled val="1"/>
        </dgm:presLayoutVars>
      </dgm:prSet>
      <dgm:spPr/>
    </dgm:pt>
    <dgm:pt modelId="{BDBE560C-736E-427A-A7F0-D566FCABDBFF}" type="pres">
      <dgm:prSet presAssocID="{56DCFFE7-95E9-4AA8-9BDC-F981EC7D0BEE}" presName="sibTrans" presStyleCnt="0"/>
      <dgm:spPr/>
    </dgm:pt>
    <dgm:pt modelId="{8EB44DB4-B0BE-4C11-B0ED-B5973AF59997}" type="pres">
      <dgm:prSet presAssocID="{FCBD5475-C0BF-4596-BA6A-8F2435272CE0}" presName="node" presStyleLbl="node1" presStyleIdx="2" presStyleCnt="5">
        <dgm:presLayoutVars>
          <dgm:bulletEnabled val="1"/>
        </dgm:presLayoutVars>
      </dgm:prSet>
      <dgm:spPr/>
    </dgm:pt>
    <dgm:pt modelId="{D5587049-DF53-4EEA-B392-ABA2D69E503D}" type="pres">
      <dgm:prSet presAssocID="{F800C6F7-6E8F-4750-BF9A-79CC94D49FE2}" presName="sibTrans" presStyleCnt="0"/>
      <dgm:spPr/>
    </dgm:pt>
    <dgm:pt modelId="{CA663695-888C-4C5A-8D1C-5A4E1EE466B7}" type="pres">
      <dgm:prSet presAssocID="{03216E51-3B53-4FD1-9CB7-57254D48BFD4}" presName="node" presStyleLbl="node1" presStyleIdx="3" presStyleCnt="5">
        <dgm:presLayoutVars>
          <dgm:bulletEnabled val="1"/>
        </dgm:presLayoutVars>
      </dgm:prSet>
      <dgm:spPr/>
    </dgm:pt>
    <dgm:pt modelId="{D4E1B0FA-15D2-4F83-A1B0-B5273375CD60}" type="pres">
      <dgm:prSet presAssocID="{28570953-AE1A-4DB2-BF3D-53C2994AFE1F}" presName="sibTrans" presStyleCnt="0"/>
      <dgm:spPr/>
    </dgm:pt>
    <dgm:pt modelId="{AED9E0D9-8F42-4B6A-91A7-C9BAB9815C67}" type="pres">
      <dgm:prSet presAssocID="{9EE048C4-383F-44DA-B3DD-E8542104AC23}" presName="node" presStyleLbl="node1" presStyleIdx="4" presStyleCnt="5">
        <dgm:presLayoutVars>
          <dgm:bulletEnabled val="1"/>
        </dgm:presLayoutVars>
      </dgm:prSet>
      <dgm:spPr/>
    </dgm:pt>
  </dgm:ptLst>
  <dgm:cxnLst>
    <dgm:cxn modelId="{4E3AE02C-6756-45C2-8A6D-DEA8D943BAC0}" type="presOf" srcId="{9EE048C4-383F-44DA-B3DD-E8542104AC23}" destId="{AED9E0D9-8F42-4B6A-91A7-C9BAB9815C67}" srcOrd="0" destOrd="0" presId="urn:microsoft.com/office/officeart/2005/8/layout/default"/>
    <dgm:cxn modelId="{EF54E236-983C-4EDD-B86B-A4329FF6926C}" type="presOf" srcId="{03216E51-3B53-4FD1-9CB7-57254D48BFD4}" destId="{CA663695-888C-4C5A-8D1C-5A4E1EE466B7}" srcOrd="0" destOrd="0" presId="urn:microsoft.com/office/officeart/2005/8/layout/default"/>
    <dgm:cxn modelId="{F3286A3F-EE42-4542-AB83-2B9A3A34C58E}" srcId="{D2C954F6-22ED-4522-8B26-64BFD22C6523}" destId="{9EE048C4-383F-44DA-B3DD-E8542104AC23}" srcOrd="4" destOrd="0" parTransId="{3CB2836B-5D8E-478A-A6D8-60C3C8A91CDF}" sibTransId="{522EA729-D58B-4686-9A1B-36B8A63679F3}"/>
    <dgm:cxn modelId="{6CD7334C-2BAC-4BDC-87AE-D18E42652AA7}" type="presOf" srcId="{D62FAFD0-6D67-4907-9E6D-AE9C6A3E80F7}" destId="{7DA13146-A9B1-415B-BBEE-A118C7E55311}" srcOrd="0" destOrd="0" presId="urn:microsoft.com/office/officeart/2005/8/layout/default"/>
    <dgm:cxn modelId="{09122A6F-11D4-48F8-A697-1BE19BDA48C8}" type="presOf" srcId="{FCBD5475-C0BF-4596-BA6A-8F2435272CE0}" destId="{8EB44DB4-B0BE-4C11-B0ED-B5973AF59997}" srcOrd="0" destOrd="0" presId="urn:microsoft.com/office/officeart/2005/8/layout/default"/>
    <dgm:cxn modelId="{92D18A6F-A7B9-4B70-9BB5-913EB8A49CDA}" srcId="{D2C954F6-22ED-4522-8B26-64BFD22C6523}" destId="{03216E51-3B53-4FD1-9CB7-57254D48BFD4}" srcOrd="3" destOrd="0" parTransId="{443C2A96-6A78-4CE4-B948-F1105010191A}" sibTransId="{28570953-AE1A-4DB2-BF3D-53C2994AFE1F}"/>
    <dgm:cxn modelId="{26812A70-5396-49D5-9FDC-3F76E48C96C8}" srcId="{D2C954F6-22ED-4522-8B26-64BFD22C6523}" destId="{D62FAFD0-6D67-4907-9E6D-AE9C6A3E80F7}" srcOrd="0" destOrd="0" parTransId="{16681939-0776-489B-AA1B-D9B3A0A4A692}" sibTransId="{27DFE114-AABC-4996-BF2D-1FB45DC7AF45}"/>
    <dgm:cxn modelId="{39816256-0353-4FDC-AD6D-AFC114BDE2D8}" srcId="{D2C954F6-22ED-4522-8B26-64BFD22C6523}" destId="{FCBD5475-C0BF-4596-BA6A-8F2435272CE0}" srcOrd="2" destOrd="0" parTransId="{04B866B2-20A9-4F9A-8765-D376EC31E56F}" sibTransId="{F800C6F7-6E8F-4750-BF9A-79CC94D49FE2}"/>
    <dgm:cxn modelId="{737DB876-56EA-41CD-8D45-BD37617F565C}" type="presOf" srcId="{D2C954F6-22ED-4522-8B26-64BFD22C6523}" destId="{76D66234-6A11-4BCD-A200-8B388B18B1B5}" srcOrd="0" destOrd="0" presId="urn:microsoft.com/office/officeart/2005/8/layout/default"/>
    <dgm:cxn modelId="{4FFC2191-7392-47E0-8DB1-08F4890192E1}" srcId="{D2C954F6-22ED-4522-8B26-64BFD22C6523}" destId="{C0E62567-5CD5-4B65-982B-0398F1AF16E7}" srcOrd="1" destOrd="0" parTransId="{2BAC049A-CBC3-42B7-8874-291CB654DA60}" sibTransId="{56DCFFE7-95E9-4AA8-9BDC-F981EC7D0BEE}"/>
    <dgm:cxn modelId="{6CDBB7E6-2E52-464D-8EE6-2FAA5E5432C4}" type="presOf" srcId="{C0E62567-5CD5-4B65-982B-0398F1AF16E7}" destId="{18268DAE-6664-4080-BD63-B2B418E781C0}" srcOrd="0" destOrd="0" presId="urn:microsoft.com/office/officeart/2005/8/layout/default"/>
    <dgm:cxn modelId="{9F7D7FC4-06CA-40EF-9994-3E5AA0363EEC}" type="presParOf" srcId="{76D66234-6A11-4BCD-A200-8B388B18B1B5}" destId="{7DA13146-A9B1-415B-BBEE-A118C7E55311}" srcOrd="0" destOrd="0" presId="urn:microsoft.com/office/officeart/2005/8/layout/default"/>
    <dgm:cxn modelId="{20009C70-4EF6-48E4-AE29-A271BA3BF60C}" type="presParOf" srcId="{76D66234-6A11-4BCD-A200-8B388B18B1B5}" destId="{86348BA8-14C0-4BB3-B2E8-6C38CF9C7692}" srcOrd="1" destOrd="0" presId="urn:microsoft.com/office/officeart/2005/8/layout/default"/>
    <dgm:cxn modelId="{F419AD8D-5F23-47F3-9B05-9258B2CE6B25}" type="presParOf" srcId="{76D66234-6A11-4BCD-A200-8B388B18B1B5}" destId="{18268DAE-6664-4080-BD63-B2B418E781C0}" srcOrd="2" destOrd="0" presId="urn:microsoft.com/office/officeart/2005/8/layout/default"/>
    <dgm:cxn modelId="{970B308D-399E-43D8-9E7F-A19C532054D2}" type="presParOf" srcId="{76D66234-6A11-4BCD-A200-8B388B18B1B5}" destId="{BDBE560C-736E-427A-A7F0-D566FCABDBFF}" srcOrd="3" destOrd="0" presId="urn:microsoft.com/office/officeart/2005/8/layout/default"/>
    <dgm:cxn modelId="{CC01B164-79B8-4264-8BA7-750AE6750A85}" type="presParOf" srcId="{76D66234-6A11-4BCD-A200-8B388B18B1B5}" destId="{8EB44DB4-B0BE-4C11-B0ED-B5973AF59997}" srcOrd="4" destOrd="0" presId="urn:microsoft.com/office/officeart/2005/8/layout/default"/>
    <dgm:cxn modelId="{DF804EEE-C065-4F4F-BF83-C908F7EE5892}" type="presParOf" srcId="{76D66234-6A11-4BCD-A200-8B388B18B1B5}" destId="{D5587049-DF53-4EEA-B392-ABA2D69E503D}" srcOrd="5" destOrd="0" presId="urn:microsoft.com/office/officeart/2005/8/layout/default"/>
    <dgm:cxn modelId="{3EA65722-116E-4C7D-A581-4BED7B9DBA72}" type="presParOf" srcId="{76D66234-6A11-4BCD-A200-8B388B18B1B5}" destId="{CA663695-888C-4C5A-8D1C-5A4E1EE466B7}" srcOrd="6" destOrd="0" presId="urn:microsoft.com/office/officeart/2005/8/layout/default"/>
    <dgm:cxn modelId="{B7F205E3-42BB-4EFE-B90E-31C386EED8EC}" type="presParOf" srcId="{76D66234-6A11-4BCD-A200-8B388B18B1B5}" destId="{D4E1B0FA-15D2-4F83-A1B0-B5273375CD60}" srcOrd="7" destOrd="0" presId="urn:microsoft.com/office/officeart/2005/8/layout/default"/>
    <dgm:cxn modelId="{A7B23A03-927B-4F7E-B353-DFB0582C4DE3}" type="presParOf" srcId="{76D66234-6A11-4BCD-A200-8B388B18B1B5}" destId="{AED9E0D9-8F42-4B6A-91A7-C9BAB9815C6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30D28-1486-4DF5-9574-2EA0BCF57027}" type="doc">
      <dgm:prSet loTypeId="urn:microsoft.com/office/officeart/2011/layout/TabList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B67F0EE6-92C3-4C57-BB3E-172837A053AA}">
      <dgm:prSet custT="1"/>
      <dgm:spPr>
        <a:ln>
          <a:solidFill>
            <a:srgbClr val="4286BB"/>
          </a:solidFill>
        </a:ln>
      </dgm:spPr>
      <dgm:t>
        <a:bodyPr/>
        <a:lstStyle/>
        <a:p>
          <a:r>
            <a:rPr lang="en-GB" sz="2200" u="none" dirty="0"/>
            <a:t>Research aim</a:t>
          </a:r>
        </a:p>
      </dgm:t>
    </dgm:pt>
    <dgm:pt modelId="{89A3D9A5-7CE6-42BD-8FFE-CC11F3B52619}" type="parTrans" cxnId="{70227AAA-2F0C-4533-94B5-00049BEAED9E}">
      <dgm:prSet/>
      <dgm:spPr/>
      <dgm:t>
        <a:bodyPr/>
        <a:lstStyle/>
        <a:p>
          <a:endParaRPr lang="en-GB"/>
        </a:p>
      </dgm:t>
    </dgm:pt>
    <dgm:pt modelId="{484B8B84-4ECD-4B5F-8F01-0E518C1FF133}" type="sibTrans" cxnId="{70227AAA-2F0C-4533-94B5-00049BEAED9E}">
      <dgm:prSet/>
      <dgm:spPr/>
      <dgm:t>
        <a:bodyPr/>
        <a:lstStyle/>
        <a:p>
          <a:endParaRPr lang="en-GB"/>
        </a:p>
      </dgm:t>
    </dgm:pt>
    <dgm:pt modelId="{E25B72CC-694B-4593-8ACB-DEF390F8F769}">
      <dgm:prSet custT="1"/>
      <dgm:spPr/>
      <dgm:t>
        <a:bodyPr anchor="ctr"/>
        <a:lstStyle/>
        <a:p>
          <a:r>
            <a:rPr lang="en-GB" sz="1800" dirty="0"/>
            <a:t>To explore under which conditions retrofitting of whole neighbourhoods can take place.</a:t>
          </a:r>
        </a:p>
      </dgm:t>
    </dgm:pt>
    <dgm:pt modelId="{71C4A4A7-F07F-429F-A99D-EFF7850A7091}" type="parTrans" cxnId="{EF9D85BB-BC5D-4FE1-8F3E-C86A0ACCFE36}">
      <dgm:prSet/>
      <dgm:spPr/>
      <dgm:t>
        <a:bodyPr/>
        <a:lstStyle/>
        <a:p>
          <a:endParaRPr lang="en-GB"/>
        </a:p>
      </dgm:t>
    </dgm:pt>
    <dgm:pt modelId="{44F56BAD-217F-41CD-B086-746290717E26}" type="sibTrans" cxnId="{EF9D85BB-BC5D-4FE1-8F3E-C86A0ACCFE36}">
      <dgm:prSet/>
      <dgm:spPr/>
      <dgm:t>
        <a:bodyPr/>
        <a:lstStyle/>
        <a:p>
          <a:endParaRPr lang="en-GB"/>
        </a:p>
      </dgm:t>
    </dgm:pt>
    <dgm:pt modelId="{BEBF6772-ADD1-4FB1-BD2F-283D88DCA017}">
      <dgm:prSet custT="1"/>
      <dgm:spPr>
        <a:ln>
          <a:solidFill>
            <a:srgbClr val="4286BB"/>
          </a:solidFill>
        </a:ln>
      </dgm:spPr>
      <dgm:t>
        <a:bodyPr/>
        <a:lstStyle/>
        <a:p>
          <a:r>
            <a:rPr lang="en-GB" sz="2200" u="sng" dirty="0"/>
            <a:t>Objective</a:t>
          </a:r>
          <a:endParaRPr lang="en-GB" sz="2200" dirty="0"/>
        </a:p>
      </dgm:t>
    </dgm:pt>
    <dgm:pt modelId="{F0FAF2CF-7EDB-43F8-850D-CE484BF746C5}" type="parTrans" cxnId="{280E6928-7A59-4EB0-8C85-9A0128E09893}">
      <dgm:prSet/>
      <dgm:spPr/>
      <dgm:t>
        <a:bodyPr/>
        <a:lstStyle/>
        <a:p>
          <a:endParaRPr lang="en-GB"/>
        </a:p>
      </dgm:t>
    </dgm:pt>
    <dgm:pt modelId="{FC4DA4C5-7790-4A58-B426-791A9A03E0E7}" type="sibTrans" cxnId="{280E6928-7A59-4EB0-8C85-9A0128E09893}">
      <dgm:prSet/>
      <dgm:spPr/>
      <dgm:t>
        <a:bodyPr/>
        <a:lstStyle/>
        <a:p>
          <a:endParaRPr lang="en-GB"/>
        </a:p>
      </dgm:t>
    </dgm:pt>
    <dgm:pt modelId="{ED810A46-3241-43A5-BD4D-421684C98164}">
      <dgm:prSet custT="1"/>
      <dgm:spPr/>
      <dgm:t>
        <a:bodyPr anchor="ctr"/>
        <a:lstStyle/>
        <a:p>
          <a:r>
            <a:rPr lang="en-GB" sz="1800" dirty="0"/>
            <a:t>To develop and present a simplified agent-based model (ABM) that simulates the adoption (i.e. ‘diffusion’) of specified retrofitting options by heterogeneous building owners (under a ‘hypothetical’ neighbourhood-level retrofitting program).</a:t>
          </a:r>
        </a:p>
      </dgm:t>
    </dgm:pt>
    <dgm:pt modelId="{6E1AD2AE-7279-4F37-ABB8-E7DA35BE4CA6}" type="parTrans" cxnId="{892D40F4-D9A3-4189-9B55-3FD21A8E2058}">
      <dgm:prSet/>
      <dgm:spPr/>
      <dgm:t>
        <a:bodyPr/>
        <a:lstStyle/>
        <a:p>
          <a:endParaRPr lang="en-GB"/>
        </a:p>
      </dgm:t>
    </dgm:pt>
    <dgm:pt modelId="{A70396E3-5501-469F-86F6-7C1DBDC4A1DC}" type="sibTrans" cxnId="{892D40F4-D9A3-4189-9B55-3FD21A8E2058}">
      <dgm:prSet/>
      <dgm:spPr/>
      <dgm:t>
        <a:bodyPr/>
        <a:lstStyle/>
        <a:p>
          <a:endParaRPr lang="en-GB"/>
        </a:p>
      </dgm:t>
    </dgm:pt>
    <dgm:pt modelId="{F958B3C3-E7B7-4517-AE3C-58E3CE85610C}">
      <dgm:prSet custT="1"/>
      <dgm:spPr>
        <a:ln>
          <a:solidFill>
            <a:srgbClr val="4286BB"/>
          </a:solidFill>
        </a:ln>
      </dgm:spPr>
      <dgm:t>
        <a:bodyPr/>
        <a:lstStyle/>
        <a:p>
          <a:r>
            <a:rPr lang="en-GB" sz="2200" u="sng" dirty="0"/>
            <a:t>Rationale</a:t>
          </a:r>
          <a:endParaRPr lang="en-GB" sz="2200" dirty="0"/>
        </a:p>
      </dgm:t>
    </dgm:pt>
    <dgm:pt modelId="{501C1E77-E860-4E41-A7E3-3E9CEED36284}" type="parTrans" cxnId="{D32F474C-D991-49D2-81F5-24F168428A8D}">
      <dgm:prSet/>
      <dgm:spPr/>
      <dgm:t>
        <a:bodyPr/>
        <a:lstStyle/>
        <a:p>
          <a:endParaRPr lang="en-GB"/>
        </a:p>
      </dgm:t>
    </dgm:pt>
    <dgm:pt modelId="{8F64DCC1-2011-4BF0-9707-B80F75DFE100}" type="sibTrans" cxnId="{D32F474C-D991-49D2-81F5-24F168428A8D}">
      <dgm:prSet/>
      <dgm:spPr/>
      <dgm:t>
        <a:bodyPr/>
        <a:lstStyle/>
        <a:p>
          <a:endParaRPr lang="en-GB"/>
        </a:p>
      </dgm:t>
    </dgm:pt>
    <dgm:pt modelId="{4448260A-43CF-48BB-A655-B6F89D3B7A19}">
      <dgm:prSet custT="1"/>
      <dgm:spPr/>
      <dgm:t>
        <a:bodyPr anchor="ctr"/>
        <a:lstStyle/>
        <a:p>
          <a:r>
            <a:rPr lang="en-GB" sz="1800" dirty="0"/>
            <a:t>Building owner agents are rational entities who ‘decide’ whether to implement ‘retrofitting packages’. Their decisions may be influenced by neighbouring homeowners (and intermediate actors).</a:t>
          </a:r>
        </a:p>
      </dgm:t>
    </dgm:pt>
    <dgm:pt modelId="{74D6C236-C163-4851-96F9-7BAEF1718AC1}" type="parTrans" cxnId="{C3C5C2E2-A847-4BF2-94AD-6BB60EAD88BE}">
      <dgm:prSet/>
      <dgm:spPr/>
      <dgm:t>
        <a:bodyPr/>
        <a:lstStyle/>
        <a:p>
          <a:endParaRPr lang="en-GB"/>
        </a:p>
      </dgm:t>
    </dgm:pt>
    <dgm:pt modelId="{C2CB9F27-F068-4631-83B3-ACDE84A00DDF}" type="sibTrans" cxnId="{C3C5C2E2-A847-4BF2-94AD-6BB60EAD88BE}">
      <dgm:prSet/>
      <dgm:spPr/>
      <dgm:t>
        <a:bodyPr/>
        <a:lstStyle/>
        <a:p>
          <a:endParaRPr lang="en-GB"/>
        </a:p>
      </dgm:t>
    </dgm:pt>
    <dgm:pt modelId="{A3548641-A336-4C65-A82F-9EACE9566DD6}">
      <dgm:prSet custT="1"/>
      <dgm:spPr>
        <a:ln>
          <a:solidFill>
            <a:srgbClr val="4286BB"/>
          </a:solidFill>
        </a:ln>
      </dgm:spPr>
      <dgm:t>
        <a:bodyPr/>
        <a:lstStyle/>
        <a:p>
          <a:r>
            <a:rPr lang="en-GB" sz="2200" u="sng" dirty="0"/>
            <a:t>Research Question</a:t>
          </a:r>
          <a:endParaRPr lang="en-GB" sz="2200" dirty="0"/>
        </a:p>
      </dgm:t>
    </dgm:pt>
    <dgm:pt modelId="{837755C0-C803-47C1-9832-F9689E7EBDC1}" type="parTrans" cxnId="{6025D81D-2509-43E7-8CC3-BA91125648AC}">
      <dgm:prSet/>
      <dgm:spPr/>
      <dgm:t>
        <a:bodyPr/>
        <a:lstStyle/>
        <a:p>
          <a:endParaRPr lang="en-GB"/>
        </a:p>
      </dgm:t>
    </dgm:pt>
    <dgm:pt modelId="{2C68A7BF-1A26-4256-A372-5843AE9B950C}" type="sibTrans" cxnId="{6025D81D-2509-43E7-8CC3-BA91125648AC}">
      <dgm:prSet/>
      <dgm:spPr/>
      <dgm:t>
        <a:bodyPr/>
        <a:lstStyle/>
        <a:p>
          <a:endParaRPr lang="en-GB"/>
        </a:p>
      </dgm:t>
    </dgm:pt>
    <dgm:pt modelId="{1D976B2E-B82C-41FF-9A00-D1484CAECCD2}">
      <dgm:prSet custT="1"/>
      <dgm:spPr/>
      <dgm:t>
        <a:bodyPr anchor="ctr"/>
        <a:lstStyle/>
        <a:p>
          <a:r>
            <a:rPr lang="en-GB" sz="1800" dirty="0"/>
            <a:t>What levels of energy demand (and emission*) reduction can be achieved via neighbourhood-level integrated retrofitting program under different scenarios?</a:t>
          </a:r>
        </a:p>
      </dgm:t>
    </dgm:pt>
    <dgm:pt modelId="{108F65F9-A512-4441-A394-F2626917F7C3}" type="parTrans" cxnId="{7E2CAB11-53A4-4409-BD34-F26664E5A0F3}">
      <dgm:prSet/>
      <dgm:spPr/>
      <dgm:t>
        <a:bodyPr/>
        <a:lstStyle/>
        <a:p>
          <a:endParaRPr lang="en-GB"/>
        </a:p>
      </dgm:t>
    </dgm:pt>
    <dgm:pt modelId="{0E45564A-C8CC-46AD-8C64-82B0F3FD3E86}" type="sibTrans" cxnId="{7E2CAB11-53A4-4409-BD34-F26664E5A0F3}">
      <dgm:prSet/>
      <dgm:spPr/>
      <dgm:t>
        <a:bodyPr/>
        <a:lstStyle/>
        <a:p>
          <a:endParaRPr lang="en-GB"/>
        </a:p>
      </dgm:t>
    </dgm:pt>
    <dgm:pt modelId="{3760AE7A-4649-4DC5-8A4A-90E55DC4A2E1}" type="pres">
      <dgm:prSet presAssocID="{58830D28-1486-4DF5-9574-2EA0BCF5702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D86DCAB-2EF7-492B-96AF-D7905FB6DD34}" type="pres">
      <dgm:prSet presAssocID="{B67F0EE6-92C3-4C57-BB3E-172837A053AA}" presName="composite" presStyleCnt="0"/>
      <dgm:spPr/>
    </dgm:pt>
    <dgm:pt modelId="{D4D8709A-CAE0-4F64-9B16-D038097B6D30}" type="pres">
      <dgm:prSet presAssocID="{B67F0EE6-92C3-4C57-BB3E-172837A053AA}" presName="FirstChild" presStyleLbl="revTx" presStyleIdx="0" presStyleCnt="4" custLinFactNeighborX="-3735">
        <dgm:presLayoutVars>
          <dgm:chMax val="0"/>
          <dgm:chPref val="0"/>
          <dgm:bulletEnabled val="1"/>
        </dgm:presLayoutVars>
      </dgm:prSet>
      <dgm:spPr/>
    </dgm:pt>
    <dgm:pt modelId="{018C65B1-EFB9-4DB1-A070-39574C4F29E2}" type="pres">
      <dgm:prSet presAssocID="{B67F0EE6-92C3-4C57-BB3E-172837A053AA}" presName="Parent" presStyleLbl="alignNode1" presStyleIdx="0" presStyleCnt="4" custScaleX="78549" custLinFactNeighborX="-10446">
        <dgm:presLayoutVars>
          <dgm:chMax val="3"/>
          <dgm:chPref val="3"/>
          <dgm:bulletEnabled val="1"/>
        </dgm:presLayoutVars>
      </dgm:prSet>
      <dgm:spPr/>
    </dgm:pt>
    <dgm:pt modelId="{972C2F9C-A958-4E2B-A8D9-F19F6C76CCA9}" type="pres">
      <dgm:prSet presAssocID="{B67F0EE6-92C3-4C57-BB3E-172837A053AA}" presName="Accent" presStyleLbl="parChTrans1D1" presStyleIdx="0" presStyleCnt="4"/>
      <dgm:spPr/>
    </dgm:pt>
    <dgm:pt modelId="{5DA1DBB6-0EC4-4B89-BFCD-D38B595C8351}" type="pres">
      <dgm:prSet presAssocID="{484B8B84-4ECD-4B5F-8F01-0E518C1FF133}" presName="sibTrans" presStyleCnt="0"/>
      <dgm:spPr/>
    </dgm:pt>
    <dgm:pt modelId="{B38B07D4-D3E8-48E9-BDC5-C459068BD817}" type="pres">
      <dgm:prSet presAssocID="{BEBF6772-ADD1-4FB1-BD2F-283D88DCA017}" presName="composite" presStyleCnt="0"/>
      <dgm:spPr/>
    </dgm:pt>
    <dgm:pt modelId="{F52E513D-BAA1-4B10-8DBF-5BD0380F13E5}" type="pres">
      <dgm:prSet presAssocID="{BEBF6772-ADD1-4FB1-BD2F-283D88DCA017}" presName="FirstChild" presStyleLbl="revTx" presStyleIdx="1" presStyleCnt="4" custLinFactNeighborX="-3531">
        <dgm:presLayoutVars>
          <dgm:chMax val="0"/>
          <dgm:chPref val="0"/>
          <dgm:bulletEnabled val="1"/>
        </dgm:presLayoutVars>
      </dgm:prSet>
      <dgm:spPr/>
    </dgm:pt>
    <dgm:pt modelId="{A8A268A4-5F41-40E9-880F-ACABD8523360}" type="pres">
      <dgm:prSet presAssocID="{BEBF6772-ADD1-4FB1-BD2F-283D88DCA017}" presName="Parent" presStyleLbl="alignNode1" presStyleIdx="1" presStyleCnt="4" custScaleX="78549" custLinFactNeighborX="-10446">
        <dgm:presLayoutVars>
          <dgm:chMax val="3"/>
          <dgm:chPref val="3"/>
          <dgm:bulletEnabled val="1"/>
        </dgm:presLayoutVars>
      </dgm:prSet>
      <dgm:spPr/>
    </dgm:pt>
    <dgm:pt modelId="{3855745C-5A55-4C6C-B544-E5787FCB6281}" type="pres">
      <dgm:prSet presAssocID="{BEBF6772-ADD1-4FB1-BD2F-283D88DCA017}" presName="Accent" presStyleLbl="parChTrans1D1" presStyleIdx="1" presStyleCnt="4"/>
      <dgm:spPr/>
    </dgm:pt>
    <dgm:pt modelId="{06DBBC25-D975-4851-AEFC-E569E8054169}" type="pres">
      <dgm:prSet presAssocID="{FC4DA4C5-7790-4A58-B426-791A9A03E0E7}" presName="sibTrans" presStyleCnt="0"/>
      <dgm:spPr/>
    </dgm:pt>
    <dgm:pt modelId="{F96B1E9D-6634-416B-AC2E-F815DB4D7C70}" type="pres">
      <dgm:prSet presAssocID="{F958B3C3-E7B7-4517-AE3C-58E3CE85610C}" presName="composite" presStyleCnt="0"/>
      <dgm:spPr/>
    </dgm:pt>
    <dgm:pt modelId="{63E9F53A-4708-465A-8FC7-8D27A33403E9}" type="pres">
      <dgm:prSet presAssocID="{F958B3C3-E7B7-4517-AE3C-58E3CE85610C}" presName="FirstChild" presStyleLbl="revTx" presStyleIdx="2" presStyleCnt="4" custLinFactNeighborX="-3627">
        <dgm:presLayoutVars>
          <dgm:chMax val="0"/>
          <dgm:chPref val="0"/>
          <dgm:bulletEnabled val="1"/>
        </dgm:presLayoutVars>
      </dgm:prSet>
      <dgm:spPr/>
    </dgm:pt>
    <dgm:pt modelId="{6AA2D2ED-F4AC-414E-A7AC-C5E69C41E0EC}" type="pres">
      <dgm:prSet presAssocID="{F958B3C3-E7B7-4517-AE3C-58E3CE85610C}" presName="Parent" presStyleLbl="alignNode1" presStyleIdx="2" presStyleCnt="4" custScaleX="78549" custLinFactNeighborX="-10446">
        <dgm:presLayoutVars>
          <dgm:chMax val="3"/>
          <dgm:chPref val="3"/>
          <dgm:bulletEnabled val="1"/>
        </dgm:presLayoutVars>
      </dgm:prSet>
      <dgm:spPr/>
    </dgm:pt>
    <dgm:pt modelId="{15CCE6DE-1C57-4043-AA8E-EAB3555ADDC2}" type="pres">
      <dgm:prSet presAssocID="{F958B3C3-E7B7-4517-AE3C-58E3CE85610C}" presName="Accent" presStyleLbl="parChTrans1D1" presStyleIdx="2" presStyleCnt="4"/>
      <dgm:spPr/>
    </dgm:pt>
    <dgm:pt modelId="{37F7F0C1-3AC6-4AD3-B77C-98C85B3EC7C2}" type="pres">
      <dgm:prSet presAssocID="{8F64DCC1-2011-4BF0-9707-B80F75DFE100}" presName="sibTrans" presStyleCnt="0"/>
      <dgm:spPr/>
    </dgm:pt>
    <dgm:pt modelId="{279547F9-681E-4D3B-892F-012365F07344}" type="pres">
      <dgm:prSet presAssocID="{A3548641-A336-4C65-A82F-9EACE9566DD6}" presName="composite" presStyleCnt="0"/>
      <dgm:spPr/>
    </dgm:pt>
    <dgm:pt modelId="{417F713B-46E6-4218-9176-8CADEAE1B3FD}" type="pres">
      <dgm:prSet presAssocID="{A3548641-A336-4C65-A82F-9EACE9566DD6}" presName="FirstChild" presStyleLbl="revTx" presStyleIdx="3" presStyleCnt="4" custLinFactNeighborX="-3238">
        <dgm:presLayoutVars>
          <dgm:chMax val="0"/>
          <dgm:chPref val="0"/>
          <dgm:bulletEnabled val="1"/>
        </dgm:presLayoutVars>
      </dgm:prSet>
      <dgm:spPr/>
    </dgm:pt>
    <dgm:pt modelId="{F67767F6-7A04-42C4-8834-1284F1124365}" type="pres">
      <dgm:prSet presAssocID="{A3548641-A336-4C65-A82F-9EACE9566DD6}" presName="Parent" presStyleLbl="alignNode1" presStyleIdx="3" presStyleCnt="4" custScaleX="78549" custLinFactNeighborX="-10446">
        <dgm:presLayoutVars>
          <dgm:chMax val="3"/>
          <dgm:chPref val="3"/>
          <dgm:bulletEnabled val="1"/>
        </dgm:presLayoutVars>
      </dgm:prSet>
      <dgm:spPr/>
    </dgm:pt>
    <dgm:pt modelId="{691D1786-FEBB-4ECA-8AAD-AC8610315125}" type="pres">
      <dgm:prSet presAssocID="{A3548641-A336-4C65-A82F-9EACE9566DD6}" presName="Accent" presStyleLbl="parChTrans1D1" presStyleIdx="3" presStyleCnt="4"/>
      <dgm:spPr/>
    </dgm:pt>
  </dgm:ptLst>
  <dgm:cxnLst>
    <dgm:cxn modelId="{7E2CAB11-53A4-4409-BD34-F26664E5A0F3}" srcId="{A3548641-A336-4C65-A82F-9EACE9566DD6}" destId="{1D976B2E-B82C-41FF-9A00-D1484CAECCD2}" srcOrd="0" destOrd="0" parTransId="{108F65F9-A512-4441-A394-F2626917F7C3}" sibTransId="{0E45564A-C8CC-46AD-8C64-82B0F3FD3E86}"/>
    <dgm:cxn modelId="{25B75E13-42F2-49B7-BB72-C29B0217DE0A}" type="presOf" srcId="{ED810A46-3241-43A5-BD4D-421684C98164}" destId="{F52E513D-BAA1-4B10-8DBF-5BD0380F13E5}" srcOrd="0" destOrd="0" presId="urn:microsoft.com/office/officeart/2011/layout/TabList"/>
    <dgm:cxn modelId="{6025D81D-2509-43E7-8CC3-BA91125648AC}" srcId="{58830D28-1486-4DF5-9574-2EA0BCF57027}" destId="{A3548641-A336-4C65-A82F-9EACE9566DD6}" srcOrd="3" destOrd="0" parTransId="{837755C0-C803-47C1-9832-F9689E7EBDC1}" sibTransId="{2C68A7BF-1A26-4256-A372-5843AE9B950C}"/>
    <dgm:cxn modelId="{280E6928-7A59-4EB0-8C85-9A0128E09893}" srcId="{58830D28-1486-4DF5-9574-2EA0BCF57027}" destId="{BEBF6772-ADD1-4FB1-BD2F-283D88DCA017}" srcOrd="1" destOrd="0" parTransId="{F0FAF2CF-7EDB-43F8-850D-CE484BF746C5}" sibTransId="{FC4DA4C5-7790-4A58-B426-791A9A03E0E7}"/>
    <dgm:cxn modelId="{DAD5E034-1A2D-47CA-9091-70C16C90C7FC}" type="presOf" srcId="{58830D28-1486-4DF5-9574-2EA0BCF57027}" destId="{3760AE7A-4649-4DC5-8A4A-90E55DC4A2E1}" srcOrd="0" destOrd="0" presId="urn:microsoft.com/office/officeart/2011/layout/TabList"/>
    <dgm:cxn modelId="{0B53DB48-F5EF-4BE0-8B7A-6E7CBDAB4618}" type="presOf" srcId="{F958B3C3-E7B7-4517-AE3C-58E3CE85610C}" destId="{6AA2D2ED-F4AC-414E-A7AC-C5E69C41E0EC}" srcOrd="0" destOrd="0" presId="urn:microsoft.com/office/officeart/2011/layout/TabList"/>
    <dgm:cxn modelId="{D32F474C-D991-49D2-81F5-24F168428A8D}" srcId="{58830D28-1486-4DF5-9574-2EA0BCF57027}" destId="{F958B3C3-E7B7-4517-AE3C-58E3CE85610C}" srcOrd="2" destOrd="0" parTransId="{501C1E77-E860-4E41-A7E3-3E9CEED36284}" sibTransId="{8F64DCC1-2011-4BF0-9707-B80F75DFE100}"/>
    <dgm:cxn modelId="{A9D68750-CB8F-4864-8E74-18D9D29790EF}" type="presOf" srcId="{BEBF6772-ADD1-4FB1-BD2F-283D88DCA017}" destId="{A8A268A4-5F41-40E9-880F-ACABD8523360}" srcOrd="0" destOrd="0" presId="urn:microsoft.com/office/officeart/2011/layout/TabList"/>
    <dgm:cxn modelId="{7CD67575-4EC7-4DE4-A2A4-53C313894E79}" type="presOf" srcId="{1D976B2E-B82C-41FF-9A00-D1484CAECCD2}" destId="{417F713B-46E6-4218-9176-8CADEAE1B3FD}" srcOrd="0" destOrd="0" presId="urn:microsoft.com/office/officeart/2011/layout/TabList"/>
    <dgm:cxn modelId="{4CAE5379-AB2B-408C-86B3-946495514BE3}" type="presOf" srcId="{4448260A-43CF-48BB-A655-B6F89D3B7A19}" destId="{63E9F53A-4708-465A-8FC7-8D27A33403E9}" srcOrd="0" destOrd="0" presId="urn:microsoft.com/office/officeart/2011/layout/TabList"/>
    <dgm:cxn modelId="{C92C337B-0D5B-4B6C-B663-FB521AB34837}" type="presOf" srcId="{B67F0EE6-92C3-4C57-BB3E-172837A053AA}" destId="{018C65B1-EFB9-4DB1-A070-39574C4F29E2}" srcOrd="0" destOrd="0" presId="urn:microsoft.com/office/officeart/2011/layout/TabList"/>
    <dgm:cxn modelId="{70227AAA-2F0C-4533-94B5-00049BEAED9E}" srcId="{58830D28-1486-4DF5-9574-2EA0BCF57027}" destId="{B67F0EE6-92C3-4C57-BB3E-172837A053AA}" srcOrd="0" destOrd="0" parTransId="{89A3D9A5-7CE6-42BD-8FFE-CC11F3B52619}" sibTransId="{484B8B84-4ECD-4B5F-8F01-0E518C1FF133}"/>
    <dgm:cxn modelId="{EF9D85BB-BC5D-4FE1-8F3E-C86A0ACCFE36}" srcId="{B67F0EE6-92C3-4C57-BB3E-172837A053AA}" destId="{E25B72CC-694B-4593-8ACB-DEF390F8F769}" srcOrd="0" destOrd="0" parTransId="{71C4A4A7-F07F-429F-A99D-EFF7850A7091}" sibTransId="{44F56BAD-217F-41CD-B086-746290717E26}"/>
    <dgm:cxn modelId="{B2B71DBD-8C3C-4C3D-8FFF-9F16ADFD9C55}" type="presOf" srcId="{E25B72CC-694B-4593-8ACB-DEF390F8F769}" destId="{D4D8709A-CAE0-4F64-9B16-D038097B6D30}" srcOrd="0" destOrd="0" presId="urn:microsoft.com/office/officeart/2011/layout/TabList"/>
    <dgm:cxn modelId="{C3C5C2E2-A847-4BF2-94AD-6BB60EAD88BE}" srcId="{F958B3C3-E7B7-4517-AE3C-58E3CE85610C}" destId="{4448260A-43CF-48BB-A655-B6F89D3B7A19}" srcOrd="0" destOrd="0" parTransId="{74D6C236-C163-4851-96F9-7BAEF1718AC1}" sibTransId="{C2CB9F27-F068-4631-83B3-ACDE84A00DDF}"/>
    <dgm:cxn modelId="{892D40F4-D9A3-4189-9B55-3FD21A8E2058}" srcId="{BEBF6772-ADD1-4FB1-BD2F-283D88DCA017}" destId="{ED810A46-3241-43A5-BD4D-421684C98164}" srcOrd="0" destOrd="0" parTransId="{6E1AD2AE-7279-4F37-ABB8-E7DA35BE4CA6}" sibTransId="{A70396E3-5501-469F-86F6-7C1DBDC4A1DC}"/>
    <dgm:cxn modelId="{7CBD7BFA-1644-42F6-BB2D-89A08024F954}" type="presOf" srcId="{A3548641-A336-4C65-A82F-9EACE9566DD6}" destId="{F67767F6-7A04-42C4-8834-1284F1124365}" srcOrd="0" destOrd="0" presId="urn:microsoft.com/office/officeart/2011/layout/TabList"/>
    <dgm:cxn modelId="{FEA0F4F7-DCC6-40C5-A926-3F099051F3B8}" type="presParOf" srcId="{3760AE7A-4649-4DC5-8A4A-90E55DC4A2E1}" destId="{6D86DCAB-2EF7-492B-96AF-D7905FB6DD34}" srcOrd="0" destOrd="0" presId="urn:microsoft.com/office/officeart/2011/layout/TabList"/>
    <dgm:cxn modelId="{49707482-0B8E-4A9E-93BA-61094B98F7A7}" type="presParOf" srcId="{6D86DCAB-2EF7-492B-96AF-D7905FB6DD34}" destId="{D4D8709A-CAE0-4F64-9B16-D038097B6D30}" srcOrd="0" destOrd="0" presId="urn:microsoft.com/office/officeart/2011/layout/TabList"/>
    <dgm:cxn modelId="{66B557FA-3D94-4D94-A1EC-2078DEB0279B}" type="presParOf" srcId="{6D86DCAB-2EF7-492B-96AF-D7905FB6DD34}" destId="{018C65B1-EFB9-4DB1-A070-39574C4F29E2}" srcOrd="1" destOrd="0" presId="urn:microsoft.com/office/officeart/2011/layout/TabList"/>
    <dgm:cxn modelId="{B6EB9FE0-B049-4FFC-909A-2D6F4D516CB9}" type="presParOf" srcId="{6D86DCAB-2EF7-492B-96AF-D7905FB6DD34}" destId="{972C2F9C-A958-4E2B-A8D9-F19F6C76CCA9}" srcOrd="2" destOrd="0" presId="urn:microsoft.com/office/officeart/2011/layout/TabList"/>
    <dgm:cxn modelId="{C6B827A3-6100-4DB2-8456-8725A0ECD2AD}" type="presParOf" srcId="{3760AE7A-4649-4DC5-8A4A-90E55DC4A2E1}" destId="{5DA1DBB6-0EC4-4B89-BFCD-D38B595C8351}" srcOrd="1" destOrd="0" presId="urn:microsoft.com/office/officeart/2011/layout/TabList"/>
    <dgm:cxn modelId="{0901C6E8-4722-4DA8-AE51-4DED434125CF}" type="presParOf" srcId="{3760AE7A-4649-4DC5-8A4A-90E55DC4A2E1}" destId="{B38B07D4-D3E8-48E9-BDC5-C459068BD817}" srcOrd="2" destOrd="0" presId="urn:microsoft.com/office/officeart/2011/layout/TabList"/>
    <dgm:cxn modelId="{CCDD9454-E326-4B2F-8285-79503E93D4F8}" type="presParOf" srcId="{B38B07D4-D3E8-48E9-BDC5-C459068BD817}" destId="{F52E513D-BAA1-4B10-8DBF-5BD0380F13E5}" srcOrd="0" destOrd="0" presId="urn:microsoft.com/office/officeart/2011/layout/TabList"/>
    <dgm:cxn modelId="{44D72861-16B9-4A65-82FF-4F6234C1ECD4}" type="presParOf" srcId="{B38B07D4-D3E8-48E9-BDC5-C459068BD817}" destId="{A8A268A4-5F41-40E9-880F-ACABD8523360}" srcOrd="1" destOrd="0" presId="urn:microsoft.com/office/officeart/2011/layout/TabList"/>
    <dgm:cxn modelId="{AB207289-85E8-4D95-A0EF-70DDFDED0225}" type="presParOf" srcId="{B38B07D4-D3E8-48E9-BDC5-C459068BD817}" destId="{3855745C-5A55-4C6C-B544-E5787FCB6281}" srcOrd="2" destOrd="0" presId="urn:microsoft.com/office/officeart/2011/layout/TabList"/>
    <dgm:cxn modelId="{A38B35D7-09AA-4953-8292-75277D9D3431}" type="presParOf" srcId="{3760AE7A-4649-4DC5-8A4A-90E55DC4A2E1}" destId="{06DBBC25-D975-4851-AEFC-E569E8054169}" srcOrd="3" destOrd="0" presId="urn:microsoft.com/office/officeart/2011/layout/TabList"/>
    <dgm:cxn modelId="{4833947D-5F51-4958-9AAA-50D3F57F4850}" type="presParOf" srcId="{3760AE7A-4649-4DC5-8A4A-90E55DC4A2E1}" destId="{F96B1E9D-6634-416B-AC2E-F815DB4D7C70}" srcOrd="4" destOrd="0" presId="urn:microsoft.com/office/officeart/2011/layout/TabList"/>
    <dgm:cxn modelId="{B18502B6-DA3D-46ED-A110-091C58598F17}" type="presParOf" srcId="{F96B1E9D-6634-416B-AC2E-F815DB4D7C70}" destId="{63E9F53A-4708-465A-8FC7-8D27A33403E9}" srcOrd="0" destOrd="0" presId="urn:microsoft.com/office/officeart/2011/layout/TabList"/>
    <dgm:cxn modelId="{747E758B-122E-48E2-AE6E-F7E596A89ADB}" type="presParOf" srcId="{F96B1E9D-6634-416B-AC2E-F815DB4D7C70}" destId="{6AA2D2ED-F4AC-414E-A7AC-C5E69C41E0EC}" srcOrd="1" destOrd="0" presId="urn:microsoft.com/office/officeart/2011/layout/TabList"/>
    <dgm:cxn modelId="{7E083709-DDC2-4AD3-A0AA-915FDD5BA386}" type="presParOf" srcId="{F96B1E9D-6634-416B-AC2E-F815DB4D7C70}" destId="{15CCE6DE-1C57-4043-AA8E-EAB3555ADDC2}" srcOrd="2" destOrd="0" presId="urn:microsoft.com/office/officeart/2011/layout/TabList"/>
    <dgm:cxn modelId="{BC386263-6728-4D8A-8EB6-93061D6E870D}" type="presParOf" srcId="{3760AE7A-4649-4DC5-8A4A-90E55DC4A2E1}" destId="{37F7F0C1-3AC6-4AD3-B77C-98C85B3EC7C2}" srcOrd="5" destOrd="0" presId="urn:microsoft.com/office/officeart/2011/layout/TabList"/>
    <dgm:cxn modelId="{359F7FE5-3BB1-4EA7-8250-BDC893DF75D0}" type="presParOf" srcId="{3760AE7A-4649-4DC5-8A4A-90E55DC4A2E1}" destId="{279547F9-681E-4D3B-892F-012365F07344}" srcOrd="6" destOrd="0" presId="urn:microsoft.com/office/officeart/2011/layout/TabList"/>
    <dgm:cxn modelId="{AFFF7B93-3E05-46A0-938C-8D95A5DF3698}" type="presParOf" srcId="{279547F9-681E-4D3B-892F-012365F07344}" destId="{417F713B-46E6-4218-9176-8CADEAE1B3FD}" srcOrd="0" destOrd="0" presId="urn:microsoft.com/office/officeart/2011/layout/TabList"/>
    <dgm:cxn modelId="{69C55949-3023-46F5-84A4-3172437F2147}" type="presParOf" srcId="{279547F9-681E-4D3B-892F-012365F07344}" destId="{F67767F6-7A04-42C4-8834-1284F1124365}" srcOrd="1" destOrd="0" presId="urn:microsoft.com/office/officeart/2011/layout/TabList"/>
    <dgm:cxn modelId="{1131C111-B8D5-46DA-9D86-61574A144711}" type="presParOf" srcId="{279547F9-681E-4D3B-892F-012365F07344}" destId="{691D1786-FEBB-4ECA-8AAD-AC8610315125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55425-144E-4623-A8F9-FE4BD172D91E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4F5C3F0B-7015-4939-8F88-09B345354386}">
      <dgm:prSet phldrT="[Text]"/>
      <dgm:spPr/>
      <dgm:t>
        <a:bodyPr/>
        <a:lstStyle/>
        <a:p>
          <a:r>
            <a:rPr lang="en-GB" dirty="0"/>
            <a:t>1.Interest</a:t>
          </a:r>
        </a:p>
      </dgm:t>
    </dgm:pt>
    <dgm:pt modelId="{8D33B20B-78C3-4276-B815-BF52FC3BF977}" type="parTrans" cxnId="{E0ABA4A2-47ED-4C61-B00A-0218F7FDB0EE}">
      <dgm:prSet/>
      <dgm:spPr/>
      <dgm:t>
        <a:bodyPr/>
        <a:lstStyle/>
        <a:p>
          <a:endParaRPr lang="en-GB"/>
        </a:p>
      </dgm:t>
    </dgm:pt>
    <dgm:pt modelId="{6B8690D2-BB4A-441C-88D0-52BD9157A627}" type="sibTrans" cxnId="{E0ABA4A2-47ED-4C61-B00A-0218F7FDB0EE}">
      <dgm:prSet/>
      <dgm:spPr/>
      <dgm:t>
        <a:bodyPr/>
        <a:lstStyle/>
        <a:p>
          <a:endParaRPr lang="en-GB"/>
        </a:p>
      </dgm:t>
    </dgm:pt>
    <dgm:pt modelId="{28B988B8-56E3-47CB-8CA7-D12093BC134C}">
      <dgm:prSet phldrT="[Text]" custT="1"/>
      <dgm:spPr/>
      <dgm:t>
        <a:bodyPr/>
        <a:lstStyle/>
        <a:p>
          <a:r>
            <a:rPr lang="en-GB" sz="1400" dirty="0"/>
            <a:t>‘interested’: True or False</a:t>
          </a:r>
        </a:p>
      </dgm:t>
    </dgm:pt>
    <dgm:pt modelId="{F21C924B-3ABB-424A-BE2F-D8F4A4571B96}" type="parTrans" cxnId="{D65C1FB0-F190-4542-882D-9EFE4974CBEB}">
      <dgm:prSet/>
      <dgm:spPr/>
      <dgm:t>
        <a:bodyPr/>
        <a:lstStyle/>
        <a:p>
          <a:endParaRPr lang="en-GB"/>
        </a:p>
      </dgm:t>
    </dgm:pt>
    <dgm:pt modelId="{AB0DCAEC-BFDC-457C-9F2D-C2D4988B8FE4}" type="sibTrans" cxnId="{D65C1FB0-F190-4542-882D-9EFE4974CBEB}">
      <dgm:prSet/>
      <dgm:spPr/>
      <dgm:t>
        <a:bodyPr/>
        <a:lstStyle/>
        <a:p>
          <a:endParaRPr lang="en-GB"/>
        </a:p>
      </dgm:t>
    </dgm:pt>
    <dgm:pt modelId="{54641713-A181-4665-899B-EFAC69FD5568}">
      <dgm:prSet phldrT="[Text]"/>
      <dgm:spPr/>
      <dgm:t>
        <a:bodyPr/>
        <a:lstStyle/>
        <a:p>
          <a:r>
            <a:rPr lang="en-GB" dirty="0"/>
            <a:t>2.Affordability</a:t>
          </a:r>
        </a:p>
      </dgm:t>
    </dgm:pt>
    <dgm:pt modelId="{82738D23-1A12-40B8-96C1-EFDFF7FB1D7C}" type="parTrans" cxnId="{AC6E6AEA-0459-4FAB-BEC5-15EDD1DAA5A9}">
      <dgm:prSet/>
      <dgm:spPr/>
      <dgm:t>
        <a:bodyPr/>
        <a:lstStyle/>
        <a:p>
          <a:endParaRPr lang="en-GB"/>
        </a:p>
      </dgm:t>
    </dgm:pt>
    <dgm:pt modelId="{9F49AE18-910F-46BA-90DA-59A9588657FA}" type="sibTrans" cxnId="{AC6E6AEA-0459-4FAB-BEC5-15EDD1DAA5A9}">
      <dgm:prSet/>
      <dgm:spPr/>
      <dgm:t>
        <a:bodyPr/>
        <a:lstStyle/>
        <a:p>
          <a:endParaRPr lang="en-GB"/>
        </a:p>
      </dgm:t>
    </dgm:pt>
    <dgm:pt modelId="{102FB6C5-3817-4FBA-8CB3-E4B607554757}">
      <dgm:prSet phldrT="[Text]" custT="1"/>
      <dgm:spPr/>
      <dgm:t>
        <a:bodyPr/>
        <a:lstStyle/>
        <a:p>
          <a:r>
            <a:rPr lang="en-GB" sz="1400" dirty="0"/>
            <a:t>Cost of ‘</a:t>
          </a:r>
          <a:r>
            <a:rPr lang="en-GB" sz="1400" dirty="0" err="1"/>
            <a:t>affordable_packages</a:t>
          </a:r>
          <a:r>
            <a:rPr lang="en-GB" sz="1400" dirty="0"/>
            <a:t>’ &lt;= ‘budget’</a:t>
          </a:r>
        </a:p>
      </dgm:t>
    </dgm:pt>
    <dgm:pt modelId="{8A9DDE94-18BE-4CE1-BC5C-634ED6D0155B}" type="parTrans" cxnId="{80BB78F6-0A42-4C71-8A16-25F2F2091CAF}">
      <dgm:prSet/>
      <dgm:spPr/>
      <dgm:t>
        <a:bodyPr/>
        <a:lstStyle/>
        <a:p>
          <a:endParaRPr lang="en-GB"/>
        </a:p>
      </dgm:t>
    </dgm:pt>
    <dgm:pt modelId="{8BF1C4A6-46BD-4874-A7E7-86D4E7E326B5}" type="sibTrans" cxnId="{80BB78F6-0A42-4C71-8A16-25F2F2091CAF}">
      <dgm:prSet/>
      <dgm:spPr/>
      <dgm:t>
        <a:bodyPr/>
        <a:lstStyle/>
        <a:p>
          <a:endParaRPr lang="en-GB"/>
        </a:p>
      </dgm:t>
    </dgm:pt>
    <dgm:pt modelId="{02D02E8B-9789-4D11-A873-AD269FEA2C93}">
      <dgm:prSet phldrT="[Text]"/>
      <dgm:spPr/>
      <dgm:t>
        <a:bodyPr/>
        <a:lstStyle/>
        <a:p>
          <a:r>
            <a:rPr lang="en-GB" dirty="0"/>
            <a:t>3.Decision</a:t>
          </a:r>
        </a:p>
      </dgm:t>
    </dgm:pt>
    <dgm:pt modelId="{3303EA20-80A4-4B27-935C-74B9E702612A}" type="parTrans" cxnId="{992DD0A4-DE53-4D26-9CCC-A31701155558}">
      <dgm:prSet/>
      <dgm:spPr/>
      <dgm:t>
        <a:bodyPr/>
        <a:lstStyle/>
        <a:p>
          <a:endParaRPr lang="en-GB"/>
        </a:p>
      </dgm:t>
    </dgm:pt>
    <dgm:pt modelId="{5E9BCD7C-2C71-4787-9214-48353FF3AA25}" type="sibTrans" cxnId="{992DD0A4-DE53-4D26-9CCC-A31701155558}">
      <dgm:prSet/>
      <dgm:spPr/>
      <dgm:t>
        <a:bodyPr/>
        <a:lstStyle/>
        <a:p>
          <a:endParaRPr lang="en-GB"/>
        </a:p>
      </dgm:t>
    </dgm:pt>
    <dgm:pt modelId="{E8A853AE-DFAD-4AE8-B8E6-876916249404}">
      <dgm:prSet phldrT="[Text]" custT="1"/>
      <dgm:spPr/>
      <dgm:t>
        <a:bodyPr/>
        <a:lstStyle/>
        <a:p>
          <a:r>
            <a:rPr lang="en-GB" sz="1400" b="0" dirty="0"/>
            <a:t>‘Fin’: Max profit</a:t>
          </a:r>
        </a:p>
      </dgm:t>
    </dgm:pt>
    <dgm:pt modelId="{87ECC561-C802-4F14-8CC4-DC9D128817A4}" type="parTrans" cxnId="{466CD51B-AD82-4EEC-B63B-F3F3D7D7ABB9}">
      <dgm:prSet/>
      <dgm:spPr/>
      <dgm:t>
        <a:bodyPr/>
        <a:lstStyle/>
        <a:p>
          <a:endParaRPr lang="en-GB"/>
        </a:p>
      </dgm:t>
    </dgm:pt>
    <dgm:pt modelId="{5C475B78-895B-4CCC-90B3-49E6FF1A8B70}" type="sibTrans" cxnId="{466CD51B-AD82-4EEC-B63B-F3F3D7D7ABB9}">
      <dgm:prSet/>
      <dgm:spPr/>
      <dgm:t>
        <a:bodyPr/>
        <a:lstStyle/>
        <a:p>
          <a:endParaRPr lang="en-GB"/>
        </a:p>
      </dgm:t>
    </dgm:pt>
    <dgm:pt modelId="{6502D269-2355-435F-BD7C-4B2A1C2D1E5E}">
      <dgm:prSet phldrT="[Text]" custT="1"/>
      <dgm:spPr/>
      <dgm:t>
        <a:bodyPr/>
        <a:lstStyle/>
        <a:p>
          <a:r>
            <a:rPr lang="en-GB" sz="1400" b="0" dirty="0"/>
            <a:t>‘Soc’: Imitate neighbours</a:t>
          </a:r>
        </a:p>
      </dgm:t>
    </dgm:pt>
    <dgm:pt modelId="{9FB921A6-54DF-4F3D-95F2-E4D1A7C1BD74}" type="parTrans" cxnId="{B00040CD-8739-41FE-8262-0AFE73CFBBFA}">
      <dgm:prSet/>
      <dgm:spPr/>
      <dgm:t>
        <a:bodyPr/>
        <a:lstStyle/>
        <a:p>
          <a:endParaRPr lang="en-GB"/>
        </a:p>
      </dgm:t>
    </dgm:pt>
    <dgm:pt modelId="{A67D89BA-7D9C-4513-B93D-4A36398C423F}" type="sibTrans" cxnId="{B00040CD-8739-41FE-8262-0AFE73CFBBFA}">
      <dgm:prSet/>
      <dgm:spPr/>
      <dgm:t>
        <a:bodyPr/>
        <a:lstStyle/>
        <a:p>
          <a:endParaRPr lang="en-GB"/>
        </a:p>
      </dgm:t>
    </dgm:pt>
    <dgm:pt modelId="{F46680F9-2BE8-4ABC-8504-555F882E0E02}">
      <dgm:prSet phldrT="[Text]" custT="1"/>
      <dgm:spPr/>
      <dgm:t>
        <a:bodyPr/>
        <a:lstStyle/>
        <a:p>
          <a:r>
            <a:rPr lang="en-GB" sz="1400" b="0" dirty="0"/>
            <a:t>‘Env’: Max energy savings</a:t>
          </a:r>
        </a:p>
      </dgm:t>
    </dgm:pt>
    <dgm:pt modelId="{9D0E03AF-94BC-41DB-8FA0-51A1FFE7F817}" type="parTrans" cxnId="{59CC316C-0CEE-42C1-BA05-158B4F6A8A68}">
      <dgm:prSet/>
      <dgm:spPr/>
      <dgm:t>
        <a:bodyPr/>
        <a:lstStyle/>
        <a:p>
          <a:endParaRPr lang="en-GB"/>
        </a:p>
      </dgm:t>
    </dgm:pt>
    <dgm:pt modelId="{2B61F534-6D8E-4EFC-B09A-860B8522F299}" type="sibTrans" cxnId="{59CC316C-0CEE-42C1-BA05-158B4F6A8A68}">
      <dgm:prSet/>
      <dgm:spPr/>
      <dgm:t>
        <a:bodyPr/>
        <a:lstStyle/>
        <a:p>
          <a:endParaRPr lang="en-GB"/>
        </a:p>
      </dgm:t>
    </dgm:pt>
    <dgm:pt modelId="{346F9190-DEE0-49F7-B543-690F2E69D85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Based on ‘</a:t>
          </a:r>
          <a:r>
            <a:rPr lang="en-GB" sz="1400" dirty="0" err="1"/>
            <a:t>prob_being_interested</a:t>
          </a:r>
          <a:r>
            <a:rPr lang="en-GB" sz="1400" dirty="0"/>
            <a:t>’ </a:t>
          </a:r>
        </a:p>
      </dgm:t>
    </dgm:pt>
    <dgm:pt modelId="{2150507E-8BF3-4893-A1F5-426E796BCFC8}" type="parTrans" cxnId="{1FAFF9B6-CACD-49A7-BC49-63CFF68A9411}">
      <dgm:prSet/>
      <dgm:spPr/>
      <dgm:t>
        <a:bodyPr/>
        <a:lstStyle/>
        <a:p>
          <a:endParaRPr lang="en-GB"/>
        </a:p>
      </dgm:t>
    </dgm:pt>
    <dgm:pt modelId="{85E9D03E-F2EF-43B6-8152-0B38EBA1D963}" type="sibTrans" cxnId="{1FAFF9B6-CACD-49A7-BC49-63CFF68A9411}">
      <dgm:prSet/>
      <dgm:spPr/>
      <dgm:t>
        <a:bodyPr/>
        <a:lstStyle/>
        <a:p>
          <a:endParaRPr lang="en-GB"/>
        </a:p>
      </dgm:t>
    </dgm:pt>
    <dgm:pt modelId="{735F59D3-FAA3-4CD6-BB30-462F37C0AB29}" type="pres">
      <dgm:prSet presAssocID="{ADC55425-144E-4623-A8F9-FE4BD172D91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115150B-EB81-4753-A88B-7E1F32BE132D}" type="pres">
      <dgm:prSet presAssocID="{4F5C3F0B-7015-4939-8F88-09B345354386}" presName="Accent1" presStyleCnt="0"/>
      <dgm:spPr/>
    </dgm:pt>
    <dgm:pt modelId="{02AC49F9-30D5-4805-9BA6-FAAC00CA349A}" type="pres">
      <dgm:prSet presAssocID="{4F5C3F0B-7015-4939-8F88-09B345354386}" presName="Accent" presStyleLbl="node1" presStyleIdx="0" presStyleCnt="3"/>
      <dgm:spPr>
        <a:ln w="12700">
          <a:solidFill>
            <a:srgbClr val="4286BB"/>
          </a:solidFill>
        </a:ln>
      </dgm:spPr>
    </dgm:pt>
    <dgm:pt modelId="{E7C444EE-3951-4A6A-BFA1-6E56927126BC}" type="pres">
      <dgm:prSet presAssocID="{4F5C3F0B-7015-4939-8F88-09B345354386}" presName="Child1" presStyleLbl="revTx" presStyleIdx="0" presStyleCnt="6" custScaleY="151477" custLinFactNeighborX="-10292" custLinFactNeighborY="-27233">
        <dgm:presLayoutVars>
          <dgm:chMax val="0"/>
          <dgm:chPref val="0"/>
          <dgm:bulletEnabled val="1"/>
        </dgm:presLayoutVars>
      </dgm:prSet>
      <dgm:spPr/>
    </dgm:pt>
    <dgm:pt modelId="{1633750D-0C3F-4DA4-B720-2184F497B508}" type="pres">
      <dgm:prSet presAssocID="{4F5C3F0B-7015-4939-8F88-09B345354386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72FF6259-38AE-48C2-8E5B-C5C7ECC4F624}" type="pres">
      <dgm:prSet presAssocID="{54641713-A181-4665-899B-EFAC69FD5568}" presName="Accent2" presStyleCnt="0"/>
      <dgm:spPr/>
    </dgm:pt>
    <dgm:pt modelId="{FE693F66-BC67-46A9-8154-471A5BD7753F}" type="pres">
      <dgm:prSet presAssocID="{54641713-A181-4665-899B-EFAC69FD5568}" presName="Accent" presStyleLbl="node1" presStyleIdx="1" presStyleCnt="3"/>
      <dgm:spPr>
        <a:ln w="12700">
          <a:solidFill>
            <a:srgbClr val="4286BB"/>
          </a:solidFill>
        </a:ln>
      </dgm:spPr>
    </dgm:pt>
    <dgm:pt modelId="{125164B2-435C-4B38-BE37-A5F1DFA0CD18}" type="pres">
      <dgm:prSet presAssocID="{54641713-A181-4665-899B-EFAC69FD5568}" presName="Child2" presStyleLbl="revTx" presStyleIdx="2" presStyleCnt="6" custScaleX="132406" custLinFactNeighborX="-1210" custLinFactNeighborY="1816">
        <dgm:presLayoutVars>
          <dgm:chMax val="0"/>
          <dgm:chPref val="0"/>
          <dgm:bulletEnabled val="1"/>
        </dgm:presLayoutVars>
      </dgm:prSet>
      <dgm:spPr/>
    </dgm:pt>
    <dgm:pt modelId="{8EA4285D-B576-4F7D-B7EB-010166C3D9D3}" type="pres">
      <dgm:prSet presAssocID="{54641713-A181-4665-899B-EFAC69FD5568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B18BE9A1-8F38-47BE-B7BF-6E98E38EB57E}" type="pres">
      <dgm:prSet presAssocID="{02D02E8B-9789-4D11-A873-AD269FEA2C93}" presName="Accent3" presStyleCnt="0"/>
      <dgm:spPr/>
    </dgm:pt>
    <dgm:pt modelId="{771D29A5-9B40-40DA-A8AA-DF973A54C8AD}" type="pres">
      <dgm:prSet presAssocID="{02D02E8B-9789-4D11-A873-AD269FEA2C93}" presName="Accent" presStyleLbl="node1" presStyleIdx="2" presStyleCnt="3"/>
      <dgm:spPr>
        <a:ln w="12700">
          <a:solidFill>
            <a:srgbClr val="4286BB"/>
          </a:solidFill>
        </a:ln>
      </dgm:spPr>
    </dgm:pt>
    <dgm:pt modelId="{1268F5D1-CA00-479E-A725-B3972AE3BC75}" type="pres">
      <dgm:prSet presAssocID="{02D02E8B-9789-4D11-A873-AD269FEA2C93}" presName="Child3" presStyleLbl="revTx" presStyleIdx="4" presStyleCnt="6" custScaleX="120381" custScaleY="160623" custLinFactNeighborX="-1816" custLinFactNeighborY="12709">
        <dgm:presLayoutVars>
          <dgm:chMax val="0"/>
          <dgm:chPref val="0"/>
          <dgm:bulletEnabled val="1"/>
        </dgm:presLayoutVars>
      </dgm:prSet>
      <dgm:spPr/>
    </dgm:pt>
    <dgm:pt modelId="{B0AE6CF1-88D2-4F47-9022-A0B510125F0D}" type="pres">
      <dgm:prSet presAssocID="{02D02E8B-9789-4D11-A873-AD269FEA2C93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73679D1B-9344-4BDC-B4E6-E69F8FBD5629}" type="presOf" srcId="{E8A853AE-DFAD-4AE8-B8E6-876916249404}" destId="{1268F5D1-CA00-479E-A725-B3972AE3BC75}" srcOrd="0" destOrd="0" presId="urn:microsoft.com/office/officeart/2009/layout/CircleArrowProcess"/>
    <dgm:cxn modelId="{466CD51B-AD82-4EEC-B63B-F3F3D7D7ABB9}" srcId="{02D02E8B-9789-4D11-A873-AD269FEA2C93}" destId="{E8A853AE-DFAD-4AE8-B8E6-876916249404}" srcOrd="0" destOrd="0" parTransId="{87ECC561-C802-4F14-8CC4-DC9D128817A4}" sibTransId="{5C475B78-895B-4CCC-90B3-49E6FF1A8B70}"/>
    <dgm:cxn modelId="{45FB2F30-5F52-4C88-A82D-5375D1223A67}" type="presOf" srcId="{54641713-A181-4665-899B-EFAC69FD5568}" destId="{8EA4285D-B576-4F7D-B7EB-010166C3D9D3}" srcOrd="0" destOrd="0" presId="urn:microsoft.com/office/officeart/2009/layout/CircleArrowProcess"/>
    <dgm:cxn modelId="{F9A9865C-3C76-4C3E-97A1-35AE96DB17A5}" type="presOf" srcId="{6502D269-2355-435F-BD7C-4B2A1C2D1E5E}" destId="{1268F5D1-CA00-479E-A725-B3972AE3BC75}" srcOrd="0" destOrd="2" presId="urn:microsoft.com/office/officeart/2009/layout/CircleArrowProcess"/>
    <dgm:cxn modelId="{CAB2E546-8D5F-4B41-BE77-595B450940A9}" type="presOf" srcId="{102FB6C5-3817-4FBA-8CB3-E4B607554757}" destId="{125164B2-435C-4B38-BE37-A5F1DFA0CD18}" srcOrd="0" destOrd="0" presId="urn:microsoft.com/office/officeart/2009/layout/CircleArrowProcess"/>
    <dgm:cxn modelId="{59CC316C-0CEE-42C1-BA05-158B4F6A8A68}" srcId="{02D02E8B-9789-4D11-A873-AD269FEA2C93}" destId="{F46680F9-2BE8-4ABC-8504-555F882E0E02}" srcOrd="1" destOrd="0" parTransId="{9D0E03AF-94BC-41DB-8FA0-51A1FFE7F817}" sibTransId="{2B61F534-6D8E-4EFC-B09A-860B8522F299}"/>
    <dgm:cxn modelId="{CD461380-9399-4060-9BCA-5274F4689EAB}" type="presOf" srcId="{346F9190-DEE0-49F7-B543-690F2E69D85D}" destId="{E7C444EE-3951-4A6A-BFA1-6E56927126BC}" srcOrd="0" destOrd="1" presId="urn:microsoft.com/office/officeart/2009/layout/CircleArrowProcess"/>
    <dgm:cxn modelId="{87883389-9BB5-40AF-ACB9-7586529CA373}" type="presOf" srcId="{4F5C3F0B-7015-4939-8F88-09B345354386}" destId="{1633750D-0C3F-4DA4-B720-2184F497B508}" srcOrd="0" destOrd="0" presId="urn:microsoft.com/office/officeart/2009/layout/CircleArrowProcess"/>
    <dgm:cxn modelId="{E0ABA4A2-47ED-4C61-B00A-0218F7FDB0EE}" srcId="{ADC55425-144E-4623-A8F9-FE4BD172D91E}" destId="{4F5C3F0B-7015-4939-8F88-09B345354386}" srcOrd="0" destOrd="0" parTransId="{8D33B20B-78C3-4276-B815-BF52FC3BF977}" sibTransId="{6B8690D2-BB4A-441C-88D0-52BD9157A627}"/>
    <dgm:cxn modelId="{992DD0A4-DE53-4D26-9CCC-A31701155558}" srcId="{ADC55425-144E-4623-A8F9-FE4BD172D91E}" destId="{02D02E8B-9789-4D11-A873-AD269FEA2C93}" srcOrd="2" destOrd="0" parTransId="{3303EA20-80A4-4B27-935C-74B9E702612A}" sibTransId="{5E9BCD7C-2C71-4787-9214-48353FF3AA25}"/>
    <dgm:cxn modelId="{BFD05BA7-CCFF-41DD-BDA3-EA1969532662}" type="presOf" srcId="{02D02E8B-9789-4D11-A873-AD269FEA2C93}" destId="{B0AE6CF1-88D2-4F47-9022-A0B510125F0D}" srcOrd="0" destOrd="0" presId="urn:microsoft.com/office/officeart/2009/layout/CircleArrowProcess"/>
    <dgm:cxn modelId="{3E4488AA-A30F-41B2-AB26-7C75D66A2204}" type="presOf" srcId="{28B988B8-56E3-47CB-8CA7-D12093BC134C}" destId="{E7C444EE-3951-4A6A-BFA1-6E56927126BC}" srcOrd="0" destOrd="0" presId="urn:microsoft.com/office/officeart/2009/layout/CircleArrowProcess"/>
    <dgm:cxn modelId="{D65C1FB0-F190-4542-882D-9EFE4974CBEB}" srcId="{4F5C3F0B-7015-4939-8F88-09B345354386}" destId="{28B988B8-56E3-47CB-8CA7-D12093BC134C}" srcOrd="0" destOrd="0" parTransId="{F21C924B-3ABB-424A-BE2F-D8F4A4571B96}" sibTransId="{AB0DCAEC-BFDC-457C-9F2D-C2D4988B8FE4}"/>
    <dgm:cxn modelId="{1FAFF9B6-CACD-49A7-BC49-63CFF68A9411}" srcId="{4F5C3F0B-7015-4939-8F88-09B345354386}" destId="{346F9190-DEE0-49F7-B543-690F2E69D85D}" srcOrd="1" destOrd="0" parTransId="{2150507E-8BF3-4893-A1F5-426E796BCFC8}" sibTransId="{85E9D03E-F2EF-43B6-8152-0B38EBA1D963}"/>
    <dgm:cxn modelId="{77AC94CC-D2CB-4FCA-B376-B6C151F24086}" type="presOf" srcId="{F46680F9-2BE8-4ABC-8504-555F882E0E02}" destId="{1268F5D1-CA00-479E-A725-B3972AE3BC75}" srcOrd="0" destOrd="1" presId="urn:microsoft.com/office/officeart/2009/layout/CircleArrowProcess"/>
    <dgm:cxn modelId="{B00040CD-8739-41FE-8262-0AFE73CFBBFA}" srcId="{02D02E8B-9789-4D11-A873-AD269FEA2C93}" destId="{6502D269-2355-435F-BD7C-4B2A1C2D1E5E}" srcOrd="2" destOrd="0" parTransId="{9FB921A6-54DF-4F3D-95F2-E4D1A7C1BD74}" sibTransId="{A67D89BA-7D9C-4513-B93D-4A36398C423F}"/>
    <dgm:cxn modelId="{CAB985CE-5D4C-44DB-8E07-5FC803E366E2}" type="presOf" srcId="{ADC55425-144E-4623-A8F9-FE4BD172D91E}" destId="{735F59D3-FAA3-4CD6-BB30-462F37C0AB29}" srcOrd="0" destOrd="0" presId="urn:microsoft.com/office/officeart/2009/layout/CircleArrowProcess"/>
    <dgm:cxn modelId="{AC6E6AEA-0459-4FAB-BEC5-15EDD1DAA5A9}" srcId="{ADC55425-144E-4623-A8F9-FE4BD172D91E}" destId="{54641713-A181-4665-899B-EFAC69FD5568}" srcOrd="1" destOrd="0" parTransId="{82738D23-1A12-40B8-96C1-EFDFF7FB1D7C}" sibTransId="{9F49AE18-910F-46BA-90DA-59A9588657FA}"/>
    <dgm:cxn modelId="{80BB78F6-0A42-4C71-8A16-25F2F2091CAF}" srcId="{54641713-A181-4665-899B-EFAC69FD5568}" destId="{102FB6C5-3817-4FBA-8CB3-E4B607554757}" srcOrd="0" destOrd="0" parTransId="{8A9DDE94-18BE-4CE1-BC5C-634ED6D0155B}" sibTransId="{8BF1C4A6-46BD-4874-A7E7-86D4E7E326B5}"/>
    <dgm:cxn modelId="{2AA4C02B-3BB4-4F42-B3D1-BC8B5FC24C3E}" type="presParOf" srcId="{735F59D3-FAA3-4CD6-BB30-462F37C0AB29}" destId="{4115150B-EB81-4753-A88B-7E1F32BE132D}" srcOrd="0" destOrd="0" presId="urn:microsoft.com/office/officeart/2009/layout/CircleArrowProcess"/>
    <dgm:cxn modelId="{DC159224-B8B1-4CC1-885D-4924422360A8}" type="presParOf" srcId="{4115150B-EB81-4753-A88B-7E1F32BE132D}" destId="{02AC49F9-30D5-4805-9BA6-FAAC00CA349A}" srcOrd="0" destOrd="0" presId="urn:microsoft.com/office/officeart/2009/layout/CircleArrowProcess"/>
    <dgm:cxn modelId="{9F2ABB27-9B45-41DF-BA96-9D797A00523E}" type="presParOf" srcId="{735F59D3-FAA3-4CD6-BB30-462F37C0AB29}" destId="{E7C444EE-3951-4A6A-BFA1-6E56927126BC}" srcOrd="1" destOrd="0" presId="urn:microsoft.com/office/officeart/2009/layout/CircleArrowProcess"/>
    <dgm:cxn modelId="{83967C5B-FC2A-451A-AA96-26656B84A58B}" type="presParOf" srcId="{735F59D3-FAA3-4CD6-BB30-462F37C0AB29}" destId="{1633750D-0C3F-4DA4-B720-2184F497B508}" srcOrd="2" destOrd="0" presId="urn:microsoft.com/office/officeart/2009/layout/CircleArrowProcess"/>
    <dgm:cxn modelId="{F600DC3F-E166-429B-98AF-D29701528D82}" type="presParOf" srcId="{735F59D3-FAA3-4CD6-BB30-462F37C0AB29}" destId="{72FF6259-38AE-48C2-8E5B-C5C7ECC4F624}" srcOrd="3" destOrd="0" presId="urn:microsoft.com/office/officeart/2009/layout/CircleArrowProcess"/>
    <dgm:cxn modelId="{F1385AAC-98BE-4B0A-BF15-FEB408719BB4}" type="presParOf" srcId="{72FF6259-38AE-48C2-8E5B-C5C7ECC4F624}" destId="{FE693F66-BC67-46A9-8154-471A5BD7753F}" srcOrd="0" destOrd="0" presId="urn:microsoft.com/office/officeart/2009/layout/CircleArrowProcess"/>
    <dgm:cxn modelId="{D778CD15-9D1A-491B-963D-BFEA8379D5B7}" type="presParOf" srcId="{735F59D3-FAA3-4CD6-BB30-462F37C0AB29}" destId="{125164B2-435C-4B38-BE37-A5F1DFA0CD18}" srcOrd="4" destOrd="0" presId="urn:microsoft.com/office/officeart/2009/layout/CircleArrowProcess"/>
    <dgm:cxn modelId="{5088A9CA-6B3F-4469-B07D-78F604524D10}" type="presParOf" srcId="{735F59D3-FAA3-4CD6-BB30-462F37C0AB29}" destId="{8EA4285D-B576-4F7D-B7EB-010166C3D9D3}" srcOrd="5" destOrd="0" presId="urn:microsoft.com/office/officeart/2009/layout/CircleArrowProcess"/>
    <dgm:cxn modelId="{122E9528-D88D-4138-9926-2D6D2B066B11}" type="presParOf" srcId="{735F59D3-FAA3-4CD6-BB30-462F37C0AB29}" destId="{B18BE9A1-8F38-47BE-B7BF-6E98E38EB57E}" srcOrd="6" destOrd="0" presId="urn:microsoft.com/office/officeart/2009/layout/CircleArrowProcess"/>
    <dgm:cxn modelId="{6A9BC98B-AEC6-4CFE-81A6-230065711F68}" type="presParOf" srcId="{B18BE9A1-8F38-47BE-B7BF-6E98E38EB57E}" destId="{771D29A5-9B40-40DA-A8AA-DF973A54C8AD}" srcOrd="0" destOrd="0" presId="urn:microsoft.com/office/officeart/2009/layout/CircleArrowProcess"/>
    <dgm:cxn modelId="{28E02B43-35DB-4899-88D4-28A9D18C9C75}" type="presParOf" srcId="{735F59D3-FAA3-4CD6-BB30-462F37C0AB29}" destId="{1268F5D1-CA00-479E-A725-B3972AE3BC75}" srcOrd="7" destOrd="0" presId="urn:microsoft.com/office/officeart/2009/layout/CircleArrowProcess"/>
    <dgm:cxn modelId="{575E750A-42AD-495D-80B5-8AA0502431A3}" type="presParOf" srcId="{735F59D3-FAA3-4CD6-BB30-462F37C0AB29}" destId="{B0AE6CF1-88D2-4F47-9022-A0B510125F0D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3146-A9B1-415B-BBEE-A118C7E55311}">
      <dsp:nvSpPr>
        <dsp:cNvPr id="0" name=""/>
        <dsp:cNvSpPr/>
      </dsp:nvSpPr>
      <dsp:spPr>
        <a:xfrm>
          <a:off x="0" y="27501"/>
          <a:ext cx="1833631" cy="1100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Non-profit Organizations (the project </a:t>
          </a:r>
          <a:r>
            <a:rPr lang="en-GB" sz="1300" kern="1200" dirty="0" err="1"/>
            <a:t>Isol’action</a:t>
          </a:r>
          <a:r>
            <a:rPr lang="en-GB" sz="1300" kern="1200" dirty="0"/>
            <a:t>)</a:t>
          </a:r>
        </a:p>
      </dsp:txBody>
      <dsp:txXfrm>
        <a:off x="0" y="27501"/>
        <a:ext cx="1833631" cy="1100178"/>
      </dsp:txXfrm>
    </dsp:sp>
    <dsp:sp modelId="{18268DAE-6664-4080-BD63-B2B418E781C0}">
      <dsp:nvSpPr>
        <dsp:cNvPr id="0" name=""/>
        <dsp:cNvSpPr/>
      </dsp:nvSpPr>
      <dsp:spPr>
        <a:xfrm>
          <a:off x="2020380" y="27501"/>
          <a:ext cx="1833631" cy="1100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Neighbourhood authorities (e.g. redevelopment in Griesheim-Mitte, Frankfurt)</a:t>
          </a:r>
        </a:p>
      </dsp:txBody>
      <dsp:txXfrm>
        <a:off x="2020380" y="27501"/>
        <a:ext cx="1833631" cy="1100178"/>
      </dsp:txXfrm>
    </dsp:sp>
    <dsp:sp modelId="{8EB44DB4-B0BE-4C11-B0ED-B5973AF59997}">
      <dsp:nvSpPr>
        <dsp:cNvPr id="0" name=""/>
        <dsp:cNvSpPr/>
      </dsp:nvSpPr>
      <dsp:spPr>
        <a:xfrm>
          <a:off x="4037374" y="27501"/>
          <a:ext cx="1833631" cy="1100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One-Stop-Shops</a:t>
          </a:r>
        </a:p>
      </dsp:txBody>
      <dsp:txXfrm>
        <a:off x="4037374" y="27501"/>
        <a:ext cx="1833631" cy="1100178"/>
      </dsp:txXfrm>
    </dsp:sp>
    <dsp:sp modelId="{CA663695-888C-4C5A-8D1C-5A4E1EE466B7}">
      <dsp:nvSpPr>
        <dsp:cNvPr id="0" name=""/>
        <dsp:cNvSpPr/>
      </dsp:nvSpPr>
      <dsp:spPr>
        <a:xfrm>
          <a:off x="6054369" y="27501"/>
          <a:ext cx="1833631" cy="1100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Market development team in the </a:t>
          </a:r>
          <a:r>
            <a:rPr lang="en-GB" sz="1300" kern="1200" dirty="0" err="1"/>
            <a:t>Energiesprong</a:t>
          </a:r>
          <a:r>
            <a:rPr lang="en-GB" sz="1300" kern="1200" dirty="0"/>
            <a:t> initiative.</a:t>
          </a:r>
        </a:p>
      </dsp:txBody>
      <dsp:txXfrm>
        <a:off x="6054369" y="27501"/>
        <a:ext cx="1833631" cy="1100178"/>
      </dsp:txXfrm>
    </dsp:sp>
    <dsp:sp modelId="{AED9E0D9-8F42-4B6A-91A7-C9BAB9815C67}">
      <dsp:nvSpPr>
        <dsp:cNvPr id="0" name=""/>
        <dsp:cNvSpPr/>
      </dsp:nvSpPr>
      <dsp:spPr>
        <a:xfrm>
          <a:off x="8071363" y="27501"/>
          <a:ext cx="1833631" cy="1100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Other private companies doing integrated building retrofitting (e.g. </a:t>
          </a:r>
          <a:r>
            <a:rPr lang="en-GB" sz="1300" kern="1200" dirty="0" err="1"/>
            <a:t>GreenHome</a:t>
          </a:r>
          <a:r>
            <a:rPr lang="en-GB" sz="1300" kern="1200" dirty="0"/>
            <a:t>) </a:t>
          </a:r>
        </a:p>
      </dsp:txBody>
      <dsp:txXfrm>
        <a:off x="8071363" y="27501"/>
        <a:ext cx="1833631" cy="1100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D1786-FEBB-4ECA-8AAD-AC8610315125}">
      <dsp:nvSpPr>
        <dsp:cNvPr id="0" name=""/>
        <dsp:cNvSpPr/>
      </dsp:nvSpPr>
      <dsp:spPr>
        <a:xfrm>
          <a:off x="0" y="4225932"/>
          <a:ext cx="10306051" cy="0"/>
        </a:xfrm>
        <a:prstGeom prst="line">
          <a:avLst/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CE6DE-1C57-4043-AA8E-EAB3555ADDC2}">
      <dsp:nvSpPr>
        <dsp:cNvPr id="0" name=""/>
        <dsp:cNvSpPr/>
      </dsp:nvSpPr>
      <dsp:spPr>
        <a:xfrm>
          <a:off x="0" y="3156948"/>
          <a:ext cx="10306051" cy="0"/>
        </a:xfrm>
        <a:prstGeom prst="line">
          <a:avLst/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5745C-5A55-4C6C-B544-E5787FCB6281}">
      <dsp:nvSpPr>
        <dsp:cNvPr id="0" name=""/>
        <dsp:cNvSpPr/>
      </dsp:nvSpPr>
      <dsp:spPr>
        <a:xfrm>
          <a:off x="0" y="2087963"/>
          <a:ext cx="10306051" cy="0"/>
        </a:xfrm>
        <a:prstGeom prst="line">
          <a:avLst/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C2F9C-A958-4E2B-A8D9-F19F6C76CCA9}">
      <dsp:nvSpPr>
        <dsp:cNvPr id="0" name=""/>
        <dsp:cNvSpPr/>
      </dsp:nvSpPr>
      <dsp:spPr>
        <a:xfrm>
          <a:off x="0" y="1018979"/>
          <a:ext cx="10306051" cy="0"/>
        </a:xfrm>
        <a:prstGeom prst="line">
          <a:avLst/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8709A-CAE0-4F64-9B16-D038097B6D30}">
      <dsp:nvSpPr>
        <dsp:cNvPr id="0" name=""/>
        <dsp:cNvSpPr/>
      </dsp:nvSpPr>
      <dsp:spPr>
        <a:xfrm>
          <a:off x="2394724" y="899"/>
          <a:ext cx="7626477" cy="101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To explore under which conditions retrofitting of whole neighbourhoods can take place.</a:t>
          </a:r>
        </a:p>
      </dsp:txBody>
      <dsp:txXfrm>
        <a:off x="2394724" y="899"/>
        <a:ext cx="7626477" cy="1018080"/>
      </dsp:txXfrm>
    </dsp:sp>
    <dsp:sp modelId="{018C65B1-EFB9-4DB1-A070-39574C4F29E2}">
      <dsp:nvSpPr>
        <dsp:cNvPr id="0" name=""/>
        <dsp:cNvSpPr/>
      </dsp:nvSpPr>
      <dsp:spPr>
        <a:xfrm>
          <a:off x="7489" y="899"/>
          <a:ext cx="2104777" cy="101808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4286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u="none" kern="1200" dirty="0"/>
            <a:t>Research aim</a:t>
          </a:r>
        </a:p>
      </dsp:txBody>
      <dsp:txXfrm>
        <a:off x="57197" y="50607"/>
        <a:ext cx="2005361" cy="968372"/>
      </dsp:txXfrm>
    </dsp:sp>
    <dsp:sp modelId="{F52E513D-BAA1-4B10-8DBF-5BD0380F13E5}">
      <dsp:nvSpPr>
        <dsp:cNvPr id="0" name=""/>
        <dsp:cNvSpPr/>
      </dsp:nvSpPr>
      <dsp:spPr>
        <a:xfrm>
          <a:off x="2410282" y="1069883"/>
          <a:ext cx="7626477" cy="101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To develop and present a simplified agent-based model (ABM) that simulates the adoption (i.e. ‘diffusion’) of specified retrofitting options by heterogeneous building owners (under a ‘hypothetical’ neighbourhood-level retrofitting program).</a:t>
          </a:r>
        </a:p>
      </dsp:txBody>
      <dsp:txXfrm>
        <a:off x="2410282" y="1069883"/>
        <a:ext cx="7626477" cy="1018080"/>
      </dsp:txXfrm>
    </dsp:sp>
    <dsp:sp modelId="{A8A268A4-5F41-40E9-880F-ACABD8523360}">
      <dsp:nvSpPr>
        <dsp:cNvPr id="0" name=""/>
        <dsp:cNvSpPr/>
      </dsp:nvSpPr>
      <dsp:spPr>
        <a:xfrm>
          <a:off x="7489" y="1069883"/>
          <a:ext cx="2104777" cy="101808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4286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u="sng" kern="1200" dirty="0"/>
            <a:t>Objective</a:t>
          </a:r>
          <a:endParaRPr lang="en-GB" sz="2200" kern="1200" dirty="0"/>
        </a:p>
      </dsp:txBody>
      <dsp:txXfrm>
        <a:off x="57197" y="1119591"/>
        <a:ext cx="2005361" cy="968372"/>
      </dsp:txXfrm>
    </dsp:sp>
    <dsp:sp modelId="{63E9F53A-4708-465A-8FC7-8D27A33403E9}">
      <dsp:nvSpPr>
        <dsp:cNvPr id="0" name=""/>
        <dsp:cNvSpPr/>
      </dsp:nvSpPr>
      <dsp:spPr>
        <a:xfrm>
          <a:off x="2402960" y="2138868"/>
          <a:ext cx="7626477" cy="101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Building owner agents are rational entities who ‘decide’ whether to implement ‘retrofitting packages’. Their decisions may be influenced by neighbouring homeowners (and intermediate actors).</a:t>
          </a:r>
        </a:p>
      </dsp:txBody>
      <dsp:txXfrm>
        <a:off x="2402960" y="2138868"/>
        <a:ext cx="7626477" cy="1018080"/>
      </dsp:txXfrm>
    </dsp:sp>
    <dsp:sp modelId="{6AA2D2ED-F4AC-414E-A7AC-C5E69C41E0EC}">
      <dsp:nvSpPr>
        <dsp:cNvPr id="0" name=""/>
        <dsp:cNvSpPr/>
      </dsp:nvSpPr>
      <dsp:spPr>
        <a:xfrm>
          <a:off x="7489" y="2138868"/>
          <a:ext cx="2104777" cy="101808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4286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u="sng" kern="1200" dirty="0"/>
            <a:t>Rationale</a:t>
          </a:r>
          <a:endParaRPr lang="en-GB" sz="2200" kern="1200" dirty="0"/>
        </a:p>
      </dsp:txBody>
      <dsp:txXfrm>
        <a:off x="57197" y="2188576"/>
        <a:ext cx="2005361" cy="968372"/>
      </dsp:txXfrm>
    </dsp:sp>
    <dsp:sp modelId="{417F713B-46E6-4218-9176-8CADEAE1B3FD}">
      <dsp:nvSpPr>
        <dsp:cNvPr id="0" name=""/>
        <dsp:cNvSpPr/>
      </dsp:nvSpPr>
      <dsp:spPr>
        <a:xfrm>
          <a:off x="2432627" y="3207852"/>
          <a:ext cx="7626477" cy="101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What levels of energy demand (and emission*) reduction can be achieved via neighbourhood-level integrated retrofitting program under different scenarios?</a:t>
          </a:r>
        </a:p>
      </dsp:txBody>
      <dsp:txXfrm>
        <a:off x="2432627" y="3207852"/>
        <a:ext cx="7626477" cy="1018080"/>
      </dsp:txXfrm>
    </dsp:sp>
    <dsp:sp modelId="{F67767F6-7A04-42C4-8834-1284F1124365}">
      <dsp:nvSpPr>
        <dsp:cNvPr id="0" name=""/>
        <dsp:cNvSpPr/>
      </dsp:nvSpPr>
      <dsp:spPr>
        <a:xfrm>
          <a:off x="7489" y="3207852"/>
          <a:ext cx="2104777" cy="101808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4286B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u="sng" kern="1200" dirty="0"/>
            <a:t>Research Question</a:t>
          </a:r>
          <a:endParaRPr lang="en-GB" sz="2200" kern="1200" dirty="0"/>
        </a:p>
      </dsp:txBody>
      <dsp:txXfrm>
        <a:off x="57197" y="3257560"/>
        <a:ext cx="2005361" cy="968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C49F9-30D5-4805-9BA6-FAAC00CA349A}">
      <dsp:nvSpPr>
        <dsp:cNvPr id="0" name=""/>
        <dsp:cNvSpPr/>
      </dsp:nvSpPr>
      <dsp:spPr>
        <a:xfrm>
          <a:off x="510024" y="43256"/>
          <a:ext cx="2063414" cy="206372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>
          <a:solidFill>
            <a:srgbClr val="4286BB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C444EE-3951-4A6A-BFA1-6E56927126BC}">
      <dsp:nvSpPr>
        <dsp:cNvPr id="0" name=""/>
        <dsp:cNvSpPr/>
      </dsp:nvSpPr>
      <dsp:spPr>
        <a:xfrm>
          <a:off x="2446406" y="221065"/>
          <a:ext cx="1238048" cy="125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‘interested’: True or False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Based on ‘</a:t>
          </a:r>
          <a:r>
            <a:rPr lang="en-GB" sz="1400" kern="1200" dirty="0" err="1"/>
            <a:t>prob_being_interested</a:t>
          </a:r>
          <a:r>
            <a:rPr lang="en-GB" sz="1400" kern="1200" dirty="0"/>
            <a:t>’ </a:t>
          </a:r>
        </a:p>
      </dsp:txBody>
      <dsp:txXfrm>
        <a:off x="2446406" y="221065"/>
        <a:ext cx="1238048" cy="1250689"/>
      </dsp:txXfrm>
    </dsp:sp>
    <dsp:sp modelId="{1633750D-0C3F-4DA4-B720-2184F497B508}">
      <dsp:nvSpPr>
        <dsp:cNvPr id="0" name=""/>
        <dsp:cNvSpPr/>
      </dsp:nvSpPr>
      <dsp:spPr>
        <a:xfrm>
          <a:off x="966106" y="788325"/>
          <a:ext cx="1146599" cy="57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1.Interest</a:t>
          </a:r>
        </a:p>
      </dsp:txBody>
      <dsp:txXfrm>
        <a:off x="966106" y="788325"/>
        <a:ext cx="1146599" cy="573162"/>
      </dsp:txXfrm>
    </dsp:sp>
    <dsp:sp modelId="{FE693F66-BC67-46A9-8154-471A5BD7753F}">
      <dsp:nvSpPr>
        <dsp:cNvPr id="0" name=""/>
        <dsp:cNvSpPr/>
      </dsp:nvSpPr>
      <dsp:spPr>
        <a:xfrm>
          <a:off x="-63081" y="1229022"/>
          <a:ext cx="2063414" cy="206372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>
          <a:solidFill>
            <a:srgbClr val="4286BB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5164B2-435C-4B38-BE37-A5F1DFA0CD18}">
      <dsp:nvSpPr>
        <dsp:cNvPr id="0" name=""/>
        <dsp:cNvSpPr/>
      </dsp:nvSpPr>
      <dsp:spPr>
        <a:xfrm>
          <a:off x="1784751" y="1866049"/>
          <a:ext cx="1639250" cy="825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Cost of ‘</a:t>
          </a:r>
          <a:r>
            <a:rPr lang="en-GB" sz="1400" kern="1200" dirty="0" err="1"/>
            <a:t>affordable_packages</a:t>
          </a:r>
          <a:r>
            <a:rPr lang="en-GB" sz="1400" kern="1200" dirty="0"/>
            <a:t>’ &lt;= ‘budget’</a:t>
          </a:r>
        </a:p>
      </dsp:txBody>
      <dsp:txXfrm>
        <a:off x="1784751" y="1866049"/>
        <a:ext cx="1639250" cy="825662"/>
      </dsp:txXfrm>
    </dsp:sp>
    <dsp:sp modelId="{8EA4285D-B576-4F7D-B7EB-010166C3D9D3}">
      <dsp:nvSpPr>
        <dsp:cNvPr id="0" name=""/>
        <dsp:cNvSpPr/>
      </dsp:nvSpPr>
      <dsp:spPr>
        <a:xfrm>
          <a:off x="395325" y="1980949"/>
          <a:ext cx="1146599" cy="57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2.Affordability</a:t>
          </a:r>
        </a:p>
      </dsp:txBody>
      <dsp:txXfrm>
        <a:off x="395325" y="1980949"/>
        <a:ext cx="1146599" cy="573162"/>
      </dsp:txXfrm>
    </dsp:sp>
    <dsp:sp modelId="{771D29A5-9B40-40DA-A8AA-DF973A54C8AD}">
      <dsp:nvSpPr>
        <dsp:cNvPr id="0" name=""/>
        <dsp:cNvSpPr/>
      </dsp:nvSpPr>
      <dsp:spPr>
        <a:xfrm>
          <a:off x="656885" y="2556684"/>
          <a:ext cx="1772792" cy="17735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>
          <a:solidFill>
            <a:srgbClr val="4286BB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68F5D1-CA00-479E-A725-B3972AE3BC75}">
      <dsp:nvSpPr>
        <dsp:cNvPr id="0" name=""/>
        <dsp:cNvSpPr/>
      </dsp:nvSpPr>
      <dsp:spPr>
        <a:xfrm>
          <a:off x="2425180" y="2897914"/>
          <a:ext cx="1490375" cy="132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‘Fin’: Max profit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‘Env’: Max energy savings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‘Soc’: Imitate neighbours</a:t>
          </a:r>
        </a:p>
      </dsp:txBody>
      <dsp:txXfrm>
        <a:off x="2425180" y="2897914"/>
        <a:ext cx="1490375" cy="1326204"/>
      </dsp:txXfrm>
    </dsp:sp>
    <dsp:sp modelId="{B0AE6CF1-88D2-4F47-9022-A0B510125F0D}">
      <dsp:nvSpPr>
        <dsp:cNvPr id="0" name=""/>
        <dsp:cNvSpPr/>
      </dsp:nvSpPr>
      <dsp:spPr>
        <a:xfrm>
          <a:off x="968819" y="3175288"/>
          <a:ext cx="1146599" cy="57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3.Decision</a:t>
          </a:r>
        </a:p>
      </dsp:txBody>
      <dsp:txXfrm>
        <a:off x="968819" y="3175288"/>
        <a:ext cx="1146599" cy="573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D38B99-D3DE-DE48-9047-6ED2C1D96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789DC-2666-B545-9162-4C2C4D7629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259CC-4A72-794F-A341-0B52E21A9FE6}" type="datetimeFigureOut">
              <a:rPr lang="it-IT" smtClean="0"/>
              <a:t>08/09/2021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263A2-41BE-1543-82EC-EF876B98D4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CA5F4-3DBE-584D-9EE8-4501149B7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E3117-FAD6-3B4D-9C9A-B5EF5A09DA0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61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0EB59-E68E-475C-B38B-BD1251B11C9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6CA65-C30C-450C-859F-733B060E4F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40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6CA65-C30C-450C-859F-733B060E4FA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338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6CA65-C30C-450C-859F-733B060E4FA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006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6CA65-C30C-450C-859F-733B060E4FA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154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6CA65-C30C-450C-859F-733B060E4FA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15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from energy savings might be uncertain or poorly explained and understood, especially by the end-users. They can be difficult to measure and monetise.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Buildings are responsible for approximately 40% of EU energy consumption and 36% of the greenhouse gas emissions. (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performance of buildings directive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least 75% of today’s buildings will still exist by 2050 [1]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policies at place (Wilson et al., 2015):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energy audits and assessments;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energy performance certificates or ratings at the point of sale;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financial incentives and capital support (including grants, subsidies, tax credits, low interest loans, and third party financing);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certification and training of contractors;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community or neighbourhood renovation schemes (collective procurement, support for vulnerable or low income households);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marketing and information campaigns.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6CA65-C30C-450C-859F-733B060E4FA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73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from energy savings might be uncertain or poorly explained and understood, especially by the end-users. They can be difficult to measure and monetise.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Buildings are responsible for approximately 40% of EU energy consumption and 36% of the greenhouse gas emissions. (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performance of buildings directive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least 75% of today’s buildings will still exist by 2050 [1]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policies at place (Wilson et al., 2015):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energy audits and assessments;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energy performance certificates or ratings at the point of sale;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financial incentives and capital support (including grants, subsidies, tax credits, low interest loans, and third party financing);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certification and training of contractors;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community or neighbourhood renovation schemes (collective procurement, support for vulnerable or low income households);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marketing and information campaigns.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6CA65-C30C-450C-859F-733B060E4FA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9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socio-techno-economic conditions enable the integrated net-zero retrofitting of existing neighbourhoods towards PEDs?</a:t>
            </a:r>
          </a:p>
          <a:p>
            <a:pPr lvl="1"/>
            <a:r>
              <a:rPr lang="en-GB" dirty="0"/>
              <a:t>What are the retrofitting options (technology) available for building archetypes in a selected neighbourhood?</a:t>
            </a:r>
          </a:p>
          <a:p>
            <a:pPr lvl="1"/>
            <a:r>
              <a:rPr lang="en-GB" dirty="0"/>
              <a:t>What are the potential energy and cost savings from neighbourhood-level integrated net-zero retrofitting?</a:t>
            </a:r>
          </a:p>
          <a:p>
            <a:pPr lvl="1"/>
            <a:r>
              <a:rPr lang="en-GB" dirty="0"/>
              <a:t>Under which framework conditions (or policy interventions) would the housing providers and homeowners adopt retrofitting packages?</a:t>
            </a:r>
          </a:p>
          <a:p>
            <a:pPr lvl="1"/>
            <a:r>
              <a:rPr lang="en-GB" dirty="0"/>
              <a:t>What pathways should a neighbourhood take to become an affordable and inclusive Positive Energy District/</a:t>
            </a:r>
            <a:r>
              <a:rPr lang="en-GB" dirty="0" err="1"/>
              <a:t>Neighborhood</a:t>
            </a:r>
            <a:r>
              <a:rPr lang="en-GB" dirty="0"/>
              <a:t> and why?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6CA65-C30C-450C-859F-733B060E4FA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50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8F00B9E-4970-416A-8BDC-105A0803A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4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6CA65-C30C-450C-859F-733B060E4FA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04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6CA65-C30C-450C-859F-733B060E4FA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20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6CA65-C30C-450C-859F-733B060E4FA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93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6CA65-C30C-450C-859F-733B060E4FA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46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1A5E0F6-6188-D146-9B8A-6F5364352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6A490-6A81-0A47-8E23-066D8DE94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40" y="136525"/>
            <a:ext cx="9011799" cy="1865313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CA356-C84B-0043-BF52-D1F96C5EA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340" y="2138363"/>
            <a:ext cx="9011799" cy="6397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8743A41-A293-9F49-8E88-9640BEE94C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4539" y="3243883"/>
            <a:ext cx="6197600" cy="501921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add</a:t>
            </a:r>
            <a:r>
              <a:rPr lang="it-IT"/>
              <a:t> </a:t>
            </a:r>
            <a:r>
              <a:rPr lang="it-IT" err="1"/>
              <a:t>author</a:t>
            </a:r>
            <a:r>
              <a:rPr lang="it-IT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9BA711E-9362-294D-B225-C921BCA35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4539" y="3873500"/>
            <a:ext cx="6198361" cy="531813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add</a:t>
            </a:r>
            <a:r>
              <a:rPr lang="it-IT"/>
              <a:t> </a:t>
            </a:r>
            <a:r>
              <a:rPr lang="it-IT" err="1"/>
              <a:t>institute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20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627A-1B98-3D46-BAE6-C3B9E575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42410-450B-1742-898D-9AC66DA70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296A8-7E96-184A-9B60-E93E9D62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ED2EA-946F-4045-82A6-8FC14E00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532-E323-4CDC-847E-A934A36A68E3}" type="datetime1">
              <a:rPr lang="it-IT" smtClean="0"/>
              <a:t>08/09/2021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9B1C8-A9B5-284D-8F08-A07199BA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EF4A1-FD6E-F94B-A45E-71C80788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43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11BA-68A2-9146-884E-B6007E9C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934DB-B100-C643-990F-BEBBA85EC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39376-873B-6F47-BCC5-045C8A72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48C5-B324-4042-A6E3-7FC6F3D9C0F7}" type="datetime1">
              <a:rPr lang="it-IT" smtClean="0"/>
              <a:t>08/09/2021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DB4BC-9F79-7642-8C79-46988DFC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64E1B-6E06-9940-81AE-ED0ABA0E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14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F78C24-0E4F-2949-AAA3-05DC9D797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F08E2-2A79-BB4C-869A-B701CE35E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7EF48-9052-204A-8F98-1D937421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B1C8-F7B1-4603-A3CB-C0EDA514993E}" type="datetime1">
              <a:rPr lang="it-IT" smtClean="0"/>
              <a:t>08/09/2021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82798-A3EE-864E-857A-72BB7D81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3098C-25F7-6C43-AA9A-DF27392C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68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6021-8A20-EE46-8FC8-2EB0021A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709ED-91AC-0643-916F-88EC6AED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1C30-BA3D-47CA-9E12-5035AE3E4C11}" type="datetime1">
              <a:rPr lang="it-IT" smtClean="0"/>
              <a:t>08/09/2021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DAABB-E199-804D-9783-49011B16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89009-AE23-CF43-9B2B-E679C012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82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CC22-F80D-6F40-83A1-C381B5BE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F4B37-8607-5A44-B150-ED8DEF99C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FD559-E7D9-4347-A216-E777BC3A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3F3B-78FA-49A1-9EB6-FE7B1D6A3CB4}" type="datetime1">
              <a:rPr lang="it-IT" smtClean="0"/>
              <a:t>08/09/2021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C70AA-3548-49DF-8C0A-9FB8DAB5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1F348-E442-4640-985C-B38E03A0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64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8AF8-E0B2-9E45-B00D-B00583BF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CF36E-C8C9-5A41-9F41-1C462EBF2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9CEEA-611E-3A43-9513-0F59191F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655F-0D44-43C9-8D58-7EBB5CC3CE4A}" type="datetime1">
              <a:rPr lang="it-IT" smtClean="0"/>
              <a:t>08/09/2021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CD01C-12C9-6740-A584-A893B1D9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36E10-870B-D540-9EB5-EA61CA89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25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5F2F-DDCC-D645-8348-31D1FB92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9BB2E-3ED9-AF4B-BEF9-EBB1D78DF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D6536-F7A4-B242-8B1D-BA22F6FCD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E8086-9AD2-3046-AC0D-B7A6B973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7E3-7E3D-455B-84B4-F207210A9B91}" type="datetime1">
              <a:rPr lang="it-IT" smtClean="0"/>
              <a:t>08/09/2021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20ABA-64B5-734F-A53D-ACAD4211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BEE62-E569-D84C-A007-D86CE8BB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4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1148-0380-8249-B4AC-AE631B42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3AFF1-A651-9C49-93E4-CDFDCCFA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725F1-1145-AE4F-9902-EA1016515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3C150-3265-524B-8549-F92F78FAE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E0281-2906-C648-ABED-3558D00DE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D79F8-47B2-DB49-ABDE-D71F3DB8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1C-47BD-4D4F-8235-23501FADF503}" type="datetime1">
              <a:rPr lang="it-IT" smtClean="0"/>
              <a:t>08/09/2021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4A068-EBEE-6240-A84C-E90B8314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183AE-FFCE-534D-9EB2-2A43533C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18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92A2-52B3-C440-BE98-750A7FCD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69A8E-8A1A-9541-A1AF-32217025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667D-52A6-4A64-A18B-88F3D06CC9E1}" type="datetime1">
              <a:rPr lang="it-IT" smtClean="0"/>
              <a:t>08/09/2021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9F761-27E0-C64B-B0B3-8B99B699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13C11-4959-7B48-B03F-647943F6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08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B146E-80A9-E444-B17B-F2D2CF2B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F5AD-C573-4221-B043-F0E6FFDCE52A}" type="datetime1">
              <a:rPr lang="it-IT" smtClean="0"/>
              <a:t>08/09/2021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C5ABB-188D-1046-9712-9F3F9035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5566B-DEB9-0942-9314-C474CA5C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9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E793604-3987-724B-AC1B-2DF3AD2FE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B5159E-8559-9C43-9C05-10BD5BB4A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Conclusion slide Title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16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AFE2-824D-2542-9C20-4DB2C519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76BA-62DF-6C4E-903F-DCBE323B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36E35-6A97-FB41-8CAA-86E86BB8C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70E80-5041-9D4D-9CFE-12162BC7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61D9-039D-4E31-9291-C5B10435DB5D}" type="datetime1">
              <a:rPr lang="it-IT" smtClean="0"/>
              <a:t>08/09/2021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56852-EF4E-854D-8262-CE135CBE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59E22-63C7-0F40-9984-C6D23222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00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lower&#10;&#10;Description automatically generated">
            <a:extLst>
              <a:ext uri="{FF2B5EF4-FFF2-40B4-BE49-F238E27FC236}">
                <a16:creationId xmlns:a16="http://schemas.microsoft.com/office/drawing/2014/main" id="{35364AC5-72AC-7346-91F6-DB5B7174A7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F40AD7-C146-7246-9C7B-44A8BC69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54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1524A-B5E0-E246-90B4-C1191D78E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54376" cy="412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F23C8-F9A8-5E45-9843-170AB8CD2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678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B2161BF-492C-4EA9-B1F3-94FAF70D37D3}" type="datetime1">
              <a:rPr lang="it-IT" smtClean="0"/>
              <a:t>08/09/2021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E8685-A083-204F-AF11-6E5692990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78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PhD-Day/IEWT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E4541-312E-074F-8AD8-E29DEC318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678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C34D4F-A0D9-5449-931C-8CF7A3D93A4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30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ga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3084-EBDE-A34B-9363-000A83563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382" y="663299"/>
            <a:ext cx="8488948" cy="1865313"/>
          </a:xfrm>
        </p:spPr>
        <p:txBody>
          <a:bodyPr>
            <a:noAutofit/>
          </a:bodyPr>
          <a:lstStyle/>
          <a:p>
            <a:pPr algn="r"/>
            <a:r>
              <a:rPr lang="en-GB" sz="3600" dirty="0"/>
              <a:t>Agent-based simulation of neighbourhood-level integrated retrofitting adoption </a:t>
            </a:r>
            <a:endParaRPr lang="it-IT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8D9BE-7084-F94C-948C-8940718C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985" y="3169461"/>
            <a:ext cx="7199153" cy="473499"/>
          </a:xfrm>
        </p:spPr>
        <p:txBody>
          <a:bodyPr>
            <a:normAutofit/>
          </a:bodyPr>
          <a:lstStyle/>
          <a:p>
            <a:pPr algn="r"/>
            <a:r>
              <a:rPr lang="it-IT" sz="2400" dirty="0">
                <a:solidFill>
                  <a:srgbClr val="4BA6A7"/>
                </a:solidFill>
              </a:rPr>
              <a:t>Ardak Akhatova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14495-F426-EB48-9F78-F4AFB83A7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3777" y="4283808"/>
            <a:ext cx="6197600" cy="935004"/>
          </a:xfrm>
        </p:spPr>
        <p:txBody>
          <a:bodyPr>
            <a:normAutofit fontScale="70000" lnSpcReduction="20000"/>
          </a:bodyPr>
          <a:lstStyle/>
          <a:p>
            <a:r>
              <a:rPr lang="it-IT" dirty="0" err="1">
                <a:solidFill>
                  <a:srgbClr val="4BA6A7"/>
                </a:solidFill>
              </a:rPr>
              <a:t>Supervisors</a:t>
            </a:r>
            <a:r>
              <a:rPr lang="it-IT" dirty="0">
                <a:solidFill>
                  <a:srgbClr val="4BA6A7"/>
                </a:solidFill>
              </a:rPr>
              <a:t>:</a:t>
            </a:r>
          </a:p>
          <a:p>
            <a:r>
              <a:rPr lang="it-IT" dirty="0">
                <a:solidFill>
                  <a:srgbClr val="4BA6A7"/>
                </a:solidFill>
              </a:rPr>
              <a:t>Lukas Kranzl, TU </a:t>
            </a:r>
            <a:r>
              <a:rPr lang="it-IT" dirty="0" err="1">
                <a:solidFill>
                  <a:srgbClr val="4BA6A7"/>
                </a:solidFill>
              </a:rPr>
              <a:t>Wien</a:t>
            </a:r>
            <a:endParaRPr lang="it-IT" dirty="0">
              <a:solidFill>
                <a:srgbClr val="4BA6A7"/>
              </a:solidFill>
            </a:endParaRPr>
          </a:p>
          <a:p>
            <a:r>
              <a:rPr lang="it-IT" dirty="0">
                <a:solidFill>
                  <a:srgbClr val="4BA6A7"/>
                </a:solidFill>
              </a:rPr>
              <a:t>Reinhard Haas, TU </a:t>
            </a:r>
            <a:r>
              <a:rPr lang="it-IT" dirty="0" err="1">
                <a:solidFill>
                  <a:srgbClr val="4BA6A7"/>
                </a:solidFill>
              </a:rPr>
              <a:t>Wien</a:t>
            </a:r>
            <a:endParaRPr lang="it-IT" dirty="0">
              <a:solidFill>
                <a:srgbClr val="4BA6A7"/>
              </a:solidFill>
            </a:endParaRPr>
          </a:p>
          <a:p>
            <a:endParaRPr lang="it-IT" dirty="0">
              <a:solidFill>
                <a:srgbClr val="4BA6A7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6F6E6-6E1D-804E-BEE1-3D782D9E17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4969" y="3613538"/>
            <a:ext cx="6198361" cy="473499"/>
          </a:xfrm>
        </p:spPr>
        <p:txBody>
          <a:bodyPr/>
          <a:lstStyle/>
          <a:p>
            <a:r>
              <a:rPr lang="it-IT" dirty="0">
                <a:solidFill>
                  <a:srgbClr val="4BA6A7"/>
                </a:solidFill>
              </a:rPr>
              <a:t>Energy </a:t>
            </a:r>
            <a:r>
              <a:rPr lang="it-IT" dirty="0" err="1">
                <a:solidFill>
                  <a:srgbClr val="4BA6A7"/>
                </a:solidFill>
              </a:rPr>
              <a:t>Economics</a:t>
            </a:r>
            <a:r>
              <a:rPr lang="it-IT" dirty="0">
                <a:solidFill>
                  <a:srgbClr val="4BA6A7"/>
                </a:solidFill>
              </a:rPr>
              <a:t> Group, TU </a:t>
            </a:r>
            <a:r>
              <a:rPr lang="it-IT" dirty="0" err="1">
                <a:solidFill>
                  <a:srgbClr val="4BA6A7"/>
                </a:solidFill>
              </a:rPr>
              <a:t>Wien</a:t>
            </a:r>
            <a:endParaRPr lang="it-IT" dirty="0">
              <a:solidFill>
                <a:srgbClr val="4BA6A7"/>
              </a:solidFill>
            </a:endParaRPr>
          </a:p>
          <a:p>
            <a:endParaRPr lang="it-IT" dirty="0">
              <a:solidFill>
                <a:srgbClr val="4BA6A7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B467DB0-C3B0-4FB7-9579-C930FD0E98FD}"/>
              </a:ext>
            </a:extLst>
          </p:cNvPr>
          <p:cNvSpPr txBox="1">
            <a:spLocks/>
          </p:cNvSpPr>
          <p:nvPr/>
        </p:nvSpPr>
        <p:spPr>
          <a:xfrm>
            <a:off x="3530927" y="5662888"/>
            <a:ext cx="4114281" cy="53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 dirty="0"/>
              <a:t>12.IEWT, 08.09.2021, Energie in </a:t>
            </a:r>
            <a:r>
              <a:rPr lang="it-IT" sz="1800" i="1" dirty="0" err="1"/>
              <a:t>Gebäuden</a:t>
            </a:r>
            <a:r>
              <a:rPr lang="it-IT" sz="1800" i="1" dirty="0"/>
              <a:t> II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66169-8A46-4EB6-AD37-93551DA4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566" y="5727198"/>
            <a:ext cx="2247608" cy="9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657D-865D-4BBE-8A0A-90101D91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u="sng" dirty="0" err="1">
                <a:solidFill>
                  <a:srgbClr val="4BA6A7"/>
                </a:solidFill>
              </a:rPr>
              <a:t>Methodology</a:t>
            </a:r>
            <a:br>
              <a:rPr lang="de-DE" sz="6600" dirty="0">
                <a:solidFill>
                  <a:srgbClr val="4BA6A7"/>
                </a:solidFill>
              </a:rPr>
            </a:br>
            <a:r>
              <a:rPr lang="en-GB" sz="3200" dirty="0">
                <a:solidFill>
                  <a:srgbClr val="4BA6A7"/>
                </a:solidFill>
              </a:rPr>
              <a:t>Scenarios and Inputs</a:t>
            </a:r>
            <a:endParaRPr lang="en-GB" dirty="0">
              <a:solidFill>
                <a:srgbClr val="4BA6A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3942-712F-4B62-8ABD-3E33A684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282440" cy="41291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3 test scenarios </a:t>
            </a:r>
          </a:p>
          <a:p>
            <a:pPr lvl="1"/>
            <a:r>
              <a:rPr lang="en-GB" dirty="0"/>
              <a:t>Budget </a:t>
            </a:r>
            <a:r>
              <a:rPr lang="en-GB" dirty="0">
                <a:sym typeface="Wingdings" panose="05000000000000000000" pitchFamily="2" charset="2"/>
              </a:rPr>
              <a:t>(socio-economic status of the neighbourhood under study)</a:t>
            </a:r>
            <a:endParaRPr lang="en-GB" dirty="0"/>
          </a:p>
          <a:p>
            <a:pPr lvl="1"/>
            <a:r>
              <a:rPr lang="en-GB" dirty="0"/>
              <a:t>Value orientation </a:t>
            </a:r>
            <a:r>
              <a:rPr lang="en-GB" dirty="0">
                <a:sym typeface="Wingdings" panose="05000000000000000000" pitchFamily="2" charset="2"/>
              </a:rPr>
              <a:t>(social values of the population)</a:t>
            </a:r>
            <a:endParaRPr lang="en-GB" dirty="0"/>
          </a:p>
          <a:p>
            <a:pPr lvl="1"/>
            <a:r>
              <a:rPr lang="en-GB" dirty="0"/>
              <a:t>Subsidies for homeowners </a:t>
            </a:r>
            <a:r>
              <a:rPr lang="en-GB" dirty="0">
                <a:sym typeface="Wingdings" panose="05000000000000000000" pitchFamily="2" charset="2"/>
              </a:rPr>
              <a:t>(policy intervention)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For now no real data, hence, the results are rather useful for the “verification”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01725-CA40-4617-B26C-5328F62C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C73B6-1AD7-44D0-8B68-500AC985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7CE5B9-A15C-4F71-BD4E-D53DB0081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30419"/>
              </p:ext>
            </p:extLst>
          </p:nvPr>
        </p:nvGraphicFramePr>
        <p:xfrm>
          <a:off x="5834058" y="1844550"/>
          <a:ext cx="4850201" cy="978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5080">
                  <a:extLst>
                    <a:ext uri="{9D8B030D-6E8A-4147-A177-3AD203B41FA5}">
                      <a16:colId xmlns:a16="http://schemas.microsoft.com/office/drawing/2014/main" val="3415083951"/>
                    </a:ext>
                  </a:extLst>
                </a:gridCol>
                <a:gridCol w="766783">
                  <a:extLst>
                    <a:ext uri="{9D8B030D-6E8A-4147-A177-3AD203B41FA5}">
                      <a16:colId xmlns:a16="http://schemas.microsoft.com/office/drawing/2014/main" val="835646625"/>
                    </a:ext>
                  </a:extLst>
                </a:gridCol>
                <a:gridCol w="775301">
                  <a:extLst>
                    <a:ext uri="{9D8B030D-6E8A-4147-A177-3AD203B41FA5}">
                      <a16:colId xmlns:a16="http://schemas.microsoft.com/office/drawing/2014/main" val="2722323750"/>
                    </a:ext>
                  </a:extLst>
                </a:gridCol>
                <a:gridCol w="783822">
                  <a:extLst>
                    <a:ext uri="{9D8B030D-6E8A-4147-A177-3AD203B41FA5}">
                      <a16:colId xmlns:a16="http://schemas.microsoft.com/office/drawing/2014/main" val="3617646494"/>
                    </a:ext>
                  </a:extLst>
                </a:gridCol>
                <a:gridCol w="769215">
                  <a:extLst>
                    <a:ext uri="{9D8B030D-6E8A-4147-A177-3AD203B41FA5}">
                      <a16:colId xmlns:a16="http://schemas.microsoft.com/office/drawing/2014/main" val="59366178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Building archetype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Floor area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effectLst/>
                        </a:rPr>
                        <a:t>Energy initial</a:t>
                      </a:r>
                      <a:endParaRPr lang="en-GB" sz="1200" b="1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effectLst/>
                        </a:rPr>
                        <a:t>Energy type</a:t>
                      </a:r>
                      <a:endParaRPr lang="en-GB" sz="1200" b="1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Number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1248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SFH1 (built before 1964)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143</a:t>
                      </a:r>
                      <a:endParaRPr lang="en-GB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41570,1</a:t>
                      </a:r>
                      <a:endParaRPr lang="en-GB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gas</a:t>
                      </a:r>
                      <a:endParaRPr lang="en-GB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10</a:t>
                      </a:r>
                      <a:endParaRPr lang="en-GB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6317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SFH2 (1965-1974)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135</a:t>
                      </a:r>
                      <a:endParaRPr lang="en-GB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30456</a:t>
                      </a:r>
                      <a:endParaRPr lang="en-GB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gas</a:t>
                      </a:r>
                      <a:endParaRPr lang="en-GB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15</a:t>
                      </a:r>
                      <a:endParaRPr lang="en-GB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254641"/>
                  </a:ext>
                </a:extLst>
              </a:tr>
              <a:tr h="298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SFH3 (1975-1991)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135</a:t>
                      </a:r>
                      <a:endParaRPr lang="en-GB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21411</a:t>
                      </a:r>
                      <a:endParaRPr lang="en-GB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gas</a:t>
                      </a:r>
                      <a:endParaRPr lang="en-GB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7</a:t>
                      </a:r>
                      <a:endParaRPr lang="en-GB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71300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7CAEE891-BDCA-460A-8FDF-D6CFF212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58" y="1613262"/>
            <a:ext cx="4066836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</a:t>
            </a:r>
            <a:r>
              <a:rPr kumimoji="0" lang="en-GB" altLang="en-US" sz="1100" b="0" u="none" strike="noStrike" cap="none" normalizeH="0" baseline="0" dirty="0" bmk="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able </a:t>
            </a:r>
            <a:r>
              <a:rPr lang="en-GB" altLang="en-US" sz="1100" dirty="0" bmk="_Ref81242865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</a:t>
            </a:r>
            <a:r>
              <a:rPr kumimoji="0" lang="en-GB" altLang="en-US" sz="1100" b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Building archetypes selected in the illustrative example   </a:t>
            </a:r>
            <a:endParaRPr kumimoji="0" lang="en-GB" altLang="en-US" sz="1100" b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A11B5E-7ACB-445C-8C85-F945F701D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14694"/>
              </p:ext>
            </p:extLst>
          </p:nvPr>
        </p:nvGraphicFramePr>
        <p:xfrm>
          <a:off x="5834058" y="3215925"/>
          <a:ext cx="4850200" cy="1772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093">
                  <a:extLst>
                    <a:ext uri="{9D8B030D-6E8A-4147-A177-3AD203B41FA5}">
                      <a16:colId xmlns:a16="http://schemas.microsoft.com/office/drawing/2014/main" val="1296101572"/>
                    </a:ext>
                  </a:extLst>
                </a:gridCol>
                <a:gridCol w="520697">
                  <a:extLst>
                    <a:ext uri="{9D8B030D-6E8A-4147-A177-3AD203B41FA5}">
                      <a16:colId xmlns:a16="http://schemas.microsoft.com/office/drawing/2014/main" val="4184191963"/>
                    </a:ext>
                  </a:extLst>
                </a:gridCol>
                <a:gridCol w="1165228">
                  <a:extLst>
                    <a:ext uri="{9D8B030D-6E8A-4147-A177-3AD203B41FA5}">
                      <a16:colId xmlns:a16="http://schemas.microsoft.com/office/drawing/2014/main" val="683383954"/>
                    </a:ext>
                  </a:extLst>
                </a:gridCol>
                <a:gridCol w="850107">
                  <a:extLst>
                    <a:ext uri="{9D8B030D-6E8A-4147-A177-3AD203B41FA5}">
                      <a16:colId xmlns:a16="http://schemas.microsoft.com/office/drawing/2014/main" val="1953549511"/>
                    </a:ext>
                  </a:extLst>
                </a:gridCol>
                <a:gridCol w="921543">
                  <a:extLst>
                    <a:ext uri="{9D8B030D-6E8A-4147-A177-3AD203B41FA5}">
                      <a16:colId xmlns:a16="http://schemas.microsoft.com/office/drawing/2014/main" val="2275799982"/>
                    </a:ext>
                  </a:extLst>
                </a:gridCol>
                <a:gridCol w="821532">
                  <a:extLst>
                    <a:ext uri="{9D8B030D-6E8A-4147-A177-3AD203B41FA5}">
                      <a16:colId xmlns:a16="http://schemas.microsoft.com/office/drawing/2014/main" val="105108673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Option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Name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Energy demand after [kWh/year]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Renewable energy gen. [kWh/year]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Cost [€/year]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Energy carrier after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156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37280,1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2860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electricity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4878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31560,1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1100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8580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electricity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157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30130,1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1200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14300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electricity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4843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35850,1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4576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electricity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757689"/>
                  </a:ext>
                </a:extLst>
              </a:tr>
              <a:tr h="206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30845,1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1000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12155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electricity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127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28700,1</a:t>
                      </a:r>
                      <a:endParaRPr lang="en-GB" sz="160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1300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14300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electricity</a:t>
                      </a:r>
                      <a:endParaRPr lang="en-GB" sz="1600" dirty="0"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110191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FDB73730-3269-4292-84C8-7392D61D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58" y="2959465"/>
            <a:ext cx="53019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</a:t>
            </a:r>
            <a:r>
              <a:rPr kumimoji="0" lang="en-GB" altLang="en-US" sz="1100" b="0" u="none" strike="noStrike" cap="none" normalizeH="0" baseline="0" dirty="0" bmk="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able </a:t>
            </a:r>
            <a:r>
              <a:rPr kumimoji="0" lang="en-GB" altLang="en-US" sz="1100" b="0" u="none" strike="noStrike" cap="none" normalizeH="0" baseline="0" dirty="0" bmk="_Ref81319498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</a:t>
            </a:r>
            <a:r>
              <a:rPr kumimoji="0" lang="en-GB" altLang="en-US" sz="1100" b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Input data on retrofitting packages for Building archetype SFH1</a:t>
            </a:r>
            <a:endParaRPr kumimoji="0" lang="en-GB" altLang="en-US" sz="1100" b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6A57E3-9CF7-48C8-A2FC-88376D305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65774"/>
              </p:ext>
            </p:extLst>
          </p:nvPr>
        </p:nvGraphicFramePr>
        <p:xfrm>
          <a:off x="5829301" y="5418203"/>
          <a:ext cx="2227258" cy="744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2558">
                  <a:extLst>
                    <a:ext uri="{9D8B030D-6E8A-4147-A177-3AD203B41FA5}">
                      <a16:colId xmlns:a16="http://schemas.microsoft.com/office/drawing/2014/main" val="145802937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94480107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type</a:t>
                      </a:r>
                    </a:p>
                  </a:txBody>
                  <a:tcPr marL="6350" marR="6350" marT="6350" marB="0" anchor="b"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per kWh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860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el_feedin</a:t>
                      </a:r>
                    </a:p>
                  </a:txBody>
                  <a:tcPr marL="6350" marR="6350" marT="6350" marB="0" anchor="b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0,5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7329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el_retail</a:t>
                      </a: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0,13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8902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</a:p>
                  </a:txBody>
                  <a:tcPr marL="6350" marR="6350" marT="6350" marB="0" anchor="b"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286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0,077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8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539677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B843DE7E-7341-4CA7-BD3C-3E781011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59" y="5197241"/>
            <a:ext cx="22987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</a:t>
            </a:r>
            <a:r>
              <a:rPr kumimoji="0" lang="en-GB" altLang="en-US" sz="1100" b="0" u="none" strike="noStrike" cap="none" normalizeH="0" baseline="0" dirty="0" bmk="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able </a:t>
            </a:r>
            <a:r>
              <a:rPr kumimoji="0" lang="en-GB" altLang="en-US" sz="1100" b="0" u="none" strike="noStrike" cap="none" normalizeH="0" baseline="0" dirty="0" bmk="_Ref81319498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3. </a:t>
            </a:r>
            <a:r>
              <a:rPr kumimoji="0" lang="en-GB" altLang="en-US" sz="1100" b="0" u="none" strike="noStrike" cap="none" normalizeH="0" baseline="0" dirty="0">
                <a:ln>
                  <a:noFill/>
                </a:ln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Input data on prices</a:t>
            </a:r>
            <a:endParaRPr kumimoji="0" lang="en-GB" altLang="en-US" sz="1100" b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498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657D-865D-4BBE-8A0A-90101D91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u="sng" dirty="0" err="1">
                <a:solidFill>
                  <a:srgbClr val="4BA6A7"/>
                </a:solidFill>
              </a:rPr>
              <a:t>Results</a:t>
            </a:r>
            <a:r>
              <a:rPr lang="de-DE" sz="2800" u="sng" dirty="0">
                <a:solidFill>
                  <a:srgbClr val="4BA6A7"/>
                </a:solidFill>
              </a:rPr>
              <a:t> </a:t>
            </a:r>
            <a:br>
              <a:rPr lang="de-DE" dirty="0">
                <a:solidFill>
                  <a:srgbClr val="4BA6A7"/>
                </a:solidFill>
              </a:rPr>
            </a:br>
            <a:r>
              <a:rPr lang="de-DE" sz="3200" dirty="0">
                <a:solidFill>
                  <a:srgbClr val="4BA6A7"/>
                </a:solidFill>
              </a:rPr>
              <a:t>Impact </a:t>
            </a:r>
            <a:r>
              <a:rPr lang="de-DE" sz="3200" dirty="0" err="1">
                <a:solidFill>
                  <a:srgbClr val="4BA6A7"/>
                </a:solidFill>
              </a:rPr>
              <a:t>of</a:t>
            </a:r>
            <a:r>
              <a:rPr lang="de-DE" sz="3200" dirty="0">
                <a:solidFill>
                  <a:srgbClr val="4BA6A7"/>
                </a:solidFill>
              </a:rPr>
              <a:t> „</a:t>
            </a:r>
            <a:r>
              <a:rPr lang="de-DE" sz="3200" dirty="0" err="1">
                <a:solidFill>
                  <a:srgbClr val="4BA6A7"/>
                </a:solidFill>
              </a:rPr>
              <a:t>budget</a:t>
            </a:r>
            <a:r>
              <a:rPr lang="de-DE" sz="3200" dirty="0">
                <a:solidFill>
                  <a:srgbClr val="4BA6A7"/>
                </a:solidFill>
              </a:rPr>
              <a:t>“ on </a:t>
            </a:r>
            <a:r>
              <a:rPr lang="de-DE" sz="3200" dirty="0" err="1">
                <a:solidFill>
                  <a:srgbClr val="4BA6A7"/>
                </a:solidFill>
              </a:rPr>
              <a:t>the</a:t>
            </a:r>
            <a:r>
              <a:rPr lang="de-DE" sz="3200" dirty="0">
                <a:solidFill>
                  <a:srgbClr val="4BA6A7"/>
                </a:solidFill>
              </a:rPr>
              <a:t> </a:t>
            </a:r>
            <a:r>
              <a:rPr lang="de-DE" sz="3200" dirty="0" err="1">
                <a:solidFill>
                  <a:srgbClr val="4BA6A7"/>
                </a:solidFill>
              </a:rPr>
              <a:t>retrofitting</a:t>
            </a:r>
            <a:r>
              <a:rPr lang="de-DE" sz="3200" dirty="0">
                <a:solidFill>
                  <a:srgbClr val="4BA6A7"/>
                </a:solidFill>
              </a:rPr>
              <a:t> </a:t>
            </a:r>
            <a:r>
              <a:rPr lang="de-DE" sz="3200" dirty="0" err="1">
                <a:solidFill>
                  <a:srgbClr val="4BA6A7"/>
                </a:solidFill>
              </a:rPr>
              <a:t>adoption</a:t>
            </a:r>
            <a:endParaRPr lang="en-GB" dirty="0">
              <a:solidFill>
                <a:srgbClr val="4BA6A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3942-712F-4B62-8ABD-3E33A684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22563" cy="4129126"/>
          </a:xfrm>
        </p:spPr>
        <p:txBody>
          <a:bodyPr>
            <a:normAutofit/>
          </a:bodyPr>
          <a:lstStyle/>
          <a:p>
            <a:r>
              <a:rPr lang="en-GB" sz="2000" dirty="0"/>
              <a:t>What is ‘budget’ available for EER? </a:t>
            </a:r>
          </a:p>
          <a:p>
            <a:r>
              <a:rPr lang="en-GB" sz="2000" dirty="0">
                <a:sym typeface="Wingdings" panose="05000000000000000000" pitchFamily="2" charset="2"/>
              </a:rPr>
              <a:t> share of income of the neighbourhood under study</a:t>
            </a:r>
          </a:p>
          <a:p>
            <a:r>
              <a:rPr lang="en-GB" sz="2400" dirty="0">
                <a:sym typeface="Wingdings" panose="05000000000000000000" pitchFamily="2" charset="2"/>
              </a:rPr>
              <a:t> 2 cases: </a:t>
            </a:r>
          </a:p>
          <a:p>
            <a:pPr lvl="1"/>
            <a:r>
              <a:rPr lang="en-GB" sz="2000" b="1" dirty="0">
                <a:sym typeface="Wingdings" panose="05000000000000000000" pitchFamily="2" charset="2"/>
              </a:rPr>
              <a:t>lower budget </a:t>
            </a:r>
          </a:p>
          <a:p>
            <a:pPr marL="457200" lvl="1" indent="0">
              <a:buNone/>
            </a:pPr>
            <a:r>
              <a:rPr lang="en-GB" sz="2000" b="1" dirty="0">
                <a:sym typeface="Wingdings" panose="05000000000000000000" pitchFamily="2" charset="2"/>
              </a:rPr>
              <a:t>(1,000-10,000) </a:t>
            </a:r>
          </a:p>
          <a:p>
            <a:pPr lvl="1"/>
            <a:endParaRPr lang="en-GB" sz="18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5CC4F-17C9-4F78-B7A4-6C53192D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138"/>
            <a:ext cx="4114800" cy="365125"/>
          </a:xfrm>
        </p:spPr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8B955-5521-487B-A11B-46B48A8F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8128" y="6467860"/>
            <a:ext cx="2743200" cy="365125"/>
          </a:xfrm>
        </p:spPr>
        <p:txBody>
          <a:bodyPr/>
          <a:lstStyle/>
          <a:p>
            <a:fld id="{53C34D4F-A0D9-5449-931C-8CF7A3D93A43}" type="slidenum">
              <a:rPr lang="it-IT" smtClean="0"/>
              <a:pPr/>
              <a:t>11</a:t>
            </a:fld>
            <a:endParaRPr lang="it-I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4DFE75-1194-459D-B7C8-F034D88D718C}"/>
              </a:ext>
            </a:extLst>
          </p:cNvPr>
          <p:cNvGrpSpPr/>
          <p:nvPr/>
        </p:nvGrpSpPr>
        <p:grpSpPr>
          <a:xfrm>
            <a:off x="4155813" y="1490560"/>
            <a:ext cx="7655222" cy="4935949"/>
            <a:chOff x="4155813" y="1490560"/>
            <a:chExt cx="7655222" cy="493594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4630C6E-728C-4EB3-BFE7-8A9A3AB9AC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547" r="8036"/>
            <a:stretch/>
          </p:blipFill>
          <p:spPr>
            <a:xfrm>
              <a:off x="4155813" y="3988041"/>
              <a:ext cx="3626138" cy="243027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D67B1B8-7A45-4F87-913F-C2D10DDD6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076" r="7776"/>
            <a:stretch/>
          </p:blipFill>
          <p:spPr>
            <a:xfrm>
              <a:off x="8061189" y="4008757"/>
              <a:ext cx="3626138" cy="240955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FBFF3D-D926-4598-9961-CC075F5B2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28" t="10161" r="6256"/>
            <a:stretch/>
          </p:blipFill>
          <p:spPr>
            <a:xfrm>
              <a:off x="4381689" y="1758362"/>
              <a:ext cx="3475553" cy="2274617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81C5163-C667-4304-8816-03CC203EF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756" r="8458"/>
            <a:stretch/>
          </p:blipFill>
          <p:spPr>
            <a:xfrm>
              <a:off x="8092365" y="1738028"/>
              <a:ext cx="3475553" cy="230949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FB8F07B-1085-4A24-8B18-3F28F6E20205}"/>
                </a:ext>
              </a:extLst>
            </p:cNvPr>
            <p:cNvSpPr txBox="1"/>
            <p:nvPr/>
          </p:nvSpPr>
          <p:spPr>
            <a:xfrm>
              <a:off x="4737401" y="1524571"/>
              <a:ext cx="3044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At initialization (Timestep = 0)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E120D6-C8E9-44D1-AFC0-FED13E49F30A}"/>
                </a:ext>
              </a:extLst>
            </p:cNvPr>
            <p:cNvSpPr txBox="1"/>
            <p:nvPr/>
          </p:nvSpPr>
          <p:spPr>
            <a:xfrm>
              <a:off x="8798561" y="1493216"/>
              <a:ext cx="244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Results (Timestep = 4)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D28D78-5966-415A-8B0B-95BF3F48AC3E}"/>
                </a:ext>
              </a:extLst>
            </p:cNvPr>
            <p:cNvSpPr/>
            <p:nvPr/>
          </p:nvSpPr>
          <p:spPr>
            <a:xfrm>
              <a:off x="4191939" y="1490560"/>
              <a:ext cx="3793960" cy="4935949"/>
            </a:xfrm>
            <a:prstGeom prst="rect">
              <a:avLst/>
            </a:prstGeom>
            <a:noFill/>
            <a:ln>
              <a:solidFill>
                <a:srgbClr val="4286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10ECD4-599E-4C29-83A8-D02D2F3B399B}"/>
                </a:ext>
              </a:extLst>
            </p:cNvPr>
            <p:cNvSpPr/>
            <p:nvPr/>
          </p:nvSpPr>
          <p:spPr>
            <a:xfrm>
              <a:off x="8017075" y="1490560"/>
              <a:ext cx="3793960" cy="4935949"/>
            </a:xfrm>
            <a:prstGeom prst="rect">
              <a:avLst/>
            </a:prstGeom>
            <a:noFill/>
            <a:ln>
              <a:solidFill>
                <a:srgbClr val="4286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C2FA9C-7CA4-4DAC-B03D-12CA4F0DBDD7}"/>
                </a:ext>
              </a:extLst>
            </p:cNvPr>
            <p:cNvSpPr txBox="1"/>
            <p:nvPr/>
          </p:nvSpPr>
          <p:spPr>
            <a:xfrm>
              <a:off x="5565388" y="1971475"/>
              <a:ext cx="1343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Value orientations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9DEFE0-C273-4CC4-94F8-0B80A4B893DE}"/>
                </a:ext>
              </a:extLst>
            </p:cNvPr>
            <p:cNvSpPr txBox="1"/>
            <p:nvPr/>
          </p:nvSpPr>
          <p:spPr>
            <a:xfrm>
              <a:off x="4837190" y="4447375"/>
              <a:ext cx="8822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Budget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B907A2-3088-41CF-A7C4-8CBE177B61F8}"/>
                </a:ext>
              </a:extLst>
            </p:cNvPr>
            <p:cNvSpPr txBox="1"/>
            <p:nvPr/>
          </p:nvSpPr>
          <p:spPr>
            <a:xfrm>
              <a:off x="8626558" y="1971475"/>
              <a:ext cx="1825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# of adopted agents (per time step)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FAA4F2-21C9-4B6F-B252-C2E64E161264}"/>
                </a:ext>
              </a:extLst>
            </p:cNvPr>
            <p:cNvSpPr txBox="1"/>
            <p:nvPr/>
          </p:nvSpPr>
          <p:spPr>
            <a:xfrm>
              <a:off x="9721074" y="4197295"/>
              <a:ext cx="19662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# of adopted retrofitting packages (total)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81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657D-865D-4BBE-8A0A-90101D91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u="sng" dirty="0" err="1">
                <a:solidFill>
                  <a:srgbClr val="4BA6A7"/>
                </a:solidFill>
              </a:rPr>
              <a:t>Results</a:t>
            </a:r>
            <a:r>
              <a:rPr lang="de-DE" sz="2800" u="sng" dirty="0">
                <a:solidFill>
                  <a:srgbClr val="4BA6A7"/>
                </a:solidFill>
              </a:rPr>
              <a:t> </a:t>
            </a:r>
            <a:br>
              <a:rPr lang="de-DE" dirty="0">
                <a:solidFill>
                  <a:srgbClr val="4BA6A7"/>
                </a:solidFill>
              </a:rPr>
            </a:br>
            <a:r>
              <a:rPr lang="de-DE" sz="3200" dirty="0">
                <a:solidFill>
                  <a:srgbClr val="4BA6A7"/>
                </a:solidFill>
              </a:rPr>
              <a:t>Impact </a:t>
            </a:r>
            <a:r>
              <a:rPr lang="de-DE" sz="3200" dirty="0" err="1">
                <a:solidFill>
                  <a:srgbClr val="4BA6A7"/>
                </a:solidFill>
              </a:rPr>
              <a:t>of</a:t>
            </a:r>
            <a:r>
              <a:rPr lang="de-DE" sz="3200" dirty="0">
                <a:solidFill>
                  <a:srgbClr val="4BA6A7"/>
                </a:solidFill>
              </a:rPr>
              <a:t> „</a:t>
            </a:r>
            <a:r>
              <a:rPr lang="de-DE" sz="3200" dirty="0" err="1">
                <a:solidFill>
                  <a:srgbClr val="4BA6A7"/>
                </a:solidFill>
              </a:rPr>
              <a:t>budget</a:t>
            </a:r>
            <a:r>
              <a:rPr lang="de-DE" sz="3200" dirty="0">
                <a:solidFill>
                  <a:srgbClr val="4BA6A7"/>
                </a:solidFill>
              </a:rPr>
              <a:t>“ on </a:t>
            </a:r>
            <a:r>
              <a:rPr lang="de-DE" sz="3200" dirty="0" err="1">
                <a:solidFill>
                  <a:srgbClr val="4BA6A7"/>
                </a:solidFill>
              </a:rPr>
              <a:t>the</a:t>
            </a:r>
            <a:r>
              <a:rPr lang="de-DE" sz="3200" dirty="0">
                <a:solidFill>
                  <a:srgbClr val="4BA6A7"/>
                </a:solidFill>
              </a:rPr>
              <a:t> </a:t>
            </a:r>
            <a:r>
              <a:rPr lang="de-DE" sz="3200" dirty="0" err="1">
                <a:solidFill>
                  <a:srgbClr val="4BA6A7"/>
                </a:solidFill>
              </a:rPr>
              <a:t>retrofitting</a:t>
            </a:r>
            <a:r>
              <a:rPr lang="de-DE" sz="3200" dirty="0">
                <a:solidFill>
                  <a:srgbClr val="4BA6A7"/>
                </a:solidFill>
              </a:rPr>
              <a:t> </a:t>
            </a:r>
            <a:r>
              <a:rPr lang="de-DE" sz="3200" dirty="0" err="1">
                <a:solidFill>
                  <a:srgbClr val="4BA6A7"/>
                </a:solidFill>
              </a:rPr>
              <a:t>adoption</a:t>
            </a:r>
            <a:endParaRPr lang="en-GB" dirty="0">
              <a:solidFill>
                <a:srgbClr val="4BA6A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3942-712F-4B62-8ABD-3E33A684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22563" cy="4129126"/>
          </a:xfrm>
        </p:spPr>
        <p:txBody>
          <a:bodyPr>
            <a:normAutofit/>
          </a:bodyPr>
          <a:lstStyle/>
          <a:p>
            <a:r>
              <a:rPr lang="en-GB" sz="2000" dirty="0"/>
              <a:t>What is ‘budget’ available for EER? </a:t>
            </a:r>
          </a:p>
          <a:p>
            <a:r>
              <a:rPr lang="en-GB" sz="2000" dirty="0">
                <a:sym typeface="Wingdings" panose="05000000000000000000" pitchFamily="2" charset="2"/>
              </a:rPr>
              <a:t> share of income of the neighbourhood under study</a:t>
            </a:r>
          </a:p>
          <a:p>
            <a:r>
              <a:rPr lang="en-GB" sz="2400" dirty="0">
                <a:sym typeface="Wingdings" panose="05000000000000000000" pitchFamily="2" charset="2"/>
              </a:rPr>
              <a:t> 2 cases: </a:t>
            </a:r>
          </a:p>
          <a:p>
            <a:pPr lvl="1"/>
            <a:r>
              <a:rPr lang="en-GB" sz="2000" b="1" dirty="0">
                <a:sym typeface="Wingdings" panose="05000000000000000000" pitchFamily="2" charset="2"/>
              </a:rPr>
              <a:t>higher budget </a:t>
            </a:r>
          </a:p>
          <a:p>
            <a:pPr marL="457200" lvl="1" indent="0">
              <a:buNone/>
            </a:pPr>
            <a:r>
              <a:rPr lang="en-GB" sz="2000" b="1" dirty="0">
                <a:sym typeface="Wingdings" panose="05000000000000000000" pitchFamily="2" charset="2"/>
              </a:rPr>
              <a:t>(10,000-30,000)</a:t>
            </a:r>
          </a:p>
          <a:p>
            <a:pPr lvl="1"/>
            <a:endParaRPr lang="en-GB" sz="18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5CC4F-17C9-4F78-B7A4-6C53192D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138"/>
            <a:ext cx="4114800" cy="365125"/>
          </a:xfrm>
        </p:spPr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8B955-5521-487B-A11B-46B48A8F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8128" y="6467860"/>
            <a:ext cx="2743200" cy="365125"/>
          </a:xfrm>
        </p:spPr>
        <p:txBody>
          <a:bodyPr/>
          <a:lstStyle/>
          <a:p>
            <a:fld id="{53C34D4F-A0D9-5449-931C-8CF7A3D93A43}" type="slidenum">
              <a:rPr lang="it-IT" smtClean="0"/>
              <a:pPr/>
              <a:t>12</a:t>
            </a:fld>
            <a:endParaRPr lang="it-I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FA486F-F74A-406F-ACFE-C7460D15296D}"/>
              </a:ext>
            </a:extLst>
          </p:cNvPr>
          <p:cNvGrpSpPr/>
          <p:nvPr/>
        </p:nvGrpSpPr>
        <p:grpSpPr>
          <a:xfrm>
            <a:off x="4191939" y="1490560"/>
            <a:ext cx="7619096" cy="4935949"/>
            <a:chOff x="4191939" y="1490560"/>
            <a:chExt cx="7619096" cy="493594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FBFF3D-D926-4598-9961-CC075F5B2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28" t="10161" r="6256"/>
            <a:stretch/>
          </p:blipFill>
          <p:spPr>
            <a:xfrm>
              <a:off x="4381689" y="1758362"/>
              <a:ext cx="3475553" cy="227461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FB8F07B-1085-4A24-8B18-3F28F6E20205}"/>
                </a:ext>
              </a:extLst>
            </p:cNvPr>
            <p:cNvSpPr txBox="1"/>
            <p:nvPr/>
          </p:nvSpPr>
          <p:spPr>
            <a:xfrm>
              <a:off x="4737401" y="1524571"/>
              <a:ext cx="3044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At initialization (Timestep = 0)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E120D6-C8E9-44D1-AFC0-FED13E49F30A}"/>
                </a:ext>
              </a:extLst>
            </p:cNvPr>
            <p:cNvSpPr txBox="1"/>
            <p:nvPr/>
          </p:nvSpPr>
          <p:spPr>
            <a:xfrm>
              <a:off x="8798561" y="1493216"/>
              <a:ext cx="2441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Results (Timestep = 4)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D28D78-5966-415A-8B0B-95BF3F48AC3E}"/>
                </a:ext>
              </a:extLst>
            </p:cNvPr>
            <p:cNvSpPr/>
            <p:nvPr/>
          </p:nvSpPr>
          <p:spPr>
            <a:xfrm>
              <a:off x="4191939" y="1490560"/>
              <a:ext cx="3793960" cy="4935949"/>
            </a:xfrm>
            <a:prstGeom prst="rect">
              <a:avLst/>
            </a:prstGeom>
            <a:noFill/>
            <a:ln>
              <a:solidFill>
                <a:srgbClr val="4286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10ECD4-599E-4C29-83A8-D02D2F3B399B}"/>
                </a:ext>
              </a:extLst>
            </p:cNvPr>
            <p:cNvSpPr/>
            <p:nvPr/>
          </p:nvSpPr>
          <p:spPr>
            <a:xfrm>
              <a:off x="8017075" y="1490560"/>
              <a:ext cx="3793960" cy="4935949"/>
            </a:xfrm>
            <a:prstGeom prst="rect">
              <a:avLst/>
            </a:prstGeom>
            <a:noFill/>
            <a:ln>
              <a:solidFill>
                <a:srgbClr val="4286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663321-4201-45F4-93F3-FB6FA1194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547" r="8036"/>
            <a:stretch/>
          </p:blipFill>
          <p:spPr>
            <a:xfrm>
              <a:off x="4299606" y="4082608"/>
              <a:ext cx="3475552" cy="232934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A5E83B-684B-4CD5-B5B8-FCD1BFD96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220" r="7695"/>
            <a:stretch/>
          </p:blipFill>
          <p:spPr>
            <a:xfrm>
              <a:off x="8137662" y="1758362"/>
              <a:ext cx="3431449" cy="22746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225C2A-C701-4F48-A813-7D0FCAEAE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68" r="6168"/>
            <a:stretch/>
          </p:blipFill>
          <p:spPr>
            <a:xfrm>
              <a:off x="8093566" y="4082607"/>
              <a:ext cx="3527849" cy="23293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EE1703-74DF-4BD8-A240-40C1121DF2D3}"/>
                </a:ext>
              </a:extLst>
            </p:cNvPr>
            <p:cNvSpPr txBox="1"/>
            <p:nvPr/>
          </p:nvSpPr>
          <p:spPr>
            <a:xfrm>
              <a:off x="5565388" y="1971475"/>
              <a:ext cx="1343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Value orientations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A08137-91BB-43C9-AE0C-50D1B440E044}"/>
                </a:ext>
              </a:extLst>
            </p:cNvPr>
            <p:cNvSpPr txBox="1"/>
            <p:nvPr/>
          </p:nvSpPr>
          <p:spPr>
            <a:xfrm>
              <a:off x="4837190" y="4447375"/>
              <a:ext cx="8822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Budget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FDEB9B-0C0C-49FD-A8F6-CD9C44EA1699}"/>
                </a:ext>
              </a:extLst>
            </p:cNvPr>
            <p:cNvSpPr txBox="1"/>
            <p:nvPr/>
          </p:nvSpPr>
          <p:spPr>
            <a:xfrm>
              <a:off x="8626558" y="1971475"/>
              <a:ext cx="1825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# of adopted agents (per time step)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9EAAC9-B948-4010-9E9E-224BA836F154}"/>
                </a:ext>
              </a:extLst>
            </p:cNvPr>
            <p:cNvSpPr txBox="1"/>
            <p:nvPr/>
          </p:nvSpPr>
          <p:spPr>
            <a:xfrm>
              <a:off x="9092424" y="4201153"/>
              <a:ext cx="19662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# of adopted retrofitting packages (total)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055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657D-865D-4BBE-8A0A-90101D91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u="sng" dirty="0" err="1">
                <a:solidFill>
                  <a:srgbClr val="4BA6A7"/>
                </a:solidFill>
              </a:rPr>
              <a:t>Results</a:t>
            </a:r>
            <a:r>
              <a:rPr lang="de-DE" sz="2800" u="sng" dirty="0">
                <a:solidFill>
                  <a:srgbClr val="4BA6A7"/>
                </a:solidFill>
              </a:rPr>
              <a:t> </a:t>
            </a:r>
            <a:br>
              <a:rPr lang="de-DE" dirty="0">
                <a:solidFill>
                  <a:srgbClr val="4BA6A7"/>
                </a:solidFill>
              </a:rPr>
            </a:br>
            <a:r>
              <a:rPr lang="de-DE" sz="3200" dirty="0">
                <a:solidFill>
                  <a:srgbClr val="4BA6A7"/>
                </a:solidFill>
              </a:rPr>
              <a:t>Impact </a:t>
            </a:r>
            <a:r>
              <a:rPr lang="de-DE" sz="3200" dirty="0" err="1">
                <a:solidFill>
                  <a:srgbClr val="4BA6A7"/>
                </a:solidFill>
              </a:rPr>
              <a:t>of</a:t>
            </a:r>
            <a:r>
              <a:rPr lang="de-DE" sz="3200" dirty="0">
                <a:solidFill>
                  <a:srgbClr val="4BA6A7"/>
                </a:solidFill>
              </a:rPr>
              <a:t> „Value </a:t>
            </a:r>
            <a:r>
              <a:rPr lang="de-DE" sz="3200" dirty="0" err="1">
                <a:solidFill>
                  <a:srgbClr val="4BA6A7"/>
                </a:solidFill>
              </a:rPr>
              <a:t>orientation</a:t>
            </a:r>
            <a:r>
              <a:rPr lang="de-DE" sz="3200" dirty="0">
                <a:solidFill>
                  <a:srgbClr val="4BA6A7"/>
                </a:solidFill>
              </a:rPr>
              <a:t>“</a:t>
            </a:r>
            <a:endParaRPr lang="en-GB" sz="3200" dirty="0">
              <a:solidFill>
                <a:srgbClr val="4BA6A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3942-712F-4B62-8ABD-3E33A684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1881"/>
            <a:ext cx="3405716" cy="2332869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Only financial </a:t>
            </a:r>
          </a:p>
          <a:p>
            <a:r>
              <a:rPr lang="en-GB" sz="2400" dirty="0"/>
              <a:t>Only environmental</a:t>
            </a:r>
          </a:p>
          <a:p>
            <a:r>
              <a:rPr lang="en-GB" sz="2400" dirty="0"/>
              <a:t>Only social </a:t>
            </a:r>
            <a:r>
              <a:rPr lang="en-GB" sz="2400" dirty="0">
                <a:sym typeface="Wingdings" panose="05000000000000000000" pitchFamily="2" charset="2"/>
              </a:rPr>
              <a:t> nobody adopts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5CC4F-17C9-4F78-B7A4-6C53192D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PhD</a:t>
            </a:r>
            <a:r>
              <a:rPr lang="it-IT" dirty="0"/>
              <a:t>-Day/IEWT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8B955-5521-487B-A11B-46B48A8F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49C20A-00DD-449C-88FB-8A45F5FB26FA}"/>
              </a:ext>
            </a:extLst>
          </p:cNvPr>
          <p:cNvSpPr/>
          <p:nvPr/>
        </p:nvSpPr>
        <p:spPr>
          <a:xfrm>
            <a:off x="4951141" y="4025121"/>
            <a:ext cx="6507434" cy="2233619"/>
          </a:xfrm>
          <a:prstGeom prst="rect">
            <a:avLst/>
          </a:prstGeom>
          <a:solidFill>
            <a:schemeClr val="bg1"/>
          </a:solidFill>
          <a:ln>
            <a:solidFill>
              <a:srgbClr val="428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BF8D55-CCF3-46B4-B631-2CEB84DACD61}"/>
              </a:ext>
            </a:extLst>
          </p:cNvPr>
          <p:cNvCxnSpPr>
            <a:cxnSpLocks/>
          </p:cNvCxnSpPr>
          <p:nvPr/>
        </p:nvCxnSpPr>
        <p:spPr>
          <a:xfrm flipV="1">
            <a:off x="2942495" y="2832879"/>
            <a:ext cx="1793811" cy="1390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8BCD7D-7672-4D27-ABF5-44C5B2702B59}"/>
              </a:ext>
            </a:extLst>
          </p:cNvPr>
          <p:cNvCxnSpPr>
            <a:cxnSpLocks/>
          </p:cNvCxnSpPr>
          <p:nvPr/>
        </p:nvCxnSpPr>
        <p:spPr>
          <a:xfrm>
            <a:off x="3721894" y="4736307"/>
            <a:ext cx="1014412" cy="121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53B47E-B0DE-4EC9-98C6-8EC539B45B20}"/>
              </a:ext>
            </a:extLst>
          </p:cNvPr>
          <p:cNvGrpSpPr/>
          <p:nvPr/>
        </p:nvGrpSpPr>
        <p:grpSpPr>
          <a:xfrm>
            <a:off x="4951141" y="1657463"/>
            <a:ext cx="6507434" cy="2233619"/>
            <a:chOff x="4951141" y="1657463"/>
            <a:chExt cx="6507434" cy="22336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11AC58-5AE7-45AA-9433-8F482CA53A33}"/>
                </a:ext>
              </a:extLst>
            </p:cNvPr>
            <p:cNvSpPr/>
            <p:nvPr/>
          </p:nvSpPr>
          <p:spPr>
            <a:xfrm>
              <a:off x="4951141" y="1657463"/>
              <a:ext cx="6507434" cy="2233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286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E8DE69-7B35-4D39-8098-68F3A3684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537" r="7917"/>
            <a:stretch/>
          </p:blipFill>
          <p:spPr>
            <a:xfrm>
              <a:off x="8153400" y="1681416"/>
              <a:ext cx="3200400" cy="218873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231E509-10F4-4DBA-8F9A-82502C68D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190" r="7917"/>
            <a:stretch/>
          </p:blipFill>
          <p:spPr>
            <a:xfrm>
              <a:off x="5017336" y="1682408"/>
              <a:ext cx="3200399" cy="217360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0935C8-8C74-4AAE-815A-F5E6C19B9FDF}"/>
              </a:ext>
            </a:extLst>
          </p:cNvPr>
          <p:cNvGrpSpPr/>
          <p:nvPr/>
        </p:nvGrpSpPr>
        <p:grpSpPr>
          <a:xfrm>
            <a:off x="5017336" y="4100202"/>
            <a:ext cx="6336464" cy="2130250"/>
            <a:chOff x="5017336" y="4100202"/>
            <a:chExt cx="6336464" cy="213025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51C4A21-2C9F-432A-A70D-018C5EA5B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345" r="7917"/>
            <a:stretch/>
          </p:blipFill>
          <p:spPr>
            <a:xfrm>
              <a:off x="5017336" y="4100202"/>
              <a:ext cx="3245698" cy="21302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D070EF8-786E-487C-A610-95037C564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0650" r="7917"/>
            <a:stretch/>
          </p:blipFill>
          <p:spPr>
            <a:xfrm>
              <a:off x="8153398" y="4131913"/>
              <a:ext cx="3200402" cy="2070251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9A4C226-A212-49E3-AA7B-EB77F919C6DC}"/>
              </a:ext>
            </a:extLst>
          </p:cNvPr>
          <p:cNvSpPr txBox="1"/>
          <p:nvPr/>
        </p:nvSpPr>
        <p:spPr>
          <a:xfrm>
            <a:off x="5382282" y="1821572"/>
            <a:ext cx="18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# of adopted agents (per time step)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E8A983-3FDB-48C5-9E14-769D55A1BDE0}"/>
              </a:ext>
            </a:extLst>
          </p:cNvPr>
          <p:cNvSpPr txBox="1"/>
          <p:nvPr/>
        </p:nvSpPr>
        <p:spPr>
          <a:xfrm>
            <a:off x="8644599" y="4184011"/>
            <a:ext cx="1966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# of adopted retrofitting packages (total)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6A3082-C8CC-43D5-9260-841A4CBB74D6}"/>
              </a:ext>
            </a:extLst>
          </p:cNvPr>
          <p:cNvSpPr txBox="1"/>
          <p:nvPr/>
        </p:nvSpPr>
        <p:spPr>
          <a:xfrm>
            <a:off x="5398901" y="4175627"/>
            <a:ext cx="18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# of adopted agents (per time step)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5C9829-0057-48F2-990E-6B87D86285C3}"/>
              </a:ext>
            </a:extLst>
          </p:cNvPr>
          <p:cNvSpPr txBox="1"/>
          <p:nvPr/>
        </p:nvSpPr>
        <p:spPr>
          <a:xfrm>
            <a:off x="9163506" y="2001882"/>
            <a:ext cx="1628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# of adopted retrofitting packages (total)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0B6FC8-AEF7-4750-9ABA-73CFF82E2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332" y="1894961"/>
            <a:ext cx="2391564" cy="17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9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657D-865D-4BBE-8A0A-90101D917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u="sng" dirty="0" err="1">
                <a:solidFill>
                  <a:srgbClr val="4BA6A7"/>
                </a:solidFill>
              </a:rPr>
              <a:t>Results</a:t>
            </a:r>
            <a:r>
              <a:rPr lang="de-DE" sz="2800" u="sng" dirty="0">
                <a:solidFill>
                  <a:srgbClr val="4BA6A7"/>
                </a:solidFill>
              </a:rPr>
              <a:t> </a:t>
            </a:r>
            <a:br>
              <a:rPr lang="de-DE" dirty="0">
                <a:solidFill>
                  <a:srgbClr val="4BA6A7"/>
                </a:solidFill>
              </a:rPr>
            </a:br>
            <a:r>
              <a:rPr lang="de-DE" sz="3200" dirty="0">
                <a:solidFill>
                  <a:srgbClr val="4BA6A7"/>
                </a:solidFill>
              </a:rPr>
              <a:t>Policy </a:t>
            </a:r>
            <a:r>
              <a:rPr lang="de-DE" sz="3200" dirty="0" err="1">
                <a:solidFill>
                  <a:srgbClr val="4BA6A7"/>
                </a:solidFill>
              </a:rPr>
              <a:t>intervention</a:t>
            </a:r>
            <a:r>
              <a:rPr lang="de-DE" sz="3200" dirty="0">
                <a:solidFill>
                  <a:srgbClr val="4BA6A7"/>
                </a:solidFill>
              </a:rPr>
              <a:t>: </a:t>
            </a:r>
            <a:r>
              <a:rPr lang="de-DE" sz="3200" dirty="0" err="1">
                <a:solidFill>
                  <a:srgbClr val="4BA6A7"/>
                </a:solidFill>
              </a:rPr>
              <a:t>subsidies</a:t>
            </a:r>
            <a:r>
              <a:rPr lang="de-DE" sz="3200" dirty="0">
                <a:solidFill>
                  <a:srgbClr val="4BA6A7"/>
                </a:solidFill>
              </a:rPr>
              <a:t> </a:t>
            </a:r>
            <a:r>
              <a:rPr lang="de-DE" sz="3200" dirty="0" err="1">
                <a:solidFill>
                  <a:srgbClr val="4BA6A7"/>
                </a:solidFill>
              </a:rPr>
              <a:t>to</a:t>
            </a:r>
            <a:r>
              <a:rPr lang="de-DE" sz="3200" dirty="0">
                <a:solidFill>
                  <a:srgbClr val="4BA6A7"/>
                </a:solidFill>
              </a:rPr>
              <a:t> all </a:t>
            </a:r>
            <a:r>
              <a:rPr lang="de-DE" sz="3200" dirty="0" err="1">
                <a:solidFill>
                  <a:srgbClr val="4BA6A7"/>
                </a:solidFill>
              </a:rPr>
              <a:t>homeowner</a:t>
            </a:r>
            <a:r>
              <a:rPr lang="de-DE" sz="3200" dirty="0">
                <a:solidFill>
                  <a:srgbClr val="4BA6A7"/>
                </a:solidFill>
              </a:rPr>
              <a:t> </a:t>
            </a:r>
            <a:r>
              <a:rPr lang="de-DE" sz="3200" dirty="0" err="1">
                <a:solidFill>
                  <a:srgbClr val="4BA6A7"/>
                </a:solidFill>
              </a:rPr>
              <a:t>agents</a:t>
            </a:r>
            <a:endParaRPr lang="en-GB" dirty="0">
              <a:solidFill>
                <a:srgbClr val="4BA6A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3942-712F-4B62-8ABD-3E33A684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399" cy="4129126"/>
          </a:xfrm>
        </p:spPr>
        <p:txBody>
          <a:bodyPr>
            <a:normAutofit/>
          </a:bodyPr>
          <a:lstStyle/>
          <a:p>
            <a:r>
              <a:rPr lang="en-GB" sz="2400" dirty="0"/>
              <a:t>2 levels of subsidy compared</a:t>
            </a:r>
          </a:p>
          <a:p>
            <a:pPr lvl="1"/>
            <a:r>
              <a:rPr lang="en-GB" sz="2000" dirty="0"/>
              <a:t>Lower (1,000)</a:t>
            </a:r>
          </a:p>
          <a:p>
            <a:pPr lvl="1"/>
            <a:r>
              <a:rPr lang="en-GB" sz="2000" dirty="0"/>
              <a:t>Higher (5,000)</a:t>
            </a:r>
          </a:p>
          <a:p>
            <a:endParaRPr lang="en-GB" sz="2400" dirty="0">
              <a:sym typeface="Wingdings" panose="05000000000000000000" pitchFamily="2" charset="2"/>
            </a:endParaRPr>
          </a:p>
          <a:p>
            <a:r>
              <a:rPr lang="en-GB" sz="2400" dirty="0">
                <a:sym typeface="Wingdings" panose="05000000000000000000" pitchFamily="2" charset="2"/>
              </a:rPr>
              <a:t>subsidies only to lower income households?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5CC4F-17C9-4F78-B7A4-6C53192D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8B955-5521-487B-A11B-46B48A8F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14</a:t>
            </a:fld>
            <a:endParaRPr lang="it-IT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5D9436-76E3-45BC-9D2B-4277862BA849}"/>
              </a:ext>
            </a:extLst>
          </p:cNvPr>
          <p:cNvGrpSpPr/>
          <p:nvPr/>
        </p:nvGrpSpPr>
        <p:grpSpPr>
          <a:xfrm>
            <a:off x="4747683" y="4105965"/>
            <a:ext cx="6317984" cy="2233619"/>
            <a:chOff x="4747683" y="4105965"/>
            <a:chExt cx="6317984" cy="22336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847921-C89D-477A-AFFC-E65E23F20F8D}"/>
                </a:ext>
              </a:extLst>
            </p:cNvPr>
            <p:cNvSpPr/>
            <p:nvPr/>
          </p:nvSpPr>
          <p:spPr>
            <a:xfrm>
              <a:off x="4747683" y="4105965"/>
              <a:ext cx="6317984" cy="2233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286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16509E-857E-4921-882E-F8DEF8AA5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741" r="7128"/>
            <a:stretch/>
          </p:blipFill>
          <p:spPr>
            <a:xfrm>
              <a:off x="4786572" y="4273731"/>
              <a:ext cx="2964397" cy="19632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FF0D5-CBD5-4737-AE17-F0B01457B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741" r="7188"/>
            <a:stretch/>
          </p:blipFill>
          <p:spPr>
            <a:xfrm>
              <a:off x="7811206" y="4273731"/>
              <a:ext cx="2962490" cy="196323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E802C5-6361-4DEF-BC52-5AC873B0C51F}"/>
              </a:ext>
            </a:extLst>
          </p:cNvPr>
          <p:cNvGrpSpPr/>
          <p:nvPr/>
        </p:nvGrpSpPr>
        <p:grpSpPr>
          <a:xfrm>
            <a:off x="4747683" y="1744070"/>
            <a:ext cx="6317985" cy="2233619"/>
            <a:chOff x="4747683" y="1744070"/>
            <a:chExt cx="6317985" cy="22336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C42222-2C62-4B7A-96CF-F7B7CF3F2684}"/>
                </a:ext>
              </a:extLst>
            </p:cNvPr>
            <p:cNvSpPr/>
            <p:nvPr/>
          </p:nvSpPr>
          <p:spPr>
            <a:xfrm>
              <a:off x="4747683" y="1744070"/>
              <a:ext cx="6317985" cy="2233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286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27531C-1762-451D-A4AE-023174C2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8461" y="1800534"/>
              <a:ext cx="3183964" cy="21226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65D4B2-7FC4-401D-91D6-49CA0E69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27760" y="1797630"/>
              <a:ext cx="3183965" cy="2122643"/>
            </a:xfrm>
            <a:prstGeom prst="rect">
              <a:avLst/>
            </a:prstGeom>
          </p:spPr>
        </p:pic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816CC-21EC-4008-804F-0714B91749EE}"/>
              </a:ext>
            </a:extLst>
          </p:cNvPr>
          <p:cNvCxnSpPr>
            <a:cxnSpLocks/>
          </p:cNvCxnSpPr>
          <p:nvPr/>
        </p:nvCxnSpPr>
        <p:spPr>
          <a:xfrm flipV="1">
            <a:off x="3150394" y="2378869"/>
            <a:ext cx="1271587" cy="245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CED0AA-1BA3-45A5-90A3-51884E3C4A96}"/>
              </a:ext>
            </a:extLst>
          </p:cNvPr>
          <p:cNvCxnSpPr>
            <a:cxnSpLocks/>
          </p:cNvCxnSpPr>
          <p:nvPr/>
        </p:nvCxnSpPr>
        <p:spPr>
          <a:xfrm>
            <a:off x="3200400" y="3028950"/>
            <a:ext cx="1078706" cy="1151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E68CD3-2BC3-47C8-ADA5-7752AD101AC6}"/>
              </a:ext>
            </a:extLst>
          </p:cNvPr>
          <p:cNvSpPr txBox="1"/>
          <p:nvPr/>
        </p:nvSpPr>
        <p:spPr>
          <a:xfrm>
            <a:off x="7972425" y="4088450"/>
            <a:ext cx="319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# of adopted retrofitting packages (total)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227591-706A-416B-844F-0BF9B3B1ECF1}"/>
              </a:ext>
            </a:extLst>
          </p:cNvPr>
          <p:cNvSpPr txBox="1"/>
          <p:nvPr/>
        </p:nvSpPr>
        <p:spPr>
          <a:xfrm>
            <a:off x="4726727" y="4080066"/>
            <a:ext cx="296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# of adopted agents (per time step)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DD21B6-7FA6-4487-83AD-52161BE33622}"/>
              </a:ext>
            </a:extLst>
          </p:cNvPr>
          <p:cNvSpPr txBox="1"/>
          <p:nvPr/>
        </p:nvSpPr>
        <p:spPr>
          <a:xfrm>
            <a:off x="7972425" y="1755536"/>
            <a:ext cx="309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# of adopted retrofitting packages (total)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3AE359-DFC6-44EC-8775-1BE82830E524}"/>
              </a:ext>
            </a:extLst>
          </p:cNvPr>
          <p:cNvSpPr txBox="1"/>
          <p:nvPr/>
        </p:nvSpPr>
        <p:spPr>
          <a:xfrm>
            <a:off x="4726727" y="1747152"/>
            <a:ext cx="2871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# of adopted agents (per time step)</a:t>
            </a:r>
          </a:p>
        </p:txBody>
      </p:sp>
    </p:spTree>
    <p:extLst>
      <p:ext uri="{BB962C8B-B14F-4D97-AF65-F5344CB8AC3E}">
        <p14:creationId xmlns:p14="http://schemas.microsoft.com/office/powerpoint/2010/main" val="38794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D39E-1E11-4A5C-85B6-53B090DF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>
                <a:solidFill>
                  <a:srgbClr val="4BA6A7"/>
                </a:solidFill>
              </a:rPr>
              <a:t>Conclusion</a:t>
            </a:r>
            <a:endParaRPr lang="en-GB" dirty="0">
              <a:solidFill>
                <a:srgbClr val="4BA6A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34F04-4BF8-4829-BBA5-5B11439BD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699171" cy="42903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Model concept is implemented correctly</a:t>
            </a:r>
          </a:p>
          <a:p>
            <a:r>
              <a:rPr lang="en-GB" dirty="0"/>
              <a:t>Added value/Novelty: </a:t>
            </a:r>
          </a:p>
          <a:p>
            <a:pPr lvl="1"/>
            <a:r>
              <a:rPr lang="en-GB" dirty="0"/>
              <a:t>new approach for analysing how retrofitting implementation could be stimulated (neighbourhood-level, intermediary agent, social and technical ‘foundation’)</a:t>
            </a:r>
          </a:p>
          <a:p>
            <a:r>
              <a:rPr lang="en-GB" dirty="0"/>
              <a:t>Limitations (of the current version)</a:t>
            </a:r>
          </a:p>
          <a:p>
            <a:pPr lvl="1"/>
            <a:r>
              <a:rPr lang="en-GB" dirty="0"/>
              <a:t>Agent parameters &amp; decision-making</a:t>
            </a:r>
          </a:p>
          <a:p>
            <a:pPr lvl="1"/>
            <a:r>
              <a:rPr lang="en-GB" dirty="0"/>
              <a:t>Intermediary agent’s decision-making strategy</a:t>
            </a:r>
          </a:p>
          <a:p>
            <a:pPr lvl="1"/>
            <a:r>
              <a:rPr lang="en-GB" dirty="0"/>
              <a:t>Abstraction of ‘interaction’ (to be defined better)</a:t>
            </a:r>
          </a:p>
          <a:p>
            <a:pPr lvl="1"/>
            <a:r>
              <a:rPr lang="en-GB" dirty="0"/>
              <a:t>Neighbourhood-specific scenarios </a:t>
            </a:r>
          </a:p>
          <a:p>
            <a:r>
              <a:rPr lang="en-GB" dirty="0"/>
              <a:t>Outlooks/Next steps:</a:t>
            </a:r>
          </a:p>
          <a:p>
            <a:pPr lvl="1"/>
            <a:r>
              <a:rPr lang="en-GB" dirty="0"/>
              <a:t>Case study and data collection to parameterize the ‘attributes’ as well as validate the model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survey and interview for neighbourhoods in Amsterdam &amp; Frankfurt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9F74D-3A6D-48D6-9F95-8D77427B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3EA52-1831-42C8-B242-27CC1B93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0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B910-5B26-CA42-93D2-E391A076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95D5BC-4DF3-4235-A174-FA0F9BE9938B}"/>
              </a:ext>
            </a:extLst>
          </p:cNvPr>
          <p:cNvSpPr txBox="1">
            <a:spLocks/>
          </p:cNvSpPr>
          <p:nvPr/>
        </p:nvSpPr>
        <p:spPr>
          <a:xfrm>
            <a:off x="2082901" y="1891287"/>
            <a:ext cx="47857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Questions</a:t>
            </a:r>
            <a:r>
              <a:rPr lang="it-IT" dirty="0"/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793250-EE0C-4CE6-B7CF-9BC8C69F6C6B}"/>
              </a:ext>
            </a:extLst>
          </p:cNvPr>
          <p:cNvSpPr txBox="1">
            <a:spLocks/>
          </p:cNvSpPr>
          <p:nvPr/>
        </p:nvSpPr>
        <p:spPr>
          <a:xfrm>
            <a:off x="5054010" y="4115634"/>
            <a:ext cx="4458586" cy="1051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dirty="0" err="1"/>
              <a:t>Contact</a:t>
            </a:r>
            <a:r>
              <a:rPr lang="it-IT" dirty="0"/>
              <a:t> details:</a:t>
            </a:r>
          </a:p>
          <a:p>
            <a:pPr algn="r"/>
            <a:endParaRPr lang="it-IT" dirty="0"/>
          </a:p>
          <a:p>
            <a:pPr algn="r"/>
            <a:r>
              <a:rPr lang="it-IT" dirty="0"/>
              <a:t>ardak.akhatova@tuwien.ac.at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561A9-74E3-476A-85E5-6F7983624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566" y="5727198"/>
            <a:ext cx="2247608" cy="9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7C54-BA3D-4A8F-8189-B3F8209C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5"/>
            <a:ext cx="960146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4BA6A7"/>
                </a:solidFill>
              </a:rPr>
              <a:t>Outline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DAB8A-0F5D-47D7-93E6-9D014C4D5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7" y="1775637"/>
            <a:ext cx="9928392" cy="4179114"/>
          </a:xfrm>
        </p:spPr>
        <p:txBody>
          <a:bodyPr>
            <a:normAutofit/>
          </a:bodyPr>
          <a:lstStyle/>
          <a:p>
            <a:r>
              <a:rPr lang="en-GB" dirty="0"/>
              <a:t>Introduction</a:t>
            </a:r>
          </a:p>
          <a:p>
            <a:pPr lvl="1"/>
            <a:r>
              <a:rPr lang="en-GB" dirty="0"/>
              <a:t>Motivation</a:t>
            </a:r>
          </a:p>
          <a:p>
            <a:pPr lvl="1"/>
            <a:r>
              <a:rPr lang="en-GB" dirty="0"/>
              <a:t>Background</a:t>
            </a:r>
          </a:p>
          <a:p>
            <a:pPr lvl="1"/>
            <a:r>
              <a:rPr lang="en-GB" dirty="0"/>
              <a:t>Research aim</a:t>
            </a:r>
          </a:p>
          <a:p>
            <a:r>
              <a:rPr lang="en-GB" dirty="0"/>
              <a:t>Methodology – Agent-based model concept</a:t>
            </a:r>
          </a:p>
          <a:p>
            <a:r>
              <a:rPr lang="en-GB" dirty="0"/>
              <a:t>Preliminary results (Verification) and discussion</a:t>
            </a:r>
          </a:p>
          <a:p>
            <a:r>
              <a:rPr lang="en-GB" dirty="0"/>
              <a:t>Conclusion</a:t>
            </a:r>
          </a:p>
          <a:p>
            <a:pPr lvl="1"/>
            <a:r>
              <a:rPr lang="en-GB" dirty="0"/>
              <a:t>Limitations and outlook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57B6F-E053-4CAF-9430-973C6CE6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8FB1C-3402-48B4-93EB-B3F87CFC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8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8AD4-CA58-4A7C-B7B4-1A247C73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u="sng" dirty="0">
                <a:solidFill>
                  <a:srgbClr val="4BA6A7"/>
                </a:solidFill>
              </a:rPr>
              <a:t>Motivation</a:t>
            </a:r>
            <a:br>
              <a:rPr lang="de-DE" sz="3600" dirty="0">
                <a:solidFill>
                  <a:srgbClr val="4BA6A7"/>
                </a:solidFill>
              </a:rPr>
            </a:br>
            <a:r>
              <a:rPr lang="en-US" sz="3200" dirty="0">
                <a:solidFill>
                  <a:srgbClr val="4BA6A7"/>
                </a:solidFill>
              </a:rPr>
              <a:t>Need to stimulate energy-efficient building retrofitting (EER) </a:t>
            </a:r>
            <a:endParaRPr lang="en-US" sz="3600" dirty="0">
              <a:solidFill>
                <a:srgbClr val="4BA6A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4AB07-220D-47E6-8A61-F00C28A1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6"/>
            <a:ext cx="10570370" cy="429072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Despite numerous policy incentives [1], the rate of energy-efficient renovation/retrofitting (EER) in Europe is very low (0.4-1.2%) [2]. </a:t>
            </a:r>
          </a:p>
          <a:p>
            <a:r>
              <a:rPr lang="en-GB" dirty="0"/>
              <a:t>Energy-efficient retrofits (EER) of buildings, including:</a:t>
            </a:r>
          </a:p>
          <a:p>
            <a:pPr lvl="1"/>
            <a:r>
              <a:rPr lang="en-GB" dirty="0"/>
              <a:t>building envelope insulation </a:t>
            </a:r>
          </a:p>
          <a:p>
            <a:pPr lvl="1"/>
            <a:r>
              <a:rPr lang="en-GB" dirty="0"/>
              <a:t>improvement of heating systems</a:t>
            </a:r>
          </a:p>
          <a:p>
            <a:pPr lvl="1"/>
            <a:r>
              <a:rPr lang="en-GB" dirty="0"/>
              <a:t>integration of renewable energy systems (RES)</a:t>
            </a:r>
          </a:p>
          <a:p>
            <a:pPr marL="0" indent="0">
              <a:buNone/>
            </a:pPr>
            <a:r>
              <a:rPr lang="en-GB" dirty="0"/>
              <a:t>are necessary measures to reduce energy demand and the related emissions attributed to buildings [2].  </a:t>
            </a:r>
          </a:p>
          <a:p>
            <a:r>
              <a:rPr lang="en-GB" dirty="0"/>
              <a:t>More holistic </a:t>
            </a:r>
            <a:r>
              <a:rPr lang="en-GB" b="1" dirty="0"/>
              <a:t>neighbourhood-scale approaches </a:t>
            </a:r>
            <a:r>
              <a:rPr lang="en-GB" dirty="0"/>
              <a:t>could be a promising avenue in exploring how to stimulate EER.  </a:t>
            </a:r>
          </a:p>
          <a:p>
            <a:r>
              <a:rPr lang="en-GB" dirty="0"/>
              <a:t>In line with: </a:t>
            </a:r>
          </a:p>
          <a:p>
            <a:pPr lvl="1"/>
            <a:r>
              <a:rPr lang="en-GB" dirty="0"/>
              <a:t>IEA EBC Annex 75: Building Renovation at District Level</a:t>
            </a:r>
          </a:p>
          <a:p>
            <a:pPr lvl="1"/>
            <a:r>
              <a:rPr lang="en-GB" dirty="0"/>
              <a:t>Positive Energy Districts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8BE02-F9D7-4168-B666-19F37AB2F885}"/>
              </a:ext>
            </a:extLst>
          </p:cNvPr>
          <p:cNvSpPr/>
          <p:nvPr/>
        </p:nvSpPr>
        <p:spPr>
          <a:xfrm>
            <a:off x="423958" y="6047984"/>
            <a:ext cx="114047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[1] Wilson et al (2015). Why do homeowners renovate energy efficiently? Contrasting perspectives and implications for policy. DOI: 10.1016/j.erss.2015.03.002 </a:t>
            </a:r>
          </a:p>
          <a:p>
            <a:r>
              <a:rPr lang="en-GB" sz="1050" dirty="0"/>
              <a:t>[2] European Commission. (2019). Comprehensive study of building energy renovation activities and the uptake of nearly zero-energy buildings in the EU Final report. </a:t>
            </a:r>
            <a:r>
              <a:rPr lang="en-GB" sz="1050" dirty="0">
                <a:hlinkClick r:id="rId3"/>
              </a:rPr>
              <a:t>www.navigant.com</a:t>
            </a:r>
            <a:endParaRPr lang="en-GB" sz="10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2C4D1-5D74-4E64-8275-721E0F76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FBBA5-A1AC-4A14-9A40-C3344784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4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8AD4-CA58-4A7C-B7B4-1A247C73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54376" cy="1325563"/>
          </a:xfrm>
        </p:spPr>
        <p:txBody>
          <a:bodyPr>
            <a:normAutofit/>
          </a:bodyPr>
          <a:lstStyle/>
          <a:p>
            <a:r>
              <a:rPr lang="de-DE" sz="2800" u="sng" dirty="0">
                <a:solidFill>
                  <a:srgbClr val="4BA6A7"/>
                </a:solidFill>
              </a:rPr>
              <a:t>Background</a:t>
            </a:r>
            <a:br>
              <a:rPr lang="de-DE" sz="3600" dirty="0">
                <a:solidFill>
                  <a:srgbClr val="4BA6A7"/>
                </a:solidFill>
              </a:rPr>
            </a:br>
            <a:r>
              <a:rPr lang="en-US" sz="3200" dirty="0">
                <a:solidFill>
                  <a:srgbClr val="4BA6A7"/>
                </a:solidFill>
              </a:rPr>
              <a:t>Integrated retrofitting on a neighbourhood level</a:t>
            </a:r>
            <a:endParaRPr lang="en-US" sz="3600" dirty="0">
              <a:solidFill>
                <a:srgbClr val="4BA6A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4AB07-220D-47E6-8A61-F00C28A1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5"/>
            <a:ext cx="10576303" cy="450017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Integrated retrofitting 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renovation packages, i.e. combination of single measures (more ambitious and “complex, fragmented offers can be integrated into offers of higher value proposition” [3]).</a:t>
            </a:r>
          </a:p>
          <a:p>
            <a:r>
              <a:rPr lang="en-GB" dirty="0"/>
              <a:t>Neighbourhood-level retrofitting 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Many benefits: driving down the costs by the economies of scale, awareness, more social acceptance and neighbourhood engagement. </a:t>
            </a:r>
          </a:p>
          <a:p>
            <a:r>
              <a:rPr lang="en-GB" dirty="0">
                <a:sym typeface="Wingdings" panose="05000000000000000000" pitchFamily="2" charset="2"/>
              </a:rPr>
              <a:t>Main stakeholders</a:t>
            </a:r>
          </a:p>
          <a:p>
            <a:pPr lvl="1"/>
            <a:r>
              <a:rPr lang="en-GB" b="1" dirty="0">
                <a:sym typeface="Wingdings" panose="05000000000000000000" pitchFamily="2" charset="2"/>
              </a:rPr>
              <a:t>Homeowners</a:t>
            </a:r>
            <a:r>
              <a:rPr lang="en-GB" dirty="0">
                <a:sym typeface="Wingdings" panose="05000000000000000000" pitchFamily="2" charset="2"/>
              </a:rPr>
              <a:t> – decision-makers about EER </a:t>
            </a:r>
          </a:p>
          <a:p>
            <a:pPr lvl="1"/>
            <a:r>
              <a:rPr lang="en-GB" b="1" dirty="0">
                <a:sym typeface="Wingdings" panose="05000000000000000000" pitchFamily="2" charset="2"/>
              </a:rPr>
              <a:t>Intermediary actors – </a:t>
            </a:r>
            <a:r>
              <a:rPr lang="en-GB" dirty="0">
                <a:sym typeface="Wingdings" panose="05000000000000000000" pitchFamily="2" charset="2"/>
              </a:rPr>
              <a:t>facilitators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Agent-based model as a main method: Socio-technical system, interaction between stakeholders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C21A4-5F5A-4BC9-A23C-E658A65139A7}"/>
              </a:ext>
            </a:extLst>
          </p:cNvPr>
          <p:cNvSpPr txBox="1"/>
          <p:nvPr/>
        </p:nvSpPr>
        <p:spPr>
          <a:xfrm>
            <a:off x="361950" y="6190861"/>
            <a:ext cx="11669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[3] </a:t>
            </a:r>
            <a:r>
              <a:rPr lang="en-GB" sz="1200" dirty="0" err="1"/>
              <a:t>Boza</a:t>
            </a:r>
            <a:r>
              <a:rPr lang="en-GB" sz="1200" dirty="0"/>
              <a:t>-Kiss, B. and Bertoldi, P. (2018). One-stop-shops for energy renovations of buildings. JRC Science for policy report.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86FC65E-ADD2-42C9-A68C-AF2D7A00B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79042"/>
              </p:ext>
            </p:extLst>
          </p:nvPr>
        </p:nvGraphicFramePr>
        <p:xfrm>
          <a:off x="1242502" y="4319590"/>
          <a:ext cx="9908381" cy="115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71373-76A3-45A9-82FA-77C6CABD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F9AB6-70C6-482D-A5C0-82820847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8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8AD4-CA58-4A7C-B7B4-1A247C73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797321" cy="1325563"/>
          </a:xfrm>
        </p:spPr>
        <p:txBody>
          <a:bodyPr>
            <a:normAutofit/>
          </a:bodyPr>
          <a:lstStyle/>
          <a:p>
            <a:r>
              <a:rPr lang="de-DE" sz="2800" u="sng" dirty="0" err="1">
                <a:solidFill>
                  <a:srgbClr val="4BA6A7"/>
                </a:solidFill>
              </a:rPr>
              <a:t>Aims</a:t>
            </a:r>
            <a:r>
              <a:rPr lang="de-DE" sz="2800" u="sng" dirty="0">
                <a:solidFill>
                  <a:srgbClr val="4BA6A7"/>
                </a:solidFill>
              </a:rPr>
              <a:t> &amp; Research </a:t>
            </a:r>
            <a:r>
              <a:rPr lang="de-DE" sz="2800" u="sng" dirty="0" err="1">
                <a:solidFill>
                  <a:srgbClr val="4BA6A7"/>
                </a:solidFill>
              </a:rPr>
              <a:t>questions</a:t>
            </a:r>
            <a:br>
              <a:rPr lang="de-DE" sz="2800" dirty="0">
                <a:solidFill>
                  <a:srgbClr val="4BA6A7"/>
                </a:solidFill>
              </a:rPr>
            </a:br>
            <a:r>
              <a:rPr lang="de-DE" sz="3100" dirty="0" err="1">
                <a:solidFill>
                  <a:srgbClr val="4BA6A7"/>
                </a:solidFill>
              </a:rPr>
              <a:t>Pathways</a:t>
            </a:r>
            <a:r>
              <a:rPr lang="de-DE" sz="3100" dirty="0">
                <a:solidFill>
                  <a:srgbClr val="4BA6A7"/>
                </a:solidFill>
              </a:rPr>
              <a:t> </a:t>
            </a:r>
            <a:r>
              <a:rPr lang="de-DE" sz="3100" dirty="0" err="1">
                <a:solidFill>
                  <a:srgbClr val="4BA6A7"/>
                </a:solidFill>
              </a:rPr>
              <a:t>to</a:t>
            </a:r>
            <a:r>
              <a:rPr lang="de-DE" sz="3100" dirty="0">
                <a:solidFill>
                  <a:srgbClr val="4BA6A7"/>
                </a:solidFill>
              </a:rPr>
              <a:t> positive and </a:t>
            </a:r>
            <a:r>
              <a:rPr lang="de-DE" sz="3100" dirty="0" err="1">
                <a:solidFill>
                  <a:srgbClr val="4BA6A7"/>
                </a:solidFill>
              </a:rPr>
              <a:t>net</a:t>
            </a:r>
            <a:r>
              <a:rPr lang="de-DE" sz="3100" dirty="0">
                <a:solidFill>
                  <a:srgbClr val="4BA6A7"/>
                </a:solidFill>
              </a:rPr>
              <a:t>-zero </a:t>
            </a:r>
            <a:r>
              <a:rPr lang="de-DE" sz="3100" dirty="0" err="1">
                <a:solidFill>
                  <a:srgbClr val="4BA6A7"/>
                </a:solidFill>
              </a:rPr>
              <a:t>energy</a:t>
            </a:r>
            <a:r>
              <a:rPr lang="de-DE" sz="3100" dirty="0">
                <a:solidFill>
                  <a:srgbClr val="4BA6A7"/>
                </a:solidFill>
              </a:rPr>
              <a:t> </a:t>
            </a:r>
            <a:r>
              <a:rPr lang="de-DE" sz="3100" dirty="0" err="1">
                <a:solidFill>
                  <a:srgbClr val="4BA6A7"/>
                </a:solidFill>
              </a:rPr>
              <a:t>districts</a:t>
            </a:r>
            <a:r>
              <a:rPr lang="de-DE" sz="3100" dirty="0">
                <a:solidFill>
                  <a:srgbClr val="4BA6A7"/>
                </a:solidFill>
              </a:rPr>
              <a:t> via </a:t>
            </a:r>
            <a:r>
              <a:rPr lang="de-DE" sz="3100" dirty="0" err="1">
                <a:solidFill>
                  <a:srgbClr val="4BA6A7"/>
                </a:solidFill>
              </a:rPr>
              <a:t>retrofitting</a:t>
            </a:r>
            <a:endParaRPr lang="en-GB" sz="2800" dirty="0">
              <a:solidFill>
                <a:srgbClr val="4BA6A7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4E4EE9E-69A4-4A3F-A49A-396DDF80A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887996"/>
              </p:ext>
            </p:extLst>
          </p:nvPr>
        </p:nvGraphicFramePr>
        <p:xfrm>
          <a:off x="838199" y="1825625"/>
          <a:ext cx="10306051" cy="422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68ACE9-C6CB-48B2-A714-B398D05B479C}"/>
              </a:ext>
            </a:extLst>
          </p:cNvPr>
          <p:cNvSpPr txBox="1"/>
          <p:nvPr/>
        </p:nvSpPr>
        <p:spPr>
          <a:xfrm>
            <a:off x="9158287" y="6154321"/>
            <a:ext cx="303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*To be explored in the further 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5BD39-632D-4861-8916-BA876C64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BD79C-BFFB-4B58-BE9C-03B528A6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58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7FBF-D874-463E-A35E-F26456F9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u="sng" dirty="0" err="1">
                <a:solidFill>
                  <a:srgbClr val="4BA6A7"/>
                </a:solidFill>
              </a:rPr>
              <a:t>Methodology</a:t>
            </a:r>
            <a:br>
              <a:rPr lang="en-GB" sz="4000" dirty="0">
                <a:solidFill>
                  <a:srgbClr val="4BA6A7"/>
                </a:solidFill>
              </a:rPr>
            </a:br>
            <a:r>
              <a:rPr lang="en-GB" sz="3600" dirty="0">
                <a:solidFill>
                  <a:srgbClr val="4BA6A7"/>
                </a:solidFill>
              </a:rPr>
              <a:t>General model framework</a:t>
            </a:r>
            <a:endParaRPr lang="en-GB" sz="4000" dirty="0">
              <a:solidFill>
                <a:srgbClr val="4BA6A7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052D1B-4EA0-4DD7-A8A2-DDD43B4D3B80}"/>
              </a:ext>
            </a:extLst>
          </p:cNvPr>
          <p:cNvGrpSpPr/>
          <p:nvPr/>
        </p:nvGrpSpPr>
        <p:grpSpPr>
          <a:xfrm>
            <a:off x="6795857" y="2760431"/>
            <a:ext cx="1167637" cy="2423222"/>
            <a:chOff x="7574228" y="2792526"/>
            <a:chExt cx="1167637" cy="24232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5BFD0C1-CCCC-4B3C-8D9B-830D366E7DF1}"/>
                </a:ext>
              </a:extLst>
            </p:cNvPr>
            <p:cNvSpPr/>
            <p:nvPr/>
          </p:nvSpPr>
          <p:spPr>
            <a:xfrm>
              <a:off x="7583520" y="3460161"/>
              <a:ext cx="1158343" cy="453493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Scenario 2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889A682-1DCF-44F2-B2A3-6FC48A2FA94F}"/>
                </a:ext>
              </a:extLst>
            </p:cNvPr>
            <p:cNvSpPr/>
            <p:nvPr/>
          </p:nvSpPr>
          <p:spPr>
            <a:xfrm>
              <a:off x="7583523" y="2792526"/>
              <a:ext cx="1158342" cy="458502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Scenario </a:t>
              </a:r>
              <a:r>
                <a:rPr lang="en-GB" sz="1600" i="1" dirty="0"/>
                <a:t>1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B6D70BA-06C9-4DB1-A0B0-2E5AB10AB2ED}"/>
                </a:ext>
              </a:extLst>
            </p:cNvPr>
            <p:cNvSpPr/>
            <p:nvPr/>
          </p:nvSpPr>
          <p:spPr>
            <a:xfrm>
              <a:off x="7574228" y="4762255"/>
              <a:ext cx="1158343" cy="453493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Scenario </a:t>
              </a:r>
              <a:r>
                <a:rPr lang="en-GB" sz="1600" i="1" dirty="0"/>
                <a:t>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723A3A-7FAC-4AFD-9AAA-534EC5D65655}"/>
                </a:ext>
              </a:extLst>
            </p:cNvPr>
            <p:cNvSpPr txBox="1"/>
            <p:nvPr/>
          </p:nvSpPr>
          <p:spPr>
            <a:xfrm>
              <a:off x="7931858" y="4168200"/>
              <a:ext cx="461665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GB" dirty="0"/>
                <a:t>…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8041F7-3461-461F-A4EC-7C4F53FDEB3B}"/>
              </a:ext>
            </a:extLst>
          </p:cNvPr>
          <p:cNvCxnSpPr>
            <a:cxnSpLocks/>
          </p:cNvCxnSpPr>
          <p:nvPr/>
        </p:nvCxnSpPr>
        <p:spPr>
          <a:xfrm flipV="1">
            <a:off x="10185241" y="5215748"/>
            <a:ext cx="801965" cy="1733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550E92-1C25-4F47-B0B9-068183C3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77F06F-83FB-4030-A266-A0505266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6</a:t>
            </a:fld>
            <a:endParaRPr lang="it-IT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61CF2B0-89E6-4D9D-91AC-23C20436B7D6}"/>
              </a:ext>
            </a:extLst>
          </p:cNvPr>
          <p:cNvGrpSpPr/>
          <p:nvPr/>
        </p:nvGrpSpPr>
        <p:grpSpPr>
          <a:xfrm>
            <a:off x="480191" y="1754459"/>
            <a:ext cx="3271566" cy="3992136"/>
            <a:chOff x="480191" y="1754459"/>
            <a:chExt cx="3271566" cy="399213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FD6A971-2EB3-47D9-BF3A-7416C99615E5}"/>
                </a:ext>
              </a:extLst>
            </p:cNvPr>
            <p:cNvSpPr/>
            <p:nvPr/>
          </p:nvSpPr>
          <p:spPr>
            <a:xfrm>
              <a:off x="480191" y="1754459"/>
              <a:ext cx="3140240" cy="3992136"/>
            </a:xfrm>
            <a:prstGeom prst="ellipse">
              <a:avLst/>
            </a:prstGeom>
            <a:ln w="12700">
              <a:solidFill>
                <a:srgbClr val="1F69B3"/>
              </a:solidFill>
              <a:prstDash val="sys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2000" b="1" dirty="0"/>
                <a:t>Techno-economic analysis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A7E6359-2353-42DE-B6D4-4023523D7560}"/>
                </a:ext>
              </a:extLst>
            </p:cNvPr>
            <p:cNvCxnSpPr>
              <a:cxnSpLocks/>
              <a:stCxn id="39" idx="2"/>
              <a:endCxn id="40" idx="0"/>
            </p:cNvCxnSpPr>
            <p:nvPr/>
          </p:nvCxnSpPr>
          <p:spPr>
            <a:xfrm>
              <a:off x="2045584" y="3884599"/>
              <a:ext cx="0" cy="1836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5575C1-F8AD-4D1D-ADBF-69F0BD79B7AD}"/>
                </a:ext>
              </a:extLst>
            </p:cNvPr>
            <p:cNvSpPr txBox="1"/>
            <p:nvPr/>
          </p:nvSpPr>
          <p:spPr>
            <a:xfrm>
              <a:off x="688204" y="3053602"/>
              <a:ext cx="2714759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Evaluate the final energy demand in building archetypes present in the selected neighbourhood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331D773-67CC-4D88-9A65-374B303F5B7B}"/>
                </a:ext>
              </a:extLst>
            </p:cNvPr>
            <p:cNvSpPr txBox="1"/>
            <p:nvPr/>
          </p:nvSpPr>
          <p:spPr>
            <a:xfrm>
              <a:off x="973873" y="4068266"/>
              <a:ext cx="2143422" cy="107721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Design integrated retrofitting packages, calculate respective energy savings and costs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045C5B3-694C-4C41-9E9C-374FDF564D88}"/>
                </a:ext>
              </a:extLst>
            </p:cNvPr>
            <p:cNvCxnSpPr>
              <a:cxnSpLocks/>
              <a:stCxn id="39" idx="3"/>
            </p:cNvCxnSpPr>
            <p:nvPr/>
          </p:nvCxnSpPr>
          <p:spPr>
            <a:xfrm>
              <a:off x="3402963" y="3469101"/>
              <a:ext cx="3487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EAD78BC-8BAC-42FC-B0F2-E518C40C3F21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3117295" y="4606875"/>
              <a:ext cx="634462" cy="72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98A42E7-551A-4FDB-879D-70CD49A7AF94}"/>
              </a:ext>
            </a:extLst>
          </p:cNvPr>
          <p:cNvGrpSpPr/>
          <p:nvPr/>
        </p:nvGrpSpPr>
        <p:grpSpPr>
          <a:xfrm>
            <a:off x="3864111" y="1989538"/>
            <a:ext cx="2772944" cy="2959123"/>
            <a:chOff x="4566063" y="2029879"/>
            <a:chExt cx="2772944" cy="29591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1ECA76-B977-4AE1-9EB8-757CDB6795F9}"/>
                </a:ext>
              </a:extLst>
            </p:cNvPr>
            <p:cNvSpPr/>
            <p:nvPr/>
          </p:nvSpPr>
          <p:spPr>
            <a:xfrm>
              <a:off x="4566063" y="3035765"/>
              <a:ext cx="2688066" cy="1953237"/>
            </a:xfrm>
            <a:prstGeom prst="rect">
              <a:avLst/>
            </a:prstGeom>
            <a:solidFill>
              <a:srgbClr val="4286BB"/>
            </a:solidFill>
            <a:ln w="127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Agent-based simulation of the diffusion of retrofitting packages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BDE4FA-8FA7-4D52-B0EA-9519C7C1AB21}"/>
                </a:ext>
              </a:extLst>
            </p:cNvPr>
            <p:cNvSpPr txBox="1"/>
            <p:nvPr/>
          </p:nvSpPr>
          <p:spPr>
            <a:xfrm>
              <a:off x="5339562" y="2305962"/>
              <a:ext cx="1999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1F69B3"/>
                  </a:solidFill>
                </a:rPr>
                <a:t>Mesa on Python 3+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121789FF-4AF2-44FE-8523-1B33D90F5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6063" y="2029879"/>
              <a:ext cx="667633" cy="800475"/>
            </a:xfrm>
            <a:prstGeom prst="rect">
              <a:avLst/>
            </a:prstGeom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6CE6DFA5-9187-4F7F-98ED-89C9658E9DEB}"/>
              </a:ext>
            </a:extLst>
          </p:cNvPr>
          <p:cNvSpPr/>
          <p:nvPr/>
        </p:nvSpPr>
        <p:spPr>
          <a:xfrm>
            <a:off x="8657488" y="1759413"/>
            <a:ext cx="3140240" cy="3992136"/>
          </a:xfrm>
          <a:prstGeom prst="ellipse">
            <a:avLst/>
          </a:prstGeom>
          <a:ln w="12700">
            <a:solidFill>
              <a:srgbClr val="1F69B3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000" b="1" dirty="0"/>
              <a:t>Results</a:t>
            </a:r>
          </a:p>
          <a:p>
            <a:pPr algn="ctr"/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286BB"/>
                </a:solidFill>
              </a:rPr>
              <a:t>Number of adopters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286BB"/>
                </a:solidFill>
              </a:rPr>
              <a:t>Packages adopted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Energy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Emission savings</a:t>
            </a:r>
          </a:p>
          <a:p>
            <a:pPr algn="ctr"/>
            <a:endParaRPr lang="en-GB" sz="2000" b="1" dirty="0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E439359-AC12-4B10-9645-52C74F7B8CB3}"/>
              </a:ext>
            </a:extLst>
          </p:cNvPr>
          <p:cNvSpPr/>
          <p:nvPr/>
        </p:nvSpPr>
        <p:spPr>
          <a:xfrm>
            <a:off x="8162689" y="3469100"/>
            <a:ext cx="348340" cy="702527"/>
          </a:xfrm>
          <a:prstGeom prst="rightArrow">
            <a:avLst/>
          </a:prstGeom>
          <a:solidFill>
            <a:schemeClr val="bg1"/>
          </a:solidFill>
          <a:ln>
            <a:solidFill>
              <a:srgbClr val="1F6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8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815A-C732-4042-94CC-0BCA9A10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54376" cy="1325563"/>
          </a:xfrm>
        </p:spPr>
        <p:txBody>
          <a:bodyPr>
            <a:normAutofit/>
          </a:bodyPr>
          <a:lstStyle/>
          <a:p>
            <a:r>
              <a:rPr lang="de-DE" sz="2800" u="sng" dirty="0" err="1">
                <a:solidFill>
                  <a:srgbClr val="4BA6A7"/>
                </a:solidFill>
              </a:rPr>
              <a:t>Methodology</a:t>
            </a:r>
            <a:br>
              <a:rPr lang="de-DE" sz="3600" dirty="0">
                <a:solidFill>
                  <a:srgbClr val="4BA6A7"/>
                </a:solidFill>
              </a:rPr>
            </a:br>
            <a:r>
              <a:rPr lang="de-DE" sz="3200" dirty="0">
                <a:solidFill>
                  <a:srgbClr val="4BA6A7"/>
                </a:solidFill>
              </a:rPr>
              <a:t>Core </a:t>
            </a:r>
            <a:r>
              <a:rPr lang="de-DE" sz="3200" dirty="0" err="1">
                <a:solidFill>
                  <a:srgbClr val="4BA6A7"/>
                </a:solidFill>
              </a:rPr>
              <a:t>elements</a:t>
            </a:r>
            <a:r>
              <a:rPr lang="de-DE" sz="3200" dirty="0">
                <a:solidFill>
                  <a:srgbClr val="4BA6A7"/>
                </a:solidFill>
              </a:rPr>
              <a:t> </a:t>
            </a:r>
            <a:r>
              <a:rPr lang="de-DE" sz="3200" dirty="0" err="1">
                <a:solidFill>
                  <a:srgbClr val="4BA6A7"/>
                </a:solidFill>
              </a:rPr>
              <a:t>of</a:t>
            </a:r>
            <a:r>
              <a:rPr lang="de-DE" sz="3200" dirty="0">
                <a:solidFill>
                  <a:srgbClr val="4BA6A7"/>
                </a:solidFill>
              </a:rPr>
              <a:t> </a:t>
            </a:r>
            <a:r>
              <a:rPr lang="de-DE" sz="3200" dirty="0" err="1">
                <a:solidFill>
                  <a:srgbClr val="4BA6A7"/>
                </a:solidFill>
              </a:rPr>
              <a:t>agent-based</a:t>
            </a:r>
            <a:r>
              <a:rPr lang="de-DE" sz="3200" dirty="0">
                <a:solidFill>
                  <a:srgbClr val="4BA6A7"/>
                </a:solidFill>
              </a:rPr>
              <a:t> </a:t>
            </a:r>
            <a:r>
              <a:rPr lang="de-DE" sz="3200" dirty="0" err="1">
                <a:solidFill>
                  <a:srgbClr val="4BA6A7"/>
                </a:solidFill>
              </a:rPr>
              <a:t>modelling</a:t>
            </a:r>
            <a:r>
              <a:rPr lang="de-DE" sz="3200" dirty="0">
                <a:solidFill>
                  <a:srgbClr val="4BA6A7"/>
                </a:solidFill>
              </a:rPr>
              <a:t> (in Mesa)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E3816-53FB-4BBC-B009-A9B16C38F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43604"/>
            <a:ext cx="5290140" cy="4271342"/>
          </a:xfrm>
        </p:spPr>
        <p:txBody>
          <a:bodyPr>
            <a:normAutofit/>
          </a:bodyPr>
          <a:lstStyle/>
          <a:p>
            <a:r>
              <a:rPr lang="en-GB" dirty="0"/>
              <a:t>Agents (here: Homeowner Agents)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Attributes (parameters &amp; state variables)</a:t>
            </a:r>
            <a:endParaRPr lang="en-GB" dirty="0"/>
          </a:p>
          <a:p>
            <a:pPr lvl="1"/>
            <a:r>
              <a:rPr lang="en-GB" dirty="0"/>
              <a:t>Decision-making strategy</a:t>
            </a:r>
          </a:p>
          <a:p>
            <a:pPr lvl="2"/>
            <a:r>
              <a:rPr lang="en-GB" dirty="0"/>
              <a:t>Interaction with other entities</a:t>
            </a:r>
          </a:p>
          <a:p>
            <a:r>
              <a:rPr lang="en-GB" dirty="0"/>
              <a:t>Model (global level) </a:t>
            </a:r>
          </a:p>
          <a:p>
            <a:pPr lvl="1"/>
            <a:r>
              <a:rPr lang="en-GB" dirty="0"/>
              <a:t>Initialization: number of agents, input data</a:t>
            </a:r>
          </a:p>
          <a:p>
            <a:pPr lvl="1"/>
            <a:r>
              <a:rPr lang="en-GB" dirty="0"/>
              <a:t>Scheduling of the agent ‘actions’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51975-0F11-42E7-B278-D13B9DB9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7B56F-0F11-492C-8E57-E198AE08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1B662C-8286-4A29-9A20-8D1087887B39}"/>
              </a:ext>
            </a:extLst>
          </p:cNvPr>
          <p:cNvGrpSpPr/>
          <p:nvPr/>
        </p:nvGrpSpPr>
        <p:grpSpPr>
          <a:xfrm>
            <a:off x="6446672" y="1885165"/>
            <a:ext cx="5035794" cy="4410704"/>
            <a:chOff x="6446672" y="1885165"/>
            <a:chExt cx="5035794" cy="44107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51CE26-90AE-4861-9366-947D1C7229B4}"/>
                </a:ext>
              </a:extLst>
            </p:cNvPr>
            <p:cNvSpPr/>
            <p:nvPr/>
          </p:nvSpPr>
          <p:spPr>
            <a:xfrm>
              <a:off x="6446672" y="1885165"/>
              <a:ext cx="5035794" cy="4410704"/>
            </a:xfrm>
            <a:prstGeom prst="rect">
              <a:avLst/>
            </a:prstGeom>
            <a:solidFill>
              <a:srgbClr val="4286BB"/>
            </a:solidFill>
            <a:ln w="12700">
              <a:solidFill>
                <a:srgbClr val="4286BB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sz="2400" b="1" u="sng" dirty="0"/>
                <a:t>Model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8FB0FC-705D-4B63-B755-EBCBFC9E7EE9}"/>
                </a:ext>
              </a:extLst>
            </p:cNvPr>
            <p:cNvSpPr/>
            <p:nvPr/>
          </p:nvSpPr>
          <p:spPr>
            <a:xfrm>
              <a:off x="8879683" y="2273911"/>
              <a:ext cx="2382789" cy="1092400"/>
            </a:xfrm>
            <a:prstGeom prst="rect">
              <a:avLst/>
            </a:prstGeom>
            <a:solidFill>
              <a:srgbClr val="4286BB"/>
            </a:solidFill>
            <a:ln w="12700">
              <a:solidFill>
                <a:srgbClr val="4286BB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sz="1400" dirty="0" err="1"/>
                <a:t>num_agents</a:t>
              </a:r>
              <a:r>
                <a:rPr lang="en-GB" sz="1400" dirty="0"/>
                <a:t>: integer</a:t>
              </a:r>
            </a:p>
            <a:p>
              <a:pPr algn="r"/>
              <a:r>
                <a:rPr lang="en-GB" sz="1400" dirty="0" err="1"/>
                <a:t>Num_agents_adopted</a:t>
              </a:r>
              <a:r>
                <a:rPr lang="en-GB" sz="1400" dirty="0"/>
                <a:t>: integer 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D23112C-A307-470A-BB1B-9F8A0959F66A}"/>
                </a:ext>
              </a:extLst>
            </p:cNvPr>
            <p:cNvGrpSpPr/>
            <p:nvPr/>
          </p:nvGrpSpPr>
          <p:grpSpPr>
            <a:xfrm>
              <a:off x="6494992" y="3560788"/>
              <a:ext cx="2986283" cy="2639168"/>
              <a:chOff x="6494992" y="3560788"/>
              <a:chExt cx="2986283" cy="263916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DC047E-B355-4771-A2F6-3128F1BF4939}"/>
                  </a:ext>
                </a:extLst>
              </p:cNvPr>
              <p:cNvSpPr/>
              <p:nvPr/>
            </p:nvSpPr>
            <p:spPr>
              <a:xfrm>
                <a:off x="6494995" y="3560788"/>
                <a:ext cx="2986280" cy="2639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4286BB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2000" b="1" u="sng" dirty="0">
                    <a:solidFill>
                      <a:schemeClr val="tx1"/>
                    </a:solidFill>
                  </a:rPr>
                  <a:t>Agent </a:t>
                </a:r>
                <a:r>
                  <a:rPr lang="en-GB" sz="2000" b="1" i="1" u="sng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DAEDC3-74CD-4AE3-AC00-3F2D19CE6860}"/>
                  </a:ext>
                </a:extLst>
              </p:cNvPr>
              <p:cNvSpPr txBox="1"/>
              <p:nvPr/>
            </p:nvSpPr>
            <p:spPr>
              <a:xfrm>
                <a:off x="6494994" y="3891811"/>
                <a:ext cx="2986281" cy="16004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286B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-</a:t>
                </a:r>
                <a:r>
                  <a:rPr lang="en-GB" sz="1400" dirty="0" err="1"/>
                  <a:t>unique_id</a:t>
                </a:r>
                <a:r>
                  <a:rPr lang="en-GB" sz="1400" dirty="0"/>
                  <a:t>: integer</a:t>
                </a:r>
              </a:p>
              <a:p>
                <a:r>
                  <a:rPr lang="en-GB" sz="1400" dirty="0"/>
                  <a:t>-interest: </a:t>
                </a:r>
                <a:r>
                  <a:rPr lang="en-GB" sz="1400" dirty="0" err="1"/>
                  <a:t>boolean</a:t>
                </a:r>
                <a:endParaRPr lang="en-GB" sz="1400" dirty="0"/>
              </a:p>
              <a:p>
                <a:r>
                  <a:rPr lang="en-GB" sz="1400" dirty="0"/>
                  <a:t>-budget: integer</a:t>
                </a:r>
              </a:p>
              <a:p>
                <a:r>
                  <a:rPr lang="en-GB" sz="1400" dirty="0"/>
                  <a:t>-</a:t>
                </a:r>
                <a:r>
                  <a:rPr lang="en-GB" sz="1400" dirty="0" err="1"/>
                  <a:t>value_orientation</a:t>
                </a:r>
                <a:r>
                  <a:rPr lang="en-GB" sz="1400" dirty="0"/>
                  <a:t>: string  </a:t>
                </a:r>
              </a:p>
              <a:p>
                <a:r>
                  <a:rPr lang="en-GB" sz="1400" dirty="0"/>
                  <a:t>-</a:t>
                </a:r>
                <a:r>
                  <a:rPr lang="en-GB" sz="1400" dirty="0" err="1"/>
                  <a:t>prob_being_interested</a:t>
                </a:r>
                <a:r>
                  <a:rPr lang="en-GB" sz="1400" dirty="0"/>
                  <a:t>: float</a:t>
                </a:r>
              </a:p>
              <a:p>
                <a:r>
                  <a:rPr lang="en-GB" sz="1400" dirty="0"/>
                  <a:t>-</a:t>
                </a:r>
                <a:r>
                  <a:rPr lang="en-GB" sz="1400" dirty="0" err="1"/>
                  <a:t>adoption_status</a:t>
                </a:r>
                <a:r>
                  <a:rPr lang="en-GB" sz="1400" dirty="0"/>
                  <a:t>: Boolean</a:t>
                </a:r>
              </a:p>
              <a:p>
                <a:r>
                  <a:rPr lang="en-GB" sz="1400" dirty="0"/>
                  <a:t>-adopted package: object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5F8934-04E8-420E-AFDF-BB6A7E017DB6}"/>
                  </a:ext>
                </a:extLst>
              </p:cNvPr>
              <p:cNvSpPr txBox="1"/>
              <p:nvPr/>
            </p:nvSpPr>
            <p:spPr>
              <a:xfrm>
                <a:off x="6494992" y="5445814"/>
                <a:ext cx="2986283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286B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-interest() </a:t>
                </a:r>
              </a:p>
              <a:p>
                <a:r>
                  <a:rPr lang="en-GB" sz="1400" dirty="0"/>
                  <a:t>-affordability()</a:t>
                </a:r>
              </a:p>
              <a:p>
                <a:r>
                  <a:rPr lang="en-GB" sz="1400" dirty="0"/>
                  <a:t>-decision()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8C622D-F5AB-4782-9C8C-7C08D922D1AB}"/>
                </a:ext>
              </a:extLst>
            </p:cNvPr>
            <p:cNvSpPr/>
            <p:nvPr/>
          </p:nvSpPr>
          <p:spPr>
            <a:xfrm>
              <a:off x="9895675" y="5033238"/>
              <a:ext cx="1406438" cy="918021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000" b="1" u="sng" dirty="0">
                  <a:solidFill>
                    <a:schemeClr val="tx1"/>
                  </a:solidFill>
                </a:rPr>
                <a:t>Agent </a:t>
              </a:r>
              <a:r>
                <a:rPr lang="en-GB" sz="2000" b="1" i="1" u="sng" dirty="0">
                  <a:solidFill>
                    <a:schemeClr val="tx1"/>
                  </a:solidFill>
                </a:rPr>
                <a:t>n</a:t>
              </a:r>
            </a:p>
            <a:p>
              <a:r>
                <a:rPr lang="en-GB" sz="1100" dirty="0">
                  <a:solidFill>
                    <a:schemeClr val="tx1"/>
                  </a:solidFill>
                </a:rPr>
                <a:t>-</a:t>
              </a:r>
              <a:r>
                <a:rPr lang="en-GB" sz="1100" dirty="0" err="1">
                  <a:solidFill>
                    <a:schemeClr val="tx1"/>
                  </a:solidFill>
                </a:rPr>
                <a:t>adopted_package</a:t>
              </a:r>
              <a:r>
                <a:rPr lang="en-GB" sz="1100" dirty="0">
                  <a:solidFill>
                    <a:schemeClr val="tx1"/>
                  </a:solidFill>
                </a:rPr>
                <a:t>: object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9D2F1811-DABE-40F7-AAC2-092A33731EDF}"/>
                </a:ext>
              </a:extLst>
            </p:cNvPr>
            <p:cNvCxnSpPr>
              <a:cxnSpLocks/>
              <a:stCxn id="22" idx="0"/>
              <a:endCxn id="20" idx="3"/>
            </p:cNvCxnSpPr>
            <p:nvPr/>
          </p:nvCxnSpPr>
          <p:spPr>
            <a:xfrm rot="16200000" flipV="1">
              <a:off x="9869481" y="4303824"/>
              <a:ext cx="341208" cy="1117619"/>
            </a:xfrm>
            <a:prstGeom prst="bentConnector2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9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815A-C732-4042-94CC-0BCA9A10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54376" cy="1325563"/>
          </a:xfrm>
        </p:spPr>
        <p:txBody>
          <a:bodyPr>
            <a:normAutofit/>
          </a:bodyPr>
          <a:lstStyle/>
          <a:p>
            <a:r>
              <a:rPr lang="de-DE" sz="2800" u="sng" dirty="0" err="1">
                <a:solidFill>
                  <a:srgbClr val="4BA6A7"/>
                </a:solidFill>
              </a:rPr>
              <a:t>Methodology</a:t>
            </a:r>
            <a:br>
              <a:rPr lang="de-DE" sz="3600" dirty="0">
                <a:solidFill>
                  <a:srgbClr val="4BA6A7"/>
                </a:solidFill>
              </a:rPr>
            </a:br>
            <a:r>
              <a:rPr lang="en-GB" sz="3200" dirty="0">
                <a:solidFill>
                  <a:srgbClr val="4BA6A7"/>
                </a:solidFill>
              </a:rPr>
              <a:t>Homeowner agents’ decision-making framework 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BE3816-53FB-4BBC-B009-A9B16C38F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2" y="1841500"/>
                <a:ext cx="7772398" cy="437344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Three-stage decision process </a:t>
                </a:r>
                <a:r>
                  <a:rPr lang="en-GB" sz="2200" dirty="0"/>
                  <a:t>(based on synthesis of [4], [5])</a:t>
                </a:r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/>
                  <a:t>Agent is ‘interested’ with a ‘</a:t>
                </a:r>
                <a:r>
                  <a:rPr lang="en-GB" sz="2200" dirty="0" err="1"/>
                  <a:t>prob_being_interested</a:t>
                </a:r>
                <a:r>
                  <a:rPr lang="en-GB" sz="2200" dirty="0"/>
                  <a:t>’ (e.g.= 0.3)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/>
                  <a:t>Agent filters out affordable retrofitting packages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b="1" dirty="0"/>
                  <a:t>Decision </a:t>
                </a:r>
                <a:r>
                  <a:rPr lang="en-GB" sz="2200" dirty="0"/>
                  <a:t>based on ‘</a:t>
                </a:r>
                <a:r>
                  <a:rPr lang="en-GB" sz="2200" dirty="0" err="1"/>
                  <a:t>value_orientation</a:t>
                </a:r>
                <a:r>
                  <a:rPr lang="en-GB" sz="2200" dirty="0"/>
                  <a:t>’</a:t>
                </a:r>
              </a:p>
              <a:p>
                <a:r>
                  <a:rPr lang="en-GB" sz="2200" b="1" dirty="0"/>
                  <a:t>Financial agent (‘Fin’)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𝑃𝑟𝑜𝑓𝑖𝑡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𝑅𝑒𝑣𝑒𝑛𝑢𝑒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GB" sz="14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GB" sz="1400" dirty="0"/>
                  <a:t> (Eq. 2)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𝑅𝑒𝑣𝑒𝑛𝑢𝑒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𝑎𝑓𝑡𝑒𝑟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GB" sz="14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𝑒𝑛𝑒𝑟𝑔𝑦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𝑎𝑓𝑡𝑒𝑟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GB" sz="14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𝑒𝑛𝑒𝑟𝑔𝑦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𝑓𝑒𝑒𝑑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𝑠𝑒𝑙𝑓</m:t>
                                </m:r>
                              </m:sub>
                            </m:sSub>
                          </m:e>
                        </m:d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𝑅𝐸𝑆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de-DE" sz="14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𝑖𝑛𝑣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1400" dirty="0"/>
                  <a:t> </a:t>
                </a:r>
              </a:p>
              <a:p>
                <a:r>
                  <a:rPr lang="en-GB" sz="2200" b="1" dirty="0"/>
                  <a:t>Environmental agent (‘Env’)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GB" sz="15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  <m:sup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GB" sz="15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GB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𝑎𝑓𝑡𝑒𝑟</m:t>
                        </m:r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sz="15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GB" sz="1500" dirty="0"/>
                  <a:t> (Eq. 1)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5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func>
                  </m:oMath>
                </a14:m>
                <a:endParaRPr lang="en-GB" sz="1100" dirty="0"/>
              </a:p>
              <a:p>
                <a:r>
                  <a:rPr lang="en-GB" sz="2200" b="1" dirty="0"/>
                  <a:t>Social agents (‘Soc’)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sz="1500" dirty="0"/>
                  <a:t>Rank </a:t>
                </a:r>
                <a:r>
                  <a:rPr lang="en-GB" sz="1500" dirty="0" err="1"/>
                  <a:t>adopted_packages</a:t>
                </a:r>
                <a:r>
                  <a:rPr lang="en-GB" sz="1500" dirty="0"/>
                  <a:t> according to quantity and take the #1  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GB" sz="1500" b="1" dirty="0"/>
              </a:p>
              <a:p>
                <a:endParaRPr lang="en-GB" sz="1600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BE3816-53FB-4BBC-B009-A9B16C38F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2" y="1841500"/>
                <a:ext cx="7772398" cy="4373445"/>
              </a:xfrm>
              <a:blipFill>
                <a:blip r:embed="rId3"/>
                <a:stretch>
                  <a:fillRect l="-1255" t="-3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51975-0F11-42E7-B278-D13B9DB9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PhD-Day/IEWT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7B56F-0F11-492C-8E57-E198AE08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B6C05CC-A70F-478D-8468-4A8E4B74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792516"/>
              </p:ext>
            </p:extLst>
          </p:nvPr>
        </p:nvGraphicFramePr>
        <p:xfrm>
          <a:off x="7929797" y="1746354"/>
          <a:ext cx="3874957" cy="437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EB7B8F-0B2F-4566-8E27-91CCCB1EEF33}"/>
              </a:ext>
            </a:extLst>
          </p:cNvPr>
          <p:cNvSpPr txBox="1"/>
          <p:nvPr/>
        </p:nvSpPr>
        <p:spPr>
          <a:xfrm>
            <a:off x="192881" y="6457155"/>
            <a:ext cx="12051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[4] </a:t>
            </a:r>
            <a:r>
              <a:rPr lang="en-GB" sz="1100" dirty="0" err="1"/>
              <a:t>Arning</a:t>
            </a:r>
            <a:r>
              <a:rPr lang="en-GB" sz="1100" dirty="0"/>
              <a:t> et al (2020). The challenge of improving energy efficiency in the building sector: Taking an in-depth look at decision-making on investments in energy-efficient refurbishments. </a:t>
            </a:r>
          </a:p>
          <a:p>
            <a:r>
              <a:rPr lang="en-GB" sz="1100" dirty="0"/>
              <a:t>[5] Wilson et al. (2018). Quantitative modelling of why and how homeowners decide to renovate energy efficiently</a:t>
            </a:r>
          </a:p>
        </p:txBody>
      </p:sp>
    </p:spTree>
    <p:extLst>
      <p:ext uri="{BB962C8B-B14F-4D97-AF65-F5344CB8AC3E}">
        <p14:creationId xmlns:p14="http://schemas.microsoft.com/office/powerpoint/2010/main" val="1836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C64674F6-E888-421F-9B95-9335701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54376" cy="1325563"/>
          </a:xfrm>
        </p:spPr>
        <p:txBody>
          <a:bodyPr>
            <a:normAutofit/>
          </a:bodyPr>
          <a:lstStyle/>
          <a:p>
            <a:r>
              <a:rPr lang="de-DE" sz="2800" u="sng" dirty="0" err="1">
                <a:solidFill>
                  <a:srgbClr val="4BA6A7"/>
                </a:solidFill>
              </a:rPr>
              <a:t>Methodology</a:t>
            </a:r>
            <a:br>
              <a:rPr lang="de-DE" sz="4800" dirty="0">
                <a:solidFill>
                  <a:srgbClr val="4BA6A7"/>
                </a:solidFill>
              </a:rPr>
            </a:br>
            <a:r>
              <a:rPr lang="en-GB" sz="3200" dirty="0">
                <a:solidFill>
                  <a:srgbClr val="4BA6A7"/>
                </a:solidFill>
              </a:rPr>
              <a:t>Simulation process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81387A-DD9D-4B70-9408-232C6FE9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PhD</a:t>
            </a:r>
            <a:r>
              <a:rPr lang="it-IT" dirty="0"/>
              <a:t>-Day/IEWT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05503-5834-49EB-95A2-B046F2B3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D4F-A0D9-5449-931C-8CF7A3D93A43}" type="slidenum">
              <a:rPr lang="it-IT" smtClean="0"/>
              <a:pPr/>
              <a:t>9</a:t>
            </a:fld>
            <a:endParaRPr lang="it-IT"/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E9C1873-D864-4C42-9EA2-ED9603C9C882}"/>
              </a:ext>
            </a:extLst>
          </p:cNvPr>
          <p:cNvGrpSpPr/>
          <p:nvPr/>
        </p:nvGrpSpPr>
        <p:grpSpPr>
          <a:xfrm>
            <a:off x="618386" y="1625600"/>
            <a:ext cx="10896843" cy="4775200"/>
            <a:chOff x="618386" y="1625600"/>
            <a:chExt cx="10896843" cy="4775200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826E03AD-79A0-4D77-826A-7BB9E73F8C6E}"/>
                </a:ext>
              </a:extLst>
            </p:cNvPr>
            <p:cNvSpPr/>
            <p:nvPr/>
          </p:nvSpPr>
          <p:spPr>
            <a:xfrm>
              <a:off x="881154" y="1948368"/>
              <a:ext cx="1377273" cy="344936"/>
            </a:xfrm>
            <a:prstGeom prst="roundRect">
              <a:avLst/>
            </a:prstGeom>
            <a:solidFill>
              <a:srgbClr val="4286BB"/>
            </a:solidFill>
            <a:ln w="12700">
              <a:solidFill>
                <a:srgbClr val="4286BB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b="1" kern="1200" dirty="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Simulation starts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1DA30EC-D072-4602-81E8-A19057A13455}"/>
                </a:ext>
              </a:extLst>
            </p:cNvPr>
            <p:cNvSpPr/>
            <p:nvPr/>
          </p:nvSpPr>
          <p:spPr>
            <a:xfrm>
              <a:off x="883698" y="2507731"/>
              <a:ext cx="1377273" cy="344936"/>
            </a:xfrm>
            <a:prstGeom prst="rect">
              <a:avLst/>
            </a:prstGeom>
            <a:ln w="12700">
              <a:solidFill>
                <a:srgbClr val="4286BB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1. Initialization</a:t>
              </a:r>
              <a:endPara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19FD88E7-2001-4B98-9A3E-128EE48BE14E}"/>
                </a:ext>
              </a:extLst>
            </p:cNvPr>
            <p:cNvCxnSpPr>
              <a:cxnSpLocks/>
              <a:stCxn id="102" idx="2"/>
              <a:endCxn id="103" idx="0"/>
            </p:cNvCxnSpPr>
            <p:nvPr/>
          </p:nvCxnSpPr>
          <p:spPr>
            <a:xfrm>
              <a:off x="1569791" y="2293304"/>
              <a:ext cx="2544" cy="2144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C3D15FA-F394-486A-B40C-62158E6482F1}"/>
                </a:ext>
              </a:extLst>
            </p:cNvPr>
            <p:cNvSpPr/>
            <p:nvPr/>
          </p:nvSpPr>
          <p:spPr>
            <a:xfrm>
              <a:off x="3494788" y="2961840"/>
              <a:ext cx="3312410" cy="39441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2.2. Intermediary agent gives customized information on EER packages 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93D1CB50-A180-4990-8277-607521E90420}"/>
                </a:ext>
              </a:extLst>
            </p:cNvPr>
            <p:cNvCxnSpPr>
              <a:cxnSpLocks/>
              <a:stCxn id="135" idx="2"/>
              <a:endCxn id="113" idx="0"/>
            </p:cNvCxnSpPr>
            <p:nvPr/>
          </p:nvCxnSpPr>
          <p:spPr>
            <a:xfrm>
              <a:off x="5150994" y="2148687"/>
              <a:ext cx="0" cy="104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2E2870F-FFB7-4EBE-ABF2-C66677B8D8C7}"/>
                </a:ext>
              </a:extLst>
            </p:cNvPr>
            <p:cNvSpPr/>
            <p:nvPr/>
          </p:nvSpPr>
          <p:spPr>
            <a:xfrm>
              <a:off x="3494782" y="5981883"/>
              <a:ext cx="3312387" cy="36298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4. Agent decisions are implemented and the state variables are updated</a:t>
              </a: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6D0CE43C-2B7D-4EB3-8140-71F16047CB4B}"/>
                </a:ext>
              </a:extLst>
            </p:cNvPr>
            <p:cNvCxnSpPr>
              <a:cxnSpLocks/>
              <a:stCxn id="106" idx="2"/>
              <a:endCxn id="117" idx="0"/>
            </p:cNvCxnSpPr>
            <p:nvPr/>
          </p:nvCxnSpPr>
          <p:spPr>
            <a:xfrm flipH="1">
              <a:off x="5150989" y="3356258"/>
              <a:ext cx="4" cy="113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9362A87-5156-487F-8736-2D588EF2FDF6}"/>
                </a:ext>
              </a:extLst>
            </p:cNvPr>
            <p:cNvCxnSpPr>
              <a:cxnSpLocks/>
              <a:stCxn id="113" idx="2"/>
              <a:endCxn id="106" idx="0"/>
            </p:cNvCxnSpPr>
            <p:nvPr/>
          </p:nvCxnSpPr>
          <p:spPr>
            <a:xfrm flipH="1">
              <a:off x="5150993" y="2780092"/>
              <a:ext cx="1" cy="1817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Diamond 112">
              <a:extLst>
                <a:ext uri="{FF2B5EF4-FFF2-40B4-BE49-F238E27FC236}">
                  <a16:creationId xmlns:a16="http://schemas.microsoft.com/office/drawing/2014/main" id="{E701B33A-7137-4D16-A7C3-4496CF00696B}"/>
                </a:ext>
              </a:extLst>
            </p:cNvPr>
            <p:cNvSpPr/>
            <p:nvPr/>
          </p:nvSpPr>
          <p:spPr>
            <a:xfrm>
              <a:off x="3494788" y="2253447"/>
              <a:ext cx="3312412" cy="526645"/>
            </a:xfrm>
            <a:prstGeom prst="diamond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2.1. Homeowner agent is interested in EER? </a:t>
              </a: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Diamond 116">
              <a:extLst>
                <a:ext uri="{FF2B5EF4-FFF2-40B4-BE49-F238E27FC236}">
                  <a16:creationId xmlns:a16="http://schemas.microsoft.com/office/drawing/2014/main" id="{394C3E94-F876-4FB2-BBC5-2683A7B4999A}"/>
                </a:ext>
              </a:extLst>
            </p:cNvPr>
            <p:cNvSpPr/>
            <p:nvPr/>
          </p:nvSpPr>
          <p:spPr>
            <a:xfrm>
              <a:off x="3494785" y="3470067"/>
              <a:ext cx="3312407" cy="654970"/>
            </a:xfrm>
            <a:prstGeom prst="diamond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2.2. Homeowner agent affords at least one EER package?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08DC0BC-34FD-41F9-A0C2-4D1BFA34D11C}"/>
                </a:ext>
              </a:extLst>
            </p:cNvPr>
            <p:cNvSpPr/>
            <p:nvPr/>
          </p:nvSpPr>
          <p:spPr>
            <a:xfrm>
              <a:off x="7002523" y="2249045"/>
              <a:ext cx="1813058" cy="52642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2.1. Homeowner agent withdraws the EER program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12C633E-2EC6-454C-BC91-8403C51DE2F2}"/>
                </a:ext>
              </a:extLst>
            </p:cNvPr>
            <p:cNvCxnSpPr>
              <a:cxnSpLocks/>
              <a:stCxn id="113" idx="3"/>
              <a:endCxn id="118" idx="1"/>
            </p:cNvCxnSpPr>
            <p:nvPr/>
          </p:nvCxnSpPr>
          <p:spPr>
            <a:xfrm flipV="1">
              <a:off x="6807200" y="2512257"/>
              <a:ext cx="195323" cy="45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6">
              <a:extLst>
                <a:ext uri="{FF2B5EF4-FFF2-40B4-BE49-F238E27FC236}">
                  <a16:creationId xmlns:a16="http://schemas.microsoft.com/office/drawing/2014/main" id="{B909DA0C-CD79-4167-96F3-77B73B5FC17C}"/>
                </a:ext>
              </a:extLst>
            </p:cNvPr>
            <p:cNvSpPr txBox="1"/>
            <p:nvPr/>
          </p:nvSpPr>
          <p:spPr>
            <a:xfrm>
              <a:off x="6745819" y="2323334"/>
              <a:ext cx="278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539BF30-8E00-48C2-AB8B-68656D28FF5D}"/>
                </a:ext>
              </a:extLst>
            </p:cNvPr>
            <p:cNvCxnSpPr>
              <a:cxnSpLocks/>
              <a:stCxn id="117" idx="2"/>
              <a:endCxn id="127" idx="0"/>
            </p:cNvCxnSpPr>
            <p:nvPr/>
          </p:nvCxnSpPr>
          <p:spPr>
            <a:xfrm>
              <a:off x="5150989" y="4125037"/>
              <a:ext cx="1" cy="1470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1A2A272-9B10-4102-92C3-710FCBC14820}"/>
                </a:ext>
              </a:extLst>
            </p:cNvPr>
            <p:cNvCxnSpPr>
              <a:cxnSpLocks/>
              <a:stCxn id="117" idx="3"/>
              <a:endCxn id="125" idx="1"/>
            </p:cNvCxnSpPr>
            <p:nvPr/>
          </p:nvCxnSpPr>
          <p:spPr>
            <a:xfrm flipV="1">
              <a:off x="6807192" y="3795888"/>
              <a:ext cx="189692" cy="16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73C3F1A-597E-4A4C-BF22-CD0347A3DAB3}"/>
                </a:ext>
              </a:extLst>
            </p:cNvPr>
            <p:cNvSpPr/>
            <p:nvPr/>
          </p:nvSpPr>
          <p:spPr>
            <a:xfrm>
              <a:off x="6996884" y="3525797"/>
              <a:ext cx="1818696" cy="54018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2.2. Homeowner agent withdraws the EER program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0573F3C-EBD9-45D6-B84B-AAFBD74BEA58}"/>
                </a:ext>
              </a:extLst>
            </p:cNvPr>
            <p:cNvSpPr/>
            <p:nvPr/>
          </p:nvSpPr>
          <p:spPr>
            <a:xfrm>
              <a:off x="3494785" y="4272105"/>
              <a:ext cx="3312410" cy="3449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2.3. Intermediary agent ‘can’ advice further (or even influence the decision)* 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8" name="Diamond 127">
              <a:extLst>
                <a:ext uri="{FF2B5EF4-FFF2-40B4-BE49-F238E27FC236}">
                  <a16:creationId xmlns:a16="http://schemas.microsoft.com/office/drawing/2014/main" id="{1572C8DC-1EDD-4493-9069-9BB1128144C2}"/>
                </a:ext>
              </a:extLst>
            </p:cNvPr>
            <p:cNvSpPr/>
            <p:nvPr/>
          </p:nvSpPr>
          <p:spPr>
            <a:xfrm>
              <a:off x="3494784" y="4731359"/>
              <a:ext cx="3312391" cy="646120"/>
            </a:xfrm>
            <a:prstGeom prst="diamond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2.3. Homeowner agent decides on the EER package?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B9E17DFD-F660-494C-88D3-D5FBC9ADAF71}"/>
                </a:ext>
              </a:extLst>
            </p:cNvPr>
            <p:cNvCxnSpPr>
              <a:cxnSpLocks/>
              <a:stCxn id="127" idx="2"/>
              <a:endCxn id="128" idx="0"/>
            </p:cNvCxnSpPr>
            <p:nvPr/>
          </p:nvCxnSpPr>
          <p:spPr>
            <a:xfrm flipH="1">
              <a:off x="5150980" y="4617041"/>
              <a:ext cx="10" cy="1143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8B04110-E195-4397-85C4-70B13DCF713C}"/>
                </a:ext>
              </a:extLst>
            </p:cNvPr>
            <p:cNvSpPr/>
            <p:nvPr/>
          </p:nvSpPr>
          <p:spPr>
            <a:xfrm>
              <a:off x="3494783" y="5497336"/>
              <a:ext cx="3312387" cy="34096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1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 Homeowner agent adopts one of the EER packages </a:t>
              </a: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(based on its own ‘goal’)</a:t>
              </a:r>
              <a:endPara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87E6659-530D-4F9D-860C-19F1E677AF01}"/>
                </a:ext>
              </a:extLst>
            </p:cNvPr>
            <p:cNvCxnSpPr>
              <a:cxnSpLocks/>
              <a:stCxn id="128" idx="3"/>
              <a:endCxn id="132" idx="1"/>
            </p:cNvCxnSpPr>
            <p:nvPr/>
          </p:nvCxnSpPr>
          <p:spPr>
            <a:xfrm>
              <a:off x="6807175" y="5054419"/>
              <a:ext cx="189709" cy="19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A3C421C-B5E2-4FED-879C-1E5211354282}"/>
                </a:ext>
              </a:extLst>
            </p:cNvPr>
            <p:cNvSpPr/>
            <p:nvPr/>
          </p:nvSpPr>
          <p:spPr>
            <a:xfrm>
              <a:off x="6996884" y="4786328"/>
              <a:ext cx="1818698" cy="54017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2.3. Homeowner agent withdraws the EER program</a:t>
              </a:r>
              <a:endPara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B114B65-4D96-462B-AEB0-1BE7A5C6914F}"/>
                </a:ext>
              </a:extLst>
            </p:cNvPr>
            <p:cNvSpPr/>
            <p:nvPr/>
          </p:nvSpPr>
          <p:spPr>
            <a:xfrm>
              <a:off x="9662455" y="4936741"/>
              <a:ext cx="1362716" cy="532328"/>
            </a:xfrm>
            <a:prstGeom prst="rect">
              <a:avLst/>
            </a:prstGeom>
            <a:ln w="12700">
              <a:solidFill>
                <a:srgbClr val="4286BB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5. The results are collected</a:t>
              </a:r>
              <a:endPara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D7C3F7E-2F13-4FAF-B223-A96C9A7B28A5}"/>
                </a:ext>
              </a:extLst>
            </p:cNvPr>
            <p:cNvSpPr/>
            <p:nvPr/>
          </p:nvSpPr>
          <p:spPr>
            <a:xfrm>
              <a:off x="3494788" y="1803751"/>
              <a:ext cx="3312412" cy="3449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2.1. Intermediary agent ‘contacts’ </a:t>
              </a:r>
              <a:r>
                <a:rPr lang="en-GB" sz="1100" i="1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homeowner agents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0D86D65-D5A4-4D7D-9717-AC851E048C1E}"/>
                </a:ext>
              </a:extLst>
            </p:cNvPr>
            <p:cNvGrpSpPr/>
            <p:nvPr/>
          </p:nvGrpSpPr>
          <p:grpSpPr>
            <a:xfrm>
              <a:off x="3073400" y="1713363"/>
              <a:ext cx="5880100" cy="1122330"/>
              <a:chOff x="-8269" y="1948445"/>
              <a:chExt cx="6530969" cy="170019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B68C006-F197-4359-B568-2DFB4189AB39}"/>
                  </a:ext>
                </a:extLst>
              </p:cNvPr>
              <p:cNvSpPr/>
              <p:nvPr/>
            </p:nvSpPr>
            <p:spPr>
              <a:xfrm>
                <a:off x="44520" y="1953397"/>
                <a:ext cx="6478180" cy="1695238"/>
              </a:xfrm>
              <a:prstGeom prst="rect">
                <a:avLst/>
              </a:prstGeom>
              <a:noFill/>
              <a:ln w="12700">
                <a:solidFill>
                  <a:srgbClr val="4BA6A7"/>
                </a:solidFill>
                <a:prstDash val="dash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4" name="TextBox 87">
                <a:extLst>
                  <a:ext uri="{FF2B5EF4-FFF2-40B4-BE49-F238E27FC236}">
                    <a16:creationId xmlns:a16="http://schemas.microsoft.com/office/drawing/2014/main" id="{C21320D2-D70F-437E-BE08-A288B8BA6593}"/>
                  </a:ext>
                </a:extLst>
              </p:cNvPr>
              <p:cNvSpPr txBox="1"/>
              <p:nvPr/>
            </p:nvSpPr>
            <p:spPr>
              <a:xfrm>
                <a:off x="-8269" y="1948445"/>
                <a:ext cx="393121" cy="1687376"/>
              </a:xfrm>
              <a:prstGeom prst="rect">
                <a:avLst/>
              </a:prstGeom>
              <a:noFill/>
              <a:ln>
                <a:noFill/>
                <a:prstDash val="lgDashDot"/>
              </a:ln>
            </p:spPr>
            <p:txBody>
              <a:bodyPr vert="vert270"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 dirty="0">
                    <a:solidFill>
                      <a:srgbClr val="4BA6A7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Loop over agent</a:t>
                </a:r>
                <a:endParaRPr lang="en-GB" sz="1200" dirty="0">
                  <a:solidFill>
                    <a:srgbClr val="4BA6A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F29B884-5555-46AC-97C5-78490454F85F}"/>
                </a:ext>
              </a:extLst>
            </p:cNvPr>
            <p:cNvGrpSpPr/>
            <p:nvPr/>
          </p:nvGrpSpPr>
          <p:grpSpPr>
            <a:xfrm>
              <a:off x="2578366" y="1625600"/>
              <a:ext cx="6790116" cy="4775200"/>
              <a:chOff x="-447511" y="1293362"/>
              <a:chExt cx="6917907" cy="5477858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CE46C2E-7FCA-40E0-B0FB-4CA247DB019D}"/>
                  </a:ext>
                </a:extLst>
              </p:cNvPr>
              <p:cNvSpPr/>
              <p:nvPr/>
            </p:nvSpPr>
            <p:spPr>
              <a:xfrm>
                <a:off x="-417024" y="1293362"/>
                <a:ext cx="6887420" cy="5477858"/>
              </a:xfrm>
              <a:prstGeom prst="rect">
                <a:avLst/>
              </a:prstGeom>
              <a:noFill/>
              <a:ln w="12700">
                <a:solidFill>
                  <a:srgbClr val="4286BB"/>
                </a:solidFill>
                <a:prstDash val="dash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GB">
                  <a:solidFill>
                    <a:srgbClr val="4286BB"/>
                  </a:solidFill>
                </a:endParaRPr>
              </a:p>
            </p:txBody>
          </p:sp>
          <p:sp>
            <p:nvSpPr>
              <p:cNvPr id="152" name="TextBox 89">
                <a:extLst>
                  <a:ext uri="{FF2B5EF4-FFF2-40B4-BE49-F238E27FC236}">
                    <a16:creationId xmlns:a16="http://schemas.microsoft.com/office/drawing/2014/main" id="{38D6081B-9260-4A18-8536-D319486FF226}"/>
                  </a:ext>
                </a:extLst>
              </p:cNvPr>
              <p:cNvSpPr txBox="1"/>
              <p:nvPr/>
            </p:nvSpPr>
            <p:spPr>
              <a:xfrm>
                <a:off x="-447511" y="5241966"/>
                <a:ext cx="360604" cy="1254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 dirty="0">
                    <a:solidFill>
                      <a:srgbClr val="4286BB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Loop over time</a:t>
                </a:r>
                <a:endParaRPr lang="en-GB" sz="1200" dirty="0">
                  <a:solidFill>
                    <a:srgbClr val="4286B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792F2F7-1BAA-4C84-BC54-35A0010EBEF4}"/>
                </a:ext>
              </a:extLst>
            </p:cNvPr>
            <p:cNvSpPr/>
            <p:nvPr/>
          </p:nvSpPr>
          <p:spPr>
            <a:xfrm>
              <a:off x="9662454" y="5695064"/>
              <a:ext cx="1362717" cy="344936"/>
            </a:xfrm>
            <a:prstGeom prst="roundRect">
              <a:avLst/>
            </a:prstGeom>
            <a:solidFill>
              <a:srgbClr val="4286BB"/>
            </a:solidFill>
            <a:ln w="12700">
              <a:solidFill>
                <a:srgbClr val="4286BB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GB" sz="14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Simulation ends</a:t>
              </a:r>
              <a:endParaRPr lang="en-GB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DC5D2800-18F2-49F5-9EA6-2DDA76BE63EC}"/>
                </a:ext>
              </a:extLst>
            </p:cNvPr>
            <p:cNvCxnSpPr>
              <a:cxnSpLocks/>
              <a:stCxn id="128" idx="2"/>
              <a:endCxn id="130" idx="0"/>
            </p:cNvCxnSpPr>
            <p:nvPr/>
          </p:nvCxnSpPr>
          <p:spPr>
            <a:xfrm flipH="1">
              <a:off x="5150977" y="5377479"/>
              <a:ext cx="3" cy="1198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or: Elbow 140">
              <a:extLst>
                <a:ext uri="{FF2B5EF4-FFF2-40B4-BE49-F238E27FC236}">
                  <a16:creationId xmlns:a16="http://schemas.microsoft.com/office/drawing/2014/main" id="{A2903E06-E178-4564-9A3F-5756F1A698BD}"/>
                </a:ext>
              </a:extLst>
            </p:cNvPr>
            <p:cNvCxnSpPr>
              <a:cxnSpLocks/>
              <a:stCxn id="118" idx="3"/>
              <a:endCxn id="110" idx="3"/>
            </p:cNvCxnSpPr>
            <p:nvPr/>
          </p:nvCxnSpPr>
          <p:spPr>
            <a:xfrm flipH="1">
              <a:off x="6807169" y="2512257"/>
              <a:ext cx="2008412" cy="3651120"/>
            </a:xfrm>
            <a:prstGeom prst="bentConnector3">
              <a:avLst>
                <a:gd name="adj1" fmla="val -113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ctor: Elbow 141">
              <a:extLst>
                <a:ext uri="{FF2B5EF4-FFF2-40B4-BE49-F238E27FC236}">
                  <a16:creationId xmlns:a16="http://schemas.microsoft.com/office/drawing/2014/main" id="{C6402E14-F47A-45F2-8ACA-C75B0F5D41F6}"/>
                </a:ext>
              </a:extLst>
            </p:cNvPr>
            <p:cNvCxnSpPr>
              <a:cxnSpLocks/>
              <a:stCxn id="125" idx="3"/>
              <a:endCxn id="110" idx="3"/>
            </p:cNvCxnSpPr>
            <p:nvPr/>
          </p:nvCxnSpPr>
          <p:spPr>
            <a:xfrm flipH="1">
              <a:off x="6807169" y="3795888"/>
              <a:ext cx="2008411" cy="2367489"/>
            </a:xfrm>
            <a:prstGeom prst="bentConnector3">
              <a:avLst>
                <a:gd name="adj1" fmla="val -113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Connector: Elbow 142">
              <a:extLst>
                <a:ext uri="{FF2B5EF4-FFF2-40B4-BE49-F238E27FC236}">
                  <a16:creationId xmlns:a16="http://schemas.microsoft.com/office/drawing/2014/main" id="{C4B1E214-B9EF-4B94-9675-469D1AFC1B7C}"/>
                </a:ext>
              </a:extLst>
            </p:cNvPr>
            <p:cNvCxnSpPr>
              <a:cxnSpLocks/>
              <a:stCxn id="132" idx="3"/>
              <a:endCxn id="110" idx="3"/>
            </p:cNvCxnSpPr>
            <p:nvPr/>
          </p:nvCxnSpPr>
          <p:spPr>
            <a:xfrm flipH="1">
              <a:off x="6807169" y="5056416"/>
              <a:ext cx="2008413" cy="1106961"/>
            </a:xfrm>
            <a:prstGeom prst="bentConnector3">
              <a:avLst>
                <a:gd name="adj1" fmla="val -1138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14FEE07F-DB5E-45BF-AEBD-5C20BC4A88A4}"/>
                </a:ext>
              </a:extLst>
            </p:cNvPr>
            <p:cNvCxnSpPr>
              <a:cxnSpLocks/>
              <a:stCxn id="133" idx="2"/>
              <a:endCxn id="139" idx="0"/>
            </p:cNvCxnSpPr>
            <p:nvPr/>
          </p:nvCxnSpPr>
          <p:spPr>
            <a:xfrm>
              <a:off x="10343813" y="5469069"/>
              <a:ext cx="0" cy="2259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DAE6902-8A49-42B6-B952-BDAF37CE07CD}"/>
                </a:ext>
              </a:extLst>
            </p:cNvPr>
            <p:cNvCxnSpPr>
              <a:cxnSpLocks/>
              <a:stCxn id="130" idx="2"/>
              <a:endCxn id="110" idx="0"/>
            </p:cNvCxnSpPr>
            <p:nvPr/>
          </p:nvCxnSpPr>
          <p:spPr>
            <a:xfrm flipH="1">
              <a:off x="5150976" y="5838298"/>
              <a:ext cx="1" cy="1435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6F39FD-724D-4923-99B5-6A27478362D0}"/>
                </a:ext>
              </a:extLst>
            </p:cNvPr>
            <p:cNvSpPr/>
            <p:nvPr/>
          </p:nvSpPr>
          <p:spPr>
            <a:xfrm>
              <a:off x="618386" y="3211711"/>
              <a:ext cx="1640041" cy="1600438"/>
            </a:xfrm>
            <a:prstGeom prst="rect">
              <a:avLst/>
            </a:prstGeom>
            <a:ln>
              <a:solidFill>
                <a:srgbClr val="4286BB"/>
              </a:solidFill>
            </a:ln>
          </p:spPr>
          <p:txBody>
            <a:bodyPr wrap="square">
              <a:spAutoFit/>
            </a:bodyPr>
            <a:lstStyle/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GB" sz="1400" dirty="0"/>
                <a:t>Define simulation length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GB" sz="1400" dirty="0"/>
                <a:t>Load Building archetypes</a:t>
              </a:r>
              <a:r>
                <a:rPr lang="en-GB" sz="1400" dirty="0">
                  <a:sym typeface="Wingdings" panose="05000000000000000000" pitchFamily="2" charset="2"/>
                </a:rPr>
                <a:t> </a:t>
              </a:r>
              <a:r>
                <a:rPr lang="en-GB" sz="1400" dirty="0"/>
                <a:t>N of agents 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GB" sz="1400" dirty="0"/>
                <a:t>Load retrofitting packages</a:t>
              </a:r>
            </a:p>
          </p:txBody>
        </p: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C0EF3B73-A3E9-4399-B8DE-ED7046B5FC48}"/>
                </a:ext>
              </a:extLst>
            </p:cNvPr>
            <p:cNvCxnSpPr>
              <a:cxnSpLocks/>
              <a:stCxn id="103" idx="3"/>
              <a:endCxn id="135" idx="1"/>
            </p:cNvCxnSpPr>
            <p:nvPr/>
          </p:nvCxnSpPr>
          <p:spPr>
            <a:xfrm flipV="1">
              <a:off x="2260971" y="1976219"/>
              <a:ext cx="1233817" cy="70398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4286BB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9FD0F2E7-7E8C-4B32-B9E8-AD5C20AD3D9F}"/>
                </a:ext>
              </a:extLst>
            </p:cNvPr>
            <p:cNvCxnSpPr>
              <a:cxnSpLocks/>
              <a:endCxn id="133" idx="1"/>
            </p:cNvCxnSpPr>
            <p:nvPr/>
          </p:nvCxnSpPr>
          <p:spPr>
            <a:xfrm flipV="1">
              <a:off x="6807169" y="5202905"/>
              <a:ext cx="2855286" cy="785137"/>
            </a:xfrm>
            <a:prstGeom prst="bentConnector3">
              <a:avLst>
                <a:gd name="adj1" fmla="val 83582"/>
              </a:avLst>
            </a:prstGeom>
            <a:ln w="12700">
              <a:solidFill>
                <a:srgbClr val="4286BB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3" name="TextBox 17">
              <a:extLst>
                <a:ext uri="{FF2B5EF4-FFF2-40B4-BE49-F238E27FC236}">
                  <a16:creationId xmlns:a16="http://schemas.microsoft.com/office/drawing/2014/main" id="{D742FC0E-AD61-403F-A21A-521AD057CD64}"/>
                </a:ext>
              </a:extLst>
            </p:cNvPr>
            <p:cNvSpPr txBox="1"/>
            <p:nvPr/>
          </p:nvSpPr>
          <p:spPr>
            <a:xfrm>
              <a:off x="5123073" y="5310365"/>
              <a:ext cx="1726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5" name="TextBox 16">
              <a:extLst>
                <a:ext uri="{FF2B5EF4-FFF2-40B4-BE49-F238E27FC236}">
                  <a16:creationId xmlns:a16="http://schemas.microsoft.com/office/drawing/2014/main" id="{E6F971EC-16BC-4343-9DD0-C42D11FDA36D}"/>
                </a:ext>
              </a:extLst>
            </p:cNvPr>
            <p:cNvSpPr txBox="1"/>
            <p:nvPr/>
          </p:nvSpPr>
          <p:spPr>
            <a:xfrm>
              <a:off x="6722874" y="4826138"/>
              <a:ext cx="278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4" name="TextBox 17">
              <a:extLst>
                <a:ext uri="{FF2B5EF4-FFF2-40B4-BE49-F238E27FC236}">
                  <a16:creationId xmlns:a16="http://schemas.microsoft.com/office/drawing/2014/main" id="{0CA2F23F-47A6-4CAE-9E8F-3E5C0215DB2B}"/>
                </a:ext>
              </a:extLst>
            </p:cNvPr>
            <p:cNvSpPr txBox="1"/>
            <p:nvPr/>
          </p:nvSpPr>
          <p:spPr>
            <a:xfrm>
              <a:off x="5122013" y="4061288"/>
              <a:ext cx="1726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6" name="TextBox 16">
              <a:extLst>
                <a:ext uri="{FF2B5EF4-FFF2-40B4-BE49-F238E27FC236}">
                  <a16:creationId xmlns:a16="http://schemas.microsoft.com/office/drawing/2014/main" id="{0A80D60E-4737-44A1-8A57-27EA188320E9}"/>
                </a:ext>
              </a:extLst>
            </p:cNvPr>
            <p:cNvSpPr txBox="1"/>
            <p:nvPr/>
          </p:nvSpPr>
          <p:spPr>
            <a:xfrm>
              <a:off x="6747490" y="3600087"/>
              <a:ext cx="278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A7EA0325-0ACC-4CCF-B7B3-06D4CEFCDD87}"/>
                </a:ext>
              </a:extLst>
            </p:cNvPr>
            <p:cNvGrpSpPr/>
            <p:nvPr/>
          </p:nvGrpSpPr>
          <p:grpSpPr>
            <a:xfrm>
              <a:off x="3073400" y="2889861"/>
              <a:ext cx="5880100" cy="1270440"/>
              <a:chOff x="-84060" y="1899759"/>
              <a:chExt cx="6607722" cy="1924557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EA3C1229-B238-4813-97C4-1BFF93D5A556}"/>
                  </a:ext>
                </a:extLst>
              </p:cNvPr>
              <p:cNvSpPr/>
              <p:nvPr/>
            </p:nvSpPr>
            <p:spPr>
              <a:xfrm>
                <a:off x="-30651" y="1916271"/>
                <a:ext cx="6554313" cy="1908045"/>
              </a:xfrm>
              <a:prstGeom prst="rect">
                <a:avLst/>
              </a:prstGeom>
              <a:noFill/>
              <a:ln w="12700">
                <a:solidFill>
                  <a:srgbClr val="4BA6A7"/>
                </a:solidFill>
                <a:prstDash val="dash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9" name="TextBox 87">
                <a:extLst>
                  <a:ext uri="{FF2B5EF4-FFF2-40B4-BE49-F238E27FC236}">
                    <a16:creationId xmlns:a16="http://schemas.microsoft.com/office/drawing/2014/main" id="{E973FE95-41FF-49AB-ADCB-4A938F287E47}"/>
                  </a:ext>
                </a:extLst>
              </p:cNvPr>
              <p:cNvSpPr txBox="1"/>
              <p:nvPr/>
            </p:nvSpPr>
            <p:spPr>
              <a:xfrm>
                <a:off x="-84060" y="1899759"/>
                <a:ext cx="397741" cy="1687375"/>
              </a:xfrm>
              <a:prstGeom prst="rect">
                <a:avLst/>
              </a:prstGeom>
              <a:noFill/>
              <a:ln>
                <a:noFill/>
                <a:prstDash val="lgDashDot"/>
              </a:ln>
            </p:spPr>
            <p:txBody>
              <a:bodyPr vert="vert270"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 dirty="0">
                    <a:solidFill>
                      <a:srgbClr val="4BA6A7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Loop over agent</a:t>
                </a:r>
                <a:endParaRPr lang="en-GB" sz="1200" dirty="0">
                  <a:solidFill>
                    <a:srgbClr val="4BA6A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27313F0-479B-4947-B198-BF5E5CEE75F6}"/>
                </a:ext>
              </a:extLst>
            </p:cNvPr>
            <p:cNvGrpSpPr/>
            <p:nvPr/>
          </p:nvGrpSpPr>
          <p:grpSpPr>
            <a:xfrm>
              <a:off x="3073400" y="4212632"/>
              <a:ext cx="5880101" cy="1682943"/>
              <a:chOff x="-8269" y="1948445"/>
              <a:chExt cx="6384913" cy="2549449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C6D97AC-84B0-404D-BF8F-6B33DD3ABDF4}"/>
                  </a:ext>
                </a:extLst>
              </p:cNvPr>
              <p:cNvSpPr/>
              <p:nvPr/>
            </p:nvSpPr>
            <p:spPr>
              <a:xfrm>
                <a:off x="44521" y="1953397"/>
                <a:ext cx="6332123" cy="2544497"/>
              </a:xfrm>
              <a:prstGeom prst="rect">
                <a:avLst/>
              </a:prstGeom>
              <a:noFill/>
              <a:ln w="12700">
                <a:solidFill>
                  <a:srgbClr val="4BA6A7"/>
                </a:solidFill>
                <a:prstDash val="dash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2" name="TextBox 87">
                <a:extLst>
                  <a:ext uri="{FF2B5EF4-FFF2-40B4-BE49-F238E27FC236}">
                    <a16:creationId xmlns:a16="http://schemas.microsoft.com/office/drawing/2014/main" id="{2F939D27-CB04-4E46-9A93-BD2695FD62E4}"/>
                  </a:ext>
                </a:extLst>
              </p:cNvPr>
              <p:cNvSpPr txBox="1"/>
              <p:nvPr/>
            </p:nvSpPr>
            <p:spPr>
              <a:xfrm>
                <a:off x="-8269" y="1948445"/>
                <a:ext cx="384329" cy="1687376"/>
              </a:xfrm>
              <a:prstGeom prst="rect">
                <a:avLst/>
              </a:prstGeom>
              <a:noFill/>
              <a:ln>
                <a:noFill/>
                <a:prstDash val="lgDashDot"/>
              </a:ln>
            </p:spPr>
            <p:txBody>
              <a:bodyPr vert="vert270"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 dirty="0">
                    <a:solidFill>
                      <a:srgbClr val="4BA6A7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Loop over agent</a:t>
                </a:r>
                <a:endParaRPr lang="en-GB" sz="1200" dirty="0">
                  <a:solidFill>
                    <a:srgbClr val="4BA6A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21" name="TextBox 17">
              <a:extLst>
                <a:ext uri="{FF2B5EF4-FFF2-40B4-BE49-F238E27FC236}">
                  <a16:creationId xmlns:a16="http://schemas.microsoft.com/office/drawing/2014/main" id="{97875A20-55DF-4E7D-B8DF-B95BDB9C5FFB}"/>
                </a:ext>
              </a:extLst>
            </p:cNvPr>
            <p:cNvSpPr txBox="1"/>
            <p:nvPr/>
          </p:nvSpPr>
          <p:spPr>
            <a:xfrm>
              <a:off x="5110867" y="2746113"/>
              <a:ext cx="1726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D03B37B1-8E02-4209-8E47-94870EAE6816}"/>
                </a:ext>
              </a:extLst>
            </p:cNvPr>
            <p:cNvCxnSpPr>
              <a:cxnSpLocks/>
              <a:stCxn id="103" idx="2"/>
              <a:endCxn id="4" idx="0"/>
            </p:cNvCxnSpPr>
            <p:nvPr/>
          </p:nvCxnSpPr>
          <p:spPr>
            <a:xfrm flipH="1">
              <a:off x="1438407" y="2852667"/>
              <a:ext cx="133928" cy="359044"/>
            </a:xfrm>
            <a:prstGeom prst="line">
              <a:avLst/>
            </a:prstGeom>
            <a:ln w="9525">
              <a:solidFill>
                <a:srgbClr val="4286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519E65AE-CED5-425D-AB34-0D9407F99F90}"/>
                </a:ext>
              </a:extLst>
            </p:cNvPr>
            <p:cNvSpPr/>
            <p:nvPr/>
          </p:nvSpPr>
          <p:spPr>
            <a:xfrm>
              <a:off x="9662454" y="3658747"/>
              <a:ext cx="1852775" cy="954107"/>
            </a:xfrm>
            <a:prstGeom prst="rect">
              <a:avLst/>
            </a:prstGeom>
            <a:ln>
              <a:solidFill>
                <a:srgbClr val="4286BB"/>
              </a:solidFill>
            </a:ln>
          </p:spPr>
          <p:txBody>
            <a:bodyPr wrap="square">
              <a:spAutoFit/>
            </a:bodyPr>
            <a:lstStyle/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GB" sz="1400" dirty="0"/>
                <a:t>Number of adopters over time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GB" sz="1400" dirty="0"/>
                <a:t>Packages adopted by the end</a:t>
              </a: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F4EE590-3B1F-4031-B7EC-811A1C7EB6E5}"/>
                </a:ext>
              </a:extLst>
            </p:cNvPr>
            <p:cNvCxnSpPr>
              <a:cxnSpLocks/>
              <a:stCxn id="232" idx="2"/>
              <a:endCxn id="133" idx="0"/>
            </p:cNvCxnSpPr>
            <p:nvPr/>
          </p:nvCxnSpPr>
          <p:spPr>
            <a:xfrm flipH="1">
              <a:off x="10343813" y="4612854"/>
              <a:ext cx="245029" cy="323887"/>
            </a:xfrm>
            <a:prstGeom prst="line">
              <a:avLst/>
            </a:prstGeom>
            <a:ln w="9525">
              <a:solidFill>
                <a:srgbClr val="4286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722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nutzerdefiniert 1">
      <a:majorFont>
        <a:latin typeface="Adobe Devanagari"/>
        <a:ea typeface=""/>
        <a:cs typeface=""/>
      </a:majorFont>
      <a:minorFont>
        <a:latin typeface="Adobe Devanaga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_BEEjS_template" id="{3AEE40A2-3608-5441-B19B-FEBD3B8C1AE5}" vid="{A972DE91-749D-7243-903A-9B84C8E3462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0C267015F9FB4692B98E28DD15A382" ma:contentTypeVersion="4" ma:contentTypeDescription="Ein neues Dokument erstellen." ma:contentTypeScope="" ma:versionID="36aff19db4a39ad5311ba3e9efb6cf45">
  <xsd:schema xmlns:xsd="http://www.w3.org/2001/XMLSchema" xmlns:xs="http://www.w3.org/2001/XMLSchema" xmlns:p="http://schemas.microsoft.com/office/2006/metadata/properties" xmlns:ns2="8b3c6299-c196-4dbe-a761-1ad605bb5027" targetNamespace="http://schemas.microsoft.com/office/2006/metadata/properties" ma:root="true" ma:fieldsID="6ab0d12b8b117f1249bd7d1b3db8ab07" ns2:_="">
    <xsd:import namespace="8b3c6299-c196-4dbe-a761-1ad605bb50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c6299-c196-4dbe-a761-1ad605bb5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DF5067-0622-4279-A7A2-20C94FFFC9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AFFFB4-F418-48F8-9DE3-D388623FF17C}">
  <ds:schemaRefs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8b3c6299-c196-4dbe-a761-1ad605bb502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4125DC-9D81-49D4-A6D6-808F39C0DC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3c6299-c196-4dbe-a761-1ad605bb5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2140</Words>
  <Application>Microsoft Office PowerPoint</Application>
  <PresentationFormat>Widescreen</PresentationFormat>
  <Paragraphs>362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Devanagari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Agent-based simulation of neighbourhood-level integrated retrofitting adoption </vt:lpstr>
      <vt:lpstr>Outline of the presentation</vt:lpstr>
      <vt:lpstr>Motivation Need to stimulate energy-efficient building retrofitting (EER) </vt:lpstr>
      <vt:lpstr>Background Integrated retrofitting on a neighbourhood level</vt:lpstr>
      <vt:lpstr>Aims &amp; Research questions Pathways to positive and net-zero energy districts via retrofitting</vt:lpstr>
      <vt:lpstr>Methodology General model framework</vt:lpstr>
      <vt:lpstr>Methodology Core elements of agent-based modelling (in Mesa)</vt:lpstr>
      <vt:lpstr>Methodology Homeowner agents’ decision-making framework </vt:lpstr>
      <vt:lpstr>Methodology Simulation process</vt:lpstr>
      <vt:lpstr>Methodology Scenarios and Inputs</vt:lpstr>
      <vt:lpstr>Results  Impact of „budget“ on the retrofitting adoption</vt:lpstr>
      <vt:lpstr>Results  Impact of „budget“ on the retrofitting adoption</vt:lpstr>
      <vt:lpstr>Results  Impact of „Value orientation“</vt:lpstr>
      <vt:lpstr>Results  Policy intervention: subsidies to all homeowner agents</vt:lpstr>
      <vt:lpstr>Conclusion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Akhatova Ardak</dc:creator>
  <cp:lastModifiedBy>Akhatova Ardak</cp:lastModifiedBy>
  <cp:revision>444</cp:revision>
  <dcterms:created xsi:type="dcterms:W3CDTF">2019-12-20T14:21:50Z</dcterms:created>
  <dcterms:modified xsi:type="dcterms:W3CDTF">2021-09-08T11:47:50Z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0x010100C40C267015F9FB4692B98E28DD15A382</vt:lpwstr>
  </property>
</Properties>
</file>