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3" r:id="rId3"/>
  </p:sldMasterIdLst>
  <p:notesMasterIdLst>
    <p:notesMasterId r:id="rId15"/>
  </p:notesMasterIdLst>
  <p:sldIdLst>
    <p:sldId id="279" r:id="rId4"/>
    <p:sldId id="326" r:id="rId5"/>
    <p:sldId id="329" r:id="rId6"/>
    <p:sldId id="316" r:id="rId7"/>
    <p:sldId id="320" r:id="rId8"/>
    <p:sldId id="283" r:id="rId9"/>
    <p:sldId id="284" r:id="rId10"/>
    <p:sldId id="328" r:id="rId11"/>
    <p:sldId id="318" r:id="rId12"/>
    <p:sldId id="319" r:id="rId13"/>
    <p:sldId id="317" r:id="rId14"/>
  </p:sldIdLst>
  <p:sldSz cx="12195175" cy="6859588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DCE6F2"/>
    <a:srgbClr val="D9D9D9"/>
    <a:srgbClr val="FFC1C1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72" autoAdjust="0"/>
  </p:normalViewPr>
  <p:slideViewPr>
    <p:cSldViewPr>
      <p:cViewPr varScale="1">
        <p:scale>
          <a:sx n="102" d="100"/>
          <a:sy n="102" d="100"/>
        </p:scale>
        <p:origin x="894" y="96"/>
      </p:cViewPr>
      <p:guideLst>
        <p:guide orient="horz" pos="2161"/>
        <p:guide pos="3842"/>
      </p:guideLst>
    </p:cSldViewPr>
  </p:slideViewPr>
  <p:notesTextViewPr>
    <p:cViewPr>
      <p:scale>
        <a:sx n="153" d="100"/>
        <a:sy n="15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07.09.2021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49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945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00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46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04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6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895BC-06EC-475A-97CA-BF53472F2E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4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19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35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98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6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Folie_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/>
              <a:t>Untertitel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15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685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9265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44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69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15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810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434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942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dirty="0"/>
              <a:t>DLR.de  •  Folie </a:t>
            </a:r>
            <a:fld id="{A5AC3FBE-A647-41C9-A8C3-4435ED4FC895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/>
              <a:t>&gt; Lecture &gt; Author  •  Document &gt; Date</a:t>
            </a: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19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Trade-Offs einer Eigenversorgung Deutschlands in einem 100% erneuerbaren europäischen Stromsystem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878399" y="2565826"/>
            <a:ext cx="10864800" cy="1152000"/>
          </a:xfrm>
        </p:spPr>
        <p:txBody>
          <a:bodyPr/>
          <a:lstStyle/>
          <a:p>
            <a:r>
              <a:rPr lang="de-DE" sz="2000" dirty="0"/>
              <a:t>IEWT 2021 - Internationale Energiewirtschaftstagung</a:t>
            </a:r>
          </a:p>
          <a:p>
            <a:endParaRPr lang="de-DE" sz="700" dirty="0"/>
          </a:p>
          <a:p>
            <a:r>
              <a:rPr lang="de-DE" sz="2000" u="sng" dirty="0"/>
              <a:t>Shima Sasanpour</a:t>
            </a:r>
            <a:r>
              <a:rPr lang="de-DE" sz="2000" dirty="0"/>
              <a:t>, Karl-Kiên Cao</a:t>
            </a:r>
          </a:p>
          <a:p>
            <a:endParaRPr lang="de-DE" sz="400" dirty="0"/>
          </a:p>
          <a:p>
            <a:r>
              <a:rPr lang="de-DE" sz="1600" dirty="0"/>
              <a:t>Deutsches Zentrum für Luft- und Raumfahrt e.V. (DLR)</a:t>
            </a:r>
          </a:p>
          <a:p>
            <a:r>
              <a:rPr lang="de-DE" sz="1600" dirty="0"/>
              <a:t>Institut für Vernetzte Energiesysteme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02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277F15D-0EF5-4080-BC83-E272ABC24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0E4D6F-A9A2-40E2-87CA-75BD29F6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452C01-7773-43A7-A340-32012D5D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Kapazitäten Deutschland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platzhalter 4">
                <a:extLst>
                  <a:ext uri="{FF2B5EF4-FFF2-40B4-BE49-F238E27FC236}">
                    <a16:creationId xmlns:a16="http://schemas.microsoft.com/office/drawing/2014/main" id="{7174C487-65A3-43BE-87A0-995D66C13E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984919" y="1386000"/>
                <a:ext cx="2945316" cy="4615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000" indent="-180000" algn="l" defTabSz="914400" rtl="0" eaLnBrk="1" latinLnBrk="0" hangingPunct="1">
                  <a:spcBef>
                    <a:spcPts val="300"/>
                  </a:spcBef>
                  <a:spcAft>
                    <a:spcPts val="0"/>
                  </a:spcAft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07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5228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9692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600" dirty="0"/>
                  <a:t> 50%: verringerte Importabhängigkeit </a:t>
                </a:r>
                <a:r>
                  <a:rPr lang="de-DE" sz="1600" dirty="0">
                    <a:sym typeface="Wingdings" panose="05000000000000000000" pitchFamily="2" charset="2"/>
                  </a:rPr>
                  <a:t> geringere Netzkapazitäten</a:t>
                </a:r>
              </a:p>
              <a:p>
                <a:endParaRPr lang="de-DE" sz="1600" dirty="0">
                  <a:sym typeface="Wingdings" panose="05000000000000000000" pitchFamily="2" charset="2"/>
                </a:endParaRPr>
              </a:p>
              <a:p>
                <a:r>
                  <a:rPr lang="de-DE" sz="1600" dirty="0"/>
                  <a:t>Mit H</a:t>
                </a:r>
                <a:r>
                  <a:rPr lang="de-DE" sz="1600" baseline="-25000" dirty="0"/>
                  <a:t>2</a:t>
                </a:r>
                <a:r>
                  <a:rPr lang="de-DE" sz="1600" dirty="0"/>
                  <a:t>-Eigenversorgung: mehr Flexibilität durch größeres Stromnetz</a:t>
                </a:r>
              </a:p>
              <a:p>
                <a:endParaRPr lang="de-DE" sz="16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de-DE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600" dirty="0"/>
                  <a:t> 100%: Kapazitäten verdoppeln sich und Stromnetzkapazitäten werden größer</a:t>
                </a:r>
              </a:p>
              <a:p>
                <a:endParaRPr lang="de-DE" sz="1600" dirty="0"/>
              </a:p>
              <a:p>
                <a:r>
                  <a:rPr lang="de-DE" sz="1600" dirty="0"/>
                  <a:t>Mit H</a:t>
                </a:r>
                <a:r>
                  <a:rPr lang="de-DE" sz="1600" baseline="-25000" dirty="0"/>
                  <a:t>2</a:t>
                </a:r>
                <a:r>
                  <a:rPr lang="de-DE" sz="1600" dirty="0"/>
                  <a:t>-Eigenversorgung: mehr Unabhängigkeit, aber geringere Diversität</a:t>
                </a:r>
              </a:p>
            </p:txBody>
          </p:sp>
        </mc:Choice>
        <mc:Fallback>
          <p:sp>
            <p:nvSpPr>
              <p:cNvPr id="11" name="Textplatzhalter 4">
                <a:extLst>
                  <a:ext uri="{FF2B5EF4-FFF2-40B4-BE49-F238E27FC236}">
                    <a16:creationId xmlns:a16="http://schemas.microsoft.com/office/drawing/2014/main" id="{7174C487-65A3-43BE-87A0-995D66C1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4919" y="1386000"/>
                <a:ext cx="2945316" cy="4615208"/>
              </a:xfrm>
              <a:prstGeom prst="rect">
                <a:avLst/>
              </a:prstGeom>
              <a:blipFill>
                <a:blip r:embed="rId3"/>
                <a:stretch>
                  <a:fillRect l="-3934" t="-1321" r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>
            <a:extLst>
              <a:ext uri="{FF2B5EF4-FFF2-40B4-BE49-F238E27FC236}">
                <a16:creationId xmlns:a16="http://schemas.microsoft.com/office/drawing/2014/main" id="{8CCBD556-BD24-4025-8470-6A0D01EDE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99" y="1513807"/>
            <a:ext cx="7889457" cy="436074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D055DBF-C4FD-4BBE-9267-52C445CECAB6}"/>
              </a:ext>
            </a:extLst>
          </p:cNvPr>
          <p:cNvSpPr/>
          <p:nvPr/>
        </p:nvSpPr>
        <p:spPr>
          <a:xfrm>
            <a:off x="264939" y="1513807"/>
            <a:ext cx="6696744" cy="14839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A83C0CE-5A8F-4671-95B6-0FD289FBBBCE}"/>
              </a:ext>
            </a:extLst>
          </p:cNvPr>
          <p:cNvSpPr/>
          <p:nvPr/>
        </p:nvSpPr>
        <p:spPr>
          <a:xfrm>
            <a:off x="6529635" y="1485578"/>
            <a:ext cx="1845821" cy="8358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EFAFEA-AD0E-4E10-BD05-BDD6631ED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1C16BD-E6A5-48FF-9533-F092EE577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0E6E1F-7089-47C8-B048-EF63CE8D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Zusammenfassung und Ausblick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19C27C-46C7-47FE-B3FD-9E282314C3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Höhere Kosten für das deutsche Stromsystem durch geringere EE-Potentiale</a:t>
            </a:r>
          </a:p>
          <a:p>
            <a:endParaRPr lang="de-DE" dirty="0"/>
          </a:p>
          <a:p>
            <a:r>
              <a:rPr lang="de-DE" dirty="0"/>
              <a:t>Kostenzunahme für DE mit und ohne H</a:t>
            </a:r>
            <a:r>
              <a:rPr lang="de-DE" baseline="-25000" dirty="0"/>
              <a:t>2</a:t>
            </a:r>
            <a:r>
              <a:rPr lang="de-DE" dirty="0"/>
              <a:t>-Eigenversorgung ähnlich hoch (+12%)</a:t>
            </a:r>
          </a:p>
          <a:p>
            <a:endParaRPr lang="de-DE" dirty="0"/>
          </a:p>
          <a:p>
            <a:r>
              <a:rPr lang="de-DE" dirty="0"/>
              <a:t>Mit H</a:t>
            </a:r>
            <a:r>
              <a:rPr lang="de-DE" baseline="-25000" dirty="0"/>
              <a:t>2</a:t>
            </a:r>
            <a:r>
              <a:rPr lang="de-DE" dirty="0"/>
              <a:t>-Eigenversorgung: Höhere Unabhängigkeit, aber geringere Diversität</a:t>
            </a:r>
          </a:p>
          <a:p>
            <a:endParaRPr lang="de-DE" dirty="0"/>
          </a:p>
          <a:p>
            <a:r>
              <a:rPr lang="de-DE" dirty="0"/>
              <a:t>100% Eigenversorgung in DE: Kapazitäten verdoppeln sich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Zusätzliche Berücksichtigung des H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-Bedarfs aus energieintensiven Sektoren in zukünftigen Studien möglich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Eigenversorgung für alle Länder gleich hoch angesetzt  tatsächliche Zielsetzungen?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7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D412279-8B9E-4FB6-9B90-A0C9D2027309}"/>
              </a:ext>
            </a:extLst>
          </p:cNvPr>
          <p:cNvSpPr/>
          <p:nvPr/>
        </p:nvSpPr>
        <p:spPr>
          <a:xfrm>
            <a:off x="317874" y="4642897"/>
            <a:ext cx="2304256" cy="1307177"/>
          </a:xfrm>
          <a:prstGeom prst="roundRect">
            <a:avLst/>
          </a:prstGeo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1911CEF5-A5EF-4FB7-A99D-9DE0F85BD7AC}"/>
              </a:ext>
            </a:extLst>
          </p:cNvPr>
          <p:cNvSpPr/>
          <p:nvPr/>
        </p:nvSpPr>
        <p:spPr>
          <a:xfrm>
            <a:off x="461927" y="4711917"/>
            <a:ext cx="709297" cy="486793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Motivation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7C3947-D918-4541-BD63-3F84E9ABD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" y="2020156"/>
            <a:ext cx="2327572" cy="15536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F37BF4-66E8-47E4-8BF2-A6347D9A6889}"/>
              </a:ext>
            </a:extLst>
          </p:cNvPr>
          <p:cNvSpPr txBox="1"/>
          <p:nvPr/>
        </p:nvSpPr>
        <p:spPr>
          <a:xfrm>
            <a:off x="330518" y="1594966"/>
            <a:ext cx="23279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European Green Deal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1BE624-BFE8-4FF9-BFFA-FF8DFE8DF2B3}"/>
              </a:ext>
            </a:extLst>
          </p:cNvPr>
          <p:cNvSpPr txBox="1"/>
          <p:nvPr/>
        </p:nvSpPr>
        <p:spPr>
          <a:xfrm>
            <a:off x="317874" y="4221882"/>
            <a:ext cx="23042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Nationale Ziele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AF8646-ECD7-47AF-9F0F-7ED999010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/>
          <a:stretch/>
        </p:blipFill>
        <p:spPr>
          <a:xfrm>
            <a:off x="576529" y="4793296"/>
            <a:ext cx="486176" cy="3240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CDAA4E6-B87E-4F27-B24D-B802ACC46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78" y="4793296"/>
            <a:ext cx="486176" cy="3240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902F6A7-9F9F-40CB-9047-205537B89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71" y="4777829"/>
            <a:ext cx="486176" cy="33950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1A5E5FD-86BC-4D26-9052-097F36FDB7D4}"/>
              </a:ext>
            </a:extLst>
          </p:cNvPr>
          <p:cNvSpPr txBox="1"/>
          <p:nvPr/>
        </p:nvSpPr>
        <p:spPr>
          <a:xfrm>
            <a:off x="192931" y="5277031"/>
            <a:ext cx="26082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Unabhängigkeit von Energieimporten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50F01745-4727-449F-9C6B-3E56F3BE3E4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3757" r="15950" b="2308"/>
          <a:stretch/>
        </p:blipFill>
        <p:spPr bwMode="auto">
          <a:xfrm>
            <a:off x="8295681" y="2200601"/>
            <a:ext cx="3116003" cy="3173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 descr="Blitzschlag">
            <a:extLst>
              <a:ext uri="{FF2B5EF4-FFF2-40B4-BE49-F238E27FC236}">
                <a16:creationId xmlns:a16="http://schemas.microsoft.com/office/drawing/2014/main" id="{F6A232EA-AEB0-4CAC-AB4A-2B812C6A9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86246" y="4999389"/>
            <a:ext cx="594191" cy="594191"/>
          </a:xfrm>
          <a:prstGeom prst="rect">
            <a:avLst/>
          </a:prstGeom>
        </p:spPr>
      </p:pic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7DCDA1DA-16CF-4D04-9E26-6DF61F6BF68C}"/>
              </a:ext>
            </a:extLst>
          </p:cNvPr>
          <p:cNvSpPr/>
          <p:nvPr/>
        </p:nvSpPr>
        <p:spPr>
          <a:xfrm>
            <a:off x="4225379" y="2494922"/>
            <a:ext cx="480356" cy="50535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feld 1">
            <a:extLst>
              <a:ext uri="{FF2B5EF4-FFF2-40B4-BE49-F238E27FC236}">
                <a16:creationId xmlns:a16="http://schemas.microsoft.com/office/drawing/2014/main" id="{E0993B91-8F7B-49F2-B503-9363DC868134}"/>
              </a:ext>
            </a:extLst>
          </p:cNvPr>
          <p:cNvSpPr txBox="1"/>
          <p:nvPr/>
        </p:nvSpPr>
        <p:spPr>
          <a:xfrm>
            <a:off x="11368690" y="2128884"/>
            <a:ext cx="777569" cy="34450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≥ </a:t>
            </a: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-50%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≤ </a:t>
            </a: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-100%</a:t>
            </a:r>
          </a:p>
        </p:txBody>
      </p:sp>
      <p:sp>
        <p:nvSpPr>
          <p:cNvPr id="41" name="Textfeld 5">
            <a:extLst>
              <a:ext uri="{FF2B5EF4-FFF2-40B4-BE49-F238E27FC236}">
                <a16:creationId xmlns:a16="http://schemas.microsoft.com/office/drawing/2014/main" id="{8444EDEA-1112-4F9F-99C5-23761284B3E3}"/>
              </a:ext>
            </a:extLst>
          </p:cNvPr>
          <p:cNvSpPr txBox="1"/>
          <p:nvPr/>
        </p:nvSpPr>
        <p:spPr>
          <a:xfrm>
            <a:off x="8401843" y="1764000"/>
            <a:ext cx="2731900" cy="3454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Stromimport/ Bedarf</a:t>
            </a:r>
            <a:endParaRPr lang="de-DE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 descr="Blatt">
            <a:extLst>
              <a:ext uri="{FF2B5EF4-FFF2-40B4-BE49-F238E27FC236}">
                <a16:creationId xmlns:a16="http://schemas.microsoft.com/office/drawing/2014/main" id="{DCE4EAE0-9890-4E62-A7B2-AAA6B45F6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2571" y="2072008"/>
            <a:ext cx="594191" cy="594191"/>
          </a:xfrm>
          <a:prstGeom prst="rect">
            <a:avLst/>
          </a:prstGeom>
        </p:spPr>
      </p:pic>
      <p:pic>
        <p:nvPicPr>
          <p:cNvPr id="26" name="Grafik 25" descr="Münzen">
            <a:extLst>
              <a:ext uri="{FF2B5EF4-FFF2-40B4-BE49-F238E27FC236}">
                <a16:creationId xmlns:a16="http://schemas.microsoft.com/office/drawing/2014/main" id="{CC983950-6800-470A-941D-E6E6724FF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2571" y="2835602"/>
            <a:ext cx="594192" cy="594192"/>
          </a:xfrm>
          <a:prstGeom prst="rect">
            <a:avLst/>
          </a:prstGeom>
        </p:spPr>
      </p:pic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D84BF047-DA8A-429A-BFD0-36D1636CCD0D}"/>
              </a:ext>
            </a:extLst>
          </p:cNvPr>
          <p:cNvSpPr/>
          <p:nvPr/>
        </p:nvSpPr>
        <p:spPr>
          <a:xfrm>
            <a:off x="7714296" y="2494922"/>
            <a:ext cx="480356" cy="50535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C823165-8A69-4AFB-85D1-7DB89C71A23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2" t="24255" r="27884" b="24633"/>
          <a:stretch/>
        </p:blipFill>
        <p:spPr>
          <a:xfrm>
            <a:off x="3503318" y="2128884"/>
            <a:ext cx="404607" cy="48133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F3CD349-8109-40FA-A090-C045BBDB2D0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2" t="24255" r="27884" b="24633"/>
          <a:stretch/>
        </p:blipFill>
        <p:spPr>
          <a:xfrm>
            <a:off x="3497566" y="2892031"/>
            <a:ext cx="404607" cy="481333"/>
          </a:xfrm>
          <a:prstGeom prst="rect">
            <a:avLst/>
          </a:prstGeom>
        </p:spPr>
      </p:pic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9FA454F-12D9-4C41-B954-A743336C8124}"/>
              </a:ext>
            </a:extLst>
          </p:cNvPr>
          <p:cNvSpPr/>
          <p:nvPr/>
        </p:nvSpPr>
        <p:spPr>
          <a:xfrm>
            <a:off x="4932348" y="2205658"/>
            <a:ext cx="2555335" cy="1083884"/>
          </a:xfrm>
          <a:prstGeom prst="roundRect">
            <a:avLst/>
          </a:prstGeom>
          <a:solidFill>
            <a:srgbClr val="D9D9D9">
              <a:alpha val="50196"/>
            </a:srgbClr>
          </a:solidFill>
          <a:ln w="38100">
            <a:solidFill>
              <a:srgbClr val="526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REMix</a:t>
            </a:r>
            <a:endParaRPr kumimoji="0" lang="de-DE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Energiesystemoptimierung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feil: nach oben gebogen 4">
            <a:extLst>
              <a:ext uri="{FF2B5EF4-FFF2-40B4-BE49-F238E27FC236}">
                <a16:creationId xmlns:a16="http://schemas.microsoft.com/office/drawing/2014/main" id="{B317A2A6-9383-4F6A-8EC2-5FF8B8602CE6}"/>
              </a:ext>
            </a:extLst>
          </p:cNvPr>
          <p:cNvSpPr/>
          <p:nvPr/>
        </p:nvSpPr>
        <p:spPr>
          <a:xfrm>
            <a:off x="4225379" y="3717826"/>
            <a:ext cx="2284096" cy="1714652"/>
          </a:xfrm>
          <a:prstGeom prst="bentUpArrow">
            <a:avLst>
              <a:gd name="adj1" fmla="val 15689"/>
              <a:gd name="adj2" fmla="val 19074"/>
              <a:gd name="adj3" fmla="val 2500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10" grpId="0"/>
      <p:bldP spid="14" grpId="0"/>
      <p:bldP spid="23" grpId="0" animBg="1"/>
      <p:bldP spid="40" grpId="0"/>
      <p:bldP spid="41" grpId="0"/>
      <p:bldP spid="24" grpId="0" animBg="1"/>
      <p:bldP spid="2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D412279-8B9E-4FB6-9B90-A0C9D2027309}"/>
              </a:ext>
            </a:extLst>
          </p:cNvPr>
          <p:cNvSpPr/>
          <p:nvPr/>
        </p:nvSpPr>
        <p:spPr>
          <a:xfrm>
            <a:off x="317874" y="4642897"/>
            <a:ext cx="2304256" cy="1307177"/>
          </a:xfrm>
          <a:prstGeom prst="roundRect">
            <a:avLst/>
          </a:prstGeo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1911CEF5-A5EF-4FB7-A99D-9DE0F85BD7AC}"/>
              </a:ext>
            </a:extLst>
          </p:cNvPr>
          <p:cNvSpPr/>
          <p:nvPr/>
        </p:nvSpPr>
        <p:spPr>
          <a:xfrm>
            <a:off x="461927" y="4711917"/>
            <a:ext cx="709297" cy="486793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Motivation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7C3947-D918-4541-BD63-3F84E9ABD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" y="2020156"/>
            <a:ext cx="2327572" cy="15536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F37BF4-66E8-47E4-8BF2-A6347D9A6889}"/>
              </a:ext>
            </a:extLst>
          </p:cNvPr>
          <p:cNvSpPr txBox="1"/>
          <p:nvPr/>
        </p:nvSpPr>
        <p:spPr>
          <a:xfrm>
            <a:off x="330518" y="1594966"/>
            <a:ext cx="23279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European Green Deal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1BE624-BFE8-4FF9-BFFA-FF8DFE8DF2B3}"/>
              </a:ext>
            </a:extLst>
          </p:cNvPr>
          <p:cNvSpPr txBox="1"/>
          <p:nvPr/>
        </p:nvSpPr>
        <p:spPr>
          <a:xfrm>
            <a:off x="317874" y="4221882"/>
            <a:ext cx="23042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Nationale Ziele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AF8646-ECD7-47AF-9F0F-7ED999010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/>
          <a:stretch/>
        </p:blipFill>
        <p:spPr>
          <a:xfrm>
            <a:off x="576529" y="4793296"/>
            <a:ext cx="486176" cy="3240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CDAA4E6-B87E-4F27-B24D-B802ACC46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78" y="4793296"/>
            <a:ext cx="486176" cy="3240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902F6A7-9F9F-40CB-9047-205537B89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71" y="4777829"/>
            <a:ext cx="486176" cy="33950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1A5E5FD-86BC-4D26-9052-097F36FDB7D4}"/>
              </a:ext>
            </a:extLst>
          </p:cNvPr>
          <p:cNvSpPr txBox="1"/>
          <p:nvPr/>
        </p:nvSpPr>
        <p:spPr>
          <a:xfrm>
            <a:off x="192931" y="5277031"/>
            <a:ext cx="26082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  <a:cs typeface="Arial" pitchFamily="34" charset="0"/>
              </a:rPr>
              <a:t>Unabhängigkeit von Energieimporten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50F01745-4727-449F-9C6B-3E56F3BE3E4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3757" r="15950" b="2308"/>
          <a:stretch/>
        </p:blipFill>
        <p:spPr bwMode="auto">
          <a:xfrm>
            <a:off x="8295681" y="2200601"/>
            <a:ext cx="3116003" cy="3173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 descr="Blitzschlag">
            <a:extLst>
              <a:ext uri="{FF2B5EF4-FFF2-40B4-BE49-F238E27FC236}">
                <a16:creationId xmlns:a16="http://schemas.microsoft.com/office/drawing/2014/main" id="{F6A232EA-AEB0-4CAC-AB4A-2B812C6A9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86246" y="4999389"/>
            <a:ext cx="594191" cy="594191"/>
          </a:xfrm>
          <a:prstGeom prst="rect">
            <a:avLst/>
          </a:prstGeom>
        </p:spPr>
      </p:pic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7DCDA1DA-16CF-4D04-9E26-6DF61F6BF68C}"/>
              </a:ext>
            </a:extLst>
          </p:cNvPr>
          <p:cNvSpPr/>
          <p:nvPr/>
        </p:nvSpPr>
        <p:spPr>
          <a:xfrm>
            <a:off x="4225379" y="2494922"/>
            <a:ext cx="480356" cy="50535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feld 1">
            <a:extLst>
              <a:ext uri="{FF2B5EF4-FFF2-40B4-BE49-F238E27FC236}">
                <a16:creationId xmlns:a16="http://schemas.microsoft.com/office/drawing/2014/main" id="{E0993B91-8F7B-49F2-B503-9363DC868134}"/>
              </a:ext>
            </a:extLst>
          </p:cNvPr>
          <p:cNvSpPr txBox="1"/>
          <p:nvPr/>
        </p:nvSpPr>
        <p:spPr>
          <a:xfrm>
            <a:off x="11368690" y="2128884"/>
            <a:ext cx="777569" cy="34450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≥ </a:t>
            </a: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0%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-50%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de-DE" sz="12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≤ </a:t>
            </a:r>
            <a:r>
              <a:rPr lang="de-DE" sz="1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-100%</a:t>
            </a:r>
          </a:p>
        </p:txBody>
      </p:sp>
      <p:sp>
        <p:nvSpPr>
          <p:cNvPr id="41" name="Textfeld 5">
            <a:extLst>
              <a:ext uri="{FF2B5EF4-FFF2-40B4-BE49-F238E27FC236}">
                <a16:creationId xmlns:a16="http://schemas.microsoft.com/office/drawing/2014/main" id="{8444EDEA-1112-4F9F-99C5-23761284B3E3}"/>
              </a:ext>
            </a:extLst>
          </p:cNvPr>
          <p:cNvSpPr txBox="1"/>
          <p:nvPr/>
        </p:nvSpPr>
        <p:spPr>
          <a:xfrm>
            <a:off x="8401843" y="1764000"/>
            <a:ext cx="2731900" cy="3454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Stromimport/ Bedarf</a:t>
            </a:r>
            <a:endParaRPr lang="de-DE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 descr="Blatt">
            <a:extLst>
              <a:ext uri="{FF2B5EF4-FFF2-40B4-BE49-F238E27FC236}">
                <a16:creationId xmlns:a16="http://schemas.microsoft.com/office/drawing/2014/main" id="{DCE4EAE0-9890-4E62-A7B2-AAA6B45F6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2571" y="2072008"/>
            <a:ext cx="594191" cy="594191"/>
          </a:xfrm>
          <a:prstGeom prst="rect">
            <a:avLst/>
          </a:prstGeom>
        </p:spPr>
      </p:pic>
      <p:pic>
        <p:nvPicPr>
          <p:cNvPr id="26" name="Grafik 25" descr="Münzen">
            <a:extLst>
              <a:ext uri="{FF2B5EF4-FFF2-40B4-BE49-F238E27FC236}">
                <a16:creationId xmlns:a16="http://schemas.microsoft.com/office/drawing/2014/main" id="{CC983950-6800-470A-941D-E6E6724FF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2571" y="2835602"/>
            <a:ext cx="594192" cy="594192"/>
          </a:xfrm>
          <a:prstGeom prst="rect">
            <a:avLst/>
          </a:prstGeom>
        </p:spPr>
      </p:pic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D84BF047-DA8A-429A-BFD0-36D1636CCD0D}"/>
              </a:ext>
            </a:extLst>
          </p:cNvPr>
          <p:cNvSpPr/>
          <p:nvPr/>
        </p:nvSpPr>
        <p:spPr>
          <a:xfrm>
            <a:off x="7714296" y="2494922"/>
            <a:ext cx="480356" cy="50535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C823165-8A69-4AFB-85D1-7DB89C71A23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2" t="24255" r="27884" b="24633"/>
          <a:stretch/>
        </p:blipFill>
        <p:spPr>
          <a:xfrm>
            <a:off x="3503318" y="2128884"/>
            <a:ext cx="404607" cy="48133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F3CD349-8109-40FA-A090-C045BBDB2D0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2" t="24255" r="27884" b="24633"/>
          <a:stretch/>
        </p:blipFill>
        <p:spPr>
          <a:xfrm>
            <a:off x="3497566" y="2892031"/>
            <a:ext cx="404607" cy="481333"/>
          </a:xfrm>
          <a:prstGeom prst="rect">
            <a:avLst/>
          </a:prstGeom>
        </p:spPr>
      </p:pic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9FA454F-12D9-4C41-B954-A743336C8124}"/>
              </a:ext>
            </a:extLst>
          </p:cNvPr>
          <p:cNvSpPr/>
          <p:nvPr/>
        </p:nvSpPr>
        <p:spPr>
          <a:xfrm>
            <a:off x="4932348" y="2205658"/>
            <a:ext cx="2555335" cy="1083884"/>
          </a:xfrm>
          <a:prstGeom prst="roundRect">
            <a:avLst/>
          </a:prstGeom>
          <a:solidFill>
            <a:srgbClr val="D9D9D9">
              <a:alpha val="50196"/>
            </a:srgbClr>
          </a:solidFill>
          <a:ln w="38100">
            <a:solidFill>
              <a:srgbClr val="526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REMix</a:t>
            </a:r>
            <a:endParaRPr kumimoji="0" lang="de-DE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Energiesystemoptimierung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feil: nach oben gebogen 4">
            <a:extLst>
              <a:ext uri="{FF2B5EF4-FFF2-40B4-BE49-F238E27FC236}">
                <a16:creationId xmlns:a16="http://schemas.microsoft.com/office/drawing/2014/main" id="{B317A2A6-9383-4F6A-8EC2-5FF8B8602CE6}"/>
              </a:ext>
            </a:extLst>
          </p:cNvPr>
          <p:cNvSpPr/>
          <p:nvPr/>
        </p:nvSpPr>
        <p:spPr>
          <a:xfrm>
            <a:off x="4225379" y="3717826"/>
            <a:ext cx="2284096" cy="1714652"/>
          </a:xfrm>
          <a:prstGeom prst="bentUpArrow">
            <a:avLst>
              <a:gd name="adj1" fmla="val 15689"/>
              <a:gd name="adj2" fmla="val 19074"/>
              <a:gd name="adj3" fmla="val 2500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DD18D3-4AFD-49A9-8338-44AC2DE720B6}"/>
              </a:ext>
            </a:extLst>
          </p:cNvPr>
          <p:cNvSpPr/>
          <p:nvPr/>
        </p:nvSpPr>
        <p:spPr>
          <a:xfrm>
            <a:off x="192931" y="1386000"/>
            <a:ext cx="11953328" cy="4681588"/>
          </a:xfrm>
          <a:prstGeom prst="rect">
            <a:avLst/>
          </a:prstGeom>
          <a:solidFill>
            <a:srgbClr val="FFFFFF">
              <a:alpha val="8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Eigenversorgung vs. Kosten</a:t>
            </a:r>
          </a:p>
        </p:txBody>
      </p:sp>
    </p:spTree>
    <p:extLst>
      <p:ext uri="{BB962C8B-B14F-4D97-AF65-F5344CB8AC3E}">
        <p14:creationId xmlns:p14="http://schemas.microsoft.com/office/powerpoint/2010/main" val="288960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CB897-989D-4BC1-AF3A-689F972D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Modellaufbau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D6FDF0-937D-4598-B4B9-BA62247BC8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/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 IEWT &gt; Shima Sasanpour  •  </a:t>
            </a:r>
            <a:r>
              <a:rPr lang="de-DE" dirty="0"/>
              <a:t>Trade-Offs einer Eigenversorgung Deutschlands in einem 100% erneuerbaren europäischen Stromsystem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&gt; 09.09.2021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0E7C71-252E-4AA1-B92E-0A2FD04949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</a:t>
            </a:r>
            <a:r>
              <a:rPr lang="de-DE"/>
              <a:t>Folie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 </a:t>
            </a:r>
            <a:fld id="{A5AC3FBE-A647-41C9-A8C3-4435ED4FC89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C9D3DA34-0F97-4891-9296-DC7E566B0630}"/>
              </a:ext>
            </a:extLst>
          </p:cNvPr>
          <p:cNvSpPr txBox="1">
            <a:spLocks/>
          </p:cNvSpPr>
          <p:nvPr/>
        </p:nvSpPr>
        <p:spPr bwMode="auto">
          <a:xfrm>
            <a:off x="624979" y="1591200"/>
            <a:ext cx="8352928" cy="46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			Europa und Maghreb-Staaten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Zeit: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	1 Jahr mit stündlicher Auflösung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Optimierungsmodell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	REMix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Vorgabe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		CO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-neutraler Stromsektor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	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b="1" dirty="0">
                <a:solidFill>
                  <a:prstClr val="black"/>
                </a:solidFill>
              </a:rPr>
              <a:t>Kraftwerke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		-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Erneuerbare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Atomkraft</a:t>
            </a: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Gasturbinen und Brennstoffzellen mit grünem H</a:t>
            </a:r>
            <a:r>
              <a:rPr kumimoji="0" lang="de-DE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de-DE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(EE-Gaskraftwerke)</a:t>
            </a:r>
          </a:p>
        </p:txBody>
      </p:sp>
      <p:pic>
        <p:nvPicPr>
          <p:cNvPr id="20" name="Picture 2" descr="C:\Users\sasa_si\Downloads\At2vzDY0.png">
            <a:extLst>
              <a:ext uri="{FF2B5EF4-FFF2-40B4-BE49-F238E27FC236}">
                <a16:creationId xmlns:a16="http://schemas.microsoft.com/office/drawing/2014/main" id="{1C353065-DD01-43C2-80DC-6BF996D59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r="45558" b="16162"/>
          <a:stretch/>
        </p:blipFill>
        <p:spPr bwMode="auto">
          <a:xfrm>
            <a:off x="9193931" y="1629594"/>
            <a:ext cx="2736304" cy="41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4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D8F5F-9D87-4797-B6DB-0B944E2C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REMix</a:t>
            </a:r>
            <a:endParaRPr lang="en-US" baseline="-25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478AD2-848B-4354-967E-0963474760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 lvl="0"/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16150A-7D2E-49A3-B4D7-1EDA767E3E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DLR.de  •  Folie </a:t>
            </a:r>
            <a:fld id="{A5AC3FBE-A647-41C9-A8C3-4435ED4FC895}" type="slidenum">
              <a:rPr kumimoji="0" lang="de-DE" sz="800" b="0" i="0" u="none" strike="noStrike" kern="1200" cap="none" spc="0" normalizeH="0" baseline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75A03A-8ECF-4105-B873-874EE8EF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15" y="1386000"/>
            <a:ext cx="6022967" cy="46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1E10A6-065A-4A0C-AF74-B42801618B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E7CA95-B32F-4C9D-AC12-4AE6DAB82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FB096C3-B57C-460E-9135-30160942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Eigenversorgung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70A44584-8A76-420C-A3B1-3C71BB920A0C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de-DE" dirty="0"/>
                  <a:t>Netto-Eigenversorgung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𝑔𝑒𝑠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≤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i="1" dirty="0"/>
              </a:p>
              <a:p>
                <a:r>
                  <a:rPr lang="de-DE" dirty="0"/>
                  <a:t>Gesamte Nachfrage</a:t>
                </a:r>
                <a:endParaRPr lang="de-DE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𝑔𝑒𝑠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𝑘𝑜𝑛𝑣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𝑟𝑚𝑒</m:t>
                          </m:r>
                        </m:sup>
                      </m:sSubSup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𝑒𝑃𝑘𝑤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𝑃𝑘𝑤</m:t>
                          </m:r>
                        </m:sup>
                      </m:sSubSup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𝐸𝐸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𝐺𝑎𝑠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𝐸𝐸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𝐺𝑎𝑠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endParaRPr lang="de-DE" i="1" dirty="0"/>
              </a:p>
              <a:p>
                <a:endParaRPr lang="de-DE" i="1" dirty="0"/>
              </a:p>
              <a:p>
                <a:endParaRPr lang="de-DE" i="1" dirty="0"/>
              </a:p>
              <a:p>
                <a:pPr marL="0" indent="0">
                  <a:buNone/>
                </a:pPr>
                <a:endParaRPr lang="de-DE" i="1" dirty="0"/>
              </a:p>
            </p:txBody>
          </p:sp>
        </mc:Choice>
        <mc:Fallback xmlns="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70A44584-8A76-420C-A3B1-3C71BB920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1196" t="-1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 descr="Lagerfeuer">
            <a:extLst>
              <a:ext uri="{FF2B5EF4-FFF2-40B4-BE49-F238E27FC236}">
                <a16:creationId xmlns:a16="http://schemas.microsoft.com/office/drawing/2014/main" id="{9855BD89-8DA7-45E5-A70F-7D5BB4863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1363" y="4629413"/>
            <a:ext cx="553089" cy="553089"/>
          </a:xfrm>
          <a:prstGeom prst="rect">
            <a:avLst/>
          </a:prstGeom>
        </p:spPr>
      </p:pic>
      <p:pic>
        <p:nvPicPr>
          <p:cNvPr id="15" name="Grafik 14" descr="Auto">
            <a:extLst>
              <a:ext uri="{FF2B5EF4-FFF2-40B4-BE49-F238E27FC236}">
                <a16:creationId xmlns:a16="http://schemas.microsoft.com/office/drawing/2014/main" id="{7FEA84CE-44C9-47C7-86FC-CF7E6A6CD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2462" y="4583687"/>
            <a:ext cx="683357" cy="683357"/>
          </a:xfrm>
          <a:prstGeom prst="rect">
            <a:avLst/>
          </a:prstGeom>
        </p:spPr>
      </p:pic>
      <p:pic>
        <p:nvPicPr>
          <p:cNvPr id="17" name="Grafik 16" descr="Elektroauto">
            <a:extLst>
              <a:ext uri="{FF2B5EF4-FFF2-40B4-BE49-F238E27FC236}">
                <a16:creationId xmlns:a16="http://schemas.microsoft.com/office/drawing/2014/main" id="{0ECE3DD7-3A6F-43CA-95AC-CCC5A5334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3531" y="4509914"/>
            <a:ext cx="792088" cy="792088"/>
          </a:xfrm>
          <a:prstGeom prst="rect">
            <a:avLst/>
          </a:prstGeom>
        </p:spPr>
      </p:pic>
      <p:pic>
        <p:nvPicPr>
          <p:cNvPr id="19" name="Grafik 18" descr="Glühbirne">
            <a:extLst>
              <a:ext uri="{FF2B5EF4-FFF2-40B4-BE49-F238E27FC236}">
                <a16:creationId xmlns:a16="http://schemas.microsoft.com/office/drawing/2014/main" id="{F9ABE621-F450-4A51-B62C-46723B500E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97187" y="4644909"/>
            <a:ext cx="553089" cy="553089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01DDEFC-CAA5-45FE-BD97-B0F2F6B8C904}"/>
              </a:ext>
            </a:extLst>
          </p:cNvPr>
          <p:cNvGrpSpPr/>
          <p:nvPr/>
        </p:nvGrpSpPr>
        <p:grpSpPr>
          <a:xfrm>
            <a:off x="7178901" y="4551960"/>
            <a:ext cx="353998" cy="353998"/>
            <a:chOff x="11066139" y="3256144"/>
            <a:chExt cx="423830" cy="42383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05D3717-014F-4AC2-BE7E-0EA6E91C9E54}"/>
                </a:ext>
              </a:extLst>
            </p:cNvPr>
            <p:cNvSpPr/>
            <p:nvPr/>
          </p:nvSpPr>
          <p:spPr>
            <a:xfrm>
              <a:off x="11066139" y="3256144"/>
              <a:ext cx="423830" cy="4238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8F360DE-08EE-499C-8A67-1F5DB4A3C2BF}"/>
                </a:ext>
              </a:extLst>
            </p:cNvPr>
            <p:cNvSpPr txBox="1"/>
            <p:nvPr/>
          </p:nvSpPr>
          <p:spPr>
            <a:xfrm>
              <a:off x="11166537" y="3312856"/>
              <a:ext cx="28803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de-DE" sz="1400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C5BDE529-0E02-4A83-91EB-301A99096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/>
          <a:stretch/>
        </p:blipFill>
        <p:spPr>
          <a:xfrm>
            <a:off x="9590695" y="4581922"/>
            <a:ext cx="665396" cy="574068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3812669-620C-410D-B944-5D0A88D01CA5}"/>
              </a:ext>
            </a:extLst>
          </p:cNvPr>
          <p:cNvGrpSpPr/>
          <p:nvPr/>
        </p:nvGrpSpPr>
        <p:grpSpPr>
          <a:xfrm>
            <a:off x="9207130" y="4567455"/>
            <a:ext cx="353998" cy="353998"/>
            <a:chOff x="11066139" y="3256144"/>
            <a:chExt cx="423830" cy="42383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5F317C4-5CE1-441D-BB82-D836007BA14C}"/>
                </a:ext>
              </a:extLst>
            </p:cNvPr>
            <p:cNvSpPr/>
            <p:nvPr/>
          </p:nvSpPr>
          <p:spPr>
            <a:xfrm>
              <a:off x="11066139" y="3256144"/>
              <a:ext cx="423830" cy="4238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D0A7A6A-F8F9-480C-9D4F-CB89096D2054}"/>
                </a:ext>
              </a:extLst>
            </p:cNvPr>
            <p:cNvSpPr txBox="1"/>
            <p:nvPr/>
          </p:nvSpPr>
          <p:spPr>
            <a:xfrm>
              <a:off x="11166537" y="3312856"/>
              <a:ext cx="28803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de-DE" sz="1400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3F2A4C81-06A0-43F3-99E8-93C6745CD8CD}"/>
              </a:ext>
            </a:extLst>
          </p:cNvPr>
          <p:cNvSpPr/>
          <p:nvPr/>
        </p:nvSpPr>
        <p:spPr>
          <a:xfrm>
            <a:off x="8473851" y="3645818"/>
            <a:ext cx="2376264" cy="20162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19731A6D-FEFF-4AA7-A6BD-481B18D64B14}"/>
                  </a:ext>
                </a:extLst>
              </p:cNvPr>
              <p:cNvSpPr txBox="1"/>
              <p:nvPr/>
            </p:nvSpPr>
            <p:spPr>
              <a:xfrm>
                <a:off x="8689875" y="176837"/>
                <a:ext cx="3433292" cy="2316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100" i="1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        	… Zeitschritt</a:t>
                </a:r>
              </a:p>
              <a:p>
                <a:r>
                  <a:rPr lang="de-DE" sz="1100" i="1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        	… Land</a:t>
                </a:r>
              </a:p>
              <a:p>
                <a:r>
                  <a:rPr lang="de-DE" sz="1100" i="1" dirty="0"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       	… Kraftwerkstechnologie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𝑔𝑒𝑠</m:t>
                        </m:r>
                      </m:sup>
                    </m:sSubSup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  	… gesamte Nachfrage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     	… Eigenversorgungsfaktor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	… erzeugter Strom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𝑘𝑜𝑛𝑣</m:t>
                        </m:r>
                      </m:sup>
                    </m:sSubSup>
                    <m:r>
                      <a:rPr lang="de-DE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	… konventionelle Nachfrage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𝑟𝑚𝑒</m:t>
                        </m:r>
                      </m:sup>
                    </m:sSubSup>
                    <m:r>
                      <a:rPr lang="de-DE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	… Wärmenachfrage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𝑒𝑃𝑘𝑤</m:t>
                        </m:r>
                      </m:sup>
                    </m:sSubSup>
                    <m:r>
                      <a:rPr lang="de-DE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	… Nachfrage für E-Pkw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𝑃𝑘𝑤</m:t>
                        </m:r>
                      </m:sup>
                    </m:sSubSup>
                    <m:r>
                      <a:rPr lang="de-DE" sz="1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	… Nachfrage für H2-Pkw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  <m:r>
                      <a:rPr lang="de-DE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   	… Strom-zu-Wärme-Faktor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	… Strom-zu-Wasserstoff-Faktor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𝐸𝐸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𝐺𝑎𝑠</m:t>
                        </m:r>
                      </m:sub>
                    </m:sSub>
                    <m:r>
                      <a:rPr lang="de-DE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100" dirty="0">
                    <a:latin typeface="Arial" pitchFamily="34" charset="0"/>
                    <a:cs typeface="Arial" pitchFamily="34" charset="0"/>
                  </a:rPr>
                  <a:t>	… Wirkungsgrad der EE-Gaskraftwerke</a:t>
                </a:r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19731A6D-FEFF-4AA7-A6BD-481B18D6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875" y="176837"/>
                <a:ext cx="3433292" cy="2316853"/>
              </a:xfrm>
              <a:prstGeom prst="rect">
                <a:avLst/>
              </a:prstGeom>
              <a:blipFill>
                <a:blip r:embed="rId13"/>
                <a:stretch>
                  <a:fillRect l="-2664" t="-2105" r="-533" b="-28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Geschweifte Klammer links 40">
            <a:extLst>
              <a:ext uri="{FF2B5EF4-FFF2-40B4-BE49-F238E27FC236}">
                <a16:creationId xmlns:a16="http://schemas.microsoft.com/office/drawing/2014/main" id="{2D6804B7-3691-450A-8C19-0924C8CB6CE8}"/>
              </a:ext>
            </a:extLst>
          </p:cNvPr>
          <p:cNvSpPr/>
          <p:nvPr/>
        </p:nvSpPr>
        <p:spPr>
          <a:xfrm rot="16200000">
            <a:off x="5353345" y="2415648"/>
            <a:ext cx="216023" cy="5928338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12F8769-9577-4969-B2FD-C3253248AA1E}"/>
              </a:ext>
            </a:extLst>
          </p:cNvPr>
          <p:cNvSpPr txBox="1"/>
          <p:nvPr/>
        </p:nvSpPr>
        <p:spPr>
          <a:xfrm>
            <a:off x="4290362" y="5487829"/>
            <a:ext cx="23419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Eigenversorgung ohne H</a:t>
            </a:r>
            <a:r>
              <a:rPr lang="de-DE" sz="16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3" name="Geschweifte Klammer links 42">
            <a:extLst>
              <a:ext uri="{FF2B5EF4-FFF2-40B4-BE49-F238E27FC236}">
                <a16:creationId xmlns:a16="http://schemas.microsoft.com/office/drawing/2014/main" id="{97D37BED-E072-4AE9-91B7-C3CB263597F3}"/>
              </a:ext>
            </a:extLst>
          </p:cNvPr>
          <p:cNvSpPr/>
          <p:nvPr/>
        </p:nvSpPr>
        <p:spPr>
          <a:xfrm rot="16200000">
            <a:off x="6529636" y="1815422"/>
            <a:ext cx="216023" cy="8280918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3E52A67-800B-43ED-81B6-E11FE3C20AD6}"/>
              </a:ext>
            </a:extLst>
          </p:cNvPr>
          <p:cNvSpPr txBox="1"/>
          <p:nvPr/>
        </p:nvSpPr>
        <p:spPr>
          <a:xfrm>
            <a:off x="5551926" y="6063893"/>
            <a:ext cx="21608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Eigenversorgung mit H</a:t>
            </a:r>
            <a:r>
              <a:rPr lang="de-DE" sz="1600" baseline="-25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26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277F15D-0EF5-4080-BC83-E272ABC24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0E4D6F-A9A2-40E2-87CA-75BD29F6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452C01-7773-43A7-A340-32012D5D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Szenarien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212B9380-4497-42DD-95DE-3B35443C4CA1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de-DE" b="1" dirty="0"/>
                  <a:t>Basisszenario:</a:t>
                </a:r>
                <a:r>
                  <a:rPr lang="de-DE" dirty="0"/>
                  <a:t> 	keine Eigenversorgungsvorgaben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b="1" dirty="0"/>
                  <a:t>Ohne H</a:t>
                </a:r>
                <a:r>
                  <a:rPr lang="de-DE" b="1" baseline="-25000" dirty="0"/>
                  <a:t>2</a:t>
                </a:r>
                <a:r>
                  <a:rPr lang="de-DE" b="1" dirty="0"/>
                  <a:t>:</a:t>
                </a:r>
                <a:r>
                  <a:rPr lang="de-DE" dirty="0"/>
                  <a:t> 		Eigenversorgung pro Land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5% bis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100% in 5%-Schritten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b="1" dirty="0"/>
                  <a:t>Mit H</a:t>
                </a:r>
                <a:r>
                  <a:rPr lang="de-DE" b="1" baseline="-25000" dirty="0"/>
                  <a:t>2</a:t>
                </a:r>
                <a:r>
                  <a:rPr lang="de-DE" b="1" dirty="0"/>
                  <a:t>:</a:t>
                </a:r>
                <a:r>
                  <a:rPr lang="de-DE" dirty="0"/>
                  <a:t> 		</a:t>
                </a:r>
                <a:r>
                  <a:rPr lang="de-DE" dirty="0">
                    <a:solidFill>
                      <a:prstClr val="black"/>
                    </a:solidFill>
                  </a:rPr>
                  <a:t>Eigenversorgung pro Land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de-DE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5% bis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de-DE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>
                    <a:solidFill>
                      <a:prstClr val="black"/>
                    </a:solidFill>
                  </a:rPr>
                  <a:t> 100% in 5%-Schritten</a:t>
                </a:r>
                <a:endParaRPr lang="de-DE" dirty="0"/>
              </a:p>
            </p:txBody>
          </p:sp>
        </mc:Choice>
        <mc:Fallback xmlns="">
          <p:sp>
            <p:nvSpPr>
              <p:cNvPr id="5" name="Textplatzhalter 4">
                <a:extLst>
                  <a:ext uri="{FF2B5EF4-FFF2-40B4-BE49-F238E27FC236}">
                    <a16:creationId xmlns:a16="http://schemas.microsoft.com/office/drawing/2014/main" id="{212B9380-4497-42DD-95DE-3B35443C4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1196" t="-1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40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277F15D-0EF5-4080-BC83-E272ABC24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0E4D6F-A9A2-40E2-87CA-75BD29F6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452C01-7773-43A7-A340-32012D5D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Kostenzunahme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2B9380-4497-42DD-95DE-3B35443C4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895" y="1386000"/>
            <a:ext cx="3161340" cy="4615208"/>
          </a:xfrm>
        </p:spPr>
        <p:txBody>
          <a:bodyPr/>
          <a:lstStyle/>
          <a:p>
            <a:r>
              <a:rPr lang="de-DE" sz="1600" dirty="0"/>
              <a:t>Höhere Kostenzunahme für Deutschland aufgrund geringerer EE-Potentiale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H</a:t>
            </a:r>
            <a:r>
              <a:rPr lang="de-DE" sz="1600" baseline="-25000" dirty="0"/>
              <a:t>2</a:t>
            </a:r>
            <a:r>
              <a:rPr lang="de-DE" sz="1600" dirty="0"/>
              <a:t>-Eigenversorgung verursacht im Gesamtsystem bis zu 2% zusätzliche Kosten</a:t>
            </a:r>
          </a:p>
          <a:p>
            <a:endParaRPr lang="de-DE" sz="1600" dirty="0"/>
          </a:p>
          <a:p>
            <a:r>
              <a:rPr lang="de-DE" sz="1600" dirty="0"/>
              <a:t>Kostenzunahme mit/ohne H</a:t>
            </a:r>
            <a:r>
              <a:rPr lang="de-DE" sz="1600" baseline="-25000" dirty="0"/>
              <a:t>2</a:t>
            </a:r>
            <a:r>
              <a:rPr lang="de-DE" sz="1600" dirty="0"/>
              <a:t>-Eigenversorgung für DE ähnlich hoch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637B718-7E74-4097-A69E-7C64DDA39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" b="12880"/>
          <a:stretch/>
        </p:blipFill>
        <p:spPr>
          <a:xfrm>
            <a:off x="485999" y="1485580"/>
            <a:ext cx="7518420" cy="420403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86B4230-59A5-47B2-BF09-14F902C91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36" t="7463" r="59140" b="80599"/>
          <a:stretch/>
        </p:blipFill>
        <p:spPr>
          <a:xfrm>
            <a:off x="1529999" y="1845617"/>
            <a:ext cx="1903292" cy="57606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897F20D-A093-46F7-85CB-ADFF48E813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" b="12880"/>
          <a:stretch/>
        </p:blipFill>
        <p:spPr>
          <a:xfrm>
            <a:off x="485999" y="1485578"/>
            <a:ext cx="7518420" cy="42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277F15D-0EF5-4080-BC83-E272ABC24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IEWT &gt; Shima Sasanpour  •  Trade-Offs einer Eigenversorgung Deutschlands in einem 100% erneuerbaren europäischen Stromsystem &gt; 09.09.2021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0E4D6F-A9A2-40E2-87CA-75BD29F6F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452C01-7773-43A7-A340-32012D5D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 Deutschland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537A3F18-F4F0-4981-8BA2-FE7DAA7D9812}"/>
              </a:ext>
            </a:extLst>
          </p:cNvPr>
          <p:cNvSpPr txBox="1">
            <a:spLocks/>
          </p:cNvSpPr>
          <p:nvPr/>
        </p:nvSpPr>
        <p:spPr bwMode="auto">
          <a:xfrm>
            <a:off x="8768895" y="1386000"/>
            <a:ext cx="3161340" cy="461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Technologiekosten (Investitions- und Betriebskosten) steigen ähnlich stark an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Ohne H</a:t>
            </a:r>
            <a:r>
              <a:rPr lang="de-DE" sz="1600" baseline="-25000" dirty="0"/>
              <a:t>2</a:t>
            </a:r>
            <a:r>
              <a:rPr lang="de-DE" sz="1600" dirty="0"/>
              <a:t>-Eigenversorgung: Stromkosten etwa halb so hoch</a:t>
            </a:r>
          </a:p>
          <a:p>
            <a:endParaRPr lang="de-DE" sz="1600" dirty="0"/>
          </a:p>
          <a:p>
            <a:r>
              <a:rPr lang="de-DE" sz="1600" dirty="0"/>
              <a:t>Mit H</a:t>
            </a:r>
            <a:r>
              <a:rPr lang="de-DE" sz="1600" baseline="-25000" dirty="0"/>
              <a:t>2</a:t>
            </a:r>
            <a:r>
              <a:rPr lang="de-DE" sz="1600" dirty="0"/>
              <a:t>-Eigenversorgung:         H</a:t>
            </a:r>
            <a:r>
              <a:rPr lang="de-DE" sz="1600" baseline="-25000" dirty="0"/>
              <a:t>2</a:t>
            </a:r>
            <a:r>
              <a:rPr lang="de-DE" sz="1600" dirty="0"/>
              <a:t>-Importkosten spielen kaum eine Rolle</a:t>
            </a:r>
          </a:p>
          <a:p>
            <a:endParaRPr lang="de-DE" sz="16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4DB6546-797F-4F06-9D32-F4AF781E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63" y="1386000"/>
            <a:ext cx="7790268" cy="47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39787"/>
      </p:ext>
    </p:extLst>
  </p:cSld>
  <p:clrMapOvr>
    <a:masterClrMapping/>
  </p:clrMapOvr>
</p:sld>
</file>

<file path=ppt/theme/theme1.xml><?xml version="1.0" encoding="utf-8"?>
<a:theme xmlns:a="http://schemas.openxmlformats.org/drawingml/2006/main" name="DLR_Präsentation_16zu9_DE_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60F01956-55D7-4BF0-A888-190F7695FD99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DLR_Präsentation_16zu9_DE</Template>
  <TotalTime>0</TotalTime>
  <Words>746</Words>
  <Application>Microsoft Office PowerPoint</Application>
  <PresentationFormat>Benutzerdefiniert</PresentationFormat>
  <Paragraphs>172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Wingdings</vt:lpstr>
      <vt:lpstr>ヒラギノ角ゴ Pro W3</vt:lpstr>
      <vt:lpstr>DLR_Präsentation_16zu9_DE_alt</vt:lpstr>
      <vt:lpstr>DLR-Präsentation 16:9 Englisch</vt:lpstr>
      <vt:lpstr>Trade-Offs einer Eigenversorgung Deutschlands in einem 100% erneuerbaren europäischen Stromsystem</vt:lpstr>
      <vt:lpstr>Motivation</vt:lpstr>
      <vt:lpstr>Motivation</vt:lpstr>
      <vt:lpstr>Modellaufbau</vt:lpstr>
      <vt:lpstr>REMix</vt:lpstr>
      <vt:lpstr>Eigenversorgung</vt:lpstr>
      <vt:lpstr>Szenarien</vt:lpstr>
      <vt:lpstr>Kostenzunahme</vt:lpstr>
      <vt:lpstr>Kosten Deutschland</vt:lpstr>
      <vt:lpstr>Kapazitäten Deutschland</vt:lpstr>
      <vt:lpstr>Zusammenfassung und Ausblick</vt:lpstr>
    </vt:vector>
  </TitlesOfParts>
  <Company>T-Systems SfR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Trade-Offs einer Eigenversorgung Deutschlands in einem dekarbonisierten europäischen Stromsystem</dc:title>
  <dc:creator>Sasanpour, Shima</dc:creator>
  <cp:lastModifiedBy>Sasanpour, Shima</cp:lastModifiedBy>
  <cp:revision>116</cp:revision>
  <dcterms:created xsi:type="dcterms:W3CDTF">2021-08-29T19:49:01Z</dcterms:created>
  <dcterms:modified xsi:type="dcterms:W3CDTF">2021-09-08T16:57:12Z</dcterms:modified>
</cp:coreProperties>
</file>