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1" r:id="rId5"/>
    <p:sldMasterId id="2147483674" r:id="rId6"/>
  </p:sldMasterIdLst>
  <p:notesMasterIdLst>
    <p:notesMasterId r:id="rId31"/>
  </p:notesMasterIdLst>
  <p:handoutMasterIdLst>
    <p:handoutMasterId r:id="rId32"/>
  </p:handoutMasterIdLst>
  <p:sldIdLst>
    <p:sldId id="290" r:id="rId7"/>
    <p:sldId id="371" r:id="rId8"/>
    <p:sldId id="373" r:id="rId9"/>
    <p:sldId id="438" r:id="rId10"/>
    <p:sldId id="439" r:id="rId11"/>
    <p:sldId id="440" r:id="rId12"/>
    <p:sldId id="367" r:id="rId13"/>
    <p:sldId id="404" r:id="rId14"/>
    <p:sldId id="405" r:id="rId15"/>
    <p:sldId id="406" r:id="rId16"/>
    <p:sldId id="441" r:id="rId17"/>
    <p:sldId id="407" r:id="rId18"/>
    <p:sldId id="408" r:id="rId19"/>
    <p:sldId id="409" r:id="rId20"/>
    <p:sldId id="442" r:id="rId21"/>
    <p:sldId id="443" r:id="rId22"/>
    <p:sldId id="444" r:id="rId23"/>
    <p:sldId id="445" r:id="rId24"/>
    <p:sldId id="446" r:id="rId25"/>
    <p:sldId id="447" r:id="rId26"/>
    <p:sldId id="413" r:id="rId27"/>
    <p:sldId id="448" r:id="rId28"/>
    <p:sldId id="374" r:id="rId29"/>
    <p:sldId id="306" r:id="rId30"/>
  </p:sldIdLst>
  <p:sldSz cx="9144000" cy="5143500" type="screen16x9"/>
  <p:notesSz cx="6792913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sch Gustav" initials="RG" lastIdx="1" clrIdx="0">
    <p:extLst>
      <p:ext uri="{19B8F6BF-5375-455C-9EA6-DF929625EA0E}">
        <p15:presenceInfo xmlns:p15="http://schemas.microsoft.com/office/powerpoint/2012/main" userId="S::gustav.resch_tuwien.ac.at#ext#@ecorys.onmicrosoft.com::a68acd98-e46f-49ad-9548-8166a26e2898" providerId="AD"/>
      </p:ext>
    </p:extLst>
  </p:cmAuthor>
  <p:cmAuthor id="2" name="Karsten Lüdorf" initials="KL" lastIdx="1" clrIdx="1">
    <p:extLst>
      <p:ext uri="{19B8F6BF-5375-455C-9EA6-DF929625EA0E}">
        <p15:presenceInfo xmlns:p15="http://schemas.microsoft.com/office/powerpoint/2012/main" userId="S::luedorf@consentec.de::50de7508-b5c1-4d0a-b7e8-67c6bf0f295f" providerId="AD"/>
      </p:ext>
    </p:extLst>
  </p:cmAuthor>
  <p:cmAuthor id="3" name="Gustav Resch" initials="GR" lastIdx="4" clrIdx="1">
    <p:extLst>
      <p:ext uri="{19B8F6BF-5375-455C-9EA6-DF929625EA0E}">
        <p15:presenceInfo xmlns:p15="http://schemas.microsoft.com/office/powerpoint/2012/main" userId="Gustav Resch" providerId="None"/>
      </p:ext>
    </p:extLst>
  </p:cmAuthor>
  <p:cmAuthor id="4" name="Szabó László" initials="SL" lastIdx="1" clrIdx="2">
    <p:extLst>
      <p:ext uri="{19B8F6BF-5375-455C-9EA6-DF929625EA0E}">
        <p15:presenceInfo xmlns:p15="http://schemas.microsoft.com/office/powerpoint/2012/main" userId="S::laszlo.szabo_rekkkft.onmicrosoft.com#ext#@ecorys.onmicrosoft.com::c202eace-1fba-46a3-a100-f62a2363c100" providerId="AD"/>
      </p:ext>
    </p:extLst>
  </p:cmAuthor>
  <p:cmAuthor id="5" name="Kácsor Enikő" initials="KE" lastIdx="1" clrIdx="3">
    <p:extLst>
      <p:ext uri="{19B8F6BF-5375-455C-9EA6-DF929625EA0E}">
        <p15:presenceInfo xmlns:p15="http://schemas.microsoft.com/office/powerpoint/2012/main" userId="Kácsor Enikő" providerId="None"/>
      </p:ext>
    </p:extLst>
  </p:cmAuthor>
  <p:cmAuthor id="6" name="Diallo Alfa" initials="DA" lastIdx="1" clrIdx="4">
    <p:extLst>
      <p:ext uri="{19B8F6BF-5375-455C-9EA6-DF929625EA0E}">
        <p15:presenceInfo xmlns:p15="http://schemas.microsoft.com/office/powerpoint/2012/main" userId="Diallo Alf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8"/>
    <a:srgbClr val="2E2960"/>
    <a:srgbClr val="2F5597"/>
    <a:srgbClr val="FFFFFF"/>
    <a:srgbClr val="3FA8DF"/>
    <a:srgbClr val="59953E"/>
    <a:srgbClr val="005792"/>
    <a:srgbClr val="283583"/>
    <a:srgbClr val="0F9EA0"/>
    <a:srgbClr val="1D91B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42" autoAdjust="0"/>
  </p:normalViewPr>
  <p:slideViewPr>
    <p:cSldViewPr snapToGrid="0">
      <p:cViewPr varScale="1">
        <p:scale>
          <a:sx n="199" d="100"/>
          <a:sy n="199" d="100"/>
        </p:scale>
        <p:origin x="498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91833-0B91-4397-819B-99BE5A5299B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28B71F-9721-4605-9C63-4A8A3E16925A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de-DE" sz="2400" dirty="0"/>
            <a:t>Reference RES</a:t>
          </a:r>
          <a:endParaRPr lang="en-GB" sz="2400" dirty="0"/>
        </a:p>
      </dgm:t>
    </dgm:pt>
    <dgm:pt modelId="{102BEC0A-DF18-4B5F-8472-AC3D831AE91A}" type="parTrans" cxnId="{EBAC3526-2E1E-460D-9092-8E943ABC954D}">
      <dgm:prSet/>
      <dgm:spPr/>
      <dgm:t>
        <a:bodyPr/>
        <a:lstStyle/>
        <a:p>
          <a:endParaRPr lang="en-GB"/>
        </a:p>
      </dgm:t>
    </dgm:pt>
    <dgm:pt modelId="{7C8A4BE8-774B-4D42-9AB6-B8AB4484C4C2}" type="sibTrans" cxnId="{EBAC3526-2E1E-460D-9092-8E943ABC954D}">
      <dgm:prSet/>
      <dgm:spPr/>
      <dgm:t>
        <a:bodyPr/>
        <a:lstStyle/>
        <a:p>
          <a:endParaRPr lang="en-GB"/>
        </a:p>
      </dgm:t>
    </dgm:pt>
    <dgm:pt modelId="{316AA6E3-B1DC-47EB-8392-61A49DAFB2D7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sz="1200" dirty="0" err="1"/>
            <a:t>NoCoop</a:t>
          </a:r>
          <a:endParaRPr lang="en-GB" sz="1200" dirty="0"/>
        </a:p>
      </dgm:t>
    </dgm:pt>
    <dgm:pt modelId="{54DAF1AA-FA27-41D7-BAA1-4A29E73AD84F}" type="parTrans" cxnId="{6170A408-BC7A-4993-AFB9-EAE6025D63C2}">
      <dgm:prSet/>
      <dgm:spPr/>
      <dgm:t>
        <a:bodyPr/>
        <a:lstStyle/>
        <a:p>
          <a:endParaRPr lang="en-GB"/>
        </a:p>
      </dgm:t>
    </dgm:pt>
    <dgm:pt modelId="{4530F586-AF4F-439A-AF32-A86AB9140043}" type="sibTrans" cxnId="{6170A408-BC7A-4993-AFB9-EAE6025D63C2}">
      <dgm:prSet/>
      <dgm:spPr/>
      <dgm:t>
        <a:bodyPr/>
        <a:lstStyle/>
        <a:p>
          <a:endParaRPr lang="en-GB"/>
        </a:p>
      </dgm:t>
    </dgm:pt>
    <dgm:pt modelId="{7E48E0D6-6466-4C7B-B18E-9BC515459E00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de-DE" sz="1400" dirty="0"/>
            <a:t>Coop</a:t>
          </a:r>
          <a:endParaRPr lang="en-GB" sz="1400" dirty="0"/>
        </a:p>
      </dgm:t>
    </dgm:pt>
    <dgm:pt modelId="{3B16FD69-7959-4C7F-BCAF-8F19BCD04627}" type="parTrans" cxnId="{389AC2B1-3096-4FD4-8B9B-B290A0DAC30D}">
      <dgm:prSet/>
      <dgm:spPr/>
      <dgm:t>
        <a:bodyPr/>
        <a:lstStyle/>
        <a:p>
          <a:endParaRPr lang="en-GB"/>
        </a:p>
      </dgm:t>
    </dgm:pt>
    <dgm:pt modelId="{8924B29F-DE96-4A1C-B422-7AB92EDBD5C9}" type="sibTrans" cxnId="{389AC2B1-3096-4FD4-8B9B-B290A0DAC30D}">
      <dgm:prSet/>
      <dgm:spPr/>
      <dgm:t>
        <a:bodyPr/>
        <a:lstStyle/>
        <a:p>
          <a:endParaRPr lang="en-GB"/>
        </a:p>
      </dgm:t>
    </dgm:pt>
    <dgm:pt modelId="{0297855B-693B-4E76-B904-6712382F2FB1}" type="pres">
      <dgm:prSet presAssocID="{F6791833-0B91-4397-819B-99BE5A5299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55096AD-B3D5-49DC-9858-AD9ABC0E84A6}" type="pres">
      <dgm:prSet presAssocID="{0F28B71F-9721-4605-9C63-4A8A3E16925A}" presName="hierRoot1" presStyleCnt="0">
        <dgm:presLayoutVars>
          <dgm:hierBranch val="init"/>
        </dgm:presLayoutVars>
      </dgm:prSet>
      <dgm:spPr/>
    </dgm:pt>
    <dgm:pt modelId="{0976D373-B323-4980-A057-C20D42EDCDB9}" type="pres">
      <dgm:prSet presAssocID="{0F28B71F-9721-4605-9C63-4A8A3E16925A}" presName="rootComposite1" presStyleCnt="0"/>
      <dgm:spPr/>
    </dgm:pt>
    <dgm:pt modelId="{CD3077C5-015B-4D75-9742-CDC137EDA689}" type="pres">
      <dgm:prSet presAssocID="{0F28B71F-9721-4605-9C63-4A8A3E16925A}" presName="rootText1" presStyleLbl="node0" presStyleIdx="0" presStyleCnt="1" custScaleX="113694" custLinFactNeighborX="3952" custLinFactNeighborY="4741">
        <dgm:presLayoutVars>
          <dgm:chPref val="3"/>
        </dgm:presLayoutVars>
      </dgm:prSet>
      <dgm:spPr/>
    </dgm:pt>
    <dgm:pt modelId="{242F95C9-7303-46F7-ACD8-8ECC37C1BDF2}" type="pres">
      <dgm:prSet presAssocID="{0F28B71F-9721-4605-9C63-4A8A3E16925A}" presName="rootConnector1" presStyleLbl="node1" presStyleIdx="0" presStyleCnt="0"/>
      <dgm:spPr/>
    </dgm:pt>
    <dgm:pt modelId="{C8AA3D85-A78E-456F-B34D-639222E7EA33}" type="pres">
      <dgm:prSet presAssocID="{0F28B71F-9721-4605-9C63-4A8A3E16925A}" presName="hierChild2" presStyleCnt="0"/>
      <dgm:spPr/>
    </dgm:pt>
    <dgm:pt modelId="{49EA5BCB-81F3-4FC4-BDEA-B9E8AA52A150}" type="pres">
      <dgm:prSet presAssocID="{54DAF1AA-FA27-41D7-BAA1-4A29E73AD84F}" presName="Name37" presStyleLbl="parChTrans1D2" presStyleIdx="0" presStyleCnt="2"/>
      <dgm:spPr/>
    </dgm:pt>
    <dgm:pt modelId="{86C44891-E128-4790-84AE-505BABC19CCC}" type="pres">
      <dgm:prSet presAssocID="{316AA6E3-B1DC-47EB-8392-61A49DAFB2D7}" presName="hierRoot2" presStyleCnt="0">
        <dgm:presLayoutVars>
          <dgm:hierBranch val="init"/>
        </dgm:presLayoutVars>
      </dgm:prSet>
      <dgm:spPr/>
    </dgm:pt>
    <dgm:pt modelId="{F1E1C31F-20E7-4F41-9832-8B88F1EC4FE2}" type="pres">
      <dgm:prSet presAssocID="{316AA6E3-B1DC-47EB-8392-61A49DAFB2D7}" presName="rootComposite" presStyleCnt="0"/>
      <dgm:spPr/>
    </dgm:pt>
    <dgm:pt modelId="{2D9F1702-88E8-41A1-BC24-87E72CCDC5CD}" type="pres">
      <dgm:prSet presAssocID="{316AA6E3-B1DC-47EB-8392-61A49DAFB2D7}" presName="rootText" presStyleLbl="node2" presStyleIdx="0" presStyleCnt="2" custScaleY="40131" custLinFactNeighborX="7108" custLinFactNeighborY="22">
        <dgm:presLayoutVars>
          <dgm:chPref val="3"/>
        </dgm:presLayoutVars>
      </dgm:prSet>
      <dgm:spPr/>
    </dgm:pt>
    <dgm:pt modelId="{5B20DBD8-D3FF-4756-8546-913FFE603D33}" type="pres">
      <dgm:prSet presAssocID="{316AA6E3-B1DC-47EB-8392-61A49DAFB2D7}" presName="rootConnector" presStyleLbl="node2" presStyleIdx="0" presStyleCnt="2"/>
      <dgm:spPr/>
    </dgm:pt>
    <dgm:pt modelId="{EDA826F4-8741-45F9-BD2A-DA74DAF81ABC}" type="pres">
      <dgm:prSet presAssocID="{316AA6E3-B1DC-47EB-8392-61A49DAFB2D7}" presName="hierChild4" presStyleCnt="0"/>
      <dgm:spPr/>
    </dgm:pt>
    <dgm:pt modelId="{6A838A51-9F8C-4B7A-8BF6-336F2C6ADD14}" type="pres">
      <dgm:prSet presAssocID="{316AA6E3-B1DC-47EB-8392-61A49DAFB2D7}" presName="hierChild5" presStyleCnt="0"/>
      <dgm:spPr/>
    </dgm:pt>
    <dgm:pt modelId="{9668D163-DDF4-4985-A4BD-AD2ACB9E882B}" type="pres">
      <dgm:prSet presAssocID="{3B16FD69-7959-4C7F-BCAF-8F19BCD04627}" presName="Name37" presStyleLbl="parChTrans1D2" presStyleIdx="1" presStyleCnt="2"/>
      <dgm:spPr/>
    </dgm:pt>
    <dgm:pt modelId="{7CDC8F44-A7B6-46E4-887B-A1267EFBF0C2}" type="pres">
      <dgm:prSet presAssocID="{7E48E0D6-6466-4C7B-B18E-9BC515459E00}" presName="hierRoot2" presStyleCnt="0">
        <dgm:presLayoutVars>
          <dgm:hierBranch val="init"/>
        </dgm:presLayoutVars>
      </dgm:prSet>
      <dgm:spPr/>
    </dgm:pt>
    <dgm:pt modelId="{E74E5188-9E72-4CA8-A991-F14DB01E2FB3}" type="pres">
      <dgm:prSet presAssocID="{7E48E0D6-6466-4C7B-B18E-9BC515459E00}" presName="rootComposite" presStyleCnt="0"/>
      <dgm:spPr/>
    </dgm:pt>
    <dgm:pt modelId="{A3DA8768-91C6-437E-B7A0-618A14D84460}" type="pres">
      <dgm:prSet presAssocID="{7E48E0D6-6466-4C7B-B18E-9BC515459E00}" presName="rootText" presStyleLbl="node2" presStyleIdx="1" presStyleCnt="2" custScaleY="39783">
        <dgm:presLayoutVars>
          <dgm:chPref val="3"/>
        </dgm:presLayoutVars>
      </dgm:prSet>
      <dgm:spPr/>
    </dgm:pt>
    <dgm:pt modelId="{6AD8641B-EAE2-4D23-AACE-4664F8464436}" type="pres">
      <dgm:prSet presAssocID="{7E48E0D6-6466-4C7B-B18E-9BC515459E00}" presName="rootConnector" presStyleLbl="node2" presStyleIdx="1" presStyleCnt="2"/>
      <dgm:spPr/>
    </dgm:pt>
    <dgm:pt modelId="{FAC03137-72A4-4106-A632-A78390109A3A}" type="pres">
      <dgm:prSet presAssocID="{7E48E0D6-6466-4C7B-B18E-9BC515459E00}" presName="hierChild4" presStyleCnt="0"/>
      <dgm:spPr/>
    </dgm:pt>
    <dgm:pt modelId="{5EA4E744-612F-4F77-9606-E78A68C4E158}" type="pres">
      <dgm:prSet presAssocID="{7E48E0D6-6466-4C7B-B18E-9BC515459E00}" presName="hierChild5" presStyleCnt="0"/>
      <dgm:spPr/>
    </dgm:pt>
    <dgm:pt modelId="{982899C9-2A15-440C-A050-F1684691B57B}" type="pres">
      <dgm:prSet presAssocID="{0F28B71F-9721-4605-9C63-4A8A3E16925A}" presName="hierChild3" presStyleCnt="0"/>
      <dgm:spPr/>
    </dgm:pt>
  </dgm:ptLst>
  <dgm:cxnLst>
    <dgm:cxn modelId="{6170A408-BC7A-4993-AFB9-EAE6025D63C2}" srcId="{0F28B71F-9721-4605-9C63-4A8A3E16925A}" destId="{316AA6E3-B1DC-47EB-8392-61A49DAFB2D7}" srcOrd="0" destOrd="0" parTransId="{54DAF1AA-FA27-41D7-BAA1-4A29E73AD84F}" sibTransId="{4530F586-AF4F-439A-AF32-A86AB9140043}"/>
    <dgm:cxn modelId="{0462B215-0B17-4A6D-B074-77272CC09589}" type="presOf" srcId="{7E48E0D6-6466-4C7B-B18E-9BC515459E00}" destId="{6AD8641B-EAE2-4D23-AACE-4664F8464436}" srcOrd="1" destOrd="0" presId="urn:microsoft.com/office/officeart/2005/8/layout/orgChart1"/>
    <dgm:cxn modelId="{EBAC3526-2E1E-460D-9092-8E943ABC954D}" srcId="{F6791833-0B91-4397-819B-99BE5A5299BE}" destId="{0F28B71F-9721-4605-9C63-4A8A3E16925A}" srcOrd="0" destOrd="0" parTransId="{102BEC0A-DF18-4B5F-8472-AC3D831AE91A}" sibTransId="{7C8A4BE8-774B-4D42-9AB6-B8AB4484C4C2}"/>
    <dgm:cxn modelId="{A005E126-8598-4404-97CF-56F506638DD5}" type="presOf" srcId="{0F28B71F-9721-4605-9C63-4A8A3E16925A}" destId="{242F95C9-7303-46F7-ACD8-8ECC37C1BDF2}" srcOrd="1" destOrd="0" presId="urn:microsoft.com/office/officeart/2005/8/layout/orgChart1"/>
    <dgm:cxn modelId="{2665C02B-2151-4419-AD17-96028F742976}" type="presOf" srcId="{316AA6E3-B1DC-47EB-8392-61A49DAFB2D7}" destId="{2D9F1702-88E8-41A1-BC24-87E72CCDC5CD}" srcOrd="0" destOrd="0" presId="urn:microsoft.com/office/officeart/2005/8/layout/orgChart1"/>
    <dgm:cxn modelId="{4E78EA2C-F08F-4965-B0F7-86C44EBCE428}" type="presOf" srcId="{7E48E0D6-6466-4C7B-B18E-9BC515459E00}" destId="{A3DA8768-91C6-437E-B7A0-618A14D84460}" srcOrd="0" destOrd="0" presId="urn:microsoft.com/office/officeart/2005/8/layout/orgChart1"/>
    <dgm:cxn modelId="{41F57040-6382-4167-B3C3-963677D9A9CC}" type="presOf" srcId="{3B16FD69-7959-4C7F-BCAF-8F19BCD04627}" destId="{9668D163-DDF4-4985-A4BD-AD2ACB9E882B}" srcOrd="0" destOrd="0" presId="urn:microsoft.com/office/officeart/2005/8/layout/orgChart1"/>
    <dgm:cxn modelId="{C46DC16C-2498-4132-BF1B-08D4B8C4C079}" type="presOf" srcId="{0F28B71F-9721-4605-9C63-4A8A3E16925A}" destId="{CD3077C5-015B-4D75-9742-CDC137EDA689}" srcOrd="0" destOrd="0" presId="urn:microsoft.com/office/officeart/2005/8/layout/orgChart1"/>
    <dgm:cxn modelId="{51FCC856-13B2-4A2C-A0D3-F10DA4DCCC75}" type="presOf" srcId="{54DAF1AA-FA27-41D7-BAA1-4A29E73AD84F}" destId="{49EA5BCB-81F3-4FC4-BDEA-B9E8AA52A150}" srcOrd="0" destOrd="0" presId="urn:microsoft.com/office/officeart/2005/8/layout/orgChart1"/>
    <dgm:cxn modelId="{389AC2B1-3096-4FD4-8B9B-B290A0DAC30D}" srcId="{0F28B71F-9721-4605-9C63-4A8A3E16925A}" destId="{7E48E0D6-6466-4C7B-B18E-9BC515459E00}" srcOrd="1" destOrd="0" parTransId="{3B16FD69-7959-4C7F-BCAF-8F19BCD04627}" sibTransId="{8924B29F-DE96-4A1C-B422-7AB92EDBD5C9}"/>
    <dgm:cxn modelId="{210C2DCA-B583-4A4B-9352-3B9F8DF7F568}" type="presOf" srcId="{F6791833-0B91-4397-819B-99BE5A5299BE}" destId="{0297855B-693B-4E76-B904-6712382F2FB1}" srcOrd="0" destOrd="0" presId="urn:microsoft.com/office/officeart/2005/8/layout/orgChart1"/>
    <dgm:cxn modelId="{D065A6DD-5111-4ACD-B49F-674975B85ECC}" type="presOf" srcId="{316AA6E3-B1DC-47EB-8392-61A49DAFB2D7}" destId="{5B20DBD8-D3FF-4756-8546-913FFE603D33}" srcOrd="1" destOrd="0" presId="urn:microsoft.com/office/officeart/2005/8/layout/orgChart1"/>
    <dgm:cxn modelId="{F6D572F7-3634-4114-804A-0F17E1F9F962}" type="presParOf" srcId="{0297855B-693B-4E76-B904-6712382F2FB1}" destId="{155096AD-B3D5-49DC-9858-AD9ABC0E84A6}" srcOrd="0" destOrd="0" presId="urn:microsoft.com/office/officeart/2005/8/layout/orgChart1"/>
    <dgm:cxn modelId="{EA7A7FC4-0546-4163-8B0C-9C99777CC058}" type="presParOf" srcId="{155096AD-B3D5-49DC-9858-AD9ABC0E84A6}" destId="{0976D373-B323-4980-A057-C20D42EDCDB9}" srcOrd="0" destOrd="0" presId="urn:microsoft.com/office/officeart/2005/8/layout/orgChart1"/>
    <dgm:cxn modelId="{C66D9C96-CD5D-457B-96E1-F06FADB62FFE}" type="presParOf" srcId="{0976D373-B323-4980-A057-C20D42EDCDB9}" destId="{CD3077C5-015B-4D75-9742-CDC137EDA689}" srcOrd="0" destOrd="0" presId="urn:microsoft.com/office/officeart/2005/8/layout/orgChart1"/>
    <dgm:cxn modelId="{DEB76213-41F4-4459-927E-55BA26764DAC}" type="presParOf" srcId="{0976D373-B323-4980-A057-C20D42EDCDB9}" destId="{242F95C9-7303-46F7-ACD8-8ECC37C1BDF2}" srcOrd="1" destOrd="0" presId="urn:microsoft.com/office/officeart/2005/8/layout/orgChart1"/>
    <dgm:cxn modelId="{D9234E05-1974-4D8D-93FB-BCBA4182808F}" type="presParOf" srcId="{155096AD-B3D5-49DC-9858-AD9ABC0E84A6}" destId="{C8AA3D85-A78E-456F-B34D-639222E7EA33}" srcOrd="1" destOrd="0" presId="urn:microsoft.com/office/officeart/2005/8/layout/orgChart1"/>
    <dgm:cxn modelId="{44658BBD-CE84-4812-A15C-547E9E189E04}" type="presParOf" srcId="{C8AA3D85-A78E-456F-B34D-639222E7EA33}" destId="{49EA5BCB-81F3-4FC4-BDEA-B9E8AA52A150}" srcOrd="0" destOrd="0" presId="urn:microsoft.com/office/officeart/2005/8/layout/orgChart1"/>
    <dgm:cxn modelId="{057BAE07-E6EC-4633-86AB-6F98342C0551}" type="presParOf" srcId="{C8AA3D85-A78E-456F-B34D-639222E7EA33}" destId="{86C44891-E128-4790-84AE-505BABC19CCC}" srcOrd="1" destOrd="0" presId="urn:microsoft.com/office/officeart/2005/8/layout/orgChart1"/>
    <dgm:cxn modelId="{D1DE9B0F-FCBB-4020-8E65-8640AF1F6351}" type="presParOf" srcId="{86C44891-E128-4790-84AE-505BABC19CCC}" destId="{F1E1C31F-20E7-4F41-9832-8B88F1EC4FE2}" srcOrd="0" destOrd="0" presId="urn:microsoft.com/office/officeart/2005/8/layout/orgChart1"/>
    <dgm:cxn modelId="{1B614BA9-9960-4A82-952F-F2F8DCC3DF2B}" type="presParOf" srcId="{F1E1C31F-20E7-4F41-9832-8B88F1EC4FE2}" destId="{2D9F1702-88E8-41A1-BC24-87E72CCDC5CD}" srcOrd="0" destOrd="0" presId="urn:microsoft.com/office/officeart/2005/8/layout/orgChart1"/>
    <dgm:cxn modelId="{85BE9191-5102-4CA0-BDAE-21F048F101A3}" type="presParOf" srcId="{F1E1C31F-20E7-4F41-9832-8B88F1EC4FE2}" destId="{5B20DBD8-D3FF-4756-8546-913FFE603D33}" srcOrd="1" destOrd="0" presId="urn:microsoft.com/office/officeart/2005/8/layout/orgChart1"/>
    <dgm:cxn modelId="{EB18B726-E7DD-4C28-A9FE-B5D6668C2B28}" type="presParOf" srcId="{86C44891-E128-4790-84AE-505BABC19CCC}" destId="{EDA826F4-8741-45F9-BD2A-DA74DAF81ABC}" srcOrd="1" destOrd="0" presId="urn:microsoft.com/office/officeart/2005/8/layout/orgChart1"/>
    <dgm:cxn modelId="{CA1C508D-9238-4883-98C9-386032B76016}" type="presParOf" srcId="{86C44891-E128-4790-84AE-505BABC19CCC}" destId="{6A838A51-9F8C-4B7A-8BF6-336F2C6ADD14}" srcOrd="2" destOrd="0" presId="urn:microsoft.com/office/officeart/2005/8/layout/orgChart1"/>
    <dgm:cxn modelId="{89B390DE-3704-4424-AE20-7361C2358891}" type="presParOf" srcId="{C8AA3D85-A78E-456F-B34D-639222E7EA33}" destId="{9668D163-DDF4-4985-A4BD-AD2ACB9E882B}" srcOrd="2" destOrd="0" presId="urn:microsoft.com/office/officeart/2005/8/layout/orgChart1"/>
    <dgm:cxn modelId="{668A7712-C10A-4535-9851-5D1DB1339296}" type="presParOf" srcId="{C8AA3D85-A78E-456F-B34D-639222E7EA33}" destId="{7CDC8F44-A7B6-46E4-887B-A1267EFBF0C2}" srcOrd="3" destOrd="0" presId="urn:microsoft.com/office/officeart/2005/8/layout/orgChart1"/>
    <dgm:cxn modelId="{E30A6F83-56A2-4BE4-862E-74D7C17A7F9D}" type="presParOf" srcId="{7CDC8F44-A7B6-46E4-887B-A1267EFBF0C2}" destId="{E74E5188-9E72-4CA8-A991-F14DB01E2FB3}" srcOrd="0" destOrd="0" presId="urn:microsoft.com/office/officeart/2005/8/layout/orgChart1"/>
    <dgm:cxn modelId="{5F9A8D0A-0B85-4E77-8B1F-FB1A7122990B}" type="presParOf" srcId="{E74E5188-9E72-4CA8-A991-F14DB01E2FB3}" destId="{A3DA8768-91C6-437E-B7A0-618A14D84460}" srcOrd="0" destOrd="0" presId="urn:microsoft.com/office/officeart/2005/8/layout/orgChart1"/>
    <dgm:cxn modelId="{CF87B899-D300-4888-BE26-D6E9A6C773DD}" type="presParOf" srcId="{E74E5188-9E72-4CA8-A991-F14DB01E2FB3}" destId="{6AD8641B-EAE2-4D23-AACE-4664F8464436}" srcOrd="1" destOrd="0" presId="urn:microsoft.com/office/officeart/2005/8/layout/orgChart1"/>
    <dgm:cxn modelId="{52EC40CA-E851-4057-9358-B89A02864383}" type="presParOf" srcId="{7CDC8F44-A7B6-46E4-887B-A1267EFBF0C2}" destId="{FAC03137-72A4-4106-A632-A78390109A3A}" srcOrd="1" destOrd="0" presId="urn:microsoft.com/office/officeart/2005/8/layout/orgChart1"/>
    <dgm:cxn modelId="{E4B2EEA0-985F-4CA8-B42B-FD2457E72A35}" type="presParOf" srcId="{7CDC8F44-A7B6-46E4-887B-A1267EFBF0C2}" destId="{5EA4E744-612F-4F77-9606-E78A68C4E158}" srcOrd="2" destOrd="0" presId="urn:microsoft.com/office/officeart/2005/8/layout/orgChart1"/>
    <dgm:cxn modelId="{0C57DE9D-588F-406D-AF45-934BE248D18B}" type="presParOf" srcId="{155096AD-B3D5-49DC-9858-AD9ABC0E84A6}" destId="{982899C9-2A15-440C-A050-F1684691B5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791833-0B91-4397-819B-99BE5A5299B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28B71F-9721-4605-9C63-4A8A3E16925A}">
      <dgm:prSet phldrT="[Text]" custT="1"/>
      <dgm:spPr>
        <a:solidFill>
          <a:srgbClr val="59953E"/>
        </a:solidFill>
      </dgm:spPr>
      <dgm:t>
        <a:bodyPr/>
        <a:lstStyle/>
        <a:p>
          <a:r>
            <a:rPr lang="de-DE" sz="2400" dirty="0"/>
            <a:t>High RES</a:t>
          </a:r>
          <a:endParaRPr lang="en-GB" sz="2400" dirty="0"/>
        </a:p>
      </dgm:t>
    </dgm:pt>
    <dgm:pt modelId="{102BEC0A-DF18-4B5F-8472-AC3D831AE91A}" type="parTrans" cxnId="{EBAC3526-2E1E-460D-9092-8E943ABC954D}">
      <dgm:prSet/>
      <dgm:spPr/>
      <dgm:t>
        <a:bodyPr/>
        <a:lstStyle/>
        <a:p>
          <a:endParaRPr lang="en-GB"/>
        </a:p>
      </dgm:t>
    </dgm:pt>
    <dgm:pt modelId="{7C8A4BE8-774B-4D42-9AB6-B8AB4484C4C2}" type="sibTrans" cxnId="{EBAC3526-2E1E-460D-9092-8E943ABC954D}">
      <dgm:prSet/>
      <dgm:spPr/>
      <dgm:t>
        <a:bodyPr/>
        <a:lstStyle/>
        <a:p>
          <a:endParaRPr lang="en-GB"/>
        </a:p>
      </dgm:t>
    </dgm:pt>
    <dgm:pt modelId="{316AA6E3-B1DC-47EB-8392-61A49DAFB2D7}">
      <dgm:prSet phldrT="[Text]" custT="1"/>
      <dgm:spPr>
        <a:solidFill>
          <a:srgbClr val="92D050"/>
        </a:solidFill>
      </dgm:spPr>
      <dgm:t>
        <a:bodyPr/>
        <a:lstStyle/>
        <a:p>
          <a:r>
            <a:rPr lang="de-DE" sz="1200" dirty="0" err="1"/>
            <a:t>NoCoop</a:t>
          </a:r>
          <a:endParaRPr lang="en-GB" sz="1200" dirty="0"/>
        </a:p>
      </dgm:t>
    </dgm:pt>
    <dgm:pt modelId="{54DAF1AA-FA27-41D7-BAA1-4A29E73AD84F}" type="parTrans" cxnId="{6170A408-BC7A-4993-AFB9-EAE6025D63C2}">
      <dgm:prSet/>
      <dgm:spPr/>
      <dgm:t>
        <a:bodyPr/>
        <a:lstStyle/>
        <a:p>
          <a:endParaRPr lang="en-GB"/>
        </a:p>
      </dgm:t>
    </dgm:pt>
    <dgm:pt modelId="{4530F586-AF4F-439A-AF32-A86AB9140043}" type="sibTrans" cxnId="{6170A408-BC7A-4993-AFB9-EAE6025D63C2}">
      <dgm:prSet/>
      <dgm:spPr/>
      <dgm:t>
        <a:bodyPr/>
        <a:lstStyle/>
        <a:p>
          <a:endParaRPr lang="en-GB"/>
        </a:p>
      </dgm:t>
    </dgm:pt>
    <dgm:pt modelId="{7E48E0D6-6466-4C7B-B18E-9BC515459E00}">
      <dgm:prSet phldrT="[Text]" custT="1"/>
      <dgm:spPr>
        <a:solidFill>
          <a:srgbClr val="59953E"/>
        </a:solidFill>
      </dgm:spPr>
      <dgm:t>
        <a:bodyPr/>
        <a:lstStyle/>
        <a:p>
          <a:r>
            <a:rPr lang="de-DE" sz="1400" dirty="0"/>
            <a:t>Coop</a:t>
          </a:r>
          <a:endParaRPr lang="en-GB" sz="1400" dirty="0"/>
        </a:p>
      </dgm:t>
    </dgm:pt>
    <dgm:pt modelId="{3B16FD69-7959-4C7F-BCAF-8F19BCD04627}" type="parTrans" cxnId="{389AC2B1-3096-4FD4-8B9B-B290A0DAC30D}">
      <dgm:prSet/>
      <dgm:spPr/>
      <dgm:t>
        <a:bodyPr/>
        <a:lstStyle/>
        <a:p>
          <a:endParaRPr lang="en-GB"/>
        </a:p>
      </dgm:t>
    </dgm:pt>
    <dgm:pt modelId="{8924B29F-DE96-4A1C-B422-7AB92EDBD5C9}" type="sibTrans" cxnId="{389AC2B1-3096-4FD4-8B9B-B290A0DAC30D}">
      <dgm:prSet/>
      <dgm:spPr/>
      <dgm:t>
        <a:bodyPr/>
        <a:lstStyle/>
        <a:p>
          <a:endParaRPr lang="en-GB"/>
        </a:p>
      </dgm:t>
    </dgm:pt>
    <dgm:pt modelId="{0297855B-693B-4E76-B904-6712382F2FB1}" type="pres">
      <dgm:prSet presAssocID="{F6791833-0B91-4397-819B-99BE5A5299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55096AD-B3D5-49DC-9858-AD9ABC0E84A6}" type="pres">
      <dgm:prSet presAssocID="{0F28B71F-9721-4605-9C63-4A8A3E16925A}" presName="hierRoot1" presStyleCnt="0">
        <dgm:presLayoutVars>
          <dgm:hierBranch val="init"/>
        </dgm:presLayoutVars>
      </dgm:prSet>
      <dgm:spPr/>
    </dgm:pt>
    <dgm:pt modelId="{0976D373-B323-4980-A057-C20D42EDCDB9}" type="pres">
      <dgm:prSet presAssocID="{0F28B71F-9721-4605-9C63-4A8A3E16925A}" presName="rootComposite1" presStyleCnt="0"/>
      <dgm:spPr/>
    </dgm:pt>
    <dgm:pt modelId="{CD3077C5-015B-4D75-9742-CDC137EDA689}" type="pres">
      <dgm:prSet presAssocID="{0F28B71F-9721-4605-9C63-4A8A3E16925A}" presName="rootText1" presStyleLbl="node0" presStyleIdx="0" presStyleCnt="1" custScaleX="122443" custLinFactNeighborX="3952" custLinFactNeighborY="4741">
        <dgm:presLayoutVars>
          <dgm:chPref val="3"/>
        </dgm:presLayoutVars>
      </dgm:prSet>
      <dgm:spPr/>
    </dgm:pt>
    <dgm:pt modelId="{242F95C9-7303-46F7-ACD8-8ECC37C1BDF2}" type="pres">
      <dgm:prSet presAssocID="{0F28B71F-9721-4605-9C63-4A8A3E16925A}" presName="rootConnector1" presStyleLbl="node1" presStyleIdx="0" presStyleCnt="0"/>
      <dgm:spPr/>
    </dgm:pt>
    <dgm:pt modelId="{C8AA3D85-A78E-456F-B34D-639222E7EA33}" type="pres">
      <dgm:prSet presAssocID="{0F28B71F-9721-4605-9C63-4A8A3E16925A}" presName="hierChild2" presStyleCnt="0"/>
      <dgm:spPr/>
    </dgm:pt>
    <dgm:pt modelId="{49EA5BCB-81F3-4FC4-BDEA-B9E8AA52A150}" type="pres">
      <dgm:prSet presAssocID="{54DAF1AA-FA27-41D7-BAA1-4A29E73AD84F}" presName="Name37" presStyleLbl="parChTrans1D2" presStyleIdx="0" presStyleCnt="2"/>
      <dgm:spPr/>
    </dgm:pt>
    <dgm:pt modelId="{86C44891-E128-4790-84AE-505BABC19CCC}" type="pres">
      <dgm:prSet presAssocID="{316AA6E3-B1DC-47EB-8392-61A49DAFB2D7}" presName="hierRoot2" presStyleCnt="0">
        <dgm:presLayoutVars>
          <dgm:hierBranch val="init"/>
        </dgm:presLayoutVars>
      </dgm:prSet>
      <dgm:spPr/>
    </dgm:pt>
    <dgm:pt modelId="{F1E1C31F-20E7-4F41-9832-8B88F1EC4FE2}" type="pres">
      <dgm:prSet presAssocID="{316AA6E3-B1DC-47EB-8392-61A49DAFB2D7}" presName="rootComposite" presStyleCnt="0"/>
      <dgm:spPr/>
    </dgm:pt>
    <dgm:pt modelId="{2D9F1702-88E8-41A1-BC24-87E72CCDC5CD}" type="pres">
      <dgm:prSet presAssocID="{316AA6E3-B1DC-47EB-8392-61A49DAFB2D7}" presName="rootText" presStyleLbl="node2" presStyleIdx="0" presStyleCnt="2" custScaleY="40131" custLinFactNeighborX="3170" custLinFactNeighborY="22">
        <dgm:presLayoutVars>
          <dgm:chPref val="3"/>
        </dgm:presLayoutVars>
      </dgm:prSet>
      <dgm:spPr/>
    </dgm:pt>
    <dgm:pt modelId="{5B20DBD8-D3FF-4756-8546-913FFE603D33}" type="pres">
      <dgm:prSet presAssocID="{316AA6E3-B1DC-47EB-8392-61A49DAFB2D7}" presName="rootConnector" presStyleLbl="node2" presStyleIdx="0" presStyleCnt="2"/>
      <dgm:spPr/>
    </dgm:pt>
    <dgm:pt modelId="{EDA826F4-8741-45F9-BD2A-DA74DAF81ABC}" type="pres">
      <dgm:prSet presAssocID="{316AA6E3-B1DC-47EB-8392-61A49DAFB2D7}" presName="hierChild4" presStyleCnt="0"/>
      <dgm:spPr/>
    </dgm:pt>
    <dgm:pt modelId="{6A838A51-9F8C-4B7A-8BF6-336F2C6ADD14}" type="pres">
      <dgm:prSet presAssocID="{316AA6E3-B1DC-47EB-8392-61A49DAFB2D7}" presName="hierChild5" presStyleCnt="0"/>
      <dgm:spPr/>
    </dgm:pt>
    <dgm:pt modelId="{9668D163-DDF4-4985-A4BD-AD2ACB9E882B}" type="pres">
      <dgm:prSet presAssocID="{3B16FD69-7959-4C7F-BCAF-8F19BCD04627}" presName="Name37" presStyleLbl="parChTrans1D2" presStyleIdx="1" presStyleCnt="2"/>
      <dgm:spPr/>
    </dgm:pt>
    <dgm:pt modelId="{7CDC8F44-A7B6-46E4-887B-A1267EFBF0C2}" type="pres">
      <dgm:prSet presAssocID="{7E48E0D6-6466-4C7B-B18E-9BC515459E00}" presName="hierRoot2" presStyleCnt="0">
        <dgm:presLayoutVars>
          <dgm:hierBranch val="init"/>
        </dgm:presLayoutVars>
      </dgm:prSet>
      <dgm:spPr/>
    </dgm:pt>
    <dgm:pt modelId="{E74E5188-9E72-4CA8-A991-F14DB01E2FB3}" type="pres">
      <dgm:prSet presAssocID="{7E48E0D6-6466-4C7B-B18E-9BC515459E00}" presName="rootComposite" presStyleCnt="0"/>
      <dgm:spPr/>
    </dgm:pt>
    <dgm:pt modelId="{A3DA8768-91C6-437E-B7A0-618A14D84460}" type="pres">
      <dgm:prSet presAssocID="{7E48E0D6-6466-4C7B-B18E-9BC515459E00}" presName="rootText" presStyleLbl="node2" presStyleIdx="1" presStyleCnt="2" custScaleY="39783" custLinFactNeighborX="5468" custLinFactNeighborY="370">
        <dgm:presLayoutVars>
          <dgm:chPref val="3"/>
        </dgm:presLayoutVars>
      </dgm:prSet>
      <dgm:spPr/>
    </dgm:pt>
    <dgm:pt modelId="{6AD8641B-EAE2-4D23-AACE-4664F8464436}" type="pres">
      <dgm:prSet presAssocID="{7E48E0D6-6466-4C7B-B18E-9BC515459E00}" presName="rootConnector" presStyleLbl="node2" presStyleIdx="1" presStyleCnt="2"/>
      <dgm:spPr/>
    </dgm:pt>
    <dgm:pt modelId="{FAC03137-72A4-4106-A632-A78390109A3A}" type="pres">
      <dgm:prSet presAssocID="{7E48E0D6-6466-4C7B-B18E-9BC515459E00}" presName="hierChild4" presStyleCnt="0"/>
      <dgm:spPr/>
    </dgm:pt>
    <dgm:pt modelId="{5EA4E744-612F-4F77-9606-E78A68C4E158}" type="pres">
      <dgm:prSet presAssocID="{7E48E0D6-6466-4C7B-B18E-9BC515459E00}" presName="hierChild5" presStyleCnt="0"/>
      <dgm:spPr/>
    </dgm:pt>
    <dgm:pt modelId="{982899C9-2A15-440C-A050-F1684691B57B}" type="pres">
      <dgm:prSet presAssocID="{0F28B71F-9721-4605-9C63-4A8A3E16925A}" presName="hierChild3" presStyleCnt="0"/>
      <dgm:spPr/>
    </dgm:pt>
  </dgm:ptLst>
  <dgm:cxnLst>
    <dgm:cxn modelId="{6170A408-BC7A-4993-AFB9-EAE6025D63C2}" srcId="{0F28B71F-9721-4605-9C63-4A8A3E16925A}" destId="{316AA6E3-B1DC-47EB-8392-61A49DAFB2D7}" srcOrd="0" destOrd="0" parTransId="{54DAF1AA-FA27-41D7-BAA1-4A29E73AD84F}" sibTransId="{4530F586-AF4F-439A-AF32-A86AB9140043}"/>
    <dgm:cxn modelId="{0462B215-0B17-4A6D-B074-77272CC09589}" type="presOf" srcId="{7E48E0D6-6466-4C7B-B18E-9BC515459E00}" destId="{6AD8641B-EAE2-4D23-AACE-4664F8464436}" srcOrd="1" destOrd="0" presId="urn:microsoft.com/office/officeart/2005/8/layout/orgChart1"/>
    <dgm:cxn modelId="{EBAC3526-2E1E-460D-9092-8E943ABC954D}" srcId="{F6791833-0B91-4397-819B-99BE5A5299BE}" destId="{0F28B71F-9721-4605-9C63-4A8A3E16925A}" srcOrd="0" destOrd="0" parTransId="{102BEC0A-DF18-4B5F-8472-AC3D831AE91A}" sibTransId="{7C8A4BE8-774B-4D42-9AB6-B8AB4484C4C2}"/>
    <dgm:cxn modelId="{A005E126-8598-4404-97CF-56F506638DD5}" type="presOf" srcId="{0F28B71F-9721-4605-9C63-4A8A3E16925A}" destId="{242F95C9-7303-46F7-ACD8-8ECC37C1BDF2}" srcOrd="1" destOrd="0" presId="urn:microsoft.com/office/officeart/2005/8/layout/orgChart1"/>
    <dgm:cxn modelId="{2665C02B-2151-4419-AD17-96028F742976}" type="presOf" srcId="{316AA6E3-B1DC-47EB-8392-61A49DAFB2D7}" destId="{2D9F1702-88E8-41A1-BC24-87E72CCDC5CD}" srcOrd="0" destOrd="0" presId="urn:microsoft.com/office/officeart/2005/8/layout/orgChart1"/>
    <dgm:cxn modelId="{4E78EA2C-F08F-4965-B0F7-86C44EBCE428}" type="presOf" srcId="{7E48E0D6-6466-4C7B-B18E-9BC515459E00}" destId="{A3DA8768-91C6-437E-B7A0-618A14D84460}" srcOrd="0" destOrd="0" presId="urn:microsoft.com/office/officeart/2005/8/layout/orgChart1"/>
    <dgm:cxn modelId="{41F57040-6382-4167-B3C3-963677D9A9CC}" type="presOf" srcId="{3B16FD69-7959-4C7F-BCAF-8F19BCD04627}" destId="{9668D163-DDF4-4985-A4BD-AD2ACB9E882B}" srcOrd="0" destOrd="0" presId="urn:microsoft.com/office/officeart/2005/8/layout/orgChart1"/>
    <dgm:cxn modelId="{C46DC16C-2498-4132-BF1B-08D4B8C4C079}" type="presOf" srcId="{0F28B71F-9721-4605-9C63-4A8A3E16925A}" destId="{CD3077C5-015B-4D75-9742-CDC137EDA689}" srcOrd="0" destOrd="0" presId="urn:microsoft.com/office/officeart/2005/8/layout/orgChart1"/>
    <dgm:cxn modelId="{51FCC856-13B2-4A2C-A0D3-F10DA4DCCC75}" type="presOf" srcId="{54DAF1AA-FA27-41D7-BAA1-4A29E73AD84F}" destId="{49EA5BCB-81F3-4FC4-BDEA-B9E8AA52A150}" srcOrd="0" destOrd="0" presId="urn:microsoft.com/office/officeart/2005/8/layout/orgChart1"/>
    <dgm:cxn modelId="{389AC2B1-3096-4FD4-8B9B-B290A0DAC30D}" srcId="{0F28B71F-9721-4605-9C63-4A8A3E16925A}" destId="{7E48E0D6-6466-4C7B-B18E-9BC515459E00}" srcOrd="1" destOrd="0" parTransId="{3B16FD69-7959-4C7F-BCAF-8F19BCD04627}" sibTransId="{8924B29F-DE96-4A1C-B422-7AB92EDBD5C9}"/>
    <dgm:cxn modelId="{210C2DCA-B583-4A4B-9352-3B9F8DF7F568}" type="presOf" srcId="{F6791833-0B91-4397-819B-99BE5A5299BE}" destId="{0297855B-693B-4E76-B904-6712382F2FB1}" srcOrd="0" destOrd="0" presId="urn:microsoft.com/office/officeart/2005/8/layout/orgChart1"/>
    <dgm:cxn modelId="{D065A6DD-5111-4ACD-B49F-674975B85ECC}" type="presOf" srcId="{316AA6E3-B1DC-47EB-8392-61A49DAFB2D7}" destId="{5B20DBD8-D3FF-4756-8546-913FFE603D33}" srcOrd="1" destOrd="0" presId="urn:microsoft.com/office/officeart/2005/8/layout/orgChart1"/>
    <dgm:cxn modelId="{F6D572F7-3634-4114-804A-0F17E1F9F962}" type="presParOf" srcId="{0297855B-693B-4E76-B904-6712382F2FB1}" destId="{155096AD-B3D5-49DC-9858-AD9ABC0E84A6}" srcOrd="0" destOrd="0" presId="urn:microsoft.com/office/officeart/2005/8/layout/orgChart1"/>
    <dgm:cxn modelId="{EA7A7FC4-0546-4163-8B0C-9C99777CC058}" type="presParOf" srcId="{155096AD-B3D5-49DC-9858-AD9ABC0E84A6}" destId="{0976D373-B323-4980-A057-C20D42EDCDB9}" srcOrd="0" destOrd="0" presId="urn:microsoft.com/office/officeart/2005/8/layout/orgChart1"/>
    <dgm:cxn modelId="{C66D9C96-CD5D-457B-96E1-F06FADB62FFE}" type="presParOf" srcId="{0976D373-B323-4980-A057-C20D42EDCDB9}" destId="{CD3077C5-015B-4D75-9742-CDC137EDA689}" srcOrd="0" destOrd="0" presId="urn:microsoft.com/office/officeart/2005/8/layout/orgChart1"/>
    <dgm:cxn modelId="{DEB76213-41F4-4459-927E-55BA26764DAC}" type="presParOf" srcId="{0976D373-B323-4980-A057-C20D42EDCDB9}" destId="{242F95C9-7303-46F7-ACD8-8ECC37C1BDF2}" srcOrd="1" destOrd="0" presId="urn:microsoft.com/office/officeart/2005/8/layout/orgChart1"/>
    <dgm:cxn modelId="{D9234E05-1974-4D8D-93FB-BCBA4182808F}" type="presParOf" srcId="{155096AD-B3D5-49DC-9858-AD9ABC0E84A6}" destId="{C8AA3D85-A78E-456F-B34D-639222E7EA33}" srcOrd="1" destOrd="0" presId="urn:microsoft.com/office/officeart/2005/8/layout/orgChart1"/>
    <dgm:cxn modelId="{44658BBD-CE84-4812-A15C-547E9E189E04}" type="presParOf" srcId="{C8AA3D85-A78E-456F-B34D-639222E7EA33}" destId="{49EA5BCB-81F3-4FC4-BDEA-B9E8AA52A150}" srcOrd="0" destOrd="0" presId="urn:microsoft.com/office/officeart/2005/8/layout/orgChart1"/>
    <dgm:cxn modelId="{057BAE07-E6EC-4633-86AB-6F98342C0551}" type="presParOf" srcId="{C8AA3D85-A78E-456F-B34D-639222E7EA33}" destId="{86C44891-E128-4790-84AE-505BABC19CCC}" srcOrd="1" destOrd="0" presId="urn:microsoft.com/office/officeart/2005/8/layout/orgChart1"/>
    <dgm:cxn modelId="{D1DE9B0F-FCBB-4020-8E65-8640AF1F6351}" type="presParOf" srcId="{86C44891-E128-4790-84AE-505BABC19CCC}" destId="{F1E1C31F-20E7-4F41-9832-8B88F1EC4FE2}" srcOrd="0" destOrd="0" presId="urn:microsoft.com/office/officeart/2005/8/layout/orgChart1"/>
    <dgm:cxn modelId="{1B614BA9-9960-4A82-952F-F2F8DCC3DF2B}" type="presParOf" srcId="{F1E1C31F-20E7-4F41-9832-8B88F1EC4FE2}" destId="{2D9F1702-88E8-41A1-BC24-87E72CCDC5CD}" srcOrd="0" destOrd="0" presId="urn:microsoft.com/office/officeart/2005/8/layout/orgChart1"/>
    <dgm:cxn modelId="{85BE9191-5102-4CA0-BDAE-21F048F101A3}" type="presParOf" srcId="{F1E1C31F-20E7-4F41-9832-8B88F1EC4FE2}" destId="{5B20DBD8-D3FF-4756-8546-913FFE603D33}" srcOrd="1" destOrd="0" presId="urn:microsoft.com/office/officeart/2005/8/layout/orgChart1"/>
    <dgm:cxn modelId="{EB18B726-E7DD-4C28-A9FE-B5D6668C2B28}" type="presParOf" srcId="{86C44891-E128-4790-84AE-505BABC19CCC}" destId="{EDA826F4-8741-45F9-BD2A-DA74DAF81ABC}" srcOrd="1" destOrd="0" presId="urn:microsoft.com/office/officeart/2005/8/layout/orgChart1"/>
    <dgm:cxn modelId="{CA1C508D-9238-4883-98C9-386032B76016}" type="presParOf" srcId="{86C44891-E128-4790-84AE-505BABC19CCC}" destId="{6A838A51-9F8C-4B7A-8BF6-336F2C6ADD14}" srcOrd="2" destOrd="0" presId="urn:microsoft.com/office/officeart/2005/8/layout/orgChart1"/>
    <dgm:cxn modelId="{89B390DE-3704-4424-AE20-7361C2358891}" type="presParOf" srcId="{C8AA3D85-A78E-456F-B34D-639222E7EA33}" destId="{9668D163-DDF4-4985-A4BD-AD2ACB9E882B}" srcOrd="2" destOrd="0" presId="urn:microsoft.com/office/officeart/2005/8/layout/orgChart1"/>
    <dgm:cxn modelId="{668A7712-C10A-4535-9851-5D1DB1339296}" type="presParOf" srcId="{C8AA3D85-A78E-456F-B34D-639222E7EA33}" destId="{7CDC8F44-A7B6-46E4-887B-A1267EFBF0C2}" srcOrd="3" destOrd="0" presId="urn:microsoft.com/office/officeart/2005/8/layout/orgChart1"/>
    <dgm:cxn modelId="{E30A6F83-56A2-4BE4-862E-74D7C17A7F9D}" type="presParOf" srcId="{7CDC8F44-A7B6-46E4-887B-A1267EFBF0C2}" destId="{E74E5188-9E72-4CA8-A991-F14DB01E2FB3}" srcOrd="0" destOrd="0" presId="urn:microsoft.com/office/officeart/2005/8/layout/orgChart1"/>
    <dgm:cxn modelId="{5F9A8D0A-0B85-4E77-8B1F-FB1A7122990B}" type="presParOf" srcId="{E74E5188-9E72-4CA8-A991-F14DB01E2FB3}" destId="{A3DA8768-91C6-437E-B7A0-618A14D84460}" srcOrd="0" destOrd="0" presId="urn:microsoft.com/office/officeart/2005/8/layout/orgChart1"/>
    <dgm:cxn modelId="{CF87B899-D300-4888-BE26-D6E9A6C773DD}" type="presParOf" srcId="{E74E5188-9E72-4CA8-A991-F14DB01E2FB3}" destId="{6AD8641B-EAE2-4D23-AACE-4664F8464436}" srcOrd="1" destOrd="0" presId="urn:microsoft.com/office/officeart/2005/8/layout/orgChart1"/>
    <dgm:cxn modelId="{52EC40CA-E851-4057-9358-B89A02864383}" type="presParOf" srcId="{7CDC8F44-A7B6-46E4-887B-A1267EFBF0C2}" destId="{FAC03137-72A4-4106-A632-A78390109A3A}" srcOrd="1" destOrd="0" presId="urn:microsoft.com/office/officeart/2005/8/layout/orgChart1"/>
    <dgm:cxn modelId="{E4B2EEA0-985F-4CA8-B42B-FD2457E72A35}" type="presParOf" srcId="{7CDC8F44-A7B6-46E4-887B-A1267EFBF0C2}" destId="{5EA4E744-612F-4F77-9606-E78A68C4E158}" srcOrd="2" destOrd="0" presId="urn:microsoft.com/office/officeart/2005/8/layout/orgChart1"/>
    <dgm:cxn modelId="{0C57DE9D-588F-406D-AF45-934BE248D18B}" type="presParOf" srcId="{155096AD-B3D5-49DC-9858-AD9ABC0E84A6}" destId="{982899C9-2A15-440C-A050-F1684691B5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8D163-DDF4-4985-A4BD-AD2ACB9E882B}">
      <dsp:nvSpPr>
        <dsp:cNvPr id="0" name=""/>
        <dsp:cNvSpPr/>
      </dsp:nvSpPr>
      <dsp:spPr>
        <a:xfrm>
          <a:off x="1549821" y="663609"/>
          <a:ext cx="716396" cy="236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991"/>
              </a:lnTo>
              <a:lnTo>
                <a:pt x="716396" y="102991"/>
              </a:lnTo>
              <a:lnTo>
                <a:pt x="716396" y="2360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A5BCB-81F3-4FC4-BDEA-B9E8AA52A150}">
      <dsp:nvSpPr>
        <dsp:cNvPr id="0" name=""/>
        <dsp:cNvSpPr/>
      </dsp:nvSpPr>
      <dsp:spPr>
        <a:xfrm>
          <a:off x="823340" y="663609"/>
          <a:ext cx="726480" cy="236151"/>
        </a:xfrm>
        <a:custGeom>
          <a:avLst/>
          <a:gdLst/>
          <a:ahLst/>
          <a:cxnLst/>
          <a:rect l="0" t="0" r="0" b="0"/>
          <a:pathLst>
            <a:path>
              <a:moveTo>
                <a:pt x="726480" y="0"/>
              </a:moveTo>
              <a:lnTo>
                <a:pt x="726480" y="103128"/>
              </a:lnTo>
              <a:lnTo>
                <a:pt x="0" y="103128"/>
              </a:lnTo>
              <a:lnTo>
                <a:pt x="0" y="2361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077C5-015B-4D75-9742-CDC137EDA689}">
      <dsp:nvSpPr>
        <dsp:cNvPr id="0" name=""/>
        <dsp:cNvSpPr/>
      </dsp:nvSpPr>
      <dsp:spPr>
        <a:xfrm>
          <a:off x="829636" y="30168"/>
          <a:ext cx="1440368" cy="63344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Reference RES</a:t>
          </a:r>
          <a:endParaRPr lang="en-GB" sz="2400" kern="1200" dirty="0"/>
        </a:p>
      </dsp:txBody>
      <dsp:txXfrm>
        <a:off x="829636" y="30168"/>
        <a:ext cx="1440368" cy="633441"/>
      </dsp:txXfrm>
    </dsp:sp>
    <dsp:sp modelId="{2D9F1702-88E8-41A1-BC24-87E72CCDC5CD}">
      <dsp:nvSpPr>
        <dsp:cNvPr id="0" name=""/>
        <dsp:cNvSpPr/>
      </dsp:nvSpPr>
      <dsp:spPr>
        <a:xfrm>
          <a:off x="189899" y="899760"/>
          <a:ext cx="1266882" cy="254206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/>
            <a:t>NoCoop</a:t>
          </a:r>
          <a:endParaRPr lang="en-GB" sz="1200" kern="1200" dirty="0"/>
        </a:p>
      </dsp:txBody>
      <dsp:txXfrm>
        <a:off x="189899" y="899760"/>
        <a:ext cx="1266882" cy="254206"/>
      </dsp:txXfrm>
    </dsp:sp>
    <dsp:sp modelId="{A3DA8768-91C6-437E-B7A0-618A14D84460}">
      <dsp:nvSpPr>
        <dsp:cNvPr id="0" name=""/>
        <dsp:cNvSpPr/>
      </dsp:nvSpPr>
      <dsp:spPr>
        <a:xfrm>
          <a:off x="1632776" y="899623"/>
          <a:ext cx="1266882" cy="25200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Coop</a:t>
          </a:r>
          <a:endParaRPr lang="en-GB" sz="1400" kern="1200" dirty="0"/>
        </a:p>
      </dsp:txBody>
      <dsp:txXfrm>
        <a:off x="1632776" y="899623"/>
        <a:ext cx="1266882" cy="252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8D163-DDF4-4985-A4BD-AD2ACB9E882B}">
      <dsp:nvSpPr>
        <dsp:cNvPr id="0" name=""/>
        <dsp:cNvSpPr/>
      </dsp:nvSpPr>
      <dsp:spPr>
        <a:xfrm>
          <a:off x="1549821" y="663609"/>
          <a:ext cx="785669" cy="238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32"/>
              </a:lnTo>
              <a:lnTo>
                <a:pt x="785669" y="105332"/>
              </a:lnTo>
              <a:lnTo>
                <a:pt x="785669" y="2383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A5BCB-81F3-4FC4-BDEA-B9E8AA52A150}">
      <dsp:nvSpPr>
        <dsp:cNvPr id="0" name=""/>
        <dsp:cNvSpPr/>
      </dsp:nvSpPr>
      <dsp:spPr>
        <a:xfrm>
          <a:off x="773450" y="663609"/>
          <a:ext cx="776370" cy="236151"/>
        </a:xfrm>
        <a:custGeom>
          <a:avLst/>
          <a:gdLst/>
          <a:ahLst/>
          <a:cxnLst/>
          <a:rect l="0" t="0" r="0" b="0"/>
          <a:pathLst>
            <a:path>
              <a:moveTo>
                <a:pt x="776370" y="0"/>
              </a:moveTo>
              <a:lnTo>
                <a:pt x="776370" y="103128"/>
              </a:lnTo>
              <a:lnTo>
                <a:pt x="0" y="103128"/>
              </a:lnTo>
              <a:lnTo>
                <a:pt x="0" y="2361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077C5-015B-4D75-9742-CDC137EDA689}">
      <dsp:nvSpPr>
        <dsp:cNvPr id="0" name=""/>
        <dsp:cNvSpPr/>
      </dsp:nvSpPr>
      <dsp:spPr>
        <a:xfrm>
          <a:off x="774216" y="30168"/>
          <a:ext cx="1551208" cy="633441"/>
        </a:xfrm>
        <a:prstGeom prst="rect">
          <a:avLst/>
        </a:prstGeom>
        <a:solidFill>
          <a:srgbClr val="5995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High RES</a:t>
          </a:r>
          <a:endParaRPr lang="en-GB" sz="2400" kern="1200" dirty="0"/>
        </a:p>
      </dsp:txBody>
      <dsp:txXfrm>
        <a:off x="774216" y="30168"/>
        <a:ext cx="1551208" cy="633441"/>
      </dsp:txXfrm>
    </dsp:sp>
    <dsp:sp modelId="{2D9F1702-88E8-41A1-BC24-87E72CCDC5CD}">
      <dsp:nvSpPr>
        <dsp:cNvPr id="0" name=""/>
        <dsp:cNvSpPr/>
      </dsp:nvSpPr>
      <dsp:spPr>
        <a:xfrm>
          <a:off x="140009" y="899760"/>
          <a:ext cx="1266882" cy="254206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/>
            <a:t>NoCoop</a:t>
          </a:r>
          <a:endParaRPr lang="en-GB" sz="1200" kern="1200" dirty="0"/>
        </a:p>
      </dsp:txBody>
      <dsp:txXfrm>
        <a:off x="140009" y="899760"/>
        <a:ext cx="1266882" cy="254206"/>
      </dsp:txXfrm>
    </dsp:sp>
    <dsp:sp modelId="{A3DA8768-91C6-437E-B7A0-618A14D84460}">
      <dsp:nvSpPr>
        <dsp:cNvPr id="0" name=""/>
        <dsp:cNvSpPr/>
      </dsp:nvSpPr>
      <dsp:spPr>
        <a:xfrm>
          <a:off x="1702049" y="901965"/>
          <a:ext cx="1266882" cy="252001"/>
        </a:xfrm>
        <a:prstGeom prst="rect">
          <a:avLst/>
        </a:prstGeom>
        <a:solidFill>
          <a:srgbClr val="5995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Coop</a:t>
          </a:r>
          <a:endParaRPr lang="en-GB" sz="1400" kern="1200" dirty="0"/>
        </a:p>
      </dsp:txBody>
      <dsp:txXfrm>
        <a:off x="1702049" y="901965"/>
        <a:ext cx="1266882" cy="252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9E5A0-033E-4828-878F-7F8E7038FFB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0F6FD-F7AA-4877-9B45-30365D8B972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93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BF510-2B15-4469-B3E9-BBC7F1325BE2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5113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14399"/>
            <a:ext cx="543433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5E986-C8E5-49A2-93B8-EA67D8C2208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28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5E986-C8E5-49A2-93B8-EA67D8C220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968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Figure: 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of current (2020) </a:t>
            </a:r>
            <a:r>
              <a:rPr lang="en-GB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(left) 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future (2050 </a:t>
            </a:r>
            <a:r>
              <a:rPr lang="en-GB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(right)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hydropower installations in the CESEC region according to modelling (</a:t>
            </a:r>
            <a:r>
              <a:rPr lang="en-GB" sz="1200" i="1" u="sng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HighRES</a:t>
            </a:r>
            <a:r>
              <a:rPr lang="en-GB" sz="12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-Coop scenario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5E986-C8E5-49A2-93B8-EA67D8C220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579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5E986-C8E5-49A2-93B8-EA67D8C220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29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Figure: 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of current (2020) </a:t>
            </a:r>
            <a:r>
              <a:rPr lang="en-GB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(left) 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future (2050 </a:t>
            </a:r>
            <a:r>
              <a:rPr lang="en-GB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(right)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PV installations in the CESEC region according to modelling (</a:t>
            </a:r>
            <a:r>
              <a:rPr lang="en-GB" sz="1200" i="1" u="sng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HighRES</a:t>
            </a:r>
            <a:r>
              <a:rPr lang="en-GB" sz="12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-Coop scenario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5E986-C8E5-49A2-93B8-EA67D8C220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138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5E986-C8E5-49A2-93B8-EA67D8C220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579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Mapping of current (2020) (left) and future (2050 (right)) wind onshore installations in the CESEC region according to modelling (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HighRES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-Coop scenario))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5E986-C8E5-49A2-93B8-EA67D8C220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381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Mapping of current (2020) (left) and future (2050 (right)) RES installations (key RES: wind, PV, hydro) in the CESEC region according to modelling (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HighRES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-Coop scenario))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5E986-C8E5-49A2-93B8-EA67D8C220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045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Comparing the mapping of future (2050 (right)) RES installations (key RES: wind, PV, hydro) in the CESEC region according to modelling (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RefRES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HighRES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-Coop scenario))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5E986-C8E5-49A2-93B8-EA67D8C220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679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mapping exercise performed within this study for the CESEC region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reveals the massive energy transition envisaged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Renewables are expected to dominate power supply in future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and this is getting apparent also in the widespread of their geographical distribution.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Thanks to photovoltaics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a key technology already today and in future, which represents a promising generation asset at a local level, one can identify the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broadened geographical distribution of RES installations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If certain areas offer economically viable potentials also for other key RES technologies like onshore wind the power density increases significantly.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Thus, the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combination of solar PV and wind energy at regional level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allows to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identify those areas with most promising site conditions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serving as basis for further elaboration of CB RES and infrastructure cooperation. 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5E986-C8E5-49A2-93B8-EA67D8C220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66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A first draft shortlist of such areas / zones: 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Austria, Hungary and Slovakia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Border region with promising site conditions specifically for onshore wind but also solar PV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Bosnia and Herzegovina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combination of solar and wind onshore, specifically in the South-Eastern part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Bulgaria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North Eastern border of Bulgaria – wind onshore and solar PV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Croatia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solar PV in combination with onshore wind, specifically in the Southern parts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Greece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several locations offer promising site conditions for both solar PV and wind onshore – infrastructure needs occur with neighbouring countries.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South-Eastern part (at the Adriatic coast) – combination of solar and wind onshore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Romania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Eastern parts – wind onshore and solar PV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Serbia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Norther border area – onshore wind in combination with solar PV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Ukraine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Western and Southern parts (thanks to remarkably good site conditions for onshore wind)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5E986-C8E5-49A2-93B8-EA67D8C220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1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Ziel: Erhebliche und praktische Beiträge zur Erleichterung der Integration erneuerbarer Energiequellen (RES) in der CESEC-Region leisten</a:t>
            </a:r>
            <a:br>
              <a:rPr lang="de-DE" dirty="0"/>
            </a:br>
            <a:r>
              <a:rPr lang="de-DE" dirty="0"/>
              <a:t>Ansatz: Analyse von Studien, Daten &amp; </a:t>
            </a:r>
            <a:r>
              <a:rPr lang="de-DE" dirty="0" err="1"/>
              <a:t>ProjektenQuerverifizierung</a:t>
            </a:r>
            <a:r>
              <a:rPr lang="de-DE" dirty="0"/>
              <a:t> mit relevanten (nationalen) </a:t>
            </a:r>
            <a:r>
              <a:rPr lang="de-DE" dirty="0" err="1"/>
              <a:t>DatenModellieren</a:t>
            </a:r>
            <a:r>
              <a:rPr lang="de-DE" dirty="0"/>
              <a:t>  Stakeholder-</a:t>
            </a:r>
            <a:r>
              <a:rPr lang="de-DE" dirty="0" err="1"/>
              <a:t>KonsultationVorstellungsgespräche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5E986-C8E5-49A2-93B8-EA67D8C220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785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5E986-C8E5-49A2-93B8-EA67D8C2208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42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5E986-C8E5-49A2-93B8-EA67D8C220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405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EU Green Deal raises the need for a stronger uptake of renewables: assumed increase in RES target from 32% to 40% require high increases of the targeted 2030 RES share for e.g. Slovenia, Austria, Slovenia, Hungary, or Slovakia</a:t>
            </a:r>
          </a:p>
          <a:p>
            <a:r>
              <a:rPr lang="en-GB" dirty="0"/>
              <a:t>Moderate impacts for Greece or Croatia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5E986-C8E5-49A2-93B8-EA67D8C220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283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Figure: 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quo (2019), planned (NECP target) and </a:t>
            </a:r>
            <a:r>
              <a:rPr lang="en-GB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modelled 2030 RES shares by CESEC country 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assessed scenarios (</a:t>
            </a:r>
            <a:r>
              <a:rPr lang="en-GB" sz="1200" i="1" u="sng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RefRES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200" i="1" u="sng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HighRES</a:t>
            </a:r>
            <a:r>
              <a:rPr lang="en-GB" sz="12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scenarios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b="1" dirty="0">
                <a:solidFill>
                  <a:srgbClr val="006EB8"/>
                </a:solidFill>
              </a:rPr>
              <a:t>Green Deal needs vs national planning in CESEC: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/>
              <a:t>By 2030 </a:t>
            </a:r>
            <a:r>
              <a:rPr lang="en-GB" b="1" dirty="0"/>
              <a:t>only small difference between both perspectives in CESEC</a:t>
            </a:r>
            <a:r>
              <a:rPr lang="en-GB" dirty="0"/>
              <a:t>: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u="sng" dirty="0"/>
              <a:t>RES-E share:</a:t>
            </a:r>
            <a:r>
              <a:rPr lang="en-GB" dirty="0"/>
              <a:t>  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53.1%</a:t>
            </a:r>
            <a:r>
              <a:rPr lang="en-GB" dirty="0"/>
              <a:t> </a:t>
            </a:r>
            <a:r>
              <a:rPr lang="en-GB" sz="1100" dirty="0"/>
              <a:t>(</a:t>
            </a:r>
            <a:r>
              <a:rPr lang="en-GB" sz="1100" b="1" dirty="0" err="1"/>
              <a:t>HighRES</a:t>
            </a:r>
            <a:r>
              <a:rPr lang="en-GB" sz="1100" dirty="0"/>
              <a:t> scenarios) </a:t>
            </a:r>
            <a:endParaRPr lang="en-GB" dirty="0"/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49% </a:t>
            </a:r>
            <a:r>
              <a:rPr lang="en-GB" sz="1100" dirty="0"/>
              <a:t>(</a:t>
            </a:r>
            <a:r>
              <a:rPr lang="en-GB" sz="1100" b="1" dirty="0" err="1"/>
              <a:t>RefRES</a:t>
            </a:r>
            <a:r>
              <a:rPr lang="en-GB" sz="1100" dirty="0"/>
              <a:t> scenarios). </a:t>
            </a:r>
            <a:endParaRPr lang="en-GB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u="sng" dirty="0"/>
              <a:t>Reasons?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ambitious policy planning as </a:t>
            </a:r>
            <a:br>
              <a:rPr lang="en-GB" dirty="0"/>
            </a:br>
            <a:r>
              <a:rPr lang="en-GB" dirty="0"/>
              <a:t>(cf. Austria, Greece, Italy, North Macedonia) 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practical limits to market growth in several other countries </a:t>
            </a:r>
            <a:br>
              <a:rPr lang="en-GB" dirty="0"/>
            </a:br>
            <a:r>
              <a:rPr lang="en-GB" dirty="0"/>
              <a:t>(e.g. Kosovo, Moldova or Ukraine)</a:t>
            </a:r>
            <a:endParaRPr lang="en-US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5E986-C8E5-49A2-93B8-EA67D8C220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185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b="1" dirty="0">
                <a:solidFill>
                  <a:srgbClr val="006EB8"/>
                </a:solidFill>
              </a:rPr>
              <a:t>Cross-border RES cooperation suggests to reallocate RES investments: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Modelling reveals that </a:t>
            </a:r>
            <a:r>
              <a:rPr lang="en-GB" b="1" dirty="0"/>
              <a:t>Albania, Bosnia and Herzegovina, Italy, Montenegro and Slovakia may offer promising RES potentials </a:t>
            </a:r>
            <a:r>
              <a:rPr lang="en-GB" dirty="0"/>
              <a:t>not required for own RES target achievement.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Similar trends are applicable under both assessed policy perspectives </a:t>
            </a:r>
            <a:r>
              <a:rPr lang="en-GB" dirty="0"/>
              <a:t>(</a:t>
            </a:r>
            <a:r>
              <a:rPr lang="en-GB" u="sng" dirty="0" err="1"/>
              <a:t>RefRES</a:t>
            </a:r>
            <a:r>
              <a:rPr lang="en-GB" dirty="0"/>
              <a:t> and </a:t>
            </a:r>
            <a:r>
              <a:rPr lang="en-GB" u="sng" dirty="0" err="1"/>
              <a:t>HighRES</a:t>
            </a:r>
            <a:r>
              <a:rPr lang="en-GB" u="sng" dirty="0"/>
              <a:t> scenarios</a:t>
            </a:r>
            <a:r>
              <a:rPr lang="en-GB" dirty="0"/>
              <a:t>).</a:t>
            </a:r>
            <a:endParaRPr lang="en-US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5E986-C8E5-49A2-93B8-EA67D8C220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709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Figure: 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quo (2019), planned (NECP target) and </a:t>
            </a:r>
            <a:r>
              <a:rPr lang="en-GB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modelled 2030 RES shares by CESEC country 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assessed scenarios (</a:t>
            </a:r>
            <a:r>
              <a:rPr lang="en-GB" sz="1200" i="1" u="sng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RefRES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200" i="1" u="sng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HighRES</a:t>
            </a:r>
            <a:r>
              <a:rPr lang="en-GB" sz="12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scenarios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b="1" dirty="0">
                <a:solidFill>
                  <a:srgbClr val="006EB8"/>
                </a:solidFill>
              </a:rPr>
              <a:t>Green Deal needs vs national planning in CESEC: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/>
              <a:t>By 2030 </a:t>
            </a:r>
            <a:r>
              <a:rPr lang="en-GB" b="1" dirty="0"/>
              <a:t>only small difference between both perspectives in CESEC</a:t>
            </a:r>
            <a:r>
              <a:rPr lang="en-GB" dirty="0"/>
              <a:t>: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u="sng" dirty="0"/>
              <a:t>RES-E share:</a:t>
            </a:r>
            <a:r>
              <a:rPr lang="en-GB" dirty="0"/>
              <a:t>  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53.1%</a:t>
            </a:r>
            <a:r>
              <a:rPr lang="en-GB" dirty="0"/>
              <a:t> </a:t>
            </a:r>
            <a:r>
              <a:rPr lang="en-GB" sz="1100" dirty="0"/>
              <a:t>(</a:t>
            </a:r>
            <a:r>
              <a:rPr lang="en-GB" sz="1100" b="1" dirty="0" err="1"/>
              <a:t>HighRES</a:t>
            </a:r>
            <a:r>
              <a:rPr lang="en-GB" sz="1100" dirty="0"/>
              <a:t> scenarios) </a:t>
            </a:r>
            <a:endParaRPr lang="en-GB" dirty="0"/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49% </a:t>
            </a:r>
            <a:r>
              <a:rPr lang="en-GB" sz="1100" dirty="0"/>
              <a:t>(</a:t>
            </a:r>
            <a:r>
              <a:rPr lang="en-GB" sz="1100" b="1" dirty="0" err="1"/>
              <a:t>RefRES</a:t>
            </a:r>
            <a:r>
              <a:rPr lang="en-GB" sz="1100" dirty="0"/>
              <a:t> scenarios). </a:t>
            </a:r>
            <a:endParaRPr lang="en-GB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u="sng" dirty="0"/>
              <a:t>Reasons?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ambitious policy planning as </a:t>
            </a:r>
            <a:br>
              <a:rPr lang="en-GB" dirty="0"/>
            </a:br>
            <a:r>
              <a:rPr lang="en-GB" dirty="0"/>
              <a:t>(cf. Austria, Greece, Italy, North Macedonia) 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practical limits to market growth in several other countries </a:t>
            </a:r>
            <a:br>
              <a:rPr lang="en-GB" dirty="0"/>
            </a:br>
            <a:r>
              <a:rPr lang="en-GB" dirty="0"/>
              <a:t>(e.g. Kosovo, Moldova or Ukraine)</a:t>
            </a:r>
            <a:endParaRPr lang="en-US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5E986-C8E5-49A2-93B8-EA67D8C220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9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Figure: 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electricity generation from RES at CESEC level up to 2050, exemplified for the </a:t>
            </a:r>
            <a:r>
              <a:rPr lang="en-GB" sz="1400" i="1" u="sng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RefRES-NoCoop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(left) 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GB" sz="1400" i="1" u="sng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HighRES</a:t>
            </a:r>
            <a:r>
              <a:rPr lang="en-GB" sz="14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-Coop scenario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(right)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14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400" b="1" dirty="0"/>
              <a:t>Changing the technology mix</a:t>
            </a:r>
            <a:r>
              <a:rPr lang="en-GB" b="1" dirty="0"/>
              <a:t>: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b="1" dirty="0"/>
              <a:t>dominance of hydropower in electricity supply is expected to diminish</a:t>
            </a:r>
            <a:r>
              <a:rPr lang="en-GB" dirty="0"/>
              <a:t>. 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Solar electricity and wind power will become the major contributor</a:t>
            </a:r>
            <a:r>
              <a:rPr lang="en-GB" dirty="0"/>
              <a:t> to future electricity supply. 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Of interest, </a:t>
            </a:r>
            <a:r>
              <a:rPr lang="en-GB" b="1" dirty="0"/>
              <a:t>wind energy may act as marginal generation option</a:t>
            </a:r>
            <a:r>
              <a:rPr lang="en-GB" dirty="0"/>
              <a:t>, reaching the highest share among all technologies within total electricity generation from RES only if a strong RES ambition is imposed (</a:t>
            </a:r>
            <a:r>
              <a:rPr lang="en-GB" dirty="0" err="1"/>
              <a:t>HighRES</a:t>
            </a:r>
            <a:r>
              <a:rPr lang="en-GB" dirty="0"/>
              <a:t> scenarios).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5E986-C8E5-49A2-93B8-EA67D8C220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32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emf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7033" y="-16459"/>
            <a:ext cx="9218066" cy="51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6825" y="3574038"/>
            <a:ext cx="4225175" cy="1301967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787774"/>
            <a:ext cx="1805664" cy="37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0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hoic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"/>
            <a:ext cx="9147237" cy="51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46825" y="3574038"/>
            <a:ext cx="4225175" cy="1301967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61215"/>
            <a:ext cx="1512169" cy="3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5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hoic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"/>
            <a:ext cx="9147237" cy="51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46825" y="3574038"/>
            <a:ext cx="4225175" cy="1229959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61215"/>
            <a:ext cx="1512169" cy="3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51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hoic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3538"/>
            <a:ext cx="9154859" cy="514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46825" y="3574038"/>
            <a:ext cx="4225175" cy="1301967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61215"/>
            <a:ext cx="1512169" cy="3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15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hoic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"/>
            <a:ext cx="9147237" cy="51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46825" y="3574038"/>
            <a:ext cx="4225175" cy="1229959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61215"/>
            <a:ext cx="1512169" cy="3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4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hoic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"/>
            <a:ext cx="9147237" cy="51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46825" y="3574038"/>
            <a:ext cx="4225175" cy="1229959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61215"/>
            <a:ext cx="1512169" cy="3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55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hoic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"/>
            <a:ext cx="9147237" cy="5136644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46825" y="3574038"/>
            <a:ext cx="4225175" cy="1229959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61215"/>
            <a:ext cx="1512169" cy="3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hoic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"/>
            <a:ext cx="9147237" cy="5136644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46825" y="3574038"/>
            <a:ext cx="4225175" cy="1229959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61215"/>
            <a:ext cx="1512169" cy="3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04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hoic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8"/>
            <a:ext cx="9154860" cy="5140924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46825" y="3574038"/>
            <a:ext cx="4225175" cy="1229959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61215"/>
            <a:ext cx="1512169" cy="3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64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hoic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"/>
            <a:ext cx="9147237" cy="51366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6825" y="3574038"/>
            <a:ext cx="4225175" cy="1229959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61215"/>
            <a:ext cx="1512169" cy="3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68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hoic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"/>
            <a:ext cx="9147237" cy="51366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6825" y="3574038"/>
            <a:ext cx="4225175" cy="1229959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61215"/>
            <a:ext cx="1512169" cy="3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7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7033" y="-16459"/>
            <a:ext cx="9218066" cy="51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46825" y="3574038"/>
            <a:ext cx="4225175" cy="1301967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787774"/>
            <a:ext cx="1805664" cy="37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373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8C83911-F245-4338-8D3F-2946E6360A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"/>
            <a:ext cx="9147237" cy="5136644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6378D4E6-3223-43FC-8FDC-1C11D5EB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25" y="3574038"/>
            <a:ext cx="4225175" cy="1229959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61215"/>
            <a:ext cx="1512169" cy="3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28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71551"/>
            <a:ext cx="7886700" cy="504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609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71551"/>
            <a:ext cx="7886700" cy="504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35645"/>
            <a:ext cx="4244280" cy="3240361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  <a:lvl2pPr marL="311400" indent="0">
              <a:buNone/>
              <a:defRPr sz="1200" baseline="0"/>
            </a:lvl2pPr>
            <a:lvl3pPr marL="671400" indent="0">
              <a:buNone/>
              <a:defRPr sz="1200" baseline="0"/>
            </a:lvl3pPr>
            <a:lvl4pPr marL="1031400" indent="0">
              <a:buNone/>
              <a:defRPr sz="1200" baseline="0"/>
            </a:lvl4pPr>
            <a:lvl5pPr marL="1391400" indent="0">
              <a:buNone/>
              <a:defRPr sz="12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48200" y="1635644"/>
            <a:ext cx="4244280" cy="324036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030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Body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35645"/>
            <a:ext cx="4244280" cy="3240361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  <a:lvl2pPr marL="311400" indent="0">
              <a:buNone/>
              <a:defRPr sz="1200" baseline="0"/>
            </a:lvl2pPr>
            <a:lvl3pPr marL="671400" indent="0">
              <a:buNone/>
              <a:defRPr sz="1200" baseline="0"/>
            </a:lvl3pPr>
            <a:lvl4pPr marL="1031400" indent="0">
              <a:buNone/>
              <a:defRPr sz="1200" baseline="0"/>
            </a:lvl4pPr>
            <a:lvl5pPr marL="1391400" indent="0">
              <a:buNone/>
              <a:defRPr sz="12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71551"/>
            <a:ext cx="7886700" cy="504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51520" y="1635644"/>
            <a:ext cx="4244280" cy="324036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29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ullet Lis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71551"/>
            <a:ext cx="7886700" cy="504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35645"/>
            <a:ext cx="4244280" cy="324036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48200" y="1635644"/>
            <a:ext cx="4244280" cy="324036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217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Bullet Lis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35645"/>
            <a:ext cx="4244280" cy="324036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71106" y="1635644"/>
            <a:ext cx="4244280" cy="3240361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71551"/>
            <a:ext cx="7886700" cy="504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64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71551"/>
            <a:ext cx="7886700" cy="504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35646"/>
            <a:ext cx="8640960" cy="3262312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482850" indent="-171450">
              <a:buFont typeface="Arial" panose="020B0604020202020204" pitchFamily="34" charset="0"/>
              <a:buChar char="•"/>
              <a:defRPr/>
            </a:lvl2pPr>
            <a:lvl3pPr marL="842850" indent="-171450">
              <a:buFont typeface="Arial" panose="020B0604020202020204" pitchFamily="34" charset="0"/>
              <a:buChar char="•"/>
              <a:defRPr/>
            </a:lvl3pPr>
            <a:lvl4pPr marL="1202850" indent="-171450">
              <a:buFont typeface="Arial" panose="020B0604020202020204" pitchFamily="34" charset="0"/>
              <a:buChar char="•"/>
              <a:defRPr/>
            </a:lvl4pPr>
            <a:lvl5pPr marL="15628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65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71551"/>
            <a:ext cx="7886700" cy="504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35646"/>
            <a:ext cx="8640960" cy="3262312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482850" indent="-171450">
              <a:buFont typeface="Arial" panose="020B0604020202020204" pitchFamily="34" charset="0"/>
              <a:buChar char="•"/>
              <a:defRPr/>
            </a:lvl2pPr>
            <a:lvl3pPr marL="842850" indent="-171450">
              <a:buFont typeface="Arial" panose="020B0604020202020204" pitchFamily="34" charset="0"/>
              <a:buChar char="•"/>
              <a:defRPr/>
            </a:lvl3pPr>
            <a:lvl4pPr marL="1202850" indent="-171450">
              <a:buFont typeface="Arial" panose="020B0604020202020204" pitchFamily="34" charset="0"/>
              <a:buChar char="•"/>
              <a:defRPr/>
            </a:lvl4pPr>
            <a:lvl5pPr marL="15628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225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35645"/>
            <a:ext cx="4244280" cy="3240361"/>
          </a:xfrm>
        </p:spPr>
        <p:txBody>
          <a:bodyPr/>
          <a:lstStyle>
            <a:lvl1pPr marL="0" indent="0">
              <a:buNone/>
              <a:defRPr/>
            </a:lvl1pPr>
            <a:lvl2pPr marL="311400" indent="0">
              <a:buNone/>
              <a:defRPr/>
            </a:lvl2pPr>
            <a:lvl3pPr marL="671400" indent="0">
              <a:buNone/>
              <a:defRPr/>
            </a:lvl3pPr>
            <a:lvl4pPr marL="1031400" indent="0">
              <a:buNone/>
              <a:defRPr/>
            </a:lvl4pPr>
            <a:lvl5pPr marL="1391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5645"/>
            <a:ext cx="4244280" cy="3240361"/>
          </a:xfrm>
        </p:spPr>
        <p:txBody>
          <a:bodyPr/>
          <a:lstStyle>
            <a:lvl1pPr marL="0" indent="0">
              <a:buNone/>
              <a:defRPr/>
            </a:lvl1pPr>
            <a:lvl2pPr marL="311400" indent="0">
              <a:buNone/>
              <a:defRPr/>
            </a:lvl2pPr>
            <a:lvl3pPr marL="671400" indent="0">
              <a:buNone/>
              <a:defRPr/>
            </a:lvl3pPr>
            <a:lvl4pPr marL="1031400" indent="0">
              <a:buNone/>
              <a:defRPr/>
            </a:lvl4pPr>
            <a:lvl5pPr marL="1391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771551"/>
            <a:ext cx="7886700" cy="504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790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35645"/>
            <a:ext cx="4244280" cy="3240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5645"/>
            <a:ext cx="4244280" cy="3240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771551"/>
            <a:ext cx="7886700" cy="504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98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ho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6"/>
            <a:ext cx="9144000" cy="513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46825" y="3574038"/>
            <a:ext cx="4225175" cy="1301967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61215"/>
            <a:ext cx="1512169" cy="3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31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lum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35645"/>
            <a:ext cx="4244280" cy="3240361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5645"/>
            <a:ext cx="4244280" cy="3240361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771551"/>
            <a:ext cx="7886700" cy="504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312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lumn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35645"/>
            <a:ext cx="4244280" cy="32403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5645"/>
            <a:ext cx="4244280" cy="32403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771551"/>
            <a:ext cx="7886700" cy="504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44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ho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"/>
            <a:ext cx="9147237" cy="51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46825" y="3574038"/>
            <a:ext cx="4225175" cy="1301967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61215"/>
            <a:ext cx="1512169" cy="3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2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ho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"/>
            <a:ext cx="9147237" cy="51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46825" y="3574038"/>
            <a:ext cx="4225175" cy="1301967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61215"/>
            <a:ext cx="1512169" cy="3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4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hoi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538"/>
            <a:ext cx="9154859" cy="514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46825" y="3574038"/>
            <a:ext cx="4225175" cy="1301967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61215"/>
            <a:ext cx="1512169" cy="3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7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hoic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678"/>
            <a:ext cx="9147237" cy="51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46825" y="3574038"/>
            <a:ext cx="4225175" cy="1301967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61215"/>
            <a:ext cx="1512169" cy="3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3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hoic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"/>
            <a:ext cx="9147237" cy="51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46825" y="3574038"/>
            <a:ext cx="4225175" cy="1229959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61215"/>
            <a:ext cx="1512169" cy="3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4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hoic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"/>
            <a:ext cx="9147236" cy="513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46825" y="3574038"/>
            <a:ext cx="4225175" cy="1301967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61215"/>
            <a:ext cx="1512169" cy="311715"/>
          </a:xfrm>
          <a:prstGeom prst="rect">
            <a:avLst/>
          </a:prstGeom>
        </p:spPr>
      </p:pic>
      <p:pic>
        <p:nvPicPr>
          <p:cNvPr id="5" name="Bild 1">
            <a:extLst>
              <a:ext uri="{FF2B5EF4-FFF2-40B4-BE49-F238E27FC236}">
                <a16:creationId xmlns:a16="http://schemas.microsoft.com/office/drawing/2014/main" id="{081E4391-263B-4D7F-97BF-F9ACF4170F3A}"/>
              </a:ext>
            </a:extLst>
          </p:cNvPr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36" y="185938"/>
            <a:ext cx="987580" cy="282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4EA93-9FBE-4841-B7C3-B0408BB7647B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7" y="151196"/>
            <a:ext cx="1143652" cy="360084"/>
          </a:xfrm>
          <a:prstGeom prst="rect">
            <a:avLst/>
          </a:prstGeom>
        </p:spPr>
      </p:pic>
      <p:pic>
        <p:nvPicPr>
          <p:cNvPr id="7" name="Grafik 828688539">
            <a:extLst>
              <a:ext uri="{FF2B5EF4-FFF2-40B4-BE49-F238E27FC236}">
                <a16:creationId xmlns:a16="http://schemas.microsoft.com/office/drawing/2014/main" id="{B4CF1DC7-DFCB-4B8F-800A-0DA45EE83CF9}"/>
              </a:ext>
            </a:extLst>
          </p:cNvPr>
          <p:cNvPicPr/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28" y="185938"/>
            <a:ext cx="1106085" cy="282633"/>
          </a:xfrm>
          <a:prstGeom prst="rect">
            <a:avLst/>
          </a:prstGeom>
        </p:spPr>
      </p:pic>
      <p:pic>
        <p:nvPicPr>
          <p:cNvPr id="9" name="Grafik 1">
            <a:extLst>
              <a:ext uri="{FF2B5EF4-FFF2-40B4-BE49-F238E27FC236}">
                <a16:creationId xmlns:a16="http://schemas.microsoft.com/office/drawing/2014/main" id="{8016604A-1865-47AD-BD55-55BB77BC9A67}"/>
              </a:ext>
            </a:extLst>
          </p:cNvPr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542" y="207588"/>
            <a:ext cx="1278825" cy="32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CD788E-4EAA-407D-882F-FCD51F80FD02}"/>
              </a:ext>
            </a:extLst>
          </p:cNvPr>
          <p:cNvPicPr/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332" y="198504"/>
            <a:ext cx="965513" cy="3117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27BE44-81CB-4971-8004-35ED0F1C137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5585" y="92432"/>
            <a:ext cx="699345" cy="4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8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Birmingham\MSU\Creative Services\ECORYS Branding 2017\PowerPoint\Darren Jackson\export\EcorysNewLogoWhite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81809"/>
            <a:ext cx="1080120" cy="37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46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52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8" r:id="rId6"/>
    <p:sldLayoutId id="2147483657" r:id="rId7"/>
    <p:sldLayoutId id="2147483659" r:id="rId8"/>
    <p:sldLayoutId id="2147483664" r:id="rId9"/>
    <p:sldLayoutId id="2147483660" r:id="rId10"/>
    <p:sldLayoutId id="2147483661" r:id="rId11"/>
    <p:sldLayoutId id="2147483662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63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7534"/>
            <a:ext cx="9154860" cy="4550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0953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96328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935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258E3A-8016-4C63-8659-35BFAE744534}" type="datetimeFigureOut">
              <a:rPr lang="en-GB" smtClean="0"/>
              <a:pPr/>
              <a:t>08/09/2021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93578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935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A75716-5457-468C-891D-78A1F19AD6A1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61215"/>
            <a:ext cx="1512169" cy="3117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B87071-8C25-465F-8EDE-B33FDFBB69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9161" y="108623"/>
            <a:ext cx="699345" cy="469644"/>
          </a:xfrm>
          <a:prstGeom prst="rect">
            <a:avLst/>
          </a:prstGeom>
        </p:spPr>
      </p:pic>
      <p:pic>
        <p:nvPicPr>
          <p:cNvPr id="11" name="Bild 1">
            <a:extLst>
              <a:ext uri="{FF2B5EF4-FFF2-40B4-BE49-F238E27FC236}">
                <a16:creationId xmlns:a16="http://schemas.microsoft.com/office/drawing/2014/main" id="{8489B851-E3C2-4336-8E0A-1930F82CBFA3}"/>
              </a:ext>
            </a:extLst>
          </p:cNvPr>
          <p:cNvPicPr/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36" y="185938"/>
            <a:ext cx="987580" cy="28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6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6" r:id="rId2"/>
    <p:sldLayoutId id="2147483686" r:id="rId3"/>
    <p:sldLayoutId id="2147483679" r:id="rId4"/>
    <p:sldLayoutId id="2147483687" r:id="rId5"/>
    <p:sldLayoutId id="2147483681" r:id="rId6"/>
    <p:sldLayoutId id="2147483683" r:id="rId7"/>
    <p:sldLayoutId id="2147483678" r:id="rId8"/>
    <p:sldLayoutId id="2147483680" r:id="rId9"/>
    <p:sldLayoutId id="2147483682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6EB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2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6.emf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13.png"/><Relationship Id="rId9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3286C9-DC3B-4047-AD2B-2E31E76B3C4A}"/>
              </a:ext>
            </a:extLst>
          </p:cNvPr>
          <p:cNvSpPr/>
          <p:nvPr/>
        </p:nvSpPr>
        <p:spPr>
          <a:xfrm>
            <a:off x="4098114" y="2656432"/>
            <a:ext cx="4438511" cy="774237"/>
          </a:xfrm>
          <a:prstGeom prst="rect">
            <a:avLst/>
          </a:prstGeom>
          <a:solidFill>
            <a:srgbClr val="2835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BEB5E3-1E1C-4F93-80A9-FD10615F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43758"/>
            <a:ext cx="8520122" cy="1301967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Central and South Eastern Europe energy connectivity (CESEC) </a:t>
            </a:r>
            <a:r>
              <a:rPr lang="de-DE" dirty="0"/>
              <a:t>Zusammenarbeit bei der Integration von erneuerbaren Energien</a:t>
            </a:r>
            <a:br>
              <a:rPr lang="en-GB" dirty="0"/>
            </a:br>
            <a:br>
              <a:rPr lang="en-GB" dirty="0"/>
            </a:br>
            <a:r>
              <a:rPr lang="en-GB" sz="2000" b="0" dirty="0"/>
              <a:t>IEWT 2021</a:t>
            </a:r>
            <a:br>
              <a:rPr lang="en-GB" sz="2000" b="0" dirty="0"/>
            </a:br>
            <a:r>
              <a:rPr lang="en-GB" sz="1400" b="0" dirty="0"/>
              <a:t>Lukas Liebmann, Gustav Resch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477123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1996E5AB-27C9-4526-9867-C8993B964325}"/>
              </a:ext>
            </a:extLst>
          </p:cNvPr>
          <p:cNvSpPr txBox="1"/>
          <p:nvPr/>
        </p:nvSpPr>
        <p:spPr>
          <a:xfrm>
            <a:off x="164300" y="4951660"/>
            <a:ext cx="6508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(Source: Green-X modelling)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CC5943-8121-446C-B442-EDBCEFA6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99" y="700979"/>
            <a:ext cx="8076075" cy="504056"/>
          </a:xfrm>
        </p:spPr>
        <p:txBody>
          <a:bodyPr>
            <a:noAutofit/>
          </a:bodyPr>
          <a:lstStyle/>
          <a:p>
            <a:r>
              <a:rPr lang="en-GB" dirty="0"/>
              <a:t>Cross-border RES cooperation in the 2030 context </a:t>
            </a:r>
            <a:r>
              <a:rPr lang="en-GB" sz="1600" dirty="0"/>
              <a:t>(CESEC)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54A1B70-DCC2-4338-9F48-B09FD2FAE2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7"/>
          <a:stretch/>
        </p:blipFill>
        <p:spPr bwMode="auto">
          <a:xfrm>
            <a:off x="252000" y="1928662"/>
            <a:ext cx="8640000" cy="30024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E9CE3B4A-4DA3-4D0B-A0F5-F746B9707E3E}"/>
              </a:ext>
            </a:extLst>
          </p:cNvPr>
          <p:cNvSpPr/>
          <p:nvPr/>
        </p:nvSpPr>
        <p:spPr>
          <a:xfrm>
            <a:off x="251999" y="1246507"/>
            <a:ext cx="8640000" cy="561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2030: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of RES-E share in gross electricity demand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(in percentage points)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driven by RES cooperation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0776D09D-DA0A-49AB-BEEF-B533C92D4746}"/>
              </a:ext>
            </a:extLst>
          </p:cNvPr>
          <p:cNvCxnSpPr/>
          <p:nvPr/>
        </p:nvCxnSpPr>
        <p:spPr>
          <a:xfrm flipV="1">
            <a:off x="734290" y="1939636"/>
            <a:ext cx="0" cy="216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3936CB40-2DA2-4922-A5DC-3D5E0AD0EF4D}"/>
              </a:ext>
            </a:extLst>
          </p:cNvPr>
          <p:cNvSpPr txBox="1"/>
          <p:nvPr/>
        </p:nvSpPr>
        <p:spPr>
          <a:xfrm>
            <a:off x="734290" y="1928662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surplus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A273A2A0-81CA-400E-85F1-1F809D0AFC13}"/>
              </a:ext>
            </a:extLst>
          </p:cNvPr>
          <p:cNvCxnSpPr>
            <a:cxnSpLocks/>
          </p:cNvCxnSpPr>
          <p:nvPr/>
        </p:nvCxnSpPr>
        <p:spPr>
          <a:xfrm rot="10800000" flipV="1">
            <a:off x="734290" y="4254798"/>
            <a:ext cx="0" cy="216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F8A0B7F1-DDB4-4D25-9A0F-E35DA428E254}"/>
              </a:ext>
            </a:extLst>
          </p:cNvPr>
          <p:cNvSpPr txBox="1"/>
          <p:nvPr/>
        </p:nvSpPr>
        <p:spPr>
          <a:xfrm>
            <a:off x="734290" y="4243824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deficit</a:t>
            </a:r>
          </a:p>
        </p:txBody>
      </p:sp>
      <p:pic>
        <p:nvPicPr>
          <p:cNvPr id="14" name="Grafik 7">
            <a:extLst>
              <a:ext uri="{FF2B5EF4-FFF2-40B4-BE49-F238E27FC236}">
                <a16:creationId xmlns:a16="http://schemas.microsoft.com/office/drawing/2014/main" id="{9EBCC0F2-723D-476E-BE0D-5A50AC0DB5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 bwMode="auto">
          <a:xfrm>
            <a:off x="4733778" y="2349304"/>
            <a:ext cx="4009293" cy="163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3626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928E8BD-8283-43DF-BF3B-E00C32975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46" y="1500422"/>
            <a:ext cx="8640000" cy="342569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996E5AB-27C9-4526-9867-C8993B964325}"/>
              </a:ext>
            </a:extLst>
          </p:cNvPr>
          <p:cNvSpPr txBox="1"/>
          <p:nvPr/>
        </p:nvSpPr>
        <p:spPr>
          <a:xfrm>
            <a:off x="180108" y="4956515"/>
            <a:ext cx="31926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(Source: Eurostat, NECP &amp; Green-X modelling)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CC5943-8121-446C-B442-EDBCEFA6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78" y="816118"/>
            <a:ext cx="7886700" cy="504056"/>
          </a:xfrm>
        </p:spPr>
        <p:txBody>
          <a:bodyPr>
            <a:normAutofit/>
          </a:bodyPr>
          <a:lstStyle/>
          <a:p>
            <a:r>
              <a:rPr lang="en-GB" dirty="0"/>
              <a:t>RES uptake in the electricity sector </a:t>
            </a:r>
            <a:r>
              <a:rPr lang="en-GB" sz="1600" dirty="0"/>
              <a:t>(CESEC)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3F7B827C-24EA-4EFC-B519-F7501D81D124}"/>
              </a:ext>
            </a:extLst>
          </p:cNvPr>
          <p:cNvSpPr/>
          <p:nvPr/>
        </p:nvSpPr>
        <p:spPr>
          <a:xfrm>
            <a:off x="4562211" y="628943"/>
            <a:ext cx="2164654" cy="8784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sng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CESEC </a:t>
            </a:r>
            <a:r>
              <a:rPr kumimoji="0" lang="de-DE" sz="1400" b="0" i="0" u="sng" strike="noStrike" kern="1200" cap="none" spc="0" normalizeH="0" baseline="0" noProof="0" dirty="0" err="1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</a:t>
            </a:r>
            <a:r>
              <a:rPr kumimoji="0" lang="de-DE" sz="1400" b="0" i="0" u="sng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006E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88.6%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HighRES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scenarios)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75%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RefRES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scenarios)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6E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CA9AE2D5-C4BA-4D1D-9006-FD3E07F152EA}"/>
              </a:ext>
            </a:extLst>
          </p:cNvPr>
          <p:cNvSpPr/>
          <p:nvPr/>
        </p:nvSpPr>
        <p:spPr>
          <a:xfrm>
            <a:off x="6726865" y="638066"/>
            <a:ext cx="2164654" cy="11006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2050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share of electricity generation from renewables in gross electricity demand</a:t>
            </a:r>
          </a:p>
        </p:txBody>
      </p:sp>
    </p:spTree>
    <p:extLst>
      <p:ext uri="{BB962C8B-B14F-4D97-AF65-F5344CB8AC3E}">
        <p14:creationId xmlns:p14="http://schemas.microsoft.com/office/powerpoint/2010/main" val="2043500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1996E5AB-27C9-4526-9867-C8993B964325}"/>
              </a:ext>
            </a:extLst>
          </p:cNvPr>
          <p:cNvSpPr txBox="1"/>
          <p:nvPr/>
        </p:nvSpPr>
        <p:spPr>
          <a:xfrm>
            <a:off x="7391400" y="992449"/>
            <a:ext cx="175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(Source: Green-X modelling)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042BE88-E1BC-4AD9-AA1D-DF6301F59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46" y="1246636"/>
            <a:ext cx="4320000" cy="378464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95D3FD9-9FB2-48A3-846D-358740840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908" y="1246639"/>
            <a:ext cx="4320000" cy="37846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5CC5943-8121-446C-B442-EDBCEFA6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76" y="727892"/>
            <a:ext cx="7886700" cy="504056"/>
          </a:xfrm>
        </p:spPr>
        <p:txBody>
          <a:bodyPr>
            <a:normAutofit/>
          </a:bodyPr>
          <a:lstStyle/>
          <a:p>
            <a:r>
              <a:rPr lang="en-GB" dirty="0"/>
              <a:t>Development of electricity generation from RES: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15628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818DC0D-B318-4750-B2CA-88FB348DD6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6" y="959399"/>
            <a:ext cx="8100000" cy="211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C7EB6FF-3AE0-4D5D-A353-79AE88A161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7" y="3046304"/>
            <a:ext cx="8100000" cy="21175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D9954107-FB9A-4123-A92C-D211C86ED7A1}"/>
              </a:ext>
            </a:extLst>
          </p:cNvPr>
          <p:cNvSpPr/>
          <p:nvPr/>
        </p:nvSpPr>
        <p:spPr>
          <a:xfrm>
            <a:off x="4472762" y="653226"/>
            <a:ext cx="4572000" cy="4405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Country-specific technology mix of installed RES capacities at present (2020</a:t>
            </a:r>
            <a:r>
              <a:rPr kumimoji="0" lang="en-GB" sz="1100" b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050" b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top</a:t>
            </a:r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and in future (2050</a:t>
            </a:r>
            <a:r>
              <a:rPr kumimoji="0" lang="en-GB" sz="1050" b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bottom</a:t>
            </a:r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GB" sz="1200" b="0" u="sng" strike="noStrike" kern="1200" cap="none" spc="0" normalizeH="0" baseline="0" noProof="0" dirty="0">
              <a:ln>
                <a:noFill/>
              </a:ln>
              <a:solidFill>
                <a:srgbClr val="006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CC5943-8121-446C-B442-EDBCEFA6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6" y="540438"/>
            <a:ext cx="4091884" cy="504056"/>
          </a:xfrm>
        </p:spPr>
        <p:txBody>
          <a:bodyPr>
            <a:normAutofit fontScale="90000"/>
          </a:bodyPr>
          <a:lstStyle/>
          <a:p>
            <a:r>
              <a:rPr lang="en-GB" dirty="0"/>
              <a:t>Changing the RES technology mix</a:t>
            </a:r>
            <a:endParaRPr lang="en-GB" sz="16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9D565D0-C98D-4E1B-8C1B-2568C2048BCC}"/>
              </a:ext>
            </a:extLst>
          </p:cNvPr>
          <p:cNvSpPr txBox="1"/>
          <p:nvPr/>
        </p:nvSpPr>
        <p:spPr>
          <a:xfrm>
            <a:off x="8344590" y="4570108"/>
            <a:ext cx="7994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(Source: Green-X modelling)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53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FC685BD5-5AF3-4B8E-8F34-8E0312C0BA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26" y="1084667"/>
            <a:ext cx="3583836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996E5AB-27C9-4526-9867-C8993B964325}"/>
              </a:ext>
            </a:extLst>
          </p:cNvPr>
          <p:cNvSpPr txBox="1"/>
          <p:nvPr/>
        </p:nvSpPr>
        <p:spPr>
          <a:xfrm>
            <a:off x="3744063" y="4580034"/>
            <a:ext cx="19490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(Source: Green-X modelling 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own analysis)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CC5943-8121-446C-B442-EDBCEFA6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2" y="662358"/>
            <a:ext cx="7886700" cy="331420"/>
          </a:xfrm>
        </p:spPr>
        <p:txBody>
          <a:bodyPr>
            <a:noAutofit/>
          </a:bodyPr>
          <a:lstStyle/>
          <a:p>
            <a:r>
              <a:rPr lang="en-GB" sz="1600" dirty="0"/>
              <a:t>Identification of promising CB RES projects in the CESEC region</a:t>
            </a:r>
            <a:endParaRPr lang="en-GB" sz="1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7A54850-2BA5-489E-8C2B-984D72FF47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2" y="1084667"/>
            <a:ext cx="3583724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F995CF7-5D3E-4704-AD26-BC1ED6858FDF}"/>
              </a:ext>
            </a:extLst>
          </p:cNvPr>
          <p:cNvSpPr txBox="1"/>
          <p:nvPr/>
        </p:nvSpPr>
        <p:spPr>
          <a:xfrm>
            <a:off x="3688646" y="1242174"/>
            <a:ext cx="2243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Insights from the mapping exercise: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Trends in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hydropower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exploitation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41AB85DF-251D-48E7-AE2D-1ECE48B1D3D5}"/>
              </a:ext>
            </a:extLst>
          </p:cNvPr>
          <p:cNvSpPr/>
          <p:nvPr/>
        </p:nvSpPr>
        <p:spPr>
          <a:xfrm>
            <a:off x="2618744" y="4239491"/>
            <a:ext cx="872601" cy="277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2817D467-B7BE-4765-81AF-12F136AE7C2C}"/>
              </a:ext>
            </a:extLst>
          </p:cNvPr>
          <p:cNvSpPr/>
          <p:nvPr/>
        </p:nvSpPr>
        <p:spPr>
          <a:xfrm>
            <a:off x="7869617" y="4239490"/>
            <a:ext cx="872601" cy="277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2050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851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4DF3B0B2-540E-401C-88DF-0349596863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34319"/>
              </p:ext>
            </p:extLst>
          </p:nvPr>
        </p:nvGraphicFramePr>
        <p:xfrm>
          <a:off x="347808" y="997020"/>
          <a:ext cx="5760000" cy="4073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4" imgW="10689120" imgH="7557480" progId="">
                  <p:embed/>
                </p:oleObj>
              </mc:Choice>
              <mc:Fallback>
                <p:oleObj r:id="rId4" imgW="10689120" imgH="7557480" progId="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4DF3B0B2-540E-401C-88DF-0349596863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7808" y="997020"/>
                        <a:ext cx="5760000" cy="4073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1996E5AB-27C9-4526-9867-C8993B964325}"/>
              </a:ext>
            </a:extLst>
          </p:cNvPr>
          <p:cNvSpPr txBox="1"/>
          <p:nvPr/>
        </p:nvSpPr>
        <p:spPr>
          <a:xfrm>
            <a:off x="6258664" y="4672706"/>
            <a:ext cx="194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(Source: Own analysis)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CC5943-8121-446C-B442-EDBCEFA6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46" y="603182"/>
            <a:ext cx="7886700" cy="369332"/>
          </a:xfrm>
        </p:spPr>
        <p:txBody>
          <a:bodyPr>
            <a:noAutofit/>
          </a:bodyPr>
          <a:lstStyle/>
          <a:p>
            <a:r>
              <a:rPr lang="en-GB" sz="1600" dirty="0"/>
              <a:t>Identification of promising CB RES projects in the CESEC region</a:t>
            </a:r>
            <a:endParaRPr lang="en-GB" sz="12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995CF7-5D3E-4704-AD26-BC1ED6858FDF}"/>
              </a:ext>
            </a:extLst>
          </p:cNvPr>
          <p:cNvSpPr txBox="1"/>
          <p:nvPr/>
        </p:nvSpPr>
        <p:spPr>
          <a:xfrm>
            <a:off x="6258664" y="1290665"/>
            <a:ext cx="2005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GIS-based analysis of solar potentials</a:t>
            </a:r>
          </a:p>
        </p:txBody>
      </p:sp>
    </p:spTree>
    <p:extLst>
      <p:ext uri="{BB962C8B-B14F-4D97-AF65-F5344CB8AC3E}">
        <p14:creationId xmlns:p14="http://schemas.microsoft.com/office/powerpoint/2010/main" val="2694828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939E7B4-3717-4ED3-A68E-416DF3D64F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9" y="1091603"/>
            <a:ext cx="3583836" cy="3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EBE7D1A-D19C-48D1-B42A-5C4C29F7C2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15" y="1091603"/>
            <a:ext cx="3583836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996E5AB-27C9-4526-9867-C8993B964325}"/>
              </a:ext>
            </a:extLst>
          </p:cNvPr>
          <p:cNvSpPr txBox="1"/>
          <p:nvPr/>
        </p:nvSpPr>
        <p:spPr>
          <a:xfrm>
            <a:off x="3744063" y="4580034"/>
            <a:ext cx="19490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(Source: Green-X modelling 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own analysis)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CC5943-8121-446C-B442-EDBCEFA6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9" y="587547"/>
            <a:ext cx="7886700" cy="504056"/>
          </a:xfrm>
        </p:spPr>
        <p:txBody>
          <a:bodyPr>
            <a:noAutofit/>
          </a:bodyPr>
          <a:lstStyle/>
          <a:p>
            <a:r>
              <a:rPr lang="en-GB" sz="1400" dirty="0"/>
              <a:t>Identification of promising CB RES projects in the CESEC region</a:t>
            </a:r>
            <a:endParaRPr lang="en-GB" sz="11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995CF7-5D3E-4704-AD26-BC1ED6858FDF}"/>
              </a:ext>
            </a:extLst>
          </p:cNvPr>
          <p:cNvSpPr txBox="1"/>
          <p:nvPr/>
        </p:nvSpPr>
        <p:spPr>
          <a:xfrm>
            <a:off x="3688646" y="1242174"/>
            <a:ext cx="2243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Insights from the mapping exercise: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Trends in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photovoltaics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exploitation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41AB85DF-251D-48E7-AE2D-1ECE48B1D3D5}"/>
              </a:ext>
            </a:extLst>
          </p:cNvPr>
          <p:cNvSpPr/>
          <p:nvPr/>
        </p:nvSpPr>
        <p:spPr>
          <a:xfrm>
            <a:off x="2618744" y="4239491"/>
            <a:ext cx="872601" cy="277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2817D467-B7BE-4765-81AF-12F136AE7C2C}"/>
              </a:ext>
            </a:extLst>
          </p:cNvPr>
          <p:cNvSpPr/>
          <p:nvPr/>
        </p:nvSpPr>
        <p:spPr>
          <a:xfrm>
            <a:off x="7869617" y="4239490"/>
            <a:ext cx="872601" cy="277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2050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942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1996E5AB-27C9-4526-9867-C8993B964325}"/>
              </a:ext>
            </a:extLst>
          </p:cNvPr>
          <p:cNvSpPr txBox="1"/>
          <p:nvPr/>
        </p:nvSpPr>
        <p:spPr>
          <a:xfrm>
            <a:off x="6099337" y="2239190"/>
            <a:ext cx="194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(Source: Own analysis)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995CF7-5D3E-4704-AD26-BC1ED6858FDF}"/>
              </a:ext>
            </a:extLst>
          </p:cNvPr>
          <p:cNvSpPr txBox="1"/>
          <p:nvPr/>
        </p:nvSpPr>
        <p:spPr>
          <a:xfrm>
            <a:off x="6099337" y="1246113"/>
            <a:ext cx="2543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GIS-based analysis of wind potentials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(onshore &amp; offshore)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6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A8047AF-F1A4-421E-974C-BCA4C13FEC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0" y="886249"/>
            <a:ext cx="5927777" cy="418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EDA2276-032B-42BF-BBE5-FCE0268952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345" y="2653693"/>
            <a:ext cx="3433565" cy="24209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5CC5943-8121-446C-B442-EDBCEFA6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58" y="519417"/>
            <a:ext cx="7886700" cy="504056"/>
          </a:xfrm>
        </p:spPr>
        <p:txBody>
          <a:bodyPr>
            <a:noAutofit/>
          </a:bodyPr>
          <a:lstStyle/>
          <a:p>
            <a:r>
              <a:rPr lang="en-GB" sz="1600" dirty="0"/>
              <a:t>Identification of promising cross-border RES projects in the CESEC region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64135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1FB2715C-73D9-4B6F-8444-FC8820EA43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428" y="1120938"/>
            <a:ext cx="3597137" cy="3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AC4B25C-3392-4FC9-B068-89102D0615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73" y="1105435"/>
            <a:ext cx="3583828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996E5AB-27C9-4526-9867-C8993B964325}"/>
              </a:ext>
            </a:extLst>
          </p:cNvPr>
          <p:cNvSpPr txBox="1"/>
          <p:nvPr/>
        </p:nvSpPr>
        <p:spPr>
          <a:xfrm>
            <a:off x="3744063" y="4580034"/>
            <a:ext cx="19490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(Source: Green-X modelling 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own analysis)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CC5943-8121-446C-B442-EDBCEFA6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57" y="560602"/>
            <a:ext cx="7886700" cy="504056"/>
          </a:xfrm>
        </p:spPr>
        <p:txBody>
          <a:bodyPr>
            <a:noAutofit/>
          </a:bodyPr>
          <a:lstStyle/>
          <a:p>
            <a:r>
              <a:rPr lang="en-GB" sz="1800" dirty="0"/>
              <a:t>Identification of promising CB RES projects in the CESEC region</a:t>
            </a:r>
            <a:endParaRPr lang="en-GB" sz="14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995CF7-5D3E-4704-AD26-BC1ED6858FDF}"/>
              </a:ext>
            </a:extLst>
          </p:cNvPr>
          <p:cNvSpPr txBox="1"/>
          <p:nvPr/>
        </p:nvSpPr>
        <p:spPr>
          <a:xfrm>
            <a:off x="3688646" y="1242174"/>
            <a:ext cx="2243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Insights from the mapping exercise: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Trends in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(onshore)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exploitation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41AB85DF-251D-48E7-AE2D-1ECE48B1D3D5}"/>
              </a:ext>
            </a:extLst>
          </p:cNvPr>
          <p:cNvSpPr/>
          <p:nvPr/>
        </p:nvSpPr>
        <p:spPr>
          <a:xfrm>
            <a:off x="2618744" y="4239491"/>
            <a:ext cx="872601" cy="277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2817D467-B7BE-4765-81AF-12F136AE7C2C}"/>
              </a:ext>
            </a:extLst>
          </p:cNvPr>
          <p:cNvSpPr/>
          <p:nvPr/>
        </p:nvSpPr>
        <p:spPr>
          <a:xfrm>
            <a:off x="7869617" y="4239490"/>
            <a:ext cx="872601" cy="277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2050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582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D816BDD-EB1F-4D0B-8F77-CA4A1FD9CC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560" y="1127865"/>
            <a:ext cx="3583829" cy="3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8B449F0-4319-451F-8E11-14A7D8325F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7" y="1127865"/>
            <a:ext cx="3583829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996E5AB-27C9-4526-9867-C8993B964325}"/>
              </a:ext>
            </a:extLst>
          </p:cNvPr>
          <p:cNvSpPr txBox="1"/>
          <p:nvPr/>
        </p:nvSpPr>
        <p:spPr>
          <a:xfrm>
            <a:off x="3744063" y="4580034"/>
            <a:ext cx="19490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(Source: Green-X modelling 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own analysis)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CC5943-8121-446C-B442-EDBCEFA6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69" y="588955"/>
            <a:ext cx="7886700" cy="504056"/>
          </a:xfrm>
        </p:spPr>
        <p:txBody>
          <a:bodyPr>
            <a:noAutofit/>
          </a:bodyPr>
          <a:lstStyle/>
          <a:p>
            <a:r>
              <a:rPr lang="en-GB" sz="1600" dirty="0"/>
              <a:t>Identification of promising CB RES projects in the CESEC region</a:t>
            </a:r>
            <a:endParaRPr lang="en-GB" sz="12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995CF7-5D3E-4704-AD26-BC1ED6858FDF}"/>
              </a:ext>
            </a:extLst>
          </p:cNvPr>
          <p:cNvSpPr txBox="1"/>
          <p:nvPr/>
        </p:nvSpPr>
        <p:spPr>
          <a:xfrm>
            <a:off x="3688646" y="1242174"/>
            <a:ext cx="194901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Insights from the mapping exercise: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aggregated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(hydro + wind + PV)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41AB85DF-251D-48E7-AE2D-1ECE48B1D3D5}"/>
              </a:ext>
            </a:extLst>
          </p:cNvPr>
          <p:cNvSpPr/>
          <p:nvPr/>
        </p:nvSpPr>
        <p:spPr>
          <a:xfrm>
            <a:off x="2618744" y="4239491"/>
            <a:ext cx="872601" cy="277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2817D467-B7BE-4765-81AF-12F136AE7C2C}"/>
              </a:ext>
            </a:extLst>
          </p:cNvPr>
          <p:cNvSpPr/>
          <p:nvPr/>
        </p:nvSpPr>
        <p:spPr>
          <a:xfrm>
            <a:off x="7869617" y="4239490"/>
            <a:ext cx="872601" cy="277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2050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74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CB25-CDFE-4369-A955-A38652D1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study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4DBDE7-3D26-4DAE-8CA1-D65EF47A423B}"/>
              </a:ext>
            </a:extLst>
          </p:cNvPr>
          <p:cNvSpPr/>
          <p:nvPr/>
        </p:nvSpPr>
        <p:spPr>
          <a:xfrm>
            <a:off x="4455774" y="2118885"/>
            <a:ext cx="2862227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Highest-potential renewable energy zones 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cross-border dimension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E4337B-390E-41F7-8D20-8D6BAF17FA2F}"/>
              </a:ext>
            </a:extLst>
          </p:cNvPr>
          <p:cNvSpPr/>
          <p:nvPr/>
        </p:nvSpPr>
        <p:spPr>
          <a:xfrm>
            <a:off x="4896777" y="2690204"/>
            <a:ext cx="2862227" cy="7246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20000"/>
              </a:lnSpc>
            </a:pPr>
            <a:r>
              <a:rPr lang="en-GB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Infrastructure 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interconnection needs 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RES integration in the CESEC region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FDAA00-A42D-45BD-9385-4E27F5316222}"/>
              </a:ext>
            </a:extLst>
          </p:cNvPr>
          <p:cNvSpPr/>
          <p:nvPr/>
        </p:nvSpPr>
        <p:spPr>
          <a:xfrm>
            <a:off x="5418554" y="3467228"/>
            <a:ext cx="2553411" cy="7246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20000"/>
              </a:lnSpc>
            </a:pPr>
            <a:r>
              <a:rPr lang="en-GB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Challenges and barriers to RES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 and cross-border cooperation 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CESEC region 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BB2C4FF-2385-4124-B966-F707D2C87352}"/>
              </a:ext>
            </a:extLst>
          </p:cNvPr>
          <p:cNvSpPr/>
          <p:nvPr/>
        </p:nvSpPr>
        <p:spPr>
          <a:xfrm>
            <a:off x="344871" y="3381447"/>
            <a:ext cx="3484064" cy="10280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Approach</a:t>
            </a:r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: Analysis of studies, data &amp; projects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Cross-verification with relevant (national) data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Stakeholder consultation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099D99-F476-4EFC-84B4-C07C02D2B35F}"/>
              </a:ext>
            </a:extLst>
          </p:cNvPr>
          <p:cNvSpPr/>
          <p:nvPr/>
        </p:nvSpPr>
        <p:spPr>
          <a:xfrm>
            <a:off x="5957492" y="4261113"/>
            <a:ext cx="2553411" cy="3191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20000"/>
              </a:lnSpc>
            </a:pPr>
            <a:r>
              <a:rPr lang="en-GB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Conclusions &amp; recommendations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D3960CF-14C4-4396-B93C-B719E1314C5B}"/>
              </a:ext>
            </a:extLst>
          </p:cNvPr>
          <p:cNvSpPr/>
          <p:nvPr/>
        </p:nvSpPr>
        <p:spPr>
          <a:xfrm>
            <a:off x="344871" y="2247470"/>
            <a:ext cx="3484064" cy="9077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To provide significant and practical contributions towards facilitation of the integration of renewable energy sources (RES) in the CESEC region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D1378D-7D40-4CF2-BA92-9FBDEC4A0953}"/>
              </a:ext>
            </a:extLst>
          </p:cNvPr>
          <p:cNvSpPr/>
          <p:nvPr/>
        </p:nvSpPr>
        <p:spPr>
          <a:xfrm>
            <a:off x="1518463" y="3163361"/>
            <a:ext cx="1011155" cy="2099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738CD3F-45C5-42BE-9678-17A444449EE0}"/>
              </a:ext>
            </a:extLst>
          </p:cNvPr>
          <p:cNvSpPr/>
          <p:nvPr/>
        </p:nvSpPr>
        <p:spPr>
          <a:xfrm>
            <a:off x="3931253" y="2733778"/>
            <a:ext cx="564547" cy="102801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Bent-Up 14">
            <a:extLst>
              <a:ext uri="{FF2B5EF4-FFF2-40B4-BE49-F238E27FC236}">
                <a16:creationId xmlns:a16="http://schemas.microsoft.com/office/drawing/2014/main" id="{E08045E3-8370-4289-B6F1-FFC877FF4EE5}"/>
              </a:ext>
            </a:extLst>
          </p:cNvPr>
          <p:cNvSpPr/>
          <p:nvPr/>
        </p:nvSpPr>
        <p:spPr>
          <a:xfrm rot="5400000">
            <a:off x="4614621" y="2639648"/>
            <a:ext cx="283984" cy="280327"/>
          </a:xfrm>
          <a:prstGeom prst="bentUpArrow">
            <a:avLst/>
          </a:prstGeom>
          <a:solidFill>
            <a:schemeClr val="accent2">
              <a:lumMod val="60000"/>
              <a:lumOff val="40000"/>
            </a:schemeClr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Bent-Up 15">
            <a:extLst>
              <a:ext uri="{FF2B5EF4-FFF2-40B4-BE49-F238E27FC236}">
                <a16:creationId xmlns:a16="http://schemas.microsoft.com/office/drawing/2014/main" id="{9E45A410-AA1C-48BD-8A56-777FB6EF1906}"/>
              </a:ext>
            </a:extLst>
          </p:cNvPr>
          <p:cNvSpPr/>
          <p:nvPr/>
        </p:nvSpPr>
        <p:spPr>
          <a:xfrm rot="5400000">
            <a:off x="5132357" y="3442318"/>
            <a:ext cx="283984" cy="280327"/>
          </a:xfrm>
          <a:prstGeom prst="bentUpArrow">
            <a:avLst/>
          </a:prstGeom>
          <a:solidFill>
            <a:schemeClr val="accent2">
              <a:lumMod val="60000"/>
              <a:lumOff val="40000"/>
            </a:schemeClr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Bent-Up 16">
            <a:extLst>
              <a:ext uri="{FF2B5EF4-FFF2-40B4-BE49-F238E27FC236}">
                <a16:creationId xmlns:a16="http://schemas.microsoft.com/office/drawing/2014/main" id="{741F87C3-4466-49A6-B319-0244C360875A}"/>
              </a:ext>
            </a:extLst>
          </p:cNvPr>
          <p:cNvSpPr/>
          <p:nvPr/>
        </p:nvSpPr>
        <p:spPr>
          <a:xfrm rot="5400000">
            <a:off x="5675336" y="4219327"/>
            <a:ext cx="283984" cy="280327"/>
          </a:xfrm>
          <a:prstGeom prst="bentUpArrow">
            <a:avLst/>
          </a:prstGeom>
          <a:solidFill>
            <a:schemeClr val="accent2">
              <a:lumMod val="60000"/>
              <a:lumOff val="40000"/>
            </a:schemeClr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7DF508-CB7A-45CE-892A-3B8824A6CF43}"/>
              </a:ext>
            </a:extLst>
          </p:cNvPr>
          <p:cNvSpPr txBox="1"/>
          <p:nvPr/>
        </p:nvSpPr>
        <p:spPr>
          <a:xfrm>
            <a:off x="273383" y="1314107"/>
            <a:ext cx="7842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“Study on the Central and South Eastern Europe energy connectivity (CESEC) cooperation on electricity grid development and renewables” </a:t>
            </a:r>
          </a:p>
        </p:txBody>
      </p:sp>
    </p:spTree>
    <p:extLst>
      <p:ext uri="{BB962C8B-B14F-4D97-AF65-F5344CB8AC3E}">
        <p14:creationId xmlns:p14="http://schemas.microsoft.com/office/powerpoint/2010/main" val="3869493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A29B8505-024C-48A9-92FB-896A52667D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560" y="1127865"/>
            <a:ext cx="3583829" cy="3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43160F7-AD50-4CB9-8E36-F703830843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7" y="1127865"/>
            <a:ext cx="3583829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996E5AB-27C9-4526-9867-C8993B964325}"/>
              </a:ext>
            </a:extLst>
          </p:cNvPr>
          <p:cNvSpPr txBox="1"/>
          <p:nvPr/>
        </p:nvSpPr>
        <p:spPr>
          <a:xfrm>
            <a:off x="3744063" y="4580034"/>
            <a:ext cx="19490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(Source: Green-X modelling 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own analysis)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CC5943-8121-446C-B442-EDBCEFA6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47" y="588960"/>
            <a:ext cx="7886700" cy="504056"/>
          </a:xfrm>
        </p:spPr>
        <p:txBody>
          <a:bodyPr>
            <a:noAutofit/>
          </a:bodyPr>
          <a:lstStyle/>
          <a:p>
            <a:r>
              <a:rPr lang="en-GB" sz="1600" dirty="0"/>
              <a:t>Identification of promising CB RES projects in the CESEC region</a:t>
            </a:r>
            <a:endParaRPr lang="en-GB" sz="12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995CF7-5D3E-4704-AD26-BC1ED6858FDF}"/>
              </a:ext>
            </a:extLst>
          </p:cNvPr>
          <p:cNvSpPr txBox="1"/>
          <p:nvPr/>
        </p:nvSpPr>
        <p:spPr>
          <a:xfrm>
            <a:off x="3688646" y="1242174"/>
            <a:ext cx="200443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Insights from the mapping exercise: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aggregated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trend by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(hydro + wind + PV)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41AB85DF-251D-48E7-AE2D-1ECE48B1D3D5}"/>
              </a:ext>
            </a:extLst>
          </p:cNvPr>
          <p:cNvSpPr/>
          <p:nvPr/>
        </p:nvSpPr>
        <p:spPr>
          <a:xfrm>
            <a:off x="2618744" y="4239491"/>
            <a:ext cx="872601" cy="277091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RefRES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2F9FB2FE-212C-48DE-9AF0-DAAD57C31378}"/>
              </a:ext>
            </a:extLst>
          </p:cNvPr>
          <p:cNvSpPr/>
          <p:nvPr/>
        </p:nvSpPr>
        <p:spPr>
          <a:xfrm>
            <a:off x="7981548" y="4239491"/>
            <a:ext cx="996197" cy="277091"/>
          </a:xfrm>
          <a:prstGeom prst="roundRect">
            <a:avLst/>
          </a:prstGeom>
          <a:solidFill>
            <a:srgbClr val="5995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HighRES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581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CC5943-8121-446C-B442-EDBCEFA6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01" y="806178"/>
            <a:ext cx="8822080" cy="504056"/>
          </a:xfrm>
        </p:spPr>
        <p:txBody>
          <a:bodyPr>
            <a:normAutofit fontScale="90000"/>
          </a:bodyPr>
          <a:lstStyle/>
          <a:p>
            <a:r>
              <a:rPr lang="en-GB" dirty="0"/>
              <a:t>Identification of promising cross-border RES projects </a:t>
            </a:r>
            <a:r>
              <a:rPr lang="en-GB" sz="1800" dirty="0"/>
              <a:t>in the CESEC region</a:t>
            </a:r>
            <a:endParaRPr lang="en-GB" sz="16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995CF7-5D3E-4704-AD26-BC1ED6858FDF}"/>
              </a:ext>
            </a:extLst>
          </p:cNvPr>
          <p:cNvSpPr txBox="1"/>
          <p:nvPr/>
        </p:nvSpPr>
        <p:spPr>
          <a:xfrm>
            <a:off x="400455" y="1568361"/>
            <a:ext cx="775854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Mapping exercise for the CESEC region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reveals the massive energy transition envisaged: Renewables expected to dominate power supply in future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Photovoltaics is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key technology already today and in future,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representing a promising generation asset at a local level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broadened geographical distribution of RES installations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certain areas offer economically viable potentials also for other key RES technologies (onshore wind)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 density increases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significantly.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Combination of solar PV and wind energy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regional level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areas with most promising site conditions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serving as basis for further elaboration of CB RES and infrastructure cooperation </a:t>
            </a:r>
          </a:p>
        </p:txBody>
      </p:sp>
    </p:spTree>
    <p:extLst>
      <p:ext uri="{BB962C8B-B14F-4D97-AF65-F5344CB8AC3E}">
        <p14:creationId xmlns:p14="http://schemas.microsoft.com/office/powerpoint/2010/main" val="1695213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AE63AA8-DD97-4B12-A634-E0B91EC049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9" y="53965"/>
            <a:ext cx="4583194" cy="50632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55ABB1FE-AE5F-4EF9-8CF4-3B7B8014A370}"/>
              </a:ext>
            </a:extLst>
          </p:cNvPr>
          <p:cNvSpPr/>
          <p:nvPr/>
        </p:nvSpPr>
        <p:spPr>
          <a:xfrm rot="1505062">
            <a:off x="1205334" y="2606386"/>
            <a:ext cx="817418" cy="59401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55459C9-0CAC-4438-92E0-230E852874F7}"/>
              </a:ext>
            </a:extLst>
          </p:cNvPr>
          <p:cNvSpPr/>
          <p:nvPr/>
        </p:nvSpPr>
        <p:spPr>
          <a:xfrm rot="21296896">
            <a:off x="983468" y="1140755"/>
            <a:ext cx="825564" cy="51282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2BBD575-E989-428E-84CB-28DE145CE6C8}"/>
              </a:ext>
            </a:extLst>
          </p:cNvPr>
          <p:cNvSpPr/>
          <p:nvPr/>
        </p:nvSpPr>
        <p:spPr>
          <a:xfrm rot="17261374">
            <a:off x="2067056" y="539647"/>
            <a:ext cx="825564" cy="51282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CBC1398-3F60-4EAA-988F-0DAB4AD36766}"/>
              </a:ext>
            </a:extLst>
          </p:cNvPr>
          <p:cNvSpPr/>
          <p:nvPr/>
        </p:nvSpPr>
        <p:spPr>
          <a:xfrm rot="17261374">
            <a:off x="2917553" y="1069218"/>
            <a:ext cx="825564" cy="51282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BC36B55-55FB-4155-BB4F-9333D77A73D8}"/>
              </a:ext>
            </a:extLst>
          </p:cNvPr>
          <p:cNvSpPr/>
          <p:nvPr/>
        </p:nvSpPr>
        <p:spPr>
          <a:xfrm rot="20015091">
            <a:off x="3024655" y="1606106"/>
            <a:ext cx="384731" cy="544191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2E7E63A-E0B6-4EAD-85E2-E07978247808}"/>
              </a:ext>
            </a:extLst>
          </p:cNvPr>
          <p:cNvSpPr/>
          <p:nvPr/>
        </p:nvSpPr>
        <p:spPr>
          <a:xfrm rot="19114411">
            <a:off x="2072590" y="2651198"/>
            <a:ext cx="966403" cy="363452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EA14B3E-895E-453F-A9B1-9F4FA2CAC3C5}"/>
              </a:ext>
            </a:extLst>
          </p:cNvPr>
          <p:cNvSpPr/>
          <p:nvPr/>
        </p:nvSpPr>
        <p:spPr>
          <a:xfrm rot="1505062">
            <a:off x="1336416" y="1960378"/>
            <a:ext cx="817418" cy="54992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6B1342C-7DD2-4C4B-A8B1-ACB9A132D351}"/>
              </a:ext>
            </a:extLst>
          </p:cNvPr>
          <p:cNvSpPr/>
          <p:nvPr/>
        </p:nvSpPr>
        <p:spPr>
          <a:xfrm rot="21296896">
            <a:off x="2061974" y="1720134"/>
            <a:ext cx="726670" cy="407083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CC5943-8121-446C-B442-EDBCEFA6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228" y="2319722"/>
            <a:ext cx="3968013" cy="50405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GB" sz="600" dirty="0"/>
            </a:br>
            <a:r>
              <a:rPr lang="en-GB" dirty="0"/>
              <a:t>Identification of promising </a:t>
            </a:r>
            <a:br>
              <a:rPr lang="en-GB" dirty="0"/>
            </a:br>
            <a:r>
              <a:rPr lang="en-GB" dirty="0"/>
              <a:t>Cross-Border RES projects </a:t>
            </a:r>
            <a:br>
              <a:rPr lang="en-GB" dirty="0"/>
            </a:br>
            <a:r>
              <a:rPr lang="en-GB" sz="1800" dirty="0"/>
              <a:t>in the CESEC region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61800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1DE8-ED47-489B-A3CA-7F221CD0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A6E5D-F5ED-42B8-9D43-551A35130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596" y="1552352"/>
            <a:ext cx="8116185" cy="3387448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Austria, Hungary and Slovakia: border region with promising site conditions specifically for onshore wind but also solar PV;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Bosnia and Herzegovina: a combination of solar and wind onshore, specifically in the South-Eastern part;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Bulgaria: North Eastern border of Bulgaria – wind onshore and solar PV;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Croatia: solar PV in combination with onshore wind, specifically in the Southern parts;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Greece: several locations offer promising site conditions for both solar PV and wind onshore – infrastructure needs occur with neighbouring countries;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Italy: South-Eastern part (at the Adriatic coast) – a combination of solar and wind onshore;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Romania: Eastern parts – wind onshore and solar PV;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Serbia: Norther border area – onshore wind in combination with solar PV;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Ukraine: Western and Southern parts (thanks to remarkably good site conditions for onshore wind).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BE3E69-EFAA-414E-91AF-D39C81E21221}"/>
              </a:ext>
            </a:extLst>
          </p:cNvPr>
          <p:cNvSpPr txBox="1">
            <a:spLocks/>
          </p:cNvSpPr>
          <p:nvPr/>
        </p:nvSpPr>
        <p:spPr>
          <a:xfrm>
            <a:off x="251520" y="1197255"/>
            <a:ext cx="8640960" cy="372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6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sz="1400" b="0" i="1" dirty="0">
              <a:solidFill>
                <a:srgbClr val="005792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A3885F-1D33-4BC7-AA7B-F077DA79AD20}"/>
              </a:ext>
            </a:extLst>
          </p:cNvPr>
          <p:cNvSpPr txBox="1">
            <a:spLocks/>
          </p:cNvSpPr>
          <p:nvPr/>
        </p:nvSpPr>
        <p:spPr>
          <a:xfrm>
            <a:off x="327720" y="1996767"/>
            <a:ext cx="4244280" cy="2583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11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1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31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91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L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311584-E43A-4676-B405-13955AB56BAF}"/>
              </a:ext>
            </a:extLst>
          </p:cNvPr>
          <p:cNvSpPr/>
          <p:nvPr/>
        </p:nvSpPr>
        <p:spPr>
          <a:xfrm>
            <a:off x="327718" y="1197256"/>
            <a:ext cx="82687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6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Highest-potential renewable energy zones</a:t>
            </a:r>
          </a:p>
        </p:txBody>
      </p:sp>
    </p:spTree>
    <p:extLst>
      <p:ext uri="{BB962C8B-B14F-4D97-AF65-F5344CB8AC3E}">
        <p14:creationId xmlns:p14="http://schemas.microsoft.com/office/powerpoint/2010/main" val="2340875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824" y="1269783"/>
            <a:ext cx="6303357" cy="130196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Thank you</a:t>
            </a:r>
            <a:br>
              <a:rPr lang="en-GB" dirty="0"/>
            </a:b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752AAB-8549-42C8-93B0-F760366722CE}"/>
              </a:ext>
            </a:extLst>
          </p:cNvPr>
          <p:cNvSpPr/>
          <p:nvPr/>
        </p:nvSpPr>
        <p:spPr>
          <a:xfrm>
            <a:off x="453330" y="4309326"/>
            <a:ext cx="4439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Lukas Liebmann, liebmann@eeg.tuwien.ac.at</a:t>
            </a:r>
          </a:p>
          <a:p>
            <a:r>
              <a:rPr lang="en-GB" dirty="0">
                <a:solidFill>
                  <a:schemeClr val="bg1"/>
                </a:solidFill>
              </a:rPr>
              <a:t>Gustav Resch, resch@eeg.tuwien.at </a:t>
            </a:r>
          </a:p>
        </p:txBody>
      </p:sp>
    </p:spTree>
    <p:extLst>
      <p:ext uri="{BB962C8B-B14F-4D97-AF65-F5344CB8AC3E}">
        <p14:creationId xmlns:p14="http://schemas.microsoft.com/office/powerpoint/2010/main" val="518299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79839-FB17-4536-A29E-A870CBBDE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82391"/>
            <a:ext cx="7406236" cy="469633"/>
          </a:xfrm>
        </p:spPr>
        <p:txBody>
          <a:bodyPr>
            <a:normAutofit/>
          </a:bodyPr>
          <a:lstStyle/>
          <a:p>
            <a:r>
              <a:rPr lang="en-GB" sz="1800" dirty="0"/>
              <a:t>The team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29E34E-F01D-4A67-80B5-683E810D67B0}"/>
              </a:ext>
            </a:extLst>
          </p:cNvPr>
          <p:cNvSpPr/>
          <p:nvPr/>
        </p:nvSpPr>
        <p:spPr>
          <a:xfrm>
            <a:off x="200891" y="1605567"/>
            <a:ext cx="8665101" cy="312576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CAEDFD-3313-43C3-B42E-F52A851A0052}"/>
              </a:ext>
            </a:extLst>
          </p:cNvPr>
          <p:cNvSpPr txBox="1"/>
          <p:nvPr/>
        </p:nvSpPr>
        <p:spPr>
          <a:xfrm>
            <a:off x="2908533" y="1958945"/>
            <a:ext cx="1615492" cy="664012"/>
          </a:xfrm>
          <a:prstGeom prst="round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manager</a:t>
            </a:r>
          </a:p>
          <a:p>
            <a:pPr algn="ctr"/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Gustav Resch </a:t>
            </a:r>
          </a:p>
          <a:p>
            <a:pPr algn="ctr"/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(TU Wien)</a:t>
            </a:r>
            <a:endParaRPr lang="en-NL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B4E180-F743-4563-A819-BF3CC3A075FD}"/>
              </a:ext>
            </a:extLst>
          </p:cNvPr>
          <p:cNvSpPr txBox="1"/>
          <p:nvPr/>
        </p:nvSpPr>
        <p:spPr>
          <a:xfrm>
            <a:off x="4803345" y="1958945"/>
            <a:ext cx="1682726" cy="664012"/>
          </a:xfrm>
          <a:prstGeom prst="round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manager</a:t>
            </a:r>
          </a:p>
          <a:p>
            <a:pPr algn="ctr"/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Marie-Jose Zondag</a:t>
            </a:r>
          </a:p>
          <a:p>
            <a:pPr algn="ctr"/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(Ecorys)</a:t>
            </a:r>
            <a:endParaRPr lang="en-NL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470C55-F426-4162-B311-33C14718770A}"/>
              </a:ext>
            </a:extLst>
          </p:cNvPr>
          <p:cNvSpPr txBox="1"/>
          <p:nvPr/>
        </p:nvSpPr>
        <p:spPr>
          <a:xfrm>
            <a:off x="736654" y="2111573"/>
            <a:ext cx="1486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006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CESEC team</a:t>
            </a:r>
            <a:endParaRPr lang="en-NL" sz="1400" b="1">
              <a:solidFill>
                <a:srgbClr val="006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2080AF-DB00-4661-8E4F-86034AB40917}"/>
              </a:ext>
            </a:extLst>
          </p:cNvPr>
          <p:cNvSpPr txBox="1"/>
          <p:nvPr/>
        </p:nvSpPr>
        <p:spPr>
          <a:xfrm>
            <a:off x="318653" y="3115608"/>
            <a:ext cx="1372600" cy="851297"/>
          </a:xfrm>
          <a:prstGeom prst="roundRect">
            <a:avLst/>
          </a:prstGeom>
          <a:solidFill>
            <a:srgbClr val="006DB6"/>
          </a:solidFill>
          <a:ln>
            <a:solidFill>
              <a:srgbClr val="006DB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Renewable energy potential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Gustav Resch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Lukas Liebmann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6451F4-98CC-4040-AA34-2B058D0A444D}"/>
              </a:ext>
            </a:extLst>
          </p:cNvPr>
          <p:cNvSpPr txBox="1"/>
          <p:nvPr/>
        </p:nvSpPr>
        <p:spPr>
          <a:xfrm>
            <a:off x="1718728" y="3120701"/>
            <a:ext cx="2236746" cy="1038582"/>
          </a:xfrm>
          <a:prstGeom prst="roundRect">
            <a:avLst/>
          </a:prstGeom>
          <a:solidFill>
            <a:srgbClr val="006D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Infrastructure needs &amp; potential projects</a:t>
            </a:r>
          </a:p>
          <a:p>
            <a:pPr algn="ctr"/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Laszlo Szabo &amp; </a:t>
            </a:r>
            <a:r>
              <a:rPr lang="en-US" sz="11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Karsten</a:t>
            </a: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Lüdorf</a:t>
            </a:r>
            <a:endParaRPr lang="en-US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András Mezősi, </a:t>
            </a:r>
            <a:r>
              <a:rPr lang="en-US" sz="11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Enikő</a:t>
            </a: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Kácsor</a:t>
            </a:r>
            <a:r>
              <a:rPr lang="hu-H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Alfa Diallo</a:t>
            </a:r>
            <a:endParaRPr lang="en-US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D4E361-08A7-495B-9166-C1B5534C04BF}"/>
              </a:ext>
            </a:extLst>
          </p:cNvPr>
          <p:cNvSpPr txBox="1"/>
          <p:nvPr/>
        </p:nvSpPr>
        <p:spPr>
          <a:xfrm>
            <a:off x="3982949" y="3115608"/>
            <a:ext cx="1615492" cy="1038582"/>
          </a:xfrm>
          <a:prstGeom prst="roundRect">
            <a:avLst/>
          </a:prstGeom>
          <a:solidFill>
            <a:srgbClr val="006D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Barriers for implementation</a:t>
            </a:r>
          </a:p>
          <a:p>
            <a:pPr algn="ctr"/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Jenny Winkler</a:t>
            </a:r>
          </a:p>
          <a:p>
            <a:pPr algn="ctr"/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Ammar Maghnam</a:t>
            </a:r>
          </a:p>
          <a:p>
            <a:pPr algn="ctr"/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Hazem Abdel-Khalek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02246D-2608-4E42-A599-FAC00369EE43}"/>
              </a:ext>
            </a:extLst>
          </p:cNvPr>
          <p:cNvSpPr txBox="1"/>
          <p:nvPr/>
        </p:nvSpPr>
        <p:spPr>
          <a:xfrm>
            <a:off x="5625916" y="3115608"/>
            <a:ext cx="1544083" cy="1038582"/>
          </a:xfrm>
          <a:prstGeom prst="roundRect">
            <a:avLst/>
          </a:prstGeom>
          <a:solidFill>
            <a:srgbClr val="006D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Conclusions &amp; recommendations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Marie-Jose Zondag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Iulia Falcan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Heidecke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B224EE-923C-42D9-B197-47BEDAF508EC}"/>
              </a:ext>
            </a:extLst>
          </p:cNvPr>
          <p:cNvSpPr txBox="1"/>
          <p:nvPr/>
        </p:nvSpPr>
        <p:spPr>
          <a:xfrm>
            <a:off x="7197474" y="3115608"/>
            <a:ext cx="1544084" cy="1038582"/>
          </a:xfrm>
          <a:prstGeom prst="roundRect">
            <a:avLst/>
          </a:prstGeom>
          <a:solidFill>
            <a:srgbClr val="006D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Stakeholder involvement</a:t>
            </a:r>
          </a:p>
          <a:p>
            <a:pPr algn="ctr"/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Marie-Jose Zondag</a:t>
            </a:r>
          </a:p>
          <a:p>
            <a:pPr algn="ctr"/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Heidecke</a:t>
            </a:r>
          </a:p>
          <a:p>
            <a:pPr algn="ctr"/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Yoeri Dijkhof</a:t>
            </a:r>
            <a:endParaRPr lang="en-NL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58A6FD-3F1D-4AA0-B281-3CAF985334BD}"/>
              </a:ext>
            </a:extLst>
          </p:cNvPr>
          <p:cNvSpPr txBox="1"/>
          <p:nvPr/>
        </p:nvSpPr>
        <p:spPr>
          <a:xfrm>
            <a:off x="7197889" y="1958945"/>
            <a:ext cx="1453783" cy="664012"/>
          </a:xfrm>
          <a:prstGeom prst="roundRect">
            <a:avLst/>
          </a:prstGeom>
          <a:solidFill>
            <a:srgbClr val="59953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Quality Control</a:t>
            </a:r>
          </a:p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Monique Voogt</a:t>
            </a:r>
          </a:p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(SQ Consult)</a:t>
            </a:r>
            <a:endParaRPr lang="en-N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CF0395-E08A-470D-9206-EB7A111F86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93" y="2650244"/>
            <a:ext cx="1242829" cy="256194"/>
          </a:xfrm>
          <a:prstGeom prst="rect">
            <a:avLst/>
          </a:prstGeom>
        </p:spPr>
      </p:pic>
      <p:pic>
        <p:nvPicPr>
          <p:cNvPr id="16" name="Bild 1">
            <a:extLst>
              <a:ext uri="{FF2B5EF4-FFF2-40B4-BE49-F238E27FC236}">
                <a16:creationId xmlns:a16="http://schemas.microsoft.com/office/drawing/2014/main" id="{AE715F57-0790-4522-B15F-73965FAD259F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72" y="2642058"/>
            <a:ext cx="868751" cy="247787"/>
          </a:xfrm>
          <a:prstGeom prst="rect">
            <a:avLst/>
          </a:prstGeom>
        </p:spPr>
      </p:pic>
      <p:pic>
        <p:nvPicPr>
          <p:cNvPr id="18" name="Grafik 828688539">
            <a:extLst>
              <a:ext uri="{FF2B5EF4-FFF2-40B4-BE49-F238E27FC236}">
                <a16:creationId xmlns:a16="http://schemas.microsoft.com/office/drawing/2014/main" id="{AD1C8D7B-AF8F-4798-872D-10441F302B43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01" y="4164274"/>
            <a:ext cx="972996" cy="247787"/>
          </a:xfrm>
          <a:prstGeom prst="rect">
            <a:avLst/>
          </a:prstGeom>
        </p:spPr>
      </p:pic>
      <p:pic>
        <p:nvPicPr>
          <p:cNvPr id="19" name="Grafik 1">
            <a:extLst>
              <a:ext uri="{FF2B5EF4-FFF2-40B4-BE49-F238E27FC236}">
                <a16:creationId xmlns:a16="http://schemas.microsoft.com/office/drawing/2014/main" id="{E9D79D7D-30D3-468B-AC77-395EAF4D2D8B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31" y="4179427"/>
            <a:ext cx="1124952" cy="28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700654-92C2-46AA-BA63-1B1A7DF01EAA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19" y="2640657"/>
            <a:ext cx="849339" cy="273283"/>
          </a:xfrm>
          <a:prstGeom prst="rect">
            <a:avLst/>
          </a:prstGeom>
        </p:spPr>
      </p:pic>
      <p:pic>
        <p:nvPicPr>
          <p:cNvPr id="21" name="Bild 1">
            <a:extLst>
              <a:ext uri="{FF2B5EF4-FFF2-40B4-BE49-F238E27FC236}">
                <a16:creationId xmlns:a16="http://schemas.microsoft.com/office/drawing/2014/main" id="{FE7E7429-842F-4EAA-B457-6518B74D1824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5" y="4179427"/>
            <a:ext cx="868751" cy="2477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FF753FF-B40E-42AE-B60C-0D74F178B4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96" y="4164274"/>
            <a:ext cx="1242829" cy="2561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515F5B-CAD5-4447-A68B-AFA27686D0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233" y="4186565"/>
            <a:ext cx="1242829" cy="256194"/>
          </a:xfrm>
          <a:prstGeom prst="rect">
            <a:avLst/>
          </a:prstGeom>
        </p:spPr>
      </p:pic>
      <p:pic>
        <p:nvPicPr>
          <p:cNvPr id="24" name="Bild 1" descr="Gustav Porträt (2014quadrat-klein)">
            <a:extLst>
              <a:ext uri="{FF2B5EF4-FFF2-40B4-BE49-F238E27FC236}">
                <a16:creationId xmlns:a16="http://schemas.microsoft.com/office/drawing/2014/main" id="{7B9AA245-B852-4BE2-A88A-28B2EB7AA432}"/>
              </a:ext>
            </a:extLst>
          </p:cNvPr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1332" y="2028225"/>
            <a:ext cx="457201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2015 MJ Zondag_Low">
            <a:extLst>
              <a:ext uri="{FF2B5EF4-FFF2-40B4-BE49-F238E27FC236}">
                <a16:creationId xmlns:a16="http://schemas.microsoft.com/office/drawing/2014/main" id="{99521A30-D739-41A6-8418-E0A077FD380E}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300" y="2010598"/>
            <a:ext cx="410642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A9A0299-E6D5-4B45-B06A-5D19E6F92C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0073" y="4253460"/>
            <a:ext cx="964552" cy="16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8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9883E85D-778D-44F0-BF7C-F9B847D9E18D}"/>
              </a:ext>
            </a:extLst>
          </p:cNvPr>
          <p:cNvSpPr/>
          <p:nvPr/>
        </p:nvSpPr>
        <p:spPr>
          <a:xfrm>
            <a:off x="366328" y="1464078"/>
            <a:ext cx="1323926" cy="372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Objectives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6807089-3B38-45DE-9DFD-392C741F1935}"/>
              </a:ext>
            </a:extLst>
          </p:cNvPr>
          <p:cNvSpPr/>
          <p:nvPr/>
        </p:nvSpPr>
        <p:spPr>
          <a:xfrm>
            <a:off x="609106" y="2044020"/>
            <a:ext cx="5895603" cy="2527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Identify areas with the highest and most cost-effective potential for RES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(“renewable energy zones”)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(based on energy resources, related cost, commercial interest)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Identify possible cost-effective “cross-border renewable energy projects”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with a cross-border dimension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(to be further assessed and taken up in the CESEC framework)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31DEAF2-14C4-4EAC-8FBA-65025DB76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1. Highest-potential renewable energy zones</a:t>
            </a:r>
          </a:p>
        </p:txBody>
      </p:sp>
    </p:spTree>
    <p:extLst>
      <p:ext uri="{BB962C8B-B14F-4D97-AF65-F5344CB8AC3E}">
        <p14:creationId xmlns:p14="http://schemas.microsoft.com/office/powerpoint/2010/main" val="224998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0484C743-CE71-49E9-8086-DFC999E89B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" y="3843516"/>
            <a:ext cx="2516512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927880-9F5E-451E-8837-2F6157570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57" y="736336"/>
            <a:ext cx="7884480" cy="394141"/>
          </a:xfrm>
        </p:spPr>
        <p:txBody>
          <a:bodyPr>
            <a:normAutofit/>
          </a:bodyPr>
          <a:lstStyle/>
          <a:p>
            <a:r>
              <a:rPr lang="en-GB" dirty="0"/>
              <a:t>Approach highest-potential renewable energy zones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03023-4CE6-4EA6-B70A-0F7F9EC6C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037187"/>
            <a:ext cx="6055680" cy="7730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i="1" dirty="0">
                <a:solidFill>
                  <a:srgbClr val="006EB8"/>
                </a:solidFill>
              </a:rPr>
              <a:t>used as basis for subsequent modelling: </a:t>
            </a:r>
            <a:endParaRPr lang="en-US" sz="1400" b="1" i="1" dirty="0">
              <a:solidFill>
                <a:srgbClr val="006EB8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BC513D-F94D-49E3-A636-368D09E2B39A}"/>
              </a:ext>
            </a:extLst>
          </p:cNvPr>
          <p:cNvSpPr txBox="1">
            <a:spLocks/>
          </p:cNvSpPr>
          <p:nvPr/>
        </p:nvSpPr>
        <p:spPr>
          <a:xfrm>
            <a:off x="251520" y="1050772"/>
            <a:ext cx="8640960" cy="372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6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00579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996E5AB-27C9-4526-9867-C8993B964325}"/>
              </a:ext>
            </a:extLst>
          </p:cNvPr>
          <p:cNvSpPr txBox="1"/>
          <p:nvPr/>
        </p:nvSpPr>
        <p:spPr>
          <a:xfrm>
            <a:off x="60849" y="3601353"/>
            <a:ext cx="39766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Example: Literature survey on hydropower potentials in CESEC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B8B17FB-4754-4398-8E7E-C31B826531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301" y="3843516"/>
            <a:ext cx="2463933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9883E85D-778D-44F0-BF7C-F9B847D9E18D}"/>
              </a:ext>
            </a:extLst>
          </p:cNvPr>
          <p:cNvSpPr/>
          <p:nvPr/>
        </p:nvSpPr>
        <p:spPr>
          <a:xfrm>
            <a:off x="309845" y="1397457"/>
            <a:ext cx="4961654" cy="372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Assessment of RES potentials in the CESEC region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C0DF667-47A1-49E8-A50D-59C259B8CCC2}"/>
              </a:ext>
            </a:extLst>
          </p:cNvPr>
          <p:cNvSpPr txBox="1"/>
          <p:nvPr/>
        </p:nvSpPr>
        <p:spPr>
          <a:xfrm>
            <a:off x="309845" y="1938500"/>
            <a:ext cx="621985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comprehensive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literature survey as basis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subsequent analysis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complemented by an own GIS-based analysis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solar and wind energy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using meteorological and land use data,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considering e.g. distance rules and environmental constraints for wind energy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91E4515-1301-47C6-8DAF-1E6CBE36E6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208" y="3459194"/>
            <a:ext cx="2340000" cy="165388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48E21D2-8E44-457B-BA55-674E907445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208" y="1392858"/>
            <a:ext cx="2340000" cy="165230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667390D0-6973-4A8D-AF2E-0CE0EAC12B67}"/>
              </a:ext>
            </a:extLst>
          </p:cNvPr>
          <p:cNvSpPr txBox="1"/>
          <p:nvPr/>
        </p:nvSpPr>
        <p:spPr>
          <a:xfrm>
            <a:off x="6752208" y="3028487"/>
            <a:ext cx="22121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Example: GIS-based analysis for wind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(above)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solar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(below)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00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64AF20-89AA-4A4C-9128-4FA2C65B219D}"/>
              </a:ext>
            </a:extLst>
          </p:cNvPr>
          <p:cNvSpPr txBox="1">
            <a:spLocks/>
          </p:cNvSpPr>
          <p:nvPr/>
        </p:nvSpPr>
        <p:spPr>
          <a:xfrm>
            <a:off x="251520" y="1153551"/>
            <a:ext cx="4320480" cy="600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11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1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31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91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used in model-based RES analysis: 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006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915CC12A-EB7F-4D7E-B46C-259D754AE1F4}"/>
              </a:ext>
            </a:extLst>
          </p:cNvPr>
          <p:cNvSpPr/>
          <p:nvPr/>
        </p:nvSpPr>
        <p:spPr>
          <a:xfrm>
            <a:off x="303561" y="1524103"/>
            <a:ext cx="1932564" cy="4016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Modelling system</a:t>
            </a:r>
          </a:p>
        </p:txBody>
      </p:sp>
      <p:pic>
        <p:nvPicPr>
          <p:cNvPr id="15" name="Grafik 9">
            <a:extLst>
              <a:ext uri="{FF2B5EF4-FFF2-40B4-BE49-F238E27FC236}">
                <a16:creationId xmlns:a16="http://schemas.microsoft.com/office/drawing/2014/main" id="{3274B0EE-7F71-4351-B18F-2A87605A12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10" y="1863661"/>
            <a:ext cx="5815218" cy="25779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74DCC7F-C384-403E-99D2-01AEBF520977}"/>
              </a:ext>
            </a:extLst>
          </p:cNvPr>
          <p:cNvSpPr/>
          <p:nvPr/>
        </p:nvSpPr>
        <p:spPr>
          <a:xfrm>
            <a:off x="2523310" y="1600203"/>
            <a:ext cx="2817620" cy="320732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hteck 1">
            <a:extLst>
              <a:ext uri="{FF2B5EF4-FFF2-40B4-BE49-F238E27FC236}">
                <a16:creationId xmlns:a16="http://schemas.microsoft.com/office/drawing/2014/main" id="{2EF0F9E4-D5A8-4107-B225-3549AC95A56B}"/>
              </a:ext>
            </a:extLst>
          </p:cNvPr>
          <p:cNvSpPr/>
          <p:nvPr/>
        </p:nvSpPr>
        <p:spPr>
          <a:xfrm>
            <a:off x="120140" y="321772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BECD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Figure: 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BECD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 coupling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BECD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between Green-X, </a:t>
            </a:r>
            <a:r>
              <a:rPr kumimoji="0" lang="en-GB" sz="1200" i="1" u="none" strike="noStrike" kern="1200" cap="none" spc="0" normalizeH="0" baseline="0" noProof="0">
                <a:ln>
                  <a:noFill/>
                </a:ln>
                <a:solidFill>
                  <a:srgbClr val="BECD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EPMM and TGM </a:t>
            </a:r>
            <a:b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BECD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BECD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an assessment of RES developments</a:t>
            </a:r>
            <a:b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BECD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BECD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electricity sector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BECD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 distinct grid topologies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FD224F-F91C-4BB1-A337-417B7C73FCB7}"/>
              </a:ext>
            </a:extLst>
          </p:cNvPr>
          <p:cNvSpPr txBox="1"/>
          <p:nvPr/>
        </p:nvSpPr>
        <p:spPr>
          <a:xfrm>
            <a:off x="6816479" y="1981010"/>
            <a:ext cx="627345" cy="338554"/>
          </a:xfrm>
          <a:prstGeom prst="rect">
            <a:avLst/>
          </a:prstGeom>
          <a:solidFill>
            <a:srgbClr val="2F5597"/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TGM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F4FA555-B952-4379-8DC2-CD38B9C27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771525"/>
            <a:ext cx="7886700" cy="504825"/>
          </a:xfrm>
        </p:spPr>
        <p:txBody>
          <a:bodyPr>
            <a:normAutofit/>
          </a:bodyPr>
          <a:lstStyle/>
          <a:p>
            <a:r>
              <a:rPr lang="en-GB" dirty="0"/>
              <a:t>Approach highest-potential renewable energy zones</a:t>
            </a:r>
          </a:p>
        </p:txBody>
      </p:sp>
    </p:spTree>
    <p:extLst>
      <p:ext uri="{BB962C8B-B14F-4D97-AF65-F5344CB8AC3E}">
        <p14:creationId xmlns:p14="http://schemas.microsoft.com/office/powerpoint/2010/main" val="359853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03023-4CE6-4EA6-B70A-0F7F9EC6C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968734"/>
            <a:ext cx="5137898" cy="15988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Two pairs of scenarios for the RES uptake towards 2050: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u="sng" dirty="0"/>
              <a:t>Reference RES scenarios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b="1" dirty="0" err="1"/>
              <a:t>RefRES</a:t>
            </a:r>
            <a:r>
              <a:rPr lang="en-US" dirty="0"/>
              <a:t>): in accordance with </a:t>
            </a:r>
            <a:r>
              <a:rPr lang="en-US" b="1" dirty="0"/>
              <a:t>national planning </a:t>
            </a:r>
            <a:r>
              <a:rPr lang="en-US" dirty="0"/>
              <a:t>(</a:t>
            </a:r>
            <a:r>
              <a:rPr lang="en-US" b="1" dirty="0"/>
              <a:t>National Energy and Climate Plans </a:t>
            </a:r>
            <a:r>
              <a:rPr lang="en-US" sz="1100" dirty="0"/>
              <a:t>or alternative sources where not applicable</a:t>
            </a:r>
            <a:r>
              <a:rPr lang="en-US" dirty="0"/>
              <a:t>)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u="sng" dirty="0"/>
              <a:t>High RES scenarios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b="1" dirty="0" err="1"/>
              <a:t>HighRES</a:t>
            </a:r>
            <a:r>
              <a:rPr lang="en-US" dirty="0"/>
              <a:t>): assessing the </a:t>
            </a:r>
            <a:r>
              <a:rPr lang="en-US" b="1" dirty="0"/>
              <a:t>feasibility of reaching a higher level of RES deployment </a:t>
            </a:r>
            <a:r>
              <a:rPr lang="en-US" dirty="0"/>
              <a:t>in accordance with</a:t>
            </a:r>
            <a:r>
              <a:rPr lang="en-US" b="1" dirty="0"/>
              <a:t> decarbonization needs / European Green Deal perspective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603D2C9-2677-4A87-A8BD-2A9214E6C4D8}"/>
              </a:ext>
            </a:extLst>
          </p:cNvPr>
          <p:cNvSpPr txBox="1"/>
          <p:nvPr/>
        </p:nvSpPr>
        <p:spPr>
          <a:xfrm>
            <a:off x="6296998" y="1143536"/>
            <a:ext cx="2671787" cy="26468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Both scenarios are replicated to analyze the impact of Cross-Border RES cooperation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Domestic RES target fulfilment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(-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NoCoop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 on using domestic resources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(full) RES cooperation across the CESEC region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(-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region-wide, least-cost approach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within the CESEC region.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64AF20-89AA-4A4C-9128-4FA2C65B219D}"/>
              </a:ext>
            </a:extLst>
          </p:cNvPr>
          <p:cNvSpPr txBox="1">
            <a:spLocks/>
          </p:cNvSpPr>
          <p:nvPr/>
        </p:nvSpPr>
        <p:spPr>
          <a:xfrm>
            <a:off x="251520" y="1143535"/>
            <a:ext cx="4320480" cy="610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11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1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31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91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used in model-based RES analysis: 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006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915CC12A-EB7F-4D7E-B46C-259D754AE1F4}"/>
              </a:ext>
            </a:extLst>
          </p:cNvPr>
          <p:cNvSpPr/>
          <p:nvPr/>
        </p:nvSpPr>
        <p:spPr>
          <a:xfrm>
            <a:off x="360470" y="1530096"/>
            <a:ext cx="2051290" cy="372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Scenario definition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D5D7EDCB-2B52-4169-AF26-2674036FDB4C}"/>
              </a:ext>
            </a:extLst>
          </p:cNvPr>
          <p:cNvGraphicFramePr/>
          <p:nvPr/>
        </p:nvGraphicFramePr>
        <p:xfrm>
          <a:off x="251520" y="3657600"/>
          <a:ext cx="2999508" cy="1153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7B526BA9-4472-470F-8812-8AFD95E6067A}"/>
              </a:ext>
            </a:extLst>
          </p:cNvPr>
          <p:cNvGraphicFramePr/>
          <p:nvPr/>
        </p:nvGraphicFramePr>
        <p:xfrm>
          <a:off x="3645883" y="3657600"/>
          <a:ext cx="2999508" cy="1153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F3203A26-53F3-4F31-BBE0-41008943B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771525"/>
            <a:ext cx="7886700" cy="504825"/>
          </a:xfrm>
        </p:spPr>
        <p:txBody>
          <a:bodyPr>
            <a:normAutofit/>
          </a:bodyPr>
          <a:lstStyle/>
          <a:p>
            <a:r>
              <a:rPr lang="en-GB" dirty="0"/>
              <a:t>Approach highest-potential renewable energy zones</a:t>
            </a:r>
          </a:p>
        </p:txBody>
      </p:sp>
    </p:spTree>
    <p:extLst>
      <p:ext uri="{BB962C8B-B14F-4D97-AF65-F5344CB8AC3E}">
        <p14:creationId xmlns:p14="http://schemas.microsoft.com/office/powerpoint/2010/main" val="335058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7880-9F5E-451E-8837-2F6157570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42" y="743173"/>
            <a:ext cx="7886700" cy="504056"/>
          </a:xfrm>
        </p:spPr>
        <p:txBody>
          <a:bodyPr>
            <a:normAutofit/>
          </a:bodyPr>
          <a:lstStyle/>
          <a:p>
            <a:r>
              <a:rPr lang="en-GB" sz="1800" dirty="0"/>
              <a:t>Brief recap of 2030 RES targets (at EU level)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D6A6656-6B19-4AB3-A647-0CA0446A91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/>
          <a:stretch/>
        </p:blipFill>
        <p:spPr bwMode="auto">
          <a:xfrm>
            <a:off x="211292" y="1863158"/>
            <a:ext cx="7920000" cy="31290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98E6413-BB6A-496D-8524-4B7443A9D910}"/>
              </a:ext>
            </a:extLst>
          </p:cNvPr>
          <p:cNvSpPr/>
          <p:nvPr/>
        </p:nvSpPr>
        <p:spPr>
          <a:xfrm>
            <a:off x="8004517" y="4489106"/>
            <a:ext cx="11394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(Source: NECP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&amp; own analysis)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11CBBC98-C7AD-43A1-8BE7-BAE356B65C8B}"/>
              </a:ext>
            </a:extLst>
          </p:cNvPr>
          <p:cNvSpPr/>
          <p:nvPr/>
        </p:nvSpPr>
        <p:spPr>
          <a:xfrm>
            <a:off x="250825" y="1234733"/>
            <a:ext cx="8344535" cy="3253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2030 RES shares by EU MS according to </a:t>
            </a:r>
            <a:r>
              <a:rPr kumimoji="0" lang="en-GB" sz="1800" b="1" i="1" u="sng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NECP ambitions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vs</a:t>
            </a:r>
            <a:r>
              <a:rPr kumimoji="0" lang="en-GB" sz="1800" b="1" i="1" u="sng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Green Deal needs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6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1102C2-B9AE-448A-9237-57732AF07AAF}"/>
              </a:ext>
            </a:extLst>
          </p:cNvPr>
          <p:cNvSpPr txBox="1">
            <a:spLocks/>
          </p:cNvSpPr>
          <p:nvPr/>
        </p:nvSpPr>
        <p:spPr>
          <a:xfrm>
            <a:off x="250825" y="771525"/>
            <a:ext cx="7886700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6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11" name="Grafik 7">
            <a:extLst>
              <a:ext uri="{FF2B5EF4-FFF2-40B4-BE49-F238E27FC236}">
                <a16:creationId xmlns:a16="http://schemas.microsoft.com/office/drawing/2014/main" id="{7040C75B-1BE7-401A-A9F9-0158FEC14B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39"/>
          <a:stretch/>
        </p:blipFill>
        <p:spPr bwMode="auto">
          <a:xfrm>
            <a:off x="194642" y="1606838"/>
            <a:ext cx="7920000" cy="26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7">
            <a:extLst>
              <a:ext uri="{FF2B5EF4-FFF2-40B4-BE49-F238E27FC236}">
                <a16:creationId xmlns:a16="http://schemas.microsoft.com/office/drawing/2014/main" id="{1E582D0B-D4BF-49F8-A0D9-84A32949C3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 bwMode="auto">
          <a:xfrm>
            <a:off x="2475914" y="2091399"/>
            <a:ext cx="3854548" cy="195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135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1996E5AB-27C9-4526-9867-C8993B964325}"/>
              </a:ext>
            </a:extLst>
          </p:cNvPr>
          <p:cNvSpPr txBox="1"/>
          <p:nvPr/>
        </p:nvSpPr>
        <p:spPr>
          <a:xfrm>
            <a:off x="180108" y="4935251"/>
            <a:ext cx="31926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(Source: Eurostat, NECP &amp; Green-X modelling)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5EA316D-CE7E-467A-933D-E48C8FAAF7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2"/>
          <a:stretch/>
        </p:blipFill>
        <p:spPr bwMode="auto">
          <a:xfrm>
            <a:off x="251519" y="1821170"/>
            <a:ext cx="8640000" cy="30875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5CC5943-8121-446C-B442-EDBCEFA6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9" y="767682"/>
            <a:ext cx="7886700" cy="504056"/>
          </a:xfrm>
        </p:spPr>
        <p:txBody>
          <a:bodyPr>
            <a:normAutofit/>
          </a:bodyPr>
          <a:lstStyle/>
          <a:p>
            <a:r>
              <a:rPr lang="en-GB" sz="2200" dirty="0"/>
              <a:t>RES uptake in the electricity sector </a:t>
            </a:r>
            <a:r>
              <a:rPr lang="en-GB" sz="1600" dirty="0"/>
              <a:t>(CESEC)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CA9AE2D5-C4BA-4D1D-9006-FD3E07F152EA}"/>
              </a:ext>
            </a:extLst>
          </p:cNvPr>
          <p:cNvSpPr/>
          <p:nvPr/>
        </p:nvSpPr>
        <p:spPr>
          <a:xfrm>
            <a:off x="344658" y="1335530"/>
            <a:ext cx="8443291" cy="417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6EB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share of electricity generation from renewables in gross electricity demand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3F7B827C-24EA-4EFC-B519-F7501D81D124}"/>
              </a:ext>
            </a:extLst>
          </p:cNvPr>
          <p:cNvSpPr/>
          <p:nvPr/>
        </p:nvSpPr>
        <p:spPr>
          <a:xfrm>
            <a:off x="6507130" y="645713"/>
            <a:ext cx="2295990" cy="7961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CESEC </a:t>
            </a:r>
            <a:r>
              <a:rPr kumimoji="0" lang="de-DE" sz="1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</a:t>
            </a:r>
            <a:r>
              <a:rPr kumimoji="0" lang="de-DE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53.1%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HighRES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scenarios)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49%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RefRES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scenarios)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6">
            <a:extLst>
              <a:ext uri="{FF2B5EF4-FFF2-40B4-BE49-F238E27FC236}">
                <a16:creationId xmlns:a16="http://schemas.microsoft.com/office/drawing/2014/main" id="{D2352768-563A-44AE-BC54-6ACDF533D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1820" r="31253" b="90727"/>
          <a:stretch/>
        </p:blipFill>
        <p:spPr bwMode="auto">
          <a:xfrm>
            <a:off x="3372806" y="2201634"/>
            <a:ext cx="5415143" cy="255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900583"/>
      </p:ext>
    </p:extLst>
  </p:cSld>
  <p:clrMapOvr>
    <a:masterClrMapping/>
  </p:clrMapOvr>
</p:sld>
</file>

<file path=ppt/theme/theme1.xml><?xml version="1.0" encoding="utf-8"?>
<a:theme xmlns:a="http://schemas.openxmlformats.org/drawingml/2006/main" name="Fro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pter Slide">
  <a:themeElements>
    <a:clrScheme name="Ecorys 2019">
      <a:dk1>
        <a:sysClr val="windowText" lastClr="000000"/>
      </a:dk1>
      <a:lt1>
        <a:srgbClr val="FFFFFF"/>
      </a:lt1>
      <a:dk2>
        <a:srgbClr val="58595B"/>
      </a:dk2>
      <a:lt2>
        <a:srgbClr val="BECDD2"/>
      </a:lt2>
      <a:accent1>
        <a:srgbClr val="0076C0"/>
      </a:accent1>
      <a:accent2>
        <a:srgbClr val="33A8DF"/>
      </a:accent2>
      <a:accent3>
        <a:srgbClr val="9C4A9C"/>
      </a:accent3>
      <a:accent4>
        <a:srgbClr val="BC283B"/>
      </a:accent4>
      <a:accent5>
        <a:srgbClr val="F15F42"/>
      </a:accent5>
      <a:accent6>
        <a:srgbClr val="FAA638"/>
      </a:accent6>
      <a:hlink>
        <a:srgbClr val="45A9D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">
  <a:themeElements>
    <a:clrScheme name="Ecorys 2019">
      <a:dk1>
        <a:sysClr val="windowText" lastClr="000000"/>
      </a:dk1>
      <a:lt1>
        <a:srgbClr val="FFFFFF"/>
      </a:lt1>
      <a:dk2>
        <a:srgbClr val="58595B"/>
      </a:dk2>
      <a:lt2>
        <a:srgbClr val="BECDD2"/>
      </a:lt2>
      <a:accent1>
        <a:srgbClr val="0076C0"/>
      </a:accent1>
      <a:accent2>
        <a:srgbClr val="33A8DF"/>
      </a:accent2>
      <a:accent3>
        <a:srgbClr val="9C4A9C"/>
      </a:accent3>
      <a:accent4>
        <a:srgbClr val="BC283B"/>
      </a:accent4>
      <a:accent5>
        <a:srgbClr val="F15F42"/>
      </a:accent5>
      <a:accent6>
        <a:srgbClr val="FAA638"/>
      </a:accent6>
      <a:hlink>
        <a:srgbClr val="45A9D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7990631D18194593C3F428F58B7AB9" ma:contentTypeVersion="12" ma:contentTypeDescription="Create a new document." ma:contentTypeScope="" ma:versionID="5583014a8c6b98d6bf5fb7363677f9a0">
  <xsd:schema xmlns:xsd="http://www.w3.org/2001/XMLSchema" xmlns:xs="http://www.w3.org/2001/XMLSchema" xmlns:p="http://schemas.microsoft.com/office/2006/metadata/properties" xmlns:ns2="17e344cb-e5a7-4f4f-84b6-77db9973343c" xmlns:ns3="0d706c7a-0a8f-4fc1-b585-287da3155a45" targetNamespace="http://schemas.microsoft.com/office/2006/metadata/properties" ma:root="true" ma:fieldsID="516037cbb640b3a3b2d36bca49d29e85" ns2:_="" ns3:_="">
    <xsd:import namespace="17e344cb-e5a7-4f4f-84b6-77db9973343c"/>
    <xsd:import namespace="0d706c7a-0a8f-4fc1-b585-287da3155a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344cb-e5a7-4f4f-84b6-77db997334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706c7a-0a8f-4fc1-b585-287da3155a4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706c7a-0a8f-4fc1-b585-287da3155a45">
      <UserInfo>
        <DisplayName>CESEC Members</DisplayName>
        <AccountId>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9CD6ED-BFB9-4253-B764-DE6D686BCD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e344cb-e5a7-4f4f-84b6-77db9973343c"/>
    <ds:schemaRef ds:uri="0d706c7a-0a8f-4fc1-b585-287da3155a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E08553-A832-4F10-B079-484BEA7281AD}">
  <ds:schemaRefs>
    <ds:schemaRef ds:uri="http://purl.org/dc/terms/"/>
    <ds:schemaRef ds:uri="http://purl.org/dc/dcmitype/"/>
    <ds:schemaRef ds:uri="http://schemas.openxmlformats.org/package/2006/metadata/core-properties"/>
    <ds:schemaRef ds:uri="17e344cb-e5a7-4f4f-84b6-77db9973343c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0d706c7a-0a8f-4fc1-b585-287da3155a4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EBA312B-2D61-44D2-9EB3-EFF2016FBA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2239</Words>
  <Application>Microsoft Office PowerPoint</Application>
  <PresentationFormat>Bildschirmpräsentation (16:9)</PresentationFormat>
  <Paragraphs>234</Paragraphs>
  <Slides>24</Slides>
  <Notes>18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Calibri</vt:lpstr>
      <vt:lpstr>Wingdings</vt:lpstr>
      <vt:lpstr>Front Slide</vt:lpstr>
      <vt:lpstr>Chapter Slide</vt:lpstr>
      <vt:lpstr>Content</vt:lpstr>
      <vt:lpstr>Central and South Eastern Europe energy connectivity (CESEC) Zusammenarbeit bei der Integration von erneuerbaren Energien  IEWT 2021 Lukas Liebmann, Gustav Resch</vt:lpstr>
      <vt:lpstr>The study</vt:lpstr>
      <vt:lpstr>The team</vt:lpstr>
      <vt:lpstr>1. Highest-potential renewable energy zones</vt:lpstr>
      <vt:lpstr>Approach highest-potential renewable energy zones</vt:lpstr>
      <vt:lpstr>Approach highest-potential renewable energy zones</vt:lpstr>
      <vt:lpstr>Approach highest-potential renewable energy zones</vt:lpstr>
      <vt:lpstr>Brief recap of 2030 RES targets (at EU level)</vt:lpstr>
      <vt:lpstr>RES uptake in the electricity sector (CESEC)</vt:lpstr>
      <vt:lpstr>Cross-border RES cooperation in the 2030 context (CESEC)</vt:lpstr>
      <vt:lpstr>RES uptake in the electricity sector (CESEC)</vt:lpstr>
      <vt:lpstr>Development of electricity generation from RES: </vt:lpstr>
      <vt:lpstr>Changing the RES technology mix</vt:lpstr>
      <vt:lpstr>Identification of promising CB RES projects in the CESEC region</vt:lpstr>
      <vt:lpstr>Identification of promising CB RES projects in the CESEC region</vt:lpstr>
      <vt:lpstr>Identification of promising CB RES projects in the CESEC region</vt:lpstr>
      <vt:lpstr>Identification of promising cross-border RES projects in the CESEC region</vt:lpstr>
      <vt:lpstr>Identification of promising CB RES projects in the CESEC region</vt:lpstr>
      <vt:lpstr>Identification of promising CB RES projects in the CESEC region</vt:lpstr>
      <vt:lpstr>Identification of promising CB RES projects in the CESEC region</vt:lpstr>
      <vt:lpstr>Identification of promising cross-border RES projects in the CESEC region</vt:lpstr>
      <vt:lpstr> Identification of promising  Cross-Border RES projects  in the CESEC region</vt:lpstr>
      <vt:lpstr>Conclusions</vt:lpstr>
      <vt:lpstr>Thank you       </vt:lpstr>
    </vt:vector>
  </TitlesOfParts>
  <Company>Ecorys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Moss</dc:creator>
  <cp:lastModifiedBy>Lukas Liebmann</cp:lastModifiedBy>
  <cp:revision>52</cp:revision>
  <cp:lastPrinted>2021-06-07T15:14:05Z</cp:lastPrinted>
  <dcterms:created xsi:type="dcterms:W3CDTF">2018-04-03T13:06:39Z</dcterms:created>
  <dcterms:modified xsi:type="dcterms:W3CDTF">2021-09-08T09:54:22Z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0x0101002B7990631D18194593C3F428F58B7AB9</vt:lpwstr>
  </property>
</Properties>
</file>