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819" r:id="rId2"/>
    <p:sldMasterId id="2147483827" r:id="rId3"/>
    <p:sldMasterId id="2147483834" r:id="rId4"/>
  </p:sldMasterIdLst>
  <p:notesMasterIdLst>
    <p:notesMasterId r:id="rId26"/>
  </p:notesMasterIdLst>
  <p:handoutMasterIdLst>
    <p:handoutMasterId r:id="rId27"/>
  </p:handoutMasterIdLst>
  <p:sldIdLst>
    <p:sldId id="340" r:id="rId5"/>
    <p:sldId id="449" r:id="rId6"/>
    <p:sldId id="473" r:id="rId7"/>
    <p:sldId id="477" r:id="rId8"/>
    <p:sldId id="471" r:id="rId9"/>
    <p:sldId id="476" r:id="rId10"/>
    <p:sldId id="466" r:id="rId11"/>
    <p:sldId id="467" r:id="rId12"/>
    <p:sldId id="470" r:id="rId13"/>
    <p:sldId id="469" r:id="rId14"/>
    <p:sldId id="437" r:id="rId15"/>
    <p:sldId id="439" r:id="rId16"/>
    <p:sldId id="436" r:id="rId17"/>
    <p:sldId id="426" r:id="rId18"/>
    <p:sldId id="457" r:id="rId19"/>
    <p:sldId id="441" r:id="rId20"/>
    <p:sldId id="442" r:id="rId21"/>
    <p:sldId id="472" r:id="rId22"/>
    <p:sldId id="445" r:id="rId23"/>
    <p:sldId id="474" r:id="rId24"/>
    <p:sldId id="465" r:id="rId25"/>
  </p:sldIdLst>
  <p:sldSz cx="9144000" cy="5143500" type="screen16x9"/>
  <p:notesSz cx="6858000" cy="9144000"/>
  <p:custDataLst>
    <p:tags r:id="rId28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ißler Christoph" initials="GC" lastIdx="1" clrIdx="0">
    <p:extLst>
      <p:ext uri="{19B8F6BF-5375-455C-9EA6-DF929625EA0E}">
        <p15:presenceInfo xmlns:p15="http://schemas.microsoft.com/office/powerpoint/2012/main" userId="S-1-5-21-4061599499-346485789-1913777541-150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845"/>
    <a:srgbClr val="C62D42"/>
    <a:srgbClr val="FF9900"/>
    <a:srgbClr val="F4D5D9"/>
    <a:srgbClr val="E8ABB3"/>
    <a:srgbClr val="DD818E"/>
    <a:srgbClr val="D15768"/>
    <a:srgbClr val="F4DAD8"/>
    <a:srgbClr val="E8B5B1"/>
    <a:srgbClr val="D16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5349" autoAdjust="0"/>
  </p:normalViewPr>
  <p:slideViewPr>
    <p:cSldViewPr snapToGrid="0" snapToObjects="1">
      <p:cViewPr varScale="1">
        <p:scale>
          <a:sx n="140" d="100"/>
          <a:sy n="140" d="100"/>
        </p:scale>
        <p:origin x="95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7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486BE4D-1043-43D5-9A54-11158F1C35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CB1052-1456-4838-966F-14299DC5F3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7C45F-01D7-42BE-9E52-BDD8AEE50C63}" type="datetimeFigureOut">
              <a:rPr lang="en-AT" smtClean="0"/>
              <a:t>09/08/2021</a:t>
            </a:fld>
            <a:endParaRPr lang="en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0840E8-A046-4227-818A-9D6DC92B16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E57156-994A-4D4F-9315-0083B05E26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307AD-69F2-4CDD-8A44-4D7CF7E93BAC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2325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86FDA-6D30-429F-92A4-8EAF26E1A683}" type="datetimeFigureOut">
              <a:rPr lang="en-AT" smtClean="0"/>
              <a:t>09/08/2021</a:t>
            </a:fld>
            <a:endParaRPr lang="en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D26A-7EB1-48EA-930A-3C1C413483CF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2244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8D26A-7EB1-48EA-930A-3C1C413483CF}" type="slidenum">
              <a:rPr lang="en-AT" smtClean="0"/>
              <a:t>2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243369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8D26A-7EB1-48EA-930A-3C1C413483CF}" type="slidenum">
              <a:rPr lang="en-AT" smtClean="0"/>
              <a:t>16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945520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8D26A-7EB1-48EA-930A-3C1C413483CF}" type="slidenum">
              <a:rPr lang="en-AT" smtClean="0"/>
              <a:t>17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33073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8D26A-7EB1-48EA-930A-3C1C413483CF}" type="slidenum">
              <a:rPr lang="en-AT" smtClean="0"/>
              <a:t>18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14807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8D26A-7EB1-48EA-930A-3C1C413483CF}" type="slidenum">
              <a:rPr lang="en-AT" smtClean="0"/>
              <a:t>19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19578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8D26A-7EB1-48EA-930A-3C1C413483CF}" type="slidenum">
              <a:rPr lang="en-AT" smtClean="0"/>
              <a:t>20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8474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8D26A-7EB1-48EA-930A-3C1C413483CF}" type="slidenum">
              <a:rPr kumimoji="0" lang="en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8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8D26A-7EB1-48EA-930A-3C1C413483CF}" type="slidenum">
              <a:rPr lang="en-AT" smtClean="0"/>
              <a:t>5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746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8D26A-7EB1-48EA-930A-3C1C413483CF}" type="slidenum">
              <a:rPr kumimoji="0" lang="en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083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8D26A-7EB1-48EA-930A-3C1C413483CF}" type="slidenum">
              <a:rPr kumimoji="0" lang="en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8D26A-7EB1-48EA-930A-3C1C413483CF}" type="slidenum">
              <a:rPr lang="en-AT" smtClean="0"/>
              <a:t>10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912015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8D26A-7EB1-48EA-930A-3C1C413483CF}" type="slidenum">
              <a:rPr lang="en-AT" smtClean="0"/>
              <a:t>11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9547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8D26A-7EB1-48EA-930A-3C1C413483CF}" type="slidenum">
              <a:rPr lang="en-AT" smtClean="0"/>
              <a:t>12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9277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8D26A-7EB1-48EA-930A-3C1C413483CF}" type="slidenum">
              <a:rPr lang="en-AT" smtClean="0"/>
              <a:t>15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79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 und Abschnitt 0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EEE70FA7-4DEC-4068-998D-C4496259C5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7175" y="4865612"/>
            <a:ext cx="2832176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5EA2BD2-F710-4EE9-969C-B062286EC1F5}"/>
              </a:ext>
            </a:extLst>
          </p:cNvPr>
          <p:cNvSpPr txBox="1"/>
          <p:nvPr userDrawn="1"/>
        </p:nvSpPr>
        <p:spPr>
          <a:xfrm>
            <a:off x="257175" y="964406"/>
            <a:ext cx="8701088" cy="3429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 fontScale="85000" lnSpcReduction="20000"/>
          </a:bodyPr>
          <a:lstStyle/>
          <a:p>
            <a:pPr algn="l"/>
            <a:endParaRPr lang="en-US" sz="2400" baseline="0" dirty="0">
              <a:solidFill>
                <a:schemeClr val="bg1"/>
              </a:solidFill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85D0EA8F-E395-48F2-8B2B-61912437266D}"/>
              </a:ext>
            </a:extLst>
          </p:cNvPr>
          <p:cNvSpPr txBox="1">
            <a:spLocks/>
          </p:cNvSpPr>
          <p:nvPr userDrawn="1"/>
        </p:nvSpPr>
        <p:spPr>
          <a:xfrm>
            <a:off x="6290457" y="4868863"/>
            <a:ext cx="2596367" cy="2713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000" dirty="0">
                <a:latin typeface="+mn-lt"/>
              </a:rPr>
              <a:t>Österreich braucht Strom.</a:t>
            </a:r>
            <a:endParaRPr lang="en-AT" sz="1000" dirty="0">
              <a:latin typeface="+mn-l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3D29B7-16AE-4CEF-B2A6-0DDFF463A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175" y="2543968"/>
            <a:ext cx="8629649" cy="212090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3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8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A2607C7-8F6C-41EC-ACC0-97720D2C1C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think-cell Folie" r:id="rId5" imgW="327" imgH="327" progId="TCLayout.ActiveDocument.1">
                  <p:embed/>
                </p:oleObj>
              </mc:Choice>
              <mc:Fallback>
                <p:oleObj name="think-cell Folie" r:id="rId5" imgW="327" imgH="327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2A2607C7-8F6C-41EC-ACC0-97720D2C1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64F075D-E4E6-466D-A642-1E5DCEC864A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Wien, 13.08.2019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8AB03003-1904-444D-8686-2BA7FA6BF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867347"/>
            <a:ext cx="8640000" cy="316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B4E0DDE-4084-43D9-AEB9-780F676AB4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" y="1276350"/>
            <a:ext cx="8640000" cy="35274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/>
            </a:lvl1pPr>
            <a:lvl2pPr marL="266700" marR="0" indent="-1762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62D42"/>
              </a:buClr>
              <a:buSzPct val="120000"/>
              <a:buFont typeface="Symbol" panose="05050102010706020507" pitchFamily="18" charset="2"/>
              <a:buChar char="·"/>
              <a:tabLst/>
              <a:defRPr sz="1100"/>
            </a:lvl2pPr>
            <a:lvl3pPr marL="447675" indent="-180975">
              <a:buSzPct val="110000"/>
              <a:buFont typeface="Symbol" panose="05050102010706020507" pitchFamily="18" charset="2"/>
              <a:buChar char="·"/>
              <a:defRPr sz="1100"/>
            </a:lvl3pPr>
            <a:lvl4pPr marL="719138" indent="-180975">
              <a:buFont typeface="Calibri" panose="020F0502020204030204" pitchFamily="34" charset="0"/>
              <a:buChar char="-"/>
              <a:defRPr sz="1000"/>
            </a:lvl4pPr>
            <a:lvl5pPr marL="1074738" indent="-265113">
              <a:buNone/>
              <a:defRPr sz="1000"/>
            </a:lvl5pPr>
          </a:lstStyle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7FFFB8E-1E5D-4913-9D49-41C507AE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504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91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04">
          <p15:clr>
            <a:srgbClr val="FBAE40"/>
          </p15:clr>
        </p15:guide>
        <p15:guide id="4" pos="5602">
          <p15:clr>
            <a:srgbClr val="FBAE40"/>
          </p15:clr>
        </p15:guide>
        <p15:guide id="5" pos="158">
          <p15:clr>
            <a:srgbClr val="FBAE40"/>
          </p15:clr>
        </p15:guide>
        <p15:guide id="6" orient="horz" pos="3026">
          <p15:clr>
            <a:srgbClr val="FBAE40"/>
          </p15:clr>
        </p15:guide>
        <p15:guide id="7" orient="horz" pos="214">
          <p15:clr>
            <a:srgbClr val="FBAE40"/>
          </p15:clr>
        </p15:guide>
        <p15:guide id="8" orient="horz" pos="53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07021DC-6838-45A3-BCC3-1D77808607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" name="think-cell Folie" r:id="rId5" imgW="327" imgH="327" progId="TCLayout.ActiveDocument.1">
                  <p:embed/>
                </p:oleObj>
              </mc:Choice>
              <mc:Fallback>
                <p:oleObj name="think-cell Folie" r:id="rId5" imgW="327" imgH="327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07021DC-6838-45A3-BCC3-1D77808607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CDFDF48B-B424-4843-A1E4-EAA7E3161F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Wien, 13.08.2019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01D3129-0B7F-4352-B9C4-9216AF5E1E7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85735" y="1278735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F275A4A2-2CF5-4544-B8F9-F71DE57D966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155912" y="1274292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2B697864-7337-40E0-B92E-150EB308266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126089" y="1268417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619FA1A9-E866-44D9-8969-3B6D4739DBDE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185735" y="3101187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7" name="Inhaltsplatzhalter 10">
            <a:extLst>
              <a:ext uri="{FF2B5EF4-FFF2-40B4-BE49-F238E27FC236}">
                <a16:creationId xmlns:a16="http://schemas.microsoft.com/office/drawing/2014/main" id="{12A07E2D-5455-4146-8BBE-9620367C0FA5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155912" y="3096744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8" name="Inhaltsplatzhalter 10">
            <a:extLst>
              <a:ext uri="{FF2B5EF4-FFF2-40B4-BE49-F238E27FC236}">
                <a16:creationId xmlns:a16="http://schemas.microsoft.com/office/drawing/2014/main" id="{7670366E-9D32-4FF7-9B61-44E64CFCAF32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126089" y="3090869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BD921918-B760-465A-8923-993DB68D0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867347"/>
            <a:ext cx="8640000" cy="316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56C5C208-79E6-4C64-955B-4770A18D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504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49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0CC8CBB-F9C1-41BF-97A9-FAF7BBAF72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" name="think-cell Folie" r:id="rId5" imgW="327" imgH="327" progId="TCLayout.ActiveDocument.1">
                  <p:embed/>
                </p:oleObj>
              </mc:Choice>
              <mc:Fallback>
                <p:oleObj name="think-cell Folie" r:id="rId5" imgW="327" imgH="327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0CC8CBB-F9C1-41BF-97A9-FAF7BBAF7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6F115033-4D7C-45F0-A145-34172C2785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Wien, 13.08.2019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01D3129-0B7F-4352-B9C4-9216AF5E1E7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85735" y="1278735"/>
            <a:ext cx="2120935" cy="1694335"/>
          </a:xfrm>
          <a:prstGeom prst="roundRect">
            <a:avLst>
              <a:gd name="adj" fmla="val 8975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F275A4A2-2CF5-4544-B8F9-F71DE57D966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2402934" y="1274292"/>
            <a:ext cx="2120935" cy="1694335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/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2B697864-7337-40E0-B92E-150EB308266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4620133" y="1268417"/>
            <a:ext cx="2120935" cy="1694335"/>
          </a:xfrm>
          <a:prstGeom prst="roundRect">
            <a:avLst>
              <a:gd name="adj" fmla="val 8975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619FA1A9-E866-44D9-8969-3B6D4739DBDE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185735" y="3082131"/>
            <a:ext cx="2120935" cy="1719266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/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7" name="Inhaltsplatzhalter 10">
            <a:extLst>
              <a:ext uri="{FF2B5EF4-FFF2-40B4-BE49-F238E27FC236}">
                <a16:creationId xmlns:a16="http://schemas.microsoft.com/office/drawing/2014/main" id="{12A07E2D-5455-4146-8BBE-9620367C0FA5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2402934" y="3077688"/>
            <a:ext cx="2120935" cy="1719266"/>
          </a:xfrm>
          <a:prstGeom prst="roundRect">
            <a:avLst>
              <a:gd name="adj" fmla="val 8975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200">
                <a:solidFill>
                  <a:schemeClr val="bg1"/>
                </a:solidFill>
              </a:defRPr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200">
                <a:solidFill>
                  <a:schemeClr val="bg1"/>
                </a:solidFill>
              </a:defRPr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200">
                <a:solidFill>
                  <a:schemeClr val="bg1"/>
                </a:solidFill>
              </a:defRPr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8" name="Inhaltsplatzhalter 10">
            <a:extLst>
              <a:ext uri="{FF2B5EF4-FFF2-40B4-BE49-F238E27FC236}">
                <a16:creationId xmlns:a16="http://schemas.microsoft.com/office/drawing/2014/main" id="{7670366E-9D32-4FF7-9B61-44E64CFCAF32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620133" y="3071813"/>
            <a:ext cx="2120935" cy="1719266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/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02646227-2D7E-4FE9-A79F-57CD20237A2F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837332" y="1269135"/>
            <a:ext cx="2120935" cy="1694335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/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85732A03-0B12-467B-A02C-8AA856D70522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6837332" y="3072531"/>
            <a:ext cx="2120935" cy="1719266"/>
          </a:xfrm>
          <a:prstGeom prst="roundRect">
            <a:avLst>
              <a:gd name="adj" fmla="val 8975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64D925D3-A5E7-4F36-BA1F-08455BAA1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867347"/>
            <a:ext cx="8640000" cy="316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AC52C92-DFD3-40FF-801B-04AA4F95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504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86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663DF7B-B79A-4478-87F2-758C58D09B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" name="think-cell Folie" r:id="rId5" imgW="327" imgH="327" progId="TCLayout.ActiveDocument.1">
                  <p:embed/>
                </p:oleObj>
              </mc:Choice>
              <mc:Fallback>
                <p:oleObj name="think-cell Folie" r:id="rId5" imgW="327" imgH="327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663DF7B-B79A-4478-87F2-758C58D09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21FE592A-45DB-44C2-B223-03E323F0F44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Wien, 13.08.2019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29" name="Bildplatzhalter 13">
            <a:extLst>
              <a:ext uri="{FF2B5EF4-FFF2-40B4-BE49-F238E27FC236}">
                <a16:creationId xmlns:a16="http://schemas.microsoft.com/office/drawing/2014/main" id="{FC79FE63-B521-4060-BC6D-82AC57F5574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600700" y="1464296"/>
            <a:ext cx="3299077" cy="3300585"/>
          </a:xfrm>
          <a:prstGeom prst="roundRect">
            <a:avLst>
              <a:gd name="adj" fmla="val 5139"/>
            </a:avLst>
          </a:prstGeom>
          <a:ln w="12700" cap="rnd">
            <a:solidFill>
              <a:schemeClr val="tx1"/>
            </a:solidFill>
            <a:round/>
          </a:ln>
          <a:effectLst/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AT" sz="1000" dirty="0"/>
              <a:t>Quadratisches Bild hier einfügen.</a:t>
            </a:r>
            <a:endParaRPr lang="en-US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3E9B735-3ACD-4E75-BE31-89BD7559900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44224" y="1364456"/>
            <a:ext cx="5256464" cy="3400425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70000"/>
              <a:buFont typeface="+mj-lt"/>
              <a:buAutoNum type="arabicPeriod"/>
              <a:tabLst>
                <a:tab pos="450850" algn="l"/>
              </a:tabLst>
              <a:defRPr sz="1400">
                <a:solidFill>
                  <a:schemeClr val="accent1"/>
                </a:solidFill>
              </a:defRPr>
            </a:lvl1pPr>
            <a:lvl2pPr marL="536575" indent="-17145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defRPr sz="1100"/>
            </a:lvl2pPr>
            <a:lvl3pPr marL="536575" indent="-17145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1100"/>
            </a:lvl3pPr>
            <a:lvl4pPr marL="536575" indent="-17145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1100"/>
            </a:lvl4pPr>
            <a:lvl5pPr marL="536575" indent="-17145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425741D8-7889-4FDA-90FF-60B842684B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867347"/>
            <a:ext cx="8640000" cy="316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E9EA6E0-CC35-445F-8499-A27ACA01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504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36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7EAA3D3-19B0-4BC0-B7F7-84AD002BAC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" name="think-cell Folie" r:id="rId5" imgW="327" imgH="327" progId="TCLayout.ActiveDocument.1">
                  <p:embed/>
                </p:oleObj>
              </mc:Choice>
              <mc:Fallback>
                <p:oleObj name="think-cell Folie" r:id="rId5" imgW="327" imgH="327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7EAA3D3-19B0-4BC0-B7F7-84AD002BAC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11DCDCD-0BCD-44F9-B98A-35213502BCA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Wien, 13.08.2019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B4E0DDE-4084-43D9-AEB9-780F676AB4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" y="1441762"/>
            <a:ext cx="3945316" cy="3139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CA1F53E-C947-4CAA-A55F-C4EF431AF58B}"/>
              </a:ext>
            </a:extLst>
          </p:cNvPr>
          <p:cNvSpPr/>
          <p:nvPr userDrawn="1"/>
        </p:nvSpPr>
        <p:spPr>
          <a:xfrm>
            <a:off x="218548" y="1755695"/>
            <a:ext cx="4055271" cy="1058944"/>
          </a:xfrm>
          <a:prstGeom prst="roundRect">
            <a:avLst>
              <a:gd name="adj" fmla="val 96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AE088878-B457-4509-A93C-3B778AAFA1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480565"/>
            <a:ext cx="3945318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D7070595-0269-4012-ABA0-432EA78493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548" y="1755695"/>
            <a:ext cx="4055269" cy="10589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FontTx/>
              <a:buNone/>
              <a:defRPr sz="1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.</a:t>
            </a:r>
          </a:p>
        </p:txBody>
      </p:sp>
      <p:sp>
        <p:nvSpPr>
          <p:cNvPr id="59" name="Textplatzhalter 8">
            <a:extLst>
              <a:ext uri="{FF2B5EF4-FFF2-40B4-BE49-F238E27FC236}">
                <a16:creationId xmlns:a16="http://schemas.microsoft.com/office/drawing/2014/main" id="{D6CC7A3C-9A07-47C5-8059-E7FAA1D58A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7175" y="3107687"/>
            <a:ext cx="3945316" cy="3139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3EC81851-C972-4B5A-B7ED-490693579D9A}"/>
              </a:ext>
            </a:extLst>
          </p:cNvPr>
          <p:cNvSpPr/>
          <p:nvPr userDrawn="1"/>
        </p:nvSpPr>
        <p:spPr>
          <a:xfrm>
            <a:off x="218548" y="3421620"/>
            <a:ext cx="4055271" cy="1058944"/>
          </a:xfrm>
          <a:prstGeom prst="roundRect">
            <a:avLst>
              <a:gd name="adj" fmla="val 116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61" name="Textplatzhalter 8">
            <a:extLst>
              <a:ext uri="{FF2B5EF4-FFF2-40B4-BE49-F238E27FC236}">
                <a16:creationId xmlns:a16="http://schemas.microsoft.com/office/drawing/2014/main" id="{D5DB3E07-83DB-4D73-A8FA-52D9C8215C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8548" y="3421620"/>
            <a:ext cx="3983943" cy="10589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FontTx/>
              <a:buNone/>
              <a:defRPr sz="1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.</a:t>
            </a:r>
          </a:p>
        </p:txBody>
      </p:sp>
      <p:sp>
        <p:nvSpPr>
          <p:cNvPr id="65" name="Textplatzhalter 8">
            <a:extLst>
              <a:ext uri="{FF2B5EF4-FFF2-40B4-BE49-F238E27FC236}">
                <a16:creationId xmlns:a16="http://schemas.microsoft.com/office/drawing/2014/main" id="{FDF259E4-B537-4AE1-BF92-21F2E3F803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8548" y="2814639"/>
            <a:ext cx="3983945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67" name="Textplatzhalter 8">
            <a:extLst>
              <a:ext uri="{FF2B5EF4-FFF2-40B4-BE49-F238E27FC236}">
                <a16:creationId xmlns:a16="http://schemas.microsoft.com/office/drawing/2014/main" id="{F2353EB7-617C-4A20-B62A-C7F0F16C12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08808" y="1424611"/>
            <a:ext cx="3945316" cy="3139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9A749F53-83CD-4605-AF82-D326A016C49F}"/>
              </a:ext>
            </a:extLst>
          </p:cNvPr>
          <p:cNvSpPr/>
          <p:nvPr userDrawn="1"/>
        </p:nvSpPr>
        <p:spPr>
          <a:xfrm>
            <a:off x="4870181" y="1738544"/>
            <a:ext cx="4055271" cy="1058944"/>
          </a:xfrm>
          <a:prstGeom prst="roundRect">
            <a:avLst>
              <a:gd name="adj" fmla="val 96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69" name="Textplatzhalter 8">
            <a:extLst>
              <a:ext uri="{FF2B5EF4-FFF2-40B4-BE49-F238E27FC236}">
                <a16:creationId xmlns:a16="http://schemas.microsoft.com/office/drawing/2014/main" id="{5D3F28E9-F8B5-46E0-A176-77DA68F961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08808" y="4463414"/>
            <a:ext cx="3945318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70" name="Textplatzhalter 8">
            <a:extLst>
              <a:ext uri="{FF2B5EF4-FFF2-40B4-BE49-F238E27FC236}">
                <a16:creationId xmlns:a16="http://schemas.microsoft.com/office/drawing/2014/main" id="{7301A1AF-C91D-4827-8602-875CCE0781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70181" y="1738544"/>
            <a:ext cx="3983943" cy="10589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FontTx/>
              <a:buNone/>
              <a:defRPr sz="1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.</a:t>
            </a:r>
          </a:p>
        </p:txBody>
      </p:sp>
      <p:sp>
        <p:nvSpPr>
          <p:cNvPr id="71" name="Textplatzhalter 8">
            <a:extLst>
              <a:ext uri="{FF2B5EF4-FFF2-40B4-BE49-F238E27FC236}">
                <a16:creationId xmlns:a16="http://schemas.microsoft.com/office/drawing/2014/main" id="{6493534F-BECB-49BD-AB5C-C7FE42171C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8808" y="3090536"/>
            <a:ext cx="3945316" cy="3139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0A2F2188-18A6-4635-9A95-71B69E4C890E}"/>
              </a:ext>
            </a:extLst>
          </p:cNvPr>
          <p:cNvSpPr/>
          <p:nvPr userDrawn="1"/>
        </p:nvSpPr>
        <p:spPr>
          <a:xfrm>
            <a:off x="4870181" y="3404469"/>
            <a:ext cx="4055271" cy="1058944"/>
          </a:xfrm>
          <a:prstGeom prst="roundRect">
            <a:avLst>
              <a:gd name="adj" fmla="val 109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73" name="Textplatzhalter 8">
            <a:extLst>
              <a:ext uri="{FF2B5EF4-FFF2-40B4-BE49-F238E27FC236}">
                <a16:creationId xmlns:a16="http://schemas.microsoft.com/office/drawing/2014/main" id="{3F6E6E9F-69E9-4B25-B973-AB4063E807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70181" y="3404469"/>
            <a:ext cx="3983945" cy="10589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FontTx/>
              <a:buNone/>
              <a:defRPr sz="1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.</a:t>
            </a:r>
          </a:p>
        </p:txBody>
      </p:sp>
      <p:sp>
        <p:nvSpPr>
          <p:cNvPr id="74" name="Textplatzhalter 8">
            <a:extLst>
              <a:ext uri="{FF2B5EF4-FFF2-40B4-BE49-F238E27FC236}">
                <a16:creationId xmlns:a16="http://schemas.microsoft.com/office/drawing/2014/main" id="{9D0B5B02-0014-4434-89DB-547C05144C0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70181" y="2797488"/>
            <a:ext cx="3983945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A9C32F5C-96CB-4C4B-B1EE-D20D20422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867347"/>
            <a:ext cx="8640000" cy="316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CA092EC7-02E7-4021-AF0F-54EB9B3B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504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9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8F60EB7-142D-4360-BFDF-B0A23EE47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7" name="think-cell Folie" r:id="rId5" imgW="327" imgH="327" progId="TCLayout.ActiveDocument.1">
                  <p:embed/>
                </p:oleObj>
              </mc:Choice>
              <mc:Fallback>
                <p:oleObj name="think-cell Folie" r:id="rId5" imgW="327" imgH="327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8F60EB7-142D-4360-BFDF-B0A23EE47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60716F5-E871-44C2-AFBC-DC5AC275A55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Wien, 13.08.2019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B4E0DDE-4084-43D9-AEB9-780F676AB4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" y="1441762"/>
            <a:ext cx="2516900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CA1F53E-C947-4CAA-A55F-C4EF431AF58B}"/>
              </a:ext>
            </a:extLst>
          </p:cNvPr>
          <p:cNvSpPr/>
          <p:nvPr userDrawn="1"/>
        </p:nvSpPr>
        <p:spPr>
          <a:xfrm>
            <a:off x="218548" y="1861310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D20C3370-D7DE-4D3C-BAFB-E7ADF1A3F3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7175" y="1637492"/>
            <a:ext cx="2507956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AE088878-B457-4509-A93C-3B778AAFA1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174" y="2644941"/>
            <a:ext cx="2516901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D7070595-0269-4012-ABA0-432EA78493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548" y="1879687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E80EFBCA-3328-464E-9044-E8F452AE86CD}"/>
              </a:ext>
            </a:extLst>
          </p:cNvPr>
          <p:cNvSpPr/>
          <p:nvPr userDrawn="1"/>
        </p:nvSpPr>
        <p:spPr>
          <a:xfrm>
            <a:off x="3289764" y="1854614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3A4A111F-1474-4848-BE98-0947EF1E8B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8709" y="1872991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1431E836-27B2-4397-BF3F-C15AADCDDD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7496" y="1435066"/>
            <a:ext cx="2460084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4DC1FF81-ADEE-4BC4-AAA8-0FC53E8F3DAD}"/>
              </a:ext>
            </a:extLst>
          </p:cNvPr>
          <p:cNvSpPr/>
          <p:nvPr userDrawn="1"/>
        </p:nvSpPr>
        <p:spPr>
          <a:xfrm>
            <a:off x="6378869" y="1854614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03F158B6-9791-4CA8-B25A-46510F543A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7496" y="1630796"/>
            <a:ext cx="2460084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C081CB60-4BB8-4129-A107-74A3AD3ACB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7496" y="2638245"/>
            <a:ext cx="2460084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DBE94F6D-9787-43A3-8E5E-0245D932A0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8869" y="1872991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E1625215-068A-4542-AD78-C3C910BF2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98709" y="1445006"/>
            <a:ext cx="2516900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9891B5DE-F909-4CD7-95FC-7DE8D1D799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98709" y="1640736"/>
            <a:ext cx="2507956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C47646CA-3531-4CC8-BF18-AA79C6B10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98708" y="2648185"/>
            <a:ext cx="2516901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00212F7B-2D18-4471-B43F-778E28AF88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7175" y="3049582"/>
            <a:ext cx="2516900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F43B2EE4-09F8-4586-AE8A-6A4596FFF05A}"/>
              </a:ext>
            </a:extLst>
          </p:cNvPr>
          <p:cNvSpPr/>
          <p:nvPr userDrawn="1"/>
        </p:nvSpPr>
        <p:spPr>
          <a:xfrm>
            <a:off x="218548" y="3469130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3C6E7D66-5BFD-4285-AFC2-9A74E03C7B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7175" y="3245312"/>
            <a:ext cx="2507956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35" name="Textplatzhalter 8">
            <a:extLst>
              <a:ext uri="{FF2B5EF4-FFF2-40B4-BE49-F238E27FC236}">
                <a16:creationId xmlns:a16="http://schemas.microsoft.com/office/drawing/2014/main" id="{481585DE-F389-4548-B5F0-53BDB62FBF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7174" y="4252761"/>
            <a:ext cx="2516901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D0E74DAE-5B92-4A96-8A67-E234BA714F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8548" y="3487507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9CC9B458-1E48-4D65-8537-E1BA493414E6}"/>
              </a:ext>
            </a:extLst>
          </p:cNvPr>
          <p:cNvSpPr/>
          <p:nvPr userDrawn="1"/>
        </p:nvSpPr>
        <p:spPr>
          <a:xfrm>
            <a:off x="3289764" y="3462434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F8154604-9C35-400D-97E0-C1B5231FD11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98709" y="3480811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BD96B28C-9862-4CEC-8B44-28DD868534A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7496" y="3042886"/>
            <a:ext cx="2460084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FA5EDAF9-FE2E-474B-8A91-FE8111D946F0}"/>
              </a:ext>
            </a:extLst>
          </p:cNvPr>
          <p:cNvSpPr/>
          <p:nvPr userDrawn="1"/>
        </p:nvSpPr>
        <p:spPr>
          <a:xfrm>
            <a:off x="6378869" y="3462434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8E2D3424-9C95-49A6-8A28-8C0C5F28E5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17496" y="3238616"/>
            <a:ext cx="2460084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4A127CB2-CF20-4709-A346-4122139CE64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17496" y="4246065"/>
            <a:ext cx="2460084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43" name="Textplatzhalter 8">
            <a:extLst>
              <a:ext uri="{FF2B5EF4-FFF2-40B4-BE49-F238E27FC236}">
                <a16:creationId xmlns:a16="http://schemas.microsoft.com/office/drawing/2014/main" id="{5E107712-8F94-428F-A779-B98F7FB665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8869" y="3480811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44" name="Textplatzhalter 8">
            <a:extLst>
              <a:ext uri="{FF2B5EF4-FFF2-40B4-BE49-F238E27FC236}">
                <a16:creationId xmlns:a16="http://schemas.microsoft.com/office/drawing/2014/main" id="{5DF7D20F-DECD-4E82-A6FC-6724701F4BA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98709" y="3052826"/>
            <a:ext cx="2516900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9EE04E89-4C6E-4310-B6F2-391D940F75D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98709" y="3248556"/>
            <a:ext cx="2507956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1F16D54B-712A-41CD-9F39-6E3376E006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98708" y="4256005"/>
            <a:ext cx="2516901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50" name="Textplatzhalter 8">
            <a:extLst>
              <a:ext uri="{FF2B5EF4-FFF2-40B4-BE49-F238E27FC236}">
                <a16:creationId xmlns:a16="http://schemas.microsoft.com/office/drawing/2014/main" id="{F57B8E1C-03DA-4A01-B199-4890B1D89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867347"/>
            <a:ext cx="8640000" cy="316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CA65BD63-D434-4EBD-AC58-3A08E71F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504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2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A2607C7-8F6C-41EC-ACC0-97720D2C1C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2" name="think-cell Folie" r:id="rId5" imgW="327" imgH="327" progId="TCLayout.ActiveDocument.1">
                  <p:embed/>
                </p:oleObj>
              </mc:Choice>
              <mc:Fallback>
                <p:oleObj name="think-cell Folie" r:id="rId5" imgW="327" imgH="327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2A2607C7-8F6C-41EC-ACC0-97720D2C1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64F075D-E4E6-466D-A642-1E5DCEC864A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Wien, 13.11.2019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8AB03003-1904-444D-8686-2BA7FA6BF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867347"/>
            <a:ext cx="8640000" cy="316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B4E0DDE-4084-43D9-AEB9-780F676AB4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" y="1276350"/>
            <a:ext cx="8640000" cy="35274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/>
            </a:lvl1pPr>
            <a:lvl2pPr marL="266700" marR="0" indent="-1762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62D42"/>
              </a:buClr>
              <a:buSzPct val="120000"/>
              <a:buFont typeface="Symbol" panose="05050102010706020507" pitchFamily="18" charset="2"/>
              <a:buChar char="·"/>
              <a:tabLst/>
              <a:defRPr sz="1100"/>
            </a:lvl2pPr>
            <a:lvl3pPr marL="447675" indent="-180975">
              <a:buSzPct val="110000"/>
              <a:buFont typeface="Symbol" panose="05050102010706020507" pitchFamily="18" charset="2"/>
              <a:buChar char="·"/>
              <a:defRPr sz="1100"/>
            </a:lvl3pPr>
            <a:lvl4pPr marL="719138" indent="-180975">
              <a:buFont typeface="Calibri" panose="020F0502020204030204" pitchFamily="34" charset="0"/>
              <a:buChar char="-"/>
              <a:defRPr sz="1000"/>
            </a:lvl4pPr>
            <a:lvl5pPr marL="1074738" indent="-265113">
              <a:buNone/>
              <a:defRPr sz="1000"/>
            </a:lvl5pPr>
          </a:lstStyle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7FFFB8E-1E5D-4913-9D49-41C507AE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504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09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04">
          <p15:clr>
            <a:srgbClr val="FBAE40"/>
          </p15:clr>
        </p15:guide>
        <p15:guide id="4" pos="5602">
          <p15:clr>
            <a:srgbClr val="FBAE40"/>
          </p15:clr>
        </p15:guide>
        <p15:guide id="6" orient="horz" pos="3026">
          <p15:clr>
            <a:srgbClr val="FBAE40"/>
          </p15:clr>
        </p15:guide>
        <p15:guide id="7" orient="horz" pos="214">
          <p15:clr>
            <a:srgbClr val="FBAE40"/>
          </p15:clr>
        </p15:guide>
        <p15:guide id="8" orient="horz" pos="53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07021DC-6838-45A3-BCC3-1D77808607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6" name="think-cell Folie" r:id="rId5" imgW="327" imgH="327" progId="TCLayout.ActiveDocument.1">
                  <p:embed/>
                </p:oleObj>
              </mc:Choice>
              <mc:Fallback>
                <p:oleObj name="think-cell Folie" r:id="rId5" imgW="327" imgH="327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07021DC-6838-45A3-BCC3-1D77808607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CDFDF48B-B424-4843-A1E4-EAA7E3161F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Wien, 13.11.2019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01D3129-0B7F-4352-B9C4-9216AF5E1E7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85735" y="1278735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F275A4A2-2CF5-4544-B8F9-F71DE57D966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155912" y="1274292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2B697864-7337-40E0-B92E-150EB308266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126089" y="1268417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619FA1A9-E866-44D9-8969-3B6D4739DBDE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185735" y="3101187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7" name="Inhaltsplatzhalter 10">
            <a:extLst>
              <a:ext uri="{FF2B5EF4-FFF2-40B4-BE49-F238E27FC236}">
                <a16:creationId xmlns:a16="http://schemas.microsoft.com/office/drawing/2014/main" id="{12A07E2D-5455-4146-8BBE-9620367C0FA5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155912" y="3096744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8" name="Inhaltsplatzhalter 10">
            <a:extLst>
              <a:ext uri="{FF2B5EF4-FFF2-40B4-BE49-F238E27FC236}">
                <a16:creationId xmlns:a16="http://schemas.microsoft.com/office/drawing/2014/main" id="{7670366E-9D32-4FF7-9B61-44E64CFCAF32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126089" y="3090869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BD921918-B760-465A-8923-993DB68D0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867347"/>
            <a:ext cx="8640000" cy="316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56C5C208-79E6-4C64-955B-4770A18D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504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02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0CC8CBB-F9C1-41BF-97A9-FAF7BBAF72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0" name="think-cell Folie" r:id="rId5" imgW="327" imgH="327" progId="TCLayout.ActiveDocument.1">
                  <p:embed/>
                </p:oleObj>
              </mc:Choice>
              <mc:Fallback>
                <p:oleObj name="think-cell Folie" r:id="rId5" imgW="327" imgH="327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0CC8CBB-F9C1-41BF-97A9-FAF7BBAF7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6F115033-4D7C-45F0-A145-34172C2785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Wien, 13.11.2019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01D3129-0B7F-4352-B9C4-9216AF5E1E7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85735" y="1278735"/>
            <a:ext cx="2120935" cy="1694335"/>
          </a:xfrm>
          <a:prstGeom prst="roundRect">
            <a:avLst>
              <a:gd name="adj" fmla="val 8975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F275A4A2-2CF5-4544-B8F9-F71DE57D966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2402934" y="1274292"/>
            <a:ext cx="2120935" cy="1694335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/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2B697864-7337-40E0-B92E-150EB308266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4620133" y="1268417"/>
            <a:ext cx="2120935" cy="1694335"/>
          </a:xfrm>
          <a:prstGeom prst="roundRect">
            <a:avLst>
              <a:gd name="adj" fmla="val 8975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619FA1A9-E866-44D9-8969-3B6D4739DBDE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185735" y="3082131"/>
            <a:ext cx="2120935" cy="1719266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/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7" name="Inhaltsplatzhalter 10">
            <a:extLst>
              <a:ext uri="{FF2B5EF4-FFF2-40B4-BE49-F238E27FC236}">
                <a16:creationId xmlns:a16="http://schemas.microsoft.com/office/drawing/2014/main" id="{12A07E2D-5455-4146-8BBE-9620367C0FA5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2402934" y="3077688"/>
            <a:ext cx="2120935" cy="1719266"/>
          </a:xfrm>
          <a:prstGeom prst="roundRect">
            <a:avLst>
              <a:gd name="adj" fmla="val 8975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200">
                <a:solidFill>
                  <a:schemeClr val="bg1"/>
                </a:solidFill>
              </a:defRPr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200">
                <a:solidFill>
                  <a:schemeClr val="bg1"/>
                </a:solidFill>
              </a:defRPr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200">
                <a:solidFill>
                  <a:schemeClr val="bg1"/>
                </a:solidFill>
              </a:defRPr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8" name="Inhaltsplatzhalter 10">
            <a:extLst>
              <a:ext uri="{FF2B5EF4-FFF2-40B4-BE49-F238E27FC236}">
                <a16:creationId xmlns:a16="http://schemas.microsoft.com/office/drawing/2014/main" id="{7670366E-9D32-4FF7-9B61-44E64CFCAF32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620133" y="3071813"/>
            <a:ext cx="2120935" cy="1719266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/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02646227-2D7E-4FE9-A79F-57CD20237A2F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837332" y="1269135"/>
            <a:ext cx="2120935" cy="1694335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/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85732A03-0B12-467B-A02C-8AA856D70522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6837332" y="3072531"/>
            <a:ext cx="2120935" cy="1719266"/>
          </a:xfrm>
          <a:prstGeom prst="roundRect">
            <a:avLst>
              <a:gd name="adj" fmla="val 8975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64D925D3-A5E7-4F36-BA1F-08455BAA1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867347"/>
            <a:ext cx="8640000" cy="316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AC52C92-DFD3-40FF-801B-04AA4F95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504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19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663DF7B-B79A-4478-87F2-758C58D09B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4" name="think-cell Folie" r:id="rId5" imgW="327" imgH="327" progId="TCLayout.ActiveDocument.1">
                  <p:embed/>
                </p:oleObj>
              </mc:Choice>
              <mc:Fallback>
                <p:oleObj name="think-cell Folie" r:id="rId5" imgW="327" imgH="327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663DF7B-B79A-4478-87F2-758C58D09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21FE592A-45DB-44C2-B223-03E323F0F44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Wien, 13.11.2019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29" name="Bildplatzhalter 13">
            <a:extLst>
              <a:ext uri="{FF2B5EF4-FFF2-40B4-BE49-F238E27FC236}">
                <a16:creationId xmlns:a16="http://schemas.microsoft.com/office/drawing/2014/main" id="{FC79FE63-B521-4060-BC6D-82AC57F5574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600700" y="1464296"/>
            <a:ext cx="3299077" cy="3300585"/>
          </a:xfrm>
          <a:prstGeom prst="roundRect">
            <a:avLst>
              <a:gd name="adj" fmla="val 5139"/>
            </a:avLst>
          </a:prstGeom>
          <a:ln w="12700" cap="rnd">
            <a:solidFill>
              <a:schemeClr val="tx1"/>
            </a:solidFill>
            <a:round/>
          </a:ln>
          <a:effectLst/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AT" sz="1000" dirty="0"/>
              <a:t>Quadratisches Bild hier einfügen.</a:t>
            </a:r>
            <a:endParaRPr lang="en-US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3E9B735-3ACD-4E75-BE31-89BD7559900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44224" y="1364456"/>
            <a:ext cx="5256464" cy="3400425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70000"/>
              <a:buFont typeface="+mj-lt"/>
              <a:buAutoNum type="arabicPeriod"/>
              <a:tabLst>
                <a:tab pos="450850" algn="l"/>
              </a:tabLst>
              <a:defRPr sz="1400">
                <a:solidFill>
                  <a:schemeClr val="accent1"/>
                </a:solidFill>
              </a:defRPr>
            </a:lvl1pPr>
            <a:lvl2pPr marL="536575" indent="-17145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defRPr sz="1100"/>
            </a:lvl2pPr>
            <a:lvl3pPr marL="536575" indent="-17145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1100"/>
            </a:lvl3pPr>
            <a:lvl4pPr marL="536575" indent="-17145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1100"/>
            </a:lvl4pPr>
            <a:lvl5pPr marL="536575" indent="-17145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425741D8-7889-4FDA-90FF-60B842684B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867347"/>
            <a:ext cx="8640000" cy="316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E9EA6E0-CC35-445F-8499-A27ACA01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504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8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 und Abschnitt 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EEE70FA7-4DEC-4068-998D-C4496259C5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7175" y="4865612"/>
            <a:ext cx="2832176" cy="274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5EA2BD2-F710-4EE9-969C-B062286EC1F5}"/>
              </a:ext>
            </a:extLst>
          </p:cNvPr>
          <p:cNvSpPr txBox="1"/>
          <p:nvPr userDrawn="1"/>
        </p:nvSpPr>
        <p:spPr>
          <a:xfrm>
            <a:off x="257175" y="964406"/>
            <a:ext cx="8701088" cy="3429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 fontScale="85000" lnSpcReduction="20000"/>
          </a:bodyPr>
          <a:lstStyle/>
          <a:p>
            <a:pPr algn="l"/>
            <a:endParaRPr lang="en-US" sz="2400" baseline="0" dirty="0">
              <a:solidFill>
                <a:schemeClr val="bg1"/>
              </a:solidFill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E1FBD575-A0CD-433C-8AEA-8BFCD938BBAB}"/>
              </a:ext>
            </a:extLst>
          </p:cNvPr>
          <p:cNvSpPr txBox="1">
            <a:spLocks/>
          </p:cNvSpPr>
          <p:nvPr userDrawn="1"/>
        </p:nvSpPr>
        <p:spPr>
          <a:xfrm>
            <a:off x="6290457" y="4868863"/>
            <a:ext cx="2596367" cy="2713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000" dirty="0">
                <a:latin typeface="+mn-lt"/>
              </a:rPr>
              <a:t>Österreich braucht Strom.</a:t>
            </a:r>
            <a:endParaRPr lang="en-AT" sz="1000" dirty="0">
              <a:latin typeface="+mn-lt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5F48A52-E09D-4875-A4ED-D8DE4AA01E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033" y="878759"/>
            <a:ext cx="3600448" cy="378610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0" indent="0">
              <a:lnSpc>
                <a:spcPts val="2000"/>
              </a:lnSpc>
              <a:spcBef>
                <a:spcPts val="300"/>
              </a:spcBef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08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7EAA3D3-19B0-4BC0-B7F7-84AD002BAC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8" name="think-cell Folie" r:id="rId5" imgW="327" imgH="327" progId="TCLayout.ActiveDocument.1">
                  <p:embed/>
                </p:oleObj>
              </mc:Choice>
              <mc:Fallback>
                <p:oleObj name="think-cell Folie" r:id="rId5" imgW="327" imgH="327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7EAA3D3-19B0-4BC0-B7F7-84AD002BAC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11DCDCD-0BCD-44F9-B98A-35213502BCA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Wien, 13.11.2019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B4E0DDE-4084-43D9-AEB9-780F676AB4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" y="1441762"/>
            <a:ext cx="3945316" cy="3139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CA1F53E-C947-4CAA-A55F-C4EF431AF58B}"/>
              </a:ext>
            </a:extLst>
          </p:cNvPr>
          <p:cNvSpPr/>
          <p:nvPr userDrawn="1"/>
        </p:nvSpPr>
        <p:spPr>
          <a:xfrm>
            <a:off x="218548" y="1755695"/>
            <a:ext cx="4055271" cy="1058944"/>
          </a:xfrm>
          <a:prstGeom prst="roundRect">
            <a:avLst>
              <a:gd name="adj" fmla="val 96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AE088878-B457-4509-A93C-3B778AAFA1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480565"/>
            <a:ext cx="3945318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D7070595-0269-4012-ABA0-432EA78493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548" y="1755695"/>
            <a:ext cx="4055269" cy="10589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FontTx/>
              <a:buNone/>
              <a:defRPr sz="1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.</a:t>
            </a:r>
          </a:p>
        </p:txBody>
      </p:sp>
      <p:sp>
        <p:nvSpPr>
          <p:cNvPr id="59" name="Textplatzhalter 8">
            <a:extLst>
              <a:ext uri="{FF2B5EF4-FFF2-40B4-BE49-F238E27FC236}">
                <a16:creationId xmlns:a16="http://schemas.microsoft.com/office/drawing/2014/main" id="{D6CC7A3C-9A07-47C5-8059-E7FAA1D58A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7175" y="3107687"/>
            <a:ext cx="3945316" cy="3139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3EC81851-C972-4B5A-B7ED-490693579D9A}"/>
              </a:ext>
            </a:extLst>
          </p:cNvPr>
          <p:cNvSpPr/>
          <p:nvPr userDrawn="1"/>
        </p:nvSpPr>
        <p:spPr>
          <a:xfrm>
            <a:off x="218548" y="3421620"/>
            <a:ext cx="4055271" cy="1058944"/>
          </a:xfrm>
          <a:prstGeom prst="roundRect">
            <a:avLst>
              <a:gd name="adj" fmla="val 116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61" name="Textplatzhalter 8">
            <a:extLst>
              <a:ext uri="{FF2B5EF4-FFF2-40B4-BE49-F238E27FC236}">
                <a16:creationId xmlns:a16="http://schemas.microsoft.com/office/drawing/2014/main" id="{D5DB3E07-83DB-4D73-A8FA-52D9C8215C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8548" y="3421620"/>
            <a:ext cx="3983943" cy="10589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FontTx/>
              <a:buNone/>
              <a:defRPr sz="1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.</a:t>
            </a:r>
          </a:p>
        </p:txBody>
      </p:sp>
      <p:sp>
        <p:nvSpPr>
          <p:cNvPr id="65" name="Textplatzhalter 8">
            <a:extLst>
              <a:ext uri="{FF2B5EF4-FFF2-40B4-BE49-F238E27FC236}">
                <a16:creationId xmlns:a16="http://schemas.microsoft.com/office/drawing/2014/main" id="{FDF259E4-B537-4AE1-BF92-21F2E3F803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8548" y="2814639"/>
            <a:ext cx="3983945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67" name="Textplatzhalter 8">
            <a:extLst>
              <a:ext uri="{FF2B5EF4-FFF2-40B4-BE49-F238E27FC236}">
                <a16:creationId xmlns:a16="http://schemas.microsoft.com/office/drawing/2014/main" id="{F2353EB7-617C-4A20-B62A-C7F0F16C12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08808" y="1424611"/>
            <a:ext cx="3945316" cy="3139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9A749F53-83CD-4605-AF82-D326A016C49F}"/>
              </a:ext>
            </a:extLst>
          </p:cNvPr>
          <p:cNvSpPr/>
          <p:nvPr userDrawn="1"/>
        </p:nvSpPr>
        <p:spPr>
          <a:xfrm>
            <a:off x="4870181" y="1738544"/>
            <a:ext cx="4055271" cy="1058944"/>
          </a:xfrm>
          <a:prstGeom prst="roundRect">
            <a:avLst>
              <a:gd name="adj" fmla="val 96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69" name="Textplatzhalter 8">
            <a:extLst>
              <a:ext uri="{FF2B5EF4-FFF2-40B4-BE49-F238E27FC236}">
                <a16:creationId xmlns:a16="http://schemas.microsoft.com/office/drawing/2014/main" id="{5D3F28E9-F8B5-46E0-A176-77DA68F961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08808" y="4463414"/>
            <a:ext cx="3945318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70" name="Textplatzhalter 8">
            <a:extLst>
              <a:ext uri="{FF2B5EF4-FFF2-40B4-BE49-F238E27FC236}">
                <a16:creationId xmlns:a16="http://schemas.microsoft.com/office/drawing/2014/main" id="{7301A1AF-C91D-4827-8602-875CCE0781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70181" y="1738544"/>
            <a:ext cx="3983943" cy="10589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FontTx/>
              <a:buNone/>
              <a:defRPr sz="1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.</a:t>
            </a:r>
          </a:p>
        </p:txBody>
      </p:sp>
      <p:sp>
        <p:nvSpPr>
          <p:cNvPr id="71" name="Textplatzhalter 8">
            <a:extLst>
              <a:ext uri="{FF2B5EF4-FFF2-40B4-BE49-F238E27FC236}">
                <a16:creationId xmlns:a16="http://schemas.microsoft.com/office/drawing/2014/main" id="{6493534F-BECB-49BD-AB5C-C7FE42171C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8808" y="3090536"/>
            <a:ext cx="3945316" cy="3139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0A2F2188-18A6-4635-9A95-71B69E4C890E}"/>
              </a:ext>
            </a:extLst>
          </p:cNvPr>
          <p:cNvSpPr/>
          <p:nvPr userDrawn="1"/>
        </p:nvSpPr>
        <p:spPr>
          <a:xfrm>
            <a:off x="4870181" y="3404469"/>
            <a:ext cx="4055271" cy="1058944"/>
          </a:xfrm>
          <a:prstGeom prst="roundRect">
            <a:avLst>
              <a:gd name="adj" fmla="val 109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73" name="Textplatzhalter 8">
            <a:extLst>
              <a:ext uri="{FF2B5EF4-FFF2-40B4-BE49-F238E27FC236}">
                <a16:creationId xmlns:a16="http://schemas.microsoft.com/office/drawing/2014/main" id="{3F6E6E9F-69E9-4B25-B973-AB4063E807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70181" y="3404469"/>
            <a:ext cx="3983945" cy="10589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FontTx/>
              <a:buNone/>
              <a:defRPr sz="1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.</a:t>
            </a:r>
          </a:p>
        </p:txBody>
      </p:sp>
      <p:sp>
        <p:nvSpPr>
          <p:cNvPr id="74" name="Textplatzhalter 8">
            <a:extLst>
              <a:ext uri="{FF2B5EF4-FFF2-40B4-BE49-F238E27FC236}">
                <a16:creationId xmlns:a16="http://schemas.microsoft.com/office/drawing/2014/main" id="{9D0B5B02-0014-4434-89DB-547C05144C0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70181" y="2797488"/>
            <a:ext cx="3983945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A9C32F5C-96CB-4C4B-B1EE-D20D20422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867347"/>
            <a:ext cx="8640000" cy="316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CA092EC7-02E7-4021-AF0F-54EB9B3B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504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63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8F60EB7-142D-4360-BFDF-B0A23EE47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2" name="think-cell Folie" r:id="rId5" imgW="327" imgH="327" progId="TCLayout.ActiveDocument.1">
                  <p:embed/>
                </p:oleObj>
              </mc:Choice>
              <mc:Fallback>
                <p:oleObj name="think-cell Folie" r:id="rId5" imgW="327" imgH="327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8F60EB7-142D-4360-BFDF-B0A23EE47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60716F5-E871-44C2-AFBC-DC5AC275A55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Wien, 13.11.2019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B4E0DDE-4084-43D9-AEB9-780F676AB4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" y="1441762"/>
            <a:ext cx="2516900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CA1F53E-C947-4CAA-A55F-C4EF431AF58B}"/>
              </a:ext>
            </a:extLst>
          </p:cNvPr>
          <p:cNvSpPr/>
          <p:nvPr userDrawn="1"/>
        </p:nvSpPr>
        <p:spPr>
          <a:xfrm>
            <a:off x="218548" y="1861310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D20C3370-D7DE-4D3C-BAFB-E7ADF1A3F3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7175" y="1637492"/>
            <a:ext cx="2507956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AE088878-B457-4509-A93C-3B778AAFA1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174" y="2644941"/>
            <a:ext cx="2516901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D7070595-0269-4012-ABA0-432EA78493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548" y="1879687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E80EFBCA-3328-464E-9044-E8F452AE86CD}"/>
              </a:ext>
            </a:extLst>
          </p:cNvPr>
          <p:cNvSpPr/>
          <p:nvPr userDrawn="1"/>
        </p:nvSpPr>
        <p:spPr>
          <a:xfrm>
            <a:off x="3289764" y="1854614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3A4A111F-1474-4848-BE98-0947EF1E8B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8709" y="1872991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1431E836-27B2-4397-BF3F-C15AADCDDD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7496" y="1435066"/>
            <a:ext cx="2460084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4DC1FF81-ADEE-4BC4-AAA8-0FC53E8F3DAD}"/>
              </a:ext>
            </a:extLst>
          </p:cNvPr>
          <p:cNvSpPr/>
          <p:nvPr userDrawn="1"/>
        </p:nvSpPr>
        <p:spPr>
          <a:xfrm>
            <a:off x="6378869" y="1854614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03F158B6-9791-4CA8-B25A-46510F543A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7496" y="1630796"/>
            <a:ext cx="2460084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C081CB60-4BB8-4129-A107-74A3AD3ACB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7496" y="2638245"/>
            <a:ext cx="2460084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DBE94F6D-9787-43A3-8E5E-0245D932A0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8869" y="1872991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E1625215-068A-4542-AD78-C3C910BF2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98709" y="1445006"/>
            <a:ext cx="2516900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9891B5DE-F909-4CD7-95FC-7DE8D1D799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98709" y="1640736"/>
            <a:ext cx="2507956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C47646CA-3531-4CC8-BF18-AA79C6B10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98708" y="2648185"/>
            <a:ext cx="2516901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00212F7B-2D18-4471-B43F-778E28AF88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7175" y="3049582"/>
            <a:ext cx="2516900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F43B2EE4-09F8-4586-AE8A-6A4596FFF05A}"/>
              </a:ext>
            </a:extLst>
          </p:cNvPr>
          <p:cNvSpPr/>
          <p:nvPr userDrawn="1"/>
        </p:nvSpPr>
        <p:spPr>
          <a:xfrm>
            <a:off x="218548" y="3469130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3C6E7D66-5BFD-4285-AFC2-9A74E03C7B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7175" y="3245312"/>
            <a:ext cx="2507956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35" name="Textplatzhalter 8">
            <a:extLst>
              <a:ext uri="{FF2B5EF4-FFF2-40B4-BE49-F238E27FC236}">
                <a16:creationId xmlns:a16="http://schemas.microsoft.com/office/drawing/2014/main" id="{481585DE-F389-4548-B5F0-53BDB62FBF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7174" y="4252761"/>
            <a:ext cx="2516901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D0E74DAE-5B92-4A96-8A67-E234BA714F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8548" y="3487507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9CC9B458-1E48-4D65-8537-E1BA493414E6}"/>
              </a:ext>
            </a:extLst>
          </p:cNvPr>
          <p:cNvSpPr/>
          <p:nvPr userDrawn="1"/>
        </p:nvSpPr>
        <p:spPr>
          <a:xfrm>
            <a:off x="3289764" y="3462434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F8154604-9C35-400D-97E0-C1B5231FD11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98709" y="3480811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BD96B28C-9862-4CEC-8B44-28DD868534A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7496" y="3042886"/>
            <a:ext cx="2460084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FA5EDAF9-FE2E-474B-8A91-FE8111D946F0}"/>
              </a:ext>
            </a:extLst>
          </p:cNvPr>
          <p:cNvSpPr/>
          <p:nvPr userDrawn="1"/>
        </p:nvSpPr>
        <p:spPr>
          <a:xfrm>
            <a:off x="6378869" y="3462434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8E2D3424-9C95-49A6-8A28-8C0C5F28E5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17496" y="3238616"/>
            <a:ext cx="2460084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4A127CB2-CF20-4709-A346-4122139CE64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17496" y="4246065"/>
            <a:ext cx="2460084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43" name="Textplatzhalter 8">
            <a:extLst>
              <a:ext uri="{FF2B5EF4-FFF2-40B4-BE49-F238E27FC236}">
                <a16:creationId xmlns:a16="http://schemas.microsoft.com/office/drawing/2014/main" id="{5E107712-8F94-428F-A779-B98F7FB665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8869" y="3480811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44" name="Textplatzhalter 8">
            <a:extLst>
              <a:ext uri="{FF2B5EF4-FFF2-40B4-BE49-F238E27FC236}">
                <a16:creationId xmlns:a16="http://schemas.microsoft.com/office/drawing/2014/main" id="{5DF7D20F-DECD-4E82-A6FC-6724701F4BA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98709" y="3052826"/>
            <a:ext cx="2516900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9EE04E89-4C6E-4310-B6F2-391D940F75D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98709" y="3248556"/>
            <a:ext cx="2507956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1F16D54B-712A-41CD-9F39-6E3376E006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98708" y="4256005"/>
            <a:ext cx="2516901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50" name="Textplatzhalter 8">
            <a:extLst>
              <a:ext uri="{FF2B5EF4-FFF2-40B4-BE49-F238E27FC236}">
                <a16:creationId xmlns:a16="http://schemas.microsoft.com/office/drawing/2014/main" id="{F57B8E1C-03DA-4A01-B199-4890B1D89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867347"/>
            <a:ext cx="8640000" cy="316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CA65BD63-D434-4EBD-AC58-3A08E71F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504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90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- und Abschnitt 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EEE70FA7-4DEC-4068-998D-C4496259C5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7175" y="4865612"/>
            <a:ext cx="2832176" cy="274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5EA2BD2-F710-4EE9-969C-B062286EC1F5}"/>
              </a:ext>
            </a:extLst>
          </p:cNvPr>
          <p:cNvSpPr txBox="1"/>
          <p:nvPr userDrawn="1"/>
        </p:nvSpPr>
        <p:spPr>
          <a:xfrm>
            <a:off x="257175" y="964406"/>
            <a:ext cx="8701088" cy="3429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 fontScale="85000" lnSpcReduction="20000"/>
          </a:bodyPr>
          <a:lstStyle/>
          <a:p>
            <a:pPr algn="l"/>
            <a:endParaRPr lang="en-US" sz="2400" baseline="0" dirty="0">
              <a:solidFill>
                <a:schemeClr val="bg1"/>
              </a:solidFill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E1FBD575-A0CD-433C-8AEA-8BFCD938BBAB}"/>
              </a:ext>
            </a:extLst>
          </p:cNvPr>
          <p:cNvSpPr txBox="1">
            <a:spLocks/>
          </p:cNvSpPr>
          <p:nvPr userDrawn="1"/>
        </p:nvSpPr>
        <p:spPr>
          <a:xfrm>
            <a:off x="6290457" y="4868863"/>
            <a:ext cx="2596367" cy="2713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000" dirty="0">
                <a:latin typeface="+mn-lt"/>
              </a:rPr>
              <a:t>Österreich braucht Strom.</a:t>
            </a:r>
            <a:endParaRPr lang="en-AT" sz="1000" dirty="0">
              <a:latin typeface="+mn-lt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5F48A52-E09D-4875-A4ED-D8DE4AA01E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033" y="878759"/>
            <a:ext cx="3600448" cy="378610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0" indent="0">
              <a:lnSpc>
                <a:spcPts val="2000"/>
              </a:lnSpc>
              <a:spcBef>
                <a:spcPts val="300"/>
              </a:spcBef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4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A2607C7-8F6C-41EC-ACC0-97720D2C1C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9" name="think-cell Folie" r:id="rId5" imgW="327" imgH="327" progId="TCLayout.ActiveDocument.1">
                  <p:embed/>
                </p:oleObj>
              </mc:Choice>
              <mc:Fallback>
                <p:oleObj name="think-cell Folie" r:id="rId5" imgW="327" imgH="327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2A2607C7-8F6C-41EC-ACC0-97720D2C1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64F075D-E4E6-466D-A642-1E5DCEC864A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Wien, 13.08.2019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8AB03003-1904-444D-8686-2BA7FA6BF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867347"/>
            <a:ext cx="8640000" cy="316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B4E0DDE-4084-43D9-AEB9-780F676AB4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" y="1276350"/>
            <a:ext cx="8640000" cy="35274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/>
            </a:lvl1pPr>
            <a:lvl2pPr marL="266700" marR="0" indent="-1762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62D42"/>
              </a:buClr>
              <a:buSzPct val="120000"/>
              <a:buFont typeface="Symbol" panose="05050102010706020507" pitchFamily="18" charset="2"/>
              <a:buChar char="·"/>
              <a:tabLst/>
              <a:defRPr sz="1100"/>
            </a:lvl2pPr>
            <a:lvl3pPr marL="447675" indent="-180975">
              <a:buSzPct val="110000"/>
              <a:buFont typeface="Symbol" panose="05050102010706020507" pitchFamily="18" charset="2"/>
              <a:buChar char="·"/>
              <a:defRPr sz="1100"/>
            </a:lvl3pPr>
            <a:lvl4pPr marL="719138" indent="-180975">
              <a:buFont typeface="Calibri" panose="020F0502020204030204" pitchFamily="34" charset="0"/>
              <a:buChar char="-"/>
              <a:defRPr sz="1000"/>
            </a:lvl4pPr>
            <a:lvl5pPr marL="1074738" indent="-265113">
              <a:buNone/>
              <a:defRPr sz="1000"/>
            </a:lvl5pPr>
          </a:lstStyle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7FFFB8E-1E5D-4913-9D49-41C507AE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504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01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04">
          <p15:clr>
            <a:srgbClr val="FBAE40"/>
          </p15:clr>
        </p15:guide>
        <p15:guide id="4" pos="5602">
          <p15:clr>
            <a:srgbClr val="FBAE40"/>
          </p15:clr>
        </p15:guide>
        <p15:guide id="5" pos="158">
          <p15:clr>
            <a:srgbClr val="FBAE40"/>
          </p15:clr>
        </p15:guide>
        <p15:guide id="6" orient="horz" pos="3026">
          <p15:clr>
            <a:srgbClr val="FBAE40"/>
          </p15:clr>
        </p15:guide>
        <p15:guide id="7" orient="horz" pos="214">
          <p15:clr>
            <a:srgbClr val="FBAE40"/>
          </p15:clr>
        </p15:guide>
        <p15:guide id="8" orient="horz" pos="53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Ort, Datum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8AB03003-1904-444D-8686-2BA7FA6BF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771526"/>
            <a:ext cx="8629650" cy="41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B4E0DDE-4084-43D9-AEB9-780F676AB4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175" y="1262856"/>
            <a:ext cx="8629650" cy="2746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/>
            </a:lvl1pPr>
            <a:lvl2pPr marL="0" indent="0">
              <a:buNone/>
              <a:defRPr sz="1100"/>
            </a:lvl2pPr>
            <a:lvl3pPr marL="176213" indent="-176213">
              <a:defRPr sz="1100"/>
            </a:lvl3pPr>
            <a:lvl4pPr marL="176213" indent="-176213">
              <a:buFont typeface="Calibri" panose="020F0502020204030204" pitchFamily="34" charset="0"/>
              <a:buChar char="-"/>
              <a:defRPr sz="1100"/>
            </a:lvl4pPr>
            <a:lvl5pPr marL="0" indent="0">
              <a:buNone/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7FFFB8E-1E5D-4913-9D49-41C507AE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686550" cy="50276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1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Ort, Datum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11C5BBF-690D-4DE0-B2E8-AB7D7093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686550" cy="50276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8AB03003-1904-444D-8686-2BA7FA6BF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771526"/>
            <a:ext cx="8629650" cy="41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01D3129-0B7F-4352-B9C4-9216AF5E1E7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85735" y="1278735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F275A4A2-2CF5-4544-B8F9-F71DE57D966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155912" y="1274292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2B697864-7337-40E0-B92E-150EB308266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126089" y="1268417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619FA1A9-E866-44D9-8969-3B6D4739DBDE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185735" y="3101187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7" name="Inhaltsplatzhalter 10">
            <a:extLst>
              <a:ext uri="{FF2B5EF4-FFF2-40B4-BE49-F238E27FC236}">
                <a16:creationId xmlns:a16="http://schemas.microsoft.com/office/drawing/2014/main" id="{12A07E2D-5455-4146-8BBE-9620367C0FA5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155912" y="3096744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8" name="Inhaltsplatzhalter 10">
            <a:extLst>
              <a:ext uri="{FF2B5EF4-FFF2-40B4-BE49-F238E27FC236}">
                <a16:creationId xmlns:a16="http://schemas.microsoft.com/office/drawing/2014/main" id="{7670366E-9D32-4FF7-9B61-44E64CFCAF32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126089" y="3090869"/>
            <a:ext cx="2832176" cy="1700210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/>
          <a:lstStyle>
            <a:lvl1pPr marL="0" indent="0">
              <a:lnSpc>
                <a:spcPts val="1200"/>
              </a:lnSpc>
              <a:buFontTx/>
              <a:buNone/>
              <a:defRPr sz="1400" b="0"/>
            </a:lvl1pPr>
            <a:lvl2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Ort, Datum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11C5BBF-690D-4DE0-B2E8-AB7D7093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686550" cy="50276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8AB03003-1904-444D-8686-2BA7FA6BF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771526"/>
            <a:ext cx="8629650" cy="41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01D3129-0B7F-4352-B9C4-9216AF5E1E7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85735" y="1278735"/>
            <a:ext cx="2120935" cy="1694335"/>
          </a:xfrm>
          <a:prstGeom prst="roundRect">
            <a:avLst>
              <a:gd name="adj" fmla="val 8975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F275A4A2-2CF5-4544-B8F9-F71DE57D966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2402934" y="1274292"/>
            <a:ext cx="2120935" cy="1694335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/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2B697864-7337-40E0-B92E-150EB308266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4620133" y="1268417"/>
            <a:ext cx="2120935" cy="1694335"/>
          </a:xfrm>
          <a:prstGeom prst="roundRect">
            <a:avLst>
              <a:gd name="adj" fmla="val 8975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619FA1A9-E866-44D9-8969-3B6D4739DBDE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185735" y="3082131"/>
            <a:ext cx="2120935" cy="1719266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/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7" name="Inhaltsplatzhalter 10">
            <a:extLst>
              <a:ext uri="{FF2B5EF4-FFF2-40B4-BE49-F238E27FC236}">
                <a16:creationId xmlns:a16="http://schemas.microsoft.com/office/drawing/2014/main" id="{12A07E2D-5455-4146-8BBE-9620367C0FA5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2402934" y="3077688"/>
            <a:ext cx="2120935" cy="1719266"/>
          </a:xfrm>
          <a:prstGeom prst="roundRect">
            <a:avLst>
              <a:gd name="adj" fmla="val 8975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200">
                <a:solidFill>
                  <a:schemeClr val="bg1"/>
                </a:solidFill>
              </a:defRPr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200">
                <a:solidFill>
                  <a:schemeClr val="bg1"/>
                </a:solidFill>
              </a:defRPr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200">
                <a:solidFill>
                  <a:schemeClr val="bg1"/>
                </a:solidFill>
              </a:defRPr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8" name="Inhaltsplatzhalter 10">
            <a:extLst>
              <a:ext uri="{FF2B5EF4-FFF2-40B4-BE49-F238E27FC236}">
                <a16:creationId xmlns:a16="http://schemas.microsoft.com/office/drawing/2014/main" id="{7670366E-9D32-4FF7-9B61-44E64CFCAF32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620133" y="3071813"/>
            <a:ext cx="2120935" cy="1719266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/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02646227-2D7E-4FE9-A79F-57CD20237A2F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837332" y="1269135"/>
            <a:ext cx="2120935" cy="1694335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/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/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/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/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85732A03-0B12-467B-A02C-8AA856D70522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6837332" y="3072531"/>
            <a:ext cx="2120935" cy="1719266"/>
          </a:xfrm>
          <a:prstGeom prst="roundRect">
            <a:avLst>
              <a:gd name="adj" fmla="val 8975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lnSpc>
                <a:spcPts val="1200"/>
              </a:lnSpc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2pPr>
            <a:lvl3pPr marL="171450" indent="-171450" algn="ctr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3pPr>
            <a:lvl4pPr marL="171450" indent="-171450" algn="ctr">
              <a:lnSpc>
                <a:spcPts val="1200"/>
              </a:lnSpc>
              <a:buFont typeface="Calibri" panose="020F0502020204030204" pitchFamily="34" charset="0"/>
              <a:buChar char="-"/>
              <a:tabLst>
                <a:tab pos="179388" algn="l"/>
              </a:tabLst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ts val="1200"/>
              </a:lnSpc>
              <a:buFontTx/>
              <a:buNone/>
              <a:tabLst>
                <a:tab pos="179388" algn="l"/>
              </a:tabLs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Ort, Datum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11C5BBF-690D-4DE0-B2E8-AB7D7093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686550" cy="50276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8AB03003-1904-444D-8686-2BA7FA6BF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771526"/>
            <a:ext cx="8629650" cy="41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9" name="Bildplatzhalter 13">
            <a:extLst>
              <a:ext uri="{FF2B5EF4-FFF2-40B4-BE49-F238E27FC236}">
                <a16:creationId xmlns:a16="http://schemas.microsoft.com/office/drawing/2014/main" id="{FC79FE63-B521-4060-BC6D-82AC57F5574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600700" y="1464296"/>
            <a:ext cx="3299077" cy="3300585"/>
          </a:xfrm>
          <a:prstGeom prst="roundRect">
            <a:avLst>
              <a:gd name="adj" fmla="val 5139"/>
            </a:avLst>
          </a:prstGeom>
          <a:ln w="12700" cap="rnd">
            <a:solidFill>
              <a:schemeClr val="tx1"/>
            </a:solidFill>
            <a:round/>
          </a:ln>
          <a:effectLst/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AT" sz="1000" dirty="0"/>
              <a:t>Quadratisches Bild hier einfügen.</a:t>
            </a:r>
            <a:endParaRPr lang="en-US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3E9B735-3ACD-4E75-BE31-89BD7559900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44224" y="1364456"/>
            <a:ext cx="5256464" cy="3400425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70000"/>
              <a:buFont typeface="+mj-lt"/>
              <a:buAutoNum type="arabicPeriod"/>
              <a:tabLst>
                <a:tab pos="450850" algn="l"/>
              </a:tabLst>
              <a:defRPr sz="1400">
                <a:solidFill>
                  <a:schemeClr val="accent1"/>
                </a:solidFill>
              </a:defRPr>
            </a:lvl1pPr>
            <a:lvl2pPr marL="536575" indent="-17145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defRPr sz="1100"/>
            </a:lvl2pPr>
            <a:lvl3pPr marL="536575" indent="-17145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1100"/>
            </a:lvl3pPr>
            <a:lvl4pPr marL="536575" indent="-17145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1100"/>
            </a:lvl4pPr>
            <a:lvl5pPr marL="536575" indent="-171450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8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Ort, Datum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8AB03003-1904-444D-8686-2BA7FA6BF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771526"/>
            <a:ext cx="8629650" cy="41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B4E0DDE-4084-43D9-AEB9-780F676AB4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" y="1441762"/>
            <a:ext cx="3945316" cy="3139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CA1F53E-C947-4CAA-A55F-C4EF431AF58B}"/>
              </a:ext>
            </a:extLst>
          </p:cNvPr>
          <p:cNvSpPr/>
          <p:nvPr userDrawn="1"/>
        </p:nvSpPr>
        <p:spPr>
          <a:xfrm>
            <a:off x="218548" y="1755695"/>
            <a:ext cx="4055271" cy="1058944"/>
          </a:xfrm>
          <a:prstGeom prst="roundRect">
            <a:avLst>
              <a:gd name="adj" fmla="val 96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AE088878-B457-4509-A93C-3B778AAFA1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480565"/>
            <a:ext cx="3945318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D7070595-0269-4012-ABA0-432EA78493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548" y="1755695"/>
            <a:ext cx="4055269" cy="10589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FontTx/>
              <a:buNone/>
              <a:defRPr sz="1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.</a:t>
            </a:r>
          </a:p>
        </p:txBody>
      </p:sp>
      <p:sp>
        <p:nvSpPr>
          <p:cNvPr id="59" name="Textplatzhalter 8">
            <a:extLst>
              <a:ext uri="{FF2B5EF4-FFF2-40B4-BE49-F238E27FC236}">
                <a16:creationId xmlns:a16="http://schemas.microsoft.com/office/drawing/2014/main" id="{D6CC7A3C-9A07-47C5-8059-E7FAA1D58A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7175" y="3107687"/>
            <a:ext cx="3945316" cy="3139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3EC81851-C972-4B5A-B7ED-490693579D9A}"/>
              </a:ext>
            </a:extLst>
          </p:cNvPr>
          <p:cNvSpPr/>
          <p:nvPr userDrawn="1"/>
        </p:nvSpPr>
        <p:spPr>
          <a:xfrm>
            <a:off x="218548" y="3421620"/>
            <a:ext cx="4055271" cy="1058944"/>
          </a:xfrm>
          <a:prstGeom prst="roundRect">
            <a:avLst>
              <a:gd name="adj" fmla="val 116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61" name="Textplatzhalter 8">
            <a:extLst>
              <a:ext uri="{FF2B5EF4-FFF2-40B4-BE49-F238E27FC236}">
                <a16:creationId xmlns:a16="http://schemas.microsoft.com/office/drawing/2014/main" id="{D5DB3E07-83DB-4D73-A8FA-52D9C8215C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8548" y="3421620"/>
            <a:ext cx="3983943" cy="10589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FontTx/>
              <a:buNone/>
              <a:defRPr sz="1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.</a:t>
            </a:r>
          </a:p>
        </p:txBody>
      </p:sp>
      <p:sp>
        <p:nvSpPr>
          <p:cNvPr id="65" name="Textplatzhalter 8">
            <a:extLst>
              <a:ext uri="{FF2B5EF4-FFF2-40B4-BE49-F238E27FC236}">
                <a16:creationId xmlns:a16="http://schemas.microsoft.com/office/drawing/2014/main" id="{FDF259E4-B537-4AE1-BF92-21F2E3F803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8548" y="2814639"/>
            <a:ext cx="3983945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67" name="Textplatzhalter 8">
            <a:extLst>
              <a:ext uri="{FF2B5EF4-FFF2-40B4-BE49-F238E27FC236}">
                <a16:creationId xmlns:a16="http://schemas.microsoft.com/office/drawing/2014/main" id="{F2353EB7-617C-4A20-B62A-C7F0F16C12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08808" y="1424611"/>
            <a:ext cx="3945316" cy="3139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9A749F53-83CD-4605-AF82-D326A016C49F}"/>
              </a:ext>
            </a:extLst>
          </p:cNvPr>
          <p:cNvSpPr/>
          <p:nvPr userDrawn="1"/>
        </p:nvSpPr>
        <p:spPr>
          <a:xfrm>
            <a:off x="4870181" y="1738544"/>
            <a:ext cx="4055271" cy="1058944"/>
          </a:xfrm>
          <a:prstGeom prst="roundRect">
            <a:avLst>
              <a:gd name="adj" fmla="val 96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69" name="Textplatzhalter 8">
            <a:extLst>
              <a:ext uri="{FF2B5EF4-FFF2-40B4-BE49-F238E27FC236}">
                <a16:creationId xmlns:a16="http://schemas.microsoft.com/office/drawing/2014/main" id="{5D3F28E9-F8B5-46E0-A176-77DA68F961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08808" y="4463414"/>
            <a:ext cx="3945318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70" name="Textplatzhalter 8">
            <a:extLst>
              <a:ext uri="{FF2B5EF4-FFF2-40B4-BE49-F238E27FC236}">
                <a16:creationId xmlns:a16="http://schemas.microsoft.com/office/drawing/2014/main" id="{7301A1AF-C91D-4827-8602-875CCE0781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70181" y="1738544"/>
            <a:ext cx="3983943" cy="10589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FontTx/>
              <a:buNone/>
              <a:defRPr sz="1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.</a:t>
            </a:r>
          </a:p>
        </p:txBody>
      </p:sp>
      <p:sp>
        <p:nvSpPr>
          <p:cNvPr id="71" name="Textplatzhalter 8">
            <a:extLst>
              <a:ext uri="{FF2B5EF4-FFF2-40B4-BE49-F238E27FC236}">
                <a16:creationId xmlns:a16="http://schemas.microsoft.com/office/drawing/2014/main" id="{6493534F-BECB-49BD-AB5C-C7FE42171C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8808" y="3090536"/>
            <a:ext cx="3945316" cy="3139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0A2F2188-18A6-4635-9A95-71B69E4C890E}"/>
              </a:ext>
            </a:extLst>
          </p:cNvPr>
          <p:cNvSpPr/>
          <p:nvPr userDrawn="1"/>
        </p:nvSpPr>
        <p:spPr>
          <a:xfrm>
            <a:off x="4870181" y="3404469"/>
            <a:ext cx="4055271" cy="1058944"/>
          </a:xfrm>
          <a:prstGeom prst="roundRect">
            <a:avLst>
              <a:gd name="adj" fmla="val 109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73" name="Textplatzhalter 8">
            <a:extLst>
              <a:ext uri="{FF2B5EF4-FFF2-40B4-BE49-F238E27FC236}">
                <a16:creationId xmlns:a16="http://schemas.microsoft.com/office/drawing/2014/main" id="{3F6E6E9F-69E9-4B25-B973-AB4063E807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70181" y="3404469"/>
            <a:ext cx="3983945" cy="10589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FontTx/>
              <a:buNone/>
              <a:defRPr sz="1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.</a:t>
            </a:r>
          </a:p>
        </p:txBody>
      </p:sp>
      <p:sp>
        <p:nvSpPr>
          <p:cNvPr id="74" name="Textplatzhalter 8">
            <a:extLst>
              <a:ext uri="{FF2B5EF4-FFF2-40B4-BE49-F238E27FC236}">
                <a16:creationId xmlns:a16="http://schemas.microsoft.com/office/drawing/2014/main" id="{9D0B5B02-0014-4434-89DB-547C05144C0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70181" y="2797488"/>
            <a:ext cx="3983945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75" name="Titel 1">
            <a:extLst>
              <a:ext uri="{FF2B5EF4-FFF2-40B4-BE49-F238E27FC236}">
                <a16:creationId xmlns:a16="http://schemas.microsoft.com/office/drawing/2014/main" id="{833A267A-1960-4E16-9B0E-DA000C6A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686550" cy="50276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6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3D84A9-DB47-482D-873A-C1EB727D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Austrian Power Grid</a:t>
            </a:r>
            <a:endParaRPr lang="en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8721-103D-410A-AC6A-BA42BB6408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Ort, Datum</a:t>
            </a:r>
            <a:endParaRPr lang="en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11A8B2-8547-4C92-8914-8399E6F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8AB03003-1904-444D-8686-2BA7FA6BF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75" y="771526"/>
            <a:ext cx="8629650" cy="41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B4E0DDE-4084-43D9-AEB9-780F676AB4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" y="1441762"/>
            <a:ext cx="2516900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CA1F53E-C947-4CAA-A55F-C4EF431AF58B}"/>
              </a:ext>
            </a:extLst>
          </p:cNvPr>
          <p:cNvSpPr/>
          <p:nvPr userDrawn="1"/>
        </p:nvSpPr>
        <p:spPr>
          <a:xfrm>
            <a:off x="218548" y="1861310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D20C3370-D7DE-4D3C-BAFB-E7ADF1A3F3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7175" y="1637492"/>
            <a:ext cx="2507956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AE088878-B457-4509-A93C-3B778AAFA1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174" y="2644941"/>
            <a:ext cx="2516901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D7070595-0269-4012-ABA0-432EA78493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548" y="1879687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E80EFBCA-3328-464E-9044-E8F452AE86CD}"/>
              </a:ext>
            </a:extLst>
          </p:cNvPr>
          <p:cNvSpPr/>
          <p:nvPr userDrawn="1"/>
        </p:nvSpPr>
        <p:spPr>
          <a:xfrm>
            <a:off x="3289764" y="1854614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3A4A111F-1474-4848-BE98-0947EF1E8B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8709" y="1872991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1431E836-27B2-4397-BF3F-C15AADCDDD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7496" y="1435066"/>
            <a:ext cx="2460084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4DC1FF81-ADEE-4BC4-AAA8-0FC53E8F3DAD}"/>
              </a:ext>
            </a:extLst>
          </p:cNvPr>
          <p:cNvSpPr/>
          <p:nvPr userDrawn="1"/>
        </p:nvSpPr>
        <p:spPr>
          <a:xfrm>
            <a:off x="6378869" y="1854614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03F158B6-9791-4CA8-B25A-46510F543A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7496" y="1630796"/>
            <a:ext cx="2460084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C081CB60-4BB8-4129-A107-74A3AD3ACB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7496" y="2638245"/>
            <a:ext cx="2460084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DBE94F6D-9787-43A3-8E5E-0245D932A0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8869" y="1872991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E1625215-068A-4542-AD78-C3C910BF2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98709" y="1445006"/>
            <a:ext cx="2516900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9891B5DE-F909-4CD7-95FC-7DE8D1D799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98709" y="1640736"/>
            <a:ext cx="2507956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C47646CA-3531-4CC8-BF18-AA79C6B10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98708" y="2648185"/>
            <a:ext cx="2516901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00212F7B-2D18-4471-B43F-778E28AF88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7175" y="3049582"/>
            <a:ext cx="2516900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F43B2EE4-09F8-4586-AE8A-6A4596FFF05A}"/>
              </a:ext>
            </a:extLst>
          </p:cNvPr>
          <p:cNvSpPr/>
          <p:nvPr userDrawn="1"/>
        </p:nvSpPr>
        <p:spPr>
          <a:xfrm>
            <a:off x="218548" y="3469130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3C6E7D66-5BFD-4285-AFC2-9A74E03C7B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7175" y="3245312"/>
            <a:ext cx="2507956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35" name="Textplatzhalter 8">
            <a:extLst>
              <a:ext uri="{FF2B5EF4-FFF2-40B4-BE49-F238E27FC236}">
                <a16:creationId xmlns:a16="http://schemas.microsoft.com/office/drawing/2014/main" id="{481585DE-F389-4548-B5F0-53BDB62FBF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7174" y="4252761"/>
            <a:ext cx="2516901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D0E74DAE-5B92-4A96-8A67-E234BA714F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8548" y="3487507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9CC9B458-1E48-4D65-8537-E1BA493414E6}"/>
              </a:ext>
            </a:extLst>
          </p:cNvPr>
          <p:cNvSpPr/>
          <p:nvPr userDrawn="1"/>
        </p:nvSpPr>
        <p:spPr>
          <a:xfrm>
            <a:off x="3289764" y="3462434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F8154604-9C35-400D-97E0-C1B5231FD11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98709" y="3480811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BD96B28C-9862-4CEC-8B44-28DD868534A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7496" y="3042886"/>
            <a:ext cx="2460084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FA5EDAF9-FE2E-474B-8A91-FE8111D946F0}"/>
              </a:ext>
            </a:extLst>
          </p:cNvPr>
          <p:cNvSpPr/>
          <p:nvPr userDrawn="1"/>
        </p:nvSpPr>
        <p:spPr>
          <a:xfrm>
            <a:off x="6378869" y="3462434"/>
            <a:ext cx="2546583" cy="793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8E2D3424-9C95-49A6-8A28-8C0C5F28E5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17496" y="3238616"/>
            <a:ext cx="2460084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4A127CB2-CF20-4709-A346-4122139CE64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17496" y="4246065"/>
            <a:ext cx="2460084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43" name="Textplatzhalter 8">
            <a:extLst>
              <a:ext uri="{FF2B5EF4-FFF2-40B4-BE49-F238E27FC236}">
                <a16:creationId xmlns:a16="http://schemas.microsoft.com/office/drawing/2014/main" id="{5E107712-8F94-428F-A779-B98F7FB665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8869" y="3480811"/>
            <a:ext cx="2546583" cy="84023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r">
              <a:buFontTx/>
              <a:buNone/>
              <a:defRPr sz="54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00,000</a:t>
            </a:r>
          </a:p>
        </p:txBody>
      </p:sp>
      <p:sp>
        <p:nvSpPr>
          <p:cNvPr id="44" name="Textplatzhalter 8">
            <a:extLst>
              <a:ext uri="{FF2B5EF4-FFF2-40B4-BE49-F238E27FC236}">
                <a16:creationId xmlns:a16="http://schemas.microsoft.com/office/drawing/2014/main" id="{5DF7D20F-DECD-4E82-A6FC-6724701F4BA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98709" y="3052826"/>
            <a:ext cx="2516900" cy="3139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Hauptbezeichnung</a:t>
            </a:r>
          </a:p>
        </p:txBody>
      </p:sp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9EE04E89-4C6E-4310-B6F2-391D940F75D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98709" y="3248556"/>
            <a:ext cx="2507956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Zusatz z.B. Einheit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1F16D54B-712A-41CD-9F39-6E3376E006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98708" y="4256005"/>
            <a:ext cx="2516901" cy="234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357188" indent="-228600">
              <a:defRPr sz="1400"/>
            </a:lvl3pPr>
            <a:lvl4pPr marL="357188" indent="-228600">
              <a:defRPr sz="1400"/>
            </a:lvl4pPr>
            <a:lvl5pPr marL="357188" indent="-228600">
              <a:defRPr sz="1400"/>
            </a:lvl5pPr>
          </a:lstStyle>
          <a:p>
            <a:pPr lvl="0"/>
            <a:r>
              <a:rPr lang="de-DE" dirty="0"/>
              <a:t>Anmerkung</a:t>
            </a:r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06F0951A-BDDB-43E3-ADCC-1AE4B4DE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686550" cy="50276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3000"/>
              </a:lnSpc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2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196DD6-45DA-4EE6-9681-8123D79F7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175" y="4865612"/>
            <a:ext cx="2832176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© Austrian Power Grid</a:t>
            </a:r>
            <a:endParaRPr lang="en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A4446A-3371-44FB-9845-59863D54C032}"/>
              </a:ext>
            </a:extLst>
          </p:cNvPr>
          <p:cNvSpPr txBox="1"/>
          <p:nvPr userDrawn="1"/>
        </p:nvSpPr>
        <p:spPr>
          <a:xfrm>
            <a:off x="4114800" y="2115766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/>
            <a:endParaRPr lang="en-AT" sz="2400" baseline="0" dirty="0">
              <a:solidFill>
                <a:schemeClr val="tx2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9A9A43-C491-486A-9777-A72E71E37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3300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Ort, Datum</a:t>
            </a:r>
            <a:endParaRPr lang="en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1A0BCF1-7475-47BF-BE05-E1169EA31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180022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</a:defRPr>
            </a:lvl1pPr>
          </a:lstStyle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7598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42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196DD6-45DA-4EE6-9681-8123D79F7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175" y="4865612"/>
            <a:ext cx="2832176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© Austrian Power Grid</a:t>
            </a:r>
            <a:endParaRPr lang="en-AT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9A9A43-C491-486A-9777-A72E71E37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3300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Ort, Datum</a:t>
            </a:r>
            <a:endParaRPr lang="en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1A0BCF1-7475-47BF-BE05-E1169EA31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180022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</a:defRPr>
            </a:lvl1pPr>
          </a:lstStyle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pic>
        <p:nvPicPr>
          <p:cNvPr id="20" name="Bild 8" descr="APG-Logo-Visual1-2019-rgb.png">
            <a:extLst>
              <a:ext uri="{FF2B5EF4-FFF2-40B4-BE49-F238E27FC236}">
                <a16:creationId xmlns:a16="http://schemas.microsoft.com/office/drawing/2014/main" id="{F9DE13DE-B9B4-4482-817D-5A008529952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000" y="82964"/>
            <a:ext cx="1857185" cy="85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6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5" r:id="rId2"/>
    <p:sldLayoutId id="2147483826" r:id="rId3"/>
    <p:sldLayoutId id="2147483824" r:id="rId4"/>
    <p:sldLayoutId id="2147483822" r:id="rId5"/>
    <p:sldLayoutId id="214748382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196DD6-45DA-4EE6-9681-8123D79F7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175" y="4865612"/>
            <a:ext cx="2832176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© Austrian Power Grid</a:t>
            </a:r>
            <a:endParaRPr lang="en-AT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9A9A43-C491-486A-9777-A72E71E37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3300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Wien, 13.11.2019</a:t>
            </a:r>
            <a:endParaRPr lang="en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1A0BCF1-7475-47BF-BE05-E1169EA31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180022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</a:defRPr>
            </a:lvl1pPr>
          </a:lstStyle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pic>
        <p:nvPicPr>
          <p:cNvPr id="20" name="Bild 8" descr="APG-Logo-Visual1-2019-rgb.png">
            <a:extLst>
              <a:ext uri="{FF2B5EF4-FFF2-40B4-BE49-F238E27FC236}">
                <a16:creationId xmlns:a16="http://schemas.microsoft.com/office/drawing/2014/main" id="{F9DE13DE-B9B4-4482-817D-5A008529952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000" y="82964"/>
            <a:ext cx="1857185" cy="85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1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196DD6-45DA-4EE6-9681-8123D79F7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175" y="4865612"/>
            <a:ext cx="2832176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© Austrian Power Grid</a:t>
            </a:r>
            <a:endParaRPr lang="en-AT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9A9A43-C491-486A-9777-A72E71E37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3300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Wien, 13.11.2019</a:t>
            </a:r>
            <a:endParaRPr lang="en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1A0BCF1-7475-47BF-BE05-E1169EA31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180022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</a:defRPr>
            </a:lvl1pPr>
          </a:lstStyle>
          <a:p>
            <a:fld id="{A949D6D5-09FC-43EC-B5CA-B2E9B9C3F602}" type="slidenum">
              <a:rPr lang="en-AT" smtClean="0"/>
              <a:pPr/>
              <a:t>‹Nr.›</a:t>
            </a:fld>
            <a:endParaRPr lang="en-AT" dirty="0"/>
          </a:p>
        </p:txBody>
      </p:sp>
      <p:pic>
        <p:nvPicPr>
          <p:cNvPr id="20" name="Bild 8" descr="APG-Logo-Visual1-2019-rgb.png">
            <a:extLst>
              <a:ext uri="{FF2B5EF4-FFF2-40B4-BE49-F238E27FC236}">
                <a16:creationId xmlns:a16="http://schemas.microsoft.com/office/drawing/2014/main" id="{F9DE13DE-B9B4-4482-817D-5A008529952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000" y="82964"/>
            <a:ext cx="1857185" cy="85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9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3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9.xml"/><Relationship Id="rId7" Type="http://schemas.openxmlformats.org/officeDocument/2006/relationships/image" Target="../media/image3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3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3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3.emf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3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image" Target="../media/image3.emf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3.emf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3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g.at/de/markt/Netzreserve" TargetMode="External"/><Relationship Id="rId3" Type="http://schemas.openxmlformats.org/officeDocument/2006/relationships/tags" Target="../tags/tag57.xml"/><Relationship Id="rId7" Type="http://schemas.openxmlformats.org/officeDocument/2006/relationships/image" Target="../media/image3.emf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hyperlink" Target="mailto:netzreserve@apg.at" TargetMode="External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3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1CA6197-ADD6-4F97-965F-DFE4417291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© Austrian Power Grid</a:t>
            </a:r>
            <a:endParaRPr lang="en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F37F67-FE44-4096-9C46-E48ECF19F7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/>
              <a:t>Marktbasierte </a:t>
            </a:r>
            <a:r>
              <a:rPr lang="de-AT" dirty="0" smtClean="0"/>
              <a:t>Netzreservebeschaffung</a:t>
            </a:r>
          </a:p>
          <a:p>
            <a:r>
              <a:rPr lang="de-DE" sz="2800" dirty="0" smtClean="0"/>
              <a:t>08.09.2021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3640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257175" y="961287"/>
            <a:ext cx="8629650" cy="3907576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b="1" dirty="0" smtClean="0"/>
              <a:t>Erzeugungsanlagen im Inland und im benachbartem Ausland </a:t>
            </a:r>
            <a:r>
              <a:rPr lang="de-AT" sz="1500" dirty="0" smtClean="0"/>
              <a:t>von </a:t>
            </a:r>
            <a:r>
              <a:rPr lang="de-AT" sz="1500" dirty="0"/>
              <a:t>mindestens 1 </a:t>
            </a:r>
            <a:r>
              <a:rPr lang="de-AT" sz="1500" dirty="0" smtClean="0"/>
              <a:t>MW (bei Anlagen &gt;20MW muss die Stilllegungsabsicht im Vorfeld angezeigt </a:t>
            </a:r>
            <a:r>
              <a:rPr lang="de-AT" sz="1500" dirty="0"/>
              <a:t>werden) </a:t>
            </a:r>
            <a:endParaRPr lang="de-AT" sz="15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b="1" dirty="0" err="1" smtClean="0"/>
              <a:t>Entnehmer</a:t>
            </a:r>
            <a:r>
              <a:rPr lang="de-AT" sz="1500" dirty="0" smtClean="0"/>
              <a:t> </a:t>
            </a:r>
            <a:r>
              <a:rPr lang="de-AT" sz="1500" dirty="0"/>
              <a:t>mit einer Engpassleistung von mindestens 1 </a:t>
            </a:r>
            <a:r>
              <a:rPr lang="de-AT" sz="1500" dirty="0" smtClean="0"/>
              <a:t>MW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b="1" dirty="0" err="1" smtClean="0"/>
              <a:t>Aggregatoren</a:t>
            </a:r>
            <a:r>
              <a:rPr lang="de-AT" sz="1500" dirty="0"/>
              <a:t>, die mehrere Erzeugungs- oder Verbrauchseinheiten zu einem gesamthaft abrufbaren Pool mit einer Engpassleistung von mindestens 1 MW </a:t>
            </a:r>
            <a:r>
              <a:rPr lang="de-AT" sz="1500" dirty="0" smtClean="0"/>
              <a:t>zusammenfassen</a:t>
            </a:r>
            <a:endParaRPr lang="de-AT" sz="1500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A9EF2CFF-5F71-46B5-8E67-1DF3F1C7C4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8" name="think-cell Folie" r:id="rId6" imgW="408" imgH="408" progId="TCLayout.ActiveDocument.1">
                  <p:embed/>
                </p:oleObj>
              </mc:Choice>
              <mc:Fallback>
                <p:oleObj name="think-cell Folie" r:id="rId6" imgW="408" imgH="408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A9EF2CFF-5F71-46B5-8E67-1DF3F1C7C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28977ACE-A0B4-4576-B4EF-370821487BC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A16987B-A188-438B-AD51-7B10C607D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Austrian Power Grid</a:t>
            </a:r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37A02F-389E-42EC-A231-D240132A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9D6D5-09FC-43EC-B5CA-B2E9B9C3F602}" type="slidenum">
              <a:rPr kumimoji="0" lang="en-AT" sz="1000" b="0" i="0" u="none" strike="noStrike" kern="1200" cap="none" spc="0" normalizeH="0" baseline="0" noProof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95F8899D-24E7-4730-8719-627201A6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477054"/>
          </a:xfrm>
        </p:spPr>
        <p:txBody>
          <a:bodyPr/>
          <a:lstStyle/>
          <a:p>
            <a:r>
              <a:rPr lang="de-DE" dirty="0" smtClean="0"/>
              <a:t>Eignungskriterien (I/III)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73D3AF5A-8989-4281-A7A9-E556E22B3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961287"/>
            <a:ext cx="8629650" cy="246126"/>
          </a:xfrm>
          <a:solidFill>
            <a:schemeClr val="accent2"/>
          </a:solidFill>
        </p:spPr>
        <p:txBody>
          <a:bodyPr anchor="ctr"/>
          <a:lstStyle/>
          <a:p>
            <a:r>
              <a:rPr lang="de-DE" sz="1400" dirty="0" smtClean="0">
                <a:solidFill>
                  <a:schemeClr val="bg1"/>
                </a:solidFill>
              </a:rPr>
              <a:t>Teilnahmeberechtigte Anlagen lt. </a:t>
            </a:r>
            <a:r>
              <a:rPr lang="de-DE" sz="1400" dirty="0" err="1" smtClean="0">
                <a:solidFill>
                  <a:schemeClr val="bg1"/>
                </a:solidFill>
              </a:rPr>
              <a:t>ElWOG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73D3AF5A-8989-4281-A7A9-E556E22B3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2777940"/>
            <a:ext cx="8629650" cy="246126"/>
          </a:xfrm>
          <a:solidFill>
            <a:schemeClr val="accent2"/>
          </a:solidFill>
        </p:spPr>
        <p:txBody>
          <a:bodyPr anchor="ctr"/>
          <a:lstStyle/>
          <a:p>
            <a:r>
              <a:rPr lang="de-DE" sz="1400" dirty="0" smtClean="0">
                <a:solidFill>
                  <a:schemeClr val="bg1"/>
                </a:solidFill>
              </a:rPr>
              <a:t>Verhältnis zu Strommärkten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7175" y="2777940"/>
            <a:ext cx="8629650" cy="1841546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Netzreserveanlagen stellen ihre Netzreserveleistung </a:t>
            </a:r>
            <a:r>
              <a:rPr lang="de-AT" sz="1500" b="1" dirty="0" smtClean="0"/>
              <a:t>ausschließlich</a:t>
            </a:r>
            <a:r>
              <a:rPr lang="de-AT" sz="1500" b="1" dirty="0">
                <a:solidFill>
                  <a:srgbClr val="FF0000"/>
                </a:solidFill>
              </a:rPr>
              <a:t> </a:t>
            </a:r>
            <a:r>
              <a:rPr lang="de-AT" sz="1500" b="1" dirty="0" smtClean="0"/>
              <a:t>auf </a:t>
            </a:r>
            <a:r>
              <a:rPr lang="de-AT" sz="1500" b="1" dirty="0"/>
              <a:t>Anforderung von </a:t>
            </a:r>
            <a:r>
              <a:rPr lang="de-AT" sz="1500" b="1" dirty="0" smtClean="0"/>
              <a:t>APG</a:t>
            </a:r>
            <a:r>
              <a:rPr lang="de-AT" sz="1500" dirty="0" smtClean="0"/>
              <a:t> zur Verfügung, eine </a:t>
            </a:r>
            <a:r>
              <a:rPr lang="de-AT" sz="1500" b="1" dirty="0" smtClean="0"/>
              <a:t>Marktteilnahme für Erzeuger ist unzulässig</a:t>
            </a:r>
            <a:r>
              <a:rPr lang="de-AT" sz="1500" dirty="0" smtClean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Für Erzeugungsanlagen und Speicher ist die </a:t>
            </a:r>
            <a:r>
              <a:rPr lang="de-AT" sz="1500" b="1" dirty="0" smtClean="0"/>
              <a:t>Marktteilnahme zum Laden des Speichers zulässig</a:t>
            </a:r>
            <a:r>
              <a:rPr lang="de-AT" sz="1500" dirty="0" smtClean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Verbraucher</a:t>
            </a:r>
            <a:r>
              <a:rPr lang="de-AT" sz="1500" dirty="0"/>
              <a:t> </a:t>
            </a:r>
            <a:r>
              <a:rPr lang="de-AT" sz="1500" dirty="0" smtClean="0"/>
              <a:t>müssen die vertraglich gesicherte Netzreserveleistung </a:t>
            </a:r>
            <a:r>
              <a:rPr lang="de-AT" sz="1500" b="1" dirty="0" smtClean="0"/>
              <a:t>durchgehend für EPM-Abrufe von APG zur Verfügung stellen können </a:t>
            </a:r>
            <a:r>
              <a:rPr lang="de-AT" sz="1500" dirty="0" smtClean="0"/>
              <a:t>(ausgenommen abgestimmte Revisionen).</a:t>
            </a:r>
          </a:p>
        </p:txBody>
      </p:sp>
    </p:spTree>
    <p:extLst>
      <p:ext uri="{BB962C8B-B14F-4D97-AF65-F5344CB8AC3E}">
        <p14:creationId xmlns:p14="http://schemas.microsoft.com/office/powerpoint/2010/main" val="35851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257175" y="961287"/>
            <a:ext cx="3485334" cy="3907576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Einspeisung bzw. Entnahme hat überwiegend (&gt; zwei Drittel) im hervorgehobenen Bereich zu erfolgen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Für Anlagen-Pools gilt dies für jede Teilanlage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Mindestgröße 1 MW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Keine </a:t>
            </a:r>
            <a:r>
              <a:rPr lang="de-AT" sz="1500" dirty="0"/>
              <a:t>technologischen Einschränkungen</a:t>
            </a:r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A9EF2CFF-5F71-46B5-8E67-1DF3F1C7C4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01" name="think-cell Folie" r:id="rId6" imgW="408" imgH="408" progId="TCLayout.ActiveDocument.1">
                  <p:embed/>
                </p:oleObj>
              </mc:Choice>
              <mc:Fallback>
                <p:oleObj name="think-cell Folie" r:id="rId6" imgW="408" imgH="408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A9EF2CFF-5F71-46B5-8E67-1DF3F1C7C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28977ACE-A0B4-4576-B4EF-370821487BC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A16987B-A188-438B-AD51-7B10C607D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Austrian Power Grid</a:t>
            </a:r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37A02F-389E-42EC-A231-D240132A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9D6D5-09FC-43EC-B5CA-B2E9B9C3F602}" type="slidenum">
              <a:rPr kumimoji="0" lang="en-AT" sz="1000" b="0" i="0" u="none" strike="noStrike" kern="1200" cap="none" spc="0" normalizeH="0" baseline="0" noProof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95F8899D-24E7-4730-8719-627201A6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477054"/>
          </a:xfrm>
        </p:spPr>
        <p:txBody>
          <a:bodyPr/>
          <a:lstStyle/>
          <a:p>
            <a:r>
              <a:rPr lang="de-DE" dirty="0" smtClean="0"/>
              <a:t>Eignungskriterien (II/III)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73D3AF5A-8989-4281-A7A9-E556E22B3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961287"/>
            <a:ext cx="8629650" cy="246126"/>
          </a:xfrm>
          <a:solidFill>
            <a:schemeClr val="accent2"/>
          </a:solidFill>
        </p:spPr>
        <p:txBody>
          <a:bodyPr anchor="ctr"/>
          <a:lstStyle/>
          <a:p>
            <a:r>
              <a:rPr lang="de-DE" sz="1400" dirty="0" smtClean="0">
                <a:solidFill>
                  <a:schemeClr val="bg1"/>
                </a:solidFill>
              </a:rPr>
              <a:t>Netzanschlusspunkt, Mindestgröße &amp; Technologie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4" y="1210399"/>
            <a:ext cx="4280747" cy="38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257175" y="968065"/>
            <a:ext cx="8629650" cy="3617482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Die </a:t>
            </a:r>
            <a:r>
              <a:rPr lang="de-AT" sz="1500" b="1" dirty="0" smtClean="0"/>
              <a:t>Vorlaufzeit</a:t>
            </a:r>
            <a:r>
              <a:rPr lang="de-AT" sz="1500" dirty="0" smtClean="0"/>
              <a:t> (Zeit </a:t>
            </a:r>
            <a:r>
              <a:rPr lang="de-AT" sz="1500" dirty="0"/>
              <a:t>bis zum Erreichen der </a:t>
            </a:r>
            <a:r>
              <a:rPr lang="de-AT" sz="1500" dirty="0" smtClean="0"/>
              <a:t>max</a:t>
            </a:r>
            <a:r>
              <a:rPr lang="de-AT" sz="1500" dirty="0"/>
              <a:t>. Netzreserveleistung ab </a:t>
            </a:r>
            <a:r>
              <a:rPr lang="de-AT" sz="1500" dirty="0" smtClean="0"/>
              <a:t>Anforderung) </a:t>
            </a:r>
            <a:r>
              <a:rPr lang="de-AT" sz="1500" b="1" dirty="0" smtClean="0"/>
              <a:t>darf max. </a:t>
            </a:r>
            <a:r>
              <a:rPr lang="de-AT" sz="1500" b="1" dirty="0"/>
              <a:t>10 Stunden</a:t>
            </a:r>
            <a:r>
              <a:rPr lang="de-AT" sz="1500" dirty="0"/>
              <a:t> </a:t>
            </a:r>
            <a:r>
              <a:rPr lang="de-AT" sz="1500" dirty="0" smtClean="0"/>
              <a:t>betragen.</a:t>
            </a:r>
            <a:endParaRPr lang="de-AT" sz="15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Die Erzeugung muss </a:t>
            </a:r>
            <a:r>
              <a:rPr lang="de-AT" sz="1500" dirty="0"/>
              <a:t>in vollem Leistungsausmaß </a:t>
            </a:r>
            <a:r>
              <a:rPr lang="de-AT" sz="1500" dirty="0" smtClean="0"/>
              <a:t>durchgehend verfügbar sein; bei begrenzten Speichermöglichkeiten </a:t>
            </a:r>
            <a:r>
              <a:rPr lang="de-AT" sz="1500" b="1" dirty="0" smtClean="0"/>
              <a:t>müssen min. 6 Stunden </a:t>
            </a:r>
            <a:r>
              <a:rPr lang="de-AT" sz="1500" dirty="0" smtClean="0"/>
              <a:t>auch bei neuerlicher Aktivierung möglich sein.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/>
              <a:t>Der Verbrauch muss in vollem Leistungsausmaß (angebotene reduzierbare Netzreserveleistung der Anlage)  temporär, </a:t>
            </a:r>
            <a:r>
              <a:rPr lang="de-AT" sz="1500" b="1" dirty="0"/>
              <a:t>zumindest aber für 6 Stunden </a:t>
            </a:r>
            <a:r>
              <a:rPr lang="de-AT" sz="1500" dirty="0"/>
              <a:t>reduziert oder zeitlich verlagert werden </a:t>
            </a:r>
            <a:r>
              <a:rPr lang="de-AT" sz="1500" dirty="0" smtClean="0"/>
              <a:t>können.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Die </a:t>
            </a:r>
            <a:r>
              <a:rPr lang="de-AT" sz="1500" dirty="0"/>
              <a:t>Zeit für eine neuerliche Aktivierung </a:t>
            </a:r>
            <a:r>
              <a:rPr lang="de-AT" sz="1500" dirty="0" smtClean="0"/>
              <a:t>(Herunterfahren </a:t>
            </a:r>
            <a:r>
              <a:rPr lang="de-AT" sz="1500" dirty="0"/>
              <a:t>+ Mindeststillstandzeit + anschließendes Hochfahren bis zum Erreichen der </a:t>
            </a:r>
            <a:r>
              <a:rPr lang="de-AT" sz="1500" dirty="0" smtClean="0"/>
              <a:t>Netzreserveleistung) </a:t>
            </a:r>
            <a:r>
              <a:rPr lang="de-AT" sz="1500" dirty="0"/>
              <a:t>darf </a:t>
            </a:r>
            <a:r>
              <a:rPr lang="de-AT" sz="1500" b="1" dirty="0" smtClean="0"/>
              <a:t>max. 18 </a:t>
            </a:r>
            <a:r>
              <a:rPr lang="de-AT" sz="1500" b="1" dirty="0"/>
              <a:t>Stunden </a:t>
            </a:r>
            <a:r>
              <a:rPr lang="de-AT" sz="1500" dirty="0" smtClean="0"/>
              <a:t>betragen.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b="1" dirty="0" smtClean="0"/>
              <a:t>CO</a:t>
            </a:r>
            <a:r>
              <a:rPr lang="de-AT" sz="1500" b="1" baseline="-25000" dirty="0" smtClean="0"/>
              <a:t>2</a:t>
            </a:r>
            <a:r>
              <a:rPr lang="de-AT" sz="1500" b="1" dirty="0" smtClean="0"/>
              <a:t>-Grenzwerte von max. </a:t>
            </a:r>
            <a:r>
              <a:rPr lang="de-AT" sz="1500" b="1" dirty="0" smtClean="0"/>
              <a:t>550 g/kWh </a:t>
            </a:r>
            <a:r>
              <a:rPr lang="de-AT" sz="1500" b="1" dirty="0" smtClean="0"/>
              <a:t>bzw. kein radioaktiver Abfall</a:t>
            </a:r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A9EF2CFF-5F71-46B5-8E67-1DF3F1C7C4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1" name="think-cell Folie" r:id="rId6" imgW="408" imgH="408" progId="TCLayout.ActiveDocument.1">
                  <p:embed/>
                </p:oleObj>
              </mc:Choice>
              <mc:Fallback>
                <p:oleObj name="think-cell Folie" r:id="rId6" imgW="408" imgH="408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A9EF2CFF-5F71-46B5-8E67-1DF3F1C7C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28977ACE-A0B4-4576-B4EF-370821487BC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A16987B-A188-438B-AD51-7B10C607D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Austrian Power Grid</a:t>
            </a:r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37A02F-389E-42EC-A231-D240132A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9D6D5-09FC-43EC-B5CA-B2E9B9C3F602}" type="slidenum">
              <a:rPr kumimoji="0" lang="en-AT" sz="1000" b="0" i="0" u="none" strike="noStrike" kern="1200" cap="none" spc="0" normalizeH="0" baseline="0" noProof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95F8899D-24E7-4730-8719-627201A6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477054"/>
          </a:xfrm>
        </p:spPr>
        <p:txBody>
          <a:bodyPr/>
          <a:lstStyle/>
          <a:p>
            <a:r>
              <a:rPr lang="de-DE" dirty="0"/>
              <a:t>Eignungskriterien (</a:t>
            </a:r>
            <a:r>
              <a:rPr lang="de-DE" dirty="0" smtClean="0"/>
              <a:t>III/III)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73D3AF5A-8989-4281-A7A9-E556E22B3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961287"/>
            <a:ext cx="8629650" cy="246126"/>
          </a:xfrm>
          <a:solidFill>
            <a:schemeClr val="accent2"/>
          </a:solidFill>
        </p:spPr>
        <p:txBody>
          <a:bodyPr anchor="ctr"/>
          <a:lstStyle/>
          <a:p>
            <a:r>
              <a:rPr lang="de-DE" sz="1400" dirty="0" smtClean="0">
                <a:solidFill>
                  <a:schemeClr val="bg1"/>
                </a:solidFill>
              </a:rPr>
              <a:t>Anforderungen für Erzeugungsanlagen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6B16AD36-A850-4817-9B7C-0E070D7823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4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6B16AD36-A850-4817-9B7C-0E070D7823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hteck 26" hidden="1">
            <a:extLst>
              <a:ext uri="{FF2B5EF4-FFF2-40B4-BE49-F238E27FC236}">
                <a16:creationId xmlns:a16="http://schemas.microsoft.com/office/drawing/2014/main" id="{5382C223-0096-44DC-A794-7BF89B645C6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3BF9B17-735E-4E07-AC58-2EC2ACA9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" y="2285133"/>
            <a:ext cx="9144000" cy="529825"/>
          </a:xfrm>
        </p:spPr>
        <p:txBody>
          <a:bodyPr/>
          <a:lstStyle/>
          <a:p>
            <a:pPr algn="ctr"/>
            <a:r>
              <a:rPr lang="de-DE" sz="4400" dirty="0" smtClean="0"/>
              <a:t>Ausschreibung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3462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6B16AD36-A850-4817-9B7C-0E070D7823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4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6B16AD36-A850-4817-9B7C-0E070D7823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hteck 26" hidden="1">
            <a:extLst>
              <a:ext uri="{FF2B5EF4-FFF2-40B4-BE49-F238E27FC236}">
                <a16:creationId xmlns:a16="http://schemas.microsoft.com/office/drawing/2014/main" id="{5382C223-0096-44DC-A794-7BF89B645C6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3497F2E-0D0A-4DF7-9048-F863613E4B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Austrian Power Grid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D0D4BC-DB8F-44F4-AFB2-8D3F190E23C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Wien, 10.12.2020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D40140-A4B9-4DDA-BBE2-92EEB996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9D6D5-09FC-43EC-B5CA-B2E9B9C3F60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3BF9B17-735E-4E07-AC58-2EC2ACA9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55720"/>
            <a:ext cx="6686550" cy="477054"/>
          </a:xfrm>
        </p:spPr>
        <p:txBody>
          <a:bodyPr/>
          <a:lstStyle/>
          <a:p>
            <a:r>
              <a:rPr lang="de-DE" dirty="0" smtClean="0"/>
              <a:t>Zeitplan der Ausschreibung 2021</a:t>
            </a:r>
            <a:endParaRPr lang="de-D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/>
          </p:nvPr>
        </p:nvGraphicFramePr>
        <p:xfrm>
          <a:off x="445505" y="980284"/>
          <a:ext cx="7797640" cy="385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05">
                  <a:extLst>
                    <a:ext uri="{9D8B030D-6E8A-4147-A177-3AD203B41FA5}">
                      <a16:colId xmlns:a16="http://schemas.microsoft.com/office/drawing/2014/main" val="2548692974"/>
                    </a:ext>
                  </a:extLst>
                </a:gridCol>
                <a:gridCol w="974705">
                  <a:extLst>
                    <a:ext uri="{9D8B030D-6E8A-4147-A177-3AD203B41FA5}">
                      <a16:colId xmlns:a16="http://schemas.microsoft.com/office/drawing/2014/main" val="3970128661"/>
                    </a:ext>
                  </a:extLst>
                </a:gridCol>
                <a:gridCol w="974705">
                  <a:extLst>
                    <a:ext uri="{9D8B030D-6E8A-4147-A177-3AD203B41FA5}">
                      <a16:colId xmlns:a16="http://schemas.microsoft.com/office/drawing/2014/main" val="829786956"/>
                    </a:ext>
                  </a:extLst>
                </a:gridCol>
                <a:gridCol w="974705">
                  <a:extLst>
                    <a:ext uri="{9D8B030D-6E8A-4147-A177-3AD203B41FA5}">
                      <a16:colId xmlns:a16="http://schemas.microsoft.com/office/drawing/2014/main" val="3760712858"/>
                    </a:ext>
                  </a:extLst>
                </a:gridCol>
                <a:gridCol w="974705">
                  <a:extLst>
                    <a:ext uri="{9D8B030D-6E8A-4147-A177-3AD203B41FA5}">
                      <a16:colId xmlns:a16="http://schemas.microsoft.com/office/drawing/2014/main" val="3715510892"/>
                    </a:ext>
                  </a:extLst>
                </a:gridCol>
                <a:gridCol w="974705">
                  <a:extLst>
                    <a:ext uri="{9D8B030D-6E8A-4147-A177-3AD203B41FA5}">
                      <a16:colId xmlns:a16="http://schemas.microsoft.com/office/drawing/2014/main" val="2132046957"/>
                    </a:ext>
                  </a:extLst>
                </a:gridCol>
                <a:gridCol w="974705">
                  <a:extLst>
                    <a:ext uri="{9D8B030D-6E8A-4147-A177-3AD203B41FA5}">
                      <a16:colId xmlns:a16="http://schemas.microsoft.com/office/drawing/2014/main" val="3917458369"/>
                    </a:ext>
                  </a:extLst>
                </a:gridCol>
                <a:gridCol w="974705">
                  <a:extLst>
                    <a:ext uri="{9D8B030D-6E8A-4147-A177-3AD203B41FA5}">
                      <a16:colId xmlns:a16="http://schemas.microsoft.com/office/drawing/2014/main" val="139191275"/>
                    </a:ext>
                  </a:extLst>
                </a:gridCol>
              </a:tblGrid>
              <a:tr h="486672">
                <a:tc gridSpan="8">
                  <a:txBody>
                    <a:bodyPr/>
                    <a:lstStyle/>
                    <a:p>
                      <a:pPr algn="ctr"/>
                      <a:r>
                        <a:rPr lang="de-AT" sz="1200" dirty="0" smtClean="0"/>
                        <a:t>2021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385975"/>
                  </a:ext>
                </a:extLst>
              </a:tr>
              <a:tr h="486672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 smtClean="0"/>
                        <a:t>März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dirty="0" smtClean="0"/>
                        <a:t>April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noProof="0" dirty="0" smtClean="0"/>
                        <a:t>Mai</a:t>
                      </a:r>
                      <a:endParaRPr lang="de-DE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noProof="0" dirty="0" smtClean="0"/>
                        <a:t>Juni</a:t>
                      </a:r>
                      <a:endParaRPr lang="de-AT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/>
                        <a:t>Juli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August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September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/>
                        <a:t>Oktober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216460"/>
                  </a:ext>
                </a:extLst>
              </a:tr>
              <a:tr h="287876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56076"/>
                  </a:ext>
                </a:extLst>
              </a:tr>
            </a:tbl>
          </a:graphicData>
        </a:graphic>
      </p:graphicFrame>
      <p:sp>
        <p:nvSpPr>
          <p:cNvPr id="40" name="Richtungspfeil 39"/>
          <p:cNvSpPr/>
          <p:nvPr/>
        </p:nvSpPr>
        <p:spPr>
          <a:xfrm>
            <a:off x="1404698" y="1966806"/>
            <a:ext cx="5879253" cy="345367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Beschaffung Netzreserve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ichtungspfeil 40"/>
          <p:cNvSpPr/>
          <p:nvPr/>
        </p:nvSpPr>
        <p:spPr>
          <a:xfrm>
            <a:off x="7274771" y="2385928"/>
            <a:ext cx="1361229" cy="338421"/>
          </a:xfrm>
          <a:prstGeom prst="homePlat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Lieferzeitraum</a:t>
            </a:r>
            <a:endParaRPr kumimoji="0" lang="de-AT" sz="7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tern mit 5 Zacken 18"/>
          <p:cNvSpPr/>
          <p:nvPr/>
        </p:nvSpPr>
        <p:spPr>
          <a:xfrm>
            <a:off x="1289540" y="2724350"/>
            <a:ext cx="225080" cy="1900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87306" y="2967733"/>
            <a:ext cx="1029547" cy="34098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Aufruf</a:t>
            </a:r>
            <a:r>
              <a:rPr kumimoji="0" lang="en-GB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AT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zur</a:t>
            </a:r>
            <a:r>
              <a:rPr kumimoji="0" lang="en-GB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AT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Interessensbekundung</a:t>
            </a:r>
          </a:p>
        </p:txBody>
      </p:sp>
      <p:sp>
        <p:nvSpPr>
          <p:cNvPr id="20" name="Stern mit 5 Zacken 19"/>
          <p:cNvSpPr/>
          <p:nvPr/>
        </p:nvSpPr>
        <p:spPr>
          <a:xfrm>
            <a:off x="2786666" y="2724350"/>
            <a:ext cx="225080" cy="1900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384433" y="2906336"/>
            <a:ext cx="1029547" cy="34098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Prüfung der Anlagen </a:t>
            </a:r>
            <a:r>
              <a:rPr kumimoji="0" lang="de-AT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Aufruf zur Angebotsabgebe</a:t>
            </a:r>
            <a:endParaRPr kumimoji="0" lang="de-AT" sz="700" b="0" i="0" u="none" strike="noStrike" kern="1200" cap="none" spc="0" normalizeH="0" baseline="0" noProof="0" dirty="0" smtClean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ichtungspfeil 21"/>
          <p:cNvSpPr/>
          <p:nvPr/>
        </p:nvSpPr>
        <p:spPr>
          <a:xfrm>
            <a:off x="4344323" y="4056880"/>
            <a:ext cx="1778769" cy="654398"/>
          </a:xfrm>
          <a:prstGeom prst="homePlat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Genehmigung der Anlagen durch E-Control</a:t>
            </a: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tern mit 5 Zacken 22"/>
          <p:cNvSpPr/>
          <p:nvPr/>
        </p:nvSpPr>
        <p:spPr>
          <a:xfrm>
            <a:off x="4088884" y="2724298"/>
            <a:ext cx="225080" cy="1900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686650" y="2906284"/>
            <a:ext cx="1029547" cy="34098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Anlagen</a:t>
            </a:r>
          </a:p>
        </p:txBody>
      </p:sp>
      <p:sp>
        <p:nvSpPr>
          <p:cNvPr id="28" name="Richtungspfeil 27"/>
          <p:cNvSpPr/>
          <p:nvPr/>
        </p:nvSpPr>
        <p:spPr>
          <a:xfrm>
            <a:off x="1435229" y="3370112"/>
            <a:ext cx="981589" cy="593267"/>
          </a:xfrm>
          <a:prstGeom prst="homePlat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Interessens-bekundung     </a:t>
            </a:r>
            <a:r>
              <a:rPr kumimoji="0" lang="de-AT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 Wochen lt. </a:t>
            </a:r>
            <a:r>
              <a:rPr kumimoji="0" lang="de-AT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ElWOG</a:t>
            </a:r>
            <a:r>
              <a:rPr kumimoji="0" lang="de-AT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de-AT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chtungspfeil 28"/>
          <p:cNvSpPr/>
          <p:nvPr/>
        </p:nvSpPr>
        <p:spPr>
          <a:xfrm>
            <a:off x="2899207" y="3370112"/>
            <a:ext cx="1077137" cy="623060"/>
          </a:xfrm>
          <a:prstGeom prst="homePlat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Angebots-phase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 Wochen lt. </a:t>
            </a:r>
            <a:r>
              <a:rPr kumimoji="0" lang="de-AT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ElWOG</a:t>
            </a:r>
            <a:r>
              <a:rPr kumimoji="0" lang="de-AT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de-AT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ichtungspfeil 29"/>
          <p:cNvSpPr/>
          <p:nvPr/>
        </p:nvSpPr>
        <p:spPr>
          <a:xfrm>
            <a:off x="5801391" y="3370112"/>
            <a:ext cx="1142334" cy="623060"/>
          </a:xfrm>
          <a:prstGeom prst="homePlat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Kontrahierung der Anlagen</a:t>
            </a:r>
            <a:endParaRPr kumimoji="0" lang="de-AT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7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257175" y="961285"/>
            <a:ext cx="8629650" cy="2908573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Jede als geeignet eingestufte Anlage kann an der </a:t>
            </a:r>
            <a:r>
              <a:rPr lang="de-AT" sz="1500" dirty="0"/>
              <a:t>A</a:t>
            </a:r>
            <a:r>
              <a:rPr lang="de-AT" sz="1500" dirty="0" smtClean="0"/>
              <a:t>ngebotsphase teilnehmen und für jedes der möglichen </a:t>
            </a:r>
            <a:r>
              <a:rPr lang="de-AT" sz="1500" b="1" dirty="0" smtClean="0"/>
              <a:t>Produkte (2-Jahre, 1-Jahr, Sommer- oder Winterprodukt)</a:t>
            </a:r>
            <a:r>
              <a:rPr lang="de-AT" sz="1500" dirty="0" smtClean="0"/>
              <a:t> ein Angebot abgeben.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Erzeugungsanlagen &gt;20MW, </a:t>
            </a:r>
            <a:r>
              <a:rPr lang="de-AT" sz="1500" dirty="0"/>
              <a:t>die ein Angebot für ein </a:t>
            </a:r>
            <a:r>
              <a:rPr lang="de-AT" sz="1500" b="1" dirty="0"/>
              <a:t>zweijähriges Netzreserveprodukt </a:t>
            </a:r>
            <a:r>
              <a:rPr lang="de-AT" sz="1500" dirty="0" smtClean="0"/>
              <a:t>abgeben müssen </a:t>
            </a:r>
            <a:r>
              <a:rPr lang="de-AT" sz="1500" b="1" dirty="0" smtClean="0"/>
              <a:t>auch</a:t>
            </a:r>
            <a:r>
              <a:rPr lang="de-AT" sz="1500" dirty="0" smtClean="0"/>
              <a:t> </a:t>
            </a:r>
            <a:r>
              <a:rPr lang="de-AT" sz="1500" dirty="0"/>
              <a:t>ein Angebot für </a:t>
            </a:r>
            <a:r>
              <a:rPr lang="de-AT" sz="1500" b="1" dirty="0"/>
              <a:t>ein einjähriges Netzreserveprodukt </a:t>
            </a:r>
            <a:r>
              <a:rPr lang="de-AT" sz="1500" dirty="0" smtClean="0"/>
              <a:t>abgeben.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Kann </a:t>
            </a:r>
            <a:r>
              <a:rPr lang="de-AT" sz="1500" dirty="0"/>
              <a:t>ein Teil einer Anlage </a:t>
            </a:r>
            <a:r>
              <a:rPr lang="de-AT" sz="1500" b="1" dirty="0"/>
              <a:t>eigenständig betrieben </a:t>
            </a:r>
            <a:r>
              <a:rPr lang="de-AT" sz="1500" dirty="0"/>
              <a:t>werden, so kann für </a:t>
            </a:r>
            <a:r>
              <a:rPr lang="de-AT" sz="1500" b="1" dirty="0"/>
              <a:t>jeden Teil ein eigenes Angebot </a:t>
            </a:r>
            <a:r>
              <a:rPr lang="de-AT" sz="1500" dirty="0"/>
              <a:t>gelegt werden, sofern die Teileinheiten </a:t>
            </a:r>
            <a:r>
              <a:rPr lang="de-AT" sz="1500" dirty="0" smtClean="0"/>
              <a:t>getrennt als geeignet eingestuft </a:t>
            </a:r>
            <a:r>
              <a:rPr lang="de-AT" sz="1500" dirty="0"/>
              <a:t>wurden. </a:t>
            </a:r>
            <a:endParaRPr lang="de-AT" sz="15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Ein Anbieter kann </a:t>
            </a:r>
            <a:r>
              <a:rPr lang="de-AT" sz="1500" b="1" dirty="0" smtClean="0"/>
              <a:t>mehrere Anlagen zu einem Summenangebot </a:t>
            </a:r>
            <a:r>
              <a:rPr lang="de-AT" sz="1500" dirty="0" smtClean="0"/>
              <a:t>(</a:t>
            </a:r>
            <a:r>
              <a:rPr lang="de-AT" sz="1500" dirty="0" err="1" smtClean="0"/>
              <a:t>Linked</a:t>
            </a:r>
            <a:r>
              <a:rPr lang="de-AT" sz="1500" dirty="0" err="1"/>
              <a:t>-</a:t>
            </a:r>
            <a:r>
              <a:rPr lang="de-AT" sz="1500" dirty="0" err="1" smtClean="0"/>
              <a:t>Bid</a:t>
            </a:r>
            <a:r>
              <a:rPr lang="de-AT" sz="1500" dirty="0" smtClean="0"/>
              <a:t>) zusammenfassen, muss aber in diesem Fall für jede einzelne Anlage ein Angebot abgeben.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b="1" dirty="0" smtClean="0"/>
              <a:t>Revisionen der Anlagen sind möglich</a:t>
            </a:r>
            <a:r>
              <a:rPr lang="de-AT" sz="1500" dirty="0" smtClean="0"/>
              <a:t>, allerdings bei der Angebotsabgabe bekanntzugeben.</a:t>
            </a:r>
            <a:endParaRPr lang="de-AT" sz="1500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A9EF2CFF-5F71-46B5-8E67-1DF3F1C7C4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4" name="think-cell Folie" r:id="rId6" imgW="408" imgH="408" progId="TCLayout.ActiveDocument.1">
                  <p:embed/>
                </p:oleObj>
              </mc:Choice>
              <mc:Fallback>
                <p:oleObj name="think-cell Folie" r:id="rId6" imgW="408" imgH="408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A9EF2CFF-5F71-46B5-8E67-1DF3F1C7C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28977ACE-A0B4-4576-B4EF-370821487BC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A16987B-A188-438B-AD51-7B10C607D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Austrian Power Grid</a:t>
            </a:r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37A02F-389E-42EC-A231-D240132A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9D6D5-09FC-43EC-B5CA-B2E9B9C3F602}" type="slidenum">
              <a:rPr kumimoji="0" lang="en-AT" sz="1000" b="0" i="0" u="none" strike="noStrike" kern="1200" cap="none" spc="0" normalizeH="0" baseline="0" noProof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95F8899D-24E7-4730-8719-627201A6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477054"/>
          </a:xfrm>
        </p:spPr>
        <p:txBody>
          <a:bodyPr/>
          <a:lstStyle/>
          <a:p>
            <a:r>
              <a:rPr lang="de-DE" dirty="0"/>
              <a:t>Ausschreibungsverfahren </a:t>
            </a:r>
            <a:r>
              <a:rPr lang="de-DE" dirty="0" smtClean="0"/>
              <a:t>(I/V)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73D3AF5A-8989-4281-A7A9-E556E22B3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961287"/>
            <a:ext cx="8629650" cy="246126"/>
          </a:xfrm>
          <a:solidFill>
            <a:schemeClr val="accent2"/>
          </a:solidFill>
        </p:spPr>
        <p:txBody>
          <a:bodyPr anchor="ctr"/>
          <a:lstStyle/>
          <a:p>
            <a:r>
              <a:rPr lang="de-DE" sz="1400" dirty="0" smtClean="0">
                <a:solidFill>
                  <a:schemeClr val="bg1"/>
                </a:solidFill>
              </a:rPr>
              <a:t>Teilnehmende Anlagen und Produkte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7175" y="3869858"/>
            <a:ext cx="8629650" cy="11960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400" dirty="0" smtClean="0"/>
          </a:p>
        </p:txBody>
      </p:sp>
    </p:spTree>
    <p:extLst>
      <p:ext uri="{BB962C8B-B14F-4D97-AF65-F5344CB8AC3E}">
        <p14:creationId xmlns:p14="http://schemas.microsoft.com/office/powerpoint/2010/main" val="7777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257175" y="961285"/>
            <a:ext cx="8629650" cy="3414288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Nach </a:t>
            </a:r>
            <a:r>
              <a:rPr lang="pl-PL" sz="1600" dirty="0"/>
              <a:t>§ 7 Abs. 1 Z </a:t>
            </a:r>
            <a:r>
              <a:rPr lang="pl-PL" sz="1600" dirty="0" smtClean="0"/>
              <a:t>61</a:t>
            </a:r>
            <a:r>
              <a:rPr lang="de-AT" sz="1600" dirty="0" smtClean="0"/>
              <a:t>a </a:t>
            </a:r>
            <a:r>
              <a:rPr lang="de-AT" sz="1500" dirty="0" err="1" smtClean="0"/>
              <a:t>ElWOG</a:t>
            </a:r>
            <a:r>
              <a:rPr lang="de-AT" sz="1500" dirty="0" smtClean="0"/>
              <a:t> 2010 ist für einen „saisonalen Netzreservevertrag“ eine </a:t>
            </a:r>
            <a:r>
              <a:rPr lang="de-AT" sz="1500" b="1" dirty="0"/>
              <a:t>Toleranzbandbreite</a:t>
            </a:r>
            <a:r>
              <a:rPr lang="de-AT" sz="1500" dirty="0"/>
              <a:t> von einem </a:t>
            </a:r>
            <a:r>
              <a:rPr lang="de-AT" sz="1500" dirty="0" smtClean="0"/>
              <a:t>Kalendermonat nach </a:t>
            </a:r>
            <a:r>
              <a:rPr lang="de-AT" sz="1500" dirty="0"/>
              <a:t>oben sowie nach </a:t>
            </a:r>
            <a:r>
              <a:rPr lang="de-AT" sz="1500" dirty="0" smtClean="0"/>
              <a:t>unten vorgesehen.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Für die Ausschreibung 2021 ist die Toleranzbandbreite nur für die </a:t>
            </a:r>
            <a:r>
              <a:rPr lang="de-AT" sz="1500" b="1" dirty="0" smtClean="0"/>
              <a:t>Sommersaison vorgesehen</a:t>
            </a:r>
            <a:r>
              <a:rPr lang="de-AT" sz="1500" dirty="0" smtClean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Der Anbieter kann somit bei der Angebotsabgabe zwischen verschiedenen Zeiträumen (</a:t>
            </a:r>
            <a:r>
              <a:rPr lang="de-AT" sz="1500" b="1" dirty="0" smtClean="0"/>
              <a:t>Startzeit April-Juni, Endzeit August-Oktober</a:t>
            </a:r>
            <a:r>
              <a:rPr lang="de-AT" sz="1500" dirty="0" smtClean="0"/>
              <a:t>) wählen.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Die Anlage muss aber auch in den nicht für die Netzreserve gewählten Monaten für EPM-Abrufe zur Verfügung stehen.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Der Anbieter hat nach Vertragsabschluss die Möglichkeit, den gewählten </a:t>
            </a:r>
            <a:r>
              <a:rPr lang="de-AT" sz="1500" b="1" dirty="0" smtClean="0"/>
              <a:t>Zeitraum kurzfristig monatsweise zu verkürzen</a:t>
            </a:r>
            <a:r>
              <a:rPr lang="de-AT" sz="1500" dirty="0" smtClean="0"/>
              <a:t>, aber nicht die </a:t>
            </a:r>
            <a:r>
              <a:rPr lang="de-AT" sz="1500" dirty="0"/>
              <a:t>M</a:t>
            </a:r>
            <a:r>
              <a:rPr lang="de-AT" sz="1500" dirty="0" smtClean="0"/>
              <a:t>öglichkeit den Zeitraum zu verlängern.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Wird der Zeitraum nach Vertragsabschluss verkürzt, steht dem Anlagenbetreiber für diese Monate kein Netzreserveentgelt zu.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AT" sz="1500" dirty="0" smtClean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A9EF2CFF-5F71-46B5-8E67-1DF3F1C7C4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3" name="think-cell Folie" r:id="rId6" imgW="408" imgH="408" progId="TCLayout.ActiveDocument.1">
                  <p:embed/>
                </p:oleObj>
              </mc:Choice>
              <mc:Fallback>
                <p:oleObj name="think-cell Folie" r:id="rId6" imgW="408" imgH="408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A9EF2CFF-5F71-46B5-8E67-1DF3F1C7C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28977ACE-A0B4-4576-B4EF-370821487BC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A16987B-A188-438B-AD51-7B10C607D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Austrian Power Grid</a:t>
            </a:r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37A02F-389E-42EC-A231-D240132A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9D6D5-09FC-43EC-B5CA-B2E9B9C3F602}" type="slidenum">
              <a:rPr kumimoji="0" lang="en-AT" sz="1000" b="0" i="0" u="none" strike="noStrike" kern="1200" cap="none" spc="0" normalizeH="0" baseline="0" noProof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95F8899D-24E7-4730-8719-627201A6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477054"/>
          </a:xfrm>
        </p:spPr>
        <p:txBody>
          <a:bodyPr/>
          <a:lstStyle/>
          <a:p>
            <a:r>
              <a:rPr lang="de-DE" dirty="0"/>
              <a:t>Ausschreibungsverfahren (</a:t>
            </a:r>
            <a:r>
              <a:rPr lang="de-DE" dirty="0" smtClean="0"/>
              <a:t>II/V)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73D3AF5A-8989-4281-A7A9-E556E22B3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961287"/>
            <a:ext cx="8629650" cy="246126"/>
          </a:xfrm>
          <a:solidFill>
            <a:schemeClr val="accent2"/>
          </a:solidFill>
        </p:spPr>
        <p:txBody>
          <a:bodyPr anchor="ctr"/>
          <a:lstStyle/>
          <a:p>
            <a:r>
              <a:rPr lang="de-DE" sz="1400" dirty="0" smtClean="0">
                <a:solidFill>
                  <a:schemeClr val="bg1"/>
                </a:solidFill>
              </a:rPr>
              <a:t>Toleranzmonat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7175" y="3869858"/>
            <a:ext cx="8629650" cy="11960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400" dirty="0" smtClean="0"/>
          </a:p>
        </p:txBody>
      </p:sp>
    </p:spTree>
    <p:extLst>
      <p:ext uri="{BB962C8B-B14F-4D97-AF65-F5344CB8AC3E}">
        <p14:creationId xmlns:p14="http://schemas.microsoft.com/office/powerpoint/2010/main" val="12524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257175" y="961288"/>
            <a:ext cx="8629650" cy="4104592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endParaRPr lang="de-AT" sz="1500" dirty="0" smtClean="0"/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Alle </a:t>
            </a:r>
            <a:r>
              <a:rPr lang="de-AT" sz="1500" b="1" dirty="0" smtClean="0"/>
              <a:t>Angebote werden auf </a:t>
            </a:r>
            <a:r>
              <a:rPr lang="de-AT" sz="1500" b="1" dirty="0"/>
              <a:t>Basis eines Referenzwertes </a:t>
            </a:r>
            <a:r>
              <a:rPr lang="de-AT" sz="1500" b="1" dirty="0" smtClean="0"/>
              <a:t>überprüft</a:t>
            </a:r>
            <a:r>
              <a:rPr lang="de-AT" sz="1500" dirty="0" smtClean="0"/>
              <a:t>. Sollte </a:t>
            </a:r>
            <a:r>
              <a:rPr lang="de-AT" sz="1500" dirty="0"/>
              <a:t>ein Angebot diesen Referenzwert signifikant </a:t>
            </a:r>
            <a:r>
              <a:rPr lang="de-AT" sz="1500" dirty="0" smtClean="0"/>
              <a:t>(um 100 %) überschreiten</a:t>
            </a:r>
            <a:r>
              <a:rPr lang="de-AT" sz="1500" dirty="0"/>
              <a:t>, </a:t>
            </a:r>
            <a:r>
              <a:rPr lang="de-AT" sz="1500" dirty="0" smtClean="0"/>
              <a:t>werden diese Angebote im weiteren Verlauf der Ausschreibung nicht mehr berücksichtigt.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Der Referenzwert errechnet sich durch </a:t>
            </a:r>
            <a:r>
              <a:rPr lang="de-AT" sz="1500" dirty="0"/>
              <a:t>den </a:t>
            </a:r>
            <a:r>
              <a:rPr lang="de-AT" sz="1500" b="1" dirty="0"/>
              <a:t>mengengewichteten Durchschnitt aller </a:t>
            </a:r>
            <a:r>
              <a:rPr lang="de-AT" sz="1500" b="1" dirty="0" smtClean="0"/>
              <a:t>Angebote</a:t>
            </a:r>
            <a:r>
              <a:rPr lang="de-AT" sz="1500" dirty="0" smtClean="0"/>
              <a:t>, </a:t>
            </a:r>
            <a:r>
              <a:rPr lang="de-AT" sz="1500" dirty="0"/>
              <a:t>wobei die teuersten 10% der angebotenen Leistung nicht berücksichtigt werden.</a:t>
            </a:r>
            <a:endParaRPr lang="de-AT" sz="1500" dirty="0" smtClean="0">
              <a:solidFill>
                <a:srgbClr val="7030A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Um </a:t>
            </a:r>
            <a:r>
              <a:rPr lang="de-AT" sz="1500" dirty="0"/>
              <a:t>für eine größtmögliche Vergleichbarkeit zu sorgen, wird für die Berechnung des Referenzwertes für jedes Angebot der angebotene </a:t>
            </a:r>
            <a:r>
              <a:rPr lang="de-AT" sz="1500" b="1" dirty="0"/>
              <a:t>Preis pro MW und pro Monat </a:t>
            </a:r>
            <a:r>
              <a:rPr lang="de-AT" sz="1500" dirty="0" smtClean="0"/>
              <a:t>herangezogen.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>
                <a:sym typeface="Wingdings" panose="05000000000000000000" pitchFamily="2" charset="2"/>
              </a:rPr>
              <a:t>Der </a:t>
            </a:r>
            <a:r>
              <a:rPr lang="de-AT" sz="1500" dirty="0">
                <a:sym typeface="Wingdings" panose="05000000000000000000" pitchFamily="2" charset="2"/>
              </a:rPr>
              <a:t>Referenzwert stellt somit ein </a:t>
            </a:r>
            <a:r>
              <a:rPr lang="de-AT" sz="1500" b="1" dirty="0">
                <a:sym typeface="Wingdings" panose="05000000000000000000" pitchFamily="2" charset="2"/>
              </a:rPr>
              <a:t>variables Price Cap </a:t>
            </a:r>
            <a:r>
              <a:rPr lang="de-AT" sz="1500" dirty="0">
                <a:sym typeface="Wingdings" panose="05000000000000000000" pitchFamily="2" charset="2"/>
              </a:rPr>
              <a:t>dar. </a:t>
            </a:r>
            <a:endParaRPr lang="de-AT" sz="1500" dirty="0">
              <a:solidFill>
                <a:srgbClr val="7030A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AT" sz="1500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A9EF2CFF-5F71-46B5-8E67-1DF3F1C7C4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7" name="think-cell Folie" r:id="rId6" imgW="408" imgH="408" progId="TCLayout.ActiveDocument.1">
                  <p:embed/>
                </p:oleObj>
              </mc:Choice>
              <mc:Fallback>
                <p:oleObj name="think-cell Folie" r:id="rId6" imgW="408" imgH="408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A9EF2CFF-5F71-46B5-8E67-1DF3F1C7C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28977ACE-A0B4-4576-B4EF-370821487BC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A16987B-A188-438B-AD51-7B10C607D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Austrian Power Grid</a:t>
            </a:r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37A02F-389E-42EC-A231-D240132A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9D6D5-09FC-43EC-B5CA-B2E9B9C3F602}" type="slidenum">
              <a:rPr kumimoji="0" lang="en-AT" sz="1000" b="0" i="0" u="none" strike="noStrike" kern="1200" cap="none" spc="0" normalizeH="0" baseline="0" noProof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95F8899D-24E7-4730-8719-627201A6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477054"/>
          </a:xfrm>
        </p:spPr>
        <p:txBody>
          <a:bodyPr/>
          <a:lstStyle/>
          <a:p>
            <a:r>
              <a:rPr lang="de-DE" dirty="0"/>
              <a:t>Ausschreibungsverfahren (</a:t>
            </a:r>
            <a:r>
              <a:rPr lang="de-DE" dirty="0" smtClean="0"/>
              <a:t>III/V)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73D3AF5A-8989-4281-A7A9-E556E22B3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961287"/>
            <a:ext cx="8629650" cy="246126"/>
          </a:xfrm>
          <a:solidFill>
            <a:schemeClr val="accent2"/>
          </a:solidFill>
        </p:spPr>
        <p:txBody>
          <a:bodyPr anchor="ctr"/>
          <a:lstStyle/>
          <a:p>
            <a:r>
              <a:rPr lang="de-DE" sz="1400" dirty="0" smtClean="0">
                <a:solidFill>
                  <a:schemeClr val="bg1"/>
                </a:solidFill>
              </a:rPr>
              <a:t>Referenzwert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7175" y="3869858"/>
            <a:ext cx="8629650" cy="11960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400" dirty="0" smtClean="0"/>
          </a:p>
        </p:txBody>
      </p:sp>
    </p:spTree>
    <p:extLst>
      <p:ext uri="{BB962C8B-B14F-4D97-AF65-F5344CB8AC3E}">
        <p14:creationId xmlns:p14="http://schemas.microsoft.com/office/powerpoint/2010/main" val="16332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257175" y="961287"/>
            <a:ext cx="8629650" cy="398324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AT" sz="1400" dirty="0"/>
          </a:p>
          <a:p>
            <a:pPr lvl="1">
              <a:lnSpc>
                <a:spcPts val="1600"/>
              </a:lnSpc>
            </a:pPr>
            <a:endParaRPr lang="de-AT" sz="1400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A9EF2CFF-5F71-46B5-8E67-1DF3F1C7C4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3" name="think-cell Folie" r:id="rId6" imgW="408" imgH="408" progId="TCLayout.ActiveDocument.1">
                  <p:embed/>
                </p:oleObj>
              </mc:Choice>
              <mc:Fallback>
                <p:oleObj name="think-cell Folie" r:id="rId6" imgW="408" imgH="408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A9EF2CFF-5F71-46B5-8E67-1DF3F1C7C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28977ACE-A0B4-4576-B4EF-370821487BC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A16987B-A188-438B-AD51-7B10C607D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Austrian Power Grid</a:t>
            </a:r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37A02F-389E-42EC-A231-D240132A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9D6D5-09FC-43EC-B5CA-B2E9B9C3F602}" type="slidenum">
              <a:rPr kumimoji="0" lang="en-AT" sz="1000" b="0" i="0" u="none" strike="noStrike" kern="1200" cap="none" spc="0" normalizeH="0" baseline="0" noProof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95F8899D-24E7-4730-8719-627201A6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477054"/>
          </a:xfrm>
        </p:spPr>
        <p:txBody>
          <a:bodyPr/>
          <a:lstStyle/>
          <a:p>
            <a:r>
              <a:rPr lang="de-DE" dirty="0"/>
              <a:t>Ausschreibungsverfahren (</a:t>
            </a:r>
            <a:r>
              <a:rPr lang="de-DE" dirty="0" smtClean="0"/>
              <a:t>IV/V)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73D3AF5A-8989-4281-A7A9-E556E22B3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961287"/>
            <a:ext cx="8629650" cy="246126"/>
          </a:xfrm>
          <a:solidFill>
            <a:schemeClr val="accent2"/>
          </a:solidFill>
        </p:spPr>
        <p:txBody>
          <a:bodyPr anchor="ctr"/>
          <a:lstStyle/>
          <a:p>
            <a:r>
              <a:rPr lang="de-DE" sz="1400" dirty="0" smtClean="0">
                <a:solidFill>
                  <a:schemeClr val="bg1"/>
                </a:solidFill>
              </a:rPr>
              <a:t>Auswahlverfahren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7175" y="1207413"/>
            <a:ext cx="8473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500" dirty="0" smtClean="0"/>
              <a:t>Die </a:t>
            </a:r>
            <a:r>
              <a:rPr lang="de-AT" sz="1500" dirty="0"/>
              <a:t>Auswahl der Angebote erfolgt entsprechend dem Grundsatz, dass der </a:t>
            </a:r>
            <a:r>
              <a:rPr lang="de-AT" sz="1500" b="1" dirty="0"/>
              <a:t>Netzreservebedarf im ersten Jahr des Betrachtungszeitraums</a:t>
            </a:r>
            <a:r>
              <a:rPr lang="de-AT" sz="1500" dirty="0"/>
              <a:t> gemäß § 23a Abs. 2 zweiter Satz </a:t>
            </a:r>
            <a:r>
              <a:rPr lang="de-AT" sz="1500" b="1" dirty="0"/>
              <a:t>zu den geringsten Kosten</a:t>
            </a:r>
            <a:r>
              <a:rPr lang="de-AT" sz="1500" dirty="0"/>
              <a:t> gedeckt werden kann (§ 23b Abs. 6 </a:t>
            </a:r>
            <a:r>
              <a:rPr lang="de-AT" sz="1500" dirty="0" err="1"/>
              <a:t>ElWOG</a:t>
            </a:r>
            <a:r>
              <a:rPr lang="de-AT" sz="1500" dirty="0"/>
              <a:t> 2010</a:t>
            </a:r>
            <a:r>
              <a:rPr lang="de-AT" sz="15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305" y="2058315"/>
            <a:ext cx="7413587" cy="25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257175" y="961287"/>
            <a:ext cx="8629650" cy="398324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AT" sz="1400" dirty="0"/>
          </a:p>
          <a:p>
            <a:pPr lvl="1">
              <a:lnSpc>
                <a:spcPts val="1600"/>
              </a:lnSpc>
            </a:pPr>
            <a:endParaRPr lang="de-AT" sz="1400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A9EF2CFF-5F71-46B5-8E67-1DF3F1C7C4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99" name="think-cell Folie" r:id="rId6" imgW="408" imgH="408" progId="TCLayout.ActiveDocument.1">
                  <p:embed/>
                </p:oleObj>
              </mc:Choice>
              <mc:Fallback>
                <p:oleObj name="think-cell Folie" r:id="rId6" imgW="408" imgH="408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A9EF2CFF-5F71-46B5-8E67-1DF3F1C7C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28977ACE-A0B4-4576-B4EF-370821487BC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A16987B-A188-438B-AD51-7B10C607D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Austrian Power Grid</a:t>
            </a:r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37A02F-389E-42EC-A231-D240132A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9D6D5-09FC-43EC-B5CA-B2E9B9C3F602}" type="slidenum">
              <a:rPr kumimoji="0" lang="en-AT" sz="1000" b="0" i="0" u="none" strike="noStrike" kern="1200" cap="none" spc="0" normalizeH="0" baseline="0" noProof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95F8899D-24E7-4730-8719-627201A6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477054"/>
          </a:xfrm>
        </p:spPr>
        <p:txBody>
          <a:bodyPr/>
          <a:lstStyle/>
          <a:p>
            <a:r>
              <a:rPr lang="de-DE" dirty="0"/>
              <a:t>Ausschreibungsverfahren </a:t>
            </a:r>
            <a:r>
              <a:rPr lang="de-DE" dirty="0" smtClean="0"/>
              <a:t>(V/V)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73D3AF5A-8989-4281-A7A9-E556E22B3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961287"/>
            <a:ext cx="8629650" cy="246126"/>
          </a:xfrm>
          <a:solidFill>
            <a:schemeClr val="accent2"/>
          </a:solidFill>
        </p:spPr>
        <p:txBody>
          <a:bodyPr anchor="ctr"/>
          <a:lstStyle/>
          <a:p>
            <a:r>
              <a:rPr lang="de-DE" sz="1400" dirty="0" smtClean="0">
                <a:solidFill>
                  <a:schemeClr val="bg1"/>
                </a:solidFill>
              </a:rPr>
              <a:t>Auswahlverfahren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7175" y="1207413"/>
            <a:ext cx="897487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500" dirty="0" smtClean="0"/>
              <a:t>Bei </a:t>
            </a:r>
            <a:r>
              <a:rPr lang="de-AT" sz="1500" dirty="0"/>
              <a:t>der Ermittlung der Kosten für jedes Angebot werden neben dem vom Anbieter abgegebenen Angebotswert auch die </a:t>
            </a:r>
            <a:r>
              <a:rPr lang="de-AT" sz="1500" b="1" dirty="0"/>
              <a:t>Revisionszeiten</a:t>
            </a:r>
            <a:r>
              <a:rPr lang="de-AT" sz="1500" dirty="0"/>
              <a:t> und die verfügbare Leistung während einer Revision </a:t>
            </a:r>
            <a:r>
              <a:rPr lang="de-AT" sz="1500" b="1" dirty="0"/>
              <a:t>berücksichtigt</a:t>
            </a:r>
            <a:r>
              <a:rPr lang="de-AT" sz="15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500" dirty="0" smtClean="0"/>
              <a:t>Angebote </a:t>
            </a:r>
            <a:r>
              <a:rPr lang="de-AT" sz="1500" dirty="0"/>
              <a:t>mit kürzeren Revisionszeiten werden dementsprechend gegenüber Angeboten mit längeren Revisionszeiten </a:t>
            </a:r>
            <a:r>
              <a:rPr lang="de-AT" sz="1500" dirty="0" smtClean="0"/>
              <a:t>bevorzugt</a:t>
            </a:r>
            <a:r>
              <a:rPr lang="de-AT" sz="1500" dirty="0"/>
              <a:t> </a:t>
            </a:r>
            <a:r>
              <a:rPr lang="de-AT" sz="1500" dirty="0" smtClean="0">
                <a:sym typeface="Wingdings" panose="05000000000000000000" pitchFamily="2" charset="2"/>
              </a:rPr>
              <a:t> das </a:t>
            </a:r>
            <a:r>
              <a:rPr lang="de-AT" sz="1500" b="1" dirty="0" smtClean="0">
                <a:sym typeface="Wingdings" panose="05000000000000000000" pitchFamily="2" charset="2"/>
              </a:rPr>
              <a:t>Ranking erfolgt nach einem Preis pro Verfügbarkeitstag</a:t>
            </a:r>
            <a:r>
              <a:rPr lang="de-AT" sz="1500" dirty="0" smtClean="0">
                <a:sym typeface="Wingdings" panose="05000000000000000000" pitchFamily="2" charset="2"/>
              </a:rPr>
              <a:t>.</a:t>
            </a:r>
            <a:endParaRPr lang="de-AT" sz="15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500" dirty="0"/>
              <a:t>Zweijährige Netzreserveprodukte können nur ausgewählt werden, wenn auch ein Netzreservebedarf für das </a:t>
            </a:r>
            <a:r>
              <a:rPr lang="de-AT" sz="1500" b="1" dirty="0"/>
              <a:t>zweite Betrachtungsjahr </a:t>
            </a:r>
            <a:r>
              <a:rPr lang="de-AT" sz="1500" dirty="0"/>
              <a:t>ermittelt wurde und dieser </a:t>
            </a:r>
            <a:r>
              <a:rPr lang="de-AT" sz="1500" b="1" dirty="0"/>
              <a:t>noch nicht überschritten ist</a:t>
            </a:r>
            <a:r>
              <a:rPr lang="de-AT" sz="1500" b="1" dirty="0" smtClean="0"/>
              <a:t>.</a:t>
            </a:r>
          </a:p>
          <a:p>
            <a:pPr marL="28440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/>
              <a:t>Wurde für zwei unterschiedliche Angebote derselbe </a:t>
            </a:r>
            <a:r>
              <a:rPr lang="de-AT" sz="1500" dirty="0" smtClean="0"/>
              <a:t>Preis errechnet</a:t>
            </a:r>
            <a:r>
              <a:rPr lang="de-AT" sz="1500" dirty="0"/>
              <a:t>, erhält jenes Angebot mit der </a:t>
            </a:r>
            <a:r>
              <a:rPr lang="de-AT" sz="1500" b="1" dirty="0"/>
              <a:t>höheren tatsächlichen Verfügbarkeitsdauer</a:t>
            </a:r>
            <a:r>
              <a:rPr lang="de-AT" sz="1500" dirty="0"/>
              <a:t> den niedrigeren Rang. Sind auch die Verfügbarkeitsdauern gleich,  wird das Gebot mit den </a:t>
            </a:r>
            <a:r>
              <a:rPr lang="de-AT" sz="1500" b="1" dirty="0"/>
              <a:t>niedrigeren spezifischen CO</a:t>
            </a:r>
            <a:r>
              <a:rPr lang="de-AT" sz="1500" b="1" baseline="-25000" dirty="0"/>
              <a:t>2</a:t>
            </a:r>
            <a:r>
              <a:rPr lang="de-AT" sz="1500" b="1" dirty="0"/>
              <a:t>-Emissionen </a:t>
            </a:r>
            <a:r>
              <a:rPr lang="de-AT" sz="1500" dirty="0"/>
              <a:t>(in gCO</a:t>
            </a:r>
            <a:r>
              <a:rPr lang="de-AT" sz="1500" baseline="-25000" dirty="0"/>
              <a:t>2</a:t>
            </a:r>
            <a:r>
              <a:rPr lang="de-AT" sz="1500" dirty="0"/>
              <a:t>/</a:t>
            </a:r>
            <a:r>
              <a:rPr lang="de-AT" sz="1500" dirty="0" err="1"/>
              <a:t>kWh</a:t>
            </a:r>
            <a:r>
              <a:rPr lang="de-AT" sz="1500" baseline="-25000" dirty="0" err="1"/>
              <a:t>el</a:t>
            </a:r>
            <a:r>
              <a:rPr lang="de-AT" sz="1500" dirty="0"/>
              <a:t>) bevorzugt.</a:t>
            </a:r>
          </a:p>
          <a:p>
            <a:pPr marL="28440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/>
              <a:t>Wurde mit </a:t>
            </a:r>
            <a:r>
              <a:rPr lang="de-AT" sz="1500" b="1" dirty="0"/>
              <a:t>derselben Anlage</a:t>
            </a:r>
            <a:r>
              <a:rPr lang="de-AT" sz="1500" dirty="0"/>
              <a:t> sowohl ein Angebot für ein einjähriges als auch für ein zweijähriges Netzreserveprodukt gelegt und errechnet sich für beide Angebote derselbe jährliche spezifische Referenzpreis, ist das </a:t>
            </a:r>
            <a:r>
              <a:rPr lang="de-AT" sz="1500" b="1" dirty="0"/>
              <a:t>zweijährige Netzreserveprodukt </a:t>
            </a:r>
            <a:r>
              <a:rPr lang="de-AT" sz="1500" dirty="0"/>
              <a:t>in der </a:t>
            </a:r>
            <a:r>
              <a:rPr lang="de-AT" sz="1500" b="1" dirty="0"/>
              <a:t>Rangfolge zu bevorzugen</a:t>
            </a:r>
            <a:r>
              <a:rPr lang="de-AT" sz="1500" dirty="0"/>
              <a:t>, falls der Netzreservebedarf auch im zweiten Jahr des Betrachtungszeitraumes besteht.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AT" sz="15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AT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6180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A9EF2CFF-5F71-46B5-8E67-1DF3F1C7C4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38" name="think-cell Folie" r:id="rId6" imgW="408" imgH="408" progId="TCLayout.ActiveDocument.1">
                  <p:embed/>
                </p:oleObj>
              </mc:Choice>
              <mc:Fallback>
                <p:oleObj name="think-cell Folie" r:id="rId6" imgW="408" imgH="408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A9EF2CFF-5F71-46B5-8E67-1DF3F1C7C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28977ACE-A0B4-4576-B4EF-370821487BC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A16987B-A188-438B-AD51-7B10C607D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Austrian Power Grid</a:t>
            </a:r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37A02F-389E-42EC-A231-D240132A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9D6D5-09FC-43EC-B5CA-B2E9B9C3F602}" type="slidenum">
              <a:rPr kumimoji="0" lang="en-AT" sz="1000" b="0" i="0" u="none" strike="noStrike" kern="1200" cap="none" spc="0" normalizeH="0" baseline="0" noProof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95F8899D-24E7-4730-8719-627201A6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477054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257175" y="822693"/>
            <a:ext cx="8629650" cy="358810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b="1" dirty="0" smtClean="0"/>
              <a:t>Einführung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b="1" dirty="0" smtClean="0"/>
              <a:t>Systemanalyse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b="1" dirty="0" smtClean="0"/>
              <a:t>Technische Anforderungen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b="1" dirty="0" smtClean="0"/>
              <a:t>Ausschreibungsverfahren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AT" b="1" dirty="0" smtClean="0"/>
              <a:t>Ergebnisse und Ausblick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600" dirty="0" smtClean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600" dirty="0" smtClean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600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200" dirty="0" smtClean="0"/>
          </a:p>
        </p:txBody>
      </p:sp>
    </p:spTree>
    <p:extLst>
      <p:ext uri="{BB962C8B-B14F-4D97-AF65-F5344CB8AC3E}">
        <p14:creationId xmlns:p14="http://schemas.microsoft.com/office/powerpoint/2010/main" val="8552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257175" y="961287"/>
            <a:ext cx="8629650" cy="398324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AT" sz="1400" dirty="0"/>
          </a:p>
          <a:p>
            <a:pPr lvl="1">
              <a:lnSpc>
                <a:spcPts val="1600"/>
              </a:lnSpc>
            </a:pPr>
            <a:endParaRPr lang="de-AT" sz="1400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A9EF2CFF-5F71-46B5-8E67-1DF3F1C7C4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9" name="think-cell Folie" r:id="rId6" imgW="408" imgH="408" progId="TCLayout.ActiveDocument.1">
                  <p:embed/>
                </p:oleObj>
              </mc:Choice>
              <mc:Fallback>
                <p:oleObj name="think-cell Folie" r:id="rId6" imgW="408" imgH="408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A9EF2CFF-5F71-46B5-8E67-1DF3F1C7C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28977ACE-A0B4-4576-B4EF-370821487BC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A16987B-A188-438B-AD51-7B10C607D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Austrian Power Grid</a:t>
            </a:r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37A02F-389E-42EC-A231-D240132A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9D6D5-09FC-43EC-B5CA-B2E9B9C3F602}" type="slidenum">
              <a:rPr kumimoji="0" lang="en-AT" sz="1000" b="0" i="0" u="none" strike="noStrike" kern="1200" cap="none" spc="0" normalizeH="0" baseline="0" noProof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95F8899D-24E7-4730-8719-627201A6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477054"/>
          </a:xfrm>
        </p:spPr>
        <p:txBody>
          <a:bodyPr/>
          <a:lstStyle/>
          <a:p>
            <a:r>
              <a:rPr lang="de-DE" dirty="0" smtClean="0"/>
              <a:t>Ergebnisse &amp; Ausblick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73D3AF5A-8989-4281-A7A9-E556E22B3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510" y="1980800"/>
            <a:ext cx="8629650" cy="246126"/>
          </a:xfrm>
          <a:solidFill>
            <a:schemeClr val="accent2"/>
          </a:solidFill>
        </p:spPr>
        <p:txBody>
          <a:bodyPr anchor="ctr"/>
          <a:lstStyle/>
          <a:p>
            <a:r>
              <a:rPr lang="de-DE" sz="1400" dirty="0" smtClean="0">
                <a:solidFill>
                  <a:schemeClr val="bg1"/>
                </a:solidFill>
              </a:rPr>
              <a:t>Ausblick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7175" y="2226926"/>
            <a:ext cx="86296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500" dirty="0" smtClean="0"/>
              <a:t>Netzreserve wurde von der Europäischen Kommission bis Ende 2025 als temporäre Maßnahme für den </a:t>
            </a:r>
            <a:r>
              <a:rPr lang="de-AT" sz="1500" dirty="0" smtClean="0"/>
              <a:t>sicheren </a:t>
            </a:r>
            <a:r>
              <a:rPr lang="de-AT" sz="1500" dirty="0" smtClean="0"/>
              <a:t>Netzbetrieb genehmigt.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500" dirty="0" smtClean="0"/>
              <a:t>Bis dahin wird der Bedarf an sicher verfügbarer flexibler Leistung jährlich ermittelt und der Netzreservebedarf in jährlichen Auktionen beschafft.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500" dirty="0" smtClean="0"/>
              <a:t>Netzreservebedarf nach 2025 aktuell schwer </a:t>
            </a:r>
            <a:r>
              <a:rPr lang="de-AT" sz="1500" dirty="0" smtClean="0"/>
              <a:t>abzuschätzen (Netzausbau, Kraftwerkspark, sonstige </a:t>
            </a:r>
            <a:r>
              <a:rPr lang="de-AT" sz="1500" dirty="0" err="1" smtClean="0"/>
              <a:t>Flexibilitäten</a:t>
            </a:r>
            <a:r>
              <a:rPr lang="de-AT" sz="1500" dirty="0" smtClean="0"/>
              <a:t>,…).</a:t>
            </a:r>
            <a:endParaRPr lang="de-AT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73D3AF5A-8989-4281-A7A9-E556E22B3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961287"/>
            <a:ext cx="8629650" cy="246126"/>
          </a:xfrm>
          <a:solidFill>
            <a:schemeClr val="accent2"/>
          </a:solidFill>
        </p:spPr>
        <p:txBody>
          <a:bodyPr anchor="ctr"/>
          <a:lstStyle/>
          <a:p>
            <a:r>
              <a:rPr lang="de-DE" sz="1400" dirty="0" smtClean="0">
                <a:solidFill>
                  <a:schemeClr val="bg1"/>
                </a:solidFill>
              </a:rPr>
              <a:t>Ergebnisse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4212" y="1207413"/>
            <a:ext cx="862965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500" dirty="0" smtClean="0"/>
              <a:t>Ausschreibungsergebnisse und die Bedarfsanalyse werden nach </a:t>
            </a:r>
            <a:r>
              <a:rPr lang="de-AT" sz="1500" dirty="0"/>
              <a:t>A</a:t>
            </a:r>
            <a:r>
              <a:rPr lang="de-AT" sz="1500" dirty="0" smtClean="0"/>
              <a:t>bschluss des Ausschreibungsverfahrens unter </a:t>
            </a:r>
            <a:r>
              <a:rPr lang="en-GB" sz="1600" dirty="0">
                <a:hlinkClick r:id="rId8"/>
              </a:rPr>
              <a:t>https://</a:t>
            </a:r>
            <a:r>
              <a:rPr lang="en-GB" sz="1600" dirty="0" smtClean="0">
                <a:hlinkClick r:id="rId8"/>
              </a:rPr>
              <a:t>www.apg.at/de/markt/Netzreserve</a:t>
            </a:r>
            <a:r>
              <a:rPr lang="en-GB" sz="1600" dirty="0" smtClean="0"/>
              <a:t> </a:t>
            </a:r>
            <a:r>
              <a:rPr lang="de-AT" sz="1500" dirty="0" smtClean="0"/>
              <a:t>veröffentlicht</a:t>
            </a:r>
            <a:r>
              <a:rPr lang="en-GB" sz="1500" dirty="0" smtClean="0"/>
              <a:t>.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5741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6B16AD36-A850-4817-9B7C-0E070D7823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7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6B16AD36-A850-4817-9B7C-0E070D7823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hteck 26" hidden="1">
            <a:extLst>
              <a:ext uri="{FF2B5EF4-FFF2-40B4-BE49-F238E27FC236}">
                <a16:creationId xmlns:a16="http://schemas.microsoft.com/office/drawing/2014/main" id="{5382C223-0096-44DC-A794-7BF89B645C6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3BF9B17-735E-4E07-AC58-2EC2ACA9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" y="2285133"/>
            <a:ext cx="9144000" cy="1246495"/>
          </a:xfrm>
        </p:spPr>
        <p:txBody>
          <a:bodyPr/>
          <a:lstStyle/>
          <a:p>
            <a:pPr algn="ctr"/>
            <a:r>
              <a:rPr lang="de-DE" sz="4400" dirty="0" smtClean="0"/>
              <a:t>Vielen Dank!</a:t>
            </a:r>
            <a:br>
              <a:rPr lang="de-DE" sz="4400" dirty="0" smtClean="0"/>
            </a:br>
            <a:r>
              <a:rPr lang="de-DE" sz="4400" dirty="0"/>
              <a:t/>
            </a:r>
            <a:br>
              <a:rPr lang="de-DE" sz="4400" dirty="0"/>
            </a:br>
            <a:r>
              <a:rPr lang="de-DE" sz="1800" dirty="0" smtClean="0"/>
              <a:t>Für Fragen stehen wir unter </a:t>
            </a:r>
            <a:r>
              <a:rPr lang="de-DE" sz="1800" dirty="0" smtClean="0">
                <a:hlinkClick r:id="rId7"/>
              </a:rPr>
              <a:t>netzreserve@apg.at</a:t>
            </a:r>
            <a:r>
              <a:rPr lang="de-DE" sz="1800" dirty="0" smtClean="0"/>
              <a:t> zur Verfügung!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42746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6B16AD36-A850-4817-9B7C-0E070D7823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6B16AD36-A850-4817-9B7C-0E070D7823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hteck 26" hidden="1">
            <a:extLst>
              <a:ext uri="{FF2B5EF4-FFF2-40B4-BE49-F238E27FC236}">
                <a16:creationId xmlns:a16="http://schemas.microsoft.com/office/drawing/2014/main" id="{5382C223-0096-44DC-A794-7BF89B645C6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3BF9B17-735E-4E07-AC58-2EC2ACA9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" y="2285133"/>
            <a:ext cx="9144000" cy="529825"/>
          </a:xfrm>
        </p:spPr>
        <p:txBody>
          <a:bodyPr/>
          <a:lstStyle/>
          <a:p>
            <a:pPr algn="ctr"/>
            <a:r>
              <a:rPr lang="de-DE" sz="4400" dirty="0" smtClean="0"/>
              <a:t>Einführung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1098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69994" y="3697941"/>
            <a:ext cx="3153335" cy="129091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1">
            <a:extLst>
              <a:ext uri="{FF2B5EF4-FFF2-40B4-BE49-F238E27FC236}">
                <a16:creationId xmlns:a16="http://schemas.microsoft.com/office/drawing/2014/main" id="{95F8899D-24E7-4730-8719-627201A6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477054"/>
          </a:xfrm>
        </p:spPr>
        <p:txBody>
          <a:bodyPr/>
          <a:lstStyle/>
          <a:p>
            <a:r>
              <a:rPr lang="de-DE" dirty="0" smtClean="0"/>
              <a:t>Einführung</a:t>
            </a:r>
            <a:endParaRPr lang="de-DE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73D3AF5A-8989-4281-A7A9-E556E22B3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961287"/>
            <a:ext cx="8629650" cy="246126"/>
          </a:xfrm>
          <a:solidFill>
            <a:schemeClr val="accent2"/>
          </a:solidFill>
        </p:spPr>
        <p:txBody>
          <a:bodyPr anchor="ctr"/>
          <a:lstStyle/>
          <a:p>
            <a:r>
              <a:rPr lang="de-DE" sz="1400" dirty="0" smtClean="0">
                <a:solidFill>
                  <a:schemeClr val="bg1"/>
                </a:solidFill>
              </a:rPr>
              <a:t>Theoretisches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7175" y="961287"/>
            <a:ext cx="8629650" cy="3603940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AT" sz="140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Betreiber konventionelle Kraftwerken haben durch die sinkenden Strompreise immer weniger Volllaststunden und können dadurch ihre Fixkosten nicht mehr abdecken </a:t>
            </a:r>
            <a:r>
              <a:rPr lang="de-AT" sz="1500" dirty="0" smtClean="0">
                <a:sym typeface="Wingdings" panose="05000000000000000000" pitchFamily="2" charset="2"/>
              </a:rPr>
              <a:t> </a:t>
            </a:r>
            <a:r>
              <a:rPr lang="de-AT" sz="1500" b="1" dirty="0" err="1" smtClean="0">
                <a:sym typeface="Wingdings" panose="05000000000000000000" pitchFamily="2" charset="2"/>
              </a:rPr>
              <a:t>Merit</a:t>
            </a:r>
            <a:r>
              <a:rPr lang="de-AT" sz="1500" b="1" dirty="0" smtClean="0">
                <a:sym typeface="Wingdings" panose="05000000000000000000" pitchFamily="2" charset="2"/>
              </a:rPr>
              <a:t>-Order-Effekt</a:t>
            </a:r>
            <a:r>
              <a:rPr lang="de-AT" sz="1500" dirty="0" smtClean="0">
                <a:sym typeface="Wingdings" panose="05000000000000000000" pitchFamily="2" charset="2"/>
              </a:rPr>
              <a:t>.</a:t>
            </a:r>
            <a:endParaRPr lang="de-AT" sz="1500" dirty="0">
              <a:sym typeface="Wingdings" panose="05000000000000000000" pitchFamily="2" charset="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>
                <a:sym typeface="Wingdings" panose="05000000000000000000" pitchFamily="2" charset="2"/>
              </a:rPr>
              <a:t>Aufgrund der flexiblen Erzeugung sind diese Kraftwerke allerdings für APG Redispatch relevant  bei </a:t>
            </a:r>
            <a:r>
              <a:rPr lang="de-AT" sz="1500" b="1" dirty="0" smtClean="0">
                <a:sym typeface="Wingdings" panose="05000000000000000000" pitchFamily="2" charset="2"/>
              </a:rPr>
              <a:t>Stilllegung aller </a:t>
            </a:r>
            <a:r>
              <a:rPr lang="de-AT" sz="1500" b="1" dirty="0">
                <a:sym typeface="Wingdings" panose="05000000000000000000" pitchFamily="2" charset="2"/>
              </a:rPr>
              <a:t>Kraftwerke</a:t>
            </a:r>
            <a:r>
              <a:rPr lang="de-AT" sz="1500" dirty="0">
                <a:sym typeface="Wingdings" panose="05000000000000000000" pitchFamily="2" charset="2"/>
              </a:rPr>
              <a:t> könnte APG den </a:t>
            </a:r>
            <a:r>
              <a:rPr lang="de-AT" sz="1500" b="1" dirty="0" err="1">
                <a:sym typeface="Wingdings" panose="05000000000000000000" pitchFamily="2" charset="2"/>
              </a:rPr>
              <a:t>Redispatchbedarf</a:t>
            </a:r>
            <a:r>
              <a:rPr lang="de-AT" sz="1500" b="1" dirty="0">
                <a:sym typeface="Wingdings" panose="05000000000000000000" pitchFamily="2" charset="2"/>
              </a:rPr>
              <a:t> </a:t>
            </a:r>
            <a:r>
              <a:rPr lang="de-AT" sz="1500" b="1" dirty="0" smtClean="0">
                <a:sym typeface="Wingdings" panose="05000000000000000000" pitchFamily="2" charset="2"/>
              </a:rPr>
              <a:t>nicht </a:t>
            </a:r>
            <a:r>
              <a:rPr lang="de-AT" sz="1500" b="1" dirty="0">
                <a:sym typeface="Wingdings" panose="05000000000000000000" pitchFamily="2" charset="2"/>
              </a:rPr>
              <a:t>mehr decken</a:t>
            </a:r>
            <a:r>
              <a:rPr lang="de-AT" sz="1500" dirty="0" smtClean="0">
                <a:sym typeface="Wingdings" panose="05000000000000000000" pitchFamily="2" charset="2"/>
              </a:rPr>
              <a:t>.</a:t>
            </a:r>
            <a:endParaRPr lang="de-AT" sz="1500" dirty="0">
              <a:sym typeface="Wingdings" panose="05000000000000000000" pitchFamily="2" charset="2"/>
            </a:endParaRP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73D3AF5A-8989-4281-A7A9-E556E22B3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737" y="2454233"/>
            <a:ext cx="8629650" cy="246126"/>
          </a:xfrm>
          <a:solidFill>
            <a:schemeClr val="accent2"/>
          </a:solidFill>
        </p:spPr>
        <p:txBody>
          <a:bodyPr anchor="ctr"/>
          <a:lstStyle/>
          <a:p>
            <a:r>
              <a:rPr lang="de-DE" sz="1400" dirty="0" smtClean="0">
                <a:solidFill>
                  <a:schemeClr val="bg1"/>
                </a:solidFill>
              </a:rPr>
              <a:t>Netzreserve ab 10/2021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7175" y="2700359"/>
            <a:ext cx="8629650" cy="1704839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no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Netzreserve = </a:t>
            </a:r>
            <a:r>
              <a:rPr lang="de-AT" sz="1500" b="1" dirty="0" smtClean="0"/>
              <a:t>Leistungsvorhaltung</a:t>
            </a:r>
            <a:r>
              <a:rPr lang="de-AT" sz="1500" dirty="0" smtClean="0"/>
              <a:t> bzw. Verfügbarkeit von </a:t>
            </a:r>
            <a:r>
              <a:rPr lang="de-AT" sz="1500" b="1" dirty="0" smtClean="0"/>
              <a:t>Anlagen welche für Redispatch eingesetzt werden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Entgelt für die Verfügbarkeit fällt unter EU </a:t>
            </a:r>
            <a:r>
              <a:rPr lang="de-AT" sz="1500" dirty="0" smtClean="0"/>
              <a:t>Beihilfenrecht </a:t>
            </a:r>
            <a:r>
              <a:rPr lang="de-AT" sz="1500" dirty="0" smtClean="0">
                <a:sym typeface="Wingdings" panose="05000000000000000000" pitchFamily="2" charset="2"/>
              </a:rPr>
              <a:t> Genehmigung erforderlich</a:t>
            </a:r>
            <a:endParaRPr lang="de-AT" sz="150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Europäische Kommission </a:t>
            </a:r>
            <a:r>
              <a:rPr lang="de-AT" sz="1500" dirty="0"/>
              <a:t>fordert einen transparenten, nichtdiskriminierenden und </a:t>
            </a:r>
            <a:r>
              <a:rPr lang="de-AT" sz="1500" b="1" dirty="0">
                <a:solidFill>
                  <a:srgbClr val="243845"/>
                </a:solidFill>
              </a:rPr>
              <a:t>marktorientierten</a:t>
            </a:r>
            <a:r>
              <a:rPr lang="de-AT" sz="1500" dirty="0"/>
              <a:t> </a:t>
            </a:r>
            <a:r>
              <a:rPr lang="de-AT" sz="1500" dirty="0" smtClean="0"/>
              <a:t>Vergabemechanismus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b="1" dirty="0" smtClean="0">
                <a:solidFill>
                  <a:srgbClr val="243845"/>
                </a:solidFill>
              </a:rPr>
              <a:t>Entgelte für den Abruf</a:t>
            </a:r>
            <a:r>
              <a:rPr lang="de-AT" sz="1500" dirty="0" smtClean="0"/>
              <a:t> werden nach den </a:t>
            </a:r>
            <a:r>
              <a:rPr lang="de-AT" sz="1500" b="1" dirty="0" smtClean="0"/>
              <a:t>tatsächlichen Abrufkosten</a:t>
            </a:r>
            <a:r>
              <a:rPr lang="de-AT" sz="1500" dirty="0" smtClean="0"/>
              <a:t> erstattet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1500" dirty="0" smtClean="0"/>
              <a:t>Neue Regelungen im ElWOG seit 01/2021</a:t>
            </a:r>
          </a:p>
        </p:txBody>
      </p:sp>
    </p:spTree>
    <p:extLst>
      <p:ext uri="{BB962C8B-B14F-4D97-AF65-F5344CB8AC3E}">
        <p14:creationId xmlns:p14="http://schemas.microsoft.com/office/powerpoint/2010/main" val="38747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6B16AD36-A850-4817-9B7C-0E070D7823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9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6B16AD36-A850-4817-9B7C-0E070D7823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hteck 26" hidden="1">
            <a:extLst>
              <a:ext uri="{FF2B5EF4-FFF2-40B4-BE49-F238E27FC236}">
                <a16:creationId xmlns:a16="http://schemas.microsoft.com/office/drawing/2014/main" id="{5382C223-0096-44DC-A794-7BF89B645C6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3BF9B17-735E-4E07-AC58-2EC2ACA9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" y="2285133"/>
            <a:ext cx="9144000" cy="529825"/>
          </a:xfrm>
        </p:spPr>
        <p:txBody>
          <a:bodyPr/>
          <a:lstStyle/>
          <a:p>
            <a:pPr algn="ctr"/>
            <a:r>
              <a:rPr lang="de-DE" sz="4400" dirty="0" smtClean="0"/>
              <a:t>Systemanalyse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34982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69994" y="3697941"/>
            <a:ext cx="3153335" cy="129091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159053" y="947387"/>
            <a:ext cx="7874119" cy="36584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Differenzierungen </a:t>
            </a:r>
            <a:r>
              <a:rPr lang="de-AT" dirty="0"/>
              <a:t>nach </a:t>
            </a:r>
            <a:r>
              <a:rPr lang="de-AT" b="1" dirty="0"/>
              <a:t>geographischen Kriterien </a:t>
            </a:r>
            <a:r>
              <a:rPr lang="de-AT" dirty="0"/>
              <a:t>hinsichtlich der </a:t>
            </a:r>
            <a:r>
              <a:rPr lang="de-AT" b="1" dirty="0"/>
              <a:t>Wirksamkeit von Engpassmanagementmaßnahmen </a:t>
            </a:r>
            <a:endParaRPr lang="de-A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Berücksichtigung der </a:t>
            </a:r>
            <a:r>
              <a:rPr lang="de-AT" b="1" dirty="0" smtClean="0"/>
              <a:t>angezeigten Stilllegungen von Erzeugungsanlagen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Berücksichtigung </a:t>
            </a:r>
            <a:r>
              <a:rPr lang="de-AT" dirty="0" smtClean="0"/>
              <a:t> der </a:t>
            </a:r>
            <a:r>
              <a:rPr lang="de-AT" dirty="0"/>
              <a:t>E</a:t>
            </a:r>
            <a:r>
              <a:rPr lang="de-AT" dirty="0" smtClean="0"/>
              <a:t>insätze </a:t>
            </a:r>
            <a:r>
              <a:rPr lang="de-AT" b="1" dirty="0"/>
              <a:t>ausländischer Kraftwerke und die resultierenden Handelsflüsse </a:t>
            </a:r>
            <a:r>
              <a:rPr lang="de-AT" dirty="0"/>
              <a:t>zwischen den Gebotszonen 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Einbeziehen der </a:t>
            </a:r>
            <a:r>
              <a:rPr lang="de-AT" b="1" dirty="0" smtClean="0"/>
              <a:t>Ausbauprojekte</a:t>
            </a:r>
            <a:r>
              <a:rPr lang="de-AT" dirty="0" smtClean="0"/>
              <a:t> </a:t>
            </a:r>
            <a:r>
              <a:rPr lang="de-AT" dirty="0"/>
              <a:t>auf Basis des aktuellen </a:t>
            </a:r>
            <a:r>
              <a:rPr lang="de-AT" b="1" dirty="0" smtClean="0"/>
              <a:t>Netzentwicklungsplans</a:t>
            </a:r>
            <a:endParaRPr lang="de-A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Betrachten der Besonderheiten </a:t>
            </a:r>
            <a:r>
              <a:rPr lang="de-AT" dirty="0"/>
              <a:t>aufgrund spezieller Wetter- oder anderer </a:t>
            </a:r>
            <a:r>
              <a:rPr lang="de-AT" b="1" dirty="0" err="1"/>
              <a:t>klimatologischer</a:t>
            </a:r>
            <a:r>
              <a:rPr lang="de-AT" dirty="0"/>
              <a:t> Situationen, </a:t>
            </a:r>
            <a:r>
              <a:rPr lang="de-AT" b="1" dirty="0"/>
              <a:t>Nachfragesituationen, Kraftwerksverfügbarkeiten</a:t>
            </a:r>
            <a:r>
              <a:rPr lang="de-AT" dirty="0"/>
              <a:t> (</a:t>
            </a:r>
            <a:r>
              <a:rPr lang="de-AT" dirty="0" smtClean="0"/>
              <a:t>z.B. </a:t>
            </a:r>
            <a:r>
              <a:rPr lang="de-AT" dirty="0"/>
              <a:t>Revisionen) und </a:t>
            </a:r>
            <a:r>
              <a:rPr lang="de-AT" b="1" dirty="0"/>
              <a:t>geplante und nicht geplante Nicht-Verfügbarkeiten von Netzbetriebsmitteln</a:t>
            </a:r>
            <a:r>
              <a:rPr lang="de-AT" dirty="0"/>
              <a:t> im Netzgebiet des Regelzonenführers oder im benachbarten Ausland 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B</a:t>
            </a:r>
            <a:r>
              <a:rPr lang="de-AT" dirty="0" smtClean="0"/>
              <a:t>erücksichtigung der Potentiale </a:t>
            </a:r>
            <a:r>
              <a:rPr lang="de-AT" b="1" dirty="0"/>
              <a:t>flexibler </a:t>
            </a:r>
            <a:r>
              <a:rPr lang="de-AT" b="1" dirty="0" smtClean="0"/>
              <a:t>Verbrauchsanlagen</a:t>
            </a:r>
            <a:endParaRPr lang="de-AT" b="1" dirty="0"/>
          </a:p>
        </p:txBody>
      </p:sp>
      <p:sp>
        <p:nvSpPr>
          <p:cNvPr id="38" name="Titel 12"/>
          <p:cNvSpPr>
            <a:spLocks noGrp="1"/>
          </p:cNvSpPr>
          <p:nvPr>
            <p:ph type="title"/>
          </p:nvPr>
        </p:nvSpPr>
        <p:spPr>
          <a:xfrm>
            <a:off x="257174" y="345639"/>
            <a:ext cx="7071573" cy="477054"/>
          </a:xfrm>
        </p:spPr>
        <p:txBody>
          <a:bodyPr/>
          <a:lstStyle/>
          <a:p>
            <a:r>
              <a:rPr lang="de-AT" dirty="0" smtClean="0"/>
              <a:t>Anforderungen an die Systemanalyse (</a:t>
            </a:r>
            <a:r>
              <a:rPr lang="de-AT" dirty="0" err="1" smtClean="0"/>
              <a:t>ElWOG</a:t>
            </a:r>
            <a:r>
              <a:rPr lang="de-AT" dirty="0" smtClean="0"/>
              <a:t>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897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331058" y="950756"/>
            <a:ext cx="6436029" cy="3487338"/>
            <a:chOff x="466725" y="295275"/>
            <a:chExt cx="6734175" cy="3648887"/>
          </a:xfrm>
        </p:grpSpPr>
        <p:sp>
          <p:nvSpPr>
            <p:cNvPr id="10" name="Rechteck 9"/>
            <p:cNvSpPr/>
            <p:nvPr/>
          </p:nvSpPr>
          <p:spPr>
            <a:xfrm>
              <a:off x="466725" y="295275"/>
              <a:ext cx="6734175" cy="36488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624436" y="476283"/>
              <a:ext cx="6288569" cy="3233449"/>
              <a:chOff x="1384018" y="1271917"/>
              <a:chExt cx="6288569" cy="3233449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177B66FB-DD1C-4530-90AC-5C26B393C401}"/>
                  </a:ext>
                </a:extLst>
              </p:cNvPr>
              <p:cNvSpPr/>
              <p:nvPr/>
            </p:nvSpPr>
            <p:spPr>
              <a:xfrm>
                <a:off x="1392209" y="1925102"/>
                <a:ext cx="332362" cy="81775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C62D4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Pfeil: Chevron 11">
                <a:extLst>
                  <a:ext uri="{FF2B5EF4-FFF2-40B4-BE49-F238E27FC236}">
                    <a16:creationId xmlns:a16="http://schemas.microsoft.com/office/drawing/2014/main" id="{5DD9DB4C-8D67-465A-80CD-08FD87E5046D}"/>
                  </a:ext>
                </a:extLst>
              </p:cNvPr>
              <p:cNvSpPr/>
              <p:nvPr/>
            </p:nvSpPr>
            <p:spPr>
              <a:xfrm>
                <a:off x="1384822" y="1925102"/>
                <a:ext cx="1527246" cy="817759"/>
              </a:xfrm>
              <a:prstGeom prst="chevron">
                <a:avLst>
                  <a:gd name="adj" fmla="val 27516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marL="0" marR="0" lvl="0" indent="0" algn="l" defTabSz="687537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Energiewirtschaft-</a:t>
                </a:r>
                <a:r>
                  <a:rPr kumimoji="0" lang="de-DE" sz="1053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liches</a:t>
                </a:r>
                <a:r>
                  <a:rPr kumimoji="0" lang="de-DE" sz="105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Szenario</a:t>
                </a:r>
              </a:p>
            </p:txBody>
          </p: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CE0E5ED4-4166-43FB-BCEB-541F9987BC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4822" y="2900500"/>
                <a:ext cx="1291648" cy="0"/>
              </a:xfrm>
              <a:prstGeom prst="lin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Pfeil: nach unten 17">
                <a:extLst>
                  <a:ext uri="{FF2B5EF4-FFF2-40B4-BE49-F238E27FC236}">
                    <a16:creationId xmlns:a16="http://schemas.microsoft.com/office/drawing/2014/main" id="{FC01047E-8A3F-46DF-8E3C-155AE4BBE7C9}"/>
                  </a:ext>
                </a:extLst>
              </p:cNvPr>
              <p:cNvSpPr/>
              <p:nvPr/>
            </p:nvSpPr>
            <p:spPr>
              <a:xfrm>
                <a:off x="1939530" y="2904422"/>
                <a:ext cx="182233" cy="258468"/>
              </a:xfrm>
              <a:prstGeom prst="downArrow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34" tIns="13534" rIns="13534" bIns="13534" rtlCol="0" anchor="t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752" b="0" i="0" u="none" strike="noStrike" kern="1200" cap="none" spc="0" normalizeH="0" baseline="0" noProof="0">
                  <a:ln>
                    <a:noFill/>
                  </a:ln>
                  <a:solidFill>
                    <a:srgbClr val="24384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platzhalter 2">
                <a:extLst>
                  <a:ext uri="{FF2B5EF4-FFF2-40B4-BE49-F238E27FC236}">
                    <a16:creationId xmlns:a16="http://schemas.microsoft.com/office/drawing/2014/main" id="{6CCD515C-6E9F-4F33-93B7-61576D4A2E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4822" y="3284451"/>
                <a:ext cx="822958" cy="104205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>
                <a:noAutofit/>
              </a:bodyPr>
              <a:lstStyle>
                <a:lvl1pPr marL="271080" indent="-271080" algn="l" defTabSz="271080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1pPr>
                <a:lvl2pPr marL="54216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2pPr>
                <a:lvl3pPr marL="813240" indent="-229514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3pPr>
                <a:lvl4pPr marL="108432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4pPr>
                <a:lvl5pPr marL="135540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dirty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5pPr>
                <a:lvl6pPr marL="2524658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3687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42716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01745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1080" rtl="0" eaLnBrk="1" fontAlgn="auto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Pct val="7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de-DE" sz="1053" b="0" i="0" u="none" strike="noStrike" kern="1200" cap="none" spc="0" normalizeH="0" baseline="0" noProof="0" dirty="0">
                  <a:ln>
                    <a:noFill/>
                  </a:ln>
                  <a:solidFill>
                    <a:srgbClr val="2E2E2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Textplatzhalter 2">
                <a:extLst>
                  <a:ext uri="{FF2B5EF4-FFF2-40B4-BE49-F238E27FC236}">
                    <a16:creationId xmlns:a16="http://schemas.microsoft.com/office/drawing/2014/main" id="{02EDC0A5-87C3-4F82-92B0-5CC2E3B275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4018" y="3284451"/>
                <a:ext cx="1401568" cy="1220915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>
                <a:noAutofit/>
              </a:bodyPr>
              <a:lstStyle>
                <a:lvl1pPr marL="271080" indent="-271080" algn="l" defTabSz="271080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1pPr>
                <a:lvl2pPr marL="54216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2pPr>
                <a:lvl3pPr marL="813240" indent="-229514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3pPr>
                <a:lvl4pPr marL="108432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4pPr>
                <a:lvl5pPr marL="135540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dirty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5pPr>
                <a:lvl6pPr marL="2524658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3687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42716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01745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1080" rtl="0" eaLnBrk="1" fontAlgn="auto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Pct val="7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de-DE" sz="105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Festlegung der energiewirtschaftlichen</a:t>
                </a:r>
                <a:br>
                  <a:rPr kumimoji="0" lang="de-DE" sz="105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de-DE" sz="105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Rahmenannahmen für den Betrachtungs-zeitraum (Q4/2021 bis Q3/2023)</a:t>
                </a:r>
              </a:p>
            </p:txBody>
          </p:sp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77F71BCE-C063-4821-91A8-AC9C08FC7B3C}"/>
                  </a:ext>
                </a:extLst>
              </p:cNvPr>
              <p:cNvGrpSpPr/>
              <p:nvPr/>
            </p:nvGrpSpPr>
            <p:grpSpPr>
              <a:xfrm>
                <a:off x="4757057" y="1920683"/>
                <a:ext cx="1920817" cy="822177"/>
                <a:chOff x="5930900" y="1462191"/>
                <a:chExt cx="2554568" cy="1093445"/>
              </a:xfrm>
              <a:solidFill>
                <a:schemeClr val="tx1">
                  <a:lumMod val="60000"/>
                  <a:lumOff val="40000"/>
                </a:schemeClr>
              </a:solidFill>
            </p:grpSpPr>
            <p:sp>
              <p:nvSpPr>
                <p:cNvPr id="85" name="Pfeil: Chevron 84">
                  <a:extLst>
                    <a:ext uri="{FF2B5EF4-FFF2-40B4-BE49-F238E27FC236}">
                      <a16:creationId xmlns:a16="http://schemas.microsoft.com/office/drawing/2014/main" id="{2DF5F614-F4A3-407E-A207-492325B9F448}"/>
                    </a:ext>
                  </a:extLst>
                </p:cNvPr>
                <p:cNvSpPr/>
                <p:nvPr/>
              </p:nvSpPr>
              <p:spPr>
                <a:xfrm>
                  <a:off x="5930900" y="1468067"/>
                  <a:ext cx="2554568" cy="1087569"/>
                </a:xfrm>
                <a:prstGeom prst="chevron">
                  <a:avLst>
                    <a:gd name="adj" fmla="val 27516"/>
                  </a:avLst>
                </a:prstGeom>
                <a:grpFill/>
                <a:ln w="254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effectLst/>
              </p:spPr>
              <p:txBody>
                <a:bodyPr lIns="0" tIns="0" rIns="0" bIns="0" rtlCol="0" anchor="ctr">
                  <a:noAutofit/>
                </a:bodyPr>
                <a:lstStyle/>
                <a:p>
                  <a:pPr marL="0" marR="0" lvl="0" indent="0" algn="ctr" defTabSz="68753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5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Textfeld 85">
                  <a:extLst>
                    <a:ext uri="{FF2B5EF4-FFF2-40B4-BE49-F238E27FC236}">
                      <a16:creationId xmlns:a16="http://schemas.microsoft.com/office/drawing/2014/main" id="{8E1B830E-46E7-4E7D-A2D8-2AC9F215C440}"/>
                    </a:ext>
                  </a:extLst>
                </p:cNvPr>
                <p:cNvSpPr txBox="1"/>
                <p:nvPr/>
              </p:nvSpPr>
              <p:spPr>
                <a:xfrm>
                  <a:off x="6642370" y="1462191"/>
                  <a:ext cx="1044847" cy="288196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 wrap="none" lIns="27069" tIns="27069" rIns="27069" bIns="27069" rtlCol="0" anchor="ctr" anchorCtr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Detailanalyse</a:t>
                  </a:r>
                </a:p>
              </p:txBody>
            </p:sp>
            <p:sp>
              <p:nvSpPr>
                <p:cNvPr id="88" name="Pfeil: Chevron 87">
                  <a:extLst>
                    <a:ext uri="{FF2B5EF4-FFF2-40B4-BE49-F238E27FC236}">
                      <a16:creationId xmlns:a16="http://schemas.microsoft.com/office/drawing/2014/main" id="{FE98690B-491B-47A3-8AAA-CD4B842DE2DB}"/>
                    </a:ext>
                  </a:extLst>
                </p:cNvPr>
                <p:cNvSpPr/>
                <p:nvPr/>
              </p:nvSpPr>
              <p:spPr>
                <a:xfrm>
                  <a:off x="6097702" y="1756940"/>
                  <a:ext cx="1094483" cy="509821"/>
                </a:xfrm>
                <a:prstGeom prst="chevron">
                  <a:avLst>
                    <a:gd name="adj" fmla="val 27516"/>
                  </a:avLst>
                </a:prstGeom>
                <a:grpFill/>
                <a:ln w="254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txBody>
                <a:bodyPr lIns="0" tIns="0" rIns="0" bIns="0" rtlCol="0" anchor="ctr">
                  <a:noAutofit/>
                </a:bodyPr>
                <a:lstStyle/>
                <a:p>
                  <a:pPr marL="0" marR="0" lvl="0" indent="0" algn="ctr" defTabSz="68753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Strom-markt</a:t>
                  </a:r>
                </a:p>
              </p:txBody>
            </p:sp>
            <p:sp>
              <p:nvSpPr>
                <p:cNvPr id="89" name="Pfeil: Chevron 88">
                  <a:extLst>
                    <a:ext uri="{FF2B5EF4-FFF2-40B4-BE49-F238E27FC236}">
                      <a16:creationId xmlns:a16="http://schemas.microsoft.com/office/drawing/2014/main" id="{0D4D0375-6735-458D-A7DD-16C021A2643C}"/>
                    </a:ext>
                  </a:extLst>
                </p:cNvPr>
                <p:cNvSpPr/>
                <p:nvPr/>
              </p:nvSpPr>
              <p:spPr>
                <a:xfrm>
                  <a:off x="7188964" y="1752795"/>
                  <a:ext cx="1159705" cy="515034"/>
                </a:xfrm>
                <a:prstGeom prst="chevron">
                  <a:avLst>
                    <a:gd name="adj" fmla="val 27516"/>
                  </a:avLst>
                </a:prstGeom>
                <a:grpFill/>
                <a:ln w="254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effectLst/>
              </p:spPr>
              <p:txBody>
                <a:bodyPr lIns="0" tIns="0" rIns="0" bIns="0" rtlCol="0" anchor="ctr">
                  <a:noAutofit/>
                </a:bodyPr>
                <a:lstStyle/>
                <a:p>
                  <a:pPr marL="0" marR="0" lvl="0" indent="0" algn="ctr" defTabSz="68753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Lastfluss/</a:t>
                  </a:r>
                  <a:br>
                    <a:rPr kumimoji="0" lang="de-DE" sz="105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de-DE" sz="105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Redispatch</a:t>
                  </a:r>
                </a:p>
              </p:txBody>
            </p:sp>
          </p:grpSp>
          <p:sp>
            <p:nvSpPr>
              <p:cNvPr id="93" name="Pfeil: Chevron 92">
                <a:extLst>
                  <a:ext uri="{FF2B5EF4-FFF2-40B4-BE49-F238E27FC236}">
                    <a16:creationId xmlns:a16="http://schemas.microsoft.com/office/drawing/2014/main" id="{3F9FFF2E-ED74-46AB-8EFB-8D1355F44852}"/>
                  </a:ext>
                </a:extLst>
              </p:cNvPr>
              <p:cNvSpPr/>
              <p:nvPr/>
            </p:nvSpPr>
            <p:spPr>
              <a:xfrm>
                <a:off x="6616899" y="1925102"/>
                <a:ext cx="1055688" cy="817759"/>
              </a:xfrm>
              <a:prstGeom prst="chevron">
                <a:avLst>
                  <a:gd name="adj" fmla="val 27516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marL="0" marR="0" lvl="0" indent="0" algn="ctr" defTabSz="687537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Netz-reserve-bedarf</a:t>
                </a:r>
              </a:p>
            </p:txBody>
          </p: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A4AA9710-B98C-471A-894A-F8932C3BF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6899" y="2900500"/>
                <a:ext cx="1035922" cy="0"/>
              </a:xfrm>
              <a:prstGeom prst="lin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Pfeil: nach unten 94">
                <a:extLst>
                  <a:ext uri="{FF2B5EF4-FFF2-40B4-BE49-F238E27FC236}">
                    <a16:creationId xmlns:a16="http://schemas.microsoft.com/office/drawing/2014/main" id="{4F2123F4-2F67-4E17-84CE-EA0C881E44AB}"/>
                  </a:ext>
                </a:extLst>
              </p:cNvPr>
              <p:cNvSpPr/>
              <p:nvPr/>
            </p:nvSpPr>
            <p:spPr>
              <a:xfrm>
                <a:off x="7043745" y="2904422"/>
                <a:ext cx="182233" cy="258468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34" tIns="13534" rIns="13534" bIns="13534" rtlCol="0" anchor="t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752" b="0" i="0" u="none" strike="noStrike" kern="1200" cap="none" spc="0" normalizeH="0" baseline="0" noProof="0">
                  <a:ln>
                    <a:noFill/>
                  </a:ln>
                  <a:solidFill>
                    <a:srgbClr val="24384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Textplatzhalter 2">
                <a:extLst>
                  <a:ext uri="{FF2B5EF4-FFF2-40B4-BE49-F238E27FC236}">
                    <a16:creationId xmlns:a16="http://schemas.microsoft.com/office/drawing/2014/main" id="{B945690E-87B8-4A4A-84C0-839F8847AC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72199" y="3284452"/>
                <a:ext cx="1080622" cy="545731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>
                <a:noAutofit/>
              </a:bodyPr>
              <a:lstStyle>
                <a:lvl1pPr marL="271080" indent="-271080" algn="l" defTabSz="271080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1pPr>
                <a:lvl2pPr marL="54216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2pPr>
                <a:lvl3pPr marL="813240" indent="-229514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3pPr>
                <a:lvl4pPr marL="108432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4pPr>
                <a:lvl5pPr marL="135540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dirty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5pPr>
                <a:lvl6pPr marL="2524658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3687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42716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01745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1080" rtl="0" eaLnBrk="1" fontAlgn="auto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Pct val="7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de-DE" sz="105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Zu kontrahierende Netzreserve</a:t>
                </a:r>
              </a:p>
            </p:txBody>
          </p:sp>
          <p:cxnSp>
            <p:nvCxnSpPr>
              <p:cNvPr id="103" name="Gerader Verbinder 102">
                <a:extLst>
                  <a:ext uri="{FF2B5EF4-FFF2-40B4-BE49-F238E27FC236}">
                    <a16:creationId xmlns:a16="http://schemas.microsoft.com/office/drawing/2014/main" id="{DF3D5F97-0D91-41BD-8297-B1E882AF60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3801" y="2900500"/>
                <a:ext cx="1742669" cy="0"/>
              </a:xfrm>
              <a:prstGeom prst="lin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Pfeil: nach unten 103">
                <a:extLst>
                  <a:ext uri="{FF2B5EF4-FFF2-40B4-BE49-F238E27FC236}">
                    <a16:creationId xmlns:a16="http://schemas.microsoft.com/office/drawing/2014/main" id="{47F16757-13C4-4485-878F-83FC2C27D1B5}"/>
                  </a:ext>
                </a:extLst>
              </p:cNvPr>
              <p:cNvSpPr/>
              <p:nvPr/>
            </p:nvSpPr>
            <p:spPr>
              <a:xfrm>
                <a:off x="3681161" y="2904422"/>
                <a:ext cx="182233" cy="258468"/>
              </a:xfrm>
              <a:prstGeom prst="downArrow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34" tIns="13534" rIns="13534" bIns="13534" rtlCol="0" anchor="t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752" b="0" i="0" u="none" strike="noStrike" kern="1200" cap="none" spc="0" normalizeH="0" baseline="0" noProof="0" dirty="0">
                  <a:ln>
                    <a:noFill/>
                  </a:ln>
                  <a:solidFill>
                    <a:srgbClr val="24384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Textplatzhalter 2">
                <a:extLst>
                  <a:ext uri="{FF2B5EF4-FFF2-40B4-BE49-F238E27FC236}">
                    <a16:creationId xmlns:a16="http://schemas.microsoft.com/office/drawing/2014/main" id="{34B0BC3F-5604-4C66-B363-94BB8B6E1D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618" y="3284452"/>
                <a:ext cx="1729365" cy="338638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>
                <a:noAutofit/>
              </a:bodyPr>
              <a:lstStyle>
                <a:lvl1pPr marL="271080" indent="-271080" algn="l" defTabSz="271080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1pPr>
                <a:lvl2pPr marL="54216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2pPr>
                <a:lvl3pPr marL="813240" indent="-229514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3pPr>
                <a:lvl4pPr marL="108432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4pPr>
                <a:lvl5pPr marL="135540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dirty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5pPr>
                <a:lvl6pPr marL="2524658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3687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42716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01745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1080" rtl="0" eaLnBrk="1" fontAlgn="auto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Pct val="7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de-DE" sz="105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Identifikation und Bewertung von kritischen Netzsituationen </a:t>
                </a:r>
              </a:p>
              <a:p>
                <a:pPr marL="0" marR="0" lvl="0" indent="0" algn="ctr" defTabSz="271080" rtl="0" eaLnBrk="1" fontAlgn="auto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Pct val="7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de-DE" sz="105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regionaler, netztechnischer Mindestbedarf an sicher verfügbarer flexibler Leistung</a:t>
                </a:r>
                <a:endParaRPr kumimoji="0" lang="de-DE" sz="1053" b="0" i="0" u="none" strike="noStrike" kern="1200" cap="none" spc="0" normalizeH="0" baseline="0" noProof="0" dirty="0">
                  <a:ln>
                    <a:noFill/>
                  </a:ln>
                  <a:solidFill>
                    <a:srgbClr val="2E2E2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Textplatzhalter 2">
                <a:extLst>
                  <a:ext uri="{FF2B5EF4-FFF2-40B4-BE49-F238E27FC236}">
                    <a16:creationId xmlns:a16="http://schemas.microsoft.com/office/drawing/2014/main" id="{EAB90EDE-D12B-4CC4-9C35-FAE109285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3802" y="3284451"/>
                <a:ext cx="1742669" cy="104205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>
                <a:noAutofit/>
              </a:bodyPr>
              <a:lstStyle>
                <a:lvl1pPr marL="271080" indent="-271080" algn="l" defTabSz="271080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1pPr>
                <a:lvl2pPr marL="54216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2pPr>
                <a:lvl3pPr marL="813240" indent="-229514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3pPr>
                <a:lvl4pPr marL="108432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4pPr>
                <a:lvl5pPr marL="135540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dirty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5pPr>
                <a:lvl6pPr marL="2524658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3687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42716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01745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1080" rtl="0" eaLnBrk="1" fontAlgn="auto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Pct val="7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de-DE" sz="105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Kraftwerkseinsatz, </a:t>
                </a:r>
                <a:r>
                  <a:rPr kumimoji="0" lang="de-DE" sz="105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E2E2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europ</a:t>
                </a:r>
                <a:r>
                  <a:rPr kumimoji="0" lang="de-DE" sz="105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br>
                  <a:rPr kumimoji="0" lang="de-DE" sz="105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de-DE" sz="105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Stromhandel, Leitungsbelastungen und erforderlicher </a:t>
                </a:r>
                <a:r>
                  <a:rPr kumimoji="0" lang="de-DE" sz="105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E2E2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Redispatch</a:t>
                </a:r>
                <a:endParaRPr kumimoji="0" lang="de-DE" sz="1053" b="0" i="0" u="none" strike="noStrike" kern="1200" cap="none" spc="0" normalizeH="0" baseline="0" noProof="0" dirty="0">
                  <a:ln>
                    <a:noFill/>
                  </a:ln>
                  <a:solidFill>
                    <a:srgbClr val="2E2E2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271080" rtl="0" eaLnBrk="1" fontAlgn="auto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Pct val="7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de-DE" sz="105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Ermittlung von auslegungs-relevanten Situationen</a:t>
                </a:r>
              </a:p>
              <a:p>
                <a:pPr marL="0" marR="0" lvl="0" indent="0" algn="ctr" defTabSz="271080" rtl="0" eaLnBrk="1" fontAlgn="auto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Pct val="7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de-DE" sz="1053" b="0" i="0" u="none" strike="noStrike" kern="1200" cap="none" spc="0" normalizeH="0" baseline="0" noProof="0" dirty="0">
                  <a:ln>
                    <a:noFill/>
                  </a:ln>
                  <a:solidFill>
                    <a:srgbClr val="2E2E2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271080" rtl="0" eaLnBrk="1" fontAlgn="auto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Pct val="7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de-DE" sz="1053" b="0" i="0" u="none" strike="noStrike" kern="1200" cap="none" spc="0" normalizeH="0" baseline="0" noProof="0" dirty="0">
                  <a:ln>
                    <a:noFill/>
                  </a:ln>
                  <a:solidFill>
                    <a:srgbClr val="2E2E2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271080" rtl="0" eaLnBrk="1" fontAlgn="auto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Pct val="7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de-DE" sz="1053" b="0" i="0" u="none" strike="noStrike" kern="1200" cap="none" spc="0" normalizeH="0" baseline="0" noProof="0" dirty="0">
                  <a:ln>
                    <a:noFill/>
                  </a:ln>
                  <a:solidFill>
                    <a:srgbClr val="2E2E2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Textplatzhalter 2">
                <a:extLst>
                  <a:ext uri="{FF2B5EF4-FFF2-40B4-BE49-F238E27FC236}">
                    <a16:creationId xmlns:a16="http://schemas.microsoft.com/office/drawing/2014/main" id="{B361AADE-4E1A-49A6-85ED-FFE1120CED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72199" y="1271917"/>
                <a:ext cx="1080622" cy="344141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>
                <a:noAutofit/>
              </a:bodyPr>
              <a:lstStyle>
                <a:lvl1pPr marL="271080" indent="-271080" algn="l" defTabSz="271080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1pPr>
                <a:lvl2pPr marL="54216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2pPr>
                <a:lvl3pPr marL="813240" indent="-229514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3pPr>
                <a:lvl4pPr marL="108432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smtClean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4pPr>
                <a:lvl5pPr marL="1355400" indent="-271080" algn="l" defTabSz="918058" rtl="0" eaLnBrk="1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  <a:defRPr lang="de-DE" sz="1600" kern="1200" dirty="0">
                    <a:solidFill>
                      <a:srgbClr val="2E2E27"/>
                    </a:solidFill>
                    <a:latin typeface="+mn-lt"/>
                    <a:ea typeface="+mn-ea"/>
                    <a:cs typeface="+mn-cs"/>
                  </a:defRPr>
                </a:lvl5pPr>
                <a:lvl6pPr marL="2524658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3687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42716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01745" indent="-229514" algn="l" defTabSz="918058" rtl="0" eaLnBrk="1" latinLnBrk="0" hangingPunct="1">
                  <a:lnSpc>
                    <a:spcPct val="90000"/>
                  </a:lnSpc>
                  <a:spcBef>
                    <a:spcPts val="502"/>
                  </a:spcBef>
                  <a:buFont typeface="Arial" panose="020B0604020202020204" pitchFamily="34" charset="0"/>
                  <a:buChar char="•"/>
                  <a:defRPr sz="180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1080" rtl="0" eaLnBrk="1" fontAlgn="auto" latinLnBrk="0" hangingPunct="1">
                  <a:lnSpc>
                    <a:spcPct val="103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Pct val="7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de-DE" sz="105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2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Stilllegungs-anzeigen</a:t>
                </a:r>
              </a:p>
            </p:txBody>
          </p:sp>
          <p:sp>
            <p:nvSpPr>
              <p:cNvPr id="111" name="Pfeil: nach unten 110">
                <a:extLst>
                  <a:ext uri="{FF2B5EF4-FFF2-40B4-BE49-F238E27FC236}">
                    <a16:creationId xmlns:a16="http://schemas.microsoft.com/office/drawing/2014/main" id="{7690C4B5-5D62-4B6D-B20D-CE2671C49379}"/>
                  </a:ext>
                </a:extLst>
              </p:cNvPr>
              <p:cNvSpPr/>
              <p:nvPr/>
            </p:nvSpPr>
            <p:spPr>
              <a:xfrm>
                <a:off x="7022636" y="1638229"/>
                <a:ext cx="182233" cy="258468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34" tIns="13534" rIns="13534" bIns="13534" rtlCol="0" anchor="t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752" b="0" i="0" u="none" strike="noStrike" kern="1200" cap="none" spc="0" normalizeH="0" baseline="0" noProof="0">
                  <a:ln>
                    <a:noFill/>
                  </a:ln>
                  <a:solidFill>
                    <a:srgbClr val="24384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id="{69E7252D-6A07-45A0-BF3E-4D171A2C2195}"/>
                  </a:ext>
                </a:extLst>
              </p:cNvPr>
              <p:cNvGrpSpPr/>
              <p:nvPr/>
            </p:nvGrpSpPr>
            <p:grpSpPr>
              <a:xfrm>
                <a:off x="2882195" y="1920683"/>
                <a:ext cx="1920817" cy="822177"/>
                <a:chOff x="1661125" y="1462191"/>
                <a:chExt cx="2554568" cy="1093445"/>
              </a:xfrm>
              <a:solidFill>
                <a:schemeClr val="tx1">
                  <a:lumMod val="60000"/>
                  <a:lumOff val="40000"/>
                </a:schemeClr>
              </a:solidFill>
            </p:grpSpPr>
            <p:sp>
              <p:nvSpPr>
                <p:cNvPr id="52" name="Pfeil: Chevron 51">
                  <a:extLst>
                    <a:ext uri="{FF2B5EF4-FFF2-40B4-BE49-F238E27FC236}">
                      <a16:creationId xmlns:a16="http://schemas.microsoft.com/office/drawing/2014/main" id="{625F3E8E-2A5F-48A4-83CC-87D723E3EC3F}"/>
                    </a:ext>
                  </a:extLst>
                </p:cNvPr>
                <p:cNvSpPr/>
                <p:nvPr/>
              </p:nvSpPr>
              <p:spPr>
                <a:xfrm>
                  <a:off x="1661125" y="1468067"/>
                  <a:ext cx="2554568" cy="1087569"/>
                </a:xfrm>
                <a:prstGeom prst="chevron">
                  <a:avLst>
                    <a:gd name="adj" fmla="val 27516"/>
                  </a:avLst>
                </a:prstGeom>
                <a:grpFill/>
                <a:ln w="254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effectLst/>
              </p:spPr>
              <p:txBody>
                <a:bodyPr lIns="0" tIns="0" rIns="0" bIns="0" rtlCol="0" anchor="ctr">
                  <a:noAutofit/>
                </a:bodyPr>
                <a:lstStyle/>
                <a:p>
                  <a:pPr marL="0" marR="0" lvl="0" indent="0" algn="ctr" defTabSz="68753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5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Textfeld 52">
                  <a:extLst>
                    <a:ext uri="{FF2B5EF4-FFF2-40B4-BE49-F238E27FC236}">
                      <a16:creationId xmlns:a16="http://schemas.microsoft.com/office/drawing/2014/main" id="{600E5FD3-579F-42DF-8CEB-4CA9C5C66B75}"/>
                    </a:ext>
                  </a:extLst>
                </p:cNvPr>
                <p:cNvSpPr txBox="1"/>
                <p:nvPr/>
              </p:nvSpPr>
              <p:spPr>
                <a:xfrm>
                  <a:off x="2372595" y="1462191"/>
                  <a:ext cx="1292147" cy="288196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 wrap="none" lIns="27069" tIns="27069" rIns="27069" bIns="27069" rtlCol="0" anchor="ctr" anchorCtr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Jahressimulation</a:t>
                  </a:r>
                </a:p>
              </p:txBody>
            </p:sp>
            <p:sp>
              <p:nvSpPr>
                <p:cNvPr id="54" name="Pfeil: Chevron 53">
                  <a:extLst>
                    <a:ext uri="{FF2B5EF4-FFF2-40B4-BE49-F238E27FC236}">
                      <a16:creationId xmlns:a16="http://schemas.microsoft.com/office/drawing/2014/main" id="{592FF92F-D37B-44B1-9BEF-249C61C2FECE}"/>
                    </a:ext>
                  </a:extLst>
                </p:cNvPr>
                <p:cNvSpPr/>
                <p:nvPr/>
              </p:nvSpPr>
              <p:spPr>
                <a:xfrm>
                  <a:off x="1951094" y="1756940"/>
                  <a:ext cx="1094483" cy="509821"/>
                </a:xfrm>
                <a:prstGeom prst="chevron">
                  <a:avLst>
                    <a:gd name="adj" fmla="val 27516"/>
                  </a:avLst>
                </a:prstGeom>
                <a:grpFill/>
                <a:ln w="254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txBody>
                <a:bodyPr lIns="0" tIns="0" rIns="0" bIns="0" rtlCol="0" anchor="ctr">
                  <a:noAutofit/>
                </a:bodyPr>
                <a:lstStyle/>
                <a:p>
                  <a:pPr marL="0" marR="0" lvl="0" indent="0" algn="ctr" defTabSz="68753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5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Pfeil: Chevron 54">
                  <a:extLst>
                    <a:ext uri="{FF2B5EF4-FFF2-40B4-BE49-F238E27FC236}">
                      <a16:creationId xmlns:a16="http://schemas.microsoft.com/office/drawing/2014/main" id="{4DEAC705-4D2B-475D-A0AB-9B31111BB119}"/>
                    </a:ext>
                  </a:extLst>
                </p:cNvPr>
                <p:cNvSpPr/>
                <p:nvPr/>
              </p:nvSpPr>
              <p:spPr>
                <a:xfrm>
                  <a:off x="2960352" y="1756939"/>
                  <a:ext cx="1181093" cy="515036"/>
                </a:xfrm>
                <a:prstGeom prst="chevron">
                  <a:avLst>
                    <a:gd name="adj" fmla="val 27516"/>
                  </a:avLst>
                </a:prstGeom>
                <a:grpFill/>
                <a:ln w="254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effectLst/>
              </p:spPr>
              <p:txBody>
                <a:bodyPr lIns="0" tIns="0" rIns="0" bIns="0" rtlCol="0" anchor="ctr">
                  <a:noAutofit/>
                </a:bodyPr>
                <a:lstStyle/>
                <a:p>
                  <a:pPr marL="0" marR="0" lvl="0" indent="0" algn="ctr" defTabSz="68753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5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Lastfluss/</a:t>
                  </a:r>
                  <a:br>
                    <a:rPr kumimoji="0" lang="de-DE" sz="105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de-DE" sz="105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Redispatch</a:t>
                  </a:r>
                </a:p>
              </p:txBody>
            </p:sp>
          </p:grp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47D252D4-EE38-4DF1-9248-3006CB9DA9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7058" y="2900500"/>
                <a:ext cx="1682431" cy="0"/>
              </a:xfrm>
              <a:prstGeom prst="lin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Pfeil: nach unten 66">
                <a:extLst>
                  <a:ext uri="{FF2B5EF4-FFF2-40B4-BE49-F238E27FC236}">
                    <a16:creationId xmlns:a16="http://schemas.microsoft.com/office/drawing/2014/main" id="{084801C7-334F-407D-B7E7-14298911F180}"/>
                  </a:ext>
                </a:extLst>
              </p:cNvPr>
              <p:cNvSpPr/>
              <p:nvPr/>
            </p:nvSpPr>
            <p:spPr>
              <a:xfrm>
                <a:off x="5604328" y="2904422"/>
                <a:ext cx="182233" cy="258468"/>
              </a:xfrm>
              <a:prstGeom prst="downArrow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34" tIns="13534" rIns="13534" bIns="13534" rtlCol="0" anchor="t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752" b="0" i="0" u="none" strike="noStrike" kern="1200" cap="none" spc="0" normalizeH="0" baseline="0" noProof="0" dirty="0">
                  <a:ln>
                    <a:noFill/>
                  </a:ln>
                  <a:solidFill>
                    <a:srgbClr val="24384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409F4CA4-3F15-4D3E-BA5F-8506AC0D5D99}"/>
                  </a:ext>
                </a:extLst>
              </p:cNvPr>
              <p:cNvSpPr txBox="1"/>
              <p:nvPr/>
            </p:nvSpPr>
            <p:spPr>
              <a:xfrm>
                <a:off x="3092377" y="2135345"/>
                <a:ext cx="710295" cy="540762"/>
              </a:xfrm>
              <a:prstGeom prst="rect">
                <a:avLst/>
              </a:prstGeom>
              <a:noFill/>
            </p:spPr>
            <p:txBody>
              <a:bodyPr wrap="none" lIns="27069" tIns="27069" rIns="27069" bIns="27069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3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europ</a:t>
                </a:r>
                <a:r>
                  <a:rPr kumimoji="0" lang="de-DE" sz="105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br>
                  <a:rPr kumimoji="0" lang="de-DE" sz="105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de-DE" sz="105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Strommarkt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53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4384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extfeld 2"/>
          <p:cNvSpPr txBox="1"/>
          <p:nvPr/>
        </p:nvSpPr>
        <p:spPr>
          <a:xfrm>
            <a:off x="1969994" y="3697941"/>
            <a:ext cx="3153335" cy="129091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257175" y="345639"/>
            <a:ext cx="6840000" cy="489236"/>
          </a:xfrm>
        </p:spPr>
        <p:txBody>
          <a:bodyPr/>
          <a:lstStyle/>
          <a:p>
            <a:r>
              <a:rPr lang="de-AT" dirty="0" smtClean="0"/>
              <a:t>Methodik der Systemanalyse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803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Austrian Power Grid</a:t>
            </a:r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Wien, 13.08.2019</a:t>
            </a:r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9D6D5-09FC-43EC-B5CA-B2E9B9C3F602}" type="slidenum">
              <a:rPr kumimoji="0" lang="en-AT" sz="1000" b="0" i="0" u="none" strike="noStrike" kern="1200" cap="none" spc="0" normalizeH="0" baseline="0" noProof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T" sz="1000" b="0" i="0" u="none" strike="noStrike" kern="1200" cap="none" spc="0" normalizeH="0" baseline="0" noProof="0" dirty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Grafik 15" descr="C:\Users\Hembachf\AppData\Local\Microsoft\Windows\INetCache\Content.Outlook\Y5NC0VOZ\Netzreservebedarf_korr4 (002)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16217"/>
            <a:ext cx="5543550" cy="453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feld 16"/>
          <p:cNvSpPr txBox="1"/>
          <p:nvPr/>
        </p:nvSpPr>
        <p:spPr>
          <a:xfrm>
            <a:off x="6734175" y="1866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rgbClr val="24384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881687" y="2235309"/>
            <a:ext cx="30051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 tatsächlich, durch entsprechende Verträge abzusichernde, Netzreserve ergibt sich aus der Differenz zwischen dem ermittelten Mindestbedarf an sicher verfügbarer flexibler </a:t>
            </a:r>
            <a:r>
              <a:rPr kumimoji="0" lang="de-A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Leistung 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 der abzüglich der Stilllegungsanzeigen noch im Markt verfügbaren flexiblen </a:t>
            </a:r>
            <a:r>
              <a:rPr kumimoji="0" lang="de-A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Leistung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2438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61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6B16AD36-A850-4817-9B7C-0E070D7823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2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6B16AD36-A850-4817-9B7C-0E070D7823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hteck 26" hidden="1">
            <a:extLst>
              <a:ext uri="{FF2B5EF4-FFF2-40B4-BE49-F238E27FC236}">
                <a16:creationId xmlns:a16="http://schemas.microsoft.com/office/drawing/2014/main" id="{5382C223-0096-44DC-A794-7BF89B645C6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3BF9B17-735E-4E07-AC58-2EC2ACA9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" y="2285133"/>
            <a:ext cx="9144000" cy="529825"/>
          </a:xfrm>
        </p:spPr>
        <p:txBody>
          <a:bodyPr/>
          <a:lstStyle/>
          <a:p>
            <a:pPr algn="ctr"/>
            <a:r>
              <a:rPr lang="de-DE" sz="4400" dirty="0" smtClean="0"/>
              <a:t>Eignungskriterien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7211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iDDIN3oIxvrhi2W7Ti7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Q6iD7fiQuIXUTJNw2of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7F79wwhQU.FJ0BE46v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50pXAk250e9O1izh567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325NnRScFgNXEC6PWk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UbavkBMBjoFN.iKlRG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iDDIN3oIxvrhi2W7Ti7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Q6iD7fiQuIXUTJNw2of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7F79wwhQU.FJ0BE46vW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kSUVIFQbw3vv0iy7GfE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50pXAk250e9O1izh567V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9TWHCsE.4OLv9KASqMb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9TWHCsE.4OLv9KASqMb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9TWHCsE.4OLv9KASqMb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kSUVIFQbw3vv0iy7GfE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kSUVIFQbw3vv0iy7Gf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kSUVIFQbw3vv0iy7GfE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9TWHCsE.4OLv9KASqMb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9TWHCsE.4OLv9KASqMb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kSUVIFQbw3vv0iy7GfE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kSUVIFQbw3vv0iy7GfE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50pXAk250e9O1izh567V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kSUVIFQbw3vv0iy7GfE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kSUVIFQbw3vv0iy7GfE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kSUVIFQbw3vv0iy7GfE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kSUVIFQbw3vv0iy7GfE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9TWHCsE.4OLv9KASqM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325NnRScFgNXEC6PWkA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UbavkBMBjoFN.iKlRGtQ"/>
</p:tagLst>
</file>

<file path=ppt/theme/theme1.xml><?xml version="1.0" encoding="utf-8"?>
<a:theme xmlns:a="http://schemas.openxmlformats.org/drawingml/2006/main" name="Titel- und Abschnitt">
  <a:themeElements>
    <a:clrScheme name="APG CI 2019">
      <a:dk1>
        <a:srgbClr val="243845"/>
      </a:dk1>
      <a:lt1>
        <a:srgbClr val="FFFFFF"/>
      </a:lt1>
      <a:dk2>
        <a:srgbClr val="243845"/>
      </a:dk2>
      <a:lt2>
        <a:srgbClr val="FFFFFF"/>
      </a:lt2>
      <a:accent1>
        <a:srgbClr val="C62D42"/>
      </a:accent1>
      <a:accent2>
        <a:srgbClr val="243845"/>
      </a:accent2>
      <a:accent3>
        <a:srgbClr val="B4D0E0"/>
      </a:accent3>
      <a:accent4>
        <a:srgbClr val="DD818E"/>
      </a:accent4>
      <a:accent5>
        <a:srgbClr val="D3D7DA"/>
      </a:accent5>
      <a:accent6>
        <a:srgbClr val="DD818E"/>
      </a:accent6>
      <a:hlink>
        <a:srgbClr val="D15768"/>
      </a:hlink>
      <a:folHlink>
        <a:srgbClr val="D3D7DA"/>
      </a:folHlink>
    </a:clrScheme>
    <a:fontScheme name="AGP Schri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 algn="l">
          <a:defRPr sz="2400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PG_PPT_Vorlage_final_dmp05.pptx" id="{2AB28503-9C01-4331-9393-511F839C6BB2}" vid="{BFE42423-54C7-43DF-B223-ABD965F5F675}"/>
    </a:ext>
  </a:extLst>
</a:theme>
</file>

<file path=ppt/theme/theme2.xml><?xml version="1.0" encoding="utf-8"?>
<a:theme xmlns:a="http://schemas.openxmlformats.org/drawingml/2006/main" name="Standardfolien">
  <a:themeElements>
    <a:clrScheme name="APG CI 2019">
      <a:dk1>
        <a:srgbClr val="243845"/>
      </a:dk1>
      <a:lt1>
        <a:srgbClr val="FFFFFF"/>
      </a:lt1>
      <a:dk2>
        <a:srgbClr val="243845"/>
      </a:dk2>
      <a:lt2>
        <a:srgbClr val="FFFFFF"/>
      </a:lt2>
      <a:accent1>
        <a:srgbClr val="C62D42"/>
      </a:accent1>
      <a:accent2>
        <a:srgbClr val="243845"/>
      </a:accent2>
      <a:accent3>
        <a:srgbClr val="B4D0E0"/>
      </a:accent3>
      <a:accent4>
        <a:srgbClr val="E7EFF2"/>
      </a:accent4>
      <a:accent5>
        <a:srgbClr val="D3D7DA"/>
      </a:accent5>
      <a:accent6>
        <a:srgbClr val="DD818E"/>
      </a:accent6>
      <a:hlink>
        <a:srgbClr val="D15768"/>
      </a:hlink>
      <a:folHlink>
        <a:srgbClr val="D3D7DA"/>
      </a:folHlink>
    </a:clrScheme>
    <a:fontScheme name="AGP Schri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 algn="l">
          <a:defRPr sz="2400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PG_PPT_Vorlage_final_dmp05.pptx" id="{2AB28503-9C01-4331-9393-511F839C6BB2}" vid="{B9BC3930-0390-4EDF-AF2B-012FF9771213}"/>
    </a:ext>
  </a:extLst>
</a:theme>
</file>

<file path=ppt/theme/theme3.xml><?xml version="1.0" encoding="utf-8"?>
<a:theme xmlns:a="http://schemas.openxmlformats.org/drawingml/2006/main" name="1_Standardfolien">
  <a:themeElements>
    <a:clrScheme name="APG CI 2019">
      <a:dk1>
        <a:srgbClr val="243845"/>
      </a:dk1>
      <a:lt1>
        <a:srgbClr val="FFFFFF"/>
      </a:lt1>
      <a:dk2>
        <a:srgbClr val="243845"/>
      </a:dk2>
      <a:lt2>
        <a:srgbClr val="FFFFFF"/>
      </a:lt2>
      <a:accent1>
        <a:srgbClr val="C62D42"/>
      </a:accent1>
      <a:accent2>
        <a:srgbClr val="243845"/>
      </a:accent2>
      <a:accent3>
        <a:srgbClr val="B4D0E0"/>
      </a:accent3>
      <a:accent4>
        <a:srgbClr val="E7EFF2"/>
      </a:accent4>
      <a:accent5>
        <a:srgbClr val="D3D7DA"/>
      </a:accent5>
      <a:accent6>
        <a:srgbClr val="DD818E"/>
      </a:accent6>
      <a:hlink>
        <a:srgbClr val="D15768"/>
      </a:hlink>
      <a:folHlink>
        <a:srgbClr val="D3D7DA"/>
      </a:folHlink>
    </a:clrScheme>
    <a:fontScheme name="AGP Schri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 algn="l">
          <a:defRPr sz="2400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PG_NEUE PPT Vorlage_August 2019.pptx" id="{8E351A24-1032-45E3-80CE-2E6090DBC72C}" vid="{72814CDD-757B-4101-A15D-819EA4380587}"/>
    </a:ext>
  </a:extLst>
</a:theme>
</file>

<file path=ppt/theme/theme4.xml><?xml version="1.0" encoding="utf-8"?>
<a:theme xmlns:a="http://schemas.openxmlformats.org/drawingml/2006/main" name="2_Standardfolien">
  <a:themeElements>
    <a:clrScheme name="APG CI 2019">
      <a:dk1>
        <a:srgbClr val="243845"/>
      </a:dk1>
      <a:lt1>
        <a:srgbClr val="FFFFFF"/>
      </a:lt1>
      <a:dk2>
        <a:srgbClr val="243845"/>
      </a:dk2>
      <a:lt2>
        <a:srgbClr val="FFFFFF"/>
      </a:lt2>
      <a:accent1>
        <a:srgbClr val="C62D42"/>
      </a:accent1>
      <a:accent2>
        <a:srgbClr val="243845"/>
      </a:accent2>
      <a:accent3>
        <a:srgbClr val="B4D0E0"/>
      </a:accent3>
      <a:accent4>
        <a:srgbClr val="E7EFF2"/>
      </a:accent4>
      <a:accent5>
        <a:srgbClr val="D3D7DA"/>
      </a:accent5>
      <a:accent6>
        <a:srgbClr val="DD818E"/>
      </a:accent6>
      <a:hlink>
        <a:srgbClr val="D15768"/>
      </a:hlink>
      <a:folHlink>
        <a:srgbClr val="D3D7DA"/>
      </a:folHlink>
    </a:clrScheme>
    <a:fontScheme name="AGP Schri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 algn="l">
          <a:defRPr sz="2400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PG_NEUE PPT Vorlage_August 2019.pptx" id="{8E351A24-1032-45E3-80CE-2E6090DBC72C}" vid="{72814CDD-757B-4101-A15D-819EA4380587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1364</Words>
  <Application>Microsoft Office PowerPoint</Application>
  <PresentationFormat>Bildschirmpräsentation (16:9)</PresentationFormat>
  <Paragraphs>192</Paragraphs>
  <Slides>21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Arial</vt:lpstr>
      <vt:lpstr>Calibri</vt:lpstr>
      <vt:lpstr>Symbol</vt:lpstr>
      <vt:lpstr>Wingdings</vt:lpstr>
      <vt:lpstr>Titel- und Abschnitt</vt:lpstr>
      <vt:lpstr>Standardfolien</vt:lpstr>
      <vt:lpstr>1_Standardfolien</vt:lpstr>
      <vt:lpstr>2_Standardfolien</vt:lpstr>
      <vt:lpstr>think-cell Folie</vt:lpstr>
      <vt:lpstr>PowerPoint-Präsentation</vt:lpstr>
      <vt:lpstr>Agenda</vt:lpstr>
      <vt:lpstr>Einführung</vt:lpstr>
      <vt:lpstr>Einführung</vt:lpstr>
      <vt:lpstr>Systemanalyse</vt:lpstr>
      <vt:lpstr>Anforderungen an die Systemanalyse (ElWOG)</vt:lpstr>
      <vt:lpstr>Methodik der Systemanalyse</vt:lpstr>
      <vt:lpstr>PowerPoint-Präsentation</vt:lpstr>
      <vt:lpstr>Eignungskriterien</vt:lpstr>
      <vt:lpstr>Eignungskriterien (I/III)</vt:lpstr>
      <vt:lpstr>Eignungskriterien (II/III)</vt:lpstr>
      <vt:lpstr>Eignungskriterien (III/III)</vt:lpstr>
      <vt:lpstr>Ausschreibung</vt:lpstr>
      <vt:lpstr>Zeitplan der Ausschreibung 2021</vt:lpstr>
      <vt:lpstr>Ausschreibungsverfahren (I/V)</vt:lpstr>
      <vt:lpstr>Ausschreibungsverfahren (II/V)</vt:lpstr>
      <vt:lpstr>Ausschreibungsverfahren (III/V)</vt:lpstr>
      <vt:lpstr>Ausschreibungsverfahren (IV/V)</vt:lpstr>
      <vt:lpstr>Ausschreibungsverfahren (V/V)</vt:lpstr>
      <vt:lpstr>Ergebnisse &amp; Ausblick</vt:lpstr>
      <vt:lpstr>Vielen Dank!  Für Fragen stehen wir unter netzreserve@apg.at zur Verfügung!</vt:lpstr>
    </vt:vector>
  </TitlesOfParts>
  <Company>Austrian Power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Riegler Markus</dc:creator>
  <cp:lastModifiedBy>Christian Pugl-Pichler</cp:lastModifiedBy>
  <cp:revision>379</cp:revision>
  <dcterms:created xsi:type="dcterms:W3CDTF">2019-10-07T15:10:17Z</dcterms:created>
  <dcterms:modified xsi:type="dcterms:W3CDTF">2021-09-08T13:07:24Z</dcterms:modified>
</cp:coreProperties>
</file>