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5"/>
  </p:notesMasterIdLst>
  <p:handoutMasterIdLst>
    <p:handoutMasterId r:id="rId16"/>
  </p:handoutMasterIdLst>
  <p:sldIdLst>
    <p:sldId id="373" r:id="rId3"/>
    <p:sldId id="479" r:id="rId4"/>
    <p:sldId id="480" r:id="rId5"/>
    <p:sldId id="483" r:id="rId6"/>
    <p:sldId id="485" r:id="rId7"/>
    <p:sldId id="484" r:id="rId8"/>
    <p:sldId id="486" r:id="rId9"/>
    <p:sldId id="374" r:id="rId10"/>
    <p:sldId id="474" r:id="rId11"/>
    <p:sldId id="481" r:id="rId12"/>
    <p:sldId id="482" r:id="rId13"/>
    <p:sldId id="487" r:id="rId14"/>
  </p:sldIdLst>
  <p:sldSz cx="9906000" cy="6858000" type="A4"/>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a:srgbClr val="FCECEA"/>
    <a:srgbClr val="E1FBE7"/>
    <a:srgbClr val="FFEFEF"/>
    <a:srgbClr val="FFE5E5"/>
    <a:srgbClr val="EEE3DE"/>
    <a:srgbClr val="BEC800"/>
    <a:srgbClr val="000000"/>
    <a:srgbClr val="FFBABA"/>
    <a:srgbClr val="DD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0810" autoAdjust="0"/>
  </p:normalViewPr>
  <p:slideViewPr>
    <p:cSldViewPr>
      <p:cViewPr>
        <p:scale>
          <a:sx n="70" d="100"/>
          <a:sy n="70" d="100"/>
        </p:scale>
        <p:origin x="1170" y="-90"/>
      </p:cViewPr>
      <p:guideLst>
        <p:guide orient="horz" pos="2160"/>
        <p:guide pos="312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11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6038" y="1"/>
            <a:ext cx="2951162" cy="496888"/>
          </a:xfrm>
          <a:prstGeom prst="rect">
            <a:avLst/>
          </a:prstGeom>
        </p:spPr>
        <p:txBody>
          <a:bodyPr vert="horz" lIns="91440" tIns="45720" rIns="91440" bIns="45720" rtlCol="0"/>
          <a:lstStyle>
            <a:lvl1pPr algn="r">
              <a:defRPr sz="1200"/>
            </a:lvl1pPr>
          </a:lstStyle>
          <a:p>
            <a:fld id="{9999317E-6A29-4C7C-863A-8D7D0D77EB42}" type="datetimeFigureOut">
              <a:rPr lang="de-AT" smtClean="0"/>
              <a:t>08.09.2021</a:t>
            </a:fld>
            <a:endParaRPr lang="de-AT"/>
          </a:p>
        </p:txBody>
      </p:sp>
      <p:sp>
        <p:nvSpPr>
          <p:cNvPr id="4" name="Fußzeilenplatzhalter 3"/>
          <p:cNvSpPr>
            <a:spLocks noGrp="1"/>
          </p:cNvSpPr>
          <p:nvPr>
            <p:ph type="ftr" sz="quarter" idx="2"/>
          </p:nvPr>
        </p:nvSpPr>
        <p:spPr>
          <a:xfrm>
            <a:off x="1" y="9442451"/>
            <a:ext cx="2951163"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6038" y="9442451"/>
            <a:ext cx="2951162" cy="496888"/>
          </a:xfrm>
          <a:prstGeom prst="rect">
            <a:avLst/>
          </a:prstGeom>
        </p:spPr>
        <p:txBody>
          <a:bodyPr vert="horz" lIns="91440" tIns="45720" rIns="91440" bIns="45720" rtlCol="0" anchor="b"/>
          <a:lstStyle>
            <a:lvl1pPr algn="r">
              <a:defRPr sz="1200"/>
            </a:lvl1pPr>
          </a:lstStyle>
          <a:p>
            <a:fld id="{AE2E2466-203D-4295-89EE-B7EBE8CEB595}" type="slidenum">
              <a:rPr lang="de-AT" smtClean="0"/>
              <a:t>‹Nr.›</a:t>
            </a:fld>
            <a:endParaRPr lang="de-AT"/>
          </a:p>
        </p:txBody>
      </p:sp>
    </p:spTree>
    <p:extLst>
      <p:ext uri="{BB962C8B-B14F-4D97-AF65-F5344CB8AC3E}">
        <p14:creationId xmlns:p14="http://schemas.microsoft.com/office/powerpoint/2010/main" val="297904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11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6038" y="1"/>
            <a:ext cx="2951162" cy="496888"/>
          </a:xfrm>
          <a:prstGeom prst="rect">
            <a:avLst/>
          </a:prstGeom>
        </p:spPr>
        <p:txBody>
          <a:bodyPr vert="horz" lIns="91440" tIns="45720" rIns="91440" bIns="45720" rtlCol="0"/>
          <a:lstStyle>
            <a:lvl1pPr algn="r">
              <a:defRPr sz="1200"/>
            </a:lvl1pPr>
          </a:lstStyle>
          <a:p>
            <a:fld id="{482A7143-DD31-40A2-8260-3D8F3F185DBE}" type="datetimeFigureOut">
              <a:rPr lang="de-AT" smtClean="0"/>
              <a:t>08.09.2021</a:t>
            </a:fld>
            <a:endParaRPr lang="de-AT"/>
          </a:p>
        </p:txBody>
      </p:sp>
      <p:sp>
        <p:nvSpPr>
          <p:cNvPr id="4" name="Folienbildplatzhalt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1039" y="4721225"/>
            <a:ext cx="5446712" cy="447357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442451"/>
            <a:ext cx="2951163" cy="496888"/>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6038" y="9442451"/>
            <a:ext cx="2951162" cy="496888"/>
          </a:xfrm>
          <a:prstGeom prst="rect">
            <a:avLst/>
          </a:prstGeom>
        </p:spPr>
        <p:txBody>
          <a:bodyPr vert="horz" lIns="91440" tIns="45720" rIns="91440" bIns="45720" rtlCol="0" anchor="b"/>
          <a:lstStyle>
            <a:lvl1pPr algn="r">
              <a:defRPr sz="1200"/>
            </a:lvl1pPr>
          </a:lstStyle>
          <a:p>
            <a:fld id="{85646E5D-FEE6-49A1-9675-DDC5A604797D}" type="slidenum">
              <a:rPr lang="de-AT" smtClean="0"/>
              <a:t>‹Nr.›</a:t>
            </a:fld>
            <a:endParaRPr lang="de-AT"/>
          </a:p>
        </p:txBody>
      </p:sp>
    </p:spTree>
    <p:extLst>
      <p:ext uri="{BB962C8B-B14F-4D97-AF65-F5344CB8AC3E}">
        <p14:creationId xmlns:p14="http://schemas.microsoft.com/office/powerpoint/2010/main" val="342962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2</a:t>
            </a:fld>
            <a:endParaRPr lang="de-AT"/>
          </a:p>
        </p:txBody>
      </p:sp>
    </p:spTree>
    <p:extLst>
      <p:ext uri="{BB962C8B-B14F-4D97-AF65-F5344CB8AC3E}">
        <p14:creationId xmlns:p14="http://schemas.microsoft.com/office/powerpoint/2010/main" val="136384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3</a:t>
            </a:fld>
            <a:endParaRPr lang="de-AT"/>
          </a:p>
        </p:txBody>
      </p:sp>
    </p:spTree>
    <p:extLst>
      <p:ext uri="{BB962C8B-B14F-4D97-AF65-F5344CB8AC3E}">
        <p14:creationId xmlns:p14="http://schemas.microsoft.com/office/powerpoint/2010/main" val="380757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4</a:t>
            </a:fld>
            <a:endParaRPr lang="de-AT"/>
          </a:p>
        </p:txBody>
      </p:sp>
    </p:spTree>
    <p:extLst>
      <p:ext uri="{BB962C8B-B14F-4D97-AF65-F5344CB8AC3E}">
        <p14:creationId xmlns:p14="http://schemas.microsoft.com/office/powerpoint/2010/main" val="318629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5</a:t>
            </a:fld>
            <a:endParaRPr lang="de-AT"/>
          </a:p>
        </p:txBody>
      </p:sp>
    </p:spTree>
    <p:extLst>
      <p:ext uri="{BB962C8B-B14F-4D97-AF65-F5344CB8AC3E}">
        <p14:creationId xmlns:p14="http://schemas.microsoft.com/office/powerpoint/2010/main" val="174010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6</a:t>
            </a:fld>
            <a:endParaRPr lang="de-AT"/>
          </a:p>
        </p:txBody>
      </p:sp>
    </p:spTree>
    <p:extLst>
      <p:ext uri="{BB962C8B-B14F-4D97-AF65-F5344CB8AC3E}">
        <p14:creationId xmlns:p14="http://schemas.microsoft.com/office/powerpoint/2010/main" val="171402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8</a:t>
            </a:fld>
            <a:endParaRPr lang="de-AT"/>
          </a:p>
        </p:txBody>
      </p:sp>
    </p:spTree>
    <p:extLst>
      <p:ext uri="{BB962C8B-B14F-4D97-AF65-F5344CB8AC3E}">
        <p14:creationId xmlns:p14="http://schemas.microsoft.com/office/powerpoint/2010/main" val="395316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9</a:t>
            </a:fld>
            <a:endParaRPr lang="de-AT"/>
          </a:p>
        </p:txBody>
      </p:sp>
    </p:spTree>
    <p:extLst>
      <p:ext uri="{BB962C8B-B14F-4D97-AF65-F5344CB8AC3E}">
        <p14:creationId xmlns:p14="http://schemas.microsoft.com/office/powerpoint/2010/main" val="6726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10</a:t>
            </a:fld>
            <a:endParaRPr lang="de-AT"/>
          </a:p>
        </p:txBody>
      </p:sp>
    </p:spTree>
    <p:extLst>
      <p:ext uri="{BB962C8B-B14F-4D97-AF65-F5344CB8AC3E}">
        <p14:creationId xmlns:p14="http://schemas.microsoft.com/office/powerpoint/2010/main" val="104826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dirty="0"/>
          </a:p>
        </p:txBody>
      </p:sp>
      <p:sp>
        <p:nvSpPr>
          <p:cNvPr id="4" name="Foliennummernplatzhalter 3"/>
          <p:cNvSpPr>
            <a:spLocks noGrp="1"/>
          </p:cNvSpPr>
          <p:nvPr>
            <p:ph type="sldNum" sz="quarter" idx="10"/>
          </p:nvPr>
        </p:nvSpPr>
        <p:spPr/>
        <p:txBody>
          <a:bodyPr/>
          <a:lstStyle/>
          <a:p>
            <a:fld id="{85646E5D-FEE6-49A1-9675-DDC5A604797D}" type="slidenum">
              <a:rPr lang="de-AT" smtClean="0"/>
              <a:t>11</a:t>
            </a:fld>
            <a:endParaRPr lang="de-AT"/>
          </a:p>
        </p:txBody>
      </p:sp>
    </p:spTree>
    <p:extLst>
      <p:ext uri="{BB962C8B-B14F-4D97-AF65-F5344CB8AC3E}">
        <p14:creationId xmlns:p14="http://schemas.microsoft.com/office/powerpoint/2010/main" val="2992872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19375" y="2564905"/>
            <a:ext cx="5748172" cy="387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hasCustomPrompt="1"/>
          </p:nvPr>
        </p:nvSpPr>
        <p:spPr>
          <a:xfrm>
            <a:off x="506506" y="620688"/>
            <a:ext cx="6329908" cy="634082"/>
          </a:xfrm>
          <a:prstGeom prst="rect">
            <a:avLst/>
          </a:prstGeom>
        </p:spPr>
        <p:txBody>
          <a:bodyPr/>
          <a:lstStyle>
            <a:lvl1pPr algn="l">
              <a:defRPr sz="3200" b="1">
                <a:solidFill>
                  <a:schemeClr val="tx2"/>
                </a:solidFill>
              </a:defRPr>
            </a:lvl1pPr>
          </a:lstStyle>
          <a:p>
            <a:r>
              <a:rPr lang="de-AT" dirty="0" smtClean="0"/>
              <a:t>Titel (einzeilig)</a:t>
            </a:r>
            <a:br>
              <a:rPr lang="de-AT" dirty="0" smtClean="0"/>
            </a:br>
            <a:endParaRPr lang="de-AT" dirty="0" smtClean="0"/>
          </a:p>
        </p:txBody>
      </p:sp>
      <p:sp>
        <p:nvSpPr>
          <p:cNvPr id="7" name="Textplatzhalter 6"/>
          <p:cNvSpPr>
            <a:spLocks noGrp="1"/>
          </p:cNvSpPr>
          <p:nvPr>
            <p:ph type="body" sz="quarter" idx="10" hasCustomPrompt="1"/>
          </p:nvPr>
        </p:nvSpPr>
        <p:spPr>
          <a:xfrm>
            <a:off x="507340" y="1268562"/>
            <a:ext cx="6317869" cy="576263"/>
          </a:xfrm>
          <a:prstGeom prst="rect">
            <a:avLst/>
          </a:prstGeom>
        </p:spPr>
        <p:txBody>
          <a:bodyPr/>
          <a:lstStyle>
            <a:lvl1pPr marL="0" indent="0">
              <a:buNone/>
              <a:defRPr sz="2400" baseline="0"/>
            </a:lvl1pPr>
          </a:lstStyle>
          <a:p>
            <a:pPr lvl="0"/>
            <a:r>
              <a:rPr lang="de-AT" dirty="0" smtClean="0"/>
              <a:t>Untertitel (gerne auch mehrere Zeilen)</a:t>
            </a:r>
            <a:endParaRPr lang="de-AT" dirty="0"/>
          </a:p>
        </p:txBody>
      </p:sp>
    </p:spTree>
    <p:extLst>
      <p:ext uri="{BB962C8B-B14F-4D97-AF65-F5344CB8AC3E}">
        <p14:creationId xmlns:p14="http://schemas.microsoft.com/office/powerpoint/2010/main" val="11658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94085" y="1268760"/>
            <a:ext cx="9218083" cy="5184576"/>
          </a:xfrm>
          <a:prstGeom prst="rect">
            <a:avLst/>
          </a:prstGeom>
        </p:spPr>
        <p:txBody>
          <a:bodyPr/>
          <a:lstStyle>
            <a:lvl1pPr marL="342900" indent="-342900">
              <a:spcBef>
                <a:spcPts val="0"/>
              </a:spcBef>
              <a:spcAft>
                <a:spcPts val="600"/>
              </a:spcAft>
              <a:buFont typeface="Arial" panose="020B0604020202020204" pitchFamily="34" charset="0"/>
              <a:buChar char="•"/>
              <a:defRPr sz="2000" baseline="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dirty="0" smtClean="0">
                <a:solidFill>
                  <a:schemeClr val="tx2"/>
                </a:solidFill>
              </a:rPr>
              <a:t>Wichtige Dinge</a:t>
            </a:r>
            <a:r>
              <a:rPr lang="de-AT" dirty="0" smtClean="0"/>
              <a:t> werden mit ROT hervorgehoben (gilt auch für Überschrift).</a:t>
            </a:r>
            <a:r>
              <a:rPr lang="de-AT" sz="2000" dirty="0" smtClean="0"/>
              <a:t/>
            </a:r>
            <a:br>
              <a:rPr lang="de-AT" sz="2000" dirty="0" smtClean="0"/>
            </a:br>
            <a:r>
              <a:rPr lang="de-AT" sz="2000" dirty="0" smtClean="0"/>
              <a:t/>
            </a:r>
            <a:br>
              <a:rPr lang="de-AT" sz="2000" dirty="0" smtClean="0"/>
            </a:br>
            <a:r>
              <a:rPr lang="de-AT" sz="2000" dirty="0" smtClean="0"/>
              <a:t>Der Text sollte mindestens 20 </a:t>
            </a:r>
            <a:r>
              <a:rPr lang="de-AT" sz="2000" dirty="0" err="1" smtClean="0"/>
              <a:t>pt</a:t>
            </a:r>
            <a:r>
              <a:rPr lang="de-AT" sz="2000" dirty="0" smtClean="0"/>
              <a:t> groß sein, wenn die PPT projiziert wird. Wenn die Präsentation z.B. nur als Leseunterlage verwendet wird, kann der Text auch kleiner sein. </a:t>
            </a:r>
            <a:br>
              <a:rPr lang="de-AT" sz="2000" dirty="0" smtClean="0"/>
            </a:br>
            <a:r>
              <a:rPr lang="de-AT" sz="2000" dirty="0" smtClean="0"/>
              <a:t/>
            </a:r>
            <a:br>
              <a:rPr lang="de-AT" sz="2000" dirty="0" smtClean="0"/>
            </a:br>
            <a:r>
              <a:rPr lang="de-AT" sz="2000" dirty="0" smtClean="0"/>
              <a:t>Abstände zwischen den Zeilen sollten mindestens 6 </a:t>
            </a:r>
            <a:r>
              <a:rPr lang="de-AT" sz="2000" dirty="0" err="1" smtClean="0"/>
              <a:t>pt</a:t>
            </a:r>
            <a:r>
              <a:rPr lang="de-AT" sz="2000" dirty="0" smtClean="0"/>
              <a:t> groß sein. Standardmäßig ist das auch so eingestellt.</a:t>
            </a:r>
            <a:endParaRPr lang="de-AT" sz="2000" dirty="0"/>
          </a:p>
        </p:txBody>
      </p:sp>
      <p:sp>
        <p:nvSpPr>
          <p:cNvPr id="4" name="Titel 3"/>
          <p:cNvSpPr>
            <a:spLocks noGrp="1"/>
          </p:cNvSpPr>
          <p:nvPr>
            <p:ph type="title" hasCustomPrompt="1"/>
          </p:nvPr>
        </p:nvSpPr>
        <p:spPr>
          <a:xfrm>
            <a:off x="271463" y="367883"/>
            <a:ext cx="8146240" cy="854968"/>
          </a:xfrm>
          <a:prstGeom prst="rect">
            <a:avLst/>
          </a:prstGeom>
        </p:spPr>
        <p:txBody>
          <a:bodyPr anchor="b" anchorCtr="0"/>
          <a:lstStyle>
            <a:lvl1pPr algn="l">
              <a:defRPr sz="2400" b="1">
                <a:solidFill>
                  <a:schemeClr val="tx1"/>
                </a:solidFill>
              </a:defRPr>
            </a:lvl1pPr>
          </a:lstStyle>
          <a:p>
            <a:r>
              <a:rPr lang="de-AT" dirty="0" smtClean="0"/>
              <a:t>Das ist die Folienüberschrift, und sie ist ein- oder zweizeilig. </a:t>
            </a:r>
            <a:r>
              <a:rPr lang="de-AT" dirty="0" smtClean="0">
                <a:solidFill>
                  <a:schemeClr val="tx2"/>
                </a:solidFill>
              </a:rPr>
              <a:t>Wichtige Dinge</a:t>
            </a:r>
            <a:r>
              <a:rPr lang="de-AT" dirty="0" smtClean="0"/>
              <a:t> werden mit rot hervorgehoben.</a:t>
            </a:r>
            <a:endParaRPr lang="de-AT" dirty="0"/>
          </a:p>
        </p:txBody>
      </p:sp>
      <p:sp>
        <p:nvSpPr>
          <p:cNvPr id="8" name="Slide Number Placeholder 6"/>
          <p:cNvSpPr txBox="1">
            <a:spLocks/>
          </p:cNvSpPr>
          <p:nvPr userDrawn="1"/>
        </p:nvSpPr>
        <p:spPr>
          <a:xfrm>
            <a:off x="7473025" y="6568442"/>
            <a:ext cx="2133600" cy="291543"/>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chemeClr val="bg1">
                    <a:lumMod val="50000"/>
                  </a:schemeClr>
                </a:solidFill>
              </a:rPr>
              <a:pPr/>
              <a:t>‹Nr.›</a:t>
            </a:fld>
            <a:endParaRPr lang="en-US" sz="900" dirty="0">
              <a:solidFill>
                <a:schemeClr val="bg1">
                  <a:lumMod val="50000"/>
                </a:schemeClr>
              </a:solidFill>
            </a:endParaRPr>
          </a:p>
        </p:txBody>
      </p:sp>
      <p:cxnSp>
        <p:nvCxnSpPr>
          <p:cNvPr id="13" name="Gerade Verbindung 12"/>
          <p:cNvCxnSpPr/>
          <p:nvPr userDrawn="1"/>
        </p:nvCxnSpPr>
        <p:spPr>
          <a:xfrm>
            <a:off x="271463" y="6616402"/>
            <a:ext cx="9252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239141" y="1340768"/>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85" y="6671594"/>
            <a:ext cx="2913133" cy="133200"/>
          </a:xfrm>
          <a:prstGeom prst="rect">
            <a:avLst/>
          </a:prstGeom>
        </p:spPr>
      </p:pic>
    </p:spTree>
    <p:extLst>
      <p:ext uri="{BB962C8B-B14F-4D97-AF65-F5344CB8AC3E}">
        <p14:creationId xmlns:p14="http://schemas.microsoft.com/office/powerpoint/2010/main" val="16258585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740532" y="2636912"/>
            <a:ext cx="8424936" cy="1872208"/>
          </a:xfrm>
          <a:prstGeom prst="rect">
            <a:avLst/>
          </a:prstGeom>
        </p:spPr>
        <p:txBody>
          <a:bodyPr anchor="ctr" anchorCtr="0"/>
          <a:lstStyle>
            <a:lvl1pPr>
              <a:defRPr sz="5400" b="0" baseline="0"/>
            </a:lvl1pPr>
          </a:lstStyle>
          <a:p>
            <a:r>
              <a:rPr lang="de-DE" dirty="0" smtClean="0"/>
              <a:t>Dies ist der Zwischentitel</a:t>
            </a:r>
            <a:endParaRPr lang="de-AT" dirty="0"/>
          </a:p>
        </p:txBody>
      </p:sp>
    </p:spTree>
    <p:extLst>
      <p:ext uri="{BB962C8B-B14F-4D97-AF65-F5344CB8AC3E}">
        <p14:creationId xmlns:p14="http://schemas.microsoft.com/office/powerpoint/2010/main" val="10056713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3" name="Titel 2"/>
          <p:cNvSpPr>
            <a:spLocks noGrp="1"/>
          </p:cNvSpPr>
          <p:nvPr>
            <p:ph type="title" hasCustomPrompt="1"/>
          </p:nvPr>
        </p:nvSpPr>
        <p:spPr>
          <a:xfrm>
            <a:off x="506506" y="764704"/>
            <a:ext cx="3521596" cy="432048"/>
          </a:xfrm>
          <a:prstGeom prst="rect">
            <a:avLst/>
          </a:prstGeom>
        </p:spPr>
        <p:txBody>
          <a:bodyPr/>
          <a:lstStyle>
            <a:lvl1pPr algn="l">
              <a:defRPr lang="de-AT" sz="2400" b="1" kern="1200" baseline="0" dirty="0">
                <a:solidFill>
                  <a:schemeClr val="tx2"/>
                </a:solidFill>
              </a:defRPr>
            </a:lvl1pPr>
          </a:lstStyle>
          <a:p>
            <a:pPr>
              <a:lnSpc>
                <a:spcPct val="90000"/>
              </a:lnSpc>
            </a:pPr>
            <a:r>
              <a:rPr lang="de-AT" sz="2400" b="1" kern="1200" dirty="0" smtClean="0">
                <a:solidFill>
                  <a:schemeClr val="tx2"/>
                </a:solidFill>
                <a:latin typeface="+mn-lt"/>
                <a:ea typeface="+mn-ea"/>
                <a:cs typeface="+mn-cs"/>
              </a:rPr>
              <a:t>Ihr Ansprechpartner</a:t>
            </a:r>
            <a:endParaRPr lang="de-AT" sz="1800" b="1" kern="1200" dirty="0">
              <a:solidFill>
                <a:schemeClr val="tx2"/>
              </a:solidFill>
              <a:latin typeface="+mn-lt"/>
              <a:ea typeface="+mn-ea"/>
              <a:cs typeface="+mn-cs"/>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496" y="6296747"/>
            <a:ext cx="3960000" cy="181067"/>
          </a:xfrm>
          <a:prstGeom prst="rect">
            <a:avLst/>
          </a:prstGeom>
        </p:spPr>
      </p:pic>
    </p:spTree>
    <p:extLst>
      <p:ext uri="{BB962C8B-B14F-4D97-AF65-F5344CB8AC3E}">
        <p14:creationId xmlns:p14="http://schemas.microsoft.com/office/powerpoint/2010/main" val="1748440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19375" y="2564905"/>
            <a:ext cx="5748172" cy="387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hasCustomPrompt="1"/>
          </p:nvPr>
        </p:nvSpPr>
        <p:spPr>
          <a:xfrm>
            <a:off x="506506" y="620688"/>
            <a:ext cx="6329908" cy="634082"/>
          </a:xfrm>
          <a:prstGeom prst="rect">
            <a:avLst/>
          </a:prstGeom>
        </p:spPr>
        <p:txBody>
          <a:bodyPr/>
          <a:lstStyle>
            <a:lvl1pPr algn="l">
              <a:defRPr sz="3200" b="1">
                <a:solidFill>
                  <a:schemeClr val="tx2"/>
                </a:solidFill>
              </a:defRPr>
            </a:lvl1pPr>
          </a:lstStyle>
          <a:p>
            <a:r>
              <a:rPr lang="de-AT" dirty="0" smtClean="0"/>
              <a:t>Titel (einzeilig)</a:t>
            </a:r>
            <a:br>
              <a:rPr lang="de-AT" dirty="0" smtClean="0"/>
            </a:br>
            <a:endParaRPr lang="de-AT" dirty="0" smtClean="0"/>
          </a:p>
        </p:txBody>
      </p:sp>
      <p:sp>
        <p:nvSpPr>
          <p:cNvPr id="7" name="Textplatzhalter 6"/>
          <p:cNvSpPr>
            <a:spLocks noGrp="1"/>
          </p:cNvSpPr>
          <p:nvPr>
            <p:ph type="body" sz="quarter" idx="10" hasCustomPrompt="1"/>
          </p:nvPr>
        </p:nvSpPr>
        <p:spPr>
          <a:xfrm>
            <a:off x="507340" y="1268562"/>
            <a:ext cx="6317869" cy="576263"/>
          </a:xfrm>
          <a:prstGeom prst="rect">
            <a:avLst/>
          </a:prstGeom>
        </p:spPr>
        <p:txBody>
          <a:bodyPr/>
          <a:lstStyle>
            <a:lvl1pPr marL="0" indent="0">
              <a:buNone/>
              <a:defRPr sz="2400" baseline="0"/>
            </a:lvl1pPr>
          </a:lstStyle>
          <a:p>
            <a:pPr lvl="0"/>
            <a:r>
              <a:rPr lang="de-AT" dirty="0" smtClean="0"/>
              <a:t>Untertitel (gerne auch mehrere Zeilen)</a:t>
            </a:r>
            <a:endParaRPr lang="de-AT" dirty="0"/>
          </a:p>
        </p:txBody>
      </p:sp>
    </p:spTree>
    <p:extLst>
      <p:ext uri="{BB962C8B-B14F-4D97-AF65-F5344CB8AC3E}">
        <p14:creationId xmlns:p14="http://schemas.microsoft.com/office/powerpoint/2010/main" val="41394660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94085" y="1268760"/>
            <a:ext cx="9218083" cy="5184576"/>
          </a:xfrm>
          <a:prstGeom prst="rect">
            <a:avLst/>
          </a:prstGeom>
        </p:spPr>
        <p:txBody>
          <a:bodyPr/>
          <a:lstStyle>
            <a:lvl1pPr marL="342900" indent="-342900">
              <a:spcBef>
                <a:spcPts val="0"/>
              </a:spcBef>
              <a:spcAft>
                <a:spcPts val="600"/>
              </a:spcAft>
              <a:buFont typeface="Arial" panose="020B0604020202020204" pitchFamily="34" charset="0"/>
              <a:buChar char="•"/>
              <a:defRPr sz="2000" baseline="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dirty="0" smtClean="0">
                <a:solidFill>
                  <a:schemeClr val="tx2"/>
                </a:solidFill>
              </a:rPr>
              <a:t>Wichtige Dinge</a:t>
            </a:r>
            <a:r>
              <a:rPr lang="de-AT" dirty="0" smtClean="0"/>
              <a:t> werden mit ROT hervorgehoben (gilt auch für Überschrift).</a:t>
            </a:r>
            <a:r>
              <a:rPr lang="de-AT" sz="2000" dirty="0" smtClean="0"/>
              <a:t/>
            </a:r>
            <a:br>
              <a:rPr lang="de-AT" sz="2000" dirty="0" smtClean="0"/>
            </a:br>
            <a:r>
              <a:rPr lang="de-AT" sz="2000" dirty="0" smtClean="0"/>
              <a:t/>
            </a:r>
            <a:br>
              <a:rPr lang="de-AT" sz="2000" dirty="0" smtClean="0"/>
            </a:br>
            <a:r>
              <a:rPr lang="de-AT" sz="2000" dirty="0" smtClean="0"/>
              <a:t>Der Text sollte mindestens 20 </a:t>
            </a:r>
            <a:r>
              <a:rPr lang="de-AT" sz="2000" dirty="0" err="1" smtClean="0"/>
              <a:t>pt</a:t>
            </a:r>
            <a:r>
              <a:rPr lang="de-AT" sz="2000" dirty="0" smtClean="0"/>
              <a:t> groß sein, wenn die PPT projiziert wird. Wenn die Präsentation z.B. nur als Leseunterlage verwendet wird, kann der Text auch kleiner sein. </a:t>
            </a:r>
            <a:br>
              <a:rPr lang="de-AT" sz="2000" dirty="0" smtClean="0"/>
            </a:br>
            <a:r>
              <a:rPr lang="de-AT" sz="2000" dirty="0" smtClean="0"/>
              <a:t/>
            </a:r>
            <a:br>
              <a:rPr lang="de-AT" sz="2000" dirty="0" smtClean="0"/>
            </a:br>
            <a:r>
              <a:rPr lang="de-AT" sz="2000" dirty="0" smtClean="0"/>
              <a:t>Abstände zwischen den Zeilen sollten mindestens 6 </a:t>
            </a:r>
            <a:r>
              <a:rPr lang="de-AT" sz="2000" dirty="0" err="1" smtClean="0"/>
              <a:t>pt</a:t>
            </a:r>
            <a:r>
              <a:rPr lang="de-AT" sz="2000" dirty="0" smtClean="0"/>
              <a:t> groß sein. Standardmäßig ist das auch so eingestellt.</a:t>
            </a:r>
            <a:endParaRPr lang="de-AT" sz="2000" dirty="0"/>
          </a:p>
        </p:txBody>
      </p:sp>
      <p:sp>
        <p:nvSpPr>
          <p:cNvPr id="4" name="Titel 3"/>
          <p:cNvSpPr>
            <a:spLocks noGrp="1"/>
          </p:cNvSpPr>
          <p:nvPr>
            <p:ph type="title" hasCustomPrompt="1"/>
          </p:nvPr>
        </p:nvSpPr>
        <p:spPr>
          <a:xfrm>
            <a:off x="271463" y="367883"/>
            <a:ext cx="8146240" cy="854968"/>
          </a:xfrm>
          <a:prstGeom prst="rect">
            <a:avLst/>
          </a:prstGeom>
        </p:spPr>
        <p:txBody>
          <a:bodyPr anchor="b" anchorCtr="0"/>
          <a:lstStyle>
            <a:lvl1pPr algn="l">
              <a:defRPr sz="2400" b="1">
                <a:solidFill>
                  <a:schemeClr val="tx1"/>
                </a:solidFill>
              </a:defRPr>
            </a:lvl1pPr>
          </a:lstStyle>
          <a:p>
            <a:r>
              <a:rPr lang="de-AT" dirty="0" smtClean="0"/>
              <a:t>Das ist die Folienüberschrift, und sie ist ein- oder zweizeilig. </a:t>
            </a:r>
            <a:r>
              <a:rPr lang="de-AT" dirty="0" smtClean="0">
                <a:solidFill>
                  <a:schemeClr val="tx2"/>
                </a:solidFill>
              </a:rPr>
              <a:t>Wichtige Dinge</a:t>
            </a:r>
            <a:r>
              <a:rPr lang="de-AT" dirty="0" smtClean="0"/>
              <a:t> werden mit rot hervorgehoben.</a:t>
            </a:r>
            <a:endParaRPr lang="de-AT" dirty="0"/>
          </a:p>
        </p:txBody>
      </p:sp>
    </p:spTree>
    <p:extLst>
      <p:ext uri="{BB962C8B-B14F-4D97-AF65-F5344CB8AC3E}">
        <p14:creationId xmlns:p14="http://schemas.microsoft.com/office/powerpoint/2010/main" val="8068604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740532" y="2636912"/>
            <a:ext cx="8424936" cy="1872208"/>
          </a:xfrm>
          <a:prstGeom prst="rect">
            <a:avLst/>
          </a:prstGeom>
        </p:spPr>
        <p:txBody>
          <a:bodyPr anchor="ctr" anchorCtr="0"/>
          <a:lstStyle>
            <a:lvl1pPr>
              <a:defRPr sz="5400" b="0" baseline="0"/>
            </a:lvl1pPr>
          </a:lstStyle>
          <a:p>
            <a:r>
              <a:rPr lang="de-DE" dirty="0" smtClean="0"/>
              <a:t>Dies ist der Zwischentitel</a:t>
            </a:r>
            <a:endParaRPr lang="de-AT" dirty="0"/>
          </a:p>
        </p:txBody>
      </p:sp>
    </p:spTree>
    <p:extLst>
      <p:ext uri="{BB962C8B-B14F-4D97-AF65-F5344CB8AC3E}">
        <p14:creationId xmlns:p14="http://schemas.microsoft.com/office/powerpoint/2010/main" val="2679432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515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4" descr="logo.eps"/>
          <p:cNvPicPr>
            <a:picLocks noChangeAspect="1"/>
          </p:cNvPicPr>
          <p:nvPr userDrawn="1"/>
        </p:nvPicPr>
        <p:blipFill rotWithShape="1">
          <a:blip r:embed="rId6" cstate="screen">
            <a:lum contrast="20000"/>
            <a:extLst>
              <a:ext uri="{28A0092B-C50C-407E-A947-70E740481C1C}">
                <a14:useLocalDpi xmlns:a14="http://schemas.microsoft.com/office/drawing/2010/main"/>
              </a:ext>
            </a:extLst>
          </a:blip>
          <a:srcRect t="19043" b="19"/>
          <a:stretch/>
        </p:blipFill>
        <p:spPr>
          <a:xfrm>
            <a:off x="8593056" y="0"/>
            <a:ext cx="896448" cy="771550"/>
          </a:xfrm>
          <a:prstGeom prst="rect">
            <a:avLst/>
          </a:prstGeom>
          <a:effectLst>
            <a:outerShdw blurRad="63500" dist="38100" dir="5400000" algn="t" rotWithShape="0">
              <a:schemeClr val="tx1">
                <a:alpha val="55000"/>
              </a:schemeClr>
            </a:outerShdw>
          </a:effectLst>
        </p:spPr>
      </p:pic>
      <p:pic>
        <p:nvPicPr>
          <p:cNvPr id="4" name="Picture 37">
            <a:extLst>
              <a:ext uri="{FF2B5EF4-FFF2-40B4-BE49-F238E27FC236}">
                <a16:creationId xmlns:a16="http://schemas.microsoft.com/office/drawing/2014/main" id="{902E4170-E4A6-41C4-B7A5-6E2FB9A590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34658" y="80287"/>
            <a:ext cx="1338792" cy="709561"/>
          </a:xfrm>
          <a:prstGeom prst="rect">
            <a:avLst/>
          </a:prstGeom>
        </p:spPr>
      </p:pic>
    </p:spTree>
    <p:extLst>
      <p:ext uri="{BB962C8B-B14F-4D97-AF65-F5344CB8AC3E}">
        <p14:creationId xmlns:p14="http://schemas.microsoft.com/office/powerpoint/2010/main" val="35767902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91409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hyperlink" Target="http://www.energyagency.at/" TargetMode="External"/><Relationship Id="rId2" Type="http://schemas.openxmlformats.org/officeDocument/2006/relationships/hyperlink" Target="https://www.enpor.eu/"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1052736"/>
            <a:ext cx="7686854" cy="1728192"/>
          </a:xfrm>
        </p:spPr>
        <p:txBody>
          <a:bodyPr/>
          <a:lstStyle/>
          <a:p>
            <a:r>
              <a:rPr lang="de-AT"/>
              <a:t>Bildsprache für energiearme </a:t>
            </a:r>
            <a:r>
              <a:rPr lang="de-AT" smtClean="0"/>
              <a:t>Haushalte</a:t>
            </a:r>
            <a:r>
              <a:rPr lang="de-AT" dirty="0"/>
              <a:t/>
            </a:r>
            <a:br>
              <a:rPr lang="de-AT" dirty="0"/>
            </a:br>
            <a:endParaRPr lang="de-AT" b="0" dirty="0">
              <a:solidFill>
                <a:schemeClr val="tx1"/>
              </a:solidFill>
            </a:endParaRPr>
          </a:p>
        </p:txBody>
      </p:sp>
      <p:sp>
        <p:nvSpPr>
          <p:cNvPr id="4" name="Textfeld 3"/>
          <p:cNvSpPr txBox="1"/>
          <p:nvPr/>
        </p:nvSpPr>
        <p:spPr>
          <a:xfrm>
            <a:off x="506506" y="5733258"/>
            <a:ext cx="5382598" cy="830997"/>
          </a:xfrm>
          <a:prstGeom prst="rect">
            <a:avLst/>
          </a:prstGeom>
          <a:noFill/>
        </p:spPr>
        <p:txBody>
          <a:bodyPr wrap="square" rtlCol="0">
            <a:spAutoFit/>
          </a:bodyPr>
          <a:lstStyle/>
          <a:p>
            <a:r>
              <a:rPr lang="de-AT" sz="1200" b="1" dirty="0" smtClean="0"/>
              <a:t>Österreichische Energieagentur - Austrian Energy Agency</a:t>
            </a:r>
            <a:r>
              <a:rPr lang="de-AT" sz="1200" dirty="0" smtClean="0"/>
              <a:t/>
            </a:r>
            <a:br>
              <a:rPr lang="de-AT" sz="1200" dirty="0" smtClean="0"/>
            </a:br>
            <a:r>
              <a:rPr lang="de-AT" sz="1200" dirty="0" smtClean="0"/>
              <a:t>Altan Sahin </a:t>
            </a:r>
            <a:r>
              <a:rPr lang="de-AT" sz="1200" dirty="0" smtClean="0">
                <a:solidFill>
                  <a:schemeClr val="tx2"/>
                </a:solidFill>
              </a:rPr>
              <a:t>I</a:t>
            </a:r>
            <a:r>
              <a:rPr lang="de-AT" sz="1200" dirty="0" smtClean="0"/>
              <a:t> Kerstin Schilcher</a:t>
            </a:r>
            <a:endParaRPr lang="de-AT" sz="1200" dirty="0"/>
          </a:p>
          <a:p>
            <a:r>
              <a:rPr lang="de-AT" sz="1200" b="1" smtClean="0"/>
              <a:t>IEWT 2021</a:t>
            </a:r>
          </a:p>
          <a:p>
            <a:r>
              <a:rPr lang="de-AT" sz="1200"/>
              <a:t>Themenbereich 10: Sozioökonomische und gesellschaftliche Aspekte</a:t>
            </a:r>
            <a:endParaRPr lang="de-AT" sz="1200" dirty="0"/>
          </a:p>
        </p:txBody>
      </p:sp>
    </p:spTree>
    <p:extLst>
      <p:ext uri="{BB962C8B-B14F-4D97-AF65-F5344CB8AC3E}">
        <p14:creationId xmlns:p14="http://schemas.microsoft.com/office/powerpoint/2010/main" val="119436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379534" y="1542652"/>
            <a:ext cx="1872208" cy="936104"/>
          </a:xfrm>
          <a:prstGeom prst="rect">
            <a:avLst/>
          </a:prstGeom>
          <a:solidFill>
            <a:schemeClr val="accent1"/>
          </a:solidFill>
        </p:spPr>
        <p:txBody>
          <a:bodyPr wrap="square" anchor="ctr">
            <a:noAutofit/>
          </a:bodyPr>
          <a:lstStyle/>
          <a:p>
            <a:pPr algn="ctr"/>
            <a:r>
              <a:rPr lang="de-AT" sz="2000" b="1" smtClean="0">
                <a:solidFill>
                  <a:schemeClr val="bg1"/>
                </a:solidFill>
                <a:latin typeface="+mj-lt"/>
                <a:cs typeface="Arial" panose="020B0604020202020204" pitchFamily="34" charset="0"/>
              </a:rPr>
              <a:t>#Illustrationen</a:t>
            </a:r>
            <a:endParaRPr lang="de-AT" sz="2000" b="1" dirty="0">
              <a:solidFill>
                <a:schemeClr val="bg1"/>
              </a:solidFill>
              <a:latin typeface="+mj-lt"/>
              <a:cs typeface="Arial" panose="020B0604020202020204" pitchFamily="34" charset="0"/>
            </a:endParaRPr>
          </a:p>
        </p:txBody>
      </p:sp>
      <p:sp>
        <p:nvSpPr>
          <p:cNvPr id="52" name="Rechteck 51"/>
          <p:cNvSpPr/>
          <p:nvPr/>
        </p:nvSpPr>
        <p:spPr>
          <a:xfrm>
            <a:off x="1087338" y="4232599"/>
            <a:ext cx="8122926" cy="689915"/>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DE" sz="1100"/>
              <a:t>Aufgliederung von Informationsblättern in leicht umsetzbare </a:t>
            </a:r>
            <a:r>
              <a:rPr lang="de-DE" sz="1100" smtClean="0"/>
              <a:t>Energiespartipps</a:t>
            </a:r>
          </a:p>
          <a:p>
            <a:pPr marL="171450" indent="-171450">
              <a:spcAft>
                <a:spcPts val="400"/>
              </a:spcAft>
              <a:buFont typeface="Webdings" panose="05030102010509060703" pitchFamily="18" charset="2"/>
              <a:buChar char="8"/>
            </a:pPr>
            <a:r>
              <a:rPr lang="de-DE" sz="1100"/>
              <a:t>Grafikdesigner </a:t>
            </a:r>
            <a:r>
              <a:rPr lang="de-DE" sz="1100" smtClean="0"/>
              <a:t>„übersetzt“ die Tipps </a:t>
            </a:r>
            <a:r>
              <a:rPr lang="de-DE" sz="1100"/>
              <a:t>in </a:t>
            </a:r>
            <a:r>
              <a:rPr lang="de-DE" sz="1100" smtClean="0"/>
              <a:t>Illustrationen</a:t>
            </a:r>
          </a:p>
          <a:p>
            <a:pPr marL="171450" indent="-171450">
              <a:spcAft>
                <a:spcPts val="400"/>
              </a:spcAft>
              <a:buFont typeface="Webdings" panose="05030102010509060703" pitchFamily="18" charset="2"/>
              <a:buChar char="8"/>
            </a:pPr>
            <a:r>
              <a:rPr lang="de-AT" sz="1100"/>
              <a:t>In der Pilotphase getestet</a:t>
            </a:r>
            <a:endParaRPr lang="de-AT" sz="1100" dirty="0"/>
          </a:p>
        </p:txBody>
      </p:sp>
      <p:sp>
        <p:nvSpPr>
          <p:cNvPr id="53" name="Rechteck 52"/>
          <p:cNvSpPr/>
          <p:nvPr/>
        </p:nvSpPr>
        <p:spPr>
          <a:xfrm>
            <a:off x="1087338" y="3894092"/>
            <a:ext cx="8122926" cy="338554"/>
          </a:xfrm>
          <a:prstGeom prst="rect">
            <a:avLst/>
          </a:prstGeom>
          <a:solidFill>
            <a:schemeClr val="accent1"/>
          </a:solidFill>
        </p:spPr>
        <p:txBody>
          <a:bodyPr wrap="square" lIns="612000">
            <a:spAutoFit/>
          </a:bodyPr>
          <a:lstStyle/>
          <a:p>
            <a:r>
              <a:rPr lang="de-AT" sz="1600" b="1" i="1">
                <a:solidFill>
                  <a:schemeClr val="bg1"/>
                </a:solidFill>
              </a:rPr>
              <a:t>Illustrierte Informationsblätter </a:t>
            </a:r>
            <a:endParaRPr lang="de-AT" sz="1600" dirty="0">
              <a:solidFill>
                <a:schemeClr val="bg1"/>
              </a:solidFill>
            </a:endParaRPr>
          </a:p>
        </p:txBody>
      </p:sp>
      <p:sp>
        <p:nvSpPr>
          <p:cNvPr id="8" name="Rechteck 7"/>
          <p:cNvSpPr/>
          <p:nvPr/>
        </p:nvSpPr>
        <p:spPr>
          <a:xfrm>
            <a:off x="1109581" y="3016921"/>
            <a:ext cx="8122926" cy="678331"/>
          </a:xfrm>
          <a:prstGeom prst="rect">
            <a:avLst/>
          </a:prstGeom>
          <a:solidFill>
            <a:schemeClr val="tx1">
              <a:lumMod val="10000"/>
              <a:lumOff val="90000"/>
            </a:schemeClr>
          </a:solidFill>
        </p:spPr>
        <p:txBody>
          <a:bodyPr wrap="square" lIns="504000" tIns="0" rIns="36000" anchor="ctr">
            <a:noAutofit/>
          </a:bodyPr>
          <a:lstStyle/>
          <a:p>
            <a:pPr marL="171450" indent="-171450">
              <a:spcAft>
                <a:spcPts val="400"/>
              </a:spcAft>
              <a:buFont typeface="Webdings" panose="05030102010509060703" pitchFamily="18" charset="2"/>
              <a:buChar char="8"/>
            </a:pPr>
            <a:r>
              <a:rPr lang="de-AT" sz="1100" smtClean="0"/>
              <a:t>Strom im Haushalt sparen</a:t>
            </a:r>
            <a:endParaRPr lang="de-AT" sz="1100" dirty="0" smtClean="0"/>
          </a:p>
          <a:p>
            <a:pPr marL="171450" indent="-171450">
              <a:spcAft>
                <a:spcPts val="400"/>
              </a:spcAft>
              <a:buFont typeface="Webdings" panose="05030102010509060703" pitchFamily="18" charset="2"/>
              <a:buChar char="8"/>
            </a:pPr>
            <a:r>
              <a:rPr lang="de-DE" sz="1100"/>
              <a:t>Heizen &amp; Kühlen - einen gesunden Lebensraum </a:t>
            </a:r>
            <a:r>
              <a:rPr lang="de-DE" sz="1100" smtClean="0"/>
              <a:t>schaffen</a:t>
            </a:r>
          </a:p>
          <a:p>
            <a:pPr marL="171450" indent="-171450">
              <a:spcAft>
                <a:spcPts val="400"/>
              </a:spcAft>
              <a:buFont typeface="Webdings" panose="05030102010509060703" pitchFamily="18" charset="2"/>
              <a:buChar char="8"/>
            </a:pPr>
            <a:r>
              <a:rPr lang="de-AT" sz="1100" smtClean="0"/>
              <a:t>Wasser im Haushalt sparen</a:t>
            </a:r>
            <a:endParaRPr lang="de-AT" sz="1100" dirty="0" smtClean="0"/>
          </a:p>
        </p:txBody>
      </p:sp>
      <p:sp>
        <p:nvSpPr>
          <p:cNvPr id="6" name="Rechteck 5"/>
          <p:cNvSpPr/>
          <p:nvPr/>
        </p:nvSpPr>
        <p:spPr>
          <a:xfrm>
            <a:off x="999704" y="2674920"/>
            <a:ext cx="8232803" cy="338554"/>
          </a:xfrm>
          <a:prstGeom prst="rect">
            <a:avLst/>
          </a:prstGeom>
          <a:solidFill>
            <a:schemeClr val="accent1"/>
          </a:solidFill>
        </p:spPr>
        <p:txBody>
          <a:bodyPr wrap="square" lIns="612000">
            <a:spAutoFit/>
          </a:bodyPr>
          <a:lstStyle/>
          <a:p>
            <a:r>
              <a:rPr lang="de-DE" sz="1600" b="1" i="1">
                <a:solidFill>
                  <a:schemeClr val="bg1"/>
                </a:solidFill>
              </a:rPr>
              <a:t>Verfügbare Informationsblätter</a:t>
            </a:r>
            <a:endParaRPr lang="de-AT" sz="1600" dirty="0">
              <a:solidFill>
                <a:schemeClr val="bg1"/>
              </a:solidFill>
            </a:endParaRPr>
          </a:p>
        </p:txBody>
      </p:sp>
      <p:sp>
        <p:nvSpPr>
          <p:cNvPr id="3" name="Titel 2"/>
          <p:cNvSpPr>
            <a:spLocks noGrp="1"/>
          </p:cNvSpPr>
          <p:nvPr>
            <p:ph type="title"/>
          </p:nvPr>
        </p:nvSpPr>
        <p:spPr>
          <a:xfrm>
            <a:off x="158942" y="324341"/>
            <a:ext cx="8146240" cy="854968"/>
          </a:xfrm>
        </p:spPr>
        <p:txBody>
          <a:bodyPr/>
          <a:lstStyle/>
          <a:p>
            <a:r>
              <a:rPr lang="de-DE">
                <a:solidFill>
                  <a:schemeClr val="tx2"/>
                </a:solidFill>
              </a:rPr>
              <a:t>Vermittlung von </a:t>
            </a:r>
            <a:r>
              <a:rPr lang="de-DE" smtClean="0">
                <a:solidFill>
                  <a:schemeClr val="tx2"/>
                </a:solidFill>
              </a:rPr>
              <a:t>Information </a:t>
            </a:r>
            <a:r>
              <a:rPr lang="de-DE">
                <a:solidFill>
                  <a:schemeClr val="tx2"/>
                </a:solidFill>
              </a:rPr>
              <a:t>mit grafischen </a:t>
            </a:r>
            <a:r>
              <a:rPr lang="de-DE" smtClean="0">
                <a:solidFill>
                  <a:schemeClr val="tx2"/>
                </a:solidFill>
              </a:rPr>
              <a:t>Elementen</a:t>
            </a:r>
            <a:br>
              <a:rPr lang="de-DE" smtClean="0">
                <a:solidFill>
                  <a:schemeClr val="tx2"/>
                </a:solidFill>
              </a:rPr>
            </a:br>
            <a:r>
              <a:rPr lang="de-AT"/>
              <a:t>Erhöhung der Zugänglichkeit</a:t>
            </a:r>
            <a:endParaRPr lang="de-AT" dirty="0"/>
          </a:p>
        </p:txBody>
      </p:sp>
      <p:sp>
        <p:nvSpPr>
          <p:cNvPr id="4" name="Rechteck 3"/>
          <p:cNvSpPr/>
          <p:nvPr/>
        </p:nvSpPr>
        <p:spPr>
          <a:xfrm>
            <a:off x="2251742" y="1539976"/>
            <a:ext cx="7272808" cy="936104"/>
          </a:xfrm>
          <a:prstGeom prst="rect">
            <a:avLst/>
          </a:prstGeom>
          <a:solidFill>
            <a:srgbClr val="E1FBE7"/>
          </a:solidFill>
        </p:spPr>
        <p:txBody>
          <a:bodyPr wrap="square" anchor="ctr" anchorCtr="0">
            <a:noAutofit/>
          </a:bodyPr>
          <a:lstStyle/>
          <a:p>
            <a:endParaRPr lang="de-AT" sz="1400" b="1" dirty="0" smtClean="0"/>
          </a:p>
          <a:p>
            <a:r>
              <a:rPr lang="de-DE" sz="1400" b="1" dirty="0"/>
              <a:t>Ein Bild spricht mehr als </a:t>
            </a:r>
            <a:r>
              <a:rPr lang="de-DE" sz="1400" b="1"/>
              <a:t>tausend </a:t>
            </a:r>
            <a:r>
              <a:rPr lang="de-DE" sz="1400" b="1" smtClean="0"/>
              <a:t>Worte.</a:t>
            </a:r>
            <a:r>
              <a:rPr lang="de-AT" sz="1400" b="1" dirty="0" smtClean="0"/>
              <a:t/>
            </a:r>
            <a:br>
              <a:rPr lang="de-AT" sz="1400" b="1" dirty="0" smtClean="0"/>
            </a:br>
            <a:r>
              <a:rPr lang="de-AT" sz="500" b="1" dirty="0" smtClean="0"/>
              <a:t/>
            </a:r>
            <a:br>
              <a:rPr lang="de-AT" sz="500" b="1" dirty="0" smtClean="0"/>
            </a:br>
            <a:endParaRPr lang="de-AT" sz="14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657" y="2674920"/>
            <a:ext cx="1027653" cy="102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098" y="3894092"/>
            <a:ext cx="1062212" cy="10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krümmte Verbindung 15"/>
          <p:cNvCxnSpPr/>
          <p:nvPr/>
        </p:nvCxnSpPr>
        <p:spPr>
          <a:xfrm flipV="1">
            <a:off x="9489504" y="6453336"/>
            <a:ext cx="416496" cy="161044"/>
          </a:xfrm>
          <a:prstGeom prst="curvedConnector3">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9" name="Freihandform 18"/>
          <p:cNvSpPr/>
          <p:nvPr/>
        </p:nvSpPr>
        <p:spPr>
          <a:xfrm>
            <a:off x="158942" y="6537960"/>
            <a:ext cx="1736524" cy="137160"/>
          </a:xfrm>
          <a:custGeom>
            <a:avLst/>
            <a:gdLst>
              <a:gd name="connsiteX0" fmla="*/ 0 w 1600200"/>
              <a:gd name="connsiteY0" fmla="*/ 0 h 137160"/>
              <a:gd name="connsiteX1" fmla="*/ 30480 w 1600200"/>
              <a:gd name="connsiteY1" fmla="*/ 137160 h 137160"/>
              <a:gd name="connsiteX2" fmla="*/ 1600200 w 1600200"/>
              <a:gd name="connsiteY2" fmla="*/ 121920 h 137160"/>
              <a:gd name="connsiteX3" fmla="*/ 1356360 w 1600200"/>
              <a:gd name="connsiteY3" fmla="*/ 60960 h 137160"/>
              <a:gd name="connsiteX4" fmla="*/ 1234440 w 1600200"/>
              <a:gd name="connsiteY4" fmla="*/ 38100 h 137160"/>
              <a:gd name="connsiteX5" fmla="*/ 0 w 1600200"/>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137160">
                <a:moveTo>
                  <a:pt x="0" y="0"/>
                </a:moveTo>
                <a:lnTo>
                  <a:pt x="30480" y="137160"/>
                </a:lnTo>
                <a:lnTo>
                  <a:pt x="1600200" y="121920"/>
                </a:lnTo>
                <a:lnTo>
                  <a:pt x="1356360" y="60960"/>
                </a:lnTo>
                <a:lnTo>
                  <a:pt x="1234440" y="381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pic>
        <p:nvPicPr>
          <p:cNvPr id="7" name="Grafik 6"/>
          <p:cNvPicPr>
            <a:picLocks noChangeAspect="1"/>
          </p:cNvPicPr>
          <p:nvPr/>
        </p:nvPicPr>
        <p:blipFill>
          <a:blip r:embed="rId5"/>
          <a:stretch>
            <a:fillRect/>
          </a:stretch>
        </p:blipFill>
        <p:spPr>
          <a:xfrm>
            <a:off x="1477204" y="4943941"/>
            <a:ext cx="3042949" cy="1647390"/>
          </a:xfrm>
          <a:prstGeom prst="rect">
            <a:avLst/>
          </a:prstGeom>
        </p:spPr>
      </p:pic>
      <p:pic>
        <p:nvPicPr>
          <p:cNvPr id="2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66975">
            <a:off x="5177073" y="5457853"/>
            <a:ext cx="6120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6465168" y="4963452"/>
            <a:ext cx="1548797" cy="1600802"/>
            <a:chOff x="6030108" y="806277"/>
            <a:chExt cx="3603946" cy="3630835"/>
          </a:xfrm>
        </p:grpSpPr>
        <p:pic>
          <p:nvPicPr>
            <p:cNvPr id="18" name="Grafik 17"/>
            <p:cNvPicPr>
              <a:picLocks noChangeAspect="1"/>
            </p:cNvPicPr>
            <p:nvPr/>
          </p:nvPicPr>
          <p:blipFill>
            <a:blip r:embed="rId7"/>
            <a:stretch>
              <a:fillRect/>
            </a:stretch>
          </p:blipFill>
          <p:spPr>
            <a:xfrm>
              <a:off x="6030108" y="806277"/>
              <a:ext cx="3603946" cy="3630835"/>
            </a:xfrm>
            <a:prstGeom prst="rect">
              <a:avLst/>
            </a:prstGeom>
          </p:spPr>
        </p:pic>
        <p:pic>
          <p:nvPicPr>
            <p:cNvPr id="20" name="Grafik 19"/>
            <p:cNvPicPr>
              <a:picLocks noChangeAspect="1"/>
            </p:cNvPicPr>
            <p:nvPr/>
          </p:nvPicPr>
          <p:blipFill>
            <a:blip r:embed="rId8"/>
            <a:stretch>
              <a:fillRect/>
            </a:stretch>
          </p:blipFill>
          <p:spPr>
            <a:xfrm>
              <a:off x="7977336" y="3717032"/>
              <a:ext cx="1440160" cy="293950"/>
            </a:xfrm>
            <a:prstGeom prst="rect">
              <a:avLst/>
            </a:prstGeom>
          </p:spPr>
        </p:pic>
      </p:grpSp>
    </p:spTree>
    <p:extLst>
      <p:ext uri="{BB962C8B-B14F-4D97-AF65-F5344CB8AC3E}">
        <p14:creationId xmlns:p14="http://schemas.microsoft.com/office/powerpoint/2010/main" val="1536151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344488" y="1503606"/>
            <a:ext cx="1872208" cy="936104"/>
          </a:xfrm>
          <a:prstGeom prst="rect">
            <a:avLst/>
          </a:prstGeom>
          <a:solidFill>
            <a:schemeClr val="accent1"/>
          </a:solidFill>
        </p:spPr>
        <p:txBody>
          <a:bodyPr wrap="square" anchor="ctr">
            <a:noAutofit/>
          </a:bodyPr>
          <a:lstStyle/>
          <a:p>
            <a:pPr algn="ctr"/>
            <a:r>
              <a:rPr lang="de-AT" sz="2000" b="1" dirty="0" smtClean="0">
                <a:solidFill>
                  <a:schemeClr val="bg1"/>
                </a:solidFill>
                <a:latin typeface="+mj-lt"/>
                <a:cs typeface="Arial" panose="020B0604020202020204" pitchFamily="34" charset="0"/>
              </a:rPr>
              <a:t>#</a:t>
            </a:r>
            <a:r>
              <a:rPr lang="de-AT" sz="2000" b="1" smtClean="0">
                <a:solidFill>
                  <a:schemeClr val="bg1"/>
                </a:solidFill>
                <a:latin typeface="+mj-lt"/>
                <a:cs typeface="Arial" panose="020B0604020202020204" pitchFamily="34" charset="0"/>
              </a:rPr>
              <a:t>50 Feedback-Beratungen</a:t>
            </a:r>
            <a:endParaRPr lang="de-AT" sz="2000" b="1" dirty="0">
              <a:solidFill>
                <a:schemeClr val="bg1"/>
              </a:solidFill>
              <a:latin typeface="+mj-lt"/>
              <a:cs typeface="Arial" panose="020B0604020202020204" pitchFamily="34" charset="0"/>
            </a:endParaRPr>
          </a:p>
        </p:txBody>
      </p:sp>
      <p:sp>
        <p:nvSpPr>
          <p:cNvPr id="54" name="Rechteck 53"/>
          <p:cNvSpPr/>
          <p:nvPr/>
        </p:nvSpPr>
        <p:spPr>
          <a:xfrm>
            <a:off x="1223711" y="5749824"/>
            <a:ext cx="8122926" cy="560343"/>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DE" sz="1100"/>
              <a:t>Bewertung der Wirksamkeit und der Auswirkungen der </a:t>
            </a:r>
            <a:r>
              <a:rPr lang="de-DE" sz="1100" smtClean="0"/>
              <a:t>Maßnahme</a:t>
            </a:r>
          </a:p>
          <a:p>
            <a:pPr marL="171450" indent="-171450">
              <a:spcAft>
                <a:spcPts val="400"/>
              </a:spcAft>
              <a:buFont typeface="Webdings" panose="05030102010509060703" pitchFamily="18" charset="2"/>
              <a:buChar char="8"/>
            </a:pPr>
            <a:r>
              <a:rPr lang="de-AT" sz="1100" smtClean="0"/>
              <a:t>Landesweite Nutzung der Materialien</a:t>
            </a:r>
            <a:endParaRPr lang="de-AT" sz="1100" dirty="0"/>
          </a:p>
        </p:txBody>
      </p:sp>
      <p:sp>
        <p:nvSpPr>
          <p:cNvPr id="55" name="Rechteck 54"/>
          <p:cNvSpPr/>
          <p:nvPr/>
        </p:nvSpPr>
        <p:spPr>
          <a:xfrm>
            <a:off x="1208584" y="5448474"/>
            <a:ext cx="8122926" cy="338554"/>
          </a:xfrm>
          <a:prstGeom prst="rect">
            <a:avLst/>
          </a:prstGeom>
          <a:solidFill>
            <a:schemeClr val="accent1"/>
          </a:solidFill>
        </p:spPr>
        <p:txBody>
          <a:bodyPr wrap="square" lIns="612000">
            <a:spAutoFit/>
          </a:bodyPr>
          <a:lstStyle/>
          <a:p>
            <a:r>
              <a:rPr lang="de-AT" sz="1600" b="1" i="1" smtClean="0">
                <a:solidFill>
                  <a:schemeClr val="bg1"/>
                </a:solidFill>
              </a:rPr>
              <a:t>Wirkungsabschätzung </a:t>
            </a:r>
            <a:endParaRPr lang="de-AT" sz="1600" dirty="0">
              <a:solidFill>
                <a:schemeClr val="bg1"/>
              </a:solidFill>
            </a:endParaRPr>
          </a:p>
        </p:txBody>
      </p:sp>
      <p:sp>
        <p:nvSpPr>
          <p:cNvPr id="52" name="Rechteck 51"/>
          <p:cNvSpPr/>
          <p:nvPr/>
        </p:nvSpPr>
        <p:spPr>
          <a:xfrm>
            <a:off x="1208584" y="4478057"/>
            <a:ext cx="8122926" cy="560343"/>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AT" sz="1100"/>
              <a:t>Persönliche </a:t>
            </a:r>
            <a:r>
              <a:rPr lang="de-AT" sz="1100" smtClean="0"/>
              <a:t>Beratung</a:t>
            </a:r>
          </a:p>
          <a:p>
            <a:pPr marL="171450" indent="-171450">
              <a:spcAft>
                <a:spcPts val="400"/>
              </a:spcAft>
              <a:buFont typeface="Webdings" panose="05030102010509060703" pitchFamily="18" charset="2"/>
              <a:buChar char="8"/>
            </a:pPr>
            <a:r>
              <a:rPr lang="de-DE" sz="1100"/>
              <a:t>Multiplikatoren aus dem Energie- und Sozialbereich in Wien</a:t>
            </a:r>
            <a:endParaRPr lang="de-AT" sz="1100" dirty="0"/>
          </a:p>
        </p:txBody>
      </p:sp>
      <p:sp>
        <p:nvSpPr>
          <p:cNvPr id="53" name="Rechteck 52"/>
          <p:cNvSpPr/>
          <p:nvPr/>
        </p:nvSpPr>
        <p:spPr>
          <a:xfrm>
            <a:off x="1208584" y="4139503"/>
            <a:ext cx="8122926" cy="338554"/>
          </a:xfrm>
          <a:prstGeom prst="rect">
            <a:avLst/>
          </a:prstGeom>
          <a:solidFill>
            <a:schemeClr val="accent1"/>
          </a:solidFill>
        </p:spPr>
        <p:txBody>
          <a:bodyPr wrap="square" lIns="612000">
            <a:spAutoFit/>
          </a:bodyPr>
          <a:lstStyle/>
          <a:p>
            <a:r>
              <a:rPr lang="de-AT" sz="1600" b="1" i="1" dirty="0" smtClean="0">
                <a:solidFill>
                  <a:schemeClr val="bg1"/>
                </a:solidFill>
              </a:rPr>
              <a:t>Dissemination</a:t>
            </a:r>
            <a:endParaRPr lang="de-AT" sz="1600" dirty="0">
              <a:solidFill>
                <a:schemeClr val="bg1"/>
              </a:solidFill>
            </a:endParaRPr>
          </a:p>
        </p:txBody>
      </p:sp>
      <p:sp>
        <p:nvSpPr>
          <p:cNvPr id="8" name="Rechteck 7"/>
          <p:cNvSpPr/>
          <p:nvPr/>
        </p:nvSpPr>
        <p:spPr>
          <a:xfrm>
            <a:off x="1208584" y="3133976"/>
            <a:ext cx="8122926" cy="645915"/>
          </a:xfrm>
          <a:prstGeom prst="rect">
            <a:avLst/>
          </a:prstGeom>
          <a:solidFill>
            <a:schemeClr val="tx1">
              <a:lumMod val="10000"/>
              <a:lumOff val="90000"/>
            </a:schemeClr>
          </a:solidFill>
        </p:spPr>
        <p:txBody>
          <a:bodyPr wrap="square" lIns="504000" tIns="0" rIns="36000" anchor="ctr">
            <a:noAutofit/>
          </a:bodyPr>
          <a:lstStyle/>
          <a:p>
            <a:pPr marL="171450" indent="-171450">
              <a:spcAft>
                <a:spcPts val="400"/>
              </a:spcAft>
              <a:buFont typeface="Webdings" panose="05030102010509060703" pitchFamily="18" charset="2"/>
              <a:buChar char="8"/>
            </a:pPr>
            <a:r>
              <a:rPr lang="de-AT" sz="1100"/>
              <a:t>Unmittelbar in der </a:t>
            </a:r>
            <a:r>
              <a:rPr lang="de-AT" sz="1100" smtClean="0"/>
              <a:t>Beratungsarbeit</a:t>
            </a:r>
          </a:p>
          <a:p>
            <a:pPr marL="171450" indent="-171450">
              <a:spcAft>
                <a:spcPts val="400"/>
              </a:spcAft>
              <a:buFont typeface="Webdings" panose="05030102010509060703" pitchFamily="18" charset="2"/>
              <a:buChar char="8"/>
            </a:pPr>
            <a:r>
              <a:rPr lang="de-AT" sz="1100" smtClean="0"/>
              <a:t>Bezüglich </a:t>
            </a:r>
            <a:r>
              <a:rPr lang="de-AT" sz="1100"/>
              <a:t>Inhalt und </a:t>
            </a:r>
            <a:r>
              <a:rPr lang="de-AT" sz="1100" smtClean="0"/>
              <a:t>Relevanz</a:t>
            </a:r>
          </a:p>
          <a:p>
            <a:pPr marL="171450" indent="-171450">
              <a:spcAft>
                <a:spcPts val="400"/>
              </a:spcAft>
              <a:buFont typeface="Webdings" panose="05030102010509060703" pitchFamily="18" charset="2"/>
              <a:buChar char="8"/>
            </a:pPr>
            <a:r>
              <a:rPr lang="de-AT" sz="1100" smtClean="0"/>
              <a:t>Optimierung des Designs</a:t>
            </a:r>
            <a:endParaRPr lang="de-AT" sz="1100" dirty="0"/>
          </a:p>
        </p:txBody>
      </p:sp>
      <p:sp>
        <p:nvSpPr>
          <p:cNvPr id="6" name="Rechteck 5"/>
          <p:cNvSpPr/>
          <p:nvPr/>
        </p:nvSpPr>
        <p:spPr>
          <a:xfrm>
            <a:off x="1208584" y="2795422"/>
            <a:ext cx="8122926" cy="338554"/>
          </a:xfrm>
          <a:prstGeom prst="rect">
            <a:avLst/>
          </a:prstGeom>
          <a:solidFill>
            <a:schemeClr val="accent1"/>
          </a:solidFill>
        </p:spPr>
        <p:txBody>
          <a:bodyPr wrap="square" lIns="612000">
            <a:spAutoFit/>
          </a:bodyPr>
          <a:lstStyle/>
          <a:p>
            <a:r>
              <a:rPr lang="de-DE" sz="1600" b="1" i="1" smtClean="0">
                <a:solidFill>
                  <a:schemeClr val="bg1"/>
                </a:solidFill>
              </a:rPr>
              <a:t>Aufnahme von Feedback</a:t>
            </a:r>
            <a:endParaRPr lang="de-AT" sz="1600" dirty="0">
              <a:solidFill>
                <a:schemeClr val="bg1"/>
              </a:solidFill>
            </a:endParaRPr>
          </a:p>
        </p:txBody>
      </p:sp>
      <p:sp>
        <p:nvSpPr>
          <p:cNvPr id="3" name="Titel 2"/>
          <p:cNvSpPr>
            <a:spLocks noGrp="1"/>
          </p:cNvSpPr>
          <p:nvPr>
            <p:ph type="title"/>
          </p:nvPr>
        </p:nvSpPr>
        <p:spPr>
          <a:xfrm>
            <a:off x="158942" y="275270"/>
            <a:ext cx="8146240" cy="854968"/>
          </a:xfrm>
        </p:spPr>
        <p:txBody>
          <a:bodyPr/>
          <a:lstStyle/>
          <a:p>
            <a:r>
              <a:rPr lang="de-AT">
                <a:solidFill>
                  <a:schemeClr val="tx2"/>
                </a:solidFill>
              </a:rPr>
              <a:t>Pilotphase, Verbreitung und </a:t>
            </a:r>
            <a:r>
              <a:rPr lang="de-AT" smtClean="0">
                <a:solidFill>
                  <a:schemeClr val="tx2"/>
                </a:solidFill>
              </a:rPr>
              <a:t>Wirkungsabschätzung</a:t>
            </a:r>
            <a:r>
              <a:rPr lang="de-AT">
                <a:solidFill>
                  <a:schemeClr val="tx2"/>
                </a:solidFill>
              </a:rPr>
              <a:t/>
            </a:r>
            <a:br>
              <a:rPr lang="de-AT">
                <a:solidFill>
                  <a:schemeClr val="tx2"/>
                </a:solidFill>
              </a:rPr>
            </a:br>
            <a:r>
              <a:rPr lang="de-DE"/>
              <a:t>Ermöglicht eine nachhaltige und breite Nutzung in der Praxis</a:t>
            </a:r>
            <a:endParaRPr lang="de-AT" dirty="0"/>
          </a:p>
        </p:txBody>
      </p:sp>
      <p:sp>
        <p:nvSpPr>
          <p:cNvPr id="4" name="Rechteck 3"/>
          <p:cNvSpPr/>
          <p:nvPr/>
        </p:nvSpPr>
        <p:spPr>
          <a:xfrm>
            <a:off x="2216696" y="1503606"/>
            <a:ext cx="7272808" cy="936104"/>
          </a:xfrm>
          <a:prstGeom prst="rect">
            <a:avLst/>
          </a:prstGeom>
          <a:solidFill>
            <a:srgbClr val="E1FBE7"/>
          </a:solidFill>
        </p:spPr>
        <p:txBody>
          <a:bodyPr wrap="square" anchor="ctr" anchorCtr="0">
            <a:noAutofit/>
          </a:bodyPr>
          <a:lstStyle/>
          <a:p>
            <a:r>
              <a:rPr lang="de-DE" sz="1400" b="1"/>
              <a:t>Für energiearme Haushalte in Wien als dem Bundesland mit dem höchsten Anteil an armutsgefährdeten </a:t>
            </a:r>
            <a:r>
              <a:rPr lang="de-DE" sz="1400" b="1" smtClean="0"/>
              <a:t>Personen.</a:t>
            </a:r>
            <a:endParaRPr lang="de-AT" sz="14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881" y="2795422"/>
            <a:ext cx="985677" cy="98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krümmte Verbindung 15"/>
          <p:cNvCxnSpPr/>
          <p:nvPr/>
        </p:nvCxnSpPr>
        <p:spPr>
          <a:xfrm flipV="1">
            <a:off x="9489504" y="6453336"/>
            <a:ext cx="416496" cy="161044"/>
          </a:xfrm>
          <a:prstGeom prst="curvedConnector3">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9" name="Freihandform 18"/>
          <p:cNvSpPr/>
          <p:nvPr/>
        </p:nvSpPr>
        <p:spPr>
          <a:xfrm>
            <a:off x="158942" y="6537960"/>
            <a:ext cx="1736524" cy="137160"/>
          </a:xfrm>
          <a:custGeom>
            <a:avLst/>
            <a:gdLst>
              <a:gd name="connsiteX0" fmla="*/ 0 w 1600200"/>
              <a:gd name="connsiteY0" fmla="*/ 0 h 137160"/>
              <a:gd name="connsiteX1" fmla="*/ 30480 w 1600200"/>
              <a:gd name="connsiteY1" fmla="*/ 137160 h 137160"/>
              <a:gd name="connsiteX2" fmla="*/ 1600200 w 1600200"/>
              <a:gd name="connsiteY2" fmla="*/ 121920 h 137160"/>
              <a:gd name="connsiteX3" fmla="*/ 1356360 w 1600200"/>
              <a:gd name="connsiteY3" fmla="*/ 60960 h 137160"/>
              <a:gd name="connsiteX4" fmla="*/ 1234440 w 1600200"/>
              <a:gd name="connsiteY4" fmla="*/ 38100 h 137160"/>
              <a:gd name="connsiteX5" fmla="*/ 0 w 1600200"/>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137160">
                <a:moveTo>
                  <a:pt x="0" y="0"/>
                </a:moveTo>
                <a:lnTo>
                  <a:pt x="30480" y="137160"/>
                </a:lnTo>
                <a:lnTo>
                  <a:pt x="1600200" y="121920"/>
                </a:lnTo>
                <a:lnTo>
                  <a:pt x="1356360" y="60960"/>
                </a:lnTo>
                <a:lnTo>
                  <a:pt x="1234440" y="381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pic>
        <p:nvPicPr>
          <p:cNvPr id="21"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138" y="5448474"/>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llipse 17"/>
          <p:cNvSpPr/>
          <p:nvPr/>
        </p:nvSpPr>
        <p:spPr>
          <a:xfrm>
            <a:off x="812862" y="4168866"/>
            <a:ext cx="761186" cy="81731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FFFFFF"/>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204" y="4418233"/>
            <a:ext cx="492011" cy="32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3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21528" y="4093474"/>
            <a:ext cx="4576875" cy="13260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smtClean="0">
                <a:ln>
                  <a:noFill/>
                </a:ln>
                <a:solidFill>
                  <a:srgbClr val="007DBE"/>
                </a:solidFill>
                <a:effectLst/>
                <a:uLnTx/>
                <a:uFillTx/>
                <a:latin typeface="Calibri"/>
                <a:ea typeface="+mn-ea"/>
                <a:cs typeface="+mn-cs"/>
                <a:hlinkClick r:id="rId2"/>
              </a:rPr>
              <a:t>https</a:t>
            </a:r>
            <a:r>
              <a:rPr kumimoji="0" lang="en-US" sz="2400" b="0" i="0" u="none" strike="noStrike" kern="1200" cap="none" spc="0" normalizeH="0" baseline="0" noProof="0">
                <a:ln>
                  <a:noFill/>
                </a:ln>
                <a:solidFill>
                  <a:srgbClr val="007DBE"/>
                </a:solidFill>
                <a:effectLst/>
                <a:uLnTx/>
                <a:uFillTx/>
                <a:latin typeface="Calibri"/>
                <a:ea typeface="+mn-ea"/>
                <a:cs typeface="+mn-cs"/>
                <a:hlinkClick r:id="rId2"/>
              </a:rPr>
              <a:t>://www.enpor.eu</a:t>
            </a:r>
            <a:r>
              <a:rPr kumimoji="0" lang="en-US" sz="2400" b="0" i="0" u="none" strike="noStrike" kern="1200" cap="none" spc="0" normalizeH="0" baseline="0" noProof="0" smtClean="0">
                <a:ln>
                  <a:noFill/>
                </a:ln>
                <a:solidFill>
                  <a:srgbClr val="007DBE"/>
                </a:solidFill>
                <a:effectLst/>
                <a:uLnTx/>
                <a:uFillTx/>
                <a:latin typeface="Calibri"/>
                <a:ea typeface="+mn-ea"/>
                <a:cs typeface="+mn-cs"/>
                <a:hlinkClick r:id="rId2"/>
              </a:rPr>
              <a:t>/</a:t>
            </a:r>
            <a:endParaRPr kumimoji="0" lang="en-US" sz="2400" b="0" i="0" u="none" strike="noStrike" kern="1200" cap="none" spc="0" normalizeH="0" baseline="0" noProof="0" smtClean="0">
              <a:ln>
                <a:noFill/>
              </a:ln>
              <a:solidFill>
                <a:srgbClr val="007DB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400" b="0" i="0" u="none" strike="noStrike" kern="1200" cap="none" spc="0" normalizeH="0" baseline="0" noProof="0">
                <a:ln>
                  <a:noFill/>
                </a:ln>
                <a:solidFill>
                  <a:srgbClr val="007DBE"/>
                </a:solidFill>
                <a:effectLst/>
                <a:uLnTx/>
                <a:uFillTx/>
                <a:latin typeface="Calibri"/>
                <a:ea typeface="+mn-ea"/>
                <a:cs typeface="+mn-cs"/>
              </a:rPr>
              <a:t> </a:t>
            </a:r>
            <a:r>
              <a:rPr kumimoji="0" lang="en-US" sz="2400" b="0" i="0" u="none" strike="noStrike" kern="1200" cap="none" spc="0" normalizeH="0" baseline="0" noProof="0" smtClean="0">
                <a:ln>
                  <a:noFill/>
                </a:ln>
                <a:solidFill>
                  <a:srgbClr val="007DBE"/>
                </a:solidFill>
                <a:effectLst/>
                <a:uLnTx/>
                <a:uFillTx/>
                <a:latin typeface="Calibri"/>
                <a:ea typeface="+mn-ea"/>
                <a:cs typeface="+mn-cs"/>
              </a:rPr>
              <a:t>        @EnporProject </a:t>
            </a:r>
            <a:endParaRPr kumimoji="0" lang="de-AT" sz="2400" b="0" i="0" u="none" strike="noStrike" kern="1200" cap="none" spc="0" normalizeH="0" baseline="0" noProof="0" smtClean="0">
              <a:ln>
                <a:noFill/>
              </a:ln>
              <a:solidFill>
                <a:srgbClr val="007DB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de-AT" sz="1800" b="0" i="0" u="none" strike="noStrike" kern="1200" cap="none" spc="0" normalizeH="0" baseline="0" noProof="0" dirty="0" smtClean="0">
              <a:ln>
                <a:noFill/>
              </a:ln>
              <a:solidFill>
                <a:srgbClr val="323232"/>
              </a:solidFill>
              <a:effectLst/>
              <a:uLnTx/>
              <a:uFillTx/>
              <a:latin typeface="Calibri"/>
              <a:ea typeface="+mn-ea"/>
              <a:cs typeface="+mn-cs"/>
            </a:endParaRPr>
          </a:p>
        </p:txBody>
      </p:sp>
      <p:sp>
        <p:nvSpPr>
          <p:cNvPr id="4" name="Textfeld 3"/>
          <p:cNvSpPr txBox="1"/>
          <p:nvPr/>
        </p:nvSpPr>
        <p:spPr>
          <a:xfrm>
            <a:off x="514045" y="1084107"/>
            <a:ext cx="5591083" cy="3009367"/>
          </a:xfrm>
          <a:prstGeom prst="rect">
            <a:avLst/>
          </a:prstGeom>
        </p:spPr>
        <p:txBody>
          <a:bodyPr wrap="square" rtlCol="0" anchor="t">
            <a:noAutofit/>
          </a:bodyPr>
          <a:lstStyle/>
          <a:p>
            <a:pPr marL="0" marR="0" lvl="0" indent="0" algn="l" defTabSz="990570" rtl="0" eaLnBrk="1" fontAlgn="auto" latinLnBrk="0" hangingPunct="1">
              <a:lnSpc>
                <a:spcPct val="100000"/>
              </a:lnSpc>
              <a:spcBef>
                <a:spcPts val="0"/>
              </a:spcBef>
              <a:spcAft>
                <a:spcPts val="650"/>
              </a:spcAft>
              <a:buClrTx/>
              <a:buSzTx/>
              <a:buFontTx/>
              <a:buNone/>
              <a:tabLst/>
              <a:defRPr/>
            </a:pPr>
            <a:r>
              <a:rPr kumimoji="0" lang="de-AT" sz="2400" b="1" i="0" u="none" strike="noStrike" kern="1200" cap="none" spc="0" normalizeH="0" baseline="0" noProof="0">
                <a:ln>
                  <a:noFill/>
                </a:ln>
                <a:solidFill>
                  <a:srgbClr val="323232"/>
                </a:solidFill>
                <a:effectLst/>
                <a:uLnTx/>
                <a:uFillTx/>
                <a:latin typeface="Calibri"/>
                <a:ea typeface="+mn-ea"/>
                <a:cs typeface="+mn-cs"/>
              </a:rPr>
              <a:t>BA, </a:t>
            </a:r>
            <a:r>
              <a:rPr kumimoji="0" lang="de-AT" sz="2400" b="1" i="0" u="none" strike="noStrike" kern="1200" cap="none" spc="0" normalizeH="0" baseline="0" noProof="0" smtClean="0">
                <a:ln>
                  <a:noFill/>
                </a:ln>
                <a:solidFill>
                  <a:srgbClr val="323232"/>
                </a:solidFill>
                <a:effectLst/>
                <a:uLnTx/>
                <a:uFillTx/>
                <a:latin typeface="Calibri"/>
                <a:ea typeface="+mn-ea"/>
                <a:cs typeface="+mn-cs"/>
              </a:rPr>
              <a:t>MA Kerstin Schilcher</a:t>
            </a:r>
          </a:p>
          <a:p>
            <a:pPr marL="0" marR="0" lvl="0" indent="0" algn="l" defTabSz="990570" rtl="0" eaLnBrk="1" fontAlgn="auto" latinLnBrk="0" hangingPunct="1">
              <a:lnSpc>
                <a:spcPct val="100000"/>
              </a:lnSpc>
              <a:spcBef>
                <a:spcPts val="0"/>
              </a:spcBef>
              <a:spcAft>
                <a:spcPts val="650"/>
              </a:spcAft>
              <a:buClrTx/>
              <a:buSzTx/>
              <a:buFontTx/>
              <a:buNone/>
              <a:tabLst/>
              <a:defRPr/>
            </a:pPr>
            <a:r>
              <a:rPr kumimoji="0" lang="de-AT" sz="2400" b="1" i="0" u="none" strike="noStrike" kern="1200" cap="none" spc="0" normalizeH="0" baseline="0" noProof="0" smtClean="0">
                <a:ln>
                  <a:noFill/>
                </a:ln>
                <a:solidFill>
                  <a:srgbClr val="323232"/>
                </a:solidFill>
                <a:effectLst/>
                <a:uLnTx/>
                <a:uFillTx/>
                <a:latin typeface="Calibri"/>
                <a:ea typeface="+mn-ea"/>
                <a:cs typeface="+mn-cs"/>
              </a:rPr>
              <a:t>DI Altan Sahin</a:t>
            </a:r>
            <a:endParaRPr kumimoji="0" lang="de-AT" sz="2400" b="1" i="0" u="none" strike="noStrike" kern="1200" cap="none" spc="0" normalizeH="0" baseline="0" noProof="0" dirty="0">
              <a:ln>
                <a:noFill/>
              </a:ln>
              <a:solidFill>
                <a:srgbClr val="323232"/>
              </a:solidFill>
              <a:effectLst/>
              <a:uLnTx/>
              <a:uFillTx/>
              <a:latin typeface="Calibri"/>
              <a:ea typeface="+mn-ea"/>
              <a:cs typeface="+mn-cs"/>
            </a:endParaRPr>
          </a:p>
          <a:p>
            <a:pPr marL="0" marR="0" lvl="0" indent="0" algn="l" defTabSz="990570" rtl="0" eaLnBrk="1" fontAlgn="auto" latinLnBrk="0" hangingPunct="1">
              <a:lnSpc>
                <a:spcPct val="100000"/>
              </a:lnSpc>
              <a:spcBef>
                <a:spcPts val="0"/>
              </a:spcBef>
              <a:spcAft>
                <a:spcPts val="650"/>
              </a:spcAft>
              <a:buClrTx/>
              <a:buSzTx/>
              <a:buFontTx/>
              <a:buNone/>
              <a:tabLst/>
              <a:defRPr/>
            </a:pPr>
            <a:r>
              <a:rPr kumimoji="0" lang="de-AT" altLang="de-DE" sz="1800" b="1" i="0" u="none" strike="noStrike" kern="1200" cap="none" spc="0" normalizeH="0" baseline="0" noProof="0" dirty="0" smtClean="0">
                <a:ln>
                  <a:noFill/>
                </a:ln>
                <a:solidFill>
                  <a:srgbClr val="CE321A"/>
                </a:solidFill>
                <a:effectLst/>
                <a:uLnTx/>
                <a:uFillTx/>
                <a:latin typeface="Calibri" pitchFamily="34" charset="0"/>
                <a:ea typeface="Times New Roman" pitchFamily="18" charset="0"/>
                <a:cs typeface="Times New Roman" pitchFamily="18" charset="0"/>
              </a:rPr>
              <a:t>Österreichische </a:t>
            </a:r>
            <a:r>
              <a:rPr kumimoji="0" lang="de-AT" altLang="de-DE" sz="1800" b="1" i="0" u="none" strike="noStrike" kern="1200" cap="none" spc="0" normalizeH="0" baseline="0" noProof="0" dirty="0">
                <a:ln>
                  <a:noFill/>
                </a:ln>
                <a:solidFill>
                  <a:srgbClr val="CE321A"/>
                </a:solidFill>
                <a:effectLst/>
                <a:uLnTx/>
                <a:uFillTx/>
                <a:latin typeface="Calibri" pitchFamily="34" charset="0"/>
                <a:ea typeface="Times New Roman" pitchFamily="18" charset="0"/>
                <a:cs typeface="Times New Roman" pitchFamily="18" charset="0"/>
              </a:rPr>
              <a:t>Energieagentur - Austrian </a:t>
            </a:r>
            <a:r>
              <a:rPr kumimoji="0" lang="de-AT" altLang="de-DE" sz="1800" b="1" i="0" u="none" strike="noStrike" kern="1200" cap="none" spc="0" normalizeH="0" baseline="0" noProof="0">
                <a:ln>
                  <a:noFill/>
                </a:ln>
                <a:solidFill>
                  <a:srgbClr val="CE321A"/>
                </a:solidFill>
                <a:effectLst/>
                <a:uLnTx/>
                <a:uFillTx/>
                <a:latin typeface="Calibri" pitchFamily="34" charset="0"/>
                <a:ea typeface="Times New Roman" pitchFamily="18" charset="0"/>
                <a:cs typeface="Times New Roman" pitchFamily="18" charset="0"/>
              </a:rPr>
              <a:t>Energy </a:t>
            </a:r>
            <a:r>
              <a:rPr kumimoji="0" lang="de-AT" altLang="de-DE" sz="1800" b="1" i="0" u="none" strike="noStrike" kern="1200" cap="none" spc="0" normalizeH="0" baseline="0" noProof="0" smtClean="0">
                <a:ln>
                  <a:noFill/>
                </a:ln>
                <a:solidFill>
                  <a:srgbClr val="CE321A"/>
                </a:solidFill>
                <a:effectLst/>
                <a:uLnTx/>
                <a:uFillTx/>
                <a:latin typeface="Calibri" pitchFamily="34" charset="0"/>
                <a:ea typeface="Times New Roman" pitchFamily="18" charset="0"/>
                <a:cs typeface="Times New Roman" pitchFamily="18" charset="0"/>
              </a:rPr>
              <a:t>Agency</a:t>
            </a:r>
            <a:endParaRPr kumimoji="0" lang="de-AT" altLang="de-DE" sz="1000" b="0" i="0" u="none" strike="noStrike" kern="1200" cap="none" spc="0" normalizeH="0" baseline="0" noProof="0" dirty="0">
              <a:ln>
                <a:noFill/>
              </a:ln>
              <a:solidFill>
                <a:srgbClr val="323232"/>
              </a:solidFill>
              <a:effectLst/>
              <a:uLnTx/>
              <a:uFillTx/>
              <a:latin typeface="Arial" pitchFamily="34" charset="0"/>
              <a:ea typeface="+mn-ea"/>
              <a:cs typeface="Arial" pitchFamily="34" charset="0"/>
            </a:endParaRPr>
          </a:p>
          <a:p>
            <a:pPr marL="0" marR="0" lvl="0" indent="0" algn="l" defTabSz="990570" rtl="0" eaLnBrk="1" fontAlgn="auto" latinLnBrk="0" hangingPunct="1">
              <a:lnSpc>
                <a:spcPct val="100000"/>
              </a:lnSpc>
              <a:spcBef>
                <a:spcPts val="0"/>
              </a:spcBef>
              <a:spcAft>
                <a:spcPts val="325"/>
              </a:spcAft>
              <a:buClrTx/>
              <a:buSzTx/>
              <a:buFontTx/>
              <a:buNone/>
              <a:tabLst/>
              <a:defRPr/>
            </a:pPr>
            <a:r>
              <a:rPr kumimoji="0" lang="de-AT" altLang="de-DE" sz="1800" b="0" i="0" u="none" strike="noStrike" kern="1200" cap="none" spc="0" normalizeH="0" baseline="0" noProof="0" smtClean="0">
                <a:ln>
                  <a:noFill/>
                </a:ln>
                <a:solidFill>
                  <a:srgbClr val="323232">
                    <a:lumMod val="90000"/>
                    <a:lumOff val="10000"/>
                  </a:srgbClr>
                </a:solidFill>
                <a:effectLst/>
                <a:uLnTx/>
                <a:uFillTx/>
                <a:latin typeface="Calibri"/>
                <a:ea typeface="+mn-ea"/>
                <a:cs typeface="+mn-cs"/>
                <a:hlinkClick r:id=""/>
              </a:rPr>
              <a:t>kerstin.schilcher@energyagency.at</a:t>
            </a:r>
          </a:p>
          <a:p>
            <a:pPr marL="0" marR="0" lvl="0" indent="0" algn="l" defTabSz="990570" rtl="0" eaLnBrk="1" fontAlgn="auto" latinLnBrk="0" hangingPunct="1">
              <a:lnSpc>
                <a:spcPct val="100000"/>
              </a:lnSpc>
              <a:spcBef>
                <a:spcPts val="0"/>
              </a:spcBef>
              <a:spcAft>
                <a:spcPts val="325"/>
              </a:spcAft>
              <a:buClrTx/>
              <a:buSzTx/>
              <a:buFontTx/>
              <a:buNone/>
              <a:tabLst/>
              <a:defRPr/>
            </a:pPr>
            <a:r>
              <a:rPr kumimoji="0" lang="de-AT" altLang="de-DE" sz="1800" b="0" i="0" u="none" strike="noStrike" kern="1200" cap="none" spc="0" normalizeH="0" baseline="0" noProof="0" smtClean="0">
                <a:ln>
                  <a:noFill/>
                </a:ln>
                <a:solidFill>
                  <a:srgbClr val="323232">
                    <a:lumMod val="90000"/>
                    <a:lumOff val="10000"/>
                  </a:srgbClr>
                </a:solidFill>
                <a:effectLst/>
                <a:uLnTx/>
                <a:uFillTx/>
                <a:latin typeface="Calibri"/>
                <a:ea typeface="+mn-ea"/>
                <a:cs typeface="+mn-cs"/>
                <a:hlinkClick r:id=""/>
              </a:rPr>
              <a:t>altan.sahin@energyagency.at</a:t>
            </a:r>
            <a:endParaRPr kumimoji="0" lang="de-AT" altLang="de-DE" sz="1800" b="0" i="0" u="none" strike="noStrike" kern="1200" cap="none" spc="0" normalizeH="0" baseline="0" noProof="0" dirty="0">
              <a:ln>
                <a:noFill/>
              </a:ln>
              <a:solidFill>
                <a:srgbClr val="323232">
                  <a:lumMod val="90000"/>
                  <a:lumOff val="10000"/>
                </a:srgbClr>
              </a:solidFill>
              <a:effectLst/>
              <a:uLnTx/>
              <a:uFillTx/>
              <a:latin typeface="Calibri"/>
              <a:ea typeface="+mn-ea"/>
              <a:cs typeface="+mn-cs"/>
              <a:hlinkClick r:id=""/>
            </a:endParaRPr>
          </a:p>
          <a:p>
            <a:pPr marL="0" marR="0" lvl="0" indent="0" algn="l" defTabSz="990570" rtl="0" eaLnBrk="1" fontAlgn="auto" latinLnBrk="0" hangingPunct="1">
              <a:lnSpc>
                <a:spcPct val="100000"/>
              </a:lnSpc>
              <a:spcBef>
                <a:spcPts val="0"/>
              </a:spcBef>
              <a:spcAft>
                <a:spcPts val="325"/>
              </a:spcAft>
              <a:buClrTx/>
              <a:buSzTx/>
              <a:buFontTx/>
              <a:buNone/>
              <a:tabLst/>
              <a:defRPr/>
            </a:pPr>
            <a:r>
              <a:rPr kumimoji="0" lang="de-AT" altLang="de-DE" sz="1800" b="0" i="0" u="none" strike="noStrike" kern="1200" cap="none" spc="0" normalizeH="0" baseline="0" noProof="0" dirty="0">
                <a:ln>
                  <a:noFill/>
                </a:ln>
                <a:solidFill>
                  <a:srgbClr val="323232"/>
                </a:solidFill>
                <a:effectLst/>
                <a:uLnTx/>
                <a:uFillTx/>
                <a:latin typeface="Calibri"/>
                <a:ea typeface="+mn-ea"/>
                <a:cs typeface="+mn-cs"/>
              </a:rPr>
              <a:t/>
            </a:r>
            <a:br>
              <a:rPr kumimoji="0" lang="de-AT" altLang="de-DE" sz="1800" b="0" i="0" u="none" strike="noStrike" kern="1200" cap="none" spc="0" normalizeH="0" baseline="0" noProof="0" dirty="0">
                <a:ln>
                  <a:noFill/>
                </a:ln>
                <a:solidFill>
                  <a:srgbClr val="323232"/>
                </a:solidFill>
                <a:effectLst/>
                <a:uLnTx/>
                <a:uFillTx/>
                <a:latin typeface="Calibri"/>
                <a:ea typeface="+mn-ea"/>
                <a:cs typeface="+mn-cs"/>
              </a:rPr>
            </a:br>
            <a:r>
              <a:rPr kumimoji="0" lang="de-AT" altLang="de-DE" sz="1800" b="0" i="0" u="none" strike="noStrike" kern="1200" cap="none" spc="0" normalizeH="0" baseline="0" noProof="0" dirty="0" err="1">
                <a:ln>
                  <a:noFill/>
                </a:ln>
                <a:solidFill>
                  <a:srgbClr val="323232"/>
                </a:solidFill>
                <a:effectLst/>
                <a:uLnTx/>
                <a:uFillTx/>
                <a:latin typeface="Calibri"/>
                <a:ea typeface="+mn-ea"/>
                <a:cs typeface="+mn-cs"/>
              </a:rPr>
              <a:t>Mariahilfer</a:t>
            </a:r>
            <a:r>
              <a:rPr kumimoji="0" lang="de-AT" altLang="de-DE" sz="1800" b="0" i="0" u="none" strike="noStrike" kern="1200" cap="none" spc="0" normalizeH="0" baseline="0" noProof="0" dirty="0">
                <a:ln>
                  <a:noFill/>
                </a:ln>
                <a:solidFill>
                  <a:srgbClr val="323232"/>
                </a:solidFill>
                <a:effectLst/>
                <a:uLnTx/>
                <a:uFillTx/>
                <a:latin typeface="Calibri"/>
                <a:ea typeface="+mn-ea"/>
                <a:cs typeface="+mn-cs"/>
              </a:rPr>
              <a:t> Straße 136 </a:t>
            </a:r>
            <a:r>
              <a:rPr kumimoji="0" lang="de-AT" altLang="de-DE" sz="1800" b="0" i="0" u="none" strike="noStrike" kern="1200" cap="none" spc="0" normalizeH="0" baseline="0" noProof="0" dirty="0">
                <a:ln>
                  <a:noFill/>
                </a:ln>
                <a:solidFill>
                  <a:srgbClr val="CE321A"/>
                </a:solidFill>
                <a:effectLst/>
                <a:uLnTx/>
                <a:uFillTx/>
                <a:latin typeface="Calibri"/>
                <a:ea typeface="+mn-ea"/>
                <a:cs typeface="+mn-cs"/>
              </a:rPr>
              <a:t>|</a:t>
            </a:r>
            <a:r>
              <a:rPr kumimoji="0" lang="de-AT" altLang="de-DE" sz="1800" b="0" i="0" u="none" strike="noStrike" kern="1200" cap="none" spc="0" normalizeH="0" baseline="0" noProof="0" dirty="0">
                <a:ln>
                  <a:noFill/>
                </a:ln>
                <a:solidFill>
                  <a:srgbClr val="323232">
                    <a:lumMod val="90000"/>
                    <a:lumOff val="10000"/>
                  </a:srgbClr>
                </a:solidFill>
                <a:effectLst/>
                <a:uLnTx/>
                <a:uFillTx/>
                <a:latin typeface="Calibri"/>
                <a:ea typeface="+mn-ea"/>
                <a:cs typeface="+mn-cs"/>
              </a:rPr>
              <a:t> </a:t>
            </a:r>
            <a:r>
              <a:rPr kumimoji="0" lang="de-AT" altLang="de-DE" sz="1800" b="0" i="0" u="none" strike="noStrike" kern="1200" cap="none" spc="0" normalizeH="0" baseline="0" noProof="0" dirty="0">
                <a:ln>
                  <a:noFill/>
                </a:ln>
                <a:solidFill>
                  <a:srgbClr val="323232"/>
                </a:solidFill>
                <a:effectLst/>
                <a:uLnTx/>
                <a:uFillTx/>
                <a:latin typeface="Calibri"/>
                <a:ea typeface="+mn-ea"/>
                <a:cs typeface="+mn-cs"/>
              </a:rPr>
              <a:t>1150 Wien </a:t>
            </a:r>
            <a:r>
              <a:rPr kumimoji="0" lang="de-AT" altLang="de-DE" sz="1800" b="0" i="0" u="none" strike="noStrike" kern="1200" cap="none" spc="0" normalizeH="0" baseline="0" noProof="0" dirty="0">
                <a:ln>
                  <a:noFill/>
                </a:ln>
                <a:solidFill>
                  <a:srgbClr val="CE321A"/>
                </a:solidFill>
                <a:effectLst/>
                <a:uLnTx/>
                <a:uFillTx/>
                <a:latin typeface="Calibri"/>
                <a:ea typeface="+mn-ea"/>
                <a:cs typeface="+mn-cs"/>
              </a:rPr>
              <a:t>|</a:t>
            </a:r>
            <a:r>
              <a:rPr kumimoji="0" lang="de-AT" altLang="de-DE" sz="1800" b="0" i="0" u="none" strike="noStrike" kern="1200" cap="none" spc="0" normalizeH="0" baseline="0" noProof="0" dirty="0">
                <a:ln>
                  <a:noFill/>
                </a:ln>
                <a:solidFill>
                  <a:srgbClr val="323232">
                    <a:lumMod val="90000"/>
                    <a:lumOff val="10000"/>
                  </a:srgbClr>
                </a:solidFill>
                <a:effectLst/>
                <a:uLnTx/>
                <a:uFillTx/>
                <a:latin typeface="Calibri"/>
                <a:ea typeface="+mn-ea"/>
                <a:cs typeface="+mn-cs"/>
              </a:rPr>
              <a:t> </a:t>
            </a:r>
            <a:r>
              <a:rPr kumimoji="0" lang="de-AT" altLang="de-DE" sz="1800" b="0" i="0" u="none" strike="noStrike" kern="1200" cap="none" spc="0" normalizeH="0" baseline="0" noProof="0" dirty="0">
                <a:ln>
                  <a:noFill/>
                </a:ln>
                <a:solidFill>
                  <a:srgbClr val="323232"/>
                </a:solidFill>
                <a:effectLst/>
                <a:uLnTx/>
                <a:uFillTx/>
                <a:latin typeface="Calibri"/>
                <a:ea typeface="+mn-ea"/>
                <a:cs typeface="+mn-cs"/>
              </a:rPr>
              <a:t>Österreich </a:t>
            </a:r>
            <a:endParaRPr kumimoji="0" lang="de-AT" altLang="de-DE" sz="1800" b="0" i="0" u="none" strike="noStrike" kern="1200" cap="none" spc="0" normalizeH="0" baseline="0" noProof="0" dirty="0">
              <a:ln>
                <a:noFill/>
              </a:ln>
              <a:solidFill>
                <a:srgbClr val="CE321A"/>
              </a:solidFill>
              <a:effectLst/>
              <a:uLnTx/>
              <a:uFillTx/>
              <a:latin typeface="Calibri"/>
              <a:ea typeface="+mn-ea"/>
              <a:cs typeface="+mn-cs"/>
            </a:endParaRPr>
          </a:p>
          <a:p>
            <a:pPr marL="0" marR="0" lvl="0" indent="0" algn="l" defTabSz="990570" rtl="0" eaLnBrk="1" fontAlgn="auto" latinLnBrk="0" hangingPunct="1">
              <a:lnSpc>
                <a:spcPct val="100000"/>
              </a:lnSpc>
              <a:spcBef>
                <a:spcPts val="0"/>
              </a:spcBef>
              <a:spcAft>
                <a:spcPts val="325"/>
              </a:spcAft>
              <a:buClrTx/>
              <a:buSzTx/>
              <a:buFontTx/>
              <a:buNone/>
              <a:tabLst/>
              <a:defRPr/>
            </a:pPr>
            <a:r>
              <a:rPr kumimoji="0" lang="de-AT" altLang="de-DE" sz="1800" b="0" i="0" u="none" strike="noStrike" kern="1200" cap="none" spc="0" normalizeH="0" baseline="0" noProof="0" dirty="0">
                <a:ln>
                  <a:noFill/>
                </a:ln>
                <a:solidFill>
                  <a:srgbClr val="323232">
                    <a:lumMod val="90000"/>
                    <a:lumOff val="10000"/>
                  </a:srgbClr>
                </a:solidFill>
                <a:effectLst/>
                <a:uLnTx/>
                <a:uFillTx/>
                <a:latin typeface="Calibri"/>
                <a:ea typeface="+mn-ea"/>
                <a:cs typeface="+mn-cs"/>
                <a:hlinkClick r:id="rId3"/>
              </a:rPr>
              <a:t>www.energyagency.at</a:t>
            </a:r>
          </a:p>
        </p:txBody>
      </p:sp>
      <p:sp>
        <p:nvSpPr>
          <p:cNvPr id="5" name="Titel 1"/>
          <p:cNvSpPr>
            <a:spLocks noGrp="1"/>
          </p:cNvSpPr>
          <p:nvPr>
            <p:ph type="title" idx="4294967295" hasCustomPrompt="1"/>
          </p:nvPr>
        </p:nvSpPr>
        <p:spPr>
          <a:xfrm>
            <a:off x="349144" y="422424"/>
            <a:ext cx="4387832" cy="565150"/>
          </a:xfrm>
          <a:prstGeom prst="rect">
            <a:avLst/>
          </a:prstGeom>
        </p:spPr>
        <p:txBody>
          <a:bodyPr/>
          <a:lstStyle>
            <a:lvl1pPr algn="l">
              <a:defRPr sz="2400" b="1">
                <a:solidFill>
                  <a:schemeClr val="tx2"/>
                </a:solidFill>
              </a:defRPr>
            </a:lvl1pPr>
          </a:lstStyle>
          <a:p>
            <a:r>
              <a:rPr lang="de-DE" sz="2800" smtClean="0"/>
              <a:t>Ihre</a:t>
            </a:r>
            <a:r>
              <a:rPr lang="de-DE" smtClean="0"/>
              <a:t> </a:t>
            </a:r>
            <a:r>
              <a:rPr lang="de-DE" sz="2800" smtClean="0"/>
              <a:t>Ansprechpartner*innen</a:t>
            </a:r>
            <a:endParaRPr lang="de-AT" dirty="0"/>
          </a:p>
        </p:txBody>
      </p:sp>
      <p:pic>
        <p:nvPicPr>
          <p:cNvPr id="10" name="Bild 5" descr="Twitter_Social_Icon_Circle_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61" y="4507664"/>
            <a:ext cx="649768" cy="649768"/>
          </a:xfrm>
          <a:prstGeom prst="rect">
            <a:avLst/>
          </a:prstGeom>
        </p:spPr>
      </p:pic>
      <p:pic>
        <p:nvPicPr>
          <p:cNvPr id="12" name="Picture 2" descr="Z:\EWO\03 Projekte\01 Laufende\012 REPLACE\01 Arbeitspakete\WP7 - Communication + dissemination\T7.3 Project dissemination materials\A - project logo\EU Logo\EU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69" y="5392014"/>
            <a:ext cx="1550951" cy="10462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640720" y="5379379"/>
            <a:ext cx="79084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323232"/>
                </a:solidFill>
                <a:effectLst/>
                <a:uLnTx/>
                <a:uFillTx/>
                <a:latin typeface="Calibri"/>
                <a:ea typeface="+mn-ea"/>
                <a:cs typeface="Calibri"/>
              </a:rPr>
              <a:t>Dieses Projekt wurde mit Mitteln aus dem Forschungs- und Innovationsprogramm Horizon 2020 der Europäischen Union unter der Grant Agreement Nr. 889385 gefördert</a:t>
            </a:r>
            <a:r>
              <a:rPr kumimoji="0" lang="de-DE" sz="1200" b="1" i="0" u="none" strike="noStrike" kern="1200" cap="none" spc="0" normalizeH="0" baseline="0" noProof="0" smtClean="0">
                <a:ln>
                  <a:noFill/>
                </a:ln>
                <a:solidFill>
                  <a:srgbClr val="323232"/>
                </a:solidFill>
                <a:effectLst/>
                <a:uLnTx/>
                <a:uFillTx/>
                <a:latin typeface="Calibri"/>
                <a:ea typeface="+mn-ea"/>
                <a:cs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smtClean="0">
                <a:ln>
                  <a:noFill/>
                </a:ln>
                <a:solidFill>
                  <a:srgbClr val="323232"/>
                </a:solidFill>
                <a:effectLst/>
                <a:uLnTx/>
                <a:uFillTx/>
                <a:latin typeface="Calibri"/>
                <a:ea typeface="+mn-ea"/>
                <a:cs typeface="Calibri"/>
              </a:rPr>
              <a:t>Die </a:t>
            </a:r>
            <a:r>
              <a:rPr kumimoji="0" lang="de-DE" sz="1200" b="1" i="0" u="none" strike="noStrike" kern="1200" cap="none" spc="0" normalizeH="0" baseline="0" noProof="0">
                <a:ln>
                  <a:noFill/>
                </a:ln>
                <a:solidFill>
                  <a:srgbClr val="323232"/>
                </a:solidFill>
                <a:effectLst/>
                <a:uLnTx/>
                <a:uFillTx/>
                <a:latin typeface="Calibri"/>
                <a:ea typeface="+mn-ea"/>
                <a:cs typeface="Calibri"/>
              </a:rPr>
              <a:t>alleinige Verantwortung für den Inhalt dieser Seite liegt bei den Autoren. Er gibt nicht unbedingt die Meinung der Europäischen Union wieder. Weder CINEA noch die Europäische Kommission sind für die Verwendung der hierin enthaltenen Informationen </a:t>
            </a:r>
            <a:r>
              <a:rPr kumimoji="0" lang="de-DE" sz="1200" b="1" i="0" u="none" strike="noStrike" kern="1200" cap="none" spc="0" normalizeH="0" baseline="0" noProof="0" smtClean="0">
                <a:ln>
                  <a:noFill/>
                </a:ln>
                <a:solidFill>
                  <a:srgbClr val="323232"/>
                </a:solidFill>
                <a:effectLst/>
                <a:uLnTx/>
                <a:uFillTx/>
                <a:latin typeface="Calibri"/>
                <a:ea typeface="+mn-ea"/>
                <a:cs typeface="Calibri"/>
              </a:rPr>
              <a:t>verantwortlich.</a:t>
            </a:r>
            <a:endParaRPr kumimoji="0" lang="de-DE" sz="1200" b="1" i="0" u="none" strike="noStrike" kern="1200" cap="none" spc="0" normalizeH="0" baseline="0" noProof="0" dirty="0" smtClean="0">
              <a:ln>
                <a:noFill/>
              </a:ln>
              <a:solidFill>
                <a:srgbClr val="323232"/>
              </a:solidFill>
              <a:effectLst/>
              <a:uLnTx/>
              <a:uFillTx/>
              <a:latin typeface="Calibri"/>
              <a:ea typeface="+mn-ea"/>
              <a:cs typeface="Calibri"/>
            </a:endParaRPr>
          </a:p>
        </p:txBody>
      </p:sp>
      <p:cxnSp>
        <p:nvCxnSpPr>
          <p:cNvPr id="14" name="Gerade Verbindung 16"/>
          <p:cNvCxnSpPr/>
          <p:nvPr/>
        </p:nvCxnSpPr>
        <p:spPr>
          <a:xfrm>
            <a:off x="323528"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685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388248" y="1656870"/>
            <a:ext cx="1872208" cy="936104"/>
          </a:xfrm>
          <a:prstGeom prst="rect">
            <a:avLst/>
          </a:prstGeom>
          <a:solidFill>
            <a:schemeClr val="accent1"/>
          </a:solidFill>
        </p:spPr>
        <p:txBody>
          <a:bodyPr wrap="square" anchor="ctr">
            <a:noAutofit/>
          </a:bodyPr>
          <a:lstStyle/>
          <a:p>
            <a:pPr algn="ctr"/>
            <a:r>
              <a:rPr lang="de-AT" sz="2000" b="1" dirty="0" smtClean="0">
                <a:solidFill>
                  <a:schemeClr val="bg1"/>
                </a:solidFill>
                <a:latin typeface="+mj-lt"/>
                <a:cs typeface="Arial" panose="020B0604020202020204" pitchFamily="34" charset="0"/>
              </a:rPr>
              <a:t>#ENPOR</a:t>
            </a:r>
            <a:endParaRPr lang="de-AT" sz="2000" b="1" dirty="0">
              <a:solidFill>
                <a:schemeClr val="bg1"/>
              </a:solidFill>
              <a:latin typeface="+mj-lt"/>
              <a:cs typeface="Arial" panose="020B0604020202020204" pitchFamily="34" charset="0"/>
            </a:endParaRPr>
          </a:p>
        </p:txBody>
      </p:sp>
      <p:sp>
        <p:nvSpPr>
          <p:cNvPr id="3" name="Titel 2"/>
          <p:cNvSpPr>
            <a:spLocks noGrp="1"/>
          </p:cNvSpPr>
          <p:nvPr>
            <p:ph type="title"/>
          </p:nvPr>
        </p:nvSpPr>
        <p:spPr/>
        <p:txBody>
          <a:bodyPr/>
          <a:lstStyle/>
          <a:p>
            <a:r>
              <a:rPr lang="de-AT">
                <a:solidFill>
                  <a:schemeClr val="tx2"/>
                </a:solidFill>
              </a:rPr>
              <a:t>Energiearmut im privaten Mietsektor</a:t>
            </a:r>
            <a:br>
              <a:rPr lang="de-AT">
                <a:solidFill>
                  <a:schemeClr val="tx2"/>
                </a:solidFill>
              </a:rPr>
            </a:br>
            <a:r>
              <a:rPr lang="de-AT"/>
              <a:t>U</a:t>
            </a:r>
            <a:r>
              <a:rPr lang="de-AT" smtClean="0"/>
              <a:t>nsere Projektziele</a:t>
            </a:r>
            <a:endParaRPr lang="de-AT" dirty="0"/>
          </a:p>
        </p:txBody>
      </p:sp>
      <p:sp>
        <p:nvSpPr>
          <p:cNvPr id="4" name="Rechteck 3"/>
          <p:cNvSpPr/>
          <p:nvPr/>
        </p:nvSpPr>
        <p:spPr>
          <a:xfrm>
            <a:off x="2229489" y="1656870"/>
            <a:ext cx="7272808" cy="936104"/>
          </a:xfrm>
          <a:prstGeom prst="rect">
            <a:avLst/>
          </a:prstGeom>
          <a:solidFill>
            <a:srgbClr val="E1FBE7"/>
          </a:solidFill>
        </p:spPr>
        <p:txBody>
          <a:bodyPr wrap="square" anchor="ctr" anchorCtr="0">
            <a:noAutofit/>
          </a:bodyPr>
          <a:lstStyle/>
          <a:p>
            <a:endParaRPr lang="de-AT" sz="1400" b="1" dirty="0" smtClean="0"/>
          </a:p>
          <a:p>
            <a:r>
              <a:rPr lang="de-DE" b="1"/>
              <a:t>Energiearmut </a:t>
            </a:r>
            <a:r>
              <a:rPr lang="de-DE" b="1" smtClean="0"/>
              <a:t>ist </a:t>
            </a:r>
            <a:r>
              <a:rPr lang="de-DE" b="1"/>
              <a:t>ein entscheidender Faktor </a:t>
            </a:r>
            <a:r>
              <a:rPr lang="de-DE" b="1" smtClean="0"/>
              <a:t>bei der Umsetzung einer gerechten </a:t>
            </a:r>
            <a:r>
              <a:rPr lang="de-DE" b="1"/>
              <a:t>Energiewende.</a:t>
            </a:r>
            <a:r>
              <a:rPr lang="de-AT" sz="500" b="1" dirty="0" smtClean="0"/>
              <a:t/>
            </a:r>
            <a:br>
              <a:rPr lang="de-AT" sz="500" b="1" dirty="0" smtClean="0"/>
            </a:br>
            <a:endParaRPr lang="de-AT" sz="1400" dirty="0"/>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Ar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7RRRX6gfh4UhIHUgV6N8Ovhpca7BHqesPJa2DcxxrxJKPX2Feg61ovgPwbon26+0eHyA4jBMfmOzH6/Q15VfN6NOp7KCcpeR72F4fxFaj7eo1CG9327nzwDnpzS19CX3hPwHriwQR21vbXNzAJ4RCfLl2EfexXk3xA8Eah4UuQ7MbmwkbEVwB0P8AdYdj/OrwuaUcRLk1jLszPH5FiMJD2l1KPddPU5SiiivSPFCiiigArpfhnoKeIfF9rZTruto8zTj1Ve34kgVzVemfs8FP+En1ENjebQbf+++f6Vx5hVlSw05x3sejlNCNfG0qc9m/+Cek+NtP8UXEulr4ZvYrOGGX/SVJxleMfUYzxXQajYWepWZtNQtormE4LJIuQSO9YHhjxVNrPiTVdJk0m4tUsWwszjh+cfr1HtWf8U/G8Xhm2GnwQtLf3ULFCDgRKcgMfxzx7V8UqGInUhQS95dt9dbtn6TLE4SnSqYqUm4vR3vbTSyXn+JzvhiO68Q+PPEmvadsBsYGs9PJ4VWxtU/kM/8AAq7TSND1C+8D/wBjeLZku7qVGWVxzjJO057kcc1i/Ab7H/whJNuxac3Lm6yOQ/GP/HdtbGn+Kprrx1eeG20m4jit49wuiPlbp+hzxXVjJVHVnTprSFteqUdP+CceXQoxoU6tWWtW+nRuWuq8krHzlqtlLp2p3VhP/rLeVom+oOKrV0nxPKHx/rPl4x9oP54Gf1rm6+yoTc6cZPqkz84xNNUq06a2Ta+5hRRRWpgFdB8PNeHhzxXa6lJn7PzHOB/cbqfwOD+Fc/RUVacasHCWzNaNaVGpGpDdO59Ir8RfBXLDWoAT1+Rv8Kw/Emr/AAt8Q3Ud1qt/BPNGnlq3zj5c5xwPc14VRXj08io05c0JyT9f+AfRVeKcRWjyVKcGuzT/AMz3/wAOeKPhx4es3tNJ1OCCJ3MjDDHLYAzyPYVcvfiV4PgtZriHVIriZUJWNEO5z2HSvnSilLIaEpc0pSb9f+AEeKsTCHJCEUltZPT8SfUbqW+v7i9nOZZ5Wkc+5OTUFFFe2kkrI+ZbcndhRRRTEf/Z"/>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Ar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aKWuy1X4YeNtL0CbXb7SFj0+GETvKLmM4TGc4DZ718hGEpX5Vex/TtbF0KDjGrNRctFdpXfl3OMor3/wz8OvBnhHwCviTx/Euo3N2itBbI7dWGUjQKQWY1q+BvhHol49x4m8V6JBplpKu620kTOFt4/70rFslsdsgCuuOAqOy6v8PU+crcY4Ckpzak4xdk7L3n2jrd26u1vPVX+a6K+tNZ+Dfw/1vw9J/YdjFZTTJutry3mdwD2PLEEV8/6d8L/GWp6hqllpmnR3baZcm1uGW4RQHAzxuIyMVNbBVaTSte/Y2yzivL8fCcubk5d+ey8u9t9Nzi6Ku65pd9our3Ok6lCIby2fZNHuDbWxnqOD1qlXI007M+jhOM4qUXdMKKKKRQo6j6j+dfYfxS/5INq3/YHX/wBBWvjwdR9RX0d8QvHWh3Pw41fTofFWkXkdzpUVvaWVud06TYG4sQen8q9HBTUYVL9v8z4nivC1a+KwTpxb5Z3ejfWPb9ex0vjHR9WudA8FeINI0/8AtV9FEU8lhkAyqYgCVzxuHaszxTZ/ED4m2U9rFp8nhfR4k3C3vTiW+kHOxtv3Urpvg34+0PxboNvY2btb39lAkctrMQHwqgbxjqDiu+r1o0oVY8ylo9z83rZjictreyqUUqlNvlck7pN32vZ+Tt106W4X4aeLrG6RfCt9pq6BrenxiN9NbhSo6NEf4lql8Hf+Rl8ff9hw/wDosVs/Evw3oOvaYbjULldPv7FDPa38bhJrcjuD3X1HSvHfg146t7ax13+0fFWmadqt3qkdw9xephLiIDaxXp8xArOdR06kIzff8jsw2Djj8FiK+Fi05cqlHV2fMndPVtaPzXnued/Gz/krHiP/AK/P/ZVrjq6n4s31nqfxJ13UNPuYrq1nut0U0bZVxtHINctXg1nepL1Z+yZZFxwVGMlZqMfyQUUUVkdwUUUUAW9H1K/0fUoNS0y6ktbuBt0ciHBB/qPavQbr45fECe4tJheWUP2c5KR2+Fm/38k5/DFeZ0VrCtUgrRdjhxWW4TFyU69KMmtNUmbXi/xRrXirWZdW1i6Mk8ihdqZWNF/uquelYtFFRKTk7s6qVKFGCp01aK2SCiiipNAooooA/9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7" name="AutoShape 2" descr="data:image/jpg;base64,%20/9j/4AAQSkZJRgABAQEAYABgAAD/2wBDAAUDBAQEAwUEBAQFBQUGBwwIBwcHBw8LCwkMEQ8SEhEPERETFhwXExQaFRERGCEYGh0dHx8fExciJCIeJBweHx7/2wBDAQUFBQcGBw4ICA4eFBEUHh4eHh4eHh4eHh4eHh4eHh4eHh4eHh4eHh4eHh4eHh4eHh4eHh4eHh4eHh4eHh4eHh7/wAARCAAq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urukaZeapc+RZxbiPvMeFUe5qlz0HXtXpsZt/C3hNZVjDS7QT/tyH1r8pyrL4YucpVXaEFds+8x+Llh4xjTV5SdkY8XgGQx/vdRUP6KnFY+u+F9Q0qMz/LcQDq6DlfqKq3XiDWLiczNfzIc8KhwB9BXX+B/EE2qeZpuoYklCEq5H317g16dGGU46f1enBwk9ne+vnqcVSWYYWPtZyUkt0ee0Vq+K9PXTdcntoxiM/Og9Ae1ZVfOV6MqNSVOW6dj2aVRVIKcdmFFFFZFhRRRQAoO0hvQg16X4jt21vwjHJZ/O21ZVA74HIrzOuh8KeJZtH/0eZTNaMc7QeUPqK9rJ8ZRpOpRr6QqKzfY83McPUqclWl8UHe3c55vlYq3ykdQeCK6/4badO2oPqTIVgRCikj7xPpWy2seEbs/aJvs/mdT5keGp0Pi/STfw2VupWBvlMpG1VPYYr1MBluDwuIjWqYiLSeiXfpc4cVjcRXoypwotNrW5yfjy5jufEk3lkERKIyR6jrWDXd+MfCyyI2oaXGN2N0kS/wAXuPeuEPXB4NeNnOGr0cXOVZfE212Z6OW1qVTDxVN7KwUUUV5R3hRRRQAUUUUAFFFFAHTaH4uu9OsHtZozc7RiFifu+x9RXOTyNNM80mN7sWbA7mmUV01sZXr0406krqOxhTw1KlOU4Kze4UUUVzG4UUUUAf/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9" name="Rechteck 8"/>
          <p:cNvSpPr/>
          <p:nvPr/>
        </p:nvSpPr>
        <p:spPr>
          <a:xfrm>
            <a:off x="4831813" y="3244334"/>
            <a:ext cx="300082" cy="369332"/>
          </a:xfrm>
          <a:prstGeom prst="rect">
            <a:avLst/>
          </a:prstGeom>
        </p:spPr>
        <p:txBody>
          <a:bodyPr wrap="none">
            <a:spAutoFit/>
          </a:bodyPr>
          <a:lstStyle/>
          <a:p>
            <a:r>
              <a:rPr lang="de-AT" dirty="0">
                <a:solidFill>
                  <a:srgbClr val="000000"/>
                </a:solidFill>
                <a:latin typeface="Times New Roman" panose="02020603050405020304" pitchFamily="18" charset="0"/>
              </a:rPr>
              <a:t> </a:t>
            </a:r>
            <a:r>
              <a:rPr lang="de-AT" dirty="0"/>
              <a:t> </a:t>
            </a:r>
          </a:p>
        </p:txBody>
      </p:sp>
      <p:sp>
        <p:nvSpPr>
          <p:cNvPr id="23" name="Rechteck 22"/>
          <p:cNvSpPr/>
          <p:nvPr/>
        </p:nvSpPr>
        <p:spPr>
          <a:xfrm>
            <a:off x="3761383" y="2918086"/>
            <a:ext cx="2440939" cy="936104"/>
          </a:xfrm>
          <a:prstGeom prst="rect">
            <a:avLst/>
          </a:prstGeom>
          <a:solidFill>
            <a:schemeClr val="accent1"/>
          </a:solidFill>
        </p:spPr>
        <p:txBody>
          <a:bodyPr wrap="square" anchor="ctr">
            <a:noAutofit/>
          </a:bodyPr>
          <a:lstStyle/>
          <a:p>
            <a:pPr algn="ctr"/>
            <a:r>
              <a:rPr lang="de-AT" sz="2000" b="1" smtClean="0">
                <a:solidFill>
                  <a:schemeClr val="bg1"/>
                </a:solidFill>
                <a:latin typeface="+mj-lt"/>
                <a:cs typeface="Arial" panose="020B0604020202020204" pitchFamily="34" charset="0"/>
              </a:rPr>
              <a:t>ENPOR Ziele</a:t>
            </a:r>
            <a:endParaRPr lang="de-AT" sz="2000" b="1" dirty="0">
              <a:solidFill>
                <a:schemeClr val="bg1"/>
              </a:solidFill>
              <a:latin typeface="+mj-lt"/>
              <a:cs typeface="Arial" panose="020B0604020202020204" pitchFamily="34" charset="0"/>
            </a:endParaRPr>
          </a:p>
        </p:txBody>
      </p:sp>
      <p:sp>
        <p:nvSpPr>
          <p:cNvPr id="30" name="Rounded Rectangle 1">
            <a:extLst>
              <a:ext uri="{FF2B5EF4-FFF2-40B4-BE49-F238E27FC236}">
                <a16:creationId xmlns:a16="http://schemas.microsoft.com/office/drawing/2014/main" id="{F41B2ED6-4856-DB4D-837A-6BF08B802DD0}"/>
              </a:ext>
            </a:extLst>
          </p:cNvPr>
          <p:cNvSpPr/>
          <p:nvPr/>
        </p:nvSpPr>
        <p:spPr>
          <a:xfrm>
            <a:off x="720108" y="4222784"/>
            <a:ext cx="2756669" cy="1859294"/>
          </a:xfrm>
          <a:prstGeom prst="roundRect">
            <a:avLst>
              <a:gd name="adj" fmla="val 9481"/>
            </a:avLst>
          </a:prstGeom>
          <a:solidFill>
            <a:srgbClr val="FBAE4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NL" sz="1800" b="0" i="0" u="none" strike="noStrike" kern="0" cap="none" spc="0" normalizeH="0" baseline="0" noProof="0" smtClean="0">
              <a:ln>
                <a:noFill/>
              </a:ln>
              <a:solidFill>
                <a:prstClr val="white"/>
              </a:solidFill>
              <a:effectLst/>
              <a:uLnTx/>
              <a:uFillTx/>
              <a:latin typeface="ArminSoft-Regular"/>
              <a:ea typeface="+mn-ea"/>
              <a:cs typeface="+mn-cs"/>
            </a:endParaRPr>
          </a:p>
        </p:txBody>
      </p:sp>
      <p:pic>
        <p:nvPicPr>
          <p:cNvPr id="31" name="Picture 10">
            <a:extLst>
              <a:ext uri="{FF2B5EF4-FFF2-40B4-BE49-F238E27FC236}">
                <a16:creationId xmlns:a16="http://schemas.microsoft.com/office/drawing/2014/main" id="{08BF6880-DDA2-C54A-8FD2-75BB9D781B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87" t="5213" r="66643" b="81500"/>
          <a:stretch/>
        </p:blipFill>
        <p:spPr>
          <a:xfrm>
            <a:off x="1895466" y="4334603"/>
            <a:ext cx="744803" cy="479826"/>
          </a:xfrm>
          <a:prstGeom prst="rect">
            <a:avLst/>
          </a:prstGeom>
        </p:spPr>
      </p:pic>
      <p:sp>
        <p:nvSpPr>
          <p:cNvPr id="32" name="Content Placeholder 9">
            <a:extLst>
              <a:ext uri="{FF2B5EF4-FFF2-40B4-BE49-F238E27FC236}">
                <a16:creationId xmlns:a16="http://schemas.microsoft.com/office/drawing/2014/main" id="{58C5E6C2-6C5E-CC4A-B198-520A13A65FFE}"/>
              </a:ext>
            </a:extLst>
          </p:cNvPr>
          <p:cNvSpPr txBox="1">
            <a:spLocks/>
          </p:cNvSpPr>
          <p:nvPr/>
        </p:nvSpPr>
        <p:spPr>
          <a:xfrm>
            <a:off x="715564" y="4906877"/>
            <a:ext cx="2761213" cy="11817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rgbClr val="0F2C52"/>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ts val="600"/>
              </a:spcBef>
              <a:spcAft>
                <a:spcPts val="600"/>
              </a:spcAft>
            </a:pPr>
            <a:r>
              <a:rPr lang="de-DE" sz="1600" b="1" smtClean="0">
                <a:solidFill>
                  <a:sysClr val="window" lastClr="FFFFFF"/>
                </a:solidFill>
              </a:rPr>
              <a:t>Untersuchung </a:t>
            </a:r>
            <a:r>
              <a:rPr lang="de-DE" sz="1600" b="1">
                <a:solidFill>
                  <a:sysClr val="window" lastClr="FFFFFF"/>
                </a:solidFill>
              </a:rPr>
              <a:t>der Maßnahmen zur Bekämpfung der Energiearmut im privaten Mietsektor in der EU</a:t>
            </a:r>
            <a:endParaRPr kumimoji="0" lang="en-NL" sz="1600" b="1" i="0" u="none" strike="noStrike" kern="1200" cap="none" spc="0" normalizeH="0" baseline="0" noProof="0" dirty="0">
              <a:ln>
                <a:noFill/>
              </a:ln>
              <a:solidFill>
                <a:sysClr val="window" lastClr="FFFFFF"/>
              </a:solidFill>
              <a:effectLst/>
              <a:uLnTx/>
              <a:uFillTx/>
            </a:endParaRPr>
          </a:p>
        </p:txBody>
      </p:sp>
      <p:sp>
        <p:nvSpPr>
          <p:cNvPr id="33" name="Rounded Rectangle 7">
            <a:extLst>
              <a:ext uri="{FF2B5EF4-FFF2-40B4-BE49-F238E27FC236}">
                <a16:creationId xmlns:a16="http://schemas.microsoft.com/office/drawing/2014/main" id="{60DAC939-0CF9-534A-BEA8-B9F836C5445A}"/>
              </a:ext>
            </a:extLst>
          </p:cNvPr>
          <p:cNvSpPr/>
          <p:nvPr/>
        </p:nvSpPr>
        <p:spPr>
          <a:xfrm>
            <a:off x="3603519" y="4228664"/>
            <a:ext cx="2756669" cy="1853414"/>
          </a:xfrm>
          <a:prstGeom prst="roundRect">
            <a:avLst>
              <a:gd name="adj" fmla="val 9481"/>
            </a:avLst>
          </a:prstGeom>
          <a:solidFill>
            <a:srgbClr val="26A9E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NL" sz="1800" b="0" i="0" u="none" strike="noStrike" kern="0" cap="none" spc="0" normalizeH="0" baseline="0" noProof="0" smtClean="0">
              <a:ln>
                <a:noFill/>
              </a:ln>
              <a:solidFill>
                <a:prstClr val="white"/>
              </a:solidFill>
              <a:effectLst/>
              <a:uLnTx/>
              <a:uFillTx/>
              <a:latin typeface="ArminSoft-Regular"/>
              <a:ea typeface="+mn-ea"/>
              <a:cs typeface="+mn-cs"/>
            </a:endParaRPr>
          </a:p>
        </p:txBody>
      </p:sp>
      <p:pic>
        <p:nvPicPr>
          <p:cNvPr id="34" name="Picture 8">
            <a:extLst>
              <a:ext uri="{FF2B5EF4-FFF2-40B4-BE49-F238E27FC236}">
                <a16:creationId xmlns:a16="http://schemas.microsoft.com/office/drawing/2014/main" id="{58D48C00-ACF1-DE40-B19C-BB77345AD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68" t="55789" r="68062" b="30924"/>
          <a:stretch/>
        </p:blipFill>
        <p:spPr>
          <a:xfrm>
            <a:off x="4652135" y="4303030"/>
            <a:ext cx="779129" cy="501940"/>
          </a:xfrm>
          <a:prstGeom prst="rect">
            <a:avLst/>
          </a:prstGeom>
        </p:spPr>
      </p:pic>
      <p:sp>
        <p:nvSpPr>
          <p:cNvPr id="35" name="Content Placeholder 9">
            <a:extLst>
              <a:ext uri="{FF2B5EF4-FFF2-40B4-BE49-F238E27FC236}">
                <a16:creationId xmlns:a16="http://schemas.microsoft.com/office/drawing/2014/main" id="{B53150E2-20DF-1C4D-82BB-643456AFA26B}"/>
              </a:ext>
            </a:extLst>
          </p:cNvPr>
          <p:cNvSpPr txBox="1">
            <a:spLocks/>
          </p:cNvSpPr>
          <p:nvPr/>
        </p:nvSpPr>
        <p:spPr>
          <a:xfrm>
            <a:off x="3603519" y="4883885"/>
            <a:ext cx="2756669" cy="1325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rgbClr val="0F2C52"/>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de-DE" sz="1600" b="1" smtClean="0">
                <a:solidFill>
                  <a:prstClr val="white"/>
                </a:solidFill>
              </a:rPr>
              <a:t>Darstellung </a:t>
            </a:r>
            <a:r>
              <a:rPr lang="de-DE" sz="1600" b="1">
                <a:solidFill>
                  <a:prstClr val="white"/>
                </a:solidFill>
              </a:rPr>
              <a:t>der </a:t>
            </a:r>
            <a:r>
              <a:rPr lang="de-DE" sz="1600" b="1" smtClean="0">
                <a:solidFill>
                  <a:prstClr val="white"/>
                </a:solidFill>
              </a:rPr>
              <a:t>Ausprägung </a:t>
            </a:r>
            <a:r>
              <a:rPr lang="de-DE" sz="1600" b="1">
                <a:solidFill>
                  <a:prstClr val="white"/>
                </a:solidFill>
              </a:rPr>
              <a:t>von Energiearmut im privaten Mietsektor mit dem Energy Poverty Dashboard</a:t>
            </a:r>
            <a:endParaRPr lang="en-NL" sz="1600" b="1" dirty="0">
              <a:solidFill>
                <a:prstClr val="white"/>
              </a:solidFill>
            </a:endParaRPr>
          </a:p>
        </p:txBody>
      </p:sp>
      <p:sp>
        <p:nvSpPr>
          <p:cNvPr id="36" name="Rounded Rectangle 13">
            <a:extLst>
              <a:ext uri="{FF2B5EF4-FFF2-40B4-BE49-F238E27FC236}">
                <a16:creationId xmlns:a16="http://schemas.microsoft.com/office/drawing/2014/main" id="{58EF09C7-1E37-8B49-B0E2-197478AE1DC9}"/>
              </a:ext>
            </a:extLst>
          </p:cNvPr>
          <p:cNvSpPr/>
          <p:nvPr/>
        </p:nvSpPr>
        <p:spPr>
          <a:xfrm>
            <a:off x="6486930" y="4222784"/>
            <a:ext cx="2756669" cy="1859294"/>
          </a:xfrm>
          <a:prstGeom prst="roundRect">
            <a:avLst>
              <a:gd name="adj" fmla="val 9481"/>
            </a:avLst>
          </a:prstGeom>
          <a:solidFill>
            <a:srgbClr val="ED1C2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NL" sz="1800" b="0" i="0" u="none" strike="noStrike" kern="0" cap="none" spc="0" normalizeH="0" baseline="0" noProof="0" smtClean="0">
              <a:ln>
                <a:noFill/>
              </a:ln>
              <a:solidFill>
                <a:prstClr val="white"/>
              </a:solidFill>
              <a:effectLst/>
              <a:uLnTx/>
              <a:uFillTx/>
              <a:latin typeface="ArminSoft-Regular"/>
              <a:ea typeface="+mn-ea"/>
              <a:cs typeface="+mn-cs"/>
            </a:endParaRPr>
          </a:p>
        </p:txBody>
      </p:sp>
      <p:pic>
        <p:nvPicPr>
          <p:cNvPr id="37" name="Picture 14">
            <a:extLst>
              <a:ext uri="{FF2B5EF4-FFF2-40B4-BE49-F238E27FC236}">
                <a16:creationId xmlns:a16="http://schemas.microsoft.com/office/drawing/2014/main" id="{4E588B2B-0069-1F4B-828B-B53C53656D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14" t="4707" r="16716" b="82006"/>
          <a:stretch/>
        </p:blipFill>
        <p:spPr>
          <a:xfrm>
            <a:off x="7515276" y="4353521"/>
            <a:ext cx="715438" cy="460908"/>
          </a:xfrm>
          <a:prstGeom prst="rect">
            <a:avLst/>
          </a:prstGeom>
        </p:spPr>
      </p:pic>
      <p:sp>
        <p:nvSpPr>
          <p:cNvPr id="38" name="Content Placeholder 9">
            <a:extLst>
              <a:ext uri="{FF2B5EF4-FFF2-40B4-BE49-F238E27FC236}">
                <a16:creationId xmlns:a16="http://schemas.microsoft.com/office/drawing/2014/main" id="{42DB2252-30C7-2840-8383-701FB4A087B6}"/>
              </a:ext>
            </a:extLst>
          </p:cNvPr>
          <p:cNvSpPr txBox="1">
            <a:spLocks/>
          </p:cNvSpPr>
          <p:nvPr/>
        </p:nvSpPr>
        <p:spPr>
          <a:xfrm>
            <a:off x="6400502" y="4858636"/>
            <a:ext cx="2944986" cy="13204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rgbClr val="0F2C52"/>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kern="1200">
                <a:solidFill>
                  <a:srgbClr val="0F2C52"/>
                </a:solidFill>
                <a:latin typeface="ArminSoft-Normal" panose="00000400000000000000" pitchFamily="2" charset="0"/>
                <a:ea typeface="ArminSoft-Normal" panose="000004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de-DE" sz="1600" b="1">
                <a:solidFill>
                  <a:prstClr val="white"/>
                </a:solidFill>
              </a:rPr>
              <a:t>Unterstützung der </a:t>
            </a:r>
            <a:r>
              <a:rPr lang="de-DE" sz="1600" b="1" smtClean="0">
                <a:solidFill>
                  <a:prstClr val="white"/>
                </a:solidFill>
              </a:rPr>
              <a:t>Umsetzung </a:t>
            </a:r>
            <a:r>
              <a:rPr lang="de-DE" sz="1600" b="1">
                <a:solidFill>
                  <a:prstClr val="white"/>
                </a:solidFill>
              </a:rPr>
              <a:t>von 10 politischen </a:t>
            </a:r>
            <a:r>
              <a:rPr lang="de-DE" sz="1600" b="1" smtClean="0">
                <a:solidFill>
                  <a:prstClr val="white"/>
                </a:solidFill>
              </a:rPr>
              <a:t>Maßnahmen zur Energiearmutsbekämpfung  </a:t>
            </a:r>
            <a:r>
              <a:rPr lang="de-DE" sz="1600" b="1">
                <a:solidFill>
                  <a:prstClr val="white"/>
                </a:solidFill>
              </a:rPr>
              <a:t>in 7 </a:t>
            </a:r>
            <a:r>
              <a:rPr lang="de-DE" sz="1600" b="1" smtClean="0">
                <a:solidFill>
                  <a:prstClr val="white"/>
                </a:solidFill>
              </a:rPr>
              <a:t>Ländern</a:t>
            </a:r>
            <a:endParaRPr lang="en-NL" sz="1600" b="1" dirty="0">
              <a:solidFill>
                <a:prstClr val="white"/>
              </a:solidFill>
            </a:endParaRPr>
          </a:p>
        </p:txBody>
      </p:sp>
    </p:spTree>
    <p:extLst>
      <p:ext uri="{BB962C8B-B14F-4D97-AF65-F5344CB8AC3E}">
        <p14:creationId xmlns:p14="http://schemas.microsoft.com/office/powerpoint/2010/main" val="3997769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smtClean="0">
                <a:solidFill>
                  <a:schemeClr val="tx2"/>
                </a:solidFill>
              </a:rPr>
              <a:t>Das ENPOR-Konsortium</a:t>
            </a:r>
            <a:endParaRPr lang="de-AT" dirty="0"/>
          </a:p>
        </p:txBody>
      </p:sp>
      <p:sp>
        <p:nvSpPr>
          <p:cNvPr id="2" name="AutoShape 3" descr="data:image/jpg;base64,%20/9j/4AAQSkZJRgABAQEAYABgAAD/2wBDAAUDBAQEAwUEBAQFBQUGBwwIBwcHBw8LCwkMEQ8SEhEPERETFhwXExQaFRERGCEYGh0dHx8fExciJCIeJBweHx7/2wBDAQUFBQcGBw4ICA4eFBEUHh4eHh4eHh4eHh4eHh4eHh4eHh4eHh4eHh4eHh4eHh4eHh4eHh4eHh4eHh4eHh4eHh7/wAARCAAr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7RRRX6gfh4UhIHUgV6N8Ovhpca7BHqesPJa2DcxxrxJKPX2Feg61ovgPwbon26+0eHyA4jBMfmOzH6/Q15VfN6NOp7KCcpeR72F4fxFaj7eo1CG9327nzwDnpzS19CX3hPwHriwQR21vbXNzAJ4RCfLl2EfexXk3xA8Eah4UuQ7MbmwkbEVwB0P8AdYdj/OrwuaUcRLk1jLszPH5FiMJD2l1KPddPU5SiiivSPFCiiigArpfhnoKeIfF9rZTruto8zTj1Ve34kgVzVemfs8FP+En1ENjebQbf+++f6Vx5hVlSw05x3sejlNCNfG0qc9m/+Cek+NtP8UXEulr4ZvYrOGGX/SVJxleMfUYzxXQajYWepWZtNQtormE4LJIuQSO9YHhjxVNrPiTVdJk0m4tUsWwszjh+cfr1HtWf8U/G8Xhm2GnwQtLf3ULFCDgRKcgMfxzx7V8UqGInUhQS95dt9dbtn6TLE4SnSqYqUm4vR3vbTSyXn+JzvhiO68Q+PPEmvadsBsYGs9PJ4VWxtU/kM/8AAq7TSND1C+8D/wBjeLZku7qVGWVxzjJO057kcc1i/Ab7H/whJNuxac3Lm6yOQ/GP/HdtbGn+Kprrx1eeG20m4jit49wuiPlbp+hzxXVjJVHVnTprSFteqUdP+CceXQoxoU6tWWtW+nRuWuq8krHzlqtlLp2p3VhP/rLeVom+oOKrV0nxPKHx/rPl4x9oP54Gf1rm6+yoTc6cZPqkz84xNNUq06a2Ta+5hRRRWpgFdB8PNeHhzxXa6lJn7PzHOB/cbqfwOD+Fc/RUVacasHCWzNaNaVGpGpDdO59Ir8RfBXLDWoAT1+Rv8Kw/Emr/AAt8Q3Ud1qt/BPNGnlq3zj5c5xwPc14VRXj08io05c0JyT9f+AfRVeKcRWjyVKcGuzT/AMz3/wAOeKPhx4es3tNJ1OCCJ3MjDDHLYAzyPYVcvfiV4PgtZriHVIriZUJWNEO5z2HSvnSilLIaEpc0pSb9f+AEeKsTCHJCEUltZPT8SfUbqW+v7i9nOZZ5Wkc+5OTUFFFe2kkrI+ZbcndhRRRTEf/Z"/>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Ar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aKWuy1X4YeNtL0CbXb7SFj0+GETvKLmM4TGc4DZ718hGEpX5Vex/TtbF0KDjGrNRctFdpXfl3OMor3/wz8OvBnhHwCviTx/Euo3N2itBbI7dWGUjQKQWY1q+BvhHol49x4m8V6JBplpKu620kTOFt4/70rFslsdsgCuuOAqOy6v8PU+crcY4Ckpzak4xdk7L3n2jrd26u1vPVX+a6K+tNZ+Dfw/1vw9J/YdjFZTTJutry3mdwD2PLEEV8/6d8L/GWp6hqllpmnR3baZcm1uGW4RQHAzxuIyMVNbBVaTSte/Y2yzivL8fCcubk5d+ey8u9t9Nzi6Ku65pd9our3Ok6lCIby2fZNHuDbWxnqOD1qlXI007M+jhOM4qUXdMKKKKRQo6j6j+dfYfxS/5INq3/YHX/wBBWvjwdR9RX0d8QvHWh3Pw41fTofFWkXkdzpUVvaWVud06TYG4sQen8q9HBTUYVL9v8z4nivC1a+KwTpxb5Z3ejfWPb9ex0vjHR9WudA8FeINI0/8AtV9FEU8lhkAyqYgCVzxuHaszxTZ/ED4m2U9rFp8nhfR4k3C3vTiW+kHOxtv3Urpvg34+0PxboNvY2btb39lAkctrMQHwqgbxjqDiu+r1o0oVY8ylo9z83rZjictreyqUUqlNvlck7pN32vZ+Tt106W4X4aeLrG6RfCt9pq6BrenxiN9NbhSo6NEf4lql8Hf+Rl8ff9hw/wDosVs/Evw3oOvaYbjULldPv7FDPa38bhJrcjuD3X1HSvHfg146t7ax13+0fFWmadqt3qkdw9xephLiIDaxXp8xArOdR06kIzff8jsw2Djj8FiK+Fi05cqlHV2fMndPVtaPzXnued/Gz/krHiP/AK/P/ZVrjq6n4s31nqfxJ13UNPuYrq1nut0U0bZVxtHINctXg1nepL1Z+yZZFxwVGMlZqMfyQUUUVkdwUUUUAW9H1K/0fUoNS0y6ktbuBt0ciHBB/qPavQbr45fECe4tJheWUP2c5KR2+Fm/38k5/DFeZ0VrCtUgrRdjhxWW4TFyU69KMmtNUmbXi/xRrXirWZdW1i6Mk8ihdqZWNF/uquelYtFFRKTk7s6qVKFGCp01aK2SCiiipNAooooA/9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7" name="AutoShape 2" descr="data:image/jpg;base64,%20/9j/4AAQSkZJRgABAQEAYABgAAD/2wBDAAUDBAQEAwUEBAQFBQUGBwwIBwcHBw8LCwkMEQ8SEhEPERETFhwXExQaFRERGCEYGh0dHx8fExciJCIeJBweHx7/2wBDAQUFBQcGBw4ICA4eFBEUHh4eHh4eHh4eHh4eHh4eHh4eHh4eHh4eHh4eHh4eHh4eHh4eHh4eHh4eHh4eHh4eHh7/wAARCAAqAE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urukaZeapc+RZxbiPvMeFUe5qlz0HXtXpsZt/C3hNZVjDS7QT/tyH1r8pyrL4YucpVXaEFds+8x+Llh4xjTV5SdkY8XgGQx/vdRUP6KnFY+u+F9Q0qMz/LcQDq6DlfqKq3XiDWLiczNfzIc8KhwB9BXX+B/EE2qeZpuoYklCEq5H317g16dGGU46f1enBwk9ne+vnqcVSWYYWPtZyUkt0ee0Vq+K9PXTdcntoxiM/Og9Ae1ZVfOV6MqNSVOW6dj2aVRVIKcdmFFFFZFhRRRQAoO0hvQg16X4jt21vwjHJZ/O21ZVA74HIrzOuh8KeJZtH/0eZTNaMc7QeUPqK9rJ8ZRpOpRr6QqKzfY83McPUqclWl8UHe3c55vlYq3ykdQeCK6/4badO2oPqTIVgRCikj7xPpWy2seEbs/aJvs/mdT5keGp0Pi/STfw2VupWBvlMpG1VPYYr1MBluDwuIjWqYiLSeiXfpc4cVjcRXoypwotNrW5yfjy5jufEk3lkERKIyR6jrWDXd+MfCyyI2oaXGN2N0kS/wAXuPeuEPXB4NeNnOGr0cXOVZfE212Z6OW1qVTDxVN7KwUUUV5R3hRRRQAUUUUAFFFFAHTaH4uu9OsHtZozc7RiFifu+x9RXOTyNNM80mN7sWbA7mmUV01sZXr0406krqOxhTw1KlOU4Kze4UUUVzG4UUUUAf/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9" name="Rechteck 8"/>
          <p:cNvSpPr/>
          <p:nvPr/>
        </p:nvSpPr>
        <p:spPr>
          <a:xfrm>
            <a:off x="4831813" y="3244334"/>
            <a:ext cx="300082" cy="369332"/>
          </a:xfrm>
          <a:prstGeom prst="rect">
            <a:avLst/>
          </a:prstGeom>
        </p:spPr>
        <p:txBody>
          <a:bodyPr wrap="none">
            <a:spAutoFit/>
          </a:bodyPr>
          <a:lstStyle/>
          <a:p>
            <a:r>
              <a:rPr lang="de-AT" dirty="0">
                <a:solidFill>
                  <a:srgbClr val="000000"/>
                </a:solidFill>
                <a:latin typeface="Times New Roman" panose="02020603050405020304" pitchFamily="18" charset="0"/>
              </a:rPr>
              <a:t> </a:t>
            </a:r>
            <a:r>
              <a:rPr lang="de-AT" dirty="0"/>
              <a:t> </a:t>
            </a:r>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JyBR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6hqNhp0LTX97b2sajJaaQKB+dcnd/Fz4YWspiuPHvh6KQdVa+TI/Wi41FvZHbUVy+i/ETwHrUoi0nxfol656LFeIxP6106OkihkZWU9CDkUA01uLRRRQIKKKKACiiigAooooAKKKKACiiigAooooAKKKKACiiigAooooAKKKKACiiigAooooAKKKKACiiigAooooAKKKKACiiigAooooAKKKKACiiigAooooAKKKKACiiigAooooAKKKKACiiigAooooAKKKKACiiigAooooAKKKKACiiigAooooAKKKKACiiigAooooAKKKKACiiigAooooAKKKKACiiigAooooAKKKKACiiigAooooAKKKKACiiigAooooAKKKKACiisDx74kh8L+HpdRdRJMT5cERP33PTPsOSfpUVKkacXOT0QpNRV2bk80MEZknljiQdWdgB+ZqOC8tbmNntbiK5C9fKcN/I185yWniPxneG61DWLFJJD+7jursIB7Ko6D8qr32meJ/AmrW93Ir2r7gY5on3Rye2e/0NeI85kvf9k+TucjxT35dD3TWPGdnpM/lX+manDn7rGJdrfQ7sGo7P4geHLhgrzzW5P/AD1iOPzGaxbjxHav4mtfD2tos2n61ZxXEO/rBK4PyZ9CRx6GuK8WaQ+g61LYuxaP70Tn+JD0/wAK+qy/6tjU4q6kjzcdjMVhffi04+mx7nZXlrewia0uIp4z/FG4YfpU9fPOmaneaZci4sbp4JB/dPB9iO9eseB/GVvrgFndbIb8DoD8svuvv7VeJwE6K5o6o2wOcU8S+SS5Zfgzrqgv7y2sLOW8vJkggiUs7ucBRU9ef/HuR08BsqsQHuY1b3GeleTia3saUqltkerUlyxcjR0b4j+FNV1NNPt72RJZG2xmWIornsAT/XFdfXyDGzJIrqSGVgQR2Ir66tWL20Tt1ZAT+VeflWPqYtSVRarsY4as6t7iXlzb2ds9zdTxwQoMvJIwVVHuTXOP8QvBqsVOvWxI9AxH8q5X9oq4lj0DTbZWIjmuGLgHg7RkV4pDG80yQxIXkdgqqO5PQVhmGbVMPW9lCKfqRXxMoS5Uj6U/4WH4M/6D1v8A98v/AIUf8LD8Gf8AQet/++X/AMK8M/4QPxh/0L93+a/40f8ACB+MP+hfu/zX/Guf+1sd/wA+vwZH1mt/Ke5/8LD8Gf8AQet/++X/AMK2ND1zSdbheXSdQgu1Q4fy25X6jqK+dP8AhA/GH/Qv3f5r/jXovwT8I67ouq3ep6rbmzjeDyUhZgWc7gckDsMfrXThMxxdWqoTp2T8mvzLpV6kpJOJ6vXO3/jjwnY3DW9zrtosqHDKpLYPp8oNT+PbmW08G6rcQsVkW2bBHbPH9a+WR93J/GtczzKWElGMFdvuViMQ6TSSPpj/AIWH4M/6D1v/AN8v/hR/wsPwZ/0Hrf8A75f/AArwWw8H+JtQs4ryy0W4nt5RujkXbhh+dT/8IH4w/wChfu/zX/GuFZvjWrql+DMfrNX+U9z/AOFh+DP+g9b/APfL/wCFXdH8X+GtWuxaafrFtPO33Y8lWb6ZAzXz/wD8IH4w/wChfu/zX/GtnwZ8P/FZ8SWE9xp8lhDBOkrzSMBgKc8YPJ4rSlmmNlNRdL8GVHEVW0uU+g6KK5f4h+MLTwnpYlZRNeTZFvBn7x9T7Cveq1Y0oOc3ZI7ZSUVdnQ315aWNu1xe3UNtCvV5XCj8zXJX3xQ8G2rlBqMlwR18mFmH54xXgviLXtU1+9a81W7eZ8/KucIg9FHQCrmh+D/EutQibT9JmeE9JHwin6Z6187UzutUly4eH6v8Dhli5SdoI9qtPip4OncK17PBnvLbsB+ma6zStU07Vbf7Rpt7BdRf3onDY+vpXzfq3gXxXpdubi60eUxKMs0RD4+oHNY2kanf6Tereabdy206n7yHGfYjuPY0o51iKUrYiH6MSxc4u00fWtFcZ8L/ABtF4qsHhuVWLU7cDzkXo6/31/qO1dnX0VGtCtBTg9Gd0ZKSujI1vxNoGiyiLVNVtraQjIRmy2PXA5rN/wCFh+DP+g9b/wDfL/4V8++L7mW88U6pcTuXdrlwSfQHAFLoPhrXNeilk0nT3ukiYLIVYDaT06mvnZZ3XlUcacE/vbOF4ublaKPoEfEPwZ/0Hrf/AL5f/CrVn408KXcgjg1+wLHoGlC5/PFeCSfD/wAZRruOg3BH+yyn+tYWo6ffafP5GoWc9rJ/dlQrn6etEs5xdPWdOy9GgeKqR+KJ9bIyugdGDKRkEHINLXzb8PPG2oeGNRjjkmkm0t2AmgY5Cj+8voR+tfR8MiTQpNEweN1DKw6EHoa9nA4+GLg2tGt0dVGsqq0H0UUV3GwUUUUAFFFFABRRRQAUUUUAFFFFABRRRQAUUUUAFFFFABXL/FDxengfwnLrzafJqBSVIlgSQIWLHA5PArqK8p/arnhtfhDc3Nw4jhivIHdj2Aapm2otombai2jAP7QF2Dj/AIQWf/wZR/4Vx3xG+N3xJ1i3Wz8H6LZaBEy/vbqa6Wa4z6INuxfqQ30FeCah4l1zUb9pbO6ubSKVwltbQIGdsnC9iSzelfR3wp+Aet3mhDUvH/iXVbe7uAGhsLV0U26/9NG2/M57gcDpz1ry6c8ZVWjR04nKs0y+nTrYjkTlqovV280fPWs6L401u6N3rbHVLgnPmXmomUg+wYYH4AVXXwr4jUYWws1HoLoD+lfX/wDwz94b/wChi8Sf+BS//E0f8M/eG/8AoYvEn/gUv/xNJ4XFPdr8TuocU57Qjy0pwivKCX6HxtfeHNajUm50Ezr3MTRy/pnP6VreCfiJ4x8H3gXw/wCIr60MZy9hdFpIiPQxScqP93b9a+s/+GfvDf8A0MXiT/wKX/4mqOq/s0eCdVRV1DVvEE+w5RjcqGU+xC5FaUsPiIvVr5XPRocW4us+TM6MKsPS0vk/+G9TkPDv7VckwtrDV/BoGoONpmhvlSCVvRdwypPofzNdZbftASte2sFx4KuIY57mKBpBfxsU3uEBxjnBNeCfHP4O6r8OZ/tIkk1Xw1cPsivGX54GPRJscfRxgH2qHwNNNceHvD8lxI8sn9oW6lnOSQt0oGT9AKVXEV6c4xfVpHmcQ4XDYeNLF5fUvSqO3K/ii+39fifedFFFeoeYclffEjwTY+PbfwJd67HD4juArQ2TQyZcMCRhtu3nB70fEX4k+CPh6tk3jHXodK+2lxbB4pHMmzG7ART03Dr6185/tt2snhP4rfDz4n2q7fs12kNw47mNxIo/7531l/tV6a/xU/aI0nwTYys8GmeGri9LIc4kaKSVfzIgH40AfWum+JtB1HwlH4ss9Rjl0WS1+1pd7WCmLGd2CMjjtjNVfAPjbwv480Z9Y8J6oup2CSmFplhkjG8YyPnUHuK+SPCfj9rL9gnWLVpsXlrcvoynPKmR9yj/AL4Jrpm8Sa/8BP2S/B19oNrZ/wBo39yj3S3UZZczBmJwCOcBaAPrOivHvjt8S9f8EfAK08daTDZvqcy2ZZZkLR/vQC3AIPfjmuM+Nfx28W+CfhV8OvFmnWenT3fiGFJb+KSNiv8Aq43ITB4zuI79qAPpSivkjxt8Y/2gvAtlpfjrxR4c0FPC2oyp/oEOWlgRhkB26qxHQ5IzXSftB/tBa74KfwDqXhHTrTUdO8SWxunhnQmV1zHtRSDwSHI6HmgD6Tor5L8XfGX47/C/WtG1j4k6FoTeHNWl2tBZglrYcEru6hwDnnIODXbfGr4zeJbXxpofw7+F9jYXfiHVrZLprm+bEVtE43KcdOnJJzx2oA9+or53+G/xa+IWjfGKz+F/xYtdHludUgMunalph/du2CQp7c7SOgIOPWuV1n49fFnUPiv4w+G/gvw7p2o6nZ30kOnSeXjyIY3YPJJlsE/cA7cmgD6p1HULDTbf7RqN7bWcO4L5k8qxrk9BknGas18DftYXXxcm1DwUfHNrosDGZWsEtmO4zZXd5o6DnHSvp651L452XwqaaTR/Dd141e+EapFI32SK3OP3jEkcj5if5GgD1uvOvEXxd8P6H8XtI+Gd1Y6i+q6qgeGeNEMKggn5iWz/AAnoK8am+MHxh+HXjnw5ZfEhvCus6Lrl2LUy6TIC9uxZQTxjkbgeQQRnnNV/isQ37eXgNh0NvGR/3zJQB9ZVy3hP4h+DfFXiHVvD/h/W477U9Ido7+BYpFMLK5QgllAPzAjgmupr5A/ZRma2/aC+NNxHgvFcXTrnpkXUpoA+v6K+Pvhv8bPj/wDFLSNUh8HaH4djuNMkL3F9MrKpXHyxIpyC5wT+I6V2nwf/AGhdU1v4OeMfEvifSIjrXhNW+0RW+US4ODt452nIIPagD6NqtfahYWAiN9e21qJXEcfnSqm9j0UZPJ9q+ZPgt8Qvj98STY+KLC68FjQZL9UutPDYuIoBIA5A5YELnGTzXnX7U83xQPx98JrqkOhiZb8/8I4sTsVePz/3Znz0bpnFAH1V8YPi14Y+Fq6U3iOHUZRqk5hg+yQq+GGOW3MMDn3rtbvUrCysRfX15b2dsQCZbiRY1GemSTivmr4+/Ebx/wCBPB3gqTxRonhS916/v5IrxWtjPBGoI2mPJyDg9a4P9vC48fPrGgjUItJXw2b1W0Yws3nNJ5a7hKOmM5xjtQB9t0V82/Fv4ofGD4YfBi38QeJrPw2PEU+tC1VLZXkg+zGIsDjIO7cp/Cuv+OPxN8QeC/2f7Xx3pMNk+qTC13LNGWj/AHo+bgEH9aAPX7meG2gee4mjhiQZeSRgqqPUk9KSzube8tYrq0uIri3lUPHLE4ZHU9CCOCK+Pf2pfEfxI8Tfs7aRrzw6MnhnUbK0n1Jk3LcLcmXgIOmz7v611/wp8e+Nfh1+zj/wlnjyz0eTQ7LSLJfD0Vk5E1xuXaqy54BwUJx/tUAfTFFfJN18WP2iNJ8FQfFHU9N8Ky+GZQk76YhxcJAx4b1HHuT6ivpvwH4ksfGHg3SvE+m7ha6jbLOgbqueo/A5H4UAbdFFFABRRRQAUUUUAFFFFABRRRQAUUUUAFFFFABXJ+KPiF4Z8O3psr+8LXI5aKJS5X646V0t/KYLOeZeTHGzAfQV5p8JvCek6nok3iLWbGK+vtRuJJC1wu7au4gAZoA6XS/iN4P1CB5Y9Zgh2DLLP8jAfQ1CvxI8P3Mpi0uO/wBUcdfstszr+eMVm+K/hN4a1aJn0+L+y7rqrQ/cJ916flXNeHPEWufDa8i8P+K7NX0lmxBeQpwv4jr9DzQB6Ha+MIZHxdaPrFmv9+W0bb+OK6O3mSeFZY2DIwypHcVHZ3MF5bR3VvMk0EihkdTkEVOuAOKAFopMimT3EMC7ppo4h6uwH86AJKKgtry1us/ZrmGbHXy3DY+uKnJoAKKTdRuoAWik3CjcKAFopM0bhQAtFJkUbhQAtFJuFG4UALRSbqM0ALRSbqNwoAWik3UZoAWikLUbhQAtFJuozQAtFJuo3CgBaKTcKM0ALRSbqNwoAWik3UbqAFopN1G4UALRSbhS0AFFFFABRRRQAUUUUAFFFFABRRRQAVwfxN8MX3i7V9K06Kb7NZW6STXE2M4JIAAHc8Gu8rO1/W9L0GxN5ql3HbxdFz95z6KOpNYYmnTqU3Go/d6kVIqUbS2PEfiV8OE8L6Wmq2d891DvEcolUBlJ6EYrX8MXMU/wwurfxu8sWnxyqbF5P9bIBzhAeTyMfjVTxr8VW1QfZdK0uFYEfckt2odsjowToPxzXA3Vzq+v34knku9RuTwoALkewA6D6V8pVr4ejWk8PqmrW6f8H+tTzpThCT9mT+KdeuNa1+XVtvkbSot41P8AqkT7gH0/nXqHxoO7SdC1KRds0iFH/wC+Qf5k1ieAfhfqd5ewX3iCE2dkjB/If/WS45wR/CPXPNTftFa1D/aWm6LCw3W8ZmkA/h3YAH5DP419NwlhsR9ZdSovi/4OpxZjeGCqSqdbW9bnD/bPen2+oy288c8ErRyxsGR1PII71zv2v3o+1+9fpPsT4tVbbH1L4A8RR+JPD0V78ouEPl3CDs4/oev41z3x+/5EYf8AX1H/ADrhP2fdcaHxbPpTP+6vICwH+2n/ANYn8q7v4/f8iMP+vqP+dfBcQYb6vCrFbWuj77AYx4vBc732fyPAh1FfXVl/x5wf9c1/lXyKOor66sv+POD/AK5r/KvmeHt6ny/U3wP2jy39o7/kF6P/ANfEn/oIryTw/wD8h/Tv+vqP/wBCFet/tHf8gvR/+viT/wBBFeOWVw1rewXSqGaGRZAD0JBzXFmztjW/T8kZYl/vj66orw7/AIXPrX/QIsf+/jUf8Ln1r/oEWP8A38ave/trCfzfgzs+t0u57jRXh4+M+s550eyI/wCujf4V6h4B8SxeKtAXUo4DbuJDFLGTnawx0PcYIrfD5jh8RLkpvU0hXhN2ixPiT/yImsf9ex/mK+Xx9z8K+oPiT/yImsf9ex/mK+Xx90fSvC4g/jQ9P1OLG/Ej6a+FX/JPdH/64n/0I109fP3hz4paromiWulQaZaSx2ybVd3YE8k8/nWh/wALn1r/AKBFj/38avRoZvhYUoxctUl0ZvDFU1FK57jRXh3/AAufWv8AoEWP/fxq7L4Z/EM+Kr+bTryxW1ukj8xDG+5XUEA9eh5rpo5phq01CMtX5GkMRTk7JnfMwVSzEAAZJPavl/4ga5J4h8VXl8zEwq5jgU/woOBX0X4xuGtfCmq3C/eS0kx9dpFfKo6Z9a8ziCs0oU1tuc+Nk9InoHwY8JQ+INWk1DUI/MsbIj5D0kkPQH2HX8q9/RVRAiKFUDAAGABXD/A61W3+H9tIq4aeV5GPrzj+ldzXpZVh40cNFpavVnRh4KNNeYHkV4l8b/BsenyDxFpkAS3lbbdxoOEY9Hx2B6Gvbaiu7aC8tpLa6hSaGRSro4yGB7Gt8bhI4qk4S36eRdWmqkbM+bfhNcXNv8QNL+y7iZJDHIB3Qqc5/n+FfS9Ymg+E/D2h3L3Ol6XDbzOMFwSxA9BknH4Vt1jluDnhKThN3u7kUKTpxs2fJ3iL/kYdR/6+pP8A0I161+zj/wAgvWP+u8f/AKCa8l8Rf8jDqP8A19Sf+hGvQ/gh4l0PQdP1OPV9QitHlmRow4J3AA56CvnMtnGGNUpOy1ODDtKrdnt1ch8XtKtdS8DX8s0a+baxmaF8cqR7+9Pl+I/guNSTrkTeyxuT/KvPfif8SrTWtKk0XQ45vIm4nuJF27l/uqOvPqa+hx2NwyoSTkndbbndVq0+R6nlvavpr4WXElz8P9HkkJLC3CZPopKj9BXzRDFJNMkMMbSSyMFRFGSxPAAr6p8I6YdH8M6fpjfft4FR/wDexz+ua8jh+Mvazl0sc2CT5mzUooor6o9EKKKKACiiigAooooAKKKKACiiigAooooAKKKKACiiigAr5g/bX8Z+Y+n/AA/tHBRgt9qPfgHEUftzlj7Yr6fr87fjHrkviL4leJ9XDlzPqDwW5/6Zo3lx/oBXPiZ8sNOp9HwvhKdfHe0rfBTTm/l/wT0z9i3w7p+t+PdT1zUrXzm0mFW0/fyodjhpMeo6A/WvsavnD9kezj0/xPrdjGoCwaZbJ+OTk/nmvo+jCSUqMZI8XF5lUzStLF1N5fgui+SCiiiug5gooooAp65pdhrekXWk6pbR3VldRmKaJxkMpr4O162bw74O1C00meWI6ZfSpaSscunl3R2EnuRgflX37XwX8Qv+Rf8AEP8A2Ern/wBK2rzcy2p/4kc9dc1SlF7OaPsf4QeMI/HXw70nxIqqk88Wy7jXpHOh2yL9NwOPYiutr5k/Ya1t9nijwzI52RyQ38Kn/bBR8fjGp/Gvpuu+nLmipHr5pg/qWMqYf+VtfLp+B4p+2r4XbxL8BNXeCEyXelvHfwgLkjYfnx/wAtXkf7C0WreLPib4o8ea9byCe10m00yNpEIyNipxnvtgXP8AvV9jMqspVlDKRggjg02GGGEEQxJGD1CqBmrOA/NnXdA1+3+KupfBu1s5jpN14sE33Gww3YB9MbK+nv25/DN/dfAa0j0WykuIdHu4JJEjUllhVSmcDsMjPtX0P9ng83zvJj8z+/sGfzp7KGUqwBBGCD0IoA+E/jv8YrT4gfs96R4T8M6DrEk1klo2sTPbMIrby12Bd38W5yMH0FWv2pTcQ/AH4JtFCzXCW8ZSMryWEEOBj619tW+n6fbwtBb2NrDEx3MkcSqpPqQBXi/7Vnwt8TfEmHwjH4ZFio0jUGuLgXEvlgIdmNuAc/dNAHiX7Qfxotfib8LtK+HXh3w5rP8AwkN3Pbi8tpbVlMDx4+Vf72W/SqP7U+lal4Lj+CGlpbG71PSbMDyF+bzJkeBig9fm4r7fsdNs4GiuTZ2wvBGqPOIxvOBj72M14t+0Z8KfFPjz4lfD/wAQ6C1iLPQLwTXnnzFG2+dE/wAowc8If0oA8T/aU+KVv8crDwz4C8D6Dq8moy3olukuLVkMD7doT8MsSenFP/aQ8Bp4X+LvhvxT4r0vV9Q8ISaXbWF5NpkjLLA8Uew/MvPvjuK+1oLCxgupLqGzto7iT/WSpEod/qQMmp5Y45o2jljWRGGGVhkEe4oA+Q/gzpfwC1z4waCvgix8Z3+qWrNdx3t5NKILcxqWAbf1yRjHvWh+zpbSL+2N8VriS3dQZbgI7IQCDcDofwFfUtjYWNirLY2Vtaq3UQxKgP5CpkhhSRpEiRXb7zBQCfqaAPlf/goHp2oLD4K8Rw2c9xY6dfn7S0SFvL5Vhn0zgisT9qH4k3PxB+GfhzXvCDa7F4PbVWt9baCFopgyqhCn/ZwzYPQkCvsOeGG4haGeJJYnGGR1DKw9wahhsLGG0NnDZW0dswwYUiUIf+AgYoA/O/4nL8ObrWPB9x8LPDmvjTLbUolv9VvUlIkkLIVjG7uAGJPuK9n+JsMzftz+AJVhlMYtYsuEO0fI/evqqGxsobdLeGzt44UOVjSIBVPsBwKlMMLSiVoozIOjFRkfjQA+vkD9l+3nj+OvxseSCVFeS72lkIDf6TL09a+v6jSGFGZkhjVm+8QoBP1oA+YP+Cd1vLD8OPFfnQPE7a0cb0KkjyU9a5X9lW603RfDvxk1LxLpU15pMNwz3VsYSxmjzJuUA9civsqKGKEFYokjBOSFUDNItvAquqwxqH+8Ag+b6+tAH5369/wiP/CzPDE37On/AAlEGqT3gN1bvHIsUZ3Lgc/w43ZzkYr179ttb3Rvib8N/GlxYXM+ladMv2mWFC21llDkexx09cV9WWem6dZyPJZ2FrbO/wB9ooVQt9SBzUt1b291A0F1BFPE33kkQMp+oNAHxp+2F4s034ieDPh74m8NxXkthNq0qL5tuyOCu0HK9q6f9v7S9Tm8BeENas7Ga5ttNvw1yY1J8sMg2k46DIxn1Ir6hjsbKOBII7O3SJPuIsYCr9B2qaaKOaJopo0kjYYZGXII9CKAPkv9pvxNafGn9m1/EPgqy1GeDR9ZiN3HLblXUCI7iB3A8xeR71xPxs+MVl4+/Z203wj4c0DWJbm1S2bVZXtWEVp5YwBu6Hca+5bSys7O3+z2lpBbw/8APOKMKv5Dim2+n6fbwvDb2NrDE53OkcSqrH1IA5oA+Yvipo+qar+wbpltp9jPcXEFjZzyRIhLhEkUscdeBk/hXOtqlt8Zf2Sv+ED8I2t/J4h8LafYy3NrJCV81owyFUP8RwrED6CvsdVVUCKoCgYwBxiq9lp9hYlzZWVtbFzl/JiVNx98DmgD4A8MTfs+/wDCE29t4v03x7D4jhhEV3psc8xSWVeDt/hAJ7HpX298ItM0rR/hpoGn6JZXdjp0dmrW9vdPuljVvm2ue5+at99L02S8F4+nWjXI6TGFS/8A31jNW6ACiiigAooooAKKKKACiiigAooooAKKKKACiiigBk8Ylgkjbo6lT+IrA+H1u1n4bismXa1vLJHj/gWf610VZ9pJHFqs9qkMwLKJmkK/JnpgH1oA0Kz9d0mx1rTpbDUrdJ7eQYIYcj3Hoa0KKAPHtMn1L4W66mmajJJdeF7yTEFwefs7HsfSvXIZFeJZI2Dqw3KwOQwPTFU/EGkWOtaRcaZqEQkgmXaQR0PYj3rhfhnqV5oWt3PgDW5S8tuPM02dj/rofT6j/GgDtb611S8BVL0WMZ6mNdz/AJ1xni/4e6O+jXl9qGram0kMbSebJOcAgelejPIiRszsqqoyzE4AFeUeJr6++JGrnw3oDvHoVs/+n3/RZCP4F9aAML9nTTL2XWrzWN8q2McZiGScSMf8BzXsnirUm0fw7f6okQla1haUITjdjtT9C0my0XS4NO0+ERW8K4UDv7n1NZ/xIRpPAetKqlibN8AfSrppOSTIqNqDa7GDonjqbUPhTL42bT1SVIXk+zhuDtPTNZuo/Ey6tPhLZ+NxpKPLcMAbbfwMkjr+Fc14Ou7Vf2YLwNcRArbSqQWGQc9PrWRrysv7L+iLIpAaaPg9wXNejDDU+ezWnNb5HlPFVOXSWvLf5noGufE+C1+Glr4y0y0S786VIngL48ticEH6Vc8Y+PJtB1nw1YJp6zLrLAOxbHl5/nXgvxA07UvBts/h1d0miauIL22LfwOMZA9+f1Fej/Fv/kbfh1/vpWk8HSi421Tv+WhnHG1ZKV9GrHbHxzND8WB4JvLBIYZoPNtrnd984zjFGneOZdR+KV94PtLBWtbGDzJ7rd0bH3cfXiuV/aGik0XWfDXje3QlrC6EcuOpU84qX9nS0kvoPEPjC5U+bqt4+zI5CDPH5mud0Iew9tbpb5m6r1PrHsb9b/Ii0/4qeMdWutQj0PwO2oRWVy9u8kcndTjmtnxh8Qdb8OeEtG1O78O7NS1CYQvZs+DGx6CvP/hDouu6lrWu3ml+Km0e2t9Zfz7faCJ8Nk5J6ccV1H7S/myaV4dNrIhlOop5bnlQ3YmtZUaXto07K3z7dTKFet7CVRt3+Xfp/wAEvab8T9atfE2naP4u8KTaOupP5dtNv3Av2z+JH51f+IXxB1DRvEkHhfw5op1fWZYvNMe7CotcFYW/iDXfjPpmg+PNUi83S0F3Zpbx7Y524Ix+X/jtdt8TfBFv4g8RW+qaL4hGjeJYIfkw4/eIOmR19qidOhCpFSXTpt5f8EqFWvOnJxez8r+aNXwV4t1zVdJ1WbXfDU+kXenKSyufklO3Pyms7w14/wBe8RfDp/EekeHBdX4uTCtmsnVQeWzWX8PfF3iDVLXxP4W8T+RNqOlWr5uYfuyLgjnHGan/AGXR/wAW0H/X3J/OoqUVCM5NK6a9NTWnWlOUIqT1T9dCjovxT8Z6vrFxpdn4HMs9lKsd4qy8w5OOf1/KulvPHlxpnxJtfC2sactra30Ya0u93DN/dPvXOfBn/kq3j3P/AD9D+bVt/tAaBDqngWbVFfyb7Sj9ot5h1GOoqqkKTrKny2TS/FEU51vYOpzXab/AuW/jmfUPijJ4P0iwS4t7OPff3ZbiI/3R6np+ddtezxWtrLczuEhiUu7HsoGSa84/Z30aGz8Cxa27ma+1lzc3EzcseSAM/n+ddZ8SIppvAWuRW4Jlayk2gdT8prmrQgq3JHZaf8E6qM6jo+0lu9TzaT4weIriG413SvB0114atpCsl2W+ZlBwWFdf4q+IFtp/w2TxppVuL2GQIUjY4+8cYP0rlPhzqWmR/s5S+ZPCqw2s0cqlgMPk9R61ybQzw/sqgThhvuQ6ZH8JcYrs9hSlK3LZKVvU4frFWMW+a9439Dv9C8dfEDULyx8zwDLFZXLKWn8zIVD/ABflXpOo3H2XTLq7C7jDE0gHrgZxXE/CbRfFOnWUV1rfiQanZz2cX2a38oL5Ixnr34IH4V1/iH5fD2o/9esn/oJrjr8vtLRSt5Hdh3P2LlNu/meSWXxe8W3OiPr8Xgd5tIiY+bPHKOADg10Hif4oQ2HhTQPEGm2P2qDWLhYdrtgxZ6/iK81+Gek/ELxB8P5tJ0O/0200KeaSORpV/ejJ+bFbPxi0CHwv4G8G6FBIZVtdRQFyPvHua7p0KHtFDS9+l9rHnwxFf2bnd2t1736HbfEjx9q3hvxLpWhaRoa6pc6hAZEXfg5BIwPypngz4j6hf+Lx4V8TeH5dF1KSMyQBmyrgdq5b4zpqkvxe8Ix6LNFBqJtW8iSZcop3HqKj+Eseo+IvizqWp+LL8Sa3oyGGK3RNqbTxuHtUKhT9hzNLb536GjxFT2/Km7X+Vup3fxf+IC+BNKtLmK0F5cXUpVIi2PlHU10Oh69Dq/hC38QW6ZWa1M4TPQgZK/mCK8N+Kev6bqHxh8nU7W5vdL0m2aEx28Rk/esOpA+v6Vv/ALPOs/aPA+u+H5GcPp3mtCsgw3lOpxkdun60qmDUcNGpbXr6MqnjZSxMoX06eqJtG+KXjjXLR7zRvAb3tssjR+YkvBIOCK6TxV4+1Hw+vheO60ULc6zMsU8TPg25PX61wHwG0PXrqwj1W08WGw06K+k83T9oxJhueT0zW9+0K6pr3gq6ZgsCakCZCflHI71VSjS+sKnFK3zIp16v1d1XLX5HWeP/ABvN4Z8T+HdHj09bhdWm8tpC2PL56+9UfiH8QdQ0nxND4V8M6GdX1mSHznQthUWud+Nksc/xL8BRwyLI/wBq3FUbJAz14ra+JvgiHXfE0OraF4iGjeJoIRjDj94nbI6+1ZU6VJKDmt0/z0ua1K1WTmoPZr8tbG/8OPE2teIbe7XXfDs+jXVpII2D/dc/7NdkK8v+DXjDXtY1DVfDfiVYZdR0kgNcw/dkHvjjNenr0rmxEHCo1ax2Yap7Smne/qLRRRWJ0BRRRQAUUUUAFFFFABRRRQBW1S8h07Tri+uG2w28bSOfYDNeH3WnTeKLj/hKfG2sLo+nTf8AHpATmRo+wRew98HNer/EdFk8IXaS58klPOx/zz3jd+ma8Q0TS9V+IniqaaWbyoF+eWQ/ct4v4UUdOgwB7V4WazcqkKXLzX2XRvz9DjxMveUbXNyDWvhfpLLHp/h261accB513bz7Ak/yrsND13xXqKKmg+C7TSLU9Jrttqgeu1QCa8/1v4keCfAkj6b4P0eLV7+P5Zb2Y5TcOvzdT+HFeb+K/ir418Rq8V1qrW1s3BgtR5akehxya+hy3hbH1YqVRqC7JJf8H8jxcTnuGwrcb8z7R/zPePGHxH0zwbaSxzaqmveIXXHlxYWGH6gcKPblj3NfPGra1d6rqVxqN9OZrm4cvI57k/0rmjM5JJJJPUnvR5r+tfeZflNLBQtHV92fJ5jm9XHSXNpFbL+t2bf2v/ao+1/7VYnmv60ea/rXoeyR5vtD0z4J3Tn4paIqHO6Vwfpsavc/j9/yIw/6+o/514r+y/pc2o/Ej7eVJh062eRm9Gb5VH5bvyr2r4/f8iMP+vqP+dfn/GLVpxXSJ93w9GSy+cn1b/JHgQ6ivrqy/wCPOD/rmv8AKvkUdRX11Zf8ecH/AFzX+VfE8Pb1Pl+p7OB+0eW/tHf8gvR/+viT/wBBFePaZbrdala2rMVWaZYyR1AJxXsP7R3/ACC9H/6+JP8A0EV5J4f/AOQ/p3/X1H/6EK4s2V8c16fkjLE/xj2H/hS+jf8AQY1H8k/wo/4Uvo3/AEF9Q/JP8K9Ror6T+y8J/Id/1el2PLh8F9Fzzq+o4/4B/hXe+F9CsPDukR6ZpyMIVJYsxyzsepJ9a1KK1o4KhQlzU42ZUKUIO8Uc98Sf+RE1j/r2P8xXy+Puj6V9QfEn/kRNY/69j/MV8vj7n4V89xB/Gh6fqcON+JHrPg/4WaXrnhmx1WbUr2KS5jLMibdoOSOMj2rX/wCFL6N/0F9Q/JP8K6r4Vf8AJPdH/wCuJ/8AQjXT162Hy3CypRk4atL8jphh6binY8u/4Uvo3/QX1D8k/wAK6fwP4F0jwnLLcWbz3FzKuwyzEEheuAAABXVUV00sBhqUlKELM0jRhF3SMfxtC1x4Q1aFfvNaSY/BSa+Vh90V9fyossTxyLuR1KsPUGvlbxdpM2h+JL3TJlI8qUlDj7yHkH8q8biCk/cqdNjlxsdpHvHwWnWb4eaeq/8ALIvGfruJ/rXZ14t8A/EsNpNP4dvJQgnfzbYscAv/ABL9Tx+Ve0162WVo1cNBrorfcdOHkpU0FV9RvbXT7KW9vZlht4VLSO3QCrFeP/HzxNE8UXhqzmDNuEt3tPAA+6p988/hWuMxKw1F1H8vUqrUVOLkd14b8deG/EF8bHT71vtGCVSRCpcDrj1rpq+ZPhfaz3nj7SEgzmObzWI7KoJP+H419N1z5XjKmKpOU1syMPVlUjdnyd4i/wCRh1H/AK+pP/QjU+g+G9c12KWTSdPku0iYLIVZRtJ6dTUHiL/kYdR/6+pP/QjXrX7OP/IL1j/rvH/6Ca+XwmGjicV7OT0dzzqVNVKnKzz8fD3xn/0AZ/8Av4n+NXdP+FvjC6kCy2cFovdpphx+C5r6Kor3o5Dh09W393+R2rBw7nCeAPhvp3huddQu5ft2oqPkcrhIv90evua7uiivWoUKdCHJTVkdMIRgrRCiiitigooooAKKKKACiiigAooooAKKKKACiiigAooooAKKKKACvzKsC09/YtNy0l4pfPc7if51+mtfnF4j0t9D+It5osi4ax1t4B9BI2D+IxXHjfgR9Nw/UUcPjY9XSl+B9Mfsv/8AI+eJf+vGD/0I19C189fsv/8AI+eJf+vGD/0I19C08B/u8D4/BfwIhRRRXWdQUUUUAFfBXxD/AORf8Q++p3I/8m2r71r8/wD4nXCpZXtnn5rrXLlcf7K3Mjn/ANB/WvOzFXUP8RMKMq+Lw9OO7nH8zvf2KWYfFXVEB+VtHYsPXEq4/ma+w6+Uf2HNLeXxR4n1plPl29rBao3qzMzsPyCfnX1dXVhlamj6TiucZ5vWce6X3JI8F/aR8f3Nj4p8L+C7G98UaTFe6gDqV1pNm3nSwCNmEcMgByxYDO3kCux134seE/CclnoMx17WNRisYri4htLF7m4ghKjElxj7pI5IPJ54qP4saVql/wDEz4Z3ljY3FxbWOrzy3csa5WFDbSKGY9hkgfjXMwXGrfDD4seONWv/AAnreu6d4nlt7yxvdKtftDq6RbDbyAcryMqemDW586dprXxi8AaT4S0nxVPrJm0jV5PKs57eFpN74+6VAyGzxjGc8V1HhXX7bxF4dt9ct7S/s4J1LCK+tzDMoH95DyK+ctM+Hniqz8P+ABqHh+QST+NptZvLGNd6afDLuZVbsMcZ96+opUEkTxt0ZSp/GgDw/wANeIPij8WLjUdc8I+ItP8AB/hS2u5bPT5G05by5vzG21pW3naqbgcAc8Vp2+reLLH46aB4X1jxAbpD4Olub3yIhHDNdLNt84R84OO2a5z4e6p4o+CttfeB9a8F65rehw3k9xo2qaRb+eGhkcuIpFHKuCx5regh1jXPjxoHi7/hH9SsbCfwZNHJ9pi2tBM824RP6PjtQBZ8PfFLw34a+HGk614m8XXmtQ6jfy2lvftp+x5JAzYTy0zjGMA96f8A8NAeBfJuE+y+Ijqdqx+0aUNKk+2QxhdxlaPtHgjnPevNdA8HeJF8C/CiyufD175mn+Mmur2J4eYIfMc+Y47LyOa9J8NaFqUP7RHj3Wp9LmSyu9FsoLa6aP5ZWHmb1U9/4cj6UAdPqXxJ8N2vg7TPFVoNR1ew1UKbJdNs3nlmyM/dA4wAc5xiuY8T/G/Qbb4W6t4x0Gz1G8uLAyQPZTWUiyW1wq52XC9Yx79PevKdAsfiD4e+Dvw00e6sfFmnaHGLtfEEeixH+0I28xjEpA+YIcnOPatH4f8Ag3xNP8O/jNp8eg67aSa5IW0qPV3LXNwpgwCzHqxP5dKAPVdJ+MHh3/hWlh4w1uLULD7SYbdbZrGQS3Ny6K2yCP70gJJwR2HWt74e+PtA8brfJpX222vdPdUvLG/tmguICwypZD2I5BGQa8M8Z6f4h8W/Dn4ea5p3h3xZaTeD7mGLU7COM219tEAjeW3z94qehHUZra8Lax4b8Cad4u+KE2nePp5kt7W1kk1/KzXx37Y44lbkkF8Z96APV/jJruoeGfhZ4k8QaS6Jf2FhJPAzIGAdRxkHg1w/wY1Pxpq91pOqa18W/DmvW1zYi5n0i0sII51Lx5xuRyw2k88dq6f402+oa/8AAvxJb6fp87399pD+VaoN0hdlyE46mvPv2f18M2V7o+n2fwd1nw5rK6aIbnVrjTBEhdYhvy+f4iD9SaAOmX9oP4dMySJNq72IufstzqA06T7LaS79gWWTouTj14Iz1ruNM8Z6BqHiPWvD8N0y3+ixRzXiSIVCxyLuVwe6kd68OtPCGvR/sY+IvDv9gXS61dS30gsvJ/fSM18zIcdyUCkewFTfHDwz40sdT0bXvBOk3N1d67of/CO6ssK8wK23ZO/+6C4oA76z8daZ4k8a+DLrRfFV5b6fqkF80OmmxGzUREMGQyHlApBIx96rnhT4xeDPE+u3Ok6PJqM32PzxeXbWbJa2rRE7lklPyg4BI9ua5q58GXWh/Fj4WWuk6bM+kaHo99azXEafu4yYAq7j2LHP4ms/4Z+Bdau/2efGfhSa0l0jVNZvtXEZmTYW82RhG5/2SNoz6UAdTo/x08A6nq9pZxzapb2t9P8AZ7HU7mwkjsrqTOAscp4JPbOAe1T+J/jR4N0HxBqPh+SPWdQ1bTtrXVpp+nvO6IRnfxxtA6nNeW623iTxj8LPD3wptvh7rOl6zazWcV7cXFtssrJIGUtLHL0bO35cc813/wAN/D2oWPxY+JuqXmmzxx3n2OOzupEwJ0WEhtp7/NjPvQBu6x8XfAul+FND8UXGqSSaXrr+Xp8sEDSGV9rHZtAzuypXGPvcVhH9oLwH9muMW/iFr+0dheaaulSG6tUUAmWRP4UwQc55rzvwN4O8RReD/hJZ33h+9RtM8X3l1dxSQ/8AHvETclHYdhllIPuK77RvD+pR/GH4tarJpMywalptjDZ3Bj+W4K2zBlU98NwfegDqde+Kfg/SfDOk699tn1CDWgP7LgsIGmnvMjOEjHJwOucYqrH8YvA7eA9Q8ZTXt1a6fplwltqEU9syXFpKzqoWSM8jll9sV4W/gXxVpvg74T+I5dL8TRx6Hp9xZanbaO3l6haiViRIq9SB3A5xWp4i8Fx6n8F/Gt14b0Pxpd6hrmqad9oXXVJubsQ3EWZFQ8hQhYHP92gD1zw38ZPB+u6vNpNtHrNvdize9tUu9OkiN9AnV4M/f7ccHkcVmfBz4wL498UeINFk0XULP7BfywWkjWUiKYkAP71m4WQ/3eKn+Iui6jdfG/4ZanY6bNJZaeNRW6njT5IA0SBAx7AkHFZnwdbVPD/xR8eaBqvh/V4Rq2uzanZX4ty1pJAyjGZOgbjGKAPZKKKKACiiigAooooAKKKKACiiigAooooAKKKKACiiigAooooAKQY9aRmwT9Ko29415ckWuDbIcPL/AHj6CgDQFFAprNgE9h1PpQArYxzXm3x0sDFpNl4ospEh1DSp1ZGLYLqTyvv9PrWr4n8f2Fjc/wBl6PC2s6s3C29vyqn/AGj2rGk8Faprtpdav42vPtF15Dm2sYmxDbnacfU0AV7a51/4oQxKgk0fw2ABcOrfvbph1UY6LXo+iaVY6Np8Wn6dbJb20QwqqP1Pqa8p/Zx1d9upaBM5PlN50Q9BnDCvZaACsrxZq+l6HoFzqWtyiLT41xMxUsNp46CtQ157+0X/AMkg1r/cX+YqZy5YtnRhaKr14UpbSaX3nkty/wAA5tRadfEmpRWsknmPZp5ghJ+mK9de18EfETwSulaXqEc2k2xQhbR9rRbegIPIrx/4C+AfAHiT4fjUPEkNub0yupd5ghCjpxWT8BlTSfjpqukaFcvcaV5c8ZIOVdFHBP0PGazWOrycXN+h7+I4ay6EcRHD8ylT3ulZ+h6J458b/BvxFpUOgazrcw/s+QKjxwuHRk+UjOKuR+Ivhb4+8VeH7Wz1y5m1HTzmyiWNlDY9civD/hjZ+C774ia3H45kgj08NMYjK20eZ5n+Ga+gfBngH4cRQnxR4KtYZriKOQW1xE5ID46VNHFV57NWJzTJcswV4SU3Jpa2XLfoSfGHxh8OP7OuPC/irWPmkILxWoLyRkHI5HANaPwj8QeBbvw9DovhDVknitEI8mQ7ZscksQcZ69q+aPhb/wAIbc/EHVo/iYGMk0sgRpydol3fxfh0r6E8AfCnwb4e8TS+LfDtwZopbcpBGsm+OPI5IPuMUUsRVqLlT93sTmWTYDAx97m9pZWdvdd+iPOdQ/4UdFql95nizWYJzcyGdYmdQH3Hd0Hrmuj0nU/hL4ottA8G2XiK/upbO5ElkHV97uDnDMRXj3w4s/B178T9bh8cSQx6cJJyhkbaDJ5hxzX0L8Pfh/8AC5ru38TeE7WGd7aQ+VcRyFgrjqK0p43E1bXlsycxyHKsvhy8s+ZxTvZct3rY0viPpHhGyvbHx14hvZ9OfRyqpPGfvZIAUgDJ/wDrmsefQfAXxcb/AISXSdUvRPEfIe4tZGibj+Eg1xn7X+uyTf2H4OtW3S3U3nyqO/O1Afxb9Kx/2VtTufD/AI/1jwZqP7t5xuCHtKnB/SksdUjWUE9FpciPDVKplUsY/i3t5LS56O8nw0+E0E2j6hqE9vdarExkmlDSySr06gcVV+G3xA+EnhnTU0HR/EriFpDIGukYcn1OMVwX7XSJL8QvDkUoHlvCFf8A3S/NaPxh+G/wz0f4c3eqaW1vbahFGrQ7JgxkY/w496ipi68pTV9PM6MJkOX+ww86nNzVL2slZa2PZfCfhfQ9H1fU/Eml3LzNrBE0rmQNHjk5U+nNcr49+KPwzmtr3wxquvM6zqYp2tULhf8AgQ4/LNeS6N4t1XR/2W5kjnkWW5v3sreQnlIjy2D6dR+NdH8Dvg94X1z4bx6vr9o1zeairNHJux5K9se9DxNScouG+4lkWDwdOpPGSfIpOKUevd6nrHhDVfCOg/DWC80nVVuPD+nQH/SM72VQcncAM556YrR8G+LvD3jbTZrzw/e/bLaJ/LkJjK846YNePr8NdQ+Hnwm8brcaz9st7u2by7dR8sYB4b/ex1rM/ZU8X+GfDfhDULXXNYtrKaW7DokrYJXHWn7aXMufS5hLJ6DwtWrhm5KLSWnR+Xkb2veFfhJH8RP+EcuNVv7XULmVWbS4mcQuzDIHTHNeqeJ/B+ka74THhm4je308bAqQHaVCngCvm/X9W07W/wBqjTNS0q7ju7SS5gCSochiEwa+r7uUQ28sx/gQt+QreGLqVd5fC9Dz8wyajglTUVrOKbv+Rynifxl4R8A6faWes6qlv5cKxwwj55WVRgHA+nWofCvxA8GeO4rjTdH1dZZniZXgdTHJtIwSAetfPfwx0SL4ufGDV9U8RM89lAWmMRPVdxWNPYYBr01vgXa2HxJ03xH4X1I6PY25EkkCcsWB+6PYiuaFapN80Vp+J6+KyrLsJD2Fao1V5b/3dVt3NDRPGnwv+Gi3XhQa5OklvOzTJLEzlXPJGQMVT8VeOvhL48uNL0268QXHmxXiPbCKJ13SE4APHTJryLxFb6BdftH6nD4peNNIa6b7Q0hwOnHNe0eDPh38HdWul1Dw3b215JZTI++KUnY4OVz+VFPFVpVHKLWj+YYvJstwmHh7XnfNFPRLlu/MuXmqfDrxH8WrC3bWZf8AhI9I3wRW4BVCwPzAkjBPPrVrxlB4K8EeKk+IOtahcabcXH+jHYC0cpx3UDrXy38Sbm8sPjBr+o6ezJcWmqySo6/wkOf0r0j47eMLbxt8D9A1iFgJ/twjuo88pIF5/OlHHT5Zq+xvW4SpxqYaSbcKlrvqm0eh6V4k+FvgO4k1SXWpmn8RD7cJZomcuhJxjA4HXisu08dfBu08V6l4ktvENzFdajAYbiNYXEZBGM4x14rW8HfDrwn4w+G3hbUNf00XNxBpixxtuIwvJrx34JeDfD/iT4q67oer2fn2FqsphjzjbtkwP0q6mKxCkrP4jDB5NlNSlVlUck6WrtbvbQ7G40n4MWmh22sN4q1qGxv5HELxyOoZgfm4A4rc1bx18FdW8IW/hjUdcnuLS3UCKR4pPNQjo27HWuO/aj8N6T4V8P8AhvR9EtRb2iSyMEznknmuh8DeEfgfrVjpdmXs7jV7mFQ8Syne0mMkYqp47EzqcrlqiaeQ5VTwSxLU7TbWiWy7lvw9J8IPBZ0zxZNrl9eG9Rv7Pnuw8m1V4OBjj8ah8XeIPgr4z12PUZ/FN5YagVEZuITJHlfQnHFcl+1XoWmeG7fwno2j2/2eygjkWOPOcAtz/Oug8dfDb4Z2Xwun1e3a3tdRSzSVGScEtJgcY75oljcT7RyT1QUchyp4WlKXPao3ayXR2Vz134a+FPDfhvSjN4ckN0l5h3vGl8xpv+BV2I6V4V+x1d3k3gG+hnd2t4bvEG7ooxyBXui9K0jVlVSnLdni43AxwGInh4vSLsLRRRTOYKKKKACiiigAooooAKKKKAK+p2cOoafcWNwuYp42jcexGK8I8Xw6l4C+EPiCwj3R3lzqa2huF4LQMmQwPuAR7ZNe/wBYXjzw1Z+LfCt5oV4Si3C/JIBkxuOVb8D+marDwpRxdOvUXwv8Djx1CVWjNU/is0j4Xore8beEtc8H6s+n61aNGcnyplGY5h6q39OtYVfqFOpGpFSi7pn5LUpzpScJqzQlFFFWZhSqrMwVVLMTgADJJqWztrm8uo7Wzt5bi4kOEiiQszH2Ar6O+B/wcbR54PEfiuJGv1w9rZ8MsB7O/Yt6DoPr04sbjqWDhzTevRdz0cuy2tjqijBadX0R1vwD8FP4P8GKb6PZqmoET3II5jGPlT8B19yaf8fVY+BMgEgXUefbmvQazPFNppd9oF3b6ztFgYyZmY42AfxZ7Yr81zF1MbGpd+9I/T6eFhRw6o09krHymoJYAdSa+urQFbSFTwRGoP5V5J4f8H/D+z1Iak/iZb6G2uNnlySKEWQR+cA5A/55jd2GBXcS/EDwhFDBNJrKKtxKYYv3MmWk4O3G3IOCCAeoORxXlZPltfDKTqR1dicNTdO/Mzkv2jY3bRtKkA+Rbhwx9MrxXjFtNJb3MVxEQJInDoSOhByK+ifEPifwFqkSaLq2o29wt1u2R+XIdxT7xDAcFe/PFcjq3hb4Vafai9u9auILdoRcBlnZgIicB+FJ254ya58xybE16/tKa3Ir0HOfNFnK/wDC0vGX/P8AW/8A34H+NH/C0fGX/P8AW/8A34H+NdXp3g/4ZajqEen2Wp6jNcyKrBFL8Bl3DcdmFyOcHFNfwn8LU+3F9ZvFWxcpcOZG2q4baVDbcM2eMLk1l/Zua/zP72T7Ov8Azfict/wtHxl/z/W//fgf412Hws+Imtaz4jj0bV1hmWdGMcsabWVlGefUYBqnJ4d+EscFtO/iC4EVyrNG3nHAVSFYt8vyAEgHdjGa6rQdM8CeDfEH2O3mf+1pIQ2ZA8rJGxOCSBtQHaeTjODW+GwGZQqxlUlp11b9S6cKqkm5aG98RI3m8D6vHGpZjbNwPbmvl1fuj6V9RX/i7wxb2cc11q1sYbiGOWMAFzLHJkIQoBLbtrdB2NcDqehfCSe5tZ/7WW1F/wDPCsNwwQgnGTkEIM8c4GeK1zXKq+LlGdNbaFYmk6jTTOG0j4g+KNK02DTrK7hS3gXbGphBIGc9fxq3/wALR8Zf8/1v/wB+B/jXSyeGvhPG92j69chrR9ky+c2d3mCPCjb8/wA5C/LnkgVdg8CfDiafT7ddTvFn1JXazikmKPME+9hWUHjPeuFZZmkUkpaerMlSrdJficb/AMLR8Zf8/wBb/wDfgf41a0r4seKbe9je8a2u7fcPMj8raSO+CDwa6nTfAnw21KOOSw1ie5SWJ5kaO6BBRG2s3TseDR4b8P8Aws+2WV3bahJdGe4WK0F07rHNKQWULuUB+FJ7jirhl2aqXx/ixqnXv8X4nq8bB41cZwwBGa4T4teCT4lsVvtPVRqdsp2g8ecv90+/pW2njXwu9wLePV4pHMInJRHZVjKlgzMBhRgE8kdKZH468JyWEt8utQGGJ1RvkcPuYZUBMbjkcjAOa+gr4T29N05x0Z2TUZx5WfNE8VxZ3bQzRy29xE2GVgVZGH8q7PRPil4q023WCSW3v0UYBuEO/H+8DzXqetH4e+Kli+23FhdSyNFHFIjFZSZSRGARzyVbj2Oelcfrfw/8B2l1qMLeKZrGTTbdbq9jkkRvIibO124yB8pr5t5PjsNN/V3+hxfV6kHeDOf1j4reKr+3aGF7axVhgtAh3/mTxXEotxeXQVVluLiZ+AMs7sf1Jr0q68F/D7SZF/tbxhNt3hdqY6lA/ZTxtYHPTBrurOH4f+BbW2uxNZ2v2pcw3LsZXkXGdwbkhcck8Ad6Fk+PxMk670+/7hewqVH77K/wh8Ev4csn1LUlA1O5UAr18lOu36nv+Arv6zV17RmtHu11G3aBLlbVpA2VErMqqmfUllH4iqdh4y8L37QLZ65ZTtcQyzwhJM744m2yMPZSCDX0eHwqoU1CC0R3wjGCUUfNviRSviPUlYYIupMj/gVetfs5KRpOrtg4NwgB/wCAn/GqfjXSfhzq17Za4fEjWX9sfNA9vGZI7o5xlcKef84rs/Ad14R0zSLjT9BvfMt7LfJdTujAEqSHYuQFOCpBx0xXi4LKMRQxTqzXuq/4nHRouNXmbOvormf+E+8H/wBmnUf7dt/s4k8vO1t+7aG+5jd90hs4xg56VpReItDltLm7j1S2e3tY0lnkV8qiMMqxI7Ec19C6cluju5l3NSiueuPG3hS3vJ7ObXbOOaBPMkDMQFGAT82MZAIJGcgHJ4rYsNQs7/z/ALHcRzi3maCUochZF+8v1Hek4yW6C6LNFFFSMKKKKACiiigAooooAKKKKACiiigAooooAKKKKACiiigAr4+/a58IyaN8V9I8UW8RFlrk0SysBwtxGMEf8CXafc5r7Bryr9qaKKT4WFpI0cx6hbuhYZ2tuPI9DyaxxEVKlI0hiZ4dTlDrGS+TTTOM/ZgljHxC8SQGRBKdPgcJn5ioYgnHpkivoivz71jxBq3hX4n2fiDQrr7Pf2lsrITysilvmRx3Ujg19c/DD40eDPGegrdXGqWeialEAt3Y31ykbRt6qWIDqexH44Nc2X1E6EY9UOhltell1HFNe5O+vZptWf3HpdFYH/CbeDP+hu0D/wAGMP8A8VR/wm3gz/obtA/8GMP/AMVXeZG/RWB/wm3gz/obtA/8GMP/AMVR/wAJt4M/6G7QP/BjD/8AFUAb5OBk8Cvzc8b6h9s8XaxIxAtbO/vI4jnhszuzP9OgH0NfQH7R37QWmyW914N8C6vA7yAxahqsUw2xr0McJzyx6FhwO2a+f/BGltqet6XOiqNLttRtVckZWcmZB5Y9V55P4etcOKlFtR8z6vJKFHLqf9r4zaPwR6yk9Fp2/wCH6H2j+y74Pm8I/Cey+3QmHUdVc6jdowwyGQDYh91jCAj1zXqVFFdqSSsj5itWnWqSqTd3Jtv1YUV518ZvGWteE0sTpeqeC9MjnDmSbxDePHuYY2pHGmC2cnJzxjpzXFyfHXWrj4R+G/FukeG7G91bVfEA0OSzFy3ktLukXfHJjO0lAQSOAe9MzPear6jfWOm2jXeoXlvaW6kBpZ5AiAk4GSeOteVaL8SvFWi+MtW8MfEbS9HhlttEfW7a50iSQxvChIdGEnO4EYz0PpXlnxo8YfEnxZ8BW8Rar4b0K18LaxcWzQRwzyG9tYjOvlySZ+Rs4GQMYzQB9YUwSxscLIhPoGFZPjokeCNeKkgjTbjBHb901fM/7LOmfD67g8IXjfDnxaviRbcTNrsyTfYnlCnLhvN2kHJx8uPagD6xorwFPiz8UNV03xbrWgeF/Dn9l+F72eGc3VxL5t4sXJEQXhWAzy2RnHFX/GXxxMT+FNO8OnQNOvdf0hdYe68QXRitbSAgYU7cF3LHAAI6E0Ae30V8+v8AtAaq3wuk1+w0PStS16z8SR6Bc21rdl7WeR87ZIZOu1vlIznGTXRa549+I2l3Ph3wcdH8N3HjnXGmmASWYWFnax8l3J+dmHTAxk9KAPYKp6vpem6vbLa6pYwXkCSpKscyBlDqcq2D3B5rw66+MPxD0uDx3Z6r4T0Y6t4Ps7a8kS2mkaK7hdyZHTPKgRgkA55U9a76L4gvqfxM0HwvoNtBd2N7oh1m9u2Y5hhchYAuOMudx57CgDvx0ooooAKKKKACiiigAooooAKKKKACiiigAooooAKKKKACiiigAooooAKKKKACiiigAooooAKKKKACiiigApG6UtB6UAch4j1tbvxNbeEbO4WKaVPNu5AcFI/7o9zW/LdaXo9qizXVraQRrhQ8gUAfjXk3jr4YeJdU8YXer6dfW5juX3qXcq8ftxUmk/BeWaQSeIddlmHeOEnn2yaAOh1/4teHbOT7NpKz6zdnhI7dDtJ+v+GazF07x74zQza9ef8ACN6O3Jt4P9c6+57fpXc+GvCWgeHYgulabDE/eUjLn6k1ubeOefWgDE8J+GtD8O2Yi0e1jQMMtMTueT3Ld6s+JbuHT/D+oXkzBUit3Yk+uOP1qlq2j6lHuufD2oiynPJglXfC5+nb6ivKviLH8UdXh/s2+0pTZhskWXKyHsT3/CgDE+BVxIvxHh25xNFJuA9OtfSNeR/BLwHqOjX8mu61D9nmMflwQE5Kg9WNeuUAFed/tF/8kg1r/cX+Yr0SuZ+J/hufxb4Jv9At7lLWS5UBZWXIXBz0qZpuLSOrA1I0sTTnJ6Jq/wB58k6D8N7rVvhBd+N7LU7jzrVm3WSghWUdTkH+lesfsjWvh2Twnqd9a2+NbQtFdSM2T5ZGV2+gr0P4TeAZvB3gJ/C+o3cV/wCaz73RMAqwxjFcz8KPhFrHgPxff6hBrtvPpd4jxm18shgCcrz6iuOnh3TlGSXTU+szDPYY2hiKM6m0k4ea7f8ADnjPwi8FaL45+JWu6Xrnm/Z4TNKvlsFO7zMd/rX1P8P/AAro/gvw+mhaKz/ZUdnAkcFsk5PSvDrj9nTxL/at3fWfi+G1NxM7/u0ZSAxzjIrW8I/A3xTpPiWz1G/8bSXNrCT5sSlgXBGODRQjKno4a9xZ1iMLj48yxXupK0bPdI6Xxp8L/h/8R5ru8sbmGDU45DHPPZOGw47Onr+VeTfCm7134efGv/hBjqTX1jLK1vLGrEx8rlXUH7p9RXTaz+zzr1pq1xd+E/F8ttHO5YrKzK/JzyR1rqfhJ8E08Ja0/iLXNUOq6ttYRED5IyRy3PJNPklKaajZ9xQxmFoYKdKWI9pFx0i07p+r2seLfCjwbo/jj4ra7o+ueb9mjknmHlsFO4SEd6+pvh94Q0XwNoB0bRXf7L5jTHzHBbJ69K8Suv2dfEjaxeahZ+L4bY3M8kmY42VgGYnGRVzRvgT4007U473/AITvzTGDhW3kEkYqaMZ038HzNM2r4TMIx/2u0Ul7tna6R5t478Xx6h8d5/ErWM2p2mm3SrFbxg5YRdPoN38qp6z43874v2njm30m40gGdGmikz83ZiDjvX0P8EvhRJ4DudUvNUv7fVLu+IAcRY2Lkk9fUn9Ku/G74Zj4gaDa2dpcW+n3dtNvSYx5G09RxS+r1eVu/nY2hn2XQrxocl4KPJzXezWulu55B+1i8epeM/DDRPiO7tF2uOwZhz+tcZ8W/h63w+1jSUvL+51PTbxQ5kbKkY+8oGTzjvXsnib4I69rkHhcXHiK187RYVhkcxH96A2Rj04rufjD8Px4+8Hx6Ql1Ha3cDq8E7LkKRwfwNE8O580mtSMHn9LBxw9CE7wXMpad3o/1POf2gdF0uP4B6M3hm3CaVbyxSIF5Ox1PzE9zk8/Wu3/Z01ezv/hHpflzxhrOMx3AJxsI9fSr/gbwHPpvwzbwT4mu4dWtiHjDou3EZ5A+oPQ15Pffs6eI7S8mh8P+LvI06ZuUcsrbfQ44NatThJTjG+mx50K2ExWGlg61bl5ZOSk02mn363O++IHjTwz4q+Fvi6DQ9UiuprS1dJ4xkMMHGcHqM9+leP8A7P8A8KfDvxA8N3mo6zLdxy29x5S+UQARj3Feu+HfgvY6B8OdZ8PWN6H1TVoDHPfSJ09AB6CtX4GfD28+Hnh680y81GG/eefzQ8abQOOlDpOc4ymgpZlRwOErUsHVabkrPZtW1PAR4XsPB37SekeHtMaV7WC6iZDIRuyyZPSvrvU4jNYXMS9WiZR9cV5T4h+Euoan8abbx6msQR28Ukbm2MZLHauOtevlTV0abhzKxw5zj1jHQmpc0lFJ+p8r/sn3cek/ErXtGvnWG6njaNVY4y0cjbgPfmvoLWPG/hfRfEdp4f1PVoLbULsZiRjweeAT0BPbNecfFT4FDxF4ifxJ4Z1X+yNRlO+ZSDsZ/wC8COQT3qD4bfAeTSfEkPiPxdrH9sXduweGLkruHQsT1xUU/aU/cS07nfmEstx7+uTq2k4/ClrzJW32seZavoGneKv2l9R0PVN/2O5u237CAeF9TX0d8NPh94c8Ax3cOgtLsu3VpfNkB5XOMY+teY+N/gLr2u+N9S8R2PiaCy+1zGRFEZ3J7ZFUrH4A+Mre+t538eM6xSq5X5+QDnFRTjKE2+TqdePxOFxuFp01i+VKKTjZ7o5/whpNnrv7SXirR7+MPbXTXaOD/vHB+teZePtF1TwfrGp+Ebx3FvHN50YPSQfwuPwr6g8I/CfUND+L+oeOJNXhmt7p5WW3EZDDec9atfHL4Ux/ES3tJrS7j0/UrUlROybg8Z6qameGlKD73OjB8RUMPjYKUr0nGKfk0tzf+DX/ACSTw7/2D1/lXiH7Nf8AyXTxP/uz/wDo2voTwNok3h7wbpmgyzrPJZ2whaVRgMQOuK4D4V/CfUPB3xC1XxNcatBdxXyyBYUjKlNz7uTXRKnJuHkeBhcZRhTxcZPWa089bnG/ton9x4eP+29dR8LPg94N0xdC8XW/2kakkSzjdKu3cy88Y961vjv8Mr74iJpi2eqQ2P2MsW8xC27PpXnSfs8+MkRUTx6VRRgKN4AFZShJVnLluenhcZQqZXTwzxPsmm7qz1T9CP8AbROdT8NEYOUkGfxrz34tfDqfwPZaLqD6lc6lYajGruWyvltgEr1I6Hg1614g+A2vav4W0LSZvFEL3GmPKZJ5IyxkDNuA/CvRviN4BXxd8O4/DElykNxCkfk3BXIV1GM49DU1MO6rlJrXSx0YPPqeX08PQp1LxTkpadG9H/wxd+E9noFn4B0n/hG4RFYSwrIozkliOST3Oa7AdBXB/BfwfrHgfwodB1TVYdRSOUtAyIV2Keq13g6V2wvyq6Pjsa4vETcZcyu7PuFFFFUcwUUUUAFFFFABRRRQAUUUUAFFFFAFHWtI0zWrF7HVbGC8t36xyoGFeV+If2ffCl7I0ul3l7pZPOxWEifk3SvYqK6aGMr4f+HJo5MTgcPiv40Ez53f9m+43/J4oj2572/P861NG/Zz0mJ1fVteu7kDqkKCMH8ete6UV1yznGyVuf8ABHFHIMvi7+z/ABZzvhDwT4Y8KRbdE0qGByMNMRukb6sea6KiivOnUlUlzSd2erTpwpx5YKy8grO8Tab/AGx4fvtLEvlfaoGi34ztyOuK0aKlOzuWeTw/B1bfUIL631ry5d8pulMAaO4BtPIj3KeCUO4+4YitPw/8Obmw0+xtrjU4itrrUepxwxRnyolWEx+Um7kAk7vbOBxXotFbPE1GtWQqcUcHpnw9W1l05pL8SLaS6g7AR4Li6GMA9tv61l2vwwvm0TU9Nv8AWYJPO0Y6PZvHBjy4Sxbc4PVvu9OOK9Qope3qdw5InD2fgu6s/iTd+KYbm0eC7MReN0YSJshEeFwdvOM8iqZ+GkcOnXX2O/CalJrLatHNIpaPf5jOqMnTbhyDj616JRS9vPv/AEh8kTyS++Dn9oNcXl7rIN/cJNI5ji2w+dJJG+Cn8UeIwpU9cmuh1jwPc3nxAPiZLm18qazhtZonV9yhDJkoQcciU9emK7qiqeIqPdi9nE8ni+Etzc29lb6xrayxWEdpa25tozE/2e38zGTniQmTqOBilT4T3kGmS6Xa61bJaXtotlflrUFzEjkq0Z7OQSCT1PPWvV6Kf1qr3F7OJ5be/CCwk0G5t4LoNqct99pW5n3Mqx/axceUBn5Qdqg46kZqS4+GWoXmp2Grza99mvdNWBLKO2jPkxqjMXzuyTuDuDz6elenUUvrNTuP2cex5t4M+FsfhrVJLq21Rmgl0x7R7fZhBM7lmlX0znkeorP0z4RMNA0zRdS1C38jTpfNiltldZC4hkjSTLH5WVnVxjutes0UfWal73D2cex5Ho/wl1DTS6/2xaXJn0lNPmmkhYOGWBoi6gHbzuzg1ZsfhPJpEqXOj6sguIJY5oDdIZPmEXlurHrtwMrj7vavU6KbxVR9RezicH4e+HqafrPh/WL6+F/e6TaXEDSyJ80jSPuU5/2AWUZ5wTWTrXwouNS1XVdUbxFKbjVjcR3cbxBomgk2BIwP9kQxj/vr1r1KipWIqJ3uP2cbWPJIfhJfabdzTaNrsIQzTeRHdweYIIJIEh8seu0Lxmt298B31tFozaDq0MNxp2mvprNeW4lV4n2kuF7MCoI7Y4rvqKbxFR7sFTijzmHwBq6297pjaxaNptxq0OpqfIImDpLDIVPO3B8ojp39q5rR/gZNpbyva+JXRntntVYQ8xRybDKE9NzCRv8Agde10U1iqqvZidOLPPdD+G/9lW+nWcerPPaabq32+2WWMFlQrgxZ9M80nhT4f3mi6TrulPe2jwalFdIkqI3mKZndssCdvHmEcdcV6HRUuvN7sfJE82i+GCaRBpd14bvIYNWs43jmnvYzOtyHiSMlgecgRrt9AMVX034Y6lpem6notjrNs2m6nZxwTmaAmVXRSNykHGCSeDXqNFP6xU7h7OJwOheArzTrmaxm1G0udCkeaZreS1DSyNLF5bKzn+DqeOegPArovAXh+Lwr4P0zQInEv2O3WN5QuPNf+Jz7sck/WtyiolVlJWbGopBRRRWZQUUUUAFFFFABRRRQAUUUUAFFFFABRRRQAUUUUAFFFFABXn/7QGg6x4i+HU2n6HZ/bLwXMMqwhwpYK2Tya9AopSipJpikrppnxl4o+EXjvXIgzeDbqC7jz5Nwt1HlfY+qn0rzDxp4A8XeFY4H8X+HbjTwTmK6T54gw9HX7p9jX6OVFeW1teWz2t5bxXEEgw8UqBlYehB4NckcFThHli2etkubVspg6MPfpS3hLVf8A/OHTfEGoWiKsttY6lEOjSIFkx/vDg/jWtF4v07H77w3Ip/2CjCvrLxX+zx8NNcle4g0250ad8kvp03lqT67SCv5AVxVx+yjpbSE2/jbUY07LJZo5/PcK5Z5dd/0juqUuF8W+edGdJ9ou6/H/JHg3/CXaR/0L8//AHwlI3jDRwwX/hH7guxwqiNSzH0AHJr6F0n9lXwxFIG1XxRrN6n92FUgz/6FXqHgf4VeAvBrLNonh62W7X/l6nzLNn1DNnB+mKUcrj9r9Ty8XgOH4xth41ZPzlFL8E3+R816L4F8ZatpkOoW3w7uooZl3Itx5cT47EqeRWrZ/Dj4gPfadF/wh8ltCl9byO5uY9qIsqsxwPYGvrSiuiOW0IyUlfTzPDjgKMWmr6eYUUUV3naeSfET4b+JtQ+Kdt488MX+gvP/AGadOktdZtGmjhG7d5sWOjdj6isvQ/gvrVj4L8O6Fca9Z3FxpPjA+IJbgQFBNGXkYoFHCt8/0r2+igDz/wATfDxtd+KJ8T3V5F/ZsnhubRZrbafMbzHLFgemMGvN9V+DHxN1H4dQ/Debxpo3/CO2EsbWkv2R/tM8Ubho45TnGBgcjrivoiigCj4isX1Tw/qOmxyCN7u1lgVyMhS6FQT+deU/CTwX8XvBtroPh+98UeGLvw3piLA8UVjItw8SggAMTjd05r2SigDzLwj8Nr/RfBfjPQZdSt5ZfEF9eXMMioQIhMMAMO5Fc7qHwZ1q0tvBeq+H9S0dtf8ADujJo90mo2hltL6ABcgj7ykMuQR617fRQB5LrXw38S+IPBOkaZqt7oFpqVp4ht9WmOnWZigMcTEiMDqWwQNxqt+0DZ6fYeJvC3jGDxpp/hTxDYtNb2cuoRGS2uonGZInx09Qc17HVbUNPsNRh8jULK2vIs52TxLIufoRQB84/Ba/t7nxl8TvGfizxDa6r4euLW1srnVzAYbORsOHjiB6ooZRnuWNb37G/hefTvCWpeJry4uLoajOLPSpp0Kv/ZltmO24PIBG5voRXtx0vTTp39nHTrQ2WMfZ/JXysZz93GOtWY0SONY40VEUBVVRgADoAKAHUUUUAFFFFABRRRQAUUUUAFFFFABRRRQAUUUUAFFFFABRRRQAUUUUAFFFFABRRRQAUUUUAFFFFABRRRQAUUUUAGKKKKACiiigBCM0YpaKADFFFFABSGlooATHtRilooATFBFLRQAmKQj2p1FACYoxS0UAJijFLRQA0ijFOooATHFGKWigBB9KTvTqKAExz0paKKAEpCKdRQAmMUUtFADcUpFLRQA0UtLRQAhFGKWigBMc0UtFACfh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DXNa0vQ7NrzVr6C0hUfekbGfoOprzn4s/GDTfC3maZo/l3+rdGwcxwn/AGj3PtXzV4m8Raz4k1B77WL6W5lY8Bj8qj0A6CvJxma06D5Yay/A+qyfhavjUqtZ8kPxfov1PePGH7QWn25e38Nac1244FxcfKn1Cjk15Tr/AMV/HOsM3m61LbRN/wAs7YeWo/Lmsbwh4P8AEHiu68jRdPkmUH55SMRp9Wr1nTP2dbt7YNqPiCOKYj7kUe4A/U15PPjsZrG9vLRH1XsMjydqM7c3n7z/AFt+B4pNqupzyGSbULqRz3aVia3PC/xA8WeHbhJNP1i4ManLQyuXRh6EGnfE3wRqHgbW00+8mS4imTzIJkGA4zzx2NcpXnt1aM2m2mj6CEcLjKCkkpQflofa3wu8ZW3jbwxHqkUYhnU+XcRZzscentXVV4T+yNDcLpOtztnyGnRV9Mhea92r7LA1ZVqEZy3Px/OsLTwmOqUafwp6fnb5BUN/JLFYzyQrulSNmRfUgcVNRXUeWeRpLcnVWvmvJlTyPM+2F+fOwTsA+vG3pXq1k8kllBJMu2Vo1Z19GI5FVP7D0n7b9s+ww+du3btvf1x0zWjQAUUUUAFFFFABRRRQAUUUUAFFFFABXzn8T/j14p8K+PdW8P2Ok6NNb2UoSN5klLsCoPOHA7+lfRlfDP7QX/JZfEn/AF8L/wCgLXqZTRp1qrVRXVjswVOM5tSVztv+GmvGn/QD8P8A/fE3/wAco/4aa8af9APw/wD98Tf/AByvDqK+g/s/DfyI9L6rS/lPcf8Ahprxp/0A/D//AHxN/wDHKP8Ahprxp/0A/D//AHxN/wDHK8Oopf2fhv5EH1Wj/Ke4/wDDTXjT/oB+H/8Avib/AOOUf8NNeNP+gH4f/wC+Jv8A45Xh1FH9n4b+RB9VpfynuP8Aw0140/6Afh//AL4m/wDjlH/DTXjT/oB+H/8Avib/AOOV4dRR/Z+G/kQ/qtH+U9x/4aa8af8AQD8P/wDfE3/xyj/hprxp/wBAPw//AN8Tf/HK8Ooo/s/DfyIX1Wj/ACnuP/DTXjT/AKAegf8AfE3/AMco/wCGmvGn/QD8P/8AfE3/AMcrw6in/Z+G/kQfVaP8p7j/AMNNeNP+gH4f/wC+Jv8A45R/w0140/6Afh//AL4m/wDjleHUUf2fhv5EH1Wl/Ke4/wDDTXjT/oB+H/8Avib/AOOUf8NNeNP+gH4f/wC+Jv8A45Xh1FH9n4b+RB9VpfynuP8Aw0140/6Afh//AL4m/wDjlH/DTXjT/oB+H/8Avib/AOOV4dRR/Z+G/kQfVaX8p7j/AMNNeNP+gH4f/wC+Jv8A45R/w0140/6Afh//AL4m/wDjleHUUv7Pw38iD6rS/lPcf+GmvGn/AEA/D/8A3xN/8co/4aa8af8AQD8P/wDfE3/xyvDqKf8AZ+G/kQfVaP8AKe4/8NNeNP8AoB+H/wDvib/45R/w0140/wCgH4f/AO+Jv/jleHUUf2fhv5EH1Wl/Ke4/8NNeNP8AoB+H/wDvib/45R/w0140/wCgH4f/AO+Jv/jleHUUv7Pw38iD6rS/lPcf+GmvGn/QD0D/AL4m/wDjlH/DTXjT/oB6B/3xN/8AHK8Ooo/s/DfyIPqtH+U9x/4aa8Z/9APQP++Jv/jlH/DTXjT/AKAfh/8A74m/+OV4dRT/ALPw38iD6rR/lPcf+GmvGn/QD8P/APfE3/xyj/hprxp/0A/D/wD3xN/8crw6ij+z8N/Ig+q0f5T3H/hprxp/0A/D/wD3xN/8co/4aa8af9APw/8A98Tf/HK8Ooo/s/DfyIPqtH+U9x/4aa8af9APw/8A98Tf/HK+ifhV4ivPFnw/0nxFfwwQ3N7EzyJACEUh2XjJJ7etfAtfcP7On/JFfDX/AF7v/wCjXrys2wtGjSUoRs7/AKM48bRhCCcUegUUUV4B5oUUUUAFFFFABRRRQAGk3UpqKcnynK8EKcH04oAkDcmjNfEl/wDFD4hx39zGvizUFCzOoAYYADHAqH/hanxE/wChu1D/AL6Fe5HIqzSfMkeS84optWPuHNGa+Hf+FqfET/obtR/76FH/AAtT4if9DdqH/fQp/wBg1f51+Iv7Yo9mfcRbFAYGvh3/AIWp8RN6D/hLdQILqDyO5FekfH/xx4v0LxDo1vpOvXdlFNpcc0qxkYZz1Y1jPJ6sakafMtblxzWk4uVtEfTQYUFgDXw7/wALT+Imf+Ru1H/voV0fw6+NHijSfE8EniTVrnVNLlIjmSQjdHk/fX6d/arqZHXhFyunYUc3pOajY+vgwNOqrpt1a31jDeWcyT286h43Q5DKehFWc5FeLr1PVTT2AtigHimtnt1r5d+P/jzxhofxNu9O0jxBeWVokKMIoyMAkda6cJhZ4qpyRepz4nERoQ5pI+pAfajNfD3/AAtP4if9DdqP/fQo/wCFp/ET/obtR/76Fep/YFbrNficP9sUezPuLNIWGfWvh0/FP4if9DdqH5ij/hafxEz/AMjdqP8A30KP7ArWvzL8Rf2xSvsz7hDjPel3V8zeNfHHi2z+CHg7WLXXruLUL2R/tFwpG6TA715sPin8RQP+Ru1D/voVlRyatVV01u19xpUzSnBq63PuIsAaM18WeHvjD480zWra+vNeudRto3BmtZiCJU/iA9Divrvwl4h03xN4etda0qcS21wm4Y6qe6n0I6VyY3L62EtznRhcbTxN+U2aKRTkZpa4jrCiiigAooooAKKKKACiiigAooooAKKKKACiiigAooooAKKKKACiiigAooooAKKKKACiiigAooooAKKKKACiiigAooooAKKKKACiiigAooooAKKKKACiiigAooooAKKKKACiiigAooooAKKKKACiiigAooooAKKKKACiiigAooooAKKKKACiiigAooooAK8Q+PXxWOl+d4Z8N3A+2kbbq5Q/6n/ZX/a9fSup+O3jxfB/hv7PZSD+1r4FIB3jXu/+HvXyRNJJNK8srs8jsWZmOSSe9eHmuYOn+5pvXqfbcLZCsQ/reIXurZd339BHZpHaSRizscszHJJ9TXq/wY+Elx4pMes64JLbRwconR7j6ei+9ZXwM8Bnxl4k869jb+yrIh7g9N57JX1zbwxW8EcEEaxxRqFRFGAoHQCuTLMuVb97U26eZ6/E3EEsJ/suHfv9X2/4P5FbR9M0/R7COx0y0itbaMYWONcD/wCvRrOqWGj6dLqGpXUdtbRLud3OB/8AXNch8Rfil4c8HxPC8wvtRx8trC2SD/tHt/OvmP4geO9e8aX3napcbbdD+5toziOMfTufc16mLzKlhlyx1fbsfL5Tw7isyl7WreMH1e79P8y78ZPG3/CbeKzeQI0djbr5VqrdSueWP1rkdPs7nUL6Gxs4WmuJ3CRoo5ZjRp1ld6jexWVjbyXFxK21I41ySa+ofgj8K4vCcS61rSpNrMi/KvVbcHsP9r1NfP4fD1cdWcn82fe4/H4XI8IoR3StFd/66s6/4XeFo/CHg2z0j5WnA8y4cfxSHk11FFFfYU4KnFRjsj8ir1p16kqk3dt3YUUUVZkFFFFABRRRQAUUUUAFFFFABRRRQAUUUUAFfDX7QX/JZPEn/Xwv/oC19y18NftBf8lk8Sf9fC/+gLXs5J/Gl6fqjvy/+I/Q4Okpa9J+AV1a3njjT9A1XR9I1DTZVleb7TZI8ihVLZD43duma+jq1PZwcrXsepOXLFyPNqK9m/aZ8HaRpVxpPirwvawQaNqUflstugWNZByCAOmRn8RXjNTQrRrU1OIqdRVIqSEor3r9lzwXoWp/aNX8TWNteLeM1tptvcRh1fy8GVwD6FlGfrXmvxX1AyeMNU0qLS9L0+1srx44Y7OzSIgDgZYDJ/E1EMSp1nSitiY1lKo4JbHIUV03wv8ADo8U+ONP0qZtlnvM15ITgJAg3OSe3Ax+NeofGzw74X1v4ZaR8QfA+k29jaJK0N3FBGF+UsVBYDuGGM/7QoqYmMKkabW/9L7wlWUZqL6nhNJViwunsryO6jjhkeM7gs0SyIfqrcEfWvp7w/4X8CeOPhroljqGmaTo/iLXLGW4tp7O2WI74nwSuOvYle4zSxOJWHs5LRhVrKlZtaHy1SVreLfD2qeFvEF1oesQGG7t2wf7rr2dT3U1r/C/VFtfFmm6fcaXpeoWl5eRxzR3lokp2scfKxGV/CtpVPc546mjl7vMtTkqK9C+KMNxqnxRvvCWh6Np1usWofZrOCztEiZjwBuYDJ69zXReMtO8K/CO2ttHTTbPxH4wliE1zcXqeZbWQPQJH0J9N2eOe+Ky+sq0VbWXQz9rotNWeN7l/vD86WuvX4keKfO3yS6bLH3gfS7cxEem3Ziuk1uTwb4n+GV74o03QbXRvE+k3EIu4LUkW8yO4G8RnIxz07VUqsoNc0d+2v8AkNzlG10eV5FFfRngRdG1D4Aa54wv/Cvh2fVrAzrFIdOjVTtVSpKgYON36V8+6pfSajePdTRW0Ttj5LeFYkGPRVAApUa/tZSVrWdgp1edtW2KtGa9E+BN5BcePNI8O6ho+kahYXk5SUXVmkjjI6hyNw/PFav7QN5baB8RrrQdG0PQ7Kyto4nVU06IszEZOWIyfpUyxElV9ko62vuHtP3nJY8nzRXs9zJpdv8AB608VDw3ob6g7Kj7rRdh+ZlJwMelcJ/wm3/UqeGP/AH/AOvXgZdxDiMxVV0MM/3c5Qd5RXvR3t5HQ4pbs5Oium8W3Nlrs2jzaPpttbXU8BjntLOPA80NgYHuDTZ/B15azC2vtW0azu+9vLcnep9GIUgH8a9WnmtFU4yr+5J3916vR2e3Tz21QuVnN0V0Z8D+Il1dNLktoIpZIGuEkedRE0Y6sH6Yq1Y/D3X76fyLGfSLqXBbZFfqzYHfAqKmf5ZTjzSxEbWvfmVrd79tGHLLsclSZrrrPwLrv9oRxwXWhSXKyALCb5GLMD90qRzz2r1/wAukX/wS1/xPqfhHw3Pq+kySxox09ArlcY3KAB37Yqo5xhav8Cana17Pa+3ydjGtN0km0fOWaWu7X4k5A/4oTwT0/wCgWP8A4qpPEnizStS8O6Nqlh4f0DS9atbuaK5ht7JPKmiKKUcowIODuHPeu72lS6Tj+IueV/hPP8j1FAIPevpLVNQtB+zXaeMrHQNAsdZdljkmi0uAgkOyk7SpHOK8t8O/EKOTUIbbxb4b0DWdMlcJNjTooJkUnG5HjVSCKyp4mdRSajs7b9iY1ZSTajscBRXqn7QHw2sfBN3p+raDNJJouqA+UkjbmhfG7GepBHIzzwa8rrejWjWgpx2ZpTmpxUkFfcP7On/JFfDX/Xu//o16+Hq+4f2dP+SK+Gv+vd//AEa9eXnf8CPr+jOPMP4a9T0CiiivmDyAooooAKKKKACiiigANRz/AOof/dNPNRz/AOof/dNC3QpbM/PjVf8AkKXn/XxJ/wChGqxOKs6r/wAhS8/6+JP/AEI1UlzsOK/RoO0PRHxE7c/zPQdM+DnxD1Gwgv7TR4ZLe4jEkbfaUGVI471Z/wCFIfEv/oBQ/wDgWn+NfVnw5/5ETQ+P+XGLt/s1v/n+VfKTz3EKTWh9DHKKLinqfGi/BD4lebHu0SEAOpP+lJ0BHvWr+1PG0HjLRYJBh49IjRgDnBBxX1q2Txz/ACr5T/a7/wCSiaf/ANg8f+hGujL8dUxmLhz9LmOMwcMNhpcvU8apD0NHepRb3Bs2vBC5tlk8oy4+UPjOCfXFfR3SWp4dpX03PbP2aviZ/Y95H4P1y4xp87/6FM7f6hz/AAE9lJ6e9fUWa/OzJ4wSp4IIPINfVv7OHxM/4SXSx4a1q4B1izj/AHTuebmIcZ92Hf8AP1r5rOsucf30Fp1PdyvG837qW/Q9mNfHH7Tn/JXr7/r3j/lX2MDkV8dftO/8levv+veP+Vc2RL/areR0Zt/u55l3NdN4K8C+J/GUVzL4esY7lLZwku6ZUIJGRwa5rHWvo/8AY0x/ZPiLP/PzH/6DX0WYYmeHoOcdzxMFQjXq8ktjzYfBD4lf9AOL/wAC0/xoPwP+JfX+w4vcfak/xr7LXOOh/Kg5z0J/CvnXnuIa1SPb/sij5nyz8ZtE1Dw78E/BWj6pCIby2mkWVAwYA4HcV4oa+mf2yOfDOgf9fkn/AKCK+Zj1r3spm6mGUn1bZ5GYx5K3KuiQn+eK9H+BfxFm8D+IRb3js2iXzgXKZ/1LdpR/I+1efwWd1cWtzdQ27yQWoUzyKOIwTgE/jUB/usAR0II/OuytSp16fJLU5KdSVKXPE/Q6zuIbm0iubeRZYZEDI6nIZSOCKmBzXzN+zP8AE77FNH4M1+5xbucadPIfuH/nmT2HpX0spr4XGYaeFqOEj6/DV414c0SSigdKK5zcKKKKACiiigAooooAKKKKACiiigAooooAKKKKACiiigAooooAKKKKACiiigAooooAKKKKACiiigAooooAKKKKACiiigAooooAKKKKACiiigAooooAKKKKACiiigAooooAKKKKACiiigAooooAKKKKACiiigAooooAKKKKACiiigAooooAKjuZo7e3kuJmCxxqWYnsAOakrzn9oPxCmjfDq+hhuEW7vMW6KG+bDdTj6VlWqqlTc30OnB4aWKrwox+00j5s+J3iibxb4xvdVkY+TvMdsvZYx0/Pr+Ncx9OTRRXws5ucnKW7P3KhRhQpxpwVklZH074K8SeEfhh8OrG21C+jk1CeP7RLBB80jO3ODjp+NeceP/jb4i18PaaODpFkcg7GzK4927fhXmlhYahqd0IbK1uLudjgLGhdjXpvhH4F+K9WKTasY9ItzyfMO6TH+6On44r01icViIqlRVorTT/M+Zll2WZfVlicZNSm3f3v0j/w55VI8k0peRmkkY8knJJrvPAHwn8UeK3SY27adYE83E64yP8AZHU19B+CvhL4R8MlJ1s/7QvF/wCW90A2D7L0Fd8oCgKoAA6AV14bJftVn8l/meVmPGejhg4/N/ov8/uOQ+Hnw88P+C7UCwtxNeEYku5Rl2+noK6+iivep04048sFZHwtfEVcRN1Ksrt9WFFFcr478f8AhzwdbFtTvFa5IzHaxfNI/wCHYe5onUjTjzSdkKhQqV5qnSi230R080scMTSzSLHGoyzMcACmWdzFd263EDFom+62Oo9a8t8Ir4k+JN0mueIY303w0jb7TTlODckdGkPdfboa9XRVRAqqFUDAAHAFRRququZLTp5m+Lwqwr9nKV59bbLyv1ffsLRRRWxxhRRRQAUUUUAFFFFABRRRQAUUUUAFfDP7QX/JZfEn/Xwv/oC19zV8M/tBf8lk8Sf9fC/+gLXs5J/Gl6fqjvy/+I/Q4SvRf2d1H/CxJJz0t9JvJfoRHXnVekfAE+TrHia8I/1Hh26x7FgBXv4r+DI9Kt/DZ3nwkmj+JHwW13wDeOG1DTt09gzdQMlkI+jcfjXgllp97earDpMEDG+mnFusWOfMLbdv510/wW8Vt4O8f6ZqzORauwgux6xPwT+HWvZPHPhO28DfEPXvicI4zpkVl9r00cFXv5fkUD1wSX/GuTn+q1pR6S1XrtYw5vYza76r1KvgTUray/aA0DwfpsgfTtA06XTlYdJJ8Bpn+pcH8q8n+OEIt/i54mjAwDfMwH1q58AryRfjVoFzM5eSa5kDsx5YsjZJ/GtX45aHdar+0De6PZxlrjUJoVQAf3h1opxVHFWf8v66hFKFa3l+pH4Xtbrw38GdW16C1uH1LxLJ/ZlmYo2Zktl5mfgcA4C1137M0kup6T4i+HOuWd1HZalbtNbmWFlVGwFbGR1+4w9wa5r4lfEPXdB8S/8ACMeDdcuNP0fRIEsEEAXEsif6yQ5B5LE/lWLonxe8e2Os2V7eeJb67toJ0eaB9uJEB+ZenpmlOjVrUpOy97Va6+XQJU51IPTfX/I4/wAQ6VdaHrl9o96hS4s52hcH2PWvRfiDe3enfDb4VX9jcSW91b2t1JFKhwysJRgitz9qvQLeTUNK8eaWFex1iBVldOnmBcqfxH61znxS/wCST/DL/ryu/wD0aK0jVVdUpd27/c7lRn7RQl/WzPRz/ZXx+8Af8sLPxvpEfsBMP/iG/wDHTXh3hGzutP8AiTpFjfQPb3MGpxRyxOMFWD8iqXhLxBqnhfxBa65o85hu7dsj+6690Ydwa+jbjRdF+Lg0L4ieF1jt9csbuH+1LQkAsFIyD7jqD3FZSvg7x+w9vJ9vQh/uLr7L/AzPhbpkV9+1T4qvJUDfYHmmTI6MdqZ/8erxj4uX02pfE/xJdTMWb+0ZYxnsqHYo/JRXqngnxFbaB+1XrgvJVit9Ru5bQuxwAzYKZ/4EAK4j9orwzc+HfilqbvGRa6lIb22kxwwb74+obP5ijDO2IXN1grfqFHSqr/yo86pVd1VlV2VXGGAPDD3pK0dH0a91S3v7m3VVt7C3M9zM5wiKOgz6k8AdzXqNpK7OxtI+gvg1p0ur/sw+I9Nhmt4JLiedFkuJAkanbHyzHoK8w/4VFrf/AEMXhT/waJXoXw2AP7JXi0EDHmXHB/3Y6+dvKj/55p/3yK83DRm6lXllb3uxyUVJznZ9T3H4RfDTVtH+JWh6lPrnhyeO3uAzR2+oK8jcfwqOprnv2oP+Sz6p/wBcIP8A0Gsf4CRxj4w+GiI1B+1joPatj9qD/ks+qf8AXCD/ANBpxUljVzO/u/qNJrEavp+pv2uly6x+z/p9jDcW0DtJu33EgROJH71xulfDe9uNTtoJta0QxPIA4jvAzEZ5AHrXR6oAf2brEEAjzl/9GPXkls7W1zHcQ4SWJw6MB0I6GvhuGcLj60Mf9WrqH7+tvDm1vvfmX5Hoza0uuiOz8A3el+HviqjXmEs4LqaBHfny+WVWP045q98UPh/q+n6nd61YRtqOmXMjT+ZH8zR7jkhvUc9a4t7TU9RjutWNu8sbSPJNKBxu+83+NdD4H+IeveF2SBZPtun9GtZjnA/2W7fTpXr5hl+ZU8VHMstnGdWMFCdOT0kk29JfZldvfR9SYtW5WYg1/U/7JXTGm3QJE8KFvvKjHJUH0zXX/s9AD4gHj/lzl/lVv4s6XoOoeGtP8caDELZL19k8QG0Fj3x2IOQcVU/Z7/5H8/8AXnL/ACrzs2zDD5hwnjcRRp+zbjNSi1Zqa0kn3d+vUaTU0cVqUr23iW7uIW2yxX0kiMOzCQkV9B/Be1uNe/Z78XWyy20E97dzfPM4SNSQp5PYV88a5/yHNQ/6+5f/AEM17t8KAD+y54yBAI82br9Er62vBfVqUuvuq5xYv4V6o4OH4Qa0zIh8R+FBkgZ/tNDXOfEnQrfwz431HQrVy8dmY03k53ExqWP0JJxXMpHGFU+WmRj+EVq38mra213rV0HuPJESXE+MBeAiZ9yFx+FejGNSMryldeluxolJSu3oe43Mckn7G1mscbyN9oPCqSf9c/YV4/4O8G+IPE2swWNhptyELgyzyRlI4kB5ZmPQAV7PHf3um/sfWV1YXUttOLggSRnBAMz1wXw2+MfibwvqWzVLmTWtHmO25tZ8EhT1KHsfY8GuGg6qhV9mk3zM5qbmoz5F1Zu/tM+N9G1tdH8J6Dcre2ukDM10hyryBNgVT3wM59zXi1e7fFb4YaTrugD4hfDIJc6dMhlu7GEcx/3ii9iP4k7dRXhNdGAdP2KjDpvfe/ma4Zx5Eoh2r7h/Z0/5Ir4a/wCvd/8A0a9fD1fcP7On/JFfDX/Xu/8A6NeuPO/4EfX9GYZh/DXqegUUUV8weQFFFFABRRRQAUUUUAIajn/1D/7pqQ1HP/qH/wB00LdCl8LPz41X/kKXn/XxJ/6EarHHerOq/wDIVvP+viT/ANCNVj0Jr9Gi9Ej4mXxP1N618aeMLeBLe38TapFDGoVESchVA6ACpf8AhO/G3/Q16t/4EGuj0z4KfEDUtOt9QtLGzkt7iNZIz9rQZUjI4zVn/hQ3xI/6Btl/4GJ/jXA8Rgb6tHUqGKtomcmPHXjUsmfFerYLqD+/PqK7b9p9mk8VaE8jF3bR4yzHqT61V/4UR8SFdP8AiW2eNwJ/0yPpke9Xf2pYXt/GGiW8gAkj0iNGAOcEHBrBToTxVP2LXXY0lCrDDz9p5Hkde8fszeH9N8UeBvFmh6tF5ttPcpnjlG8sYYH1FeDntX0j+xpzpHiP/r7j/wDQBWuby5cM3HyJy6KliFFnhvj/AMKal4L8TXGiakpJQ7rebHE8eeG+vrWVpN/e6TqlrqenXDW15bSh4ZFPRvf1HYj0NfZvxl8AWnjrw01uNkWpW4MlncY5Vh/Cf9k9DXxhqNleabqM+n31u0N3bu0U0TDkMOo/wpZdjI4yk4S+IWOw0sNPmjsfanwe8e2XjvwtHfJtiv4f3d5b55R/XHofWvm/9pw5+L19/wBe8f8AKuV+Hni/UfBPieHWtPYui4S5hJ4miPUH37j0rX+OmtWHiH4gNrOmyiW2urSJlOehxyD6EVz4XAvC47mS91o3xGM+sYXl6o4fua0tF8Qa5oiSpo+rXdgspDOIJCu4j1rN65rqPA3gDxN41hupvD9rBOlqwWXfOqEEjI4Jr16sqcYXq7Hn01OU1yIg/wCE78bf9DVq34Tmg+O/G3/Q16t0/wCfg11n/Ch/iR/0C7P/AMDI/wDGj/hRHxIz/wAguzPH/P5H/jXE8RgLfEvwOhUMVfVM1filfXmpfAXwLe391LdXMssheWRssxx3NeOnrXtfxn0PUPDfwU8FaLqkaR3lrPIkqo4YA4HcV4oetaZe06Tcdry/MnGpqdnvyo9o/ZPsbXU9e8R6ffQpPaz6eqSxuMqwLdK5D4y/D678BeJDCivLpN0S1lOeeO8bH+8P1HNdz+xz/wAjfrn/AF5J/wChV9AePPCum+MPDtzouqRgxyqCj4+aJ/4XX3B/McV5GJx0sLj5Po0rno4fCqvhU+qufBg3BgyOyMpyGU4II6GvrP8AZ1+Jg8V6UNB1iZf7bso+CT/x8Rjow9x3r5n8beGdS8I+I7nQ9VQiWI/u5MfLKnZgaoaLqd9o2q22qabO0F3bSCSKRT0P9R6jvXq43DU8dRvH5Hn4WvPCTs/mfoOh+UZ696d3ri/hP48sPHPhaPUINqXsOI7y3B5jkx/I9RXZqc818TUhKnNwktUfV06kakVKItFAoqSwooooAKKKKACiiigAooooAKKKKACiiigAooooAKKKKACiiigAooooAKoeINWs9D0uTUr5nEEZAYouTycDir9cf8Yv+RBvv96P/wBDFdGDpRrYiFOWzaX3s58ZVlRoTqR3Sb/Arr8UfCrMqia6yxAH7g967aN1kjV16MAR9K+VYf8AXxf9dF/mK+pbP/j0h/65r/KvYz3K6OA5PZX1vv8AI8bIszr47n9rbS23zOc17x94f0XVZtNvpLgXEWNwWIkcjI5q54W8WaR4kknTTHmYwAF98e3r0/lXjXxc/wCSg6h9I/8A0AV0v7P/APx96v8A7kX8zXRiMmw9PLVik3zWT8tbeRz4bOcRUzH6tK3LdrbXS56V4r16w8NaBd65qRkFpapvlKLubHsK81P7RHw5x/r9R/8AAU/41vftDf8AJHfEP/Xv/UV8Mt90/Svz/McfUw1RRhbVH7dwdwrgs5ws6uIcrqVtHbon2Z+kFncR3VnDdRZ8uZFkTIwcEZFcJ44+MHg7wd4gk0PWZbxbyONJGEcBZcMMjmuv8M/8i5pv/XpF/wCgCvkT9rH/AJLLef8AXnb/APoNdOPxM8PRVSO54vCuS4fNcylhq7fKk3pvo0fS/wAPPid4X8d39zZ6DJdPLbRCWQSw7Btzj+Zrts18r/sWf8jbr3/Xiv8A6MFfU9aYGvKvRU5bnLxRldHK8ynhaF+VJb76q4ZrB0bxdpGra3caPZvMbq33eYGjwPlODzW76V5B8NGVfiprJZlUYm5Jx/GK9zBYWFejWnLeKuvvPjMbi50K1GEdpOzPQtO8W6Rf+Ip9Bt3mN7Bu3gx4X5SAefxo8U+LtE8OFE1G4bznGVijXc+PXHavP/BRB+NWrEEEZuOR/vLVe6tYNW+N8trqEYng342N0IVeB9K9FZVQVe0m+VQ5n39Dzf7VxDoXilzOfKux6R4W8X6H4jZ49OuG85BkxSLtfHqB3qbxP4m0fw7Akmp3GxpM+XGo3O2OuBXmMFpb6T8cILXT4xbw7x8i9AGU5H0p/wAQYo9Q+L+m2N2PMt28hCh6bSSSPxo/srDyxMbN8jhz+foDzbERw0m0udT5PL1O/wDDHjfQPEFybWyuHS4xkRSptLD29af4o8Y6N4cu4rXUpJlklQumyPcMA4rltV8B3kPjyy1fQYLa2sYmRpFV9pBHDYH0rI+OCq/i/RlcAo0WGB7jeKmhgMFiMVCNOT5ZJtq6umuhVfMMbh8LOVSKUoySTto0+p2WmfEbw1qOo29jbS3JmuJBGgaEgZNaninxXovhxU/tK4KyOMpEi7nI9celRWXhXwvbXkVxaaZZpPEweNkxlSO4rzXxwLQfGGI64M6eTHu3fd2bOPw3dazwuEweLxHLTUlFRba0u7dEaYrF4zCYfmqOLk5JJ62V+rPSfC/jPQvEUzQWFwwnUbvKlXaxHqPWrPifxPo/h2BJNTuNjSfcjUbnb6CuQXwNNB49tNe0RrWDTFZH2I3UY+bHsaw/HUMeo/GWwsbxfNt28iMoem0k5FVTwGErYhezk+Tl5muqt0JqZhjKOHftIrn5uVPo79Tv/DHjbQfENybWxuHS4xkRSrtZh7etTeIvFukaDqNtYag8yzXABjCR7hycc1xGueEb2z+I+nX+g6W0VgjxNI8XCqckN+lVvjT/AMjpon+4v/oyrpZdhK2JhGnJ8sot2urproyauY4ujhpyqRXNGSV7OzT6noHibxZpHh25trfUnmV7kEx7I93Qgf1FaWr6pY6Tp73+oXCwQJjLN3J6Aepryz46ur65omxlYbHzg5/iWrn7QEjrpWkxhiELyMR6kKMfzNZ0crp1fqyu06nNf5di62a1aX1l2TVPlt8+50Wl/EnwvqF8lotxNC7ttRpo9qk/Xt+NdVf3trYWct5dzJDBEu53Y8AV458U9D0rS/Cui3Wn2aQTOAHder/KDz6nNbPxTuJm+F+kEyH960Pmf7Xy55/EVpPLMPVlRdBtRm2td9CIZpiKMa0a6TlBJq22pu2vxO8Kz3gt/tM8YJwJZIiE/PtXSa5rNlo+kvql47fZkxlkG7OemK8n8VaDpNr8KNK1KCzRLxzEXlH3m3A5z61r6rI8vwHtnkYs3kRDJ9jTq5bhZOnKleznyO/5omlmeKiqkatrqHOrfkz0Hw/rFnrmmR6jYs5gkJCl1wePatGuM+Dn/Ih2f++/867MdK8bGUo0cROnHZNo9vBVpVsPCpLdpMKKKK5jpCiiigAooooAKKKKAGyMyxsyLvYDhc4zXCeJNf8AiNC7x6L4LtZF/hklvQ347Riu9orOpBzVlJr0sdGHrxpSvKCl63/Ro+evEC/HzWS0bQPZRH+C1eOMfnnP615n498G+MPD9vDqXihW/wBIcojPceYxOM819o15l+0loM2s/DuW4t0LzWEguMAclRw36V5GNy1eylPmba7s+syfiOSxNOj7KEIt2dlb9T5Mooor5g/TD7C+B+r+H9Y8F2s2k2lnaXMSCO6iiRVZXHc45IPrXfV8J+GvEGseG9RW/wBGvpbWccEqeGHoR3FetaL+0NrMEKx6ro1tdsOskTFCfw6V9Lg83pKCjU0a+4/Ns24SxTrSqYZ80XrZvVffufSVFeByftGQ7P3fhuTd/tTjFYerftC+Ip1K6dpNlaf7TEuf8K65ZthV9q/yPLp8KZnN2cLerR9MVyniz4h+EvDMb/2jq0LTL0ggPmSE+mB0/GvljxD8SPGmuq0d9rlwsTdY4T5a/kK5Q+ZKzMd0jdSTyfrXBWzzpSj957mD4J15sVU+Uf8AN/5HsXjn4667rBaw8M2x0yFztEn353+nYfhW18I/hDeajdx+J/HHmyFiJIrSZizyHs0hPb2rw7QLs2OuWN6vWG4R/wAjX3bZTLc2cNwvKyxq4+hGaWXR+u1HUru7XToacQT/ALGoQoYKKip3vLrp5kkaLGixxqqIoAVVGAB6Cloor6I/PAooooAKKKKACiiigAooooAKKKKACiiigAr4Z/aC/wCSy+JP+vhf/QFr7mr4Z/aC/wCSy+JP+vhf/QFr2ck/jS9P1R35f/EfocJXpHw48ZeCvCel6jDc+H9Z1G61Sz+y3bm7jRFU9fLAXI59Se1eb0V9HVpRqx5ZbHqTgpqzLesnSmv3/sWO9issDYt3IryA98lQB+ldf43+JGpeKPAnh3wvco6rpQPnSl8/aCBtjOO21ciuFoodKMnFtbbA4J2v0O0+F3iLwr4V1q017VdK1XUdRtJC8KRXKRwDjAJBUsTye+K7yb4v+C5viKfHUvhPVm1P7L9nVPtkflrxjeBszuxx1rw+isqmEp1JOUr323exMqEZO7NfxRcaDdag1zoUOqQpK7yTLfTJIdzHPylVHqeuapaUdOF8n9rLdtZ4O8WrKsnTjBYEfpVWit1GysaJaWPZrv4qeC7v4ZQ+Abrw1rc1hBGqRXD3sZmQqchgdmMj6YrF8WeM/AmveE9E8P8A9g6/arosTx2kyXkRZg3LbwUwcnnjFeZ0VzxwdOLur733e5kqEFsFdT8L/G+qeA/E8Wr6exeFsJd2xPyzx+h9x2PauWoronCM4uMlozSUVJWZteONZi1/xlqmu2sUkEd5cmZEc/MmcdSO/Fd3Z/Fi11vwxF4Z+I+hnX7WD/j3voZfLu4eMZ3dGOPpnvmvKqKznh6coqLW23dEulFpJ9DtJIfhWlx50d94vlgzkWxt4Eb6GTcfz21J4m8c2d7oEfhTQNBi0Pw95yyzoknmXNyy9GkkPU+gxiuHoo9hG6cm3YPZrrqeyeHfih4L0X4c3/gaLw7rtxYX3mGaaS9jEuXAGRhABjA7V5Nqx0w3znSEvEs8DYLt1aTOOclQB19qqUUUqEKbbj1CFJQba6nafC7xH4X8J63Z69qWmatfajZyF4khuEjh9iQVLE/jir/xP8XeD/G3iSTxA2la7ZXkyokqLdRNGVXjIBTIOPfFeeVa0u0jvLoRz3kNnCBuklk6Ko9B3PoKyrUaavVk2tOl9vK36B7Jc/P1PQ/+E+8KN4Mi8JzeHdRlsI1GCbtQ+QSd2QvXJNc79u+Ho5Oga5+OoL/8RWp4607QrX4c+HL3RbV0FzPPvnlA82XGBlvy4HaqVxYp4a8GaRrMdlBdXmq7n+0Txh0gUdFUHjceua+Hy3D5bClz4ZVYSq1Zx5faSV5py5m/esvhbfXpa50tu+pdXxzoVnPpEWkeHXj02yE4uLaWcObjzV2nLY64rHnHgGa4aeOTX7OInP2YJHJt9g5I4+oNaXhZLfxhaarY6nZW0Vza2T3UF9BEI2Qp/C+OCp96ztGvdJ8PaVbXsul22q6tdgyIlz80VtHkgfL3c4J9hiuyjh6GGnUp4eNRVo2TSnfm5uaablK66y95pSWy+zdXuReK/Eyatp9jo2m2n2HR7AHyIS+92Y9Xdu5NaPw58UaF4Svv7SfTtQu75oTGcTIsa564G3P5mt6OPRPHngrVb6LR7XSta0pPMLWy7UlT3Fea6bZ3GpXsNnaR75piAo7D3PoBWuDo5fmWAr5fWpypRg2qkXLXVczbmn7ykndu931E207mhrt1oN5rBu7K31GCGa4aW4jklRiFZskIdvXk9c9q9Q8I/FTwP4d8C3fg+PwrrF5YXhc3Lz3qB3LdeVUY6DGPSuT+Iui6RpPg/wAMPpW2Y3AnaW624MzAqM/7uc49q4OvVymphsxwMZ0+bkTklzN39yTjr16dde+plWpKbtI7v+0fhL28K+KAP+wsn/xurup+LvAEnhBfC+leGNY06zlvUury4F6kk8xRGCrllwAC3p615vRXrPDxdrt/eyPZLu/vPaLj4qeB5vhlH8P28K6yNMjQKkovk84MDu352YzkntjmvItWOmm+c6St4tpgbBdurSZ75KgD9KqUU6WHhSvy9fMcKUYbHYfDH4ieIfAGpPcaTKstrN/x8Wc2TFL7+ze4/Wr3jrxN4B8Tyz6lb+E9R0TVZgWb7JeIbd5D/EUKce+3FcDRQ8PBz9pazB0o83N1DtX3D+zp/wAkV8Nf9e7/APo16+Hq+4f2dP8Akivhr/r3f/0a9eZnf8CPr+jOTMP4a9T0CiiivmDyAooooAKKKKACiiigBDUc/wDqH/3TUhqOf/Uv/umhboUvhZ+fGq/8hW8/6+JP/QjVWQZQ9zVrVD/xNLz/AK+JP/QjVY9Omfwr9FT90+Ik7SfqfeXw6eMeBdEG5R/oMXoP4a6DzE/vp+Yr8901LUkRUTUb1VUYVRMwCj0FO/tTVP8AoJX3/f8Ab/Gvn5cPzcm3P8D245woxS5T9BHkj/vp/wB9CvlX9rpg3xD08qQV/s8Ywc/xGvJf7U1Tj/iZX2R/03b/ABqC4uLi5kElzcTTuBgNIxYgenNdGCyh4WqqnPc58VmMcRTcOUiNfSX7Gn/II8R/9fUf/oAr5t7d6+kv2NP+QR4j/wCvqP8A9AFdGcf7pL5fmZZZf6zH5nv+3PpjFeLftIfDH/hINPbxRoduf7WtU/fxRjm6jH/s69R69K9rXtSOu6vj8PiJYeaqRPpK1JVoOMj87TjqPlHp/P6HNGBnphu9e3/tKfDI6JeyeLtFgH9m3L5voUXiFz/GB/dP6GvEB75r7vCYmOJhzxZ8lXoSoTsxRX0b+xuwXTPEO5gM3EWMn/Zr5x/Opre7u7YMtrdXEAYgsIpCu4++KjGYb61RdO9isNWdCpz2P0Jjddv+sX8WFOLRn+NP++q/Po6rqn/QSvv+/wC3+NH9qap/0Er7/v8At/jXirh6X8/4Hrf20v5D6M/bGZT4Z0IBgcXkmef9gV80VNc3l5cqq3F3czKvIEkhYA+oB9qg/OvawWFeGo8jd7Hk4vELEVHO257l+x0ceLtdPb7EnP8AwKvpoXFu3zC4i/77FfKf7Mu5bjxgysVI0duh+vNeTpqGobBm/vM4/wCezf415GKy543FTs7WselQxv1bDxuu59j/ABq8Cad468OOiSQRarbAtZzhhnP9wn0NfHGoWd1p19PY30JhuoHKSoezCl+36hnP2+8/7/N/jUEjySOZJZHkc/eZzkn6mvSy/Bzw0HFzujhxmJhXnzRjqdH8N/GOo+CPE8OsWe54T+7urfPE0fcfXuD7V9teGNe0/wAQ6Ha6xpc3n2twgZWHb1B9xXwB+fvXp3wD+JMngvXRpuoyE6HeyYlBPFvIejj2PeuXN8B7ePtYL3kdGW4t0Zezm9GfYwPFLUNtNHNAksLB43UMrA5BB6GpQeK+R2dj6Va6oWiiigAooooAKKKKACiiigAooooAKKKKACiiigAooooAKKKKACiiigArj/jF/wAiDff70f8A6GK7CuP+MX/Ig33+9H/6GK7ct/3yl/iX5nFmX+6Vf8L/ACPA4f8AXxf9dF/mK+pbP/j0h/65r/KvlqH/AF8X/XRf5ivqWz/49If+ua/yr6Tiz/l18/0Pm+E96vy/U8D+Ln/JQdQ+kf8A6AK6X9n/AP4+9X/3Iv5msn4paLrF345v7i10u8nhYR7XjiJU/IO9dD8DdN1CwutVa+sbi1DpHt82MruwT0zXTjK1N5KoqSvyx6+hy4KlUWcuTi7c0unqaf7Q3/JHfEP/AF7/ANRXwy33D9K+5v2hv+SO+If+vf8AqK+GW+4fpX4/nf8AFj6H9TeGf/Ivq/4/0R+inhn/AJFzTf8Ar0i/9AFfIn7WP/JZrv8A687f/wBBr678M/8AIuab/wBekX/oAr5E/ax/5LNd/wDXnb/+g135v/uq9UfK+H3/ACO5/wCGX5o6X9iz/kbde/68V/8ARgr6nr5Y/Ys/5G3Xv+vFf/Rgr6nrXKf91j8zg4+/5HdT0j/6ShPSvAtL8Py+JPHurWEV61myySybxnnDYxx9a99ryz4d6bqNt8TNWurixuIbdxNskeMhWy4xg19dk+IdClXnF2fLp95+YZzQVerQhJXXNqZPwvsm034pXentMZmt4pozIf4sFeatWX/Jepv+ujf+g1d8IabqEPxf1S9msbiO2cz7ZmjIQ5YYwareONJ17Q/Hn/CU6RZNeROQ2FQttOMFWA5/GvXnWjVxUouSvOlb5njwoypYWMlF2hVv8hl//wAl6g/30/8AQTR4v/5Ldpf+/b/zNP8ABGla/r3j0eKdWsWsoozuwyldxxhVUHn8atfFPQ9Zh8U2fijR7VrryQm5VXcUZDkZHUgg9qmNSnHEwouSv7Pl30v2uVKnUlhZ1lF2dTm21t3sc/qNrq+h/EiwsLjWLidZrhZcLK23azH5SDV/46x+b4q0mINtLwFc+mXFJoth4j8YeO7XXNT05rK3tipZihUAL0AzySTVv40afql14k0y60/T7m6EUBJMcZYA7gcHFa06sY46hGUlzKLva1r2fyMalJvBVpQi+VzVr3vY2/BngC68P6/FqUutSXSojL5Z3c5GO5rY8beG9I8TW/2W4ljivkGIZQRuXvgjuPaua0Lxh42vNas7W98OiC2lmVJZPIkGxT1OTVH4iaLrml+OIvFukWZu1G1yFUsVYLtIIHOCO9eZ7LEzxidaqozt7rVrXWy001PU9rhoYNqjScoX95O99euuuhD4C1fWfC/i5PB+rMZbd32R5OdhP3Sp/un0o8T/APJdNO/66QfzNHhbTPEPibx7D4l1axayhgZXO5CoO37qqDyfrVv4oaHrVr4ttfFWj2rXXlhCyqu4o6E4yByQQa7nOisZZtKcoNO23MzgUazwV0m4Rmmr78qO71HxNoun6xDpF3eCO8n2+XHtPO44FebfHKPzvFekwhtpkhC7vTL4zSaJYeI/F/ju11zVNPayt7ZlZiUKjC9FGeSc1f8Ai7puo3ni/R5rSxuJ4o0Xe8cZYL8/ciufA4elgsbTSl73K+bVWTs9Dpx2Iq43BVJOPu8y5dHdq+5x/jjwxN4Y1PT4ZtQa9NxlgWz8uCPU+9dd+0F/yD9I+sv8lp/xq03Ub7WdHksrG4uUjR95ijLBfmXrj6VsfF/w7fa7oNtJp8ZmntGJMQ6srDBx78Ct6eOU6mDrVpK/vX/Jehz1MC4U8ZRoxdvdt+b9TC+NH/Il6F9R/wCgCnfFH/kl2h/70P8A6AawNSPjHxhFp+hz6O8KWpCmQxMg6YLMTx07V6D8QPDFzqfgaHS7D95cWYRo1zjzNowR+WanmhhHhqdSSupNuzvZPYvlnjFialOLs4pLTdrc57xn/wAkV0j/ALYfyNO1D/kgtt/1xj/9CrmrmbxlrGhWfhNtDlCW7rhzCyk4yBuJ4AGetd34r0S6svhOui28cl1cQxRoVjUsWIPOBTqKND2VOUld1ObR9O4qblX9rUjF2VPl1XXsW/g5/wAiHZ/77/zrsx0rxPw1r3jbQNHj0yz8NSSRRkkNJbybjn6V674eubu80Szur6HyLmWINLHgja3cYPNePm+EnTrTrNpqTdrNM9nJ8XCpRhRSacUr3Vi/RRRXkHsBRRRQAUUUUAFFFFABRRRQAUyeKOaF4ZUDxupVlI4IPUU+igLny78Xfg9qmh3s+qeHbeS90pyXMUYy8HtjuPevI3Vo2KupVgcEEYIr7+rnPEHgXwlrzmTU9Cs5pT1kVNjn8VxXhYnJVOXNSdvI+5y3jKdKCp4qPNbqt/n3PiKivrO4+BvgGV9y2d5F7Jctj9ams/gn8P7dgx02ecj/AJ63DEfpXD/YuIvuv6+R7T4zy+20vuX+Z8jqrMcKpY+gFdNoPgHxXrULXNrpM8dqilnuJx5caqBknJr650XwV4T0YhtO0Cwhcfx+UGb8zk1w/wC0r4q/sPwcNHtZNl3qX7v5eqxj7x/pWsspjQpupWlt2OanxZUxuIjh8JS1k9307uy/zPlmRdkjJuDbSRkdD716r8JPCA1D4f8Ai3xBcQ7sWbQWpI7j5mI/ICvKBX0N4S+KHw/0P4fQ+GlN/u+yNHKRbjDSMp3Hr6muHARpOo3UaSSPaz2piY0Ixw8HJtq9uiTuz555H1Ffa/wm1Iat8O9GvN25vsyo31Xj+lfFcu0yuUyVLHGfTNfUH7LGpfavAM9izZazuiAP9lhkfyNdWS1OWu490eXxnQ9pgY1P5X+en+R67RRRX1R+XhRRRQAUUUUAFFFFABRRRQAUUUUAFFFFABXwz+0F/wAll8Sf9fC/+gLX3NXwz+0F/wAll8Sf9fC/+gLXs5J/Gl6fqjvy/wDiP0OEooor6c9cKKKKBBRRRQMKKKKACiiigAooooAKKKKACiiigAooooAKKKktYJLm4S3i273OF3OFH4k8ClKSim3sB3fi/wD5I94O/wCutx/6FVzwRrFxo/gsnxTa2934ZndltbeZczSP38r29zge9SeJ9La5+F/h3S4NQ0uS+sXlaeBb6PKhzkYOcGsrU2h8V+DtFtbG5t4tU0iJreWzmlWPzVzw8ZYhT7jOa/MqMaGMwP1eqv3bxFVyl1gnOcoyT3jzOyU9kn5m2qfyOibTdL1/whew/Dm8Fo20yX+nSri4mUfw7/7vsOD615H3xg/Su78Cq3gzU5PEWsTwwNDBIkFmkyvLcOy4AIUnavck+lW/BfhqAacNfk1rQF1WY77WC7uRst8/8tGXu3op4HU5r0MDjoZG8QpVHUpNx5JPWUpu/NFzS95RSj77vZPlu2rCa5rEMk48GfD+fSnONd1wBp4x1toOwb0Y+lUhoGuaPoAis9Hv5dQ1GLMsscDEQQHogIH3m7+g+taDeCo/t0+ra54w0W8VQ80oivN00rAZAHvnFcovirxNtG3xBqijsBdPwPTrW2Ag8WpPBzjOTlz1HJSSlK1oxWnwxSWnkr7u6em52nxA0nVP+FceEEGnXWbS3mNwPKP7kZH3vT8a8zr0fx14ju5vAHheK31yaS4lgmW+RLkln5GBIM5PHrXnFd3B8MTDASVdJfvKtrX/AOfk+/nt5WFUtfQKKKK+qICiiigAooooAK+4f2dP+SK+Gv8Ar3f/ANGvXw9X3D+zp/yRXw1/17v/AOjXrxs7/gR9f0ZwZh/DXqegUUUV8weQFFFFABRRRQAUUUUABpky7o2UdSDin0GgHqfLF7+zt4wlvbiZdU0nbJKzrlmzgnPpUP8Awzl4y/6Cmkf99t/hX1YB70Yr1FnOKXX8DznleHbvY+U/+GcvGX/QU0j/AL7b/Cj/AIZy8Zf9BTSP++2/wr6sxRij+2cT3/AX9lYft+J8p/8ADOXjL/oKaR/323+FH/DOXjH/AKCmkf8Afbf4V9WYoxT/ALaxXdfcH9lYft+J8pn9nLxj/wBBTSP++m/wr1v4A/D3V/ANjq0GrXVrO15OskfkEkABQOc16liisq+aV68HCb09DWjgKNGSlFaiKOKWgUV59jtK2o2dtfWc1neRJNbzIUkjcZDKexr5q8Qfs5a5/bN02hapYLpzOWgSdmDop/h4Havp0jNGPWunC4yrhm3TZzYjC06/xo+U/wDhnLxj/wBBTSP++2/wo/4Zy8Y/9BTSP++2/wAK+rMUYrs/tnFd/wADn/svD9vxPlP/AIZy8Zf9BTSP++2/wo/4Zy8Zf9BTSP8Avtv8K+rMUYpf2zie6+4X9lYft+J8p/8ADOXjL/oKaR/323+FH/DOXjH/AKCmkf8Afbf4V9WYoxT/ALaxW1/wH/ZWH7Hh3wg+EfiDwg+vNqN7YS/2jYG2i8kk7WPc5HSuFX9nDxhtA/tbSP8Avp/8K+q8c0m33rOOa4iM3NPV+RUsuoyiotaI+Vv+GcPGH/QW0j/vp/8ACkP7OXjHP/IU0g/8Cb/CvqrbSgVp/bWK7r7if7Lw/b8T5T/4Zy8Y/wDQU0j/AL7b/CkP7OPjAghtU0gg8Ebm5H5V9W4oxR/bWKve/wCAv7Kw/b8Tz/4M+HvGHhbQ20XxLfWl9bQf8ecsTkuq/wB1s9h2r0EdKTHPWlHSvNnNzk5M74QUI8qCiiioLCiiigAooooAKKKKACiiigAooooAKKKKACiiigAooooAKKKKACuP+MX/ACIN9/vR/wDoYrsK4/4xf8iDff70f/oYrty3/fKX+JfmcWZf7pV/wv8AI8Dh/wBfF/10X+Yr6ls/+PSH/rmv8q+Wof8AXxf9dF/mK+pbP/j0h/65r/KvpOLP+XXz/Q+b4T3q/L9Sag14d8UNe1uy8cX1tZ6pdQQqI9qI2AMoK6H4IarqepXWqLqF9PdCNI9nmNnbknOK8irklSng/rTkrWTt62/zPWo53Tq4v6qou92r+l/8jU/aAieX4PeI1RSSLUsfoDXwseVP0r9GtYsLfVdKutNu03wXUTRSD2YYr4L+I/g7VPA/ii40XUY22Kxa2nx8s8fZgf5+9fCZ3SleNRbbH7x4Z4+kqdXCSdpX5l5q1n9x9yeA9Rs9V8GaRfWEyzQS2cRVlPQ7RkH3FfIn7T+oWmo/GLUZLOZJkhhihdlOQHVeR+FcRpHifxFo9lJZaXrV9Z20md8UUpCnPXjt+FZarLPOFUPNNI3AGWZ2P8zXLjMyWJoqmo6nucPcHPJ8fUxcqvMmmkrdG76/ce+fsWK3/CU6++07RZICfcuP8K+pa8r/AGbfAU/gvwa9xqUfl6rqjLNOh6xIB8iH35JP19q9Ur3svpSpYeMZbn5Xxdj6WOzerVou8dEn3skvzEpe1FfPPwT8TeINS+PPiPSdQ1e7ubGBbnyoJHyiYkAGB7CtqtdU5Ri18TsebgcrnjKNetGSSpR5n5620Poaivnj4d+JPEN9+0l4i0O41i6l0+L7YIbd3+RCGULge2a434o2fxc8B2Eep6r4xne3uJzHGsNxkjv6VzSx6UHNRbSbX3Ht0OE51MVHCyrxjKUYyV76813Zabq2p9cUteD/AAW8OfFD+19K8S694nN7os1u0rQNPuJ3IduRjsSK828L3HxU8b+Ldd03w94ruo2sZZHKS3G0bfMKgCnLHOKi3B3eyFS4WjUqVYxxUOWmk5S1srtq226t+J9g0V4T+zP4+8R61q+reEvFVw11eWA3xzPjeMNtZGx1wehrgtXv/iN4m+NOveFvDnie6tjHcytFG821FRewoePj7OM4xbu7WJp8J1/rdbDVasY+zjzOTvZxdtVp5n1nRXlHwW8K/EjQddvbjxpr39o2klt5cKedv2ybgc4+gNeX63r/AMRPij8UdX0HwtrDabY6c8ixoJfLXajbdxI5LMaueL5IJuDu9l1MMPw6sRiKlOnXh7Omk5T15dfle59TUV4D+zd438UT+LdV8C+Krp72azVmjlkOXRkOGXPcVX0HxN4gl/axn8PyaxdtpQlmAtC/7vAtiwGPrzSWOg4xlb4nb0ZVThfEU69ei5r93D2l+ko+XqfQ3alr56PiXxB/w1mdA/te7/srzR/om/8Ad4+zBsY+vNYHxi0v4seEodR8TS+LpU0przbDFFcfMqux2jGO1KWOSjKSi2k2n8jShwtKpWpUZ14xdSEZRvfXm2W259SUV84fBjQvirrFz4f8WXfit59EllWaWCSfLPGGIIIx7V9H1vh6zrR5uVr1PJzbLY5dX9iqsajW/LfRp2s79Qooorc8sSloooAKUdKSlHSgAooooAKKKKACiiigAooooAKKKKACiiigAooooAKKKKAEdlRGd2CqoJJPQCvjL4yeKG8VeOry8V82sDeRbDPGxe/419kX1tFeWc1pOCYpkKOAcZB61xH/AAp/4f8A/QDT/v41ebmOFq4mKhBpLqfRcPZnhctqSq1oty2Vrad+p8w+AfBWteNb2e10dYswR75HlbaoGcAZ9a7L/hQnjf8Av6d/3+/+tX0b4S8J6D4Vinj0OwS1Wdg0mCSWx061uVzUclpKC9o9fI9LGcZ4l1n9WSUOl1r+Z8H+ItJu9B1u60i+Ci5tZCkm05GfavYv2SdT8vXNW0pm4mgWVB7qcH9DXr2ufDTwbrWqz6nqWkJNdTnMj7yMmpvDPw+8KeG9UGpaPpgtrkIU3hyeD1FZ4bKqtDEKomrJ/gb5jxRhcbgJUJRfO0u1r/ftc6qiiivfPhAooooAKKKKACiiigAooooAKKKKACiiigAr4Z/aC/5LJ4k/6+F/9AWvuavnj4m/APxD4q8d6r4gtNc0u3gvZQ6Ryq+5QFA5wMdq9TKa9OjVbqOysdmCqRpzbkz5lor3f/hmPxT/ANDHo3/fMn/xNH/DMfir/oY9G/75k/8Aia9/+0cL/Oel9ao/zHhFFe7/APDMfin/AKGPRv8AvmT/AOJo/wCGY/FP/Qx6N/3zJ/8AE0f2jhf5w+tUf5jwiivd/wDhmPxT/wBDHo3/AHzJ/wDE0f8ADMfin/oY9G/75k/+Jo/tHC/zh9ao/wAx4RRXu/8AwzH4p/6GPRv++ZP/AImj/hmPxV/0Mejf98yf/E0f2jhf5w+tUf5jwiivd/8AhmPxT/0Mejf98yf/ABNH/DMfin/oY9G/75k/+Jo/tHC/zh9ao/zHhFFe7/8ADMfin/oY9G/75k/+Jo/4Zj8U/wDQx6N/3zJ/8TR/aOF/nD61R/mPCKK93/4Zj8U/9DHo3/fMn/xNH/DMfin/AKGPRv8AvmT/AOJo/tHC/wA4fWqP8x4RRXu//DMfir/oY9G/75k/+Jo/4Zj8U/8AQx6N/wB8yf8AxNH9o4X+cPrVH+Y8Ior3f/hmPxT/ANDHo3/fMn/xNH/DMfin/oY9G/75k/8AiaP7Rwv84fWqP8x4RQa93/4Zj8U/9DHo3/fMn/xNH/DMfir/AKGPRv8AvmT/AOJo/tHC/wA4fWqP8x4PS17v/wAMx+Kf+hj0b/vmT/4mj/hmPxT/ANDHo3/fMn/xNH9o4b+cPrVH+Y8IpK94/wCGY/FP/Qx6N/3zJ/8AE0f8Mx+Kf+hj0b/vmT/4mj+0cN/OH1qj/MeD0te7/wDDMfin/oY9G/75k/8AiaP+GY/FP/Qx6N/3zJ/8TR/aOG/nD61R/mPCKK93/wCGY/FP/Qx6N/3zJ/8AE0f8Mx+Kf+hj0b/vmT/4mj+0cL/OH1qj/MeEUV7v/wAMx+Kf+hj0b/vmT/4mj/hmPxT/ANDHo3/fMn/xNH9o4X+cPrVH+Y8IoFe7/wDDMfin/oY9G/75k/8AiaP+GY/FP/Qx6N/3zJ/8TR/aOF/nD61R/mPCKK93/wCGY/FP/Qx6N/3zJ/8AE0f8Mx+Kf+hj0b/vmT/4mj+0cL/OH1qj/MeEV9w/s6f8kV8Nf9e7/wDo168V/wCGY/FP/Qx6N/3zJ/8AE19C/C3w7c+EvAOk+Hby4iuJ7KJkeSLO1iXZuM8968vNcXRrUlGnK7uceNrQnBKL6nS0UUV4B5oUUUUAFFFFABRRRQAUE4FFI/bHXNAHBeI/ix4W8O67rul63JNZjRktGlmYApIbkkIq+p4OfbmumTxP4fa9gsf7asBd3CCSGA3C+Y6kZBAz3rxr4sfDPxH4g13x7qFrpVpfRajb6SdPilkAMr2z7pV5+6SuVB9zWV4i+HvjvWfHEOoHw3YWdtDqNleW728iL5UMYAZGP3i49B8uKAPW/D3xG07XLmyis9Pu1S6vLu08yQqoje3HzEgnOD2xW9Z+KfDt5BcXFrrumzQ25xNIlypWPnA3HPHNeM23w28ZWuqaTeW1pZNJZ3+u3J82X5CLqMiDIHJBOAfQVyVt8IPHl7pWvC40W2tJNR0C1sDCJURWniuQzYVOAm3O0nnA560AfTukazpOsLI2lalaXyxNskMEofa3ocVwK/Grwo1n4xmCXfn+EnIv7bYPMdBj50HdcnFL8NvBN34X+JHinVI7G2stI1C3tFtkgIALogDnaOnP515n43+CnijUPDuu32jC3tfENzrN3hfMG2902cIGjc+owWGehFAH0AvibQ/t0GnPqtlHfzIHS1edRLgjI+Xr0rndG+J/hzXTYtoTPqMVzqcmmvIjKvkyJnJIJyQccY615b4q+HfjnVviPBf/ANj2YtLTV7G7huopEQtbxxhZFcn5i/3hjpijw38LfFGn3Wi2f9j2dkmmeK7zUHvIpV/fQSxsI5ABzldwGD6UAe72niLQrm+uLG31iwmu7UFriFLhS8QHUsM8Yptj4n8O3zzJZa3p1y0EfmzCK5VvLT+8cHge9eAeF/hZ4vtrrSdPm8P6fp0mirem41mO5BfWPNVwqsBzyWGd3TFTaZ8JfFWh6Vokmi6TpMd/aeDLvTbsSMPLnvHZGUPj74wG5PTNAHsPiH4ieG9K8OtrlveRapbJdQ2sgspVkKPIwUZx9as/EjxppfgTwhdeJNWSaS3g2hYoVzJK7HCoo7k14VpXwq8aSWHiEto8VkdSfSpIYWlRebeQ+ZkJ8o4xj1GK9I+L3g3xR408S+GbPT76PTNH012vp7ooJCZ1GI12Hr60AdnpPjDQdQ8HWHiwX8Nrpd9Ak0ctw4QLu/hJPRs8Y9QasT+KPDsGnDUZtc06OzL+WJ2uF2Fv7uc4z7V85eJPCeteAfDOlaf4iutO1DRtG8XLe6cb5/LgvYpo3LRv1WMpIzMN3GcVk+F/BPiDxJ4Qs9e0PSIbqyt9c1U/2dC6+VIkxwskRk+VlGCM+nIoA+pNR8S6Bp2z7frWn2u9VdfNuFXcp6EZPIPrT73xDodjdWtreaxYW893j7PHJOoaXPTaCea8Ng+DmqvJtvtNtbyKLwadMt/tEwlZLosTjJ9OzVBB8OfGWlanZT3HhLSPE7XWh6fY+ZfXOF02W3++fXByDlecrQB74uuaQ0Mcy6pZmOWc26MJlw0ozmMf7XB468Gua8W/EfSvD/jnRPBot5r3VtWBdY4nVRDGP42z+g715P4O0NNW/aL1PTtPuILvwvod2+tSJGp2RanOgjaPPTK7ZGx2312/xD+H974i+KGn+ILa2tFt00K7s2vGx5kc7j90w78evagD0C38TeHrn7Z9m1zT5vsQJutlwreSB1LYPAFQ3virSIvDGp+ILS6i1G006GSSY2sgk5RdzKCOM4/nXz5p/wAJ/GVxpUtmvhuw0KWx8N3ulySw3IY6zPKmEZsc4z8xLc5NevQeCv7N+CNz4R0iwtbS/m0Vrdo4sKr3LQ7CxPfLDrQAeG/i14a8RWHhW80pbiaPxI8kdvwMwPGMusnoRXVReJ/D0ouTFrmnOLVglwVuFIiJOAG545rw3T/g34m0rxh4bvtJlhtNKOnSf2nArjFvfNB5ZlQf7RxnHes7wN8FtfksNQ0vxDpn2TGiT6atytwhS6lZtyPtXk4OG3NyCKAPop9a0mOSWOTUrRHglSGZTMuY5G+6h9GPYd65H4nfEoeA5rc3fhfWNQtLiSOFLq1VTH5shwsfJzkmvL/h/wDCPxzD4y0LWPFM8M0V5KdW8RL5gYNfxApAFHdQhB+ten/HDwzq3inwxpljo8cck1vrdneSB32gRRvljn1oA39E8W6feraW+oAaPqtyu5dMvJUFwP8AgIPftU1/4q0K1kvrYalaTX1nA88lnHMpmwiliNuc5wK8U8U/C3xRe/FnU9TNu95p+pajb3kN8lwkbWaRD7hz83B5AXg1Z0DwF4q07V9R0+48H6Rds9xqM6+I5LgefIlxG4RFH3g2SFOeABxQB6p4O8e+G/FGgW2rWOo20Yls0vJIJJlEkEbDOXHbFaun+ItC1Aziw1ixuvs67pvKnVvLX1bB4FeEWvwh16y0HRYLPS7K3uk8G3el6g0bhTLdOq7cn+LnPPakvvg34iazktNHgtNK87wjFp0zQybRLdK4JVsdcgEbvegD13xR8Q/Dui+DrvxRDdxarZWkscUv2GVZCGeRUA4Pq1br69oqawujvqtkupMMramdfNI/3etfP178MPF2saT4iubLwxp/hn7ZZWNnBpMNwpjlkhuVke4bHA4UgdyOtXdS+GXiuXxpeW6aPaSi68SrrEfiZrgCe3t8g+QF+9kY2gDjBoA9wPiXQftz6eur2LXquENuJ18zcei4znPtVHTfGejzaPb6lqNzBpKXM7wRJdTopZlYrxzg5xXzLoNvHH8RfCvh+G306+v7PxfPc3F9EzG7lQhjukQjKhc8k8elb2s/CLxothpDf2YmpJFBqFpLZpOg8szzF0lBbgfKcEjkUAfRl14h0S11CLT7nVbKG7mx5cLzqHbPTA9+3rWpXzhrvwu8YQeMdKutD01JZEjsElvbm4SaEiAAOXDfOrgZ2lete3+ENavNYXU/tumtZCzvpLaJi2ROqHAkHsaAOgooooAKKKKACiiigAooooAKKKKACiiigArj/jF/yIN9/vR/+hiuwrj/AIxf8iDff70f/oYrty3/AHyl/iX5nFmX+6Vf8L/I8Dh/18X/AF0X+Yr6ls/+PSH/AK5r/KvlqH/Xxf8AXRf5ivqWz/49If8Armv8q+k4s/5dfP8AQ+b4T3q/L9TwP4uf8lB1D6R/+gCul/Z//wCPvV/9yL+Zrmvi5/yUHUPpH/6AK6X9n/8A4+9X/wByL+Zrtxn/ACJF/hj+hw4H/kdP/FL9T12sXxd4V0DxZpp0/X9NhvYeShYYeM+qsORW1RXwEoqSs0fodKrOlNTptprZrRnhF/8Asy+FZboyWeuapbQk58tgj4HoDxXbfD/4QeC/BsyXllYveX6/durwh2U/7Ixgfln3r0GiueGDoQlzRgrnr4niPNcVS9jWryce19/W2/zCiiiuk8QK+Y/gD/ycf4q/3br/ANGivpyvlT4Tavpvhv8AaL8TSa7dx6ekjXMavMdo3FwwBPuBXn41pVKTfc+v4ahKpgsfCKu3TWnzND4U/wDJ2fiT/evP/Q0rov20P+RH0n/r+P8A6DXL/A+5h1j9pzxFq2nN59k63ciygcFTIoU/jXUftof8iPpP/X8f/Qa4464Kq/N/mfRVU48TYGL3UKd//AWepfDD/kmmg/8AYPj/APQa+UPh58Qpvh3458S6hDox1RrqSWLZ5pQJiUnJwDX1f8MP+SaaD/2D4/8A0GvDP2Vo45Pil4yWSNXG1+GGf+W5rbExlKVFRdn3+R5+SVaNKjmU69PnirXje1/ffVbDv2RYP7W8ZeJfFE9zAtw/ym2VvnBkbcWx/d7A+xrjrrxVf+Df2hfEWtabpJ1W4W6njFuCRwwwTwCePpXV/s0qsHxz8VW8KiOFVnUIvAAEvAqn4N1jS9D/AGpPEF9rF7DZ2omuVMkpwuSOBXGk/Y0lez5nr+p9FUcVmeNlKHPF0YtR20svd01Pafgr471Xx1puoXWq6CdHe1mWNELMd4IJz8yj0ryT9mT/AJLZ4t+k/wD6Or3/AMOeLPDHiC5ktdD1izvpo08x0hbJVcgZ/MivnH4Gazpfhf44eKk8QXsWn72uI1aY7RuE2cZ+ld1Z8s6LlK+r1PmMsg6uHzKNKi4XhG0NW1r56vufQmh+A/C2i+JrnxHpum+Tqd0W86bzWO7d14JxXzF4t8R3vhP9pnVte0/Tf7SubedwlsCRv3QbT0BPAOenavQ/gj458ReKvjLrdq+s3F7oUKyyQIQNiruwh6VheHef2z7kH/ntP/6SmscRONaFN0tPf/pnoZRhq2XYnFxxz9o1Qbau9tHy33Wmnkc/8OPEF54o/adsNdv9POnXN1Ixe2JJ2YgK9wD0GenevYP2uf8Akj0//X/B/M1wTf8AJ6J/66j/ANJRXe/tc/8AJHp/+v8Ag/maVJNYaum7u8isbOFTO8snTjyxcKVlvZXel/I3f2dv+SN+Hv8Arg3/AKG1eg159+zt/wAkb8Pf9cG/9DavQa9XDfwYei/I+Dzn/kY1/wDHL/0phRRRWx5oUUUUAFKOlJSjpQAUUUUAFFFFABRRXnPxX+J8PgbxF4e0o2X2pdRn/wBNkB/49bfIXzT/AMCYCgD0aiuQ1XxdNZ/FPRfB6WsTwajp0920+47lMbKAAOmDmuY8R/FqTRLnxmk2lJKugTW0FsFkx57zAY3E8KAT1oA9WorhNB1T4l3NnenUND8PrMbbzbGW3u2aJpD/AAP3/EVgeAvG3xG8QeLNV0m90LQLe20W7W31CSO4ctym8FAevUdaAPWqK8Msvi345/4RBvHN14Z0ZvDcdy0UojumFyEEmzcAeCc9q9A8P+NJNV+I2qeGfsqJa2mmW99HPk7m83sR2wKAOzorzn4X/E+Dxp4v8R6GtkLZNNm/0KbP/H3EGKM4+jjHFZvgT4xQ+I5/GGmz2KWmqeH3uGhiLHbdRR7sOPxXBx0oA9YorlfBXiqfXvhpaeLJrWOGaeza4MKklQQDxn8K5L4eeMPiX4s0/StbGi+G4NJvm3Ni6czLGGIJx0zxQB6vRXl3gb4t2/iDxj4s8K3VmlpqGizTfZBk4uokzkj3B6getZc3xW8SXfhrwZd6NoumtqPiS4lhEdzKyxRbM85HPagD2WivLPFXjbx34T8A6hr2uaPob3sdxBDaRWtw7RvvcKS5PTGRUukePvE2m+M7Tw1450bTbRr+ymu7W40+cyLiIZcOp5HB4NAHp1FeQaP8S/G2pWNr4qt/BcM/hS6uBHGIZi16Ii20TFOmO+PSrWsfFefRI/FVlqumRJrOlyxjTbVGP+npNxEV7/eODjpQB6rRVGzuriHQYr3WFit50thLdhD8kZC5YAnsOa4L4UfFSHxj4f13VL+wOnHSpHYx5JL2+3ckgz/eWgD0uivI9C+JHji/tNO8TP4Lhk8L6jOI4vs0zPeRRs21ZWXpjuQOgqxeeNvHuoeOvEPh/wAL6PoMlvorwo8t9cOjOZE3cAUAeqUV5T4j+K83hPx/4Y8LeJ7C2hXVrMPc3ULkpbzltoHP8BIxk1d1b4oLo+oeNV1CwBtPDcEMiGNvnnMg4X0HOKAPSaK8w0Xxj8RTe2UOt+D7OGLVrZ5LGa0maRbeQJuSOfPTPAyO9VtH+LNxrdt4XsdL0uI6/qlzJDqFm7n/AEFYTiZm79eBnrmgD1iiiigAooooAKKKKACsS+8XeGrG8ls7vWrSG4ibbJGz8qfQ1t1ynxTgh/4QXV5PJj3+TndtGevrQBeh8X+HbiG5ks9UguzbQNPIkJ3NsUcnFaumXkOo6db39vu8m4jWRNwwcEZGaxNWghj8A3jRwxox0tgSFAP+rrl9K1TxXa+ALXWrUWEFjZ2qFbaVC0kyKACxbPy56gUwPS6K4/xF4ua3i0m3sntba51OPzRNdtiOBMZJPqewFJ4W8TXFx4kfQb2+sNQLW5uILq04BAOGVhk4POaVgOovb6zs3gS6uEhaeTy4gx++3oKnmkSGJ5ZGCogLMx6ACuR+I/8Ax/8Ahn/sKL/6Ca6LX/8AkB33/Xu//oJoAsWV1b3lrHdWsqzQSruR16MPWpq85tNd1DQ/AnhP+z7dLmS7dIDG38WQcAHtzjmtaPVPEml+JdLsNaksLm31Peqm3jKGF1GccnkUwOksdU0++ubq2s7qOaa0k8udFPMbehq5XA3Ovanb2vim80+0sxLpt8oIWLBljAG4tjq2O9a/ifxHLb6Bp9zpAjlvNTliitFbkZfkk/QZoA6eiuCuPFl7fanfW9hrGj6bDZSmAG75e4kX7xxkbVzxmkuvHN23gODXrS3hN19sW1liB3KW3EHafQ9qLAd9UN/d29jZy3l5MsNvCpeR26KB3rj9X1zxFo+n2g1BtOW91K7WGFipENqpGfnOfmI/CtC8k1ix8J6vdapdWGosls8kOyDCEBTwwycikBsnVdNFpa3ZvIhBdlRA+eJC3QD61drzPxedaudO8NXUM9jDby3FuYYhAf3chTr1+714ren1bXdG1zR7TWJrSe1v3eF5YYigWTqg5J607AddRXP/ANsXc/jsaJaiM2ltaedeORkhmOEUenc03xTrV9balZaJo8MUmpXgZw02dkMa9XIHX2FIDoqwdV8VWFjqb6bHa39/dRqHljs4DJ5QPTceAKyxq3iPTNdg0XV5LKb7ejCzvIoioWUDO11zyPpWV4Hh8Rt4r19jfWGVvYheHyDmT5P4Ofl49c0wPQri4ht7V7q4kEUMa73ZuAo96bp95a6hZx3llOk9vIMpIhyGFYPxOm8nwTfKPvTbIV9yzqP61mfDZhor6v4anYhdOk86HP8AzxcZz+eaQHWDVNOOqnSheRG+CeYYN3zbfXFXK8l0JpD410fxVNn/AInF5cwrn/nkF2x/yJru9bTxQ95K2n3+mWVmoHlmaIuznHOTkADNOwG/RXBv4z1A/D241z7PAt9bTmCRV5Rir7SV+tO1LXPFWl21lrd8th9hnnjSSzRD5kauQAd+eTz6UWA7qqGt6ta6PBBNdiQrNOkCbFydzdM+1Y+s6xq1x4jPh7QFtkmihE11c3ALLEGOFUKOrHrWL8QW1ez8KWcmqvb3l1HqkLJ9nQoHGTgYJPNID0GiuLudW8UaTqWlzaqbCSz1C5W3eCJCHgLdPmJ+b3pNb8U3EniK60ew1LTdMSyVfOuLv5i7sMhVXI4A6mnYDtaK4BPHlwvha9u3itJb60vVsWkjc/Z2LdJM9duOa27OLxVJYzudY0qd3QGB0tzsU55zhuRikBu2N7a30TTWc6Txq7RlkOQGBwR+FT1558MP7Yt9Jmup72zGmxXdy06CE7yQxyQ2cYzz0qA+NtTuNLk1y21PRIIV3SRadK2ZXjH95s8MR2xTsB6VRXDa14u1NrrQI9EtoZf7XgLqs2flOOCSOwrr9JS+j06FNTmhmuwP3rxJtQnPYduMUgLVFFFABRRRQAUUUUAFFFFABSNS0jdvWgDxXx/8WdY0T4l6p4UspPBmnQWNpBcfadf1R7XzjICSqbUbJGOfqK6XUfiz4R0BYLLxHqkK6mttFc3S6fbTXEMaP0kDqmPL/wBo4HrWP4v+GXiG9+JWq+L9F1Dw+RqNpBbtBqmmi58sxAgFTnjOTn8Kn1P4XalqkniO6vNWs47rW9Eg01zDb7UjeM5LqM/dPp2oA6K9+Jfgy08TQeHZtWH22UxICtvI0CPL/qlaULsVnyMAnmqJ+MPgD/iat/a0+zS5Whu2+xTbRMJDEYlO3DybhgKuSeCOK5J/glcf8JguoLqVjNptxLZ3F5BPE5cPbqo+QBgvzFAckEiofGPw6vvD/wAL76O2lutQ1KLxQ3iC1aztw7Ru8+8Axn76qCQR6UAd3o3xU8E6rc21rZapIZrm8+xRiW1ljIn27vLbco2tjscVtaP4r0HWtGvdYsb0S6fZzSwTzmNgoeI4fGRlgDxkZBxXzrqWh+LdR+Hvi3UJtL1efXta16O40SaK0EUkUqqFErJn93HyepJr3TRPB1zpvwjh8GadqEmm3o05oTex8tHO6ktIPfexNAFO0+MHgG50zUNSOrzwW+n+U1yLmxnhdUlOI5AjoGKsejAYqWP4s+A30K/1k6vNHb2FytrcRyWcyTiVhlFWJlDsWByMDkVwGmfAvV0s9RF7r9p9pvoNPjkaKJjlraXeXYsSWZ+c+lb/AIo+E19qerazrVhrUFrf3Gr2eq2JeDdHHJBEI9sg/iDD8qAN/wCGHj5PG914lNraCO00m+FvA2GWSRSm470YAo2eMGuP+Hfxf17xX4yh09NH0FbOS7ntZ7JNT26nYKhIEk0LgBlbHRM9RzXZ/DHwZqnhubxJeaxq8F/ea9ei7ke3h8pYjs27VGe3rXI2/wAIvEl54y0PUvEHiXTtQttD1H7bb3a2ATUJwN22KSYdVG7n1wKAO5tPiN4OuLLTLyPV1+z6rLPDaO0TqHeHPmgkjC42nk4FYOr/ABq8IW3hDWfEWmm/1BNMt/P8v7DNCLhScBkZ0wyZ/iGQKwtD+DviCyv9DiufE1nNpmhXt9cWcX2TMkgud3EhJw23djpyBVLRfgZq1rp/iWwbXrWztNW02SyS0so3W2MpORO0bMQrey4FAHX3Pxa8DLpulNrU9zANRtYblll06ZooFlO1PNbZhMtkDfjOM023+KGg6XJqcWvXVnaQWusPpVotlFNI0jqgYIVCffweiZHvXIeLvgt4s8UW62+p+LLR42sLSDb5L7LaSFslok3bfn+XJIJGOK6KH4U3S+JU1ltXiIHihtdaLyuxhEfl5/DOaANlvi14HTw1aa+mo3c1tdyyRRRw2E8kwaP/AFgaNVLJt7lgAKw9R+Nvhuw8WxW91Nv0C40VNUtr63glnaQGQL91FO1QMks2AMGsi9+C+ujTo7G08TxfZG1C+urq0kR1hlFwflLbSCSnYE4NNh+DfirSbO0h0LxPp0bp4cbQbgz2W5ZEaUuZFAPykA8D2oA6eH4naDY+JfEsN39itNE0+0sbqK+gy73j3KkqAqjLk4AGMk11fhvxZovibQbnVtDuTcR25eOWN42ilikQZKOjAMp9iK8w1X4DLPpt1ZWmueWi2+lpZb4z8klkrKC+Dkh9zdMYzXb/AAx8EzeF/Duq2d1JYte6nO8072sbKgLLtGdxJYgdyaAOI+Fnxc8QeM9VsI3uPANrHczyo9guryHUVRGYE+TswThc9eldxpHxX8Cape3lraa18tpDLO08ltJHBJFEcSPHKyhZAnfaTXJfDr4XeKvCT2Vk2p+GbrT4JpWkl/srF20chJIEmeDhsZo0r4R+I18Gz+A9T8WQSeFItOnsbSOG0C3DBzmN5H7lOmBgHvQB0+n/ABf8A32l6lqUGsSJb6bEs1x9os5oX8pjhZFV0BdCejLkU+y+LHgS60fVdV/thre30nZ9s+0W0kToH/1ZVXUM27+HAOe1cfcfB/xFrVnqD+I/ElhNfyaXDpVo9raeWkcKOHLMM8scfQVc8W/B241zUNcvl1tLea9j09rQ+TuEM1o25S4/iUnqKAOhX4ueA20QaudWlSEXa2bRyWcy3Ec7DKo0RXepI6ZHPam6L8XvAutXtpp+m6tK93emRLdZbOaNTKgJaJmZQFcAZKnB9q5+2+E+t3mtR+JNd1+1m1iXWrTUboW9vshEdujKkaKSeTuJJOe1T6Z8Jbi1n0qT+2Ij9i8RXmsNiHBdZ1YCP6jd19qAL1n8WvDNn4a0nUPEF9Cl1qKyPHFp9vPcfu0cq0mAm8IMcsVAHvWl8UPGk/h7wLa+INAt7PUpL27tbe1E0hWJ/PkVVYlQeOQelcnY/CjxNoEWj3XhjxNZW+o2djPp88l1a+ZG8ckpcOq54YHHXg11nxE8F6p4n8A2egxawialaXFrdC9ngBEkkLh8lFwMEr0HagDJ0b4lXul67q2hfEix07Q7rT7BNSW6s7lprae3ZthI3KrBg/y4IyT0zW1pHxO8G6ktn9m1OSJ7u8FlHHPayROsxGVR1ZQUyORuwDXH658HdV8WW+u3njDxJDc6zqNlDZWstpbGOG0jjk8wAKSS25uTzS2/wbuZfBetafeX9lba1qEsU0F/ZxPut5Iv9W+XYkkfWgDqb74reBbC3E0urTSKbya1UQ2csjs8OPNYKqklEzy4GB61Rb4p6TD4y1KzuZ7KLw9Z6FbatHqayE+aszMFAAHIOBjHJJ6Vzmu/BGVtO8Mf2JqsEd9o1jNZzNcq/l3JmIaSQ7WBDb8t1wc4NSan8D/tizx2+rw2iHSLGythHB8sU1tIZA+0nlCxPy9qAOjg+Kfw4XSLrxL/AGgLaKG5jtbp5bCSO4jeT/Vh0KeZ83Y45qcfFvwENJ+3tq8yRi8Fi0b2cwmWcjKoYyu8bh045rzb4k/Djxg2hXmty3cWq+JtT1bTVP2K22w28MD8NsJycdTk11Vj8J9WfxAniPVtetptTk1+DVblYLcpEUhVlWNQTwSDkk80Ab/h34teAtb1G007T9YdprpJDF51pLEu6MEyIWdQFdQMlOoHan2HxY8B3lpf3UGsssVjbm6kMtrLHvhzjzY9yjzEz3XIrmIvgy7QaRb3Wsq8Nnqeq3k2yLDOl6jptU9iofr7VmaD8C76y0HUNKuNXsHY6U2mWV0kLmUIWBLMWYgZx91cCgDofEfx08G2HhPVdb0trzU5dOMO+1FrLE7CUgI4LJ9zn73T8a9M0m+h1LTLbULcOIriJJU3qVbaygjIPIPPQ15V4r+EV1rEWvLFrccJ1HR7Owi3Q7hE9uysGI7gleleqaOt3HpdtHfvFJdpEqztEu1GcAZIHYUAW6KKKACiiigAooooAKKKKACiiigArP8AEWj2uuaVLpt7v8iQgtsODwcitCiqhOUJKUXZomcIzi4yV0zg1+FXhhXVgbzIII/feld1HGI41ReigAfhTqK2r4uviLe1k3buY4fCUMPf2UUr9jkvEHw/0HW9Wm1O8Nz58u3dskwOBgcfhV3wn4R0vwy9w+m+fm4Ch/Mfd06Y/OugoqpY7ESpeylN8vboRHA4aNX2sYLm7iYoxS0VynWJijFLRQAmKMUtFACYrzv4ifBzwf421L+1L+Ca1vyAJJrZtvmD/aHc+9ei0VFSnCouWaujqweNxGCqe1w83GXdHJ/Dr4f+G/AdjLb6Fassk5BmnlbdJJjoCfT2p3xH8CaL480yDT9bNwIYJfNTyZNpzjFdVRS9lDk5Ladiv7QxX1n617R+035r6/eUdE0u30jRbXSbXf8AZ7WEQx7jk7QMcmuY8CfDXw94N13UdY0hrs3OoAibzZdy8tu4Hbmu1opunFtO22xEcZXhGcYzdp/F59dfmcT4O+Gfh3wr4qv/ABJphuze32/zfMl3L8zbjgfWsDxH8BvBOva7e6zfNqP2m8lMsuyfC7j6DFeq0Vm8NSceVxVjrp53mFKq60K0lJpK99bLZHB/Dj4U+GfAWp3Oo6GbwzXEPkv50u4bdwbjj1Aqp8Qvg14O8aaodVvoZ7W+fAlltn2+Zjuw7n3r0ein9XpcnJyqwlnOPWJ+tKtL2m3NfW3Y5X4eeAfDngXT5LXQbUo0pBmnkbdJJj1Pp7VSs/hj4ctfiO/jyI3f9rOzMcy/u8tHsPy/Q129FV7GnZK2i2MnmWLc6lR1HzTVpO+6fR+RxP8AwrPw7/wsj/hPc3f9rbt3+t/d52bPu/StXx/4R0rxt4ebQ9YM/wBlaVJT5L7W3L05roaKPZQs420e5LzDFOpTqOo+aCSi77JbW9DI8H+H7Hwv4ctNB00y/ZLRSsfmNubBJPJ/GtbFLRVpKKsjmqVJVZuc3dvVvzExRilopkCYoxS0UAJilFFFABRRRQAUUUUAFfO+veFfHvjrxX421Wxs9Ot9PuoDo1sNUR1k8tOTJHgd2xg+1fRFFAHz7Z33iSyuvAXxA1jw9qlwum6bcaRq0MFuzTxSbgBKE6sp2ZyPWrmiW813aePPGet+DNTvtH124hWHS3g/0mSFFCmQoeR6gda92ooA8I+D1iyfExLjwbpviTTPCi2LrfxasHVGmJHliJX545zius+Fmn31r44+JM91ZzwxXWqxvbu6ECVfIAyp7jPFel0UAfKWlfDi9sPh1o3ix9K1a7urLWXm1LRpWcpcQGUgEReo4Yetdx4ol1zS/HHjvXtJ0a/ma68PWsGn7IDhpWOAB/u559MV7rRQB86eHPCPj/wNrvgTVL60025sbAHS7saajtMY5+TJJkcgPyTVS4+H+v3vw81zXNFtZrHxRpusalJaB4ypuraR23RkfxBgcj3r6WooA87+FVjfWvwG0uxurOaC8XSmV4HQh1YhuCPWvKfgXD4X0NfD6X3hfxlB4hjkMckj20/2ZZGdhk/whcEV9NUUAfOz+Atc1HQvF2saVay2PibTfEd5d6VK6FTPGwAaP/aRxn8a57UdDux8MfhaPEXh7W5be0upn1K3s4HM8OQey8jmvqqigD518W2Wl618EdV0PwhoHiWGMalatJFfQSiVsyruKbucADt0rX0XwL/winxY1CxjtL+/0/XdFePT9QuXaY2EgUh4ix+6GyD+Fe50UAfLb2HiC68GaB4BttD8UWHizSJVtluYC8dkIhJkytIPlYFe1ekePvC32z41fDvUn0yS6W0Sdbm5CEopVMoXP+9yM969cooA8++P8mtzfDu40Xw7azT6jrMyaejIpIhSQ4d2I6KFzz7153B4V8eaJ4xt7XUrPTn0/W9DfRWbTEcpC8afunkyOOuM19C0UAfL5s/EGreHvC/gyy0XxTpnirR5I7Wa4QvFZJCsmXkLfdcFelWvFGm+H4fjB4xu/FnhvxZdx3ElsbKbTYZjG6rFhslOCc4r6WooA8T1vw1beNviNp0dzpN6uhXvhNofMnhKtC/mZTOfuuOD61xeg+B/Ht9onxM0HWLeSfUzHbw2Ny64S9SLlCG7kgY+tfUFFAHmPgnx9rWv6ro2i6f4Q1Wyhhhxq9zqEDQrblVwFjz98lvTtUHgPwzHYfHvxxrQ0l4I7iC18i4KEI5ZcybT0yTjOK9VooAKKKKACiiigAooooAK574kW1xeeCdTtrWF5pnhwiIMljntXQ0UAYmrwTSeBrq2SJ2nbTmQRgfMW8vGMeuayrmyuz8JPsAtpDdf2Ysfk7fm3bRxj1rsKKAPO9U0y6tH8N63JpD6jBa2X2a7tRHvdAQPmCnrg10Phm90u8vn/s/QLiy2xkmeSz8kHkfKCRnP+FdHRQBy/wARNOvruxsb7TYDc3OnXiXIgBwZFGQwHvg1S1XxPc6rpU+naXoGrfbriMxAT25jSIkYJZjxgV2tFAHEalolzZWng6wgikuBYXsXnOi5CgIcsfQZq/4ttLqfxX4XnhgkkiguJmldVyEBTAJ9K6iigDk/CenzDVfFS3ls6Q3d6dhdcCRCuMj1FYngfRNWTxJHa6nbyJY6CJUsXYcSlz8pHrhcivR6KdwPONPhg8OalqlnrXh2a9gnvJLm1u4rTztyvzsOBkEGtDxNC2peE7A6do1xag6jDIbcwbGVQ3LFR0Heu3oouBieMZ9Ni0xY9V0ufUbaV9pjigMuDjOSByPrXIaRpd8NA8VfYrK+ttLubUrYWdxkybth3FVPIBJGBXpVFIDg/Etpfx+DPD00VjPPJYTW8s8KLlwqrg8eoq74qC+JvA9zdW9vcWs0B8+3+0RmNw8ZyDg9Aa6+ua8U6b4i1hpNNhuLC10icBZpQXNwV/iUDG0Z6ZzTArfC+K4uNIuPEN8m271eXz2H91ANqD8gT+NN8Xw3+neKtN8TWtlNfW8MD211FCMyKpOQwHfmustYIrW2itoFCRRIERR2AGAKkpAcVG134p8VaZfpp91Z6ZphaXzLmMxtLIRgBVPOB61c8G2l1b+I/E809vJHHPeI0TMuA4CYyPWupooA5b4jWt1fWmlWdtbyTK+pwtMUXO1FJJJ9ulY3xM0vV11a31DQ7aSV723awufLGdqno5+nNehUU7gcX4v0eaz0bw6um20kx0u+t22xrk7B8rH9c1nasJJPFuprr2janqS5UaXFErGApt5yRwDnOSa9FopAeVWOjarF8ML6wk02VLo6iWECqT8vmA8eoxXU/EizurzwtBDa28k0gurdiiLkgBxk/hXWUU7gcTqDX3h3x3eax/Zt1fadqVvGjvbJvaGRMgZA5wQaPFM9z4g0KwmttKvotmqwsY5oirFFJy+PSu2ooA5jx7a3N0+ifZoJJfK1SGSTYudqg8k+1Yt1bJoPi/VbrU9Cl1HTtRZJoriK284xOFwykdRnrXoNFIDlhfaSfDlxcN4bu47J5PLe3+xYaQY+9sHOKyvA1hInie6vNJsb7TdDa32+TchlDy56op5AArvqKAOA8HNPDaaj4TvtOvoJp7i52z+SfK2Pkht3Sqvh6e10XSIdI1vwjcy39qvlCSGx81bgDowYDuMda9JopgcdqNpcTeNfDV3Bp8sVtFBLvGzAhyOAfSuxoopAFFFFABRRRQAUUUUAFFFFABRRRQAm3nOaNtLRQA0rxQVyR9adRQA3Z/tGjYPfHpTqKAE280gXnrxTqKAE2+9G33NLRQAm2jb74paKAE2/ypNvvTqKAE20m3mnUUANC+9Lt96WigBu2lK89aWigBNvFG2looATaKNvvS0UAJto29OaWigBAuKTbxTqKAE28UbeBzS0UANC+5z3pSKWigBu3jrS7felooATaKAM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Q3t1bWVu1xdzxwRL1eRgAK5WT4l+DEuDD/bCHBxvCMV/PFb0sNWrXdODfojlxGNw2GaVaoo37tI7CiqOkaxperw+dpl/BdJ/wBM2yR9R1FXqylGUHyyVmbwqRqRUoO68goooqSwooooAKKKKACiiigAooooAKKKKACiiigAooooAKKKKACiiigAooooAKKKKACiiigAooooAKKKKACiiigAooooAKKKKACiiigAooooAKKKKACiiigAooooAKKKKACiiigAooooAKKKKACiiigAooooAKKKKACiiigAooooAKKKKACiiigAooooAKKKKACiiigAooooAKKKKACiiigApNwobpTaAHbhRuFNooAduFG4U2igB24UZFUr7ULOzLpNPH5ywPcCEMPMZE+8QvpyBn3FeTaX8Urvxp8L/GmvaZaPpB00NFaMJA0v3Ad54wDz0GfrUymkdFLDVKq5ktNPxPXtS1Cy02zkvNQuobW2j+/LM4VV+pNVdU1/StNTTnu7oKupXMdraMoLCSRwSoGPUA818/aje3mp/sci91K6mvLmVkaSWdy7MfOHUmvQ/Hf/ACBfhp/2HdP/APRTVHtLnS8Eou0n1kvuR6JcapZwavaaVJIwuruOSSFdpIKx7d3PQffWrm4Vyet/8lP8Mf8AXjf/AM4K6qtE9zinFJRfdfqx24UbhTaKZmO3CjcKbRQA7cKNwptFADtwo3Cm0UAO3CjcKbRQA7cKNwptFADtwo3Cm0UAO3CjcKbRQA7cKNwptFADtwo3Cm0UAPBzRSL3paACiiigAooooAKKKKACiiigAooooAKKKKACiioL+8tbC1e6vJkhiQcsxqZSUU5SdkgJ6juLiC3TfPMka+rNiuMXxNq/iO6e18M23kW6nEl7OvA+g9fzrRh0rS9Kje/1O4a/uEG6S5um3Kn+6vRfwrzaWY/WrvDRvFbyekfl1f5eZLkjoba4iuELwtvXP3gODUhZR1YCsHTPEWm6tbyXFnep5UbhGZvkAJ6davtGTlmr0sPOFaClGakn1WxDqdkXfOi/56L+dODKejA1jyoarOHUBlYgk9jXSqKfUzddroWtf8R6doY3agt2kf8Az0S2d0/MDFYf/C0fBv8A0EJv/AaT/CvOfGnxwm0TxE2k6fYRX1tbOY7tpzjeccqv09Tmr+mWXg74oafPfeHAdI1aHHn2zrhdxHoOMe4/Kng6+AqVHSqN37rb8jyMRmGJnJrCSi2ujTv8nezO2/4Wj4N/6CE3/gNJ/hR/wtHwb/0EJv8AwGk/wrwrXtH1DRNQex1K3aGVemejD1B7iqFfTRyPCySlGTa9V/kfOz4ox8JOMoxTXk/8z6X0Pxt4Z1mcW9jqkZmP3Y5AUZvoG610VfIysVYMpIYHII6g19D/AAh16417wmrXjF7m1cwO56vgZB+uCK8zMsqWFh7Sm7rzPcyXPpY6o6NWKUt1bqdlRRRXiH0wUUUUAFFFFABRRRQAUUUUAFFFFABRRRQAUUUUAFFFFABXM+PfGeleErDzbtxLdOD5Nsp+Zz6n0HvWJ8TfiZp3heOSwsSl5q2MeWDlIfdz6+38q+dNZ1a+1jUZdQ1G4e4uJTlnb+Q9B7V9HlGRSxLVWtpD8X/wD47iDiiGCToYZ81Tv0j/AJvy+/sbfjDxfrHii9afULgiIH93AhwiD6d/rWBvqvvo3193SpwpRUIKyR+VV6lSvUdSrJuT6s1NI1a/0m8S8066ltpkOQyHH5+tfQXwu+JFn4mjTT9SaO21VRwM4Wf3X39q+aN9OimkikWSN2R1OVZTgg+oNcGY5ZRx0LS0l0f9dD1cmznE5VUvTd4vePR/5PzPteivFPhb8XQ5i0fxVKAeFivj0PtJ/wDFfn617UjK6K6MGVhkEHIIr88xuBrYOpyVV6Poz9gy3NMPmNL2lF+q6r1FooorjPRCiiigAooooAKKKKACiiigAooooAKKKKACiiigAooooAKjuZ4baFpriVIo1+87nAFSV5l8XdaZriPRoHIRAJJsHqewrizDGRwdB1X8vNmdWp7OPMek29xBcIHgmjlU9CjA1JXzbDdXmnTCaxuprck5zG5Xn8K63QPiXrFmVj1JEv4u7H5ZB+I4P5V5+Gz6jVS51b8Tkhj4XtNWPZaKw/DfirRteUCzuNk+OYJPlcf4/hW5XtU6kakeaDujtjJSV4sKKKQso6sB9TVlC0UUUAFFFFABRRRQAUUUUAFFFFABRRRQAUUUUAFFFFABRRRQAUUUUAFFFFABRRRQAUUUUAFFFc5448b+GfBlibrxBqkVsSMxwg7pZP8AdQcn69PerhCVSSjFXZM5xguaTsjo6K53wP428M+M7D7Z4f1SK5wMyQk7ZY/95DyPr0roqU4SpycZKzCE4zjzRd0FFFFSUFFFFABRRRQAUUUUAFFFFABRRRQAUUUUAFFFFABRRRQAUUUUAFFFFACN0ptObpTaACiiigArjfF3xC0fQfFmi+FVYXWr6rdJD5KN/qEY4Lv/AEHeofjP8QLX4f8AhY3p2S6lct5NjAf437sf9kdTXzfZzS3P7VFjcTtvlk1e3dj7lEJx7ZJrGpV5XZHq4DL/AG0ZVJ/Ck2vOx0Pwb1LUNV+Nfji61K8mu5hpt/GryNkqiygKo9AABxUfwO/5N/8AiH/vt/6KWoPgP/yWHxz/ANeOo/8Ao8VP8Dv+Tf8A4h/77f8Aopawj0+Z7OISXMl/07/M0h/yZbD9Y/8A0cK9L8d/8gX4af8AYd0//wBFNXmg/wCTLYfrH/6OFel+O/8AkC/DT/sO6f8A+imrSO3yRwVvj/7fn+SOk1v/AJKf4Y/68b/+cFdVXlfx48QX3ha4sPEGmiI3dnpl60YlXK5MlsOR9DXikX7SXj1XDPb6M6918ojP45q5VYwbTOWjltfFUozp2stPxZ9f0V83+HP2oIGdY/EXhpox0MtlNuA99rYNew+CPiV4L8YqF0TW7d7jGTbSny5h/wABPNVGrCWzOevl+JoK84afedfRRRWhxBRRRQAUUUUAFFFFABRRRQAUUUUAFFFFABRRRQAUUUUAOXvS0i96WgAooooAKKKKACiiigAooooAKKKKACiikdlRCzEBQMknsKAKOu6taaNp0l7ePtRRwvdj6CvM7BdT+IGtvPeSNBpduckA4VR6D1PvWf4s1a68X+KI7GzLG3EnlwKOh9WNbXjvUIfDegQeF9LYLK6ZuZF4OD1/E/yr8/zDNI5hOpUm/wDZqXT+eXRen6amTd/Q0l8a6Dp9wui6ZbS+RG4jV4gNrH19/wCtYHxL8SLN5ug2q5CMPPkz1I/hFcGCQcgkH1Fbehpca3dCxk08374z5itskQeu7ofxryHxHjcdQlgkkubRWXT+XTUzeruZ2lWN5ql3Hp9osjGVxkLnav8AtHtxXu/h77Y2jxrfQtG8f7tN5y7ooADt6E8nFUvAmlf2PoSwNHsdmLDegWTHo3qa3ZGPfIr7DhnI5YCn7WcnzSWq7eXyLSSKly0caNJK6xxqMszHAA9Sa5TTvEguvEV7oV8Le2ubdEaEB/8AXBhnK56/hWn450i48Q+HLjR7a6W2a5ZAztnBQNlhx6ivLfitpNnpvjCz17WNT8rT7WKKOztrf/j4lKDlR6DPUmvoMViK1GSlFe6rX7a3/I87F1Z0/eS00/X8tC58ULfwnoMsd9eaZYeZq1wIL92XdL5JHzOo7Ecc1yK+IPDPw88PTSeHb2fVdU1GMrFdhNsYKfKPxGfzri/iJ4in8VeJJ9WmjMKEBIYs58tB2+tUZ4vtHw68wKM2GqFSf9mRAR+oNedLMFKrKVKKW9n+f3ng1cVzTk6aXkz2X4c+NtN+KOk/8Ir4q8uHXolJtboADzvp7+o71yXiHSLzQ9Wm06+j2yRng9mHYj2rx63urmwvYb2zmaG4gcSRyKcFWHQ19NC+g+KHwsg8SQxqNZ00eXdqo5YgfN+BHI/GvpuHc3lCSo1HozixNJZhRcv+XsF/4Ev80eb17b+z1/yLWof9fn/si14lXtv7PX/Itah/1+f+yLX02df7o/VHPwz/AMjCPo/yPTKKKK+LP0oKKKKACiiigAooooAKKKKACiiigAooooAKKKKAAnAyeBXjHxZ+LaWhm0XwvMHn5Se8XonqE9/f8vWtr9oXxTcaD4Vj0+ykMdzqLGMupwVjA+bH16V8zFq+ryHKIVorEVlddF+rPhuKc/q0JPCYd2dtX116L/MsyzvLI0kjs7sSWZjkk03fVfdRur7Q/N+Un30b6g30b6LhyE++jfUG+um8B+C9b8YX3k6bDst0P725kGI4/wAe59hWdWtClFzm7JGtDC1K81Tpxu30Of3+9epfB74iaxossel3ltd6jpJOB5cbO8HuuO3tXpXhP4QeFdGjSS9hOqXQ6vP9zPstd9Z2VnZoEtbWCBQMARoF/lXyeY59ha8HSVPmXnp93U+8yfhbHYWoq7q8j7LX5PZEkEqTQpNHko6hlyMHB9jT6KK+QP0BBRRRQAUUUUAFFFFABRRRQAUUUUAFFFFABRRRQAUUUUANldY4mkbhVBY/QV8/a5ePf6vdXch+aSRj+te4eK5/s/hu/lzjEDDP14/rXgBavkOKKjbp015s4MbLZCuoZSp6GqLKVYqe1XN1Q3Az835187h24uzPMqK6uRxSSRSLJG7I6nIZTgg16V4G+IsitHp+vvvQ/Kl13H+96/WvMqK9bDYqph5c0GKlWnSd4s991TxBE8zWtjMpI6up6/Q1jvI7tudix9TXmnh7Vmt5Vt5nIQn5G/un/CvQNPuhcR/NjzF6+/vX5rxfiMwr4tzxE3y9F0S8l+fU/QMtlQr4dVKO/Xun/l2NOzvri1cGOQ4/u9j+FaGqeM9G020WS6mPnkf6hOWz/QVwHi3xF9hzZWbA3JHzN2jH+NcOzPJIZJGZ3Y5LMckmvoeDsVmeDouU5/u5LSL1+a7L8zxM3x9KM/Z0leS3Z6LqHxRvnciw0+CJOxlJY/pgVf8AAfj261TX/wCytU8oGZcwsoxhv7v415cMAZPSqul3csOrxX0LbXjlDofTBr67D5riXWUpyul0PC+uVIyTbPqGiorSZbi0huF+7KiuPoRmpa+2Tue2FFFFABRRRQAUUUUAFFFFABRRRQAUUUUAFFFFABRRRQAUUVV1XUbDSrGS+1K8gtLaMbnlmcKqj6mmk27ITaSuy1WV4n8R6J4Z05tQ1zUrext1HWRuW9gOp/CvCvid+0lZ2vm6f4IthdzDKm+nXEan1VerfU8V84eJ/EeueJtRbUNc1K4vp2PWRshfYDoBXvYLIK1a0q3ur8f+AeLjM7pUvdpe8/wPdvib+0neXPm6f4HtTaRcqb+4UGQ+6L0X6nP4V8/6tqWoatfSX2p3k95dSnc8szlmY/U1Uor6zC4KjhY2pRt+Z8xicZWxLvUf+Rc0bVNR0fUItQ0q9nsrqI5SWFyrD8RX0R8Lv2knXytO8dW+8cKNQt1wfq6d/qPyr5ropYrA0cVG1SPz6jw2MrYaV6b+XQ/R/QtZ0vXdPj1DR7+C9tZBlZInyPx9D7Gr9fnh4L8ZeI/B+ore6Bqc1q2fnjzmOQejL0NfTvwu/aH0HXfK0/xUiaNqBwonzm3kP1/hP14r5HHZFWoXlT96P4/cfUYPOaVe0anuy/A9yopkE0U8KzQyJLG4yrocgj2NeIftk+NfEvgjwFpOoeGNSfT7qfUxDJIqglk8tzjn3A/KvDeh7K1PcqK/ORP2gvi6XUf8Jfcckf8ALJf8K/RDRJZJ9GsZ5W3SSW8bufUlQSaSdxtFuiiimIKKKKACiiigAooooAKKKKACiiigAooooAKKKKAEbpTac3Sm0AFNkdI42kkZURQWZmOAAOpNOrzX9pTxI/hv4UagYJCl1qJFjCQeRvzvP/fAb86UpcqbNaFJ1qkaa6s+eP2lNfHiL4iWd9b3EkmntY28lordFV8MSB7k5qXSv+Tn9N/7Ctt/6LSuS+IP/H14b/7AVh/6LWut0r/k5/Tf+wrbf+i0rz73lfzPtVBQoKK6Ql+htfAf/ksPjn/rx1H/ANHip/gd/wAm/wDxD/32/wDRS1B8B/8AksPjn/rx1H/0eKn+B3/Jv/xD/wB9v/RS1cenzOTE/b/7h/maQ/5Mth+sf/o4V6X47/5Avw0/7Dun/wDopq80H/JlsP1j/wDRwr0vx3/yBfhp/wBh3T//AEU1ax2+SPPrfH/2/P8AJGf+0ddXNlbW11ZwRTzx6XeFI5YBMrfvbbqhBBr5s/4S3xR/0L+kf+CCP/4mvp348Q69cXFjD4YNyNYbTL37L9nk2SZ8y2zhsjHGe9eI/wBg/tEf89PFH/gzH/xdRWT5tLnVlc6aw65uX5u3U5H/AIS3xR/0L+kf+CCP/wCJpYvGHiyKZJotC0qOVDuR00GNWU+oIXIrrf7B/aI/56eKP/BmP/i6P7B/aI/56eKP/BmP/i6ytLzPR9pR/uf+Bf8AAN34d/HzxfYaiIfGWl3GqafIQDNBZmOaD3AAww9uDX0xoeq2GtaVBqmmXAuLWddyOAR+BB5B9jXyV/YP7RH/AD08Uf8AgzH/AMXXQ/D+T4++GvEUV9qGk6zrVi3y3NpdXqOGTuVJc7WHY1vTqSWjTPJx2BoVVzUpRi+ylufUNFRWs32i1in8t4jIgYxvjchI+6cEjIqWuo+bCiiigDk/iJ8QfDngKKyl8Qy3Ma3jMsPkwmTJXGc46dRWz4W1yw8S+H7PXNLaRrO8TzIS6FWIzjkHpXg/7bX/ACDvC/8A12uP/QUrLb4uR+DfgZ4c8P6FIkuv3Nj8zg5FmpY/Mf8Ab9BWDq8s2nsj2IZb7bDU50170nby6nr3jX4xeBfCOuPourahO15GoaVLeAyiPPQMRwD3x9K7PQdSi1jSLbU4ILqCK4QOiXMRjkCnoSp5Gfevnn9nj4Pz3lzD458axSSMz+fZWk/LSMTnzpc9eeQD9TX0pV03KWsjmx1LD0WqdJ3a3fT5GL418T6R4P8AD82ua3M8VnEyqSiFmJY4AAHWsH4f/FPwh451WfTNBurlrqGHzmSaAx5XIBxnr1FeQ/tmeIzLdaN4Qtm3EH7XcKO5Pyop/nXAeH4b34RfGnRTqEjCLZA87EYzDOmH/wC+SW/75rKVZqduh34bKqdTC87fvtNpeh9qMQqlj0Aya8nl/aF+G8crxtdaluRip/0J+oOK9WmIMEhByNhwfwr4l+B/hnR/F3xZbRddt2uLJ0uZGRZGQ7lPHKkGrqzlFpR6nNl2Fo1oVJ1r2jrp8z6C/wCGiPhr/wA/Wp/+AL10vw9+KPhPx1qdxp3h+a7knt4fOkE1u0Y25x1Pua5LxR8DPhtY+GtTvrbRrhJ7e0lljY3spwyqSDjd615n+xWc+O9XJ6nTF/8ARgqeeopqMupu8LgquGqVaPNePex61qHx++Hdjf3FjcXWoia3laKQCyYjcpweah/4aI+Gv/P1qf8A4AvXzx4V0rRdb+Okul+Idn9mTahcefvm8oYBOPmyMfnXvv8AwqP4Hf37P/wdN/8AF1MalSW1jbEYPA4dxjNSbavpY7/4deO/D/juyurzw/LcSRWsoil86ExkMRnjPXiuprlfht4S8J+FNMuI/CKKLS6l8yRkujOrMBjhiTXVV0RvbU8Kv7P2j9nfl89woooqjIKKKKACiiigAooooAKKKKACuQ+K+sHTfDRt4m2z3jeWMdQv8R/kPxrr68e+M9403iWG0z8lvAOP9pjk/pivA4mxjwuXTlHeWi+e/wCFyZuyJ/hJZRQLf+ILoDy7WMqhI74ya4vW9Qk1TVbi+lbc0rlvw7V3N4x0r4QQRxI5nv3AwnJbcc/yArkrHwrq11afaIFRTjPkzHa5+navicXl2Kng6GGw8HK0eeVl1l/kjmnUUWolTQtOk1XVIbKNtu8/M+M7VHU17B4a0ex0qJbaxiwXxvkPLP7k1geDtNTS9Kjkkt3iuZhmUuuDnPT6V1Vg+yGaf+6u1fqa+24X4ehgMMsRVSdWWvonsvXv9xlz3lYvSTBpDjoOBQLhlHDcehrOWXilMtfV+zD2jL63USF5pxGkcSNI79NoA615N8T/ABJ8Odc0GVLi6e5u0P7hrVQ0qHPYnAx7GvRb+3+26DqVvnHnwGFT7kcV8uyaDrEmoyadHp85njYq5KEKuO5Y8Ae9eHnGIq0bU4Qupad9Tz8xxE4xUVG6dzf8MfD/AE3xTC9zYajqdvbK20y3FooUn0GG5ro4fh9oOjeGNf0jWtUuvsU5t501EQBVicEqFxn1PPTrV3TPHXhHw34dstJbUGuJbWIJILeIkF+rEE4zyetS6H480DxhZeItIm06UaetkpnkuJAqlWcL+GOuarD4XBwpxXMnN+enocdKGHVlpzWf5HiHiHw5b6b4i/4R9bPUrq+kYLbnciJNnoykE5Br134E+KbHwtqNr8PdZ0+Wy1K4dkcYDRyFuVJYflWxrnhrRdVtNOSaPAsSjWc8cmGUDoA3cGsW/wDAmj3PjOPxPJPfRXqzJMQkny7l6cfhXp08sq0W3T6/l/mY0qcsPVVSHf8ADqZnjvSf7F8VX1gFxGshaP8A3TyP516l+z1/yLWof9fn/si1znx8tVXXLDUEXH2m2G4+pB/wIro/2ev+Ra1D/r8/9kWvpcbVdXLVN76HLlmHWHzuVNbK9vRq6PTKKKK+VPvAooooAKKKKACiiigAooooAKKKKACiiigAqG8uYLOAz3EgjjBALHoCTgfqamrifjncNb/C3WZEYo+xApB5B3qf6Vth6XtasafdpfeYYqt7CjOp/Km/uPPf2rbebdol5tPkASRlu244P8hXhO+vprwZq2g/Fj4e/wBiau6/2hFGFnQHEisOkqf5+teJfET4c+IfB1w8k8DXenZPl3kS5XH+0P4T+nvX3GTYqNKH1OrpON/n6H5xn+BlXqfX6PvU5pPTo7W1OS30m+oN9Jur37ny/IWN9G+oU3SOsaKzOxAVQMkn0Fe8/CD4NFvJ1zxfDxw8Fg3f0Mn/AMT+fpXJjMdRwdPnqP5dWd2Ayuvj6vs6S9X0Xqcx8JvhbqHit49S1QSWWjg5DEYef2T2/wBr8q918Qa94V+G3hyKFxHbRIuLe0hAMkp9h/NjWP8AFX4l6b4LtRpemxx3WsOoWG2QfLD6FgP0WuQ8DfC7VfFWof8ACVfEW4nleYh47JmwxHbfj7q/7Ir5SvVnjUsRjHy0ukVu/T/M+4wtCGXt4XAR5632pPaPr/l95yms/Frx1q2q/wBraVHLaWFqxIhhhLxgf9NGxz+leufC74qaR4vRLG62WGr45gZvll90Pf6dfrXeWNjZWNmlnZ2sNvbIu1Yo0CqB9BXl/wATfg9YawX1fwvs0vV1O/YnyxSt9B91vcVg8VgMWvZSp+z7SX6nRHBZngW68Kvtb/FF6f8AgPb8D1iivEvhv8VL7S9S/wCES+IMclpexERx3coxn0D+vs3517YjK6BlYMpGQQcgivJxeDqYWfLP5Po/Q9zBY6ljIc1Pdbp7p9mLRRRXKdgUUUUAFFFFABRRRQAUUUUAFFFFABRRRQAVV1XUbLSrGS+1C5jt7eP7zuf0HqfarRIAJPAHWvm/4reKp/EXiCWGKRhp9qxSBAeGI4L/AFP8q9PK8uljqrjsluzws/zynlGHU2rylol+r8kdb4z+KNvqVlc6ZpdgxhlG0zzNgkZ7KP6muAS8cn5gtYkMlXInr258P5bWX72kpPu73Pz7FZ3j6s+d1PutY1kmV/Y+9OJyKoRt0qwHyK/P+JOEFgF9Zwl3T6rdx/zX5Hs5Vnf1h+yraS6Pv/wQPBpCwpk5wN1QF6+PSPcbJzJXT6Brci2LgP8A6TENq5/iB6GuOL1LY3Pk3aPnjOD9K4sxwMMXR5ZLbVf15ndl2YVMHVbi9GrP+vIuyGR5neVi0jMSxPc09RU16mJtw6MKj4VSzHAAyTRGqp000Yzg4zaZV1Oby4RGp+Z/5VBZryKpyTm6uml/h6KPQVp6XE0txFGi5ZmAA/GvUwODnXqQoQXvSf8AX3HFWrxhGVR7I+kfDII8OaaG6/ZIv/QBWhUVnCLe0htx0jjVB+AxUtfd2UdFsfWQTUVcKKKKCgooooAKKKKACiiigAooooAKKKKACiikZgqlmIAAySe1AC0y4mht4HnuJY4YkG53dgqqPUk9K8p+Jvx28JeEhLZ6fINb1Rcjyrdx5SH/AGn6fgM/hXy/8Rfif4u8czsNW1Bo7LOUsrfKQr+H8R9zk17GCyXEYm0pe7Hz/RHlYzN6GH92PvS8v8z6I+J37RPh7QvNsPC0a63fjK+dnFtGfr1f8OPevmbxz458T+NL03PiDVJbhQcxwKdsMf8AuoOPx5PvXN0V9bg8sw+EXuLXu9z5fF5jXxT996dlsFFFFegcIUUUUAFFFFABRSZozQB3nw1+K3i7wLKken3putOz89jcktGR/s91P0/I16R8XPEGnftAfD6x0Pw/eWuleJLO8F0NN1CURi5OxlKRSfdJ+bgHFfPeaVW2kMrYI6EGvLx2UUMXdtWl3X69z0sHmlfC6J3j2ZyXiDQdZ8N62+k69ptzp19E4DwzxlW69RnqPccGv1N8O/8AIv6d/wBesX/oAr4YsPiAupaVF4f8faXF4o0ePiFp223dr7xTD5h9DkV9hfDPx/4Q8XaTbxaBqamSGJUNpOwWdABjle/TqM18fjMpxGDbclePdf1ofVYTM6GKVouz7M7OiiivOO8KKKKACiiigAooooAKKKKACiiigAooooAKKKKAEbpTaS4lihhaWaRIo16s7AAfiap/2tpX/QTsv+/6/wCNA0m9kXa+Zf21tUZtQ8O6IrfKkUt049SxCr/6C3519G/2tpX/AEE7L/v+v+NfOH7VPh/WPE3jXTLzw/Z/2lbxacInkgkQhX8xzg89cEVjX1g7Hq5OlHFxlPRK/wCR5F8Qv+Prw5/2A7D/ANFrXW6V/wAnP6b/ANhW2/8ARaVU8beCfFV5c6E1ro00wg0izhlKuh2OiKGU89QRXSad4W1+P9oKw119OZdMj1G3ke6MibAiogJznoCDXIou+3U+jlVp+ztzL4ZdfQX4D/8AJYfHP/XjqP8A6PFT/A7/AJN/+If++3/opavfB3w9rGk/E/xfqWpWf2Wzu7S+S3mkkQLKzzAoBz3HNT/CDw9rOnfBnxrol9YtBqV+7fZLVnXzJv3aj5RnnkGtIp6fM4sRUg+az/k/MYP+TLYfrH/6OFel+O/+QL8NP+w7p/8A6KauPHhLxN/wylF4a/sW7/tkFM2ez95xKD0+ld94x0jU7rSvAMdtYzSvYaxZTXSqOYUSNgzN7AmtYp2+SPPq1Ic+/wBuf5IzfjppM+vXen6TbajDpstxpt6q3UzlEjxJbHJI5HTFeMf8KZ1//opuhf8AgfJ/jXuPxp0TTtYNqviC5ew0BdPuo76+BAWDc8BTJPAyVNeNf8K5+Af/AEUo/wDf6P8A+Jqasby2/E3y+u4UElJr0jzdSn/wpnX/APopuhf+B8n+NH/Cmdf/AOim6F/4Hyf41c/4Vz8A/wDopR/7/R//ABNH/CufgH/0Uo/9/o//AIms+RdvxO361P8Anf8A4LKf/Cmdf/6KboX/AIHyf40f8KZ1/wD6KboX/gfJ/jVz/hXPwD/6KUf+/wBH/wDE0f8ACufgH/0Uo/8Af6P/AOJo5F2/EPrU/wCd/wDgs7z4GaBrXgTVLmHVPHeg6npN2uWhF2WdJR91lLHv0I+le418o/8ACufgJ/0Uph7ieP8A+Jr6M+H2saHqvh6GHQvEEeuxWKrbyXKuGYsAPvY74xXRSdvd/U8XMqak/aptvr7vKdFRRRWx5J86fts/8g7wv/12uP8A0FK8mh+FHiOb4Vnx9Hskt8+YtqgJkMA4Mv4enpXsv7ZGl6nqdh4aXTdNvL0xyzlxbwNJtyExnaDivRvgVZzQfB3w/ZX9rJFILQpLDNGVYZJyCprklTU6rTPpaOOlhcBSlDvr6XZxP7LvxL/4SPRh4T1i4DatYRf6NIx5uIB/7MvA+mPevbZHSONpJGCooLMx6ADqa+RPiv8ADzxH8O/iPb674Ksr2Wzkl+1WTWsLSfZ3B+aJgo+7zxnqCR2r2Pxl451LVfgNd6xp+iapBrF7H9iey+yyeZDK3DnGM7cZIb3FXTm0nGW6OTG4OFWpCrQfuz/BnzzqfijSfEXx2bxL4inZNHXUAzEKXPkxn5VAHrit/wDaY8YeC/HFzpOqeG7yWa9t1eC4V4GTMZ5U5PoQf++q3P2c/hDp+vadqeo+NtEuwiyLDawziSFuBln7E+leh+M/gP4Gbwnqn9g6K1vqgtXa0cTu37wDKjBODkjH41koTlB+Z6lXGYSjiYK7vDTS1jpPgV4m/wCEq+E+mX0km+6t4DaXPr5kY25P1GD+NfPP7Lv/ACXUf9cbuuu/ZIm17R9S1nw9qmj6naWt5B9phae1dEWVRtYZIxkgr/3zWD+zVoet2PxsF1e6NqNrb+TdDzZrV0TnpyRiqu5cjMFSjQ+tRT0auvnc+nPHH/Il63/2D5//AEA18z/sVf8AI9av/wBgtf8A0YK+mvGcby+D9ZjjRnd7GZVVRkklDwBXzp+x3ousab411WXUtJv7KNtNVVa4tnjBO8cAsBzV1P4kTiwUksDXXoeZaf4afxh8YLvw7Hdi0a71C4AmK7guCT0r1L/hl2//AOhuh/8AAc/415xJbeNvDvxLvvEGi6Bqf2qC+maCRtPkdCCx5xjkYrrv+Fs/HT/oET/+CWSueHJrzI9zEPFy5fq80lZb23+4+ifhB4Qk8C+CLfw7LfLetDLJJ5yrtB3NnGK6+vI/2dPFvjrxR/bv/CaWclv9m+z/AGXdZNb7t3mb/vfe+6v0/GvXK7YNOKsfJYyE4V5Ko7vrbz1CiiirOYKKKKACiiigAooooAKKKKACvCvihIz+N78n+EoB9Ni17rXhHxL/AOR31D/eT/0Ba+N43f8AsMP8S/JmdTY7XVri3tPDfhqGVlVZIgELdN2wVmaVrFtf3d1b2+9xbMFeTHylvQGrmsafY658ONGN5G0qxKoBVsEEDH9K4i40m60EwXWh3F19kWYNdWvDZXuR3NfU5fUxNLC06kIp07Ju3xW5UtvLfe9uh42Nm41n20PSLa9mjGA+V/utyK1WuLf+zIfNiMfmsWPle3GcV5Hf/EfT7XUzDBbvdWir80qHB3ewPau3k8QWF1Np1gkhjnewjuVjfglX549TXowx+Er1PZ05ptP+vUKOJi07M31jik/1F1Gx/uv8ppstvdRjLQtj1HIrJ82nx3c0X+rmdP8AdY12+zl3NPaR6o1bhjFpEQYFTLIW59BXk3x01y9sNMtdPs5RFHfBvtDKPmZR/Dn0r1jVtUnhFvbsIpD5Ks+9M5JryX43a1p0I006p4Xhv7ZgwWSO5aJkfuOhHSvNzFT+pza0v1+Zjj5L2bSlb+vI8MunrpvArJH4D8f3L/8APhbwr9Wlz/Sqt1f+Apss2ja/ak9orqOQD88GuksV8F2fwQ1q8WfW4otU1OO2O+JDJmMZwuGwV555r5rC0bPfueFQp++2pLRP8jye51zV/wCzI9N/tK6+xxvvSLzDhW9RV3RfHviex1Cy83XLyS0imTfEz5BTPI/Kqd8nhjnyL/VW9A9uo/8AZqy44LW5vYbeza4eSSRVQOgGST9a9KjUqQd1L8Tljzp7/ifXfxrmjutB8N3cZyssBZT7FUI/nW3+z1/yLWof9fn/ALIK5z40AWen+HNJ27Wt7IAj04Vf/Za634CWzQ+DJJ26XF07D6D5f6V9jVf/AAlRv1f6s9XDJyz6Vui/9tSPQqKKK+ePsQooooAKKKKACiiigAooooAKKKKACiiigArzf9pGbyfhZeD/AJ6TRp+pP9K9Iryb9qmfyvhokf8Az0vox+Qau/K1fGU/VHnZu7YGr/hZ8zaTql9pN/Ff6bdS2tzEcpJG2CK9++Hfxw07U4F0nxrDFA7jZ9q25ik/3x2/lXzfvpN1ff4zAUMZG1Ra9H1R+a4DMcRgZXpPTqnsz6Z8ffBXR9etzrHgu5htpZBvEIbMEv8Aun+H+VeHXHg3xRB4iTw/Lo12NQdsJHsOGHqD0x70/wACfELxL4OnU6XfM9rnL2k2Wib8Ox9xX0X8PPjL4V8UPFb6gyaRqhG0JcMNjH0R+n4HBryZ1Mwy6L09pDo+q9f6+Z7MKOWZpNO/sp9V0fp/XyGfCL4S2HhWOPVNYWO91gjIyMpb+y+p96X43/E6HwjaHSNJZZtcnXgDkW6noxHqewr09stGfLYAkfK3UfWvljxB4O8XeD/HkXi7xNpcniGwiu/tNxPbncH9CR1XHBweOMZrxcC44/EuripXa2j38ke/mEZZdhY0cHGye8t7Lq31v5no3wV+Gklsy+MPFytdazcnzYo5vm8nPO5s/wAf8q9jryW3/aA8CyRhpE1SFscq1tnH5GpP+F++Af8AnpqP/gKaxxeFzDE1HOpTf3aLyRvgsVluEpKnTqL79W+7PVqK8p/4X74B/wCemo/+Apo/4X94B/56aj/4Cmub+y8Z/wA+39x2f2tgv+fq+86T4ofD7SfHGlmOdVt9RiU/ZrtR8yn0b1X2ryn4d+P9Z+HviA+CfHQcWkbBIbhjnyQejA94z+ldj/wv7wD/AM9NS/8AAU15v8XvFFj8VbvTrHwb4d1K8vrViXufJwdh/hwM8Z5ycY/GvXwGHxDi8PioP2b6vTl80zw8yxGGU1isHUXtV0WvMuzSPp2GSOaJJYnV43AZWU5BB7inVw/wS0LxF4d8Cwab4jmDXCuTFEH3mGM9EJHXv9M4ruK+er0406koRldLr3PpsPUlVpRnKPK2tuwUUUVkbBRRRQAUUUUAFFFFABRRRQAUUUUAYnjy8k0/wdqt3CcSR2z7T6HFfLJ619W+LdPOq+GdR09fvT27ov1xxXypKjRyNG6lWUkFT1B9K+14VcfZVF1uv6/M/KvEOM/rFGT+Gzt631/QjOVbcOhqxDJUFC5U+1e3iKDi+aOx8ng8UpxVOe5pxPVmNqzIZKuRPWCtJWZ1Ti09C2w3IV9azWYgkHrV9Gpk9rHN8wyjeor4HOeClOTrYHS/2Xt8n09H957+Bz9xShiPv/zKBemNJT5rO5T7q+YP9mqrrMpw0Tj/AICa+HxGWYvDS5atNr5fqe/TxlGqrwmn8zrY38/TrebuRzWPr15tAs4z8zcyew9KsWNy0Ph4ERs8quQqAcn/AOtWXbaddSytNdMFZjlu5NceU5DjcVNqnSbSbtpZfe9DpzDM8PSinKau0h1khYgAV3fww0v+0PFlopXMcB85z/u8j9a5eGJIl2oPx9a9q+EGhtp2itqM6bZ7v7oI5CDp+dfpuCyOGSYaVeq71ZKy7K+9v1fy9fDwFeeb4+FKCtTi+Z+du/z6Hc0UUV5Z+mBRRRQAUUUUAFFFFABRRRQAUUUUAFFFFABWfr+j6fruntp+pxNNbOfnjDlQ3scVoUU4ycXdCaTVmfM37SUfgH4S6fo91ZfDbRtVbUZpI2E8jps2gHIx1615Bo3xh8I32sWNi3wZ8NItzcxwlhPISoZguf1r07/gob/yAvCX/X1cf+gLXyd4T/5GvRv+whb/APoxa1eMxF/4j+9mawtC3wL7kfpDF8JPhq8av/whuljcoOPLP+Nct8XfCHw88C/DnV/FVt4B0a8l0+JZFhkUqr5YLyfxr1+2/wCPeP8A3B/KvNP2q/8AkgHiv/r2T/0YlU8XX/nf3sSw1H+Rfcj5QHx08MDp8GPC3/fx/wDCvqT4S+FvAPjT4d6N4ouPAmiWcuoW4maFItyoT2BNfnXX6R/svf8AJBPCX/XgtQsXXf2397G8NR/kX3I8R+P/AI58J/DL4gnwxZfCvw3qEQs4rjzpQVbLluMAf7NZ/wAGfif4Z8dfErSPCdx8KPDVlFftIrTx5Zk2xs/AI/2cVyH7dH/Jdm/7BVv/ADeue/ZJ/wCThfC3/XSf/wBESUvrVe/xv72P6tRt8C+4+3/EfgjwNpPh7UdUj8H6RI9payTqhgADFVJx+lfIqftD6OVDf8Kf8LjI/vN/hX2x8Qf+RD1//sG3H/otq/KuL/VL9BRLE1v5394LD0v5V9x9AJ+0VpAPPwh8MY9mP+Fb3h39ov4fNcpHr3wpsreEnDSWgR9o9cEZNcl8Mf2bvE/j/wAC2XivS9e0e2hu/MCQ3HmBhscryVUjqK87+KPw/wDEfw58R/2H4kt445nj82GWJ90cyZxuU/UEc81P1it/M/vK9hS/lX3H6C+BbX4X+NPD8OueG9K0e8s5eMrbqGRu6sOqkelch+0brugfCnwhYa3Y+CNF1J7m+W1McsYQKCjtnIH+z+tfOH7FvjS88OfFq20IzN/ZuuAwSxZ483H7tgPXPH0Ne2f8FAv+SV6L/wBhpP8A0TLT9vUa+J/eL2NO/wAK+48pH7TduvT4U+GvzP8AhX2R4c0fQ2srHVrbRbG0uJYElDRQgFSyg4BH1r8rjX6u+Fv+RY0r/ryh/wDQBUqtUe8mN0oLZI0qKKKRQUUUUAFFFFABRRRQAUUUUAFFFFABRRRQAUUUUAZXi650az8OXl14hiil0uNA1wssHnKRuGMpg55x2rzL/hNPgV/0D9J/8ELf/G69a1KTydPuJvs5uPLiZxEBkyEDO0Z7npXkP/C4ecf8Kr8Tf+AqVnN2Z34Sm5xdk36SS/NEv/CZ/Ar/AKB+k/8Aghb/AON0f8Jn8Cv+gfpP/ghb/wCN1D/wuEf9Er8Tf+AqUf8AC4R/0SvxN/4CpWfMu6+46/q8/wCWX/ga/wAib/hM/gV/0D9J/wDBC3/xuj/hM/gV/wBA/Sf/AAQt/wDG6h/4XCP+iV+Jv/AVKP8AhcI/6JX4m/8AAVKOZd19wfV5/wAsv/A1/kTf8Jn8Cv8AoH6T/wCCFv8A43V3QfFnwbutbs7bSbLTF1CSULbFNFaNg/bDeWMfXNZn/C4R/wBEr8Tf+AqVf8P/ABT/ALT1yy0//hW/iGy+0TCP7RLbKEiz/ET6U1JX3/AmVCai/dl/4Gv8j1Wig0VueOc98SJfDsPgnUpfFcBn0VUX7VGFZiy7hjheeuK8L/tb9mj/AKAEv/gLP/8AFV9C+I7x9P0S5vI9LuNVaNQRaQKGeXkDAB49/wAK4b/hNrz/AKJP4j/8BI6yqLX/AIB6WCnKMHa+/SXL+B5n/a37NH/QAl/8BZ//AIqj+1v2aP8AoAS/+As//wAVXpn/AAm15/0SfxH/AOAkdH/CbXn/AESfxH/4CR1Fl5fcdntZf3v/AAYv8jzP+1v2aP8AoAS/+As//wAVR/a37NH/AEAJf/AWf/4qvTP+E2vP+iT+I/8AwEjo/wCE2vP+iT+I/wDwEjosvL7g9rL+9/4MX+R5n/a37NH/AEAJf/AWf/4qu6+Dvif4Srrcuh+A7Wayu71TI6NDIqybB6sSM4NaX/CbXn/RJ/Ef/gJHVvRfGF5catbW5+Guv2CyyBDcyWyBYgf4iRzinFWf/AMq0pTg01L5zT/A76iiitzxgooooAKKKKACiiigAooooAKKKKACiiigBy0tIveloAKKKKACiiigAooooAKKKKACiiigArwj4mf8jtqP+8v/AKAte714R8TP+R21H/eX/wBAWvjON/8AcYf4l+TM6mx13w/m/tPwHd6duzLasSo9jz/jWNd3tpZ6fPcXMv2ZolOHYEpntuxyPrVD4Z6wuleIkSZsW9yPKkz0Hoa0viXoT4vdPjlMMV7GfKkAyBntXu8F5i8VlnsYv34K3+X4WPKzCLUVUS8v8jw7XtN1bTA1xf2pEEpLJcxESQPnnhxx+Bwfat34n3bx63pDxSMjJo1oUZTgj5OxrlNM8Ra74Zu7i1tLsoEZo5reQb4nwcEFDwa7nxxq3g7WDok+v2l7pl3daTC4vNPw0S4yNpiPYY7V5EcMuWSTs9N/8zwIckqclF2em/8An/wxa+G3ji8udTTR9XuBMsi4gmfhgw/hJ75r0+AmS5jhwcs4XH414P8A8ILPfobjwr4k0jW0HKok/kzj22N3rrfhnd+PtG8T2uma5o92bGESTvLcRliiohbCsOuccV9JlmY1KUPZV032e/yOnDzqpqM07Prv+J6jr1ysmrXG37qtsH0HFYOu6fYazpz2GpQLPA/ODwQfUHsaw/Bni5PFWnzXxtJbOZJSsscnYnnIraaYf3q+moxp1qSa1i0azrKpeXRnAyfCfQftLSNqF+YO0W4cfjjNZ/x48N23hb4Y+G9JsrwiCO4luWil5kd5e+fYAfnXqWlwm/1OC0U/6xxuPovc/lXKfHh7LWvDmszTR747dR9kOMlSpCjH1Ga48RltBQkqcUmk2c86UI0ZuK1en6v9D5ekau8/Z+8ON4m+Kek2rRloLeT7TOfRU5/mBXByQzRoHlhkQHoWUjNfUXwF0Ffh78L73xnqUezVNVTbaI3DCP8Ah/M8/gK8TDUZVaihFas5MFSXtOafwx1foiX4vaj/AGr45uY4dzrBtt0A5yR1x+JNe3+C9L/sfwvp+nnG+KFd+O7Hkn868b+EXh+XXvFH9q3al7a0fzXZh9+TOQPz5/CvfK+mzepGnGGFj9lanqcPUZVZ1cdUXxvT0/rT5BRRRXhn1IUUUUAFFFFABRRRQAUUUUAFFFFABRRRQAV45+1pHK3w7tZVBKR3yb/bKnFex1gfEPw5D4s8HajoU2FNxEfKc/wSDlT+ddeArKhiYVJbJnHmFB4jDTpx3aPhHzKPM96TW7G90bVrnS9QhaG6tpDHIjDGCKp+bX6cmmro/LXQadmi75lJ5lU/MpPNoD2R6f8ADz4v+KvCBjthcf2lpq8fZbkkhR/sN1X+XtX0j8O/il4V8cRrbW1wLXUGX57K5IDH12now/X2r4f82u0+Bcmfi34cH/T1/wCyNXiZnlOHrU5VUrSSbuv1PeyrM8TQqRpN3i2lZ9PQ6T9o7wzaeFvH7DT4hDaX8X2mONeAhzhgPQZrzPzK9s/bNfb4t0L/AK8H/wDRhrwiFvMlSPONzBc/WuzK6sqmDpyk9bHFmuGjDGVIwWly35lJ5lfVth+zz4D+xQfaG1KaXy13v9pK7jjk4HSvAvjr4S0/wP47fR9Klme0aBJkErbmXPUZ71nhM3w+Lqezp3v6GmLySvhaftKlrHIxtudVz1IFfdXw28MWHhPwjY6ZZQIknlK9zIB80spHzMT356egr4Kt5f8ASIv98fzr9FLNt1pC3rGp/SvJ4nqSUKcE9Hf8LHr8L0IqdSbWqt+pLRRRXx59kFFFFABRRRQAUUUUAFFFFABRRRQAUUUUAFeFfGvwbJp2ovr+nxE2Vy2Z1Uf6qQ9/of517rUd1bw3VtJb3MSSwyKVdGGQwPau/LsfPA1lUjquq7o8fPMnpZthXRno90+z/wAu58hUV6j8QPhXd2TyX/h5WubYks1v/HH9PUfrXmEsckUhjkRkdTgqwwRX6PhMbRxcOek7/mvU/DsyyrFZbV9niI27Po/RiK201ahk96qUAkdKdTDRlrHQiljZxVpao1o2qwjVjx3Lr1watRX0f8SkVj7Ga6HT9ZpS6mjRVVb63/vH8qDf24/iY/hTUJdhOpDuWqO3tWfJqQ/5Zx/iTXU+BfBOseK50uLrfa6YD80pGN/so7/WorThQg6lV2RthadTGVVRw8XKT/rXsi78N/DsniPWBI0Z/s+3YGaUjhj/AHB6n1r3lFVEVEUKqjAA7Cquj6bZaRp0Vhp8KwwRDCqO/ufU1br4HMse8ZV5torZH7HkWTxyvD8rd5vWT/ReSCiiivOPbCiiigAooooAKKKKACiiigAooooAKKKKACiiigD5V/4KG/8AIC8Jf9fVx/6AtfJ3hL/ka9G/7CFv/wCjFr60/wCChkbHw34Ul7LeTKfxQf4V8j+HJFh8RaXMxwqXsLE+gEimoe5S2P1btv8Aj3j/ANwfyrzT9qv/AJIB4r/69k/9GJXpNiweygccho1P6V5h+1pMsP7PvihmIG6KJB7kzIKtko/Oav0j/Ze/5IJ4S/68Fr83K/Sf9mOMx/AbwgD305G/OoiUz5O/bo/5Ls3/AGCrf+b1z37JP/Jwvhb/AK6T/wDoiSuh/bo/5Ls3/YKt/wCb1z37JP8AycL4W/66T/8AoiSjqHQ+/fiD/wAiHr//AGDbj/0W1flXF/ql+gr9VPiD/wAiHr//AGDbj/0W1flXF/ql+gpyBH29+zD8Uvh94X+CGi6Xr3iqxsb2AzmWB9xdMzORkAHsQfxrw/8Aa7+JegfEXxpp7eG2eew022MP2lkK+c5YklQedvTrXjcOn308YlhsLqVD0dIGYH8QK0tG8I+KtYuktdL8O6rdTOcKqWrcn8RU3HY6v9miynvvjt4Sjt1LGK/Sd8dkT5mP5Cvpn/goF/ySvRf+w0n/AKJlqz+yZ8DrzwEJfFfilEGu3MXlwW6nd9ljPXJ/vnofQcVW/wCCgX/JK9F/7DSf+iZaq2gup8QGv1d8Lf8AIsaV/wBeUP8A6AK/KI1+rvhb/kWNK/68of8A0AUogzSoooqyQooooAKKKKACiiigAooooAKKKKACiiigAooooAD0rxzxl4n+Nun+J7600Hwbp+o6Wkn+i3O7BdD0z83X1r2Julee/GnQvHGraXaXHgXxBJpd7BIfOjM3lxyxnuTg4IqKidtDrwUoqpaSVn/Ne34HEf8ACaftCf8ARPLD/vr/AOzo/wCE0/aE/wCieWH/AH1/9nXN/wDCOftAf9D7Y/8Ag2X/AOIo/wCEb/aB/wCh8sf/AAar/wDEVz3l5nteyo/9O/8Ayb/M6T/hNP2hP+ieWH/fX/2dH/CaftCf9E8sP++v/s65v/hG/wBoH/ofLH/war/8RR/wjf7QP/Q+WP8A4NV/+IovLzD2VH/p3/5N/mdJ/wAJp+0J/wBE8sP++v8A7Or/AIe8YfG6TXLNNe8D2VnpRl/0y4DcxRAElvve1cZ/wjf7QP8A0Plj/wCDVf8A4iruh6D8bYNWgm1vxnZ3WmoHN1CupK5kTY2QF289qalLzJnSo8r/AIf4nvN74i0Wz8ON4iub+OPSggkNyQdu0nGfWk1vxJomi29jcapqEdtFfzpb2rMD+8kflVGPWvNvHH/JsM+On9np/wCh1D8fP+Rc+H3/AGMFh/6Ca1c2keZTwkJSSb3bX3I9E8R+LNM0rWLXw+t5af2/fJvsbOd2QTDJz8wU4+635Vzlv8Qr648T3HhmGPw6+sW6s01qNSl3IFGW/wCWOOBXHfFP/k6P4f8A/Xqf5zVzXhr/AJO38Sf9cLr/ANFVMqjvbzsdNLBU3T5n/JzfO9vuPSNO+LUeowahPZT+Gpo9NhM94y6jN+5jBwWP7n1OKgT4yWT6ZJqa3nhk2cUywPL/AGjNgSMCQv8Aqe4B/Kvnv4Xf8gD4mf8AYCm/9HLWDZf8km1T/sOW3/omWsvbSseksow/NJdml99j6in+MlnBYWt/NeeGUtrsuIJDqM2H2nDY/c9jXTeHfE/iLxDpMOraLp+g3ljNny5k1OQBsHB6xV8ceIf+SceEv9+9/wDRxr6y/Znhkh+C2heYuN6yOv0LmrpVJTlZnHmGBo4aiqkVrdr8/wDI6X7Z43/6AWif+DOT/wCNVJbXfjFriNbjRdHjhLDzGTUXZgvcgeWMn8a36K6LeZ4vtF/Kvx/zCiiimZDZZEiieWV1SNFLMzHAUDqSfSvEvGf7SHhXSb6Sz0PT7rW2jYq06MI4SR6E8n6gYqz+1x4jutH+HcGl2cjRPq1x5MjKcHylGWH45Fcx+zF8LPD2o+FU8WeItOh1Ga6dhaQTruijjU43behJ9+lYTnJy5InsYXC0IYf6ziLtXski94d/ac0K6vEh1vw/eadCxwZ4pBMqe5HBx9Aa9tOt6e/hqTxDZzLeWC2rXSSQsCJEClvlP0FeZ/GP4L6F4k8OySeFtH0/TNdiZWgaFRDHKMjcrhRjpkg4zkCovhX4U8WeC/hF4m0PxM1qUWC5ksxDMZAqNESw5Ax82T+NOLqJ2kKvTwdWmqlH3Xezi3+Rlj9p3wjj/kX9c/KL/wCLpy/tOeECwDaDrgGeTtiOP/H68s/ZY0bw/rXjLUrfxHY2F5bJY740u1UqG39RnvivWfjf4K+Fth8ONWvrfT9G06/hgLWclqypI0v8KgKfmyeCMHg1nGdSUea53V8NgaWIVBwld269z1TwT4p0XxjoMWtaDdC4tZCVYEbXjcdVYdQRXnPi79oHwz4a8T6hoN1ourzT2MxhkkiEe1iO4y2a5H9iU3fl+Jwd32Pfb49PMw2ce+Nv6V5v46/sv/hpHUP7a8r+zP7a/wBL83Ozy885x2pyqy5E0ZUMto/W6tKV2oq679D2H/hp3wj/ANC/rn5Rf/F13Hwn+KWj/EafUItK0+/tDYrG0hudnzb92MbSf7prkD/wzdn7nhn/AL4f/Cuw8FWPgZfDms3/AMNLfT1eWJ4WlslI3SqhKKc9xuH51UXK+rRz4mnhlTfJSlF93sc18Rf2gPC/hbVZtJ0+0uNavIG2TNCwWFGHVd56kewNc5o37UGkzXax6t4XvLWAnBlgnWUr7leD+VeRfA3VPCOi/EF7jx3aLLb7WSNp4fMSGbdyzp/9Y4r6F8deC/h/8U/Dqw+GdR0G21NXVoLu0RC6jPzKyKQSCM9elZxnOaun8jtrYTB4WSp1Kba/m1PUPD2r6br2j2+r6TdJdWVym+KVOhH9CDwR2rQrhPgl4Gvvh94Wn0O81dNSRrpp4mSExiMMqgrgk9wT+Nd3XVFtrU+frRhGo1Td10YUUUUzIKKKKACiiigAooooAKKKKACvCPiZ/wAjtqP+8v8A6Ate714X8UYpIvG18XGA+xlPqNo/wr43jdP6jD/EvyZnU2OZBKkEdRXqfhfULfxf4e/se8kVNStlzE56sB3/AMa8rqexuriyu47q1kaKaNtysp5Br4fI85q5TilWht1Xdf5mLSknGWzML4qeA74aldahZxlbtRm4tiPv4H3lPc4rhNfvPtXhDw7L/Haie0f1GH3Af+PV9Sabq+j+NrSOz1MrZ6sgwkg4Dn2/w/Kvmb4s+CvFHg3ULyG/sJDpMl001vcxZaI59T/CfY1+r1K+DzCksVhX8W689/kfLZhgZ4a8oq8X1/zORaYbgw4YdGHBH413Hw/8Y+JNJ0zxBe2+vXypBp4jiSSYuiySSIisA2eRuJ/CvNGuK9T+GvhBb3wm99q0hFrfXMbpAhwZFj3H5j6bscD0p4PBVK1Tlp7nm4aclO8XY9m0XWtRstLt4ZprS+k2AyTSWqAyEjqduKsP4gY8tpumk/8AXI/41znmhVCrwAAAB2FSWg+03KxFwidXc9FUdTX3ccLThHbY9FYqptc62DWpLHQpdS+y2cFxcN5NrsiwcfxtyemOPxrzv4nahq974L1GOzuFilRBIBFEoyFPI6en8q2tVvn1K+SO1jfyY1EVtCoyQo9h3PU1v6b4WtdPsjq3i64SzswDi3Y/PLx0x/T+VZ1KVONNqe8vv+RUqlWu+WD91ddl5tniPwF+G954x1AeKPFU0qeHLBvMZp2IFww52jP8Pqfwr1PxBeX3xC8Uw6Xo0RTTrf5IQBhEUcFz6e1bElvrfjxYdN0eyGieF4MBPk2hwPYdfp0r0rwr4d03w3pws9PiwT/rJW+/IfUmvPw6p5bFyetR9O3r5l0cDLGpUoXVLeUus/TyH+F9EtPD+jQ6bZr8qDLvjl27k1qUUV5k5ynJyk9WfWU6cacVCCskFFFFSWFFFFABRRRQAUUUUAFFFFABRRRQAUUUUAFFFFAHlHx2+Edr46tTqmlGO116FMK7cJcKOiP6H0NfH/iHSdV0DVJdL1ixnsruI4eOVcH6j1HuK/Reue8c+C/DfjTTDY+INNjuQAfLmA2yxH1Vuo+nQ9xXvZZnc8KlTqK8fxR4mYZNTxLdSGkvwZ+fPmH1pPMPvXrvxX+AviPwp5uo6F5mt6SuSTGv7+If7Sj7w91/IV46cgkHgjgg9q+yoYuliI89OV0fN1MsqU3yyRL5ldv8B3/4u/4aH/T3/wCyNXB5r0P9nHTbrUvjFoX2WJnW1ka4mYDhECEZP4kD8ajGTSw9S/Z/kaYbBSVaD80egftrNt8X6B/14P8A+jDXg1nJ/pkHX/WL/Ovav20b6Of4haXZxtl7XT8SD0LOWH6V4WG5z0Nc2Uu2Cpp9v1OnMcI54qcl3P0ptf8Aj1i/3B/Kvj79r9sfFhR/04RVycHxk+JkEEcEfiy82RqFXKRk4HTkrk1yniXxBrHiTVX1XXb+W+vHUKZZMZwOgAHAFedleU1cHiPazkmrdD0cwxCxVH2cYsqwOftEf++P51+jul5/sy1z18lM/wDfIr859BtX1DXLGxhBaSe4SNQOpJYV+j8SCOJIx0VQPyrm4mmn7Nev6FZHh3R533t+o6iiivlT3wooooAKKKKACiiigAooooAKKKKACiiigAooooAK53xR4M0DxEpa+swk56TxfK/4+v410VFaUq06Uuam7PyMcRhqOJg6daKlF9HqeH6/8HdUt2aTR7yG8j7Ryfu3/wAP1ridU8JeJNNYi80e8QD+IRll/McV9TUV72H4lxVNWqJS/B/h/kfHYzgPL6zcqLcH96/HX8T5AeORG2sjA+hFJtb+6fyr66mtbWb/AF1tDJ/voD/Ook0vTUbcunWin1EKj+ld64rVtaX4/wDAPHl4dSvpiP8AyX/7Y+UrTT768YLa2k87HoI0LH9K6rQ/hn4r1JlL2P2KI/x3J2Y/4D1/Svo1ESNdqKqj0AxS1z1uKa0lanBL8f8AI7sL4fYWDvXquXorf5nnnhP4U6LpTJcam51K4XkKwxGD9O/4/lXoMaJGixxqqIowqqMACnUV89icXWxMuarK7PtMDl2FwEPZ4eCivz9XuwooornO0KKKKACiiigAooooAKKKKACiiigAooooAKKKKACiiigDwP8Abn8O3GsfB1NTtY2dtHvo7mUAZIiYMjH8Cyn6Cvg36Eg+or9Z9Rs7XUbC40++t47i1uY2imikGVdGGCpHoQa+NPi1+yf4gsdRnv8A4fzxanp7sWWxuJQk8P8Ashj8rj3JB+vWpkikzpfhZ+1joNr4Ws9M8aaXqKahaxLEbm0RZI5gowGIyCp9ufrXA/tL/tCW/wAR9Cj8L+G9NurPSfOWa5musCScryqhQThc88nPArze++DnxSspTFP4F1rcP+ecPmD81JFW9F+BnxY1aZY7fwVqMQJ5e52wqvudxFK7CyPPLeCa6uIrW2jaWeZxHEijJZmOAB9Sa/Ur4a6K3hz4f6DoTY3WNhFC31CjP614b+zx+zTH4P1e38U+NLq3v9WtzutLODLQ27f32JHzsO3AA9+CPpOnFCbPgf8Abo/5Ls3/AGCrf+b1z37JP/Jwvhb/AK6T/wDoiSvZf2qPgv8AEHx18Vm17w3pUFzYGwhhDvcoh3qXyMH6isf9nv4E/Erwj8YdB8Ra5o9vBp1o8pmkW7RyoaJ1HAOTyRStqPofWHxB/wCRD1//ALBtx/6Lavyri/1S/QV+rni+zuNQ8KatYWqh57mymiiUnGWZCAM/U18Dx/sy/GAIoOgWvA/5/o/8acgR9U/sdwwv+z74fZ4Y2O645KjP+vevYlVVG1VCj0Arzv8AZv8AC+s+Dfg/pHh7X7dLfULZpjLGsgcDdKzDkcdCK9FqkJhXzf8A8FAv+SV6L/2Gk/8ARMtfSFeLftd+A/E3xB8BaZpXhezjurqDU1uJFeVYwEEci5yfdhSewI/Pk1+rvhb/AJFjSv8Aryh/9AFfAx/Zl+MGP+QBa/8AgdH/AI19/aDby2uh2FrMoWWG2jjcA5wwUA0ogy7RRRVCCiiigAooooAKKKKACiiigAooooAKKKKACiiigBG6VHLGksTxSKHjdSrKehB6ipG6U2gD5V+J/wAEbHQdVuNTbxxY6Ho11OfsyXaSHyyedm5Tj1xXG/8ACA+G/wDosHh3/vmavsvxJoml+ItFudH1i0S6srhdrow/Ig9iOxr5W+KXwd0PwIi315feI7rTJCcXFrYxSLCc8K5Lgg++ADXJVpKOqWh9Rl+ZSrJU6lRqXTRO/wCG5zv/AAgPhv8A6LB4d/75mo/4QHw3/wBFg8O/98zVgfZvh3/0FvE//gvh/wDjtH2b4d/9BbxP/wCC+H/47WGnZHr2qfzy/wDAV/kb/wDwgPhv/osHh3/vmatfwb4K0Gy8U2F3B8UtC1CWF3ZLWJZd8x8tvlGeM1xP2b4d/wDQW8T/APgvh/8AjtbfgK38Cr4y0trHU/EMl0JW8pZrGJULeW33iJCQPwpq19iKqnyS9+Wz+yv8j6B8c/8AJsU/b/iXr/6HUPx8/wCRc+H3/YwWH/oJqbxz/wAmxXH/AGD1/wDQ6h+Pn/IufD7/ALGCw/8AQTXTLZ+iPnaHxx/xS/JGf8U/+To/h/8A9ep/nNXNeGv+Tt/En/XC6/8ARVdL8U/+To/h/wD9ep/nNXNeGv8Ak7fxJ/1wuv8A0VUy+L5nVR/g/wDcN/8ApTPPPhd/yAPiZ/2Apv8A0ctYNl/ySbVP+w5bf+iZa3vhd/yAPiZ/2Apv/Ry1g2X/ACSbVP8AsOW3/omWufoj21/En/ij+SHa7E8/w98HwRgmSWW7RQO5MxA/nX2/4F0ldC8G6Ro4XabW0jjYf7WMt+pNfNPwP8JP4pl8DySwl7DS3vLu5JHBImOxT9T/ACr6wrpw8ftHz2d4hNxoro2397Ciiiuk8EKKKKAPn39tWzlk8OeHr5VYxwXcsbnsC6jH/oJrr/2WtVtdQ+EOnWsEimawZ7edM8qc5BP1BrtPiF4VsPGfhO88P6hlY51zHIBzFIPuuPp/jXyn/wAIj8XvhTrs82h21+8TfKbiyiM8E69tyjofrg1zTvCpzW0Pew3s8Xgvq3MlKLur9T608Y+JNJ8J+HrjXdamaGyt9oYqu5iWIAAHc5Ncrp/j/wAO+PPA3iefw8908dpYzRymaEp8xiYgD14r511Kx+NPxUuLa01Ow1KS2Rtyedbm2tkP9454J/P2r6G8D/D2PwP8JtT8P2jfbdRurSd7iRF/10zRkAKPQcAVUakpvRaGNbB0MLTXPO9S/R6JHyl8JPAWofEHW7nS9O1KHT5LeDzmklViGG7GOK6T4m/BHxL4K8NSa/c6taalZwOqzCMMrRhiFBwx55Iru/2VfBfivw3401K717Qb3ToJLHy0knj2hm35xXrvx10a+1/4Ua7pemWz3V5LEjQwp95yrq2B78VlCinTu1qepic0nTxsacZLk07fPU4/9kXXLfU/h5Ppsen21pNpt15cjQpt88MoYO3q3UH6V4Z4+0qHXf2jdS0W4keKG91nyXdPvKCeo969i/ZN0HxJ4YTXdO8QeH7/AE77Q8c8Ms0eEbA2lc+vQ15x8TPA3xFb4vaz4g0Dw7qbAag09pdRRZHswokm6cdCcNKnDHVuWSV1o797Ho3/AAzB4T/6D2sfkn+FeifDnwZo3wu8KX1rBqFxLYiV72ea5xmMBAD0HQBc18/fbP2lP7viL/wGT/4mvQPgaPitqPiHU7L4jR6q+jzac8YW7iVUZ2ZQRkAc7S1XBxvpE5cXTxDpP2tdSS6J6/kWdU8E/Bv4r6xeXGiapF/a20S3EmnSFSQTjcyEYPPevM/iT8Bda8G6PdeItD1z7daWSmWVcGKZEHVgRwcVX1/4bfEn4Y+MJNW8Hw3t3aqzfZ7uzj8wmMn7kiDn+noak1zxR8cvH2mP4dk0S9FtP8k4g05od49HduAPXpWcnF35o6nbQjVpuLo1k6f95nqX7JnjXWfFHhzVNL1q4e7l0l4RDcSHLtHIHwrHvgoefQ+1e215l+zz8OZ/h94YuV1KSN9W1GRZLoRnKxhQQiA98ZbJ9TXptdNJNQVz57MJUpYmbpfD/X6hRRRWhxhRRRQAUUUUAFFFFABRRRQAVzHjvwlB4kgSVJBBexDCSY4Yf3TXT0Vz4vCUsXSdGsrxYmrnh0/w/wDE0chQWiSAfxLIMGmf8IH4m/58P/HxXulFfLPgnAX0lL71/kR7NHhi+BPFCkMtiQR0IcV12iDxpa2v2HVtIj1WyI2lJmBbHpk9fxr0WiurB8L0cFPnoVZxfqvxVtR8iPItd+BPgLxIy3y6Tc6FcM2ZI7Z9qn229Pyq+/wukt4Ut9P1KJIIwFjjaPG0enFenUV9Xha1TDfA9fRHJUy3DVHdw+7Q8tX4Z6kW+bUrZR67Ca0tP+GdrGD9t1KeUH7yxgKCP516BRXVLMcRJfERDKcLF35fxZzlvoH9mIYdBsrOzY8G5mHmP9fr9aZbeDdPe9GoazNNrF4OVe5OUT/dQcCumorD6zU6P/P79zd4Oi7XjdLp0+7YRFVFCooVR0AGAKWiisDqCiiigAooooAKKKKACiiigAooooAKKKKACiiigAooooAKKKKACiiigAPSvLvih8EfCXjQyXkUP9k6q3P2q2UAOf8AbXo31616jRWtGvUoS5qbsyZwjNWkj5Eh/Zi8Ytqpgl1fS0sw3/HwNxJX/cr2fw54Y8P/AAW8JSyaXpeo63qlwMO8MO+a4YDgccIleqUV2181r4hKNV3j2WlzKGHhB3itT4N8b6B8SvFnim+8Qaj4U1bz7uQttEBwi/wqPYCsX/hXvjz/AKFLVv8Avwa/Qyiu+PENSKUY01ZGbwcG73Pzz/4V948/6FPVv+/BoT4e+PJH2J4S1Yt6eQa/Qyiq/wBY6v8AIvxF9SgfMv7OHwU1rTfEcHizxfa/Y/snzWdm5y5k7Ow7Y6j3r6aoorxsZjKmLqc9Q6KdONNWiFFFFcpoFFFFABRRRQAUUUUAFFFFABRRRQB5d8TdW8Uf8LC0jw54e1VbH7bbFssuV3Aucn8Fo/4Rv4s/9DhZf9+jSeMv+S+eFP8Ar1b+UtepUwPLHtfjFpI8+PUNO1hF5aEoFJ+netvwJ8QrbXr9tF1WzfSdbj+9bS8B8dduf5V3Fed/G3w2t5oR8S6ePI1fSSJ0mThmQHkH1x1/DHegD0SuW8feNtN8J26LMr3d/Nxb2kXLufU+gqXQPFEF78P4fFFxhVFoZZlHZ1HzKPxBFcd8H9Hk1/ULr4ga6vnXV1KwskcZEUY7gdvagAih+LXiVftTXlp4dtn5jh25cD37/rRLp3xd0FTc22r2euxry0DphmHoM8/lXqtFFwON+H/j2y8TSSafc276drEH+utJeCcdSueorsq81+M3h1o7ZPGmir5Gr6WRK7pwZYx1B9cV12i+JLS/8FxeJnYJAbUzy4/h2g7h+YNAFTx7400zwlaJ9oDXN9Pxb2kfLyH19hXIQx/FrxMouvtVp4ctX5ji25kx796PhHpUnibVbz4g67GJZ55mSwjflYUU4yPp0H0J716tQB5VLpnxd0NTc2utWeuIvLQOmGYegz/Suh+H/j608STSaZfWz6ZrUGfNtJeM46lc9fpXaV5z8ZvDjPYJ4u0f/R9Y0oibzEGDJGOoPrjr9MigDvtSkaLTrmWM4dIXZT6EA14z4Kk+JnizSpNTsfFEEESzvFsljycj6V6boutR+IfAa6vGNv2izZnX+620hh+BzXLfs6/8iNP/ANf8v9KAIP8AhG/iz/0OFl/36NVbnxD8QvA8sdx4oig1nR2YLJcW64eL3/8A1163VXVrO3v9MubK6RXgmiZHDDjBFAC6Vf2up6dBqFlKJbedA8bjuDVmvMv2eLiU+F7+wZi0NnfPHCT/AHc9K9NpAFFFFABRRRQAUUUUAFFFFABRRRQAV88/tg+INc0OTQP7H1a8sPNEvmeRKU3YxjOK+hq8k/aE+FusfEZ9KbStQsbT7GH3/ad3zbsdNoPpXoZXUp08VGVX4dfyOHMoVKmGlGnvp+Z8pf8ACwPHH/Q16v8A+BLUf8LA8cf9DXq//gS1eqf8Mv8Ai/8A6D2ifnL/APE0f8Mv+L/+g9on5y//ABNfX/X8u/mj93/APlvqOP8A5X9//BPLP+Fg+OP+hs1j/wACmpP+Fg+OP+hr1f8A8Cmr1T/hl/xf/wBB7RPzl/8AiaP+GX/F/wD0HtE/OX/4mj6/l380fu/4AfUcf/K/v/4J5X/wsDxx/wBDXq//AIEtR/wsDxx/0Ner/wDgS1eqf8Mv+L/+g9on5y//ABNH/DL/AIv/AOg9on5y/wDxNH1/Lv5o/d/wA+o4/wDlf3/8E8r/AOFgeOP+hr1f/wACWo/4WB44/wChr1f/AMCWr1T/AIZf8X/9B7RPzl/+Jo/4Zf8AF/8A0HtE/OX/AOJo+v5d/NH7v+AH1HH/AMr+/wD4J5X/AMLA8cf9DXq//gS1H/CwPHH/AENer/8AgS1eqf8ADL/i/wD6D2ifnL/8TR/wy/4v/wCg9on5y/8AxNH1/Lv5o/d/wA+o4/8Alf3/APBPK/8AhYHjj/oa9X/8CWo/4WB44/6GvV//AAJavVP+GX/F/wD0HtE/OX/4mj/hl/xf/wBB7RPzl/8AiaPr+XfzR+7/AIAfUcf/ACv7/wDgmB4Q1rW9Z+H3inWJvGPiVdW0aBbiJVuj5LISFwe+cmutuNM1hPhydcXxx4nE0ekxalJqX2wNZ73kCm2Cj5t4B/MVZ0T4A/EHR9I1fSrPX/D32bV4BBdb1lLbQcjadvByKlj+BHxEj8IL4Uj8QeHl0s3Yu5UAm3TuOgc7eVHoMetcNTFYZyvGokrrp0sr9Dtp4fEKKUqbvZ9evTqYfiG/trXw7pPiCz8d+NY9PuNQa2bzpt017CqZaeFOqjd8vNdf4Ak1Cy+LvhNLfxBr13pmr6XNdNbX915yowHA3Dhj3x2NaOp/Dr4rX02kzHUvBFvLpDL9jaGzkGxACPLwQRsIJyK1fB3w98b2vxC0jxBr+oeHV0/S7eaG3stMieNI/MHJAI7nk81x1cTRdJrmW0v1t09P+AdVKhVVRPle6/S/X1PX6KKK+aPoAooooAKKKKACiiigAooooAKKKKACiiigAooooARulNpzdKbQAVHcQw3MElvcQxzQyKVeORQysD1BB4IqSigDxzxf8A/BtzHcXuh6Oq3rtuW2kvpIoD7DaCV/IivDfF/htPCcrrrnwn1CCNf+XiPVpZIT771UgfjivtWkdVkQpIqup6hhkGsZUYvbQ9XDZtWpaTvJerX6nwKut+Cm+74HkP01qT/4mtzwFq3hOXxlpkdr4Oktp2lYRzHVZH2Hy252lcH6V9Za98NfAeuM0mpeFtMklbrIsIR/zHNYP/Cm/h3oyyarp2giG7tYpJIZPPc7W2HnBPvWXsJp9D0/7Yw04OLUk35v/My/HP8AybFcf9g9f/Q6h+Pn/IufD7/sYLD/ANBNTeN+f2YJj/1D0/8AQ6h+Pn/IufD7/sYLD/0E1ctn6I4aHxx/xS/JGf8AFP8A5Oj+H/8A16n+c1c14a/5O38Sf9cLr/0VXS/FP/k6P4f/APXqf5zVzXhr/k7fxJ/1wuv/AEVUy+L5nVR/g/8AcN/+lM88+F3/ACAPiZ/2Apv/AEctYmmxyTfCzUYYY3llk161REQZZmMMgAA9Sa2/hf8A8gD4mf8AYCm/9HLXsv7MHw5udO8OHWfE1gqvcXcd7p8Eo+eLajKJGHYkMcDtWUIOVkelisTHDKpOXdad9Ed/8C/CV14M+HFhpF+wa9bdPOB0RnO4p74zXc0UV3RVlZHxtWrKrNzluwooopmYUUUUAFFFFABRRRQAUUUUAFFFFABRRRQAUUUUAOXvS0i96WgAooooAKKKKACiiigBruka7nZVHqTilVlZQysGB7g147Bb3vjvxfeRzX0kFvDu2Ac7VBwABV/w5bar4V8cJpYlnuLGUgM207SD0PpkUxHqe4ZxkZ9KgivrKW6a1jvLd50zuiWQFx9R1rzzw6zH4w6kpZiNsnGeP4a2dCi8Nr44vpbKe4bUy0nnI33Qc/NikM7Kiucfxr4eQzh7wq0BwyleSc4wPWkXxx4eOl/2h9rOzeU8vb+8yBnp9KAOkorO0TW9O1jTzfWU+6Fch93BQj1rFuPiB4bhujB9pkfBwXRMr+dAHV0VyXjrxHFa+Eft+l36rLcFfszrzuG4bsfhmpPAXiGHUvD8bXd+kt5Ehe4zwVGTgn8KAOporlG+IHhoXXkfapCM48wJ8n5109vNFcQJPBIskTjcrKcgigCSkLLnG4Z+tDMFUsxwAMk14Br91eXusX2sRl/JS56hjgc8D9KAPoA8Dmk3DGcjHrXNeI7v7Z8Obq8VuZbHfkeu3n9a5PSGb/hT1+25s+Yec/7S0AenXFxb28JmnnjiiHV3YKo/E0tvNDcRCa3ljljbo6MGB/EV594cXTpvhUq6xLKtoZG3sp+b73FdR4am0ex8LQzWdwRp0akiSU84zzmgDcorlI/iD4be6EH2mRQTjzDH8v51s61rmm6RZx3d5NthkOEZRnNAGlRXM3Pjrw5BPFEbtn8wD5kXKrn1Na+q6xp2l2Avr25WOBsbT13Z6YoAv0VzOleOfD+o3a2sVy8cjnavmptDGtPX9e0zQ4Vk1C4Ee77qAZZvoKANOisLQPFmi63P9ns7gifBIjkXaxHtW7QAUUUUAFFFFABRRRQB5D+0JpLXGpeE7qHWtdsGutVh0+dLC/khV4m3sflU43ZA5/CqTfG7+x7bW7K98J3Mc+jWqzW8J1OOaW5iEoi/eFQfLkyQdrZJr0L4heE38VDRQl8LT+zdSS9Y7NxcKrDaPQ/N19q8rsv2f7+GLUopPElmRc2zW0bJY7XwbgTbpDn524xk0DJrb4peMdL+IGuf8JF4bNtp6R6XDFYf2gjtbPcztGHJVOSwOSM8bAM85rp/EvjOfXvg5401bT4ptMuNOa9s43SbLboXKbwwAxnGfb1qL4ifCvUvEfiPVdY0zxFHp5v4LI+XJbCTZcWk/mxPnP3eWBXvkVc0X4b6ha/CvX/CF9rkVze6zLdTSXq2+xVadyxOzPbNAHmPw3+Is3hnQNa1mzuda8Q6Ki6fa20eq3ZR/wC0ZRiRBJKMpGCc5Ix6V0+pfH8xaHa6lp3g6a/b7Fd3moRrqCKLVbeURPh9pEg3MMEduau678F577T9TtLTXIIEu1sJ0SS18yNbu1AHmMpOGVwOVrz744eEtY8O6Jp1lbX93dale6PeadL9j0cNBdGWVHEKheIeQACewNAHbzfFZdCudZTSvDupavqVxrE0YtZtTATbFbJNIyFlxGoU8IAcnPPNXl+OFrNrWnw2vhu7l0q4W0Fzfm4VTbyXIzGnl4y3Tkgiqmq/BvV7tbjUdN8SQ6fqk2oTXcbSWvmJHHPbJBJGQTycLkGnJ8D57fWtO+yeJNmixLZteWr2wMk0tsuEZX/hBzyKA0MzV/jR/bHhvWYdT8Kalplr/Z015az2uqhZLhIbkQvtZVzHyRzz3HvWn+0NqEVvq3gW3vb/AMRWulXc119rTRZJvtMgESlQBF8zYPtUd58D7q40NdO/4SGJWGk3en7/ALOcZnuln3Yz2xjFdf8AErwZr2v3/hvVPDevWuk6jobzNHJcWvno/mRhD8uR2FAHON8VR4e8SW/haLw3qN1pFpNaWUuq3F7mVWmj3JvjZd5b1yazk/aEtTaa3cHwvIRYwNcWaJqEbtdRrOIW3AAmJtxyFOcitq++FOpalqNzqGo+IIJLm71GxvpylttBNvHsYAZ43dR6VjWvwMv4dE1vRj4js/sl2cWezTlSSNTcCYmVxzI3G0c9KA0NDVfjJq+l6/BpN94DmiZWsl1B/wC0kP2NruZkiBAX5+Fycd+Pes2D4tL4Y8JQ6jbeHNQvbBtQulup73WE3RBZyhCFxukOeRGo4HesT44aZqX/AAuC1i0ttQc6vcaTJLarp5eKcW9wzbhMOE2gkkHrxWlrvwAvr+2hhh8S2gwLpZBPZeYFWacygxgn5XGcbqAOovPjAlj42OhXvh2WCykgkktLs3sZkmKQ+bzAPmRSBgMe/asKy+PlxJo9xc3vguSyvClg9lbyanHsuBeF/KLSFQI1CoSSaa3wRu7fxVca9JrkNzahpphClmPtLl7bySnmZ5A6gdK4T4Y+A9X8b2mtW0t/On9nwaTFYXd/pPlJ5lr5v7l4W++ArAMe5NAaHez/ALQG7TLK/wBP8G3F5G9gb2+xfov2VFnML4O0iTDDgjr7Uvgn4o+IF8T6haa5ppntb7xC1jYMLpc2yeR5oXAQZGB696uXHwavrjTZIJ/ENu082hHTJHSzEabzcecXCqQAvYD9aZqfwd137fJeaN4thtGXVI9StRLZCTy5PJ8qQHn5gRyPSgNCS3+OVvNoban/AMI3KAulWmo+X9rHSe8a22Z29tu7Pfp711nw+8b3/i7W9dtV8NyWOnaTfTWIvnulcXEsTlSFQAEDAByfXHavPLj4D6yum6dp9l4vghgTS7fT78PZbvtAhuzcoynOU5bB+lep/D3wvJ4WttXhkvFuv7Q1e61AEJt2CaQvs98ZxmgDpqKKKBBRRRQAUUUUAFFFFAHlvjL/AJL54U/69W/lLXqVeW+Mv+S+eFP+vVv5S16lTYBWf4mWNvDeprN/qzZyh/psOa0K4T42eIY9H8HT6fE26/1MfZoIl+8Q3DHH04+pFIDhdGkuF/Zr1LZuwJZAP93zhmvU/hmsSeAdFWDHl/ZExiqPh3wmtv8AC6LwvcgLJLaFZfQSN8x/Jj+lYHwN1pre0ufBWqHydS0uRlRG4Lx57fSmB6fRRRSAo+IVifQb9ZseWbaTdn02mvHPC8lx/wAM36ptJwDIq/7mVz/M12Pxs8RjTfDp0OxPmarqv7iGJOWCngtWv4d8Jw2fw4j8LXGMSWjRTn/acHP5E/pTAd8KliX4daGIcbfsik4/vH7365rp68v+B+sSWMd54G1c+VqOmTP5Stx5kZOTj1wST9CK9QpAFU9bWN9Fvlmx5Rt5A+f7u05q5XB/GnxIukeGX0m0Jk1TVB9nghTltrcMcfQ4HuaAMv4IM5+FV4pJ2LJchPpz/Wsj4JeL/DeheEprPVtVitbg3sr7GVicHGDwK73wnoX/AAjnw4j0psebHaO0xHeRgS36muJ+Bfhrw/q3g+e61PR7K7n+2yr5ksQZsDGBmmB2f/CyfA//AEMFv/37f/4mub8ZfE2xvrR9D8GibVdVvFMSNFEwWMHgnkf/AFh611svgPwbJE8Z8OacoZSpKwgEZ9D2rgvh4y+AfHV14P1OOMW963madeFAC2eik/55BoA7v4Z+Gj4V8KW+nSsHumJluXHeRuv5V01FFIAooooAKKKKACiiigAooooAKKKKACvPPil4w1fw54x8EaVp32f7PrWovb3fmR7m2CMsNpzwcivQ65jx3o3haf7D4n8TlYk8PO95DcPKUWE7SCxx147GgDwfR/2gPFL+FIV1a1srTWrrVYVsJfJPk3tmbnyZdozxIh689GBxW/c+Ofihp/jLx7pt1q+gzWnhbTVvgEsGVpfNjZ41zv424GfWn+GJ/gd4u07T/Cdvp9/FHo8kmr6Yl7FLDJIAxkeSF2OXXPJGemOK6PwHd/Dj4k6n4o1TRtN1dn1yyht9SuLiGSGK5hUMiCMk44AOdtSM8+f4w+Obb4X6Z4kvNYs7Wa/1SC3e4uvD80MVtE8e5iqlyZgD/EtSH44eP7K38Gahd6JaXtrqA1Ce/S2gZXurK3KYuYVLZX5C7bTnO2tDwy3wLi1SPwXbx6x/ompl4BevO8BuoUI8tHYkH5c/L0NXvhjrXwRvNV06bQ2vrOTQ7S9utP8A7QMqRJbycXBj3HayDB46DnFAFWT42apceC/EmqadfaS00niwaLoFzKu2DyXCMskmSMgIWJOR2qjqnxX+IN98P/C3iLQdU0GGe7v/AOxtSjktDKv2vzCpkQh8bMDOOfrVvwDF8Ada1230nSdJuoyLm51Sxtr6GVLW7d0CyPEr/K4CoMDsBkUmh638BdQg1GGytb+zghum1/yGilhjeSDhnhGdpAxyo4oGWfEXxd8W+G5/G1jcR6bf3mjz6dY2DGIxRefcDDSSHJOwHnH4Zp/iH4ifELwPea/4c8SXmi6tqMXhyTW9PvrS1aJUKSBGjkjLHIyeDkdPfh174o+Dl/4f1/xNqGia1LZ+J7m2s7tZ7GXN3JtYwmJCewU4K98VhW+tfADw54auNtvrt5b+JIGsZ7iRJ559qttNsXY7kYEfcHPQ0AavhH42a5q3iHwZoGpW9rp2qXDzJr1u0Z+4sQkjmiOeEYHPf0pPAXxq1vXPEesW95caObS6sL270KOAhpU+znGJgG/iUFhnHAqa91b4J6xdafqVzZalDq+mlNDtYPLkivNsqYVdgOWXafvHpWv458O/Bv4f2GhPqGim0uYC0OnQ6dG7XdxlCrKQnzSDaTnNMR3Hwc8Qah4q+GGgeItV8r7bf2gmm8pNq7iT0HbpXl2h/FrxZefD7wlrcxsPtmq+KX0q5xAQvkCZ0+UZ4bCjmtX4Qap8I/Clpp6eDp9Shi1+9/s1IrmSV/IuI1LCJ1c/umwx47/hWHokXwHh17TPGOlx30k11qt0LK3WSRoEuolLSuIc7V4Gc4oAxJf2gPFVn4c8R/2la2Vvfx6jLDod15B8m5SKYJJEwz/rFU5966PxB8YfFGl6j4z0+C30+a5tNa0zSNHMqFY4nuoixkmIPKgg9MdqliHwL1/4Y2aJBLd6DqPiAmIbn82O/kfJyc7kyffGKdJq3wb1a68e2M+j6pdRTNJJr80ltIYN9khB2vnCuoXjbgk4NAFTxT8SviB4HHirw9r15o2p6tYaEus6fqFtatGgXzVjaOWPceQTwQeRVrwN8ZNc8QeN/CHhm8tLfT9QuIp11yzaI7kkVN0bxnP3GHI61keGr34A/wDCD+KljXVPs91bQLqZ1AzG9uIHP7kIzHcVJAwAcV6Z4Q8P+CfFGpaP8QbHQ7601LT7drG2ku43gmEYG3DoT83HQnNAHoVFFFMQUUUUAFFFFABRRRQAUUUUAFFFFABRRRQAUUUUAI3Sm089KZg0AFFGDRg0AFFGDRg0AFVNa/5A19/17Sf+gmreDVXV0d9JvERWZmt5AABkk7TxQyo7o8p8b/8AJsE3/YOT/wBDqL4+f8i58Pv+xgsP/QTWl4t0nVLr9nSTSrfTruW/awRBbLEfN3bum3rmrXxV8K634j0Xwbb6XbK8mn6taXV15kgTy40U7jz1PsKwkm18ketSqRjOLb+1L8kcn8U/+To/h/8A9ep/nNXO+FY3l/a78RJGpZjDcr+Jj4r2HxH8Podb+KGieN59SliOkQeXFapGMSNl+WYnph+gHbrXUWGjaXYX13fWenW8F1eP5lzMkY3yt/tN1NP2bbv5i+vQhSUVq+Tl9He55X8BvhHP4NOpap4gmhuLzUkMbWagPFHHv3jcf4jkD2r2KjBowa0jFRVkefiMRPETc5vUKKMGjBqjAKKMGjBoAKKMGjBoAKKMGjBoAKKMGjBoAKKMGjBoAKKMGjBoAKKMGjBoAKKMGjBoAcvelpFpaACiiigAooooAKKKKAPKPhB/yNeqf7rf+hmvSJ9W0uHUVsJruFbtsbYyfmOelebXGm+JPCHim5vtJ05762nLbdkZcFSc4IXkEVZ8MaTr2ueMV8QazZNZxxkHa6FM46AA8/jTEP8ADv8AyWPUv92T/wBlpnhP/krGr/Wb+dXdB03UIvirqF9JZTpausm2YoQhztxzTfDOm6hD8TNUvJrG4jtpDLslaMhWyeMGgDO+H9pa3Pi3WGuLeOYorld65x81VfhhZ2txbeIZZ7eOV4oMRlhnbkPnH5D8q2/AGm6ha+JdYmubK4hjkV9jPGQG+bse9V/hrpepWdn4gW7sLmAzQgRiSMjecPwPXqKAE+FdtDd+G9YtriVooHkw7BsYGPWqGqXHhyHQr7S9D0ua/KqWkvCvEZ/vZ9BU/h3RNa/4QfWrMWVxDcSyKyI6lC4HUDNRaY/iJfBtzoNr4XniYo3m3EiFS474BAy1AEEVvDN8HZJ5U3SW90fKY/wZZc4/Wrkdnb2fwkkv7aMR3NwoSWQdWG88VZ03RNUl+FF3pv2OWO7M+8ROpViAyngH6Gk8O2msat4Mu/DV3pc1mYY90EsqMgdt2ccigDn7O6WXwedNi8MvLK6nbdquTu9a9B+FMd1D4SSG7jkjdJnCq4IIXg/1NcpY6n4x03w//wAI/b+H7tJ1JRLlEbCjPrjH45r0Hwlb6nbaHCmsXDT3rZaQsc7c9Fz7UAL4vvPsHhq/ucgMIiq59Tx/WvI9LutHX4f6lZ3F0q388okSMqckr05r0D4rx39zoEdnYWc9y0soLiJC2AB3x9ah0f4faGdFt/t1mzXhiHmMZGHzY9M0AZmhXv2r4P38ROWtopI8e3Ufzqto/wDyRy+/66H/ANCWofDel6xZ6J4l0mTTrsLJC3kkxHEhBIGPXINaOlaZqKfCq9sXsbhbpnJWIxnefmXt1oApw/8AJFW/66N/6HWzoNnp998MbWPVLhre1UF3YNjo1UYtL1IfCRrA2NwLrzGPk+Wd/wB70qLVdH1iX4Y2FrDZzmaGTdLBtO8jJ7daAMXxZeaNN4dS10XSZRBBKB9tdMbjg8fj/StDxgzN8LdALEk7U5P+7TNXPiLVPBtvpdv4XntobZk3kqd7sARkLgHuc9aveJ9L1Kf4b6LZw2FzJcRBRJEsZLLx3FAFXxtY2dt4D0Z7e2ijclSWVcEkjnmofiGzSWHhi3ckxG3Uke52j+VbPjfTdQuPBOk21vZXEs0e3fGkZLLx3FM8beHdSvfDmjXdjbvJc2UKrJDj5sYHb2I6UAbWveB9K1FbVrVVsHhOd0S/e6Y/KuP8fTGHx7arNbm+SCOMCE/x8f1qzqF14x8UXdlZjSbrTI42/eSbXjB6ZJJx6dK0PG2i6tZa/Y6/plq995KosiLksSvt15oAwgbm/wDHOk6haaFNp0azxLIFQ4Pz8k/ga9hrz7S77xhr3im2na0utI02EqZY3BAcA5I5AJJ6fSvQaGMKKKKQBRRRQAUUUUANkRZI2jbO1gVOD2NedWE3/COHVryzh89o75rdTdXhVEjChsfMeTXo9cpqXg5buWSVNQMUj3b3AJhDgbl2kYPH400Bma54r1S90nUP7KsVjjj0+O5e4aXa0QdSeBjkjFX7TxTdxmO1ubOMyrc29s7CQkEyR7i3SrNn4Rhg0+9s3u3dLuyitGITBUIpG7r71Xj8GzDUYbqTWZJFWSKWWMwKBJJGu0NnPHHajQRjfEaZY/Em13vBJ9g/0XyHYBZi4ClscY+taq+L5rfXk0i4tYnERWGaQSjzPN8reSF/u9s+tauueG4dVvLm4kuGTzrM22Audp3ZDdeoIqtF4VaPWJNQOou6SqGmiEKgySCPZneeQD1x60DMU+K7jUbILqGlLEjC2ni8u4OWWSTCkkdOnSrT+N7hPtch0xPIWKZ7VvN5kMZwwYdqyvC3h+8vrie3uPt8FvBFbxxvdWwjIMchbYAD8wxj5q228DozXatqcphkjlS3jMY/c+Ycsc/xUCGf8JdqQ066kk0y1iureZEZZLoLGFZN4O498cYHrU/hDUjqviK+vV3rFPYWsqxlshCQ2aL7watxK8yagY5DPHMC0AcDbH5eMHg5BzntV7w54cGi3KSxXjSL9kjt3QoBuKZw3t1PFAHJeHL6HT9O1LWBZ3099bvL+8ld/Jcb8BQTxmtO48bXsFoyy6bbx3oujAUe4xGAE353euOPrVyLwleJp93pra4zWM5ZhD9mX5Czbs7s5NLfeDRO8s0OomGdroXCOYFcL+72EbTweKAK/wDwmV1Ilxc2+lqbW2sUu5XeTDLvQkLjvyMUlv4yvY2P9pabDbrHKI5mWbcF3R71P49KvXXhxIbDV/3s1ybuySAoqgOdikZHbJz7VycGnaheaBqkNxZajcPf3UMcDTWvlMNqgFmX+FQM896AOp1vVrib4fSahs+zXF3CEjAb7rOcLz+INZkXiq+sPDulpBZpe3AtpzcF5duBB8rHPc10msaDb6np1lp8z/6LbyRs8e3IlVOin0Fcf4t8OSaXYqmli/cOblYktrYSCNZVH7sjOQCR97tQgNVfGztrUVkLKIxMFV2835w7R7+F7r2zUVr44uvslzcXelpHttRcW4SXPmAvsAPpzVzT/Cckd5FfG9aHfCnnweSrEuI9v3zyB7Cj/hCYDZm3a+kI+xC1DBACCH3huvr2o0AivfFup6ajJqmjpb3BhZolEu5ZZA6qAD6HePyNdhGWKKWADEDIHY1xmq6JdT32h2N3LdalNFem7mu2iCxoij7nHAyQuB9a7SgYUUUUgCiiigAooooAKKKKAPI/ipJqWm/FLQtes9HvNRitLQ7lgQnJJkGM/wDAgat/8LS1n/oQtY/75P8AhXqNFMDyx/HvjrVF8nQ/Al1DI3Amu8hVP5AfrV3wZ4Bvzrq+KfGl8NR1YcwxDmOD0x2yO2OK9GooAK4j4heAxr11FrWjXZ0zXbfBiuF4D47Nj+ddvRSA8ri8ceOdAT7N4l8H3N4U4+1WXKv7+n60snxB8YayptvDXgq8jlbgT3Ywie/p+Zr1OimBwHgTwFPZas3ibxTef2nrsnKnqkHsvv8Ayrv6KKQHFfETwKniGeHWNKujpuu22PJuV4D46BsfzrAh8a+O/DyC18TeEbi/2cfa7LkP7nt+teqUUAeWSfEPxdrCm38N+Cb1Jm4E12MInue35mtLwN4DurbVz4n8WXg1LW35QdY7f6e/6CvQaKAK2qqzaXdqqksYHAA7naa4b4B2V5Y+DJob21mtpDeysElQqcHHPNehUUAFcj8U/Ca+KPD5Fv8Au9TtD51nKOCGH8OffH54rrqKAOV+GOt6jrHh1E1myuLTUrU+VOJYyvmEdGHrmuqoooAKKKKACiiigAooooAKKKKACiiigArlPi34Tbxx8PdW8MxXQtZbuLEUrDKq4OV3DuuRzXV0UAeFWPgr4jeJ/Enh/UPF2l6NosHhewuYLUWdz5rXsskPlA9P3aYwdp+ldT+z18Opvh/4LtrfUJ7ttVlhC3cTXhlgjZWYjy16LwecV6ZRSsO54Z4L+CbRaxq2veJZrqa7TVrq+0mzW6BtUZwQshQfx8+tcp4J+A3iy20ibRvEU8U8V94ensIbk3Ac6TM8jMVjX+KNxtzjnk19PUUWC54RpHgf4j6/rXhCLxZpmi6Rp/g+N/ImsrnzHv5PK8pcDH7tcAEg/Ss/wv8AAW7sfhzfvqE1xc+K30+7s7OGW7DWtsJmJwg6DPGTmvoeiiwXPmfTvhF49uPh7ovhye3bSLqw1yyumul1g3LLFGjh5Y9wxGQSCEGf0rZg+FviwfDXwnoDWNlHqek+L4dV1GdbkEXiK7FrjJ/jYEfL7V7/AEUWC55jrHw/mu/2idH8erp9m1hbaRJBPKxHmfad3yNt74XjPak+LHhPxPP458N/EDwhb2Wpalokc9u+nXk3lJNFKMEq/RWHvXp9FOwrnztrfwf8aat4E8TarJJY2fjTV9bt9ZtLe2l/c2bxDYqh+7bGfJ7nFQ+BfgNrXhnxtNdRzQy6LBoki2cTS5I1CaBY5Xx2BIPPvX0fRSsO58xaf8BfFWl6V4Jk0ya3gntrm3k8RWXnDypHikLLMh6bwOD65q3pHwp8dWmofEKCTTIjb+IBqrWdyNXPl5uA3lq1vjbnOMsTkZ9q+kqKLBc+bPD3wh8XaLoGt2GqaBpni2S9s7COGS91Dy3SOJAHtlYfd2N9xvzr1P4D+HPE/hjwU1h4punkuGupJLe3e6NybWEn5YjKfv49a9AoosFwooop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JyBR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6hqNhp0LTX97b2sajJaaQKB+dcnd/Fz4YWspiuPHvh6KQdVa+TI/Wi41FvZHbUVy+i/ETwHrUoi0nxfol656LFeIxP6106OkihkZWU9CDkUA01uLRRRQIKKKKACiiigAooooAKKKKACiiigAooooAKKKKACiiigAooooAKKKKACiiigAooooAKKKKACiiigAooooAKKKKACiiigAooooAKKKKACiiigAooooAKKKKACiiigAooooAKKKKACiiigAooooAKKKKACiiigAooooAKKKKACiiigAooooAKKKKACiiigAooooAKKKKACiiigAooooAKKKKACiiigAooooAKKKKACiiigAooooAKKKKACiiigAooooAKKKKACiisDx74kh8L+HpdRdRJMT5cERP33PTPsOSfpUVKkacXOT0QpNRV2bk80MEZknljiQdWdgB+ZqOC8tbmNntbiK5C9fKcN/I185yWniPxneG61DWLFJJD+7jursIB7Ko6D8qr32meJ/AmrW93Ir2r7gY5on3Rye2e/0NeI85kvf9k+TucjxT35dD3TWPGdnpM/lX+manDn7rGJdrfQ7sGo7P4geHLhgrzzW5P/AD1iOPzGaxbjxHav4mtfD2tos2n61ZxXEO/rBK4PyZ9CRx6GuK8WaQ+g61LYuxaP70Tn+JD0/wAK+qy/6tjU4q6kjzcdjMVhffi04+mx7nZXlrewia0uIp4z/FG4YfpU9fPOmaneaZci4sbp4JB/dPB9iO9eseB/GVvrgFndbIb8DoD8svuvv7VeJwE6K5o6o2wOcU8S+SS5Zfgzrqgv7y2sLOW8vJkggiUs7ucBRU9ef/HuR08BsqsQHuY1b3GeleTia3saUqltkerUlyxcjR0b4j+FNV1NNPt72RJZG2xmWIornsAT/XFdfXyDGzJIrqSGVgQR2Ir66tWL20Tt1ZAT+VeflWPqYtSVRarsY4as6t7iXlzb2ds9zdTxwQoMvJIwVVHuTXOP8QvBqsVOvWxI9AxH8q5X9oq4lj0DTbZWIjmuGLgHg7RkV4pDG80yQxIXkdgqqO5PQVhmGbVMPW9lCKfqRXxMoS5Uj6U/4WH4M/6D1v8A98v/AIUf8LD8Gf8AQet/++X/AMK8M/4QPxh/0L93+a/40f8ACB+MP+hfu/zX/Guf+1sd/wA+vwZH1mt/Ke5/8LD8Gf8AQet/++X/AMK2ND1zSdbheXSdQgu1Q4fy25X6jqK+dP8AhA/GH/Qv3f5r/jXovwT8I67ouq3ep6rbmzjeDyUhZgWc7gckDsMfrXThMxxdWqoTp2T8mvzLpV6kpJOJ6vXO3/jjwnY3DW9zrtosqHDKpLYPp8oNT+PbmW08G6rcQsVkW2bBHbPH9a+WR93J/GtczzKWElGMFdvuViMQ6TSSPpj/AIWH4M/6D1v/AN8v/hR/wsPwZ/0Hrf8A75f/AArwWw8H+JtQs4ryy0W4nt5RujkXbhh+dT/8IH4w/wChfu/zX/GuFZvjWrql+DMfrNX+U9z/AOFh+DP+g9b/APfL/wCFXdH8X+GtWuxaafrFtPO33Y8lWb6ZAzXz/wD8IH4w/wChfu/zX/GtnwZ8P/FZ8SWE9xp8lhDBOkrzSMBgKc8YPJ4rSlmmNlNRdL8GVHEVW0uU+g6KK5f4h+MLTwnpYlZRNeTZFvBn7x9T7Cveq1Y0oOc3ZI7ZSUVdnQ315aWNu1xe3UNtCvV5XCj8zXJX3xQ8G2rlBqMlwR18mFmH54xXgviLXtU1+9a81W7eZ8/KucIg9FHQCrmh+D/EutQibT9JmeE9JHwin6Z6187UzutUly4eH6v8Dhli5SdoI9qtPip4OncK17PBnvLbsB+ma6zStU07Vbf7Rpt7BdRf3onDY+vpXzfq3gXxXpdubi60eUxKMs0RD4+oHNY2kanf6Tereabdy206n7yHGfYjuPY0o51iKUrYiH6MSxc4u00fWtFcZ8L/ABtF4qsHhuVWLU7cDzkXo6/31/qO1dnX0VGtCtBTg9Gd0ZKSujI1vxNoGiyiLVNVtraQjIRmy2PXA5rN/wCFh+DP+g9b/wDfL/4V8++L7mW88U6pcTuXdrlwSfQHAFLoPhrXNeilk0nT3ukiYLIVYDaT06mvnZZ3XlUcacE/vbOF4ublaKPoEfEPwZ/0Hrf/AL5f/CrVn408KXcgjg1+wLHoGlC5/PFeCSfD/wAZRruOg3BH+yyn+tYWo6ffafP5GoWc9rJ/dlQrn6etEs5xdPWdOy9GgeKqR+KJ9bIyugdGDKRkEHINLXzb8PPG2oeGNRjjkmkm0t2AmgY5Cj+8voR+tfR8MiTQpNEweN1DKw6EHoa9nA4+GLg2tGt0dVGsqq0H0UUV3GwUUUUAFFFFABRRRQAUUUUAFFFFABRRRQAUUUUAFFFFABXL/FDxengfwnLrzafJqBSVIlgSQIWLHA5PArqK8p/arnhtfhDc3Nw4jhivIHdj2Aapm2otombai2jAP7QF2Dj/AIQWf/wZR/4Vx3xG+N3xJ1i3Wz8H6LZaBEy/vbqa6Wa4z6INuxfqQ30FeCah4l1zUb9pbO6ubSKVwltbQIGdsnC9iSzelfR3wp+Aet3mhDUvH/iXVbe7uAGhsLV0U26/9NG2/M57gcDpz1ry6c8ZVWjR04nKs0y+nTrYjkTlqovV280fPWs6L401u6N3rbHVLgnPmXmomUg+wYYH4AVXXwr4jUYWws1HoLoD+lfX/wDwz94b/wChi8Sf+BS//E0f8M/eG/8AoYvEn/gUv/xNJ4XFPdr8TuocU57Qjy0pwivKCX6HxtfeHNajUm50Ezr3MTRy/pnP6VreCfiJ4x8H3gXw/wCIr60MZy9hdFpIiPQxScqP93b9a+s/+GfvDf8A0MXiT/wKX/4mqOq/s0eCdVRV1DVvEE+w5RjcqGU+xC5FaUsPiIvVr5XPRocW4us+TM6MKsPS0vk/+G9TkPDv7VckwtrDV/BoGoONpmhvlSCVvRdwypPofzNdZbftASte2sFx4KuIY57mKBpBfxsU3uEBxjnBNeCfHP4O6r8OZ/tIkk1Xw1cPsivGX54GPRJscfRxgH2qHwNNNceHvD8lxI8sn9oW6lnOSQt0oGT9AKVXEV6c4xfVpHmcQ4XDYeNLF5fUvSqO3K/ii+39fifedFFFeoeYclffEjwTY+PbfwJd67HD4juArQ2TQyZcMCRhtu3nB70fEX4k+CPh6tk3jHXodK+2lxbB4pHMmzG7ART03Dr6185/tt2snhP4rfDz4n2q7fs12kNw47mNxIo/7531l/tV6a/xU/aI0nwTYys8GmeGri9LIc4kaKSVfzIgH40AfWum+JtB1HwlH4ss9Rjl0WS1+1pd7WCmLGd2CMjjtjNVfAPjbwv480Z9Y8J6oup2CSmFplhkjG8YyPnUHuK+SPCfj9rL9gnWLVpsXlrcvoynPKmR9yj/AL4Jrpm8Sa/8BP2S/B19oNrZ/wBo39yj3S3UZZczBmJwCOcBaAPrOivHvjt8S9f8EfAK08daTDZvqcy2ZZZkLR/vQC3AIPfjmuM+Nfx28W+CfhV8OvFmnWenT3fiGFJb+KSNiv8Aq43ITB4zuI79qAPpSivkjxt8Y/2gvAtlpfjrxR4c0FPC2oyp/oEOWlgRhkB26qxHQ5IzXSftB/tBa74KfwDqXhHTrTUdO8SWxunhnQmV1zHtRSDwSHI6HmgD6Tor5L8XfGX47/C/WtG1j4k6FoTeHNWl2tBZglrYcEru6hwDnnIODXbfGr4zeJbXxpofw7+F9jYXfiHVrZLprm+bEVtE43KcdOnJJzx2oA9+or53+G/xa+IWjfGKz+F/xYtdHludUgMunalph/du2CQp7c7SOgIOPWuV1n49fFnUPiv4w+G/gvw7p2o6nZ30kOnSeXjyIY3YPJJlsE/cA7cmgD6p1HULDTbf7RqN7bWcO4L5k8qxrk9BknGas18DftYXXxcm1DwUfHNrosDGZWsEtmO4zZXd5o6DnHSvp651L452XwqaaTR/Dd141e+EapFI32SK3OP3jEkcj5if5GgD1uvOvEXxd8P6H8XtI+Gd1Y6i+q6qgeGeNEMKggn5iWz/AAnoK8am+MHxh+HXjnw5ZfEhvCus6Lrl2LUy6TIC9uxZQTxjkbgeQQRnnNV/isQ37eXgNh0NvGR/3zJQB9ZVy3hP4h+DfFXiHVvD/h/W477U9Ido7+BYpFMLK5QgllAPzAjgmupr5A/ZRma2/aC+NNxHgvFcXTrnpkXUpoA+v6K+Pvhv8bPj/wDFLSNUh8HaH4djuNMkL3F9MrKpXHyxIpyC5wT+I6V2nwf/AGhdU1v4OeMfEvifSIjrXhNW+0RW+US4ODt452nIIPagD6NqtfahYWAiN9e21qJXEcfnSqm9j0UZPJ9q+ZPgt8Qvj98STY+KLC68FjQZL9UutPDYuIoBIA5A5YELnGTzXnX7U83xQPx98JrqkOhiZb8/8I4sTsVePz/3Znz0bpnFAH1V8YPi14Y+Fq6U3iOHUZRqk5hg+yQq+GGOW3MMDn3rtbvUrCysRfX15b2dsQCZbiRY1GemSTivmr4+/Ebx/wCBPB3gqTxRonhS916/v5IrxWtjPBGoI2mPJyDg9a4P9vC48fPrGgjUItJXw2b1W0Yws3nNJ5a7hKOmM5xjtQB9t0V82/Fv4ofGD4YfBi38QeJrPw2PEU+tC1VLZXkg+zGIsDjIO7cp/Cuv+OPxN8QeC/2f7Xx3pMNk+qTC13LNGWj/AHo+bgEH9aAPX7meG2gee4mjhiQZeSRgqqPUk9KSzube8tYrq0uIri3lUPHLE4ZHU9CCOCK+Pf2pfEfxI8Tfs7aRrzw6MnhnUbK0n1Jk3LcLcmXgIOmz7v611/wp8e+Nfh1+zj/wlnjyz0eTQ7LSLJfD0Vk5E1xuXaqy54BwUJx/tUAfTFFfJN18WP2iNJ8FQfFHU9N8Ky+GZQk76YhxcJAx4b1HHuT6ivpvwH4ksfGHg3SvE+m7ha6jbLOgbqueo/A5H4UAbdFFFABRRRQAUUUUAFFFFABRRRQAUUUUAFFFFABXJ+KPiF4Z8O3psr+8LXI5aKJS5X646V0t/KYLOeZeTHGzAfQV5p8JvCek6nok3iLWbGK+vtRuJJC1wu7au4gAZoA6XS/iN4P1CB5Y9Zgh2DLLP8jAfQ1CvxI8P3Mpi0uO/wBUcdfstszr+eMVm+K/hN4a1aJn0+L+y7rqrQ/cJ916flXNeHPEWufDa8i8P+K7NX0lmxBeQpwv4jr9DzQB6Ha+MIZHxdaPrFmv9+W0bb+OK6O3mSeFZY2DIwypHcVHZ3MF5bR3VvMk0EihkdTkEVOuAOKAFopMimT3EMC7ppo4h6uwH86AJKKgtry1us/ZrmGbHXy3DY+uKnJoAKKTdRuoAWik3CjcKAFopM0bhQAtFJkUbhQAtFJuFG4UALRSbqM0ALRSbqNwoAWik3UZoAWikLUbhQAtFJuozQAtFJuo3CgBaKTcKM0ALRSbqNwoAWik3UbqAFopN1G4UALRSbhS0AFFFFABRRRQAUUUUAFFFFABRRRQAVwfxN8MX3i7V9K06Kb7NZW6STXE2M4JIAAHc8Gu8rO1/W9L0GxN5ql3HbxdFz95z6KOpNYYmnTqU3Go/d6kVIqUbS2PEfiV8OE8L6Wmq2d891DvEcolUBlJ6EYrX8MXMU/wwurfxu8sWnxyqbF5P9bIBzhAeTyMfjVTxr8VW1QfZdK0uFYEfckt2odsjowToPxzXA3Vzq+v34knku9RuTwoALkewA6D6V8pVr4ejWk8PqmrW6f8H+tTzpThCT9mT+KdeuNa1+XVtvkbSot41P8AqkT7gH0/nXqHxoO7SdC1KRds0iFH/wC+Qf5k1ieAfhfqd5ewX3iCE2dkjB/If/WS45wR/CPXPNTftFa1D/aWm6LCw3W8ZmkA/h3YAH5DP419NwlhsR9ZdSovi/4OpxZjeGCqSqdbW9bnD/bPen2+oy288c8ErRyxsGR1PII71zv2v3o+1+9fpPsT4tVbbH1L4A8RR+JPD0V78ouEPl3CDs4/oev41z3x+/5EYf8AX1H/ADrhP2fdcaHxbPpTP+6vICwH+2n/ANYn8q7v4/f8iMP+vqP+dfBcQYb6vCrFbWuj77AYx4vBc732fyPAh1FfXVl/x5wf9c1/lXyKOor66sv+POD/AK5r/KvmeHt6ny/U3wP2jy39o7/kF6P/ANfEn/oIryTw/wD8h/Tv+vqP/wBCFet/tHf8gvR/+viT/wBBFeOWVw1rewXSqGaGRZAD0JBzXFmztjW/T8kZYl/vj66orw7/AIXPrX/QIsf+/jUf8Ln1r/oEWP8A38ave/trCfzfgzs+t0u57jRXh4+M+s550eyI/wCujf4V6h4B8SxeKtAXUo4DbuJDFLGTnawx0PcYIrfD5jh8RLkpvU0hXhN2ixPiT/yImsf9ex/mK+Xx9z8K+oPiT/yImsf9ex/mK+Xx90fSvC4g/jQ9P1OLG/Ej6a+FX/JPdH/64n/0I109fP3hz4paromiWulQaZaSx2ybVd3YE8k8/nWh/wALn1r/AKBFj/38avRoZvhYUoxctUl0ZvDFU1FK57jRXh3/AAufWv8AoEWP/fxq7L4Z/EM+Kr+bTryxW1ukj8xDG+5XUEA9eh5rpo5phq01CMtX5GkMRTk7JnfMwVSzEAAZJPavl/4ga5J4h8VXl8zEwq5jgU/woOBX0X4xuGtfCmq3C/eS0kx9dpFfKo6Z9a8ziCs0oU1tuc+Nk9InoHwY8JQ+INWk1DUI/MsbIj5D0kkPQH2HX8q9/RVRAiKFUDAAGABXD/A61W3+H9tIq4aeV5GPrzj+ldzXpZVh40cNFpavVnRh4KNNeYHkV4l8b/BsenyDxFpkAS3lbbdxoOEY9Hx2B6Gvbaiu7aC8tpLa6hSaGRSro4yGB7Gt8bhI4qk4S36eRdWmqkbM+bfhNcXNv8QNL+y7iZJDHIB3Qqc5/n+FfS9Ymg+E/D2h3L3Ol6XDbzOMFwSxA9BknH4Vt1jluDnhKThN3u7kUKTpxs2fJ3iL/kYdR/6+pP8A0I161+zj/wAgvWP+u8f/AKCa8l8Rf8jDqP8A19Sf+hGvQ/gh4l0PQdP1OPV9QitHlmRow4J3AA56CvnMtnGGNUpOy1ODDtKrdnt1ch8XtKtdS8DX8s0a+baxmaF8cqR7+9Pl+I/guNSTrkTeyxuT/KvPfif8SrTWtKk0XQ45vIm4nuJF27l/uqOvPqa+hx2NwyoSTkndbbndVq0+R6nlvavpr4WXElz8P9HkkJLC3CZPopKj9BXzRDFJNMkMMbSSyMFRFGSxPAAr6p8I6YdH8M6fpjfft4FR/wDexz+ua8jh+Mvazl0sc2CT5mzUooor6o9EKKKKACiiigAooooAKKKKACiiigAooooAKKKKACiiigAr5g/bX8Z+Y+n/AA/tHBRgt9qPfgHEUftzlj7Yr6fr87fjHrkviL4leJ9XDlzPqDwW5/6Zo3lx/oBXPiZ8sNOp9HwvhKdfHe0rfBTTm/l/wT0z9i3w7p+t+PdT1zUrXzm0mFW0/fyodjhpMeo6A/WvsavnD9kezj0/xPrdjGoCwaZbJ+OTk/nmvo+jCSUqMZI8XF5lUzStLF1N5fgui+SCiiiug5gooooAp65pdhrekXWk6pbR3VldRmKaJxkMpr4O162bw74O1C00meWI6ZfSpaSscunl3R2EnuRgflX37XwX8Qv+Rf8AEP8A2Ern/wBK2rzcy2p/4kc9dc1SlF7OaPsf4QeMI/HXw70nxIqqk88Wy7jXpHOh2yL9NwOPYiutr5k/Ya1t9nijwzI52RyQ38Kn/bBR8fjGp/Gvpuu+nLmipHr5pg/qWMqYf+VtfLp+B4p+2r4XbxL8BNXeCEyXelvHfwgLkjYfnx/wAtXkf7C0WreLPib4o8ea9byCe10m00yNpEIyNipxnvtgXP8AvV9jMqspVlDKRggjg02GGGEEQxJGD1CqBmrOA/NnXdA1+3+KupfBu1s5jpN14sE33Gww3YB9MbK+nv25/DN/dfAa0j0WykuIdHu4JJEjUllhVSmcDsMjPtX0P9ng83zvJj8z+/sGfzp7KGUqwBBGCD0IoA+E/jv8YrT4gfs96R4T8M6DrEk1klo2sTPbMIrby12Bd38W5yMH0FWv2pTcQ/AH4JtFCzXCW8ZSMryWEEOBj619tW+n6fbwtBb2NrDEx3MkcSqpPqQBXi/7Vnwt8TfEmHwjH4ZFio0jUGuLgXEvlgIdmNuAc/dNAHiX7Qfxotfib8LtK+HXh3w5rP8AwkN3Pbi8tpbVlMDx4+Vf72W/SqP7U+lal4Lj+CGlpbG71PSbMDyF+bzJkeBig9fm4r7fsdNs4GiuTZ2wvBGqPOIxvOBj72M14t+0Z8KfFPjz4lfD/wAQ6C1iLPQLwTXnnzFG2+dE/wAowc8If0oA8T/aU+KVv8crDwz4C8D6Dq8moy3olukuLVkMD7doT8MsSenFP/aQ8Bp4X+LvhvxT4r0vV9Q8ISaXbWF5NpkjLLA8Uew/MvPvjuK+1oLCxgupLqGzto7iT/WSpEod/qQMmp5Y45o2jljWRGGGVhkEe4oA+Q/gzpfwC1z4waCvgix8Z3+qWrNdx3t5NKILcxqWAbf1yRjHvWh+zpbSL+2N8VriS3dQZbgI7IQCDcDofwFfUtjYWNirLY2Vtaq3UQxKgP5CpkhhSRpEiRXb7zBQCfqaAPlf/goHp2oLD4K8Rw2c9xY6dfn7S0SFvL5Vhn0zgisT9qH4k3PxB+GfhzXvCDa7F4PbVWt9baCFopgyqhCn/ZwzYPQkCvsOeGG4haGeJJYnGGR1DKw9wahhsLGG0NnDZW0dswwYUiUIf+AgYoA/O/4nL8ObrWPB9x8LPDmvjTLbUolv9VvUlIkkLIVjG7uAGJPuK9n+JsMzftz+AJVhlMYtYsuEO0fI/evqqGxsobdLeGzt44UOVjSIBVPsBwKlMMLSiVoozIOjFRkfjQA+vkD9l+3nj+OvxseSCVFeS72lkIDf6TL09a+v6jSGFGZkhjVm+8QoBP1oA+YP+Cd1vLD8OPFfnQPE7a0cb0KkjyU9a5X9lW603RfDvxk1LxLpU15pMNwz3VsYSxmjzJuUA9civsqKGKEFYokjBOSFUDNItvAquqwxqH+8Ag+b6+tAH5369/wiP/CzPDE37On/AAlEGqT3gN1bvHIsUZ3Lgc/w43ZzkYr179ttb3Rvib8N/GlxYXM+ladMv2mWFC21llDkexx09cV9WWem6dZyPJZ2FrbO/wB9ooVQt9SBzUt1b291A0F1BFPE33kkQMp+oNAHxp+2F4s034ieDPh74m8NxXkthNq0qL5tuyOCu0HK9q6f9v7S9Tm8BeENas7Ga5ttNvw1yY1J8sMg2k46DIxn1Ir6hjsbKOBII7O3SJPuIsYCr9B2qaaKOaJopo0kjYYZGXII9CKAPkv9pvxNafGn9m1/EPgqy1GeDR9ZiN3HLblXUCI7iB3A8xeR71xPxs+MVl4+/Z203wj4c0DWJbm1S2bVZXtWEVp5YwBu6Hca+5bSys7O3+z2lpBbw/8APOKMKv5Dim2+n6fbwvDb2NrDE53OkcSqrH1IA5oA+Yvipo+qar+wbpltp9jPcXEFjZzyRIhLhEkUscdeBk/hXOtqlt8Zf2Sv+ED8I2t/J4h8LafYy3NrJCV81owyFUP8RwrED6CvsdVVUCKoCgYwBxiq9lp9hYlzZWVtbFzl/JiVNx98DmgD4A8MTfs+/wDCE29t4v03x7D4jhhEV3psc8xSWVeDt/hAJ7HpX298ItM0rR/hpoGn6JZXdjp0dmrW9vdPuljVvm2ue5+at99L02S8F4+nWjXI6TGFS/8A31jNW6ACiiigAooooAKKKKACiiigAooooAKKKKACiiigBk8Ylgkjbo6lT+IrA+H1u1n4bismXa1vLJHj/gWf610VZ9pJHFqs9qkMwLKJmkK/JnpgH1oA0Kz9d0mx1rTpbDUrdJ7eQYIYcj3Hoa0KKAPHtMn1L4W66mmajJJdeF7yTEFwefs7HsfSvXIZFeJZI2Dqw3KwOQwPTFU/EGkWOtaRcaZqEQkgmXaQR0PYj3rhfhnqV5oWt3PgDW5S8tuPM02dj/rofT6j/GgDtb611S8BVL0WMZ6mNdz/AJ1xni/4e6O+jXl9qGram0kMbSebJOcAgelejPIiRszsqqoyzE4AFeUeJr6++JGrnw3oDvHoVs/+n3/RZCP4F9aAML9nTTL2XWrzWN8q2McZiGScSMf8BzXsnirUm0fw7f6okQla1haUITjdjtT9C0my0XS4NO0+ERW8K4UDv7n1NZ/xIRpPAetKqlibN8AfSrppOSTIqNqDa7GDonjqbUPhTL42bT1SVIXk+zhuDtPTNZuo/Ey6tPhLZ+NxpKPLcMAbbfwMkjr+Fc14Ou7Vf2YLwNcRArbSqQWGQc9PrWRrysv7L+iLIpAaaPg9wXNejDDU+ezWnNb5HlPFVOXSWvLf5noGufE+C1+Glr4y0y0S786VIngL48ticEH6Vc8Y+PJtB1nw1YJp6zLrLAOxbHl5/nXgvxA07UvBts/h1d0miauIL22LfwOMZA9+f1Fej/Fv/kbfh1/vpWk8HSi421Tv+WhnHG1ZKV9GrHbHxzND8WB4JvLBIYZoPNtrnd984zjFGneOZdR+KV94PtLBWtbGDzJ7rd0bH3cfXiuV/aGik0XWfDXje3QlrC6EcuOpU84qX9nS0kvoPEPjC5U+bqt4+zI5CDPH5mud0Iew9tbpb5m6r1PrHsb9b/Ii0/4qeMdWutQj0PwO2oRWVy9u8kcndTjmtnxh8Qdb8OeEtG1O78O7NS1CYQvZs+DGx6CvP/hDouu6lrWu3ml+Km0e2t9Zfz7faCJ8Nk5J6ccV1H7S/myaV4dNrIhlOop5bnlQ3YmtZUaXto07K3z7dTKFet7CVRt3+Xfp/wAEvab8T9atfE2naP4u8KTaOupP5dtNv3Av2z+JH51f+IXxB1DRvEkHhfw5op1fWZYvNMe7CotcFYW/iDXfjPpmg+PNUi83S0F3Zpbx7Y524Ix+X/jtdt8TfBFv4g8RW+qaL4hGjeJYIfkw4/eIOmR19qidOhCpFSXTpt5f8EqFWvOnJxez8r+aNXwV4t1zVdJ1WbXfDU+kXenKSyufklO3Pyms7w14/wBe8RfDp/EekeHBdX4uTCtmsnVQeWzWX8PfF3iDVLXxP4W8T+RNqOlWr5uYfuyLgjnHGan/AGXR/wAW0H/X3J/OoqUVCM5NK6a9NTWnWlOUIqT1T9dCjovxT8Z6vrFxpdn4HMs9lKsd4qy8w5OOf1/KulvPHlxpnxJtfC2sactra30Ya0u93DN/dPvXOfBn/kq3j3P/AD9D+bVt/tAaBDqngWbVFfyb7Sj9ot5h1GOoqqkKTrKny2TS/FEU51vYOpzXab/AuW/jmfUPijJ4P0iwS4t7OPff3ZbiI/3R6np+ddtezxWtrLczuEhiUu7HsoGSa84/Z30aGz8Cxa27ma+1lzc3EzcseSAM/n+ddZ8SIppvAWuRW4Jlayk2gdT8prmrQgq3JHZaf8E6qM6jo+0lu9TzaT4weIriG413SvB0114atpCsl2W+ZlBwWFdf4q+IFtp/w2TxppVuL2GQIUjY4+8cYP0rlPhzqWmR/s5S+ZPCqw2s0cqlgMPk9R61ybQzw/sqgThhvuQ6ZH8JcYrs9hSlK3LZKVvU4frFWMW+a9439Dv9C8dfEDULyx8zwDLFZXLKWn8zIVD/ABflXpOo3H2XTLq7C7jDE0gHrgZxXE/CbRfFOnWUV1rfiQanZz2cX2a38oL5Ixnr34IH4V1/iH5fD2o/9esn/oJrjr8vtLRSt5Hdh3P2LlNu/meSWXxe8W3OiPr8Xgd5tIiY+bPHKOADg10Hif4oQ2HhTQPEGm2P2qDWLhYdrtgxZ6/iK81+Gek/ELxB8P5tJ0O/0200KeaSORpV/ejJ+bFbPxi0CHwv4G8G6FBIZVtdRQFyPvHua7p0KHtFDS9+l9rHnwxFf2bnd2t1736HbfEjx9q3hvxLpWhaRoa6pc6hAZEXfg5BIwPypngz4j6hf+Lx4V8TeH5dF1KSMyQBmyrgdq5b4zpqkvxe8Ix6LNFBqJtW8iSZcop3HqKj+Eseo+IvizqWp+LL8Sa3oyGGK3RNqbTxuHtUKhT9hzNLb536GjxFT2/Km7X+Vup3fxf+IC+BNKtLmK0F5cXUpVIi2PlHU10Oh69Dq/hC38QW6ZWa1M4TPQgZK/mCK8N+Kev6bqHxh8nU7W5vdL0m2aEx28Rk/esOpA+v6Vv/ALPOs/aPA+u+H5GcPp3mtCsgw3lOpxkdun60qmDUcNGpbXr6MqnjZSxMoX06eqJtG+KXjjXLR7zRvAb3tssjR+YkvBIOCK6TxV4+1Hw+vheO60ULc6zMsU8TPg25PX61wHwG0PXrqwj1W08WGw06K+k83T9oxJhueT0zW9+0K6pr3gq6ZgsCakCZCflHI71VSjS+sKnFK3zIp16v1d1XLX5HWeP/ABvN4Z8T+HdHj09bhdWm8tpC2PL56+9UfiH8QdQ0nxND4V8M6GdX1mSHznQthUWud+Nksc/xL8BRwyLI/wBq3FUbJAz14ra+JvgiHXfE0OraF4iGjeJoIRjDj94nbI6+1ZU6VJKDmt0/z0ua1K1WTmoPZr8tbG/8OPE2teIbe7XXfDs+jXVpII2D/dc/7NdkK8v+DXjDXtY1DVfDfiVYZdR0kgNcw/dkHvjjNenr0rmxEHCo1ax2Yap7Smne/qLRRRWJ0BRRRQAUUUUAFFFFABRRRQBW1S8h07Tri+uG2w28bSOfYDNeH3WnTeKLj/hKfG2sLo+nTf8AHpATmRo+wRew98HNer/EdFk8IXaS58klPOx/zz3jd+ma8Q0TS9V+IniqaaWbyoF+eWQ/ct4v4UUdOgwB7V4WazcqkKXLzX2XRvz9DjxMveUbXNyDWvhfpLLHp/h261accB513bz7Ak/yrsND13xXqKKmg+C7TSLU9Jrttqgeu1QCa8/1v4keCfAkj6b4P0eLV7+P5Zb2Y5TcOvzdT+HFeb+K/ir418Rq8V1qrW1s3BgtR5akehxya+hy3hbH1YqVRqC7JJf8H8jxcTnuGwrcb8z7R/zPePGHxH0zwbaSxzaqmveIXXHlxYWGH6gcKPblj3NfPGra1d6rqVxqN9OZrm4cvI57k/0rmjM5JJJJPUnvR5r+tfeZflNLBQtHV92fJ5jm9XHSXNpFbL+t2bf2v/ao+1/7VYnmv60ea/rXoeyR5vtD0z4J3Tn4paIqHO6Vwfpsavc/j9/yIw/6+o/514r+y/pc2o/Ej7eVJh062eRm9Gb5VH5bvyr2r4/f8iMP+vqP+dfn/GLVpxXSJ93w9GSy+cn1b/JHgQ6ivrqy/wCPOD/rmv8AKvkUdRX11Zf8ecH/AFzX+VfE8Pb1Pl+p7OB+0eW/tHf8gvR/+viT/wBBFePaZbrdala2rMVWaZYyR1AJxXsP7R3/ACC9H/6+JP8A0EV5J4f/AOQ/p3/X1H/6EK4s2V8c16fkjLE/xj2H/hS+jf8AQY1H8k/wo/4Uvo3/AEF9Q/JP8K9Ror6T+y8J/Id/1el2PLh8F9Fzzq+o4/4B/hXe+F9CsPDukR6ZpyMIVJYsxyzsepJ9a1KK1o4KhQlzU42ZUKUIO8Uc98Sf+RE1j/r2P8xXy+Puj6V9QfEn/kRNY/69j/MV8vj7n4V89xB/Gh6fqcON+JHrPg/4WaXrnhmx1WbUr2KS5jLMibdoOSOMj2rX/wCFL6N/0F9Q/JP8K6r4Vf8AJPdH/wCuJ/8AQjXT162Hy3CypRk4atL8jphh6binY8u/4Uvo3/QX1D8k/wAK6fwP4F0jwnLLcWbz3FzKuwyzEEheuAAABXVUV00sBhqUlKELM0jRhF3SMfxtC1x4Q1aFfvNaSY/BSa+Vh90V9fyossTxyLuR1KsPUGvlbxdpM2h+JL3TJlI8qUlDj7yHkH8q8biCk/cqdNjlxsdpHvHwWnWb4eaeq/8ALIvGfruJ/rXZ14t8A/EsNpNP4dvJQgnfzbYscAv/ABL9Tx+Ve0162WVo1cNBrorfcdOHkpU0FV9RvbXT7KW9vZlht4VLSO3QCrFeP/HzxNE8UXhqzmDNuEt3tPAA+6p988/hWuMxKw1F1H8vUqrUVOLkd14b8deG/EF8bHT71vtGCVSRCpcDrj1rpq+ZPhfaz3nj7SEgzmObzWI7KoJP+H419N1z5XjKmKpOU1syMPVlUjdnyd4i/wCRh1H/AK+pP/QjU+g+G9c12KWTSdPku0iYLIVZRtJ6dTUHiL/kYdR/6+pP/QjXrX7OP/IL1j/rvH/6Ca+XwmGjicV7OT0dzzqVNVKnKzz8fD3xn/0AZ/8Av4n+NXdP+FvjC6kCy2cFovdpphx+C5r6Kor3o5Dh09W393+R2rBw7nCeAPhvp3huddQu5ft2oqPkcrhIv90evua7uiivWoUKdCHJTVkdMIRgrRCiiitigooooAKKKKACiiigAooooAKKKKACiiigAooooAKKKKACvzKsC09/YtNy0l4pfPc7if51+mtfnF4j0t9D+It5osi4ax1t4B9BI2D+IxXHjfgR9Nw/UUcPjY9XSl+B9Mfsv/8AI+eJf+vGD/0I19C189fsv/8AI+eJf+vGD/0I19C08B/u8D4/BfwIhRRRXWdQUUUUAFfBXxD/AORf8Q++p3I/8m2r71r8/wD4nXCpZXtnn5rrXLlcf7K3Mjn/ANB/WvOzFXUP8RMKMq+Lw9OO7nH8zvf2KWYfFXVEB+VtHYsPXEq4/ma+w6+Uf2HNLeXxR4n1plPl29rBao3qzMzsPyCfnX1dXVhlamj6TiucZ5vWce6X3JI8F/aR8f3Nj4p8L+C7G98UaTFe6gDqV1pNm3nSwCNmEcMgByxYDO3kCux134seE/CclnoMx17WNRisYri4htLF7m4ghKjElxj7pI5IPJ54qP4saVql/wDEz4Z3ljY3FxbWOrzy3csa5WFDbSKGY9hkgfjXMwXGrfDD4seONWv/AAnreu6d4nlt7yxvdKtftDq6RbDbyAcryMqemDW586dprXxi8AaT4S0nxVPrJm0jV5PKs57eFpN74+6VAyGzxjGc8V1HhXX7bxF4dt9ct7S/s4J1LCK+tzDMoH95DyK+ctM+Hniqz8P+ABqHh+QST+NptZvLGNd6afDLuZVbsMcZ96+opUEkTxt0ZSp/GgDw/wANeIPij8WLjUdc8I+ItP8AB/hS2u5bPT5G05by5vzG21pW3naqbgcAc8Vp2+reLLH46aB4X1jxAbpD4Olub3yIhHDNdLNt84R84OO2a5z4e6p4o+CttfeB9a8F65rehw3k9xo2qaRb+eGhkcuIpFHKuCx5regh1jXPjxoHi7/hH9SsbCfwZNHJ9pi2tBM824RP6PjtQBZ8PfFLw34a+HGk614m8XXmtQ6jfy2lvftp+x5JAzYTy0zjGMA96f8A8NAeBfJuE+y+Ijqdqx+0aUNKk+2QxhdxlaPtHgjnPevNdA8HeJF8C/CiyufD175mn+Mmur2J4eYIfMc+Y47LyOa9J8NaFqUP7RHj3Wp9LmSyu9FsoLa6aP5ZWHmb1U9/4cj6UAdPqXxJ8N2vg7TPFVoNR1ew1UKbJdNs3nlmyM/dA4wAc5xiuY8T/G/Qbb4W6t4x0Gz1G8uLAyQPZTWUiyW1wq52XC9Yx79PevKdAsfiD4e+Dvw00e6sfFmnaHGLtfEEeixH+0I28xjEpA+YIcnOPatH4f8Ag3xNP8O/jNp8eg67aSa5IW0qPV3LXNwpgwCzHqxP5dKAPVdJ+MHh3/hWlh4w1uLULD7SYbdbZrGQS3Ny6K2yCP70gJJwR2HWt74e+PtA8brfJpX222vdPdUvLG/tmguICwypZD2I5BGQa8M8Z6f4h8W/Dn4ea5p3h3xZaTeD7mGLU7COM219tEAjeW3z94qehHUZra8Lax4b8Cad4u+KE2nePp5kt7W1kk1/KzXx37Y44lbkkF8Z96APV/jJruoeGfhZ4k8QaS6Jf2FhJPAzIGAdRxkHg1w/wY1Pxpq91pOqa18W/DmvW1zYi5n0i0sII51Lx5xuRyw2k88dq6f402+oa/8AAvxJb6fp87399pD+VaoN0hdlyE46mvPv2f18M2V7o+n2fwd1nw5rK6aIbnVrjTBEhdYhvy+f4iD9SaAOmX9oP4dMySJNq72IufstzqA06T7LaS79gWWTouTj14Iz1ruNM8Z6BqHiPWvD8N0y3+ixRzXiSIVCxyLuVwe6kd68OtPCGvR/sY+IvDv9gXS61dS30gsvJ/fSM18zIcdyUCkewFTfHDwz40sdT0bXvBOk3N1d67of/CO6ssK8wK23ZO/+6C4oA76z8daZ4k8a+DLrRfFV5b6fqkF80OmmxGzUREMGQyHlApBIx96rnhT4xeDPE+u3Ok6PJqM32PzxeXbWbJa2rRE7lklPyg4BI9ua5q58GXWh/Fj4WWuk6bM+kaHo99azXEafu4yYAq7j2LHP4ms/4Z+Bdau/2efGfhSa0l0jVNZvtXEZmTYW82RhG5/2SNoz6UAdTo/x08A6nq9pZxzapb2t9P8AZ7HU7mwkjsrqTOAscp4JPbOAe1T+J/jR4N0HxBqPh+SPWdQ1bTtrXVpp+nvO6IRnfxxtA6nNeW623iTxj8LPD3wptvh7rOl6zazWcV7cXFtssrJIGUtLHL0bO35cc813/wAN/D2oWPxY+JuqXmmzxx3n2OOzupEwJ0WEhtp7/NjPvQBu6x8XfAul+FND8UXGqSSaXrr+Xp8sEDSGV9rHZtAzuypXGPvcVhH9oLwH9muMW/iFr+0dheaaulSG6tUUAmWRP4UwQc55rzvwN4O8RReD/hJZ33h+9RtM8X3l1dxSQ/8AHvETclHYdhllIPuK77RvD+pR/GH4tarJpMywalptjDZ3Bj+W4K2zBlU98NwfegDqde+Kfg/SfDOk699tn1CDWgP7LgsIGmnvMjOEjHJwOucYqrH8YvA7eA9Q8ZTXt1a6fplwltqEU9syXFpKzqoWSM8jll9sV4W/gXxVpvg74T+I5dL8TRx6Hp9xZanbaO3l6haiViRIq9SB3A5xWp4i8Fx6n8F/Gt14b0Pxpd6hrmqad9oXXVJubsQ3EWZFQ8hQhYHP92gD1zw38ZPB+u6vNpNtHrNvdize9tUu9OkiN9AnV4M/f7ccHkcVmfBz4wL498UeINFk0XULP7BfywWkjWUiKYkAP71m4WQ/3eKn+Iui6jdfG/4ZanY6bNJZaeNRW6njT5IA0SBAx7AkHFZnwdbVPD/xR8eaBqvh/V4Rq2uzanZX4ty1pJAyjGZOgbjGKAPZKKKKACiiigAooooAKKKKACiiigAooooAKKKKACiiigAooooAKQY9aRmwT9Ko29415ckWuDbIcPL/AHj6CgDQFFAprNgE9h1PpQArYxzXm3x0sDFpNl4ospEh1DSp1ZGLYLqTyvv9PrWr4n8f2Fjc/wBl6PC2s6s3C29vyqn/AGj2rGk8Faprtpdav42vPtF15Dm2sYmxDbnacfU0AV7a51/4oQxKgk0fw2ABcOrfvbph1UY6LXo+iaVY6Np8Wn6dbJb20QwqqP1Pqa8p/Zx1d9upaBM5PlN50Q9BnDCvZaACsrxZq+l6HoFzqWtyiLT41xMxUsNp46CtQ157+0X/AMkg1r/cX+YqZy5YtnRhaKr14UpbSaX3nkty/wAA5tRadfEmpRWsknmPZp5ghJ+mK9de18EfETwSulaXqEc2k2xQhbR9rRbegIPIrx/4C+AfAHiT4fjUPEkNub0yupd5ghCjpxWT8BlTSfjpqukaFcvcaV5c8ZIOVdFHBP0PGazWOrycXN+h7+I4ay6EcRHD8ylT3ulZ+h6J458b/BvxFpUOgazrcw/s+QKjxwuHRk+UjOKuR+Ivhb4+8VeH7Wz1y5m1HTzmyiWNlDY9civD/hjZ+C774ia3H45kgj08NMYjK20eZ5n+Ga+gfBngH4cRQnxR4KtYZriKOQW1xE5ID46VNHFV57NWJzTJcswV4SU3Jpa2XLfoSfGHxh8OP7OuPC/irWPmkILxWoLyRkHI5HANaPwj8QeBbvw9DovhDVknitEI8mQ7ZscksQcZ69q+aPhb/wAIbc/EHVo/iYGMk0sgRpydol3fxfh0r6E8AfCnwb4e8TS+LfDtwZopbcpBGsm+OPI5IPuMUUsRVqLlT93sTmWTYDAx97m9pZWdvdd+iPOdQ/4UdFql95nizWYJzcyGdYmdQH3Hd0Hrmuj0nU/hL4ottA8G2XiK/upbO5ElkHV97uDnDMRXj3w4s/B178T9bh8cSQx6cJJyhkbaDJ5hxzX0L8Pfh/8AC5ru38TeE7WGd7aQ+VcRyFgrjqK0p43E1bXlsycxyHKsvhy8s+ZxTvZct3rY0viPpHhGyvbHx14hvZ9OfRyqpPGfvZIAUgDJ/wDrmsefQfAXxcb/AISXSdUvRPEfIe4tZGibj+Eg1xn7X+uyTf2H4OtW3S3U3nyqO/O1Afxb9Kx/2VtTufD/AI/1jwZqP7t5xuCHtKnB/SksdUjWUE9FpciPDVKplUsY/i3t5LS56O8nw0+E0E2j6hqE9vdarExkmlDSySr06gcVV+G3xA+EnhnTU0HR/EriFpDIGukYcn1OMVwX7XSJL8QvDkUoHlvCFf8A3S/NaPxh+G/wz0f4c3eqaW1vbahFGrQ7JgxkY/w496ipi68pTV9PM6MJkOX+ww86nNzVL2slZa2PZfCfhfQ9H1fU/Eml3LzNrBE0rmQNHjk5U+nNcr49+KPwzmtr3wxquvM6zqYp2tULhf8AgQ4/LNeS6N4t1XR/2W5kjnkWW5v3sreQnlIjy2D6dR+NdH8Dvg94X1z4bx6vr9o1zeairNHJux5K9se9DxNScouG+4lkWDwdOpPGSfIpOKUevd6nrHhDVfCOg/DWC80nVVuPD+nQH/SM72VQcncAM556YrR8G+LvD3jbTZrzw/e/bLaJ/LkJjK846YNePr8NdQ+Hnwm8brcaz9st7u2by7dR8sYB4b/ex1rM/ZU8X+GfDfhDULXXNYtrKaW7DokrYJXHWn7aXMufS5hLJ6DwtWrhm5KLSWnR+Xkb2veFfhJH8RP+EcuNVv7XULmVWbS4mcQuzDIHTHNeqeJ/B+ka74THhm4je308bAqQHaVCngCvm/X9W07W/wBqjTNS0q7ju7SS5gCSochiEwa+r7uUQ28sx/gQt+QreGLqVd5fC9Dz8wyajglTUVrOKbv+Rynifxl4R8A6faWes6qlv5cKxwwj55WVRgHA+nWofCvxA8GeO4rjTdH1dZZniZXgdTHJtIwSAetfPfwx0SL4ufGDV9U8RM89lAWmMRPVdxWNPYYBr01vgXa2HxJ03xH4X1I6PY25EkkCcsWB+6PYiuaFapN80Vp+J6+KyrLsJD2Fao1V5b/3dVt3NDRPGnwv+Gi3XhQa5OklvOzTJLEzlXPJGQMVT8VeOvhL48uNL0268QXHmxXiPbCKJ13SE4APHTJryLxFb6BdftH6nD4peNNIa6b7Q0hwOnHNe0eDPh38HdWul1Dw3b215JZTI++KUnY4OVz+VFPFVpVHKLWj+YYvJstwmHh7XnfNFPRLlu/MuXmqfDrxH8WrC3bWZf8AhI9I3wRW4BVCwPzAkjBPPrVrxlB4K8EeKk+IOtahcabcXH+jHYC0cpx3UDrXy38Sbm8sPjBr+o6ezJcWmqySo6/wkOf0r0j47eMLbxt8D9A1iFgJ/twjuo88pIF5/OlHHT5Zq+xvW4SpxqYaSbcKlrvqm0eh6V4k+FvgO4k1SXWpmn8RD7cJZomcuhJxjA4HXisu08dfBu08V6l4ktvENzFdajAYbiNYXEZBGM4x14rW8HfDrwn4w+G3hbUNf00XNxBpixxtuIwvJrx34JeDfD/iT4q67oer2fn2FqsphjzjbtkwP0q6mKxCkrP4jDB5NlNSlVlUck6WrtbvbQ7G40n4MWmh22sN4q1qGxv5HELxyOoZgfm4A4rc1bx18FdW8IW/hjUdcnuLS3UCKR4pPNQjo27HWuO/aj8N6T4V8P8AhvR9EtRb2iSyMEznknmuh8DeEfgfrVjpdmXs7jV7mFQ8Syne0mMkYqp47EzqcrlqiaeQ5VTwSxLU7TbWiWy7lvw9J8IPBZ0zxZNrl9eG9Rv7Pnuw8m1V4OBjj8ah8XeIPgr4z12PUZ/FN5YagVEZuITJHlfQnHFcl+1XoWmeG7fwno2j2/2eygjkWOPOcAtz/Oug8dfDb4Z2Xwun1e3a3tdRSzSVGScEtJgcY75oljcT7RyT1QUchyp4WlKXPao3ayXR2Vz134a+FPDfhvSjN4ckN0l5h3vGl8xpv+BV2I6V4V+x1d3k3gG+hnd2t4bvEG7ooxyBXui9K0jVlVSnLdni43AxwGInh4vSLsLRRRTOYKKKKACiiigAooooAKKKKAK+p2cOoafcWNwuYp42jcexGK8I8Xw6l4C+EPiCwj3R3lzqa2huF4LQMmQwPuAR7ZNe/wBYXjzw1Z+LfCt5oV4Si3C/JIBkxuOVb8D+marDwpRxdOvUXwv8Djx1CVWjNU/is0j4Xore8beEtc8H6s+n61aNGcnyplGY5h6q39OtYVfqFOpGpFSi7pn5LUpzpScJqzQlFFFWZhSqrMwVVLMTgADJJqWztrm8uo7Wzt5bi4kOEiiQszH2Ar6O+B/wcbR54PEfiuJGv1w9rZ8MsB7O/Yt6DoPr04sbjqWDhzTevRdz0cuy2tjqijBadX0R1vwD8FP4P8GKb6PZqmoET3II5jGPlT8B19yaf8fVY+BMgEgXUefbmvQazPFNppd9oF3b6ztFgYyZmY42AfxZ7Yr81zF1MbGpd+9I/T6eFhRw6o09krHymoJYAdSa+urQFbSFTwRGoP5V5J4f8H/D+z1Iak/iZb6G2uNnlySKEWQR+cA5A/55jd2GBXcS/EDwhFDBNJrKKtxKYYv3MmWk4O3G3IOCCAeoORxXlZPltfDKTqR1dicNTdO/Mzkv2jY3bRtKkA+Rbhwx9MrxXjFtNJb3MVxEQJInDoSOhByK+ifEPifwFqkSaLq2o29wt1u2R+XIdxT7xDAcFe/PFcjq3hb4Vafai9u9auILdoRcBlnZgIicB+FJ254ya58xybE16/tKa3Ir0HOfNFnK/wDC0vGX/P8AW/8A34H+NH/C0fGX/P8AW/8A34H+NdXp3g/4ZajqEen2Wp6jNcyKrBFL8Bl3DcdmFyOcHFNfwn8LU+3F9ZvFWxcpcOZG2q4baVDbcM2eMLk1l/Zua/zP72T7Ov8Azfict/wtHxl/z/W//fgf412Hws+Imtaz4jj0bV1hmWdGMcsabWVlGefUYBqnJ4d+EscFtO/iC4EVyrNG3nHAVSFYt8vyAEgHdjGa6rQdM8CeDfEH2O3mf+1pIQ2ZA8rJGxOCSBtQHaeTjODW+GwGZQqxlUlp11b9S6cKqkm5aG98RI3m8D6vHGpZjbNwPbmvl1fuj6V9RX/i7wxb2cc11q1sYbiGOWMAFzLHJkIQoBLbtrdB2NcDqehfCSe5tZ/7WW1F/wDPCsNwwQgnGTkEIM8c4GeK1zXKq+LlGdNbaFYmk6jTTOG0j4g+KNK02DTrK7hS3gXbGphBIGc9fxq3/wALR8Zf8/1v/wB+B/jXSyeGvhPG92j69chrR9ky+c2d3mCPCjb8/wA5C/LnkgVdg8CfDiafT7ddTvFn1JXazikmKPME+9hWUHjPeuFZZmkUkpaerMlSrdJficb/AMLR8Zf8/wBb/wDfgf41a0r4seKbe9je8a2u7fcPMj8raSO+CDwa6nTfAnw21KOOSw1ie5SWJ5kaO6BBRG2s3TseDR4b8P8Aws+2WV3bahJdGe4WK0F07rHNKQWULuUB+FJ7jirhl2aqXx/ixqnXv8X4nq8bB41cZwwBGa4T4teCT4lsVvtPVRqdsp2g8ecv90+/pW2njXwu9wLePV4pHMInJRHZVjKlgzMBhRgE8kdKZH468JyWEt8utQGGJ1RvkcPuYZUBMbjkcjAOa+gr4T29N05x0Z2TUZx5WfNE8VxZ3bQzRy29xE2GVgVZGH8q7PRPil4q023WCSW3v0UYBuEO/H+8DzXqetH4e+Kli+23FhdSyNFHFIjFZSZSRGARzyVbj2Oelcfrfw/8B2l1qMLeKZrGTTbdbq9jkkRvIibO124yB8pr5t5PjsNN/V3+hxfV6kHeDOf1j4reKr+3aGF7axVhgtAh3/mTxXEotxeXQVVluLiZ+AMs7sf1Jr0q68F/D7SZF/tbxhNt3hdqY6lA/ZTxtYHPTBrurOH4f+BbW2uxNZ2v2pcw3LsZXkXGdwbkhcck8Ad6Fk+PxMk670+/7hewqVH77K/wh8Ev4csn1LUlA1O5UAr18lOu36nv+Arv6zV17RmtHu11G3aBLlbVpA2VErMqqmfUllH4iqdh4y8L37QLZ65ZTtcQyzwhJM744m2yMPZSCDX0eHwqoU1CC0R3wjGCUUfNviRSviPUlYYIupMj/gVetfs5KRpOrtg4NwgB/wCAn/GqfjXSfhzq17Za4fEjWX9sfNA9vGZI7o5xlcKef84rs/Ad14R0zSLjT9BvfMt7LfJdTujAEqSHYuQFOCpBx0xXi4LKMRQxTqzXuq/4nHRouNXmbOvormf+E+8H/wBmnUf7dt/s4k8vO1t+7aG+5jd90hs4xg56VpReItDltLm7j1S2e3tY0lnkV8qiMMqxI7Ec19C6cluju5l3NSiueuPG3hS3vJ7ObXbOOaBPMkDMQFGAT82MZAIJGcgHJ4rYsNQs7/z/ALHcRzi3maCUochZF+8v1Hek4yW6C6LNFFFSMKKKKACiiigAooooAKKKKACiiigAooooAKKKKACiiigAr4+/a58IyaN8V9I8UW8RFlrk0SysBwtxGMEf8CXafc5r7Bryr9qaKKT4WFpI0cx6hbuhYZ2tuPI9DyaxxEVKlI0hiZ4dTlDrGS+TTTOM/ZgljHxC8SQGRBKdPgcJn5ioYgnHpkivoivz71jxBq3hX4n2fiDQrr7Pf2lsrITysilvmRx3Ujg19c/DD40eDPGegrdXGqWeialEAt3Y31ykbRt6qWIDqexH44Nc2X1E6EY9UOhltell1HFNe5O+vZptWf3HpdFYH/CbeDP+hu0D/wAGMP8A8VR/wm3gz/obtA/8GMP/AMVXeZG/RWB/wm3gz/obtA/8GMP/AMVR/wAJt4M/6G7QP/BjD/8AFUAb5OBk8Cvzc8b6h9s8XaxIxAtbO/vI4jnhszuzP9OgH0NfQH7R37QWmyW914N8C6vA7yAxahqsUw2xr0McJzyx6FhwO2a+f/BGltqet6XOiqNLttRtVckZWcmZB5Y9V55P4etcOKlFtR8z6vJKFHLqf9r4zaPwR6yk9Fp2/wCH6H2j+y74Pm8I/Cey+3QmHUdVc6jdowwyGQDYh91jCAj1zXqVFFdqSSsj5itWnWqSqTd3Jtv1YUV518ZvGWteE0sTpeqeC9MjnDmSbxDePHuYY2pHGmC2cnJzxjpzXFyfHXWrj4R+G/FukeG7G91bVfEA0OSzFy3ktLukXfHJjO0lAQSOAe9MzPear6jfWOm2jXeoXlvaW6kBpZ5AiAk4GSeOteVaL8SvFWi+MtW8MfEbS9HhlttEfW7a50iSQxvChIdGEnO4EYz0PpXlnxo8YfEnxZ8BW8Rar4b0K18LaxcWzQRwzyG9tYjOvlySZ+Rs4GQMYzQB9YUwSxscLIhPoGFZPjokeCNeKkgjTbjBHb901fM/7LOmfD67g8IXjfDnxaviRbcTNrsyTfYnlCnLhvN2kHJx8uPagD6xorwFPiz8UNV03xbrWgeF/Dn9l+F72eGc3VxL5t4sXJEQXhWAzy2RnHFX/GXxxMT+FNO8OnQNOvdf0hdYe68QXRitbSAgYU7cF3LHAAI6E0Ae30V8+v8AtAaq3wuk1+w0PStS16z8SR6Bc21rdl7WeR87ZIZOu1vlIznGTXRa549+I2l3Ph3wcdH8N3HjnXGmmASWYWFnax8l3J+dmHTAxk9KAPYKp6vpem6vbLa6pYwXkCSpKscyBlDqcq2D3B5rw66+MPxD0uDx3Z6r4T0Y6t4Ps7a8kS2mkaK7hdyZHTPKgRgkA55U9a76L4gvqfxM0HwvoNtBd2N7oh1m9u2Y5hhchYAuOMudx57CgDvx0ooooAKKKKACiiigAooooAKKKKACiiigAooooAKKKKACiiigAooooAKKKKACiiigAooooAKKKKACiiigApG6UtB6UAch4j1tbvxNbeEbO4WKaVPNu5AcFI/7o9zW/LdaXo9qizXVraQRrhQ8gUAfjXk3jr4YeJdU8YXer6dfW5juX3qXcq8ftxUmk/BeWaQSeIddlmHeOEnn2yaAOh1/4teHbOT7NpKz6zdnhI7dDtJ+v+GazF07x74zQza9ef8ACN6O3Jt4P9c6+57fpXc+GvCWgeHYgulabDE/eUjLn6k1ubeOefWgDE8J+GtD8O2Yi0e1jQMMtMTueT3Ld6s+JbuHT/D+oXkzBUit3Yk+uOP1qlq2j6lHuufD2oiynPJglXfC5+nb6ivKviLH8UdXh/s2+0pTZhskWXKyHsT3/CgDE+BVxIvxHh25xNFJuA9OtfSNeR/BLwHqOjX8mu61D9nmMflwQE5Kg9WNeuUAFed/tF/8kg1r/cX+Yr0SuZ+J/hufxb4Jv9At7lLWS5UBZWXIXBz0qZpuLSOrA1I0sTTnJ6Jq/wB58k6D8N7rVvhBd+N7LU7jzrVm3WSghWUdTkH+lesfsjWvh2Twnqd9a2+NbQtFdSM2T5ZGV2+gr0P4TeAZvB3gJ/C+o3cV/wCaz73RMAqwxjFcz8KPhFrHgPxff6hBrtvPpd4jxm18shgCcrz6iuOnh3TlGSXTU+szDPYY2hiKM6m0k4ea7f8ADnjPwi8FaL45+JWu6Xrnm/Z4TNKvlsFO7zMd/rX1P8P/AAro/gvw+mhaKz/ZUdnAkcFsk5PSvDrj9nTxL/at3fWfi+G1NxM7/u0ZSAxzjIrW8I/A3xTpPiWz1G/8bSXNrCT5sSlgXBGODRQjKno4a9xZ1iMLj48yxXupK0bPdI6Xxp8L/h/8R5ru8sbmGDU45DHPPZOGw47Onr+VeTfCm7134efGv/hBjqTX1jLK1vLGrEx8rlXUH7p9RXTaz+zzr1pq1xd+E/F8ttHO5YrKzK/JzyR1rqfhJ8E08Ja0/iLXNUOq6ttYRED5IyRy3PJNPklKaajZ9xQxmFoYKdKWI9pFx0i07p+r2seLfCjwbo/jj4ra7o+ueb9mjknmHlsFO4SEd6+pvh94Q0XwNoB0bRXf7L5jTHzHBbJ69K8Suv2dfEjaxeahZ+L4bY3M8kmY42VgGYnGRVzRvgT4007U473/AITvzTGDhW3kEkYqaMZ038HzNM2r4TMIx/2u0Ul7tna6R5t478Xx6h8d5/ErWM2p2mm3SrFbxg5YRdPoN38qp6z43874v2njm30m40gGdGmikz83ZiDjvX0P8EvhRJ4DudUvNUv7fVLu+IAcRY2Lkk9fUn9Ku/G74Zj4gaDa2dpcW+n3dtNvSYx5G09RxS+r1eVu/nY2hn2XQrxocl4KPJzXezWulu55B+1i8epeM/DDRPiO7tF2uOwZhz+tcZ8W/h63w+1jSUvL+51PTbxQ5kbKkY+8oGTzjvXsnib4I69rkHhcXHiK187RYVhkcxH96A2Rj04rufjD8Px4+8Hx6Ql1Ha3cDq8E7LkKRwfwNE8O580mtSMHn9LBxw9CE7wXMpad3o/1POf2gdF0uP4B6M3hm3CaVbyxSIF5Ox1PzE9zk8/Wu3/Z01ezv/hHpflzxhrOMx3AJxsI9fSr/gbwHPpvwzbwT4mu4dWtiHjDou3EZ5A+oPQ15Pffs6eI7S8mh8P+LvI06ZuUcsrbfQ44NatThJTjG+mx50K2ExWGlg61bl5ZOSk02mn363O++IHjTwz4q+Fvi6DQ9UiuprS1dJ4xkMMHGcHqM9+leP8A7P8A8KfDvxA8N3mo6zLdxy29x5S+UQARj3Feu+HfgvY6B8OdZ8PWN6H1TVoDHPfSJ09AB6CtX4GfD28+Hnh680y81GG/eefzQ8abQOOlDpOc4ymgpZlRwOErUsHVabkrPZtW1PAR4XsPB37SekeHtMaV7WC6iZDIRuyyZPSvrvU4jNYXMS9WiZR9cV5T4h+Euoan8abbx6msQR28Ukbm2MZLHauOtevlTV0abhzKxw5zj1jHQmpc0lFJ+p8r/sn3cek/ErXtGvnWG6njaNVY4y0cjbgPfmvoLWPG/hfRfEdp4f1PVoLbULsZiRjweeAT0BPbNecfFT4FDxF4ifxJ4Z1X+yNRlO+ZSDsZ/wC8COQT3qD4bfAeTSfEkPiPxdrH9sXduweGLkruHQsT1xUU/aU/cS07nfmEstx7+uTq2k4/ClrzJW32seZavoGneKv2l9R0PVN/2O5u237CAeF9TX0d8NPh94c8Ax3cOgtLsu3VpfNkB5XOMY+teY+N/gLr2u+N9S8R2PiaCy+1zGRFEZ3J7ZFUrH4A+Mre+t538eM6xSq5X5+QDnFRTjKE2+TqdePxOFxuFp01i+VKKTjZ7o5/whpNnrv7SXirR7+MPbXTXaOD/vHB+teZePtF1TwfrGp+Ebx3FvHN50YPSQfwuPwr6g8I/CfUND+L+oeOJNXhmt7p5WW3EZDDec9atfHL4Ux/ES3tJrS7j0/UrUlROybg8Z6qameGlKD73OjB8RUMPjYKUr0nGKfk0tzf+DX/ACSTw7/2D1/lXiH7Nf8AyXTxP/uz/wDo2voTwNok3h7wbpmgyzrPJZ2whaVRgMQOuK4D4V/CfUPB3xC1XxNcatBdxXyyBYUjKlNz7uTXRKnJuHkeBhcZRhTxcZPWa089bnG/ton9x4eP+29dR8LPg94N0xdC8XW/2kakkSzjdKu3cy88Y961vjv8Mr74iJpi2eqQ2P2MsW8xC27PpXnSfs8+MkRUTx6VRRgKN4AFZShJVnLluenhcZQqZXTwzxPsmm7qz1T9CP8AbROdT8NEYOUkGfxrz34tfDqfwPZaLqD6lc6lYajGruWyvltgEr1I6Hg1614g+A2vav4W0LSZvFEL3GmPKZJ5IyxkDNuA/CvRviN4BXxd8O4/DElykNxCkfk3BXIV1GM49DU1MO6rlJrXSx0YPPqeX08PQp1LxTkpadG9H/wxd+E9noFn4B0n/hG4RFYSwrIozkliOST3Oa7AdBXB/BfwfrHgfwodB1TVYdRSOUtAyIV2Keq13g6V2wvyq6Pjsa4vETcZcyu7PuFFFFUcwUUUUAFFFFABRRRQAUUUUAFFFFAFHWtI0zWrF7HVbGC8t36xyoGFeV+If2ffCl7I0ul3l7pZPOxWEifk3SvYqK6aGMr4f+HJo5MTgcPiv40Ez53f9m+43/J4oj2572/P861NG/Zz0mJ1fVteu7kDqkKCMH8ete6UV1yznGyVuf8ABHFHIMvi7+z/ABZzvhDwT4Y8KRbdE0qGByMNMRukb6sea6KiivOnUlUlzSd2erTpwpx5YKy8grO8Tab/AGx4fvtLEvlfaoGi34ztyOuK0aKlOzuWeTw/B1bfUIL631ry5d8pulMAaO4BtPIj3KeCUO4+4YitPw/8Obmw0+xtrjU4itrrUepxwxRnyolWEx+Um7kAk7vbOBxXotFbPE1GtWQqcUcHpnw9W1l05pL8SLaS6g7AR4Li6GMA9tv61l2vwwvm0TU9Nv8AWYJPO0Y6PZvHBjy4Sxbc4PVvu9OOK9Qope3qdw5InD2fgu6s/iTd+KYbm0eC7MReN0YSJshEeFwdvOM8iqZ+GkcOnXX2O/CalJrLatHNIpaPf5jOqMnTbhyDj616JRS9vPv/AEh8kTyS++Dn9oNcXl7rIN/cJNI5ji2w+dJJG+Cn8UeIwpU9cmuh1jwPc3nxAPiZLm18qazhtZonV9yhDJkoQcciU9emK7qiqeIqPdi9nE8ni+Etzc29lb6xrayxWEdpa25tozE/2e38zGTniQmTqOBilT4T3kGmS6Xa61bJaXtotlflrUFzEjkq0Z7OQSCT1PPWvV6Kf1qr3F7OJ5be/CCwk0G5t4LoNqct99pW5n3Mqx/axceUBn5Qdqg46kZqS4+GWoXmp2Grza99mvdNWBLKO2jPkxqjMXzuyTuDuDz6elenUUvrNTuP2cex5t4M+FsfhrVJLq21Rmgl0x7R7fZhBM7lmlX0znkeorP0z4RMNA0zRdS1C38jTpfNiltldZC4hkjSTLH5WVnVxjutes0UfWal73D2cex5Ho/wl1DTS6/2xaXJn0lNPmmkhYOGWBoi6gHbzuzg1ZsfhPJpEqXOj6sguIJY5oDdIZPmEXlurHrtwMrj7vavU6KbxVR9RezicH4e+HqafrPh/WL6+F/e6TaXEDSyJ80jSPuU5/2AWUZ5wTWTrXwouNS1XVdUbxFKbjVjcR3cbxBomgk2BIwP9kQxj/vr1r1KipWIqJ3uP2cbWPJIfhJfabdzTaNrsIQzTeRHdweYIIJIEh8seu0Lxmt298B31tFozaDq0MNxp2mvprNeW4lV4n2kuF7MCoI7Y4rvqKbxFR7sFTijzmHwBq6297pjaxaNptxq0OpqfIImDpLDIVPO3B8ojp39q5rR/gZNpbyva+JXRntntVYQ8xRybDKE9NzCRv8Agde10U1iqqvZidOLPPdD+G/9lW+nWcerPPaabq32+2WWMFlQrgxZ9M80nhT4f3mi6TrulPe2jwalFdIkqI3mKZndssCdvHmEcdcV6HRUuvN7sfJE82i+GCaRBpd14bvIYNWs43jmnvYzOtyHiSMlgecgRrt9AMVX034Y6lpem6notjrNs2m6nZxwTmaAmVXRSNykHGCSeDXqNFP6xU7h7OJwOheArzTrmaxm1G0udCkeaZreS1DSyNLF5bKzn+DqeOegPArovAXh+Lwr4P0zQInEv2O3WN5QuPNf+Jz7sck/WtyiolVlJWbGopBRRRWZQUUUUAFFFFABRRRQAUUUUAFFFFABRRRQAUUUUAFFFFABXn/7QGg6x4i+HU2n6HZ/bLwXMMqwhwpYK2Tya9AopSipJpikrppnxl4o+EXjvXIgzeDbqC7jz5Nwt1HlfY+qn0rzDxp4A8XeFY4H8X+HbjTwTmK6T54gw9HX7p9jX6OVFeW1teWz2t5bxXEEgw8UqBlYehB4NckcFThHli2etkubVspg6MPfpS3hLVf8A/OHTfEGoWiKsttY6lEOjSIFkx/vDg/jWtF4v07H77w3Ip/2CjCvrLxX+zx8NNcle4g0250ad8kvp03lqT67SCv5AVxVx+yjpbSE2/jbUY07LJZo5/PcK5Z5dd/0juqUuF8W+edGdJ9ou6/H/JHg3/CXaR/0L8//AHwlI3jDRwwX/hH7guxwqiNSzH0AHJr6F0n9lXwxFIG1XxRrN6n92FUgz/6FXqHgf4VeAvBrLNonh62W7X/l6nzLNn1DNnB+mKUcrj9r9Ty8XgOH4xth41ZPzlFL8E3+R816L4F8ZatpkOoW3w7uooZl3Itx5cT47EqeRWrZ/Dj4gPfadF/wh8ltCl9byO5uY9qIsqsxwPYGvrSiuiOW0IyUlfTzPDjgKMWmr6eYUUUV3naeSfET4b+JtQ+Kdt488MX+gvP/AGadOktdZtGmjhG7d5sWOjdj6isvQ/gvrVj4L8O6Fca9Z3FxpPjA+IJbgQFBNGXkYoFHCt8/0r2+igDz/wATfDxtd+KJ8T3V5F/ZsnhubRZrbafMbzHLFgemMGvN9V+DHxN1H4dQ/Debxpo3/CO2EsbWkv2R/tM8Ubho45TnGBgcjrivoiigCj4isX1Tw/qOmxyCN7u1lgVyMhS6FQT+deU/CTwX8XvBtroPh+98UeGLvw3piLA8UVjItw8SggAMTjd05r2SigDzLwj8Nr/RfBfjPQZdSt5ZfEF9eXMMioQIhMMAMO5Fc7qHwZ1q0tvBeq+H9S0dtf8ADujJo90mo2hltL6ABcgj7ykMuQR617fRQB5LrXw38S+IPBOkaZqt7oFpqVp4ht9WmOnWZigMcTEiMDqWwQNxqt+0DZ6fYeJvC3jGDxpp/hTxDYtNb2cuoRGS2uonGZInx09Qc17HVbUNPsNRh8jULK2vIs52TxLIufoRQB84/Ba/t7nxl8TvGfizxDa6r4euLW1srnVzAYbORsOHjiB6ooZRnuWNb37G/hefTvCWpeJry4uLoajOLPSpp0Kv/ZltmO24PIBG5voRXtx0vTTp39nHTrQ2WMfZ/JXysZz93GOtWY0SONY40VEUBVVRgADoAKAHUUUUAFFFFABRRRQAUUUUAFFFFABRRRQAUUUUAFFFFABRRRQAUUUUAFFFFABRRRQAUUUUAFFFFABRRRQAUUUUAGKKKKACiiigBCM0YpaKADFFFFABSGlooATHtRilooATFBFLRQAmKQj2p1FACYoxS0UAJijFLRQA0ijFOooATHFGKWigBB9KTvTqKAExz0paKKAEpCKdRQAmMUUtFADcUpFLRQA0UtLRQAhFGKWigBMc0UtFACfh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DXNa0vQ7NrzVr6C0hUfekbGfoOprzn4s/GDTfC3maZo/l3+rdGwcxwn/AGj3PtXzV4m8Raz4k1B77WL6W5lY8Bj8qj0A6CvJxma06D5Yay/A+qyfhavjUqtZ8kPxfov1PePGH7QWn25e38Nac1244FxcfKn1Cjk15Tr/AMV/HOsM3m61LbRN/wAs7YeWo/Lmsbwh4P8AEHiu68jRdPkmUH55SMRp9Wr1nTP2dbt7YNqPiCOKYj7kUe4A/U15PPjsZrG9vLRH1XsMjydqM7c3n7z/AFt+B4pNqupzyGSbULqRz3aVia3PC/xA8WeHbhJNP1i4ManLQyuXRh6EGnfE3wRqHgbW00+8mS4imTzIJkGA4zzx2NcpXnt1aM2m2mj6CEcLjKCkkpQflofa3wu8ZW3jbwxHqkUYhnU+XcRZzscentXVV4T+yNDcLpOtztnyGnRV9Mhea92r7LA1ZVqEZy3Px/OsLTwmOqUafwp6fnb5BUN/JLFYzyQrulSNmRfUgcVNRXUeWeRpLcnVWvmvJlTyPM+2F+fOwTsA+vG3pXq1k8kllBJMu2Vo1Z19GI5FVP7D0n7b9s+ww+du3btvf1x0zWjQAUUUUAFFFFABRRRQAUUUUAFFFFABXzn8T/j14p8K+PdW8P2Ok6NNb2UoSN5klLsCoPOHA7+lfRlfDP7QX/JZfEn/AF8L/wCgLXqZTRp1qrVRXVjswVOM5tSVztv+GmvGn/QD8P8A/fE3/wAco/4aa8af9APw/wD98Tf/AByvDqK+g/s/DfyI9L6rS/lPcf8Ahprxp/0A/D//AHxN/wDHKP8Ahprxp/0A/D//AHxN/wDHK8Oopf2fhv5EH1Wj/Ke4/wDDTXjT/oB+H/8Avib/AOOUf8NNeNP+gH4f/wC+Jv8A45Xh1FH9n4b+RB9VpfynuP8Aw0140/6Afh//AL4m/wDjlH/DTXjT/oB+H/8Avib/AOOV4dRR/Z+G/kQ/qtH+U9x/4aa8af8AQD8P/wDfE3/xyj/hprxp/wBAPw//AN8Tf/HK8Ooo/s/DfyIX1Wj/ACnuP/DTXjT/AKAegf8AfE3/AMco/wCGmvGn/QD8P/8AfE3/AMcrw6in/Z+G/kQfVaP8p7j/AMNNeNP+gH4f/wC+Jv8A45R/w0140/6Afh//AL4m/wDjleHUUf2fhv5EH1Wl/Ke4/wDDTXjT/oB+H/8Avib/AOOUf8NNeNP+gH4f/wC+Jv8A45Xh1FH9n4b+RB9VpfynuP8Aw0140/6Afh//AL4m/wDjlH/DTXjT/oB+H/8Avib/AOOV4dRR/Z+G/kQfVaX8p7j/AMNNeNP+gH4f/wC+Jv8A45R/w0140/6Afh//AL4m/wDjleHUUv7Pw38iD6rS/lPcf+GmvGn/AEA/D/8A3xN/8co/4aa8af8AQD8P/wDfE3/xyvDqKf8AZ+G/kQfVaP8AKe4/8NNeNP8AoB+H/wDvib/45R/w0140/wCgH4f/AO+Jv/jleHUUf2fhv5EH1Wl/Ke4/8NNeNP8AoB+H/wDvib/45R/w0140/wCgH4f/AO+Jv/jleHUUv7Pw38iD6rS/lPcf+GmvGn/QD0D/AL4m/wDjlH/DTXjT/oB6B/3xN/8AHK8Ooo/s/DfyIPqtH+U9x/4aa8Z/9APQP++Jv/jlH/DTXjT/AKAfh/8A74m/+OV4dRT/ALPw38iD6rR/lPcf+GmvGn/QD8P/APfE3/xyj/hprxp/0A/D/wD3xN/8crw6ij+z8N/Ig+q0f5T3H/hprxp/0A/D/wD3xN/8co/4aa8af9APw/8A98Tf/HK8Ooo/s/DfyIPqtH+U9x/4aa8af9APw/8A98Tf/HK+ifhV4ivPFnw/0nxFfwwQ3N7EzyJACEUh2XjJJ7etfAtfcP7On/JFfDX/AF7v/wCjXrys2wtGjSUoRs7/AKM48bRhCCcUegUUUV4B5oUUUUAFFFFABRRRQAGk3UpqKcnynK8EKcH04oAkDcmjNfEl/wDFD4hx39zGvizUFCzOoAYYADHAqH/hanxE/wChu1D/AL6Fe5HIqzSfMkeS84optWPuHNGa+Hf+FqfET/obtR/76FH/AAtT4if9DdqH/fQp/wBg1f51+Iv7Yo9mfcRbFAYGvh3/AIWp8RN6D/hLdQILqDyO5FekfH/xx4v0LxDo1vpOvXdlFNpcc0qxkYZz1Y1jPJ6sakafMtblxzWk4uVtEfTQYUFgDXw7/wALT+Imf+Ru1H/voV0fw6+NHijSfE8EniTVrnVNLlIjmSQjdHk/fX6d/arqZHXhFyunYUc3pOajY+vgwNOqrpt1a31jDeWcyT286h43Q5DKehFWc5FeLr1PVTT2AtigHimtnt1r5d+P/jzxhofxNu9O0jxBeWVokKMIoyMAkda6cJhZ4qpyRepz4nERoQ5pI+pAfajNfD3/AAtP4if9DdqP/fQo/wCFp/ET/obtR/76Fep/YFbrNficP9sUezPuLNIWGfWvh0/FP4if9DdqH5ij/hafxEz/AMjdqP8A30KP7ArWvzL8Rf2xSvsz7hDjPel3V8zeNfHHi2z+CHg7WLXXruLUL2R/tFwpG6TA715sPin8RQP+Ru1D/voVlRyatVV01u19xpUzSnBq63PuIsAaM18WeHvjD480zWra+vNeudRto3BmtZiCJU/iA9Divrvwl4h03xN4etda0qcS21wm4Y6qe6n0I6VyY3L62EtznRhcbTxN+U2aKRTkZpa4jrCiiigAooooAKKKKACiiigAooooAKKKKACiiigAooooAKKKKACiiigAooooAKKKKACiiigAooooAKKKKACiiigAooooAKKKKACiiigAooooAKKKKACiiigAooooAKKKKACiiigAooooAKKKKACiiigAooooAKKKKACiiigAooooAKKKKACiiigAooooAK8Q+PXxWOl+d4Z8N3A+2kbbq5Q/6n/ZX/a9fSup+O3jxfB/hv7PZSD+1r4FIB3jXu/+HvXyRNJJNK8srs8jsWZmOSSe9eHmuYOn+5pvXqfbcLZCsQ/reIXurZd339BHZpHaSRizscszHJJ9TXq/wY+Elx4pMes64JLbRwconR7j6ei+9ZXwM8Bnxl4k869jb+yrIh7g9N57JX1zbwxW8EcEEaxxRqFRFGAoHQCuTLMuVb97U26eZ6/E3EEsJ/suHfv9X2/4P5FbR9M0/R7COx0y0itbaMYWONcD/wCvRrOqWGj6dLqGpXUdtbRLud3OB/8AXNch8Rfil4c8HxPC8wvtRx8trC2SD/tHt/OvmP4geO9e8aX3napcbbdD+5toziOMfTufc16mLzKlhlyx1fbsfL5Tw7isyl7WreMH1e79P8y78ZPG3/CbeKzeQI0djbr5VqrdSueWP1rkdPs7nUL6Gxs4WmuJ3CRoo5ZjRp1ld6jexWVjbyXFxK21I41ySa+ofgj8K4vCcS61rSpNrMi/KvVbcHsP9r1NfP4fD1cdWcn82fe4/H4XI8IoR3StFd/66s6/4XeFo/CHg2z0j5WnA8y4cfxSHk11FFFfYU4KnFRjsj8ir1p16kqk3dt3YUUUVZkFFFFABRRRQAUUUUAFFFFABRRRQAUUUUAFfDX7QX/JZPEn/Xwv/oC19y18NftBf8lk8Sf9fC/+gLXs5J/Gl6fqjvy/+I/Q4Okpa9J+AV1a3njjT9A1XR9I1DTZVleb7TZI8ihVLZD43duma+jq1PZwcrXsepOXLFyPNqK9m/aZ8HaRpVxpPirwvawQaNqUflstugWNZByCAOmRn8RXjNTQrRrU1OIqdRVIqSEor3r9lzwXoWp/aNX8TWNteLeM1tptvcRh1fy8GVwD6FlGfrXmvxX1AyeMNU0qLS9L0+1srx44Y7OzSIgDgZYDJ/E1EMSp1nSitiY1lKo4JbHIUV03wv8ADo8U+ONP0qZtlnvM15ITgJAg3OSe3Ax+NeofGzw74X1v4ZaR8QfA+k29jaJK0N3FBGF+UsVBYDuGGM/7QoqYmMKkabW/9L7wlWUZqL6nhNJViwunsryO6jjhkeM7gs0SyIfqrcEfWvp7w/4X8CeOPhroljqGmaTo/iLXLGW4tp7O2WI74nwSuOvYle4zSxOJWHs5LRhVrKlZtaHy1SVreLfD2qeFvEF1oesQGG7t2wf7rr2dT3U1r/C/VFtfFmm6fcaXpeoWl5eRxzR3lokp2scfKxGV/CtpVPc546mjl7vMtTkqK9C+KMNxqnxRvvCWh6Np1usWofZrOCztEiZjwBuYDJ69zXReMtO8K/CO2ttHTTbPxH4wliE1zcXqeZbWQPQJH0J9N2eOe+Ky+sq0VbWXQz9rotNWeN7l/vD86WuvX4keKfO3yS6bLH3gfS7cxEem3Ziuk1uTwb4n+GV74o03QbXRvE+k3EIu4LUkW8yO4G8RnIxz07VUqsoNc0d+2v8AkNzlG10eV5FFfRngRdG1D4Aa54wv/Cvh2fVrAzrFIdOjVTtVSpKgYON36V8+6pfSajePdTRW0Ttj5LeFYkGPRVAApUa/tZSVrWdgp1edtW2KtGa9E+BN5BcePNI8O6ho+kahYXk5SUXVmkjjI6hyNw/PFav7QN5baB8RrrQdG0PQ7Kyto4nVU06IszEZOWIyfpUyxElV9ko62vuHtP3nJY8nzRXs9zJpdv8AB608VDw3ob6g7Kj7rRdh+ZlJwMelcJ/wm3/UqeGP/AH/AOvXgZdxDiMxVV0MM/3c5Qd5RXvR3t5HQ4pbs5Oium8W3Nlrs2jzaPpttbXU8BjntLOPA80NgYHuDTZ/B15azC2vtW0azu+9vLcnep9GIUgH8a9WnmtFU4yr+5J3916vR2e3Tz21QuVnN0V0Z8D+Il1dNLktoIpZIGuEkedRE0Y6sH6Yq1Y/D3X76fyLGfSLqXBbZFfqzYHfAqKmf5ZTjzSxEbWvfmVrd79tGHLLsclSZrrrPwLrv9oRxwXWhSXKyALCb5GLMD90qRzz2r1/wAukX/wS1/xPqfhHw3Pq+kySxox09ArlcY3KAB37Yqo5xhav8Cana17Pa+3ydjGtN0km0fOWaWu7X4k5A/4oTwT0/wCgWP8A4qpPEnizStS8O6Nqlh4f0DS9atbuaK5ht7JPKmiKKUcowIODuHPeu72lS6Tj+IueV/hPP8j1FAIPevpLVNQtB+zXaeMrHQNAsdZdljkmi0uAgkOyk7SpHOK8t8O/EKOTUIbbxb4b0DWdMlcJNjTooJkUnG5HjVSCKyp4mdRSajs7b9iY1ZSTajscBRXqn7QHw2sfBN3p+raDNJJouqA+UkjbmhfG7GepBHIzzwa8rrejWjWgpx2ZpTmpxUkFfcP7On/JFfDX/Xu//o16+Hq+4f2dP+SK+Gv+vd//AEa9eXnf8CPr+jOPMP4a9T0CiiivmDyAooooAKKKKACiiigANRz/AOof/dNPNRz/AOof/dNC3QpbM/PjVf8AkKXn/XxJ/wChGqxOKs6r/wAhS8/6+JP/AEI1UlzsOK/RoO0PRHxE7c/zPQdM+DnxD1Gwgv7TR4ZLe4jEkbfaUGVI471Z/wCFIfEv/oBQ/wDgWn+NfVnw5/5ETQ+P+XGLt/s1v/n+VfKTz3EKTWh9DHKKLinqfGi/BD4lebHu0SEAOpP+lJ0BHvWr+1PG0HjLRYJBh49IjRgDnBBxX1q2Txz/ACr5T/a7/wCSiaf/ANg8f+hGujL8dUxmLhz9LmOMwcMNhpcvU8apD0NHepRb3Bs2vBC5tlk8oy4+UPjOCfXFfR3SWp4dpX03PbP2aviZ/Y95H4P1y4xp87/6FM7f6hz/AAE9lJ6e9fUWa/OzJ4wSp4IIPINfVv7OHxM/4SXSx4a1q4B1izj/AHTuebmIcZ92Hf8AP1r5rOsucf30Fp1PdyvG837qW/Q9mNfHH7Tn/JXr7/r3j/lX2MDkV8dftO/8levv+veP+Vc2RL/areR0Zt/u55l3NdN4K8C+J/GUVzL4esY7lLZwku6ZUIJGRwa5rHWvo/8AY0x/ZPiLP/PzH/6DX0WYYmeHoOcdzxMFQjXq8ktjzYfBD4lf9AOL/wAC0/xoPwP+JfX+w4vcfak/xr7LXOOh/Kg5z0J/CvnXnuIa1SPb/sij5nyz8ZtE1Dw78E/BWj6pCIby2mkWVAwYA4HcV4oa+mf2yOfDOgf9fkn/AKCK+Zj1r3spm6mGUn1bZ5GYx5K3KuiQn+eK9H+BfxFm8D+IRb3js2iXzgXKZ/1LdpR/I+1efwWd1cWtzdQ27yQWoUzyKOIwTgE/jUB/usAR0II/OuytSp16fJLU5KdSVKXPE/Q6zuIbm0iubeRZYZEDI6nIZSOCKmBzXzN+zP8AE77FNH4M1+5xbucadPIfuH/nmT2HpX0spr4XGYaeFqOEj6/DV414c0SSigdKK5zcKKKKACiiigAooooAKKKKACiiigAooooAKKKKACiiigAooooAKKKKACiiigAooooAKKKKACiiigAooooAKKKKACiiigAooooAKKKKACiiigAooooAKKKKACiiigAooooAKKKKACiiigAooooAKKKKACiiigAooooAKKKKACiiigAooooAKjuZo7e3kuJmCxxqWYnsAOakrzn9oPxCmjfDq+hhuEW7vMW6KG+bDdTj6VlWqqlTc30OnB4aWKrwox+00j5s+J3iibxb4xvdVkY+TvMdsvZYx0/Pr+Ncx9OTRRXws5ucnKW7P3KhRhQpxpwVklZH074K8SeEfhh8OrG21C+jk1CeP7RLBB80jO3ODjp+NeceP/jb4i18PaaODpFkcg7GzK4927fhXmlhYahqd0IbK1uLudjgLGhdjXpvhH4F+K9WKTasY9ItzyfMO6TH+6On44r01icViIqlRVorTT/M+Zll2WZfVlicZNSm3f3v0j/w55VI8k0peRmkkY8knJJrvPAHwn8UeK3SY27adYE83E64yP8AZHU19B+CvhL4R8MlJ1s/7QvF/wCW90A2D7L0Fd8oCgKoAA6AV14bJftVn8l/meVmPGejhg4/N/ov8/uOQ+Hnw88P+C7UCwtxNeEYku5Rl2+noK6+iivep04048sFZHwtfEVcRN1Ksrt9WFFFcr478f8AhzwdbFtTvFa5IzHaxfNI/wCHYe5onUjTjzSdkKhQqV5qnSi230R080scMTSzSLHGoyzMcACmWdzFd263EDFom+62Oo9a8t8Ir4k+JN0mueIY303w0jb7TTlODckdGkPdfboa9XRVRAqqFUDAAHAFRRququZLTp5m+Lwqwr9nKV59bbLyv1ffsLRRRWxxhRRRQAUUUUAFFFFABRRRQAUUUUAFfDP7QX/JZfEn/Xwv/oC19zV8M/tBf8lk8Sf9fC/+gLXs5J/Gl6fqjvy/+I/Q4SvRf2d1H/CxJJz0t9JvJfoRHXnVekfAE+TrHia8I/1Hh26x7FgBXv4r+DI9Kt/DZ3nwkmj+JHwW13wDeOG1DTt09gzdQMlkI+jcfjXgllp97earDpMEDG+mnFusWOfMLbdv510/wW8Vt4O8f6ZqzORauwgux6xPwT+HWvZPHPhO28DfEPXvicI4zpkVl9r00cFXv5fkUD1wSX/GuTn+q1pR6S1XrtYw5vYza76r1KvgTUray/aA0DwfpsgfTtA06XTlYdJJ8Bpn+pcH8q8n+OEIt/i54mjAwDfMwH1q58AryRfjVoFzM5eSa5kDsx5YsjZJ/GtX45aHdar+0De6PZxlrjUJoVQAf3h1opxVHFWf8v66hFKFa3l+pH4Xtbrw38GdW16C1uH1LxLJ/ZlmYo2Zktl5mfgcA4C1137M0kup6T4i+HOuWd1HZalbtNbmWFlVGwFbGR1+4w9wa5r4lfEPXdB8S/8ACMeDdcuNP0fRIEsEEAXEsif6yQ5B5LE/lWLonxe8e2Os2V7eeJb67toJ0eaB9uJEB+ZenpmlOjVrUpOy97Va6+XQJU51IPTfX/I4/wAQ6VdaHrl9o96hS4s52hcH2PWvRfiDe3enfDb4VX9jcSW91b2t1JFKhwysJRgitz9qvQLeTUNK8eaWFex1iBVldOnmBcqfxH61znxS/wCST/DL/ryu/wD0aK0jVVdUpd27/c7lRn7RQl/WzPRz/ZXx+8Af8sLPxvpEfsBMP/iG/wDHTXh3hGzutP8AiTpFjfQPb3MGpxRyxOMFWD8iqXhLxBqnhfxBa65o85hu7dsj+6690Ydwa+jbjRdF+Lg0L4ieF1jt9csbuH+1LQkAsFIyD7jqD3FZSvg7x+w9vJ9vQh/uLr7L/AzPhbpkV9+1T4qvJUDfYHmmTI6MdqZ/8erxj4uX02pfE/xJdTMWb+0ZYxnsqHYo/JRXqngnxFbaB+1XrgvJVit9Ru5bQuxwAzYKZ/4EAK4j9orwzc+HfilqbvGRa6lIb22kxwwb74+obP5ijDO2IXN1grfqFHSqr/yo86pVd1VlV2VXGGAPDD3pK0dH0a91S3v7m3VVt7C3M9zM5wiKOgz6k8AdzXqNpK7OxtI+gvg1p0ur/sw+I9Nhmt4JLiedFkuJAkanbHyzHoK8w/4VFrf/AEMXhT/waJXoXw2AP7JXi0EDHmXHB/3Y6+dvKj/55p/3yK83DRm6lXllb3uxyUVJznZ9T3H4RfDTVtH+JWh6lPrnhyeO3uAzR2+oK8jcfwqOprnv2oP+Sz6p/wBcIP8A0Gsf4CRxj4w+GiI1B+1joPatj9qD/ks+qf8AXCD/ANBpxUljVzO/u/qNJrEavp+pv2uly6x+z/p9jDcW0DtJu33EgROJH71xulfDe9uNTtoJta0QxPIA4jvAzEZ5AHrXR6oAf2brEEAjzl/9GPXkls7W1zHcQ4SWJw6MB0I6GvhuGcLj60Mf9WrqH7+tvDm1vvfmX5Hoza0uuiOz8A3el+HviqjXmEs4LqaBHfny+WVWP045q98UPh/q+n6nd61YRtqOmXMjT+ZH8zR7jkhvUc9a4t7TU9RjutWNu8sbSPJNKBxu+83+NdD4H+IeveF2SBZPtun9GtZjnA/2W7fTpXr5hl+ZU8VHMstnGdWMFCdOT0kk29JfZldvfR9SYtW5WYg1/U/7JXTGm3QJE8KFvvKjHJUH0zXX/s9AD4gHj/lzl/lVv4s6XoOoeGtP8caDELZL19k8QG0Fj3x2IOQcVU/Z7/5H8/8AXnL/ACrzs2zDD5hwnjcRRp+zbjNSi1Zqa0kn3d+vUaTU0cVqUr23iW7uIW2yxX0kiMOzCQkV9B/Be1uNe/Z78XWyy20E97dzfPM4SNSQp5PYV88a5/yHNQ/6+5f/AEM17t8KAD+y54yBAI82br9Er62vBfVqUuvuq5xYv4V6o4OH4Qa0zIh8R+FBkgZ/tNDXOfEnQrfwz431HQrVy8dmY03k53ExqWP0JJxXMpHGFU+WmRj+EVq38mra213rV0HuPJESXE+MBeAiZ9yFx+FejGNSMryldeluxolJSu3oe43Mckn7G1mscbyN9oPCqSf9c/YV4/4O8G+IPE2swWNhptyELgyzyRlI4kB5ZmPQAV7PHf3um/sfWV1YXUttOLggSRnBAMz1wXw2+MfibwvqWzVLmTWtHmO25tZ8EhT1KHsfY8GuGg6qhV9mk3zM5qbmoz5F1Zu/tM+N9G1tdH8J6Dcre2ukDM10hyryBNgVT3wM59zXi1e7fFb4YaTrugD4hfDIJc6dMhlu7GEcx/3ii9iP4k7dRXhNdGAdP2KjDpvfe/ma4Zx5Eoh2r7h/Z0/5Ir4a/wCvd/8A0a9fD1fcP7On/JFfDX/Xu/8A6NeuPO/4EfX9GYZh/DXqegUUUV8weQFFFFABRRRQAUUUUAIajn/1D/7pqQ1HP/qH/wB00LdCl8LPz41X/kKXn/XxJ/6EarHHerOq/wDIVvP+viT/ANCNVj0Jr9Gi9Ej4mXxP1N618aeMLeBLe38TapFDGoVESchVA6ACpf8AhO/G3/Q16t/4EGuj0z4KfEDUtOt9QtLGzkt7iNZIz9rQZUjI4zVn/hQ3xI/6Btl/4GJ/jXA8Rgb6tHUqGKtomcmPHXjUsmfFerYLqD+/PqK7b9p9mk8VaE8jF3bR4yzHqT61V/4UR8SFdP8AiW2eNwJ/0yPpke9Xf2pYXt/GGiW8gAkj0iNGAOcEHBrBToTxVP2LXXY0lCrDDz9p5Hkde8fszeH9N8UeBvFmh6tF5ttPcpnjlG8sYYH1FeDntX0j+xpzpHiP/r7j/wDQBWuby5cM3HyJy6KliFFnhvj/AMKal4L8TXGiakpJQ7rebHE8eeG+vrWVpN/e6TqlrqenXDW15bSh4ZFPRvf1HYj0NfZvxl8AWnjrw01uNkWpW4MlncY5Vh/Cf9k9DXxhqNleabqM+n31u0N3bu0U0TDkMOo/wpZdjI4yk4S+IWOw0sNPmjsfanwe8e2XjvwtHfJtiv4f3d5b55R/XHofWvm/9pw5+L19/wBe8f8AKuV+Hni/UfBPieHWtPYui4S5hJ4miPUH37j0rX+OmtWHiH4gNrOmyiW2urSJlOehxyD6EVz4XAvC47mS91o3xGM+sYXl6o4fua0tF8Qa5oiSpo+rXdgspDOIJCu4j1rN65rqPA3gDxN41hupvD9rBOlqwWXfOqEEjI4Jr16sqcYXq7Hn01OU1yIg/wCE78bf9DVq34Tmg+O/G3/Q16t0/wCfg11n/Ch/iR/0C7P/AMDI/wDGj/hRHxIz/wAguzPH/P5H/jXE8RgLfEvwOhUMVfVM1filfXmpfAXwLe391LdXMssheWRssxx3NeOnrXtfxn0PUPDfwU8FaLqkaR3lrPIkqo4YA4HcV4oetaZe06Tcdry/MnGpqdnvyo9o/ZPsbXU9e8R6ffQpPaz6eqSxuMqwLdK5D4y/D678BeJDCivLpN0S1lOeeO8bH+8P1HNdz+xz/wAjfrn/AF5J/wChV9AePPCum+MPDtzouqRgxyqCj4+aJ/4XX3B/McV5GJx0sLj5Po0rno4fCqvhU+qufBg3BgyOyMpyGU4II6GvrP8AZ1+Jg8V6UNB1iZf7bso+CT/x8Rjow9x3r5n8beGdS8I+I7nQ9VQiWI/u5MfLKnZgaoaLqd9o2q22qabO0F3bSCSKRT0P9R6jvXq43DU8dRvH5Hn4WvPCTs/mfoOh+UZ696d3ri/hP48sPHPhaPUINqXsOI7y3B5jkx/I9RXZqc818TUhKnNwktUfV06kakVKItFAoqSwooooAKKKKACiiigAooooAKKKKACiiigAooooAKKKKACiiigAooooAKoeINWs9D0uTUr5nEEZAYouTycDir9cf8Yv+RBvv96P/wBDFdGDpRrYiFOWzaX3s58ZVlRoTqR3Sb/Arr8UfCrMqia6yxAH7g967aN1kjV16MAR9K+VYf8AXxf9dF/mK+pbP/j0h/65r/KvYz3K6OA5PZX1vv8AI8bIszr47n9rbS23zOc17x94f0XVZtNvpLgXEWNwWIkcjI5q54W8WaR4kknTTHmYwAF98e3r0/lXjXxc/wCSg6h9I/8A0AV0v7P/APx96v8A7kX8zXRiMmw9PLVik3zWT8tbeRz4bOcRUzH6tK3LdrbXS56V4r16w8NaBd65qRkFpapvlKLubHsK81P7RHw5x/r9R/8AAU/41vftDf8AJHfEP/Xv/UV8Mt90/Svz/McfUw1RRhbVH7dwdwrgs5ws6uIcrqVtHbon2Z+kFncR3VnDdRZ8uZFkTIwcEZFcJ44+MHg7wd4gk0PWZbxbyONJGEcBZcMMjmuv8M/8i5pv/XpF/wCgCvkT9rH/AJLLef8AXnb/APoNdOPxM8PRVSO54vCuS4fNcylhq7fKk3pvo0fS/wAPPid4X8d39zZ6DJdPLbRCWQSw7Btzj+Zrts18r/sWf8jbr3/Xiv8A6MFfU9aYGvKvRU5bnLxRldHK8ynhaF+VJb76q4ZrB0bxdpGra3caPZvMbq33eYGjwPlODzW76V5B8NGVfiprJZlUYm5Jx/GK9zBYWFejWnLeKuvvPjMbi50K1GEdpOzPQtO8W6Rf+Ip9Bt3mN7Bu3gx4X5SAefxo8U+LtE8OFE1G4bznGVijXc+PXHavP/BRB+NWrEEEZuOR/vLVe6tYNW+N8trqEYng342N0IVeB9K9FZVQVe0m+VQ5n39Dzf7VxDoXilzOfKux6R4W8X6H4jZ49OuG85BkxSLtfHqB3qbxP4m0fw7Akmp3GxpM+XGo3O2OuBXmMFpb6T8cILXT4xbw7x8i9AGU5H0p/wAQYo9Q+L+m2N2PMt28hCh6bSSSPxo/srDyxMbN8jhz+foDzbERw0m0udT5PL1O/wDDHjfQPEFybWyuHS4xkRSptLD29af4o8Y6N4cu4rXUpJlklQumyPcMA4rltV8B3kPjyy1fQYLa2sYmRpFV9pBHDYH0rI+OCq/i/RlcAo0WGB7jeKmhgMFiMVCNOT5ZJtq6umuhVfMMbh8LOVSKUoySTto0+p2WmfEbw1qOo29jbS3JmuJBGgaEgZNaninxXovhxU/tK4KyOMpEi7nI9celRWXhXwvbXkVxaaZZpPEweNkxlSO4rzXxwLQfGGI64M6eTHu3fd2bOPw3dazwuEweLxHLTUlFRba0u7dEaYrF4zCYfmqOLk5JJ62V+rPSfC/jPQvEUzQWFwwnUbvKlXaxHqPWrPifxPo/h2BJNTuNjSfcjUbnb6CuQXwNNB49tNe0RrWDTFZH2I3UY+bHsaw/HUMeo/GWwsbxfNt28iMoem0k5FVTwGErYhezk+Tl5muqt0JqZhjKOHftIrn5uVPo79Tv/DHjbQfENybWxuHS4xkRSrtZh7etTeIvFukaDqNtYag8yzXABjCR7hycc1xGueEb2z+I+nX+g6W0VgjxNI8XCqckN+lVvjT/AMjpon+4v/oyrpZdhK2JhGnJ8sot2urproyauY4ujhpyqRXNGSV7OzT6noHibxZpHh25trfUnmV7kEx7I93Qgf1FaWr6pY6Tp73+oXCwQJjLN3J6Aepryz46ur65omxlYbHzg5/iWrn7QEjrpWkxhiELyMR6kKMfzNZ0crp1fqyu06nNf5di62a1aX1l2TVPlt8+50Wl/EnwvqF8lotxNC7ttRpo9qk/Xt+NdVf3trYWct5dzJDBEu53Y8AV458U9D0rS/Cui3Wn2aQTOAHder/KDz6nNbPxTuJm+F+kEyH960Pmf7Xy55/EVpPLMPVlRdBtRm2td9CIZpiKMa0a6TlBJq22pu2vxO8Kz3gt/tM8YJwJZIiE/PtXSa5rNlo+kvql47fZkxlkG7OemK8n8VaDpNr8KNK1KCzRLxzEXlH3m3A5z61r6rI8vwHtnkYs3kRDJ9jTq5bhZOnKleznyO/5omlmeKiqkatrqHOrfkz0Hw/rFnrmmR6jYs5gkJCl1wePatGuM+Dn/Ih2f++/867MdK8bGUo0cROnHZNo9vBVpVsPCpLdpMKKKK5jpCiiigAooooAKKKKAGyMyxsyLvYDhc4zXCeJNf8AiNC7x6L4LtZF/hklvQ347Riu9orOpBzVlJr0sdGHrxpSvKCl63/Ro+evEC/HzWS0bQPZRH+C1eOMfnnP615n498G+MPD9vDqXihW/wBIcojPceYxOM819o15l+0loM2s/DuW4t0LzWEguMAclRw36V5GNy1eylPmba7s+syfiOSxNOj7KEIt2dlb9T5Mooor5g/TD7C+B+r+H9Y8F2s2k2lnaXMSCO6iiRVZXHc45IPrXfV8J+GvEGseG9RW/wBGvpbWccEqeGHoR3FetaL+0NrMEKx6ro1tdsOskTFCfw6V9Lg83pKCjU0a+4/Ns24SxTrSqYZ80XrZvVffufSVFeByftGQ7P3fhuTd/tTjFYerftC+Ip1K6dpNlaf7TEuf8K65ZthV9q/yPLp8KZnN2cLerR9MVyniz4h+EvDMb/2jq0LTL0ggPmSE+mB0/GvljxD8SPGmuq0d9rlwsTdY4T5a/kK5Q+ZKzMd0jdSTyfrXBWzzpSj957mD4J15sVU+Uf8AN/5HsXjn4667rBaw8M2x0yFztEn353+nYfhW18I/hDeajdx+J/HHmyFiJIrSZizyHs0hPb2rw7QLs2OuWN6vWG4R/wAjX3bZTLc2cNwvKyxq4+hGaWXR+u1HUru7XToacQT/ALGoQoYKKip3vLrp5kkaLGixxqqIoAVVGAB6Cloor6I/PAooooAKKKKACiiigAooooAKKKKACiiigAr4Z/aC/wCSy+JP+vhf/QFr7mr4Z/aC/wCSy+JP+vhf/QFr2ck/jS9P1R35f/EfocJXpHw48ZeCvCel6jDc+H9Z1G61Sz+y3bm7jRFU9fLAXI59Se1eb0V9HVpRqx5ZbHqTgpqzLesnSmv3/sWO9issDYt3IryA98lQB+ldf43+JGpeKPAnh3wvco6rpQPnSl8/aCBtjOO21ciuFoodKMnFtbbA4J2v0O0+F3iLwr4V1q017VdK1XUdRtJC8KRXKRwDjAJBUsTye+K7yb4v+C5viKfHUvhPVm1P7L9nVPtkflrxjeBszuxx1rw+isqmEp1JOUr323exMqEZO7NfxRcaDdag1zoUOqQpK7yTLfTJIdzHPylVHqeuapaUdOF8n9rLdtZ4O8WrKsnTjBYEfpVWit1GysaJaWPZrv4qeC7v4ZQ+Abrw1rc1hBGqRXD3sZmQqchgdmMj6YrF8WeM/AmveE9E8P8A9g6/arosTx2kyXkRZg3LbwUwcnnjFeZ0VzxwdOLur733e5kqEFsFdT8L/G+qeA/E8Wr6exeFsJd2xPyzx+h9x2PauWoronCM4uMlozSUVJWZteONZi1/xlqmu2sUkEd5cmZEc/MmcdSO/Fd3Z/Fi11vwxF4Z+I+hnX7WD/j3voZfLu4eMZ3dGOPpnvmvKqKznh6coqLW23dEulFpJ9DtJIfhWlx50d94vlgzkWxt4Eb6GTcfz21J4m8c2d7oEfhTQNBi0Pw95yyzoknmXNyy9GkkPU+gxiuHoo9hG6cm3YPZrrqeyeHfih4L0X4c3/gaLw7rtxYX3mGaaS9jEuXAGRhABjA7V5Nqx0w3znSEvEs8DYLt1aTOOclQB19qqUUUqEKbbj1CFJQba6nafC7xH4X8J63Z69qWmatfajZyF4khuEjh9iQVLE/jir/xP8XeD/G3iSTxA2la7ZXkyokqLdRNGVXjIBTIOPfFeeVa0u0jvLoRz3kNnCBuklk6Ko9B3PoKyrUaavVk2tOl9vK36B7Jc/P1PQ/+E+8KN4Mi8JzeHdRlsI1GCbtQ+QSd2QvXJNc79u+Ho5Oga5+OoL/8RWp4607QrX4c+HL3RbV0FzPPvnlA82XGBlvy4HaqVxYp4a8GaRrMdlBdXmq7n+0Txh0gUdFUHjceua+Hy3D5bClz4ZVYSq1Zx5faSV5py5m/esvhbfXpa50tu+pdXxzoVnPpEWkeHXj02yE4uLaWcObjzV2nLY64rHnHgGa4aeOTX7OInP2YJHJt9g5I4+oNaXhZLfxhaarY6nZW0Vza2T3UF9BEI2Qp/C+OCp96ztGvdJ8PaVbXsul22q6tdgyIlz80VtHkgfL3c4J9hiuyjh6GGnUp4eNRVo2TSnfm5uaablK66y95pSWy+zdXuReK/Eyatp9jo2m2n2HR7AHyIS+92Y9Xdu5NaPw58UaF4Svv7SfTtQu75oTGcTIsa564G3P5mt6OPRPHngrVb6LR7XSta0pPMLWy7UlT3Fea6bZ3GpXsNnaR75piAo7D3PoBWuDo5fmWAr5fWpypRg2qkXLXVczbmn7ykndu931E207mhrt1oN5rBu7K31GCGa4aW4jklRiFZskIdvXk9c9q9Q8I/FTwP4d8C3fg+PwrrF5YXhc3Lz3qB3LdeVUY6DGPSuT+Iui6RpPg/wAMPpW2Y3AnaW624MzAqM/7uc49q4OvVymphsxwMZ0+bkTklzN39yTjr16dde+plWpKbtI7v+0fhL28K+KAP+wsn/xurup+LvAEnhBfC+leGNY06zlvUury4F6kk8xRGCrllwAC3p615vRXrPDxdrt/eyPZLu/vPaLj4qeB5vhlH8P28K6yNMjQKkovk84MDu352YzkntjmvItWOmm+c6St4tpgbBdurSZ75KgD9KqUU6WHhSvy9fMcKUYbHYfDH4ieIfAGpPcaTKstrN/x8Wc2TFL7+ze4/Wr3jrxN4B8Tyz6lb+E9R0TVZgWb7JeIbd5D/EUKce+3FcDRQ8PBz9pazB0o83N1DtX3D+zp/wAkV8Nf9e7/APo16+Hq+4f2dP8Akivhr/r3f/0a9eZnf8CPr+jOTMP4a9T0CiiivmDyAooooAKKKKACiiigBDUc/wDqH/3TUhqOf/Uv/umhboUvhZ+fGq/8hW8/6+JP/QjVWQZQ9zVrVD/xNLz/AK+JP/QjVY9Omfwr9FT90+Ik7SfqfeXw6eMeBdEG5R/oMXoP4a6DzE/vp+Yr8901LUkRUTUb1VUYVRMwCj0FO/tTVP8AoJX3/f8Ab/Gvn5cPzcm3P8D245woxS5T9BHkj/vp/wB9CvlX9rpg3xD08qQV/s8Ywc/xGvJf7U1Tj/iZX2R/03b/ABqC4uLi5kElzcTTuBgNIxYgenNdGCyh4WqqnPc58VmMcRTcOUiNfSX7Gn/II8R/9fUf/oAr5t7d6+kv2NP+QR4j/wCvqP8A9AFdGcf7pL5fmZZZf6zH5nv+3PpjFeLftIfDH/hINPbxRoduf7WtU/fxRjm6jH/s69R69K9rXtSOu6vj8PiJYeaqRPpK1JVoOMj87TjqPlHp/P6HNGBnphu9e3/tKfDI6JeyeLtFgH9m3L5voUXiFz/GB/dP6GvEB75r7vCYmOJhzxZ8lXoSoTsxRX0b+xuwXTPEO5gM3EWMn/Zr5x/Opre7u7YMtrdXEAYgsIpCu4++KjGYb61RdO9isNWdCpz2P0Jjddv+sX8WFOLRn+NP++q/Po6rqn/QSvv+/wC3+NH9qap/0Er7/v8At/jXirh6X8/4Hrf20v5D6M/bGZT4Z0IBgcXkmef9gV80VNc3l5cqq3F3czKvIEkhYA+oB9qg/OvawWFeGo8jd7Hk4vELEVHO257l+x0ceLtdPb7EnP8AwKvpoXFu3zC4i/77FfKf7Mu5bjxgysVI0duh+vNeTpqGobBm/vM4/wCezf415GKy543FTs7WselQxv1bDxuu59j/ABq8Cad468OOiSQRarbAtZzhhnP9wn0NfHGoWd1p19PY30JhuoHKSoezCl+36hnP2+8/7/N/jUEjySOZJZHkc/eZzkn6mvSy/Bzw0HFzujhxmJhXnzRjqdH8N/GOo+CPE8OsWe54T+7urfPE0fcfXuD7V9teGNe0/wAQ6Ha6xpc3n2twgZWHb1B9xXwB+fvXp3wD+JMngvXRpuoyE6HeyYlBPFvIejj2PeuXN8B7ePtYL3kdGW4t0Zezm9GfYwPFLUNtNHNAksLB43UMrA5BB6GpQeK+R2dj6Va6oWiiigAooooAKKKKACiiigAooooAKKKKACiiigAooooAKKKKACiiigArj/jF/wAiDff70f8A6GK7CuP+MX/Ig33+9H/6GK7ct/3yl/iX5nFmX+6Vf8L/ACPA4f8AXxf9dF/mK+pbP/j0h/65r/KvlqH/AF8X/XRf5ivqWz/49If+ua/yr6Tiz/l18/0Pm+E96vy/U8D+Ln/JQdQ+kf8A6AK6X9n/AP4+9X/3Iv5msn4paLrF345v7i10u8nhYR7XjiJU/IO9dD8DdN1CwutVa+sbi1DpHt82MruwT0zXTjK1N5KoqSvyx6+hy4KlUWcuTi7c0unqaf7Q3/JHfEP/AF7/ANRXwy33D9K+5v2hv+SO+If+vf8AqK+GW+4fpX4/nf8AFj6H9TeGf/Ivq/4/0R+inhn/AJFzTf8Ar0i/9AFfIn7WP/JZrv8A687f/wBBr678M/8AIuab/wBekX/oAr5E/ax/5LNd/wDXnb/+g135v/uq9UfK+H3/ACO5/wCGX5o6X9iz/kbde/68V/8ARgr6nr5Y/Ys/5G3Xv+vFf/Rgr6nrXKf91j8zg4+/5HdT0j/6ShPSvAtL8Py+JPHurWEV61myySybxnnDYxx9a99ryz4d6bqNt8TNWurixuIbdxNskeMhWy4xg19dk+IdClXnF2fLp95+YZzQVerQhJXXNqZPwvsm034pXentMZmt4pozIf4sFeatWX/Jepv+ujf+g1d8IabqEPxf1S9msbiO2cz7ZmjIQ5YYwareONJ17Q/Hn/CU6RZNeROQ2FQttOMFWA5/GvXnWjVxUouSvOlb5njwoypYWMlF2hVv8hl//wAl6g/30/8AQTR4v/5Ldpf+/b/zNP8ABGla/r3j0eKdWsWsoozuwyldxxhVUHn8atfFPQ9Zh8U2fijR7VrryQm5VXcUZDkZHUgg9qmNSnHEwouSv7Pl30v2uVKnUlhZ1lF2dTm21t3sc/qNrq+h/EiwsLjWLidZrhZcLK23azH5SDV/46x+b4q0mINtLwFc+mXFJoth4j8YeO7XXNT05rK3tipZihUAL0AzySTVv40afql14k0y60/T7m6EUBJMcZYA7gcHFa06sY46hGUlzKLva1r2fyMalJvBVpQi+VzVr3vY2/BngC68P6/FqUutSXSojL5Z3c5GO5rY8beG9I8TW/2W4ljivkGIZQRuXvgjuPaua0Lxh42vNas7W98OiC2lmVJZPIkGxT1OTVH4iaLrml+OIvFukWZu1G1yFUsVYLtIIHOCO9eZ7LEzxidaqozt7rVrXWy001PU9rhoYNqjScoX95O99euuuhD4C1fWfC/i5PB+rMZbd32R5OdhP3Sp/un0o8T/APJdNO/66QfzNHhbTPEPibx7D4l1axayhgZXO5CoO37qqDyfrVv4oaHrVr4ttfFWj2rXXlhCyqu4o6E4yByQQa7nOisZZtKcoNO23MzgUazwV0m4Rmmr78qO71HxNoun6xDpF3eCO8n2+XHtPO44FebfHKPzvFekwhtpkhC7vTL4zSaJYeI/F/ju11zVNPayt7ZlZiUKjC9FGeSc1f8Ai7puo3ni/R5rSxuJ4o0Xe8cZYL8/ciufA4elgsbTSl73K+bVWTs9Dpx2Iq43BVJOPu8y5dHdq+5x/jjwxN4Y1PT4ZtQa9NxlgWz8uCPU+9dd+0F/yD9I+sv8lp/xq03Ub7WdHksrG4uUjR95ijLBfmXrj6VsfF/w7fa7oNtJp8ZmntGJMQ6srDBx78Ct6eOU6mDrVpK/vX/Jehz1MC4U8ZRoxdvdt+b9TC+NH/Il6F9R/wCgCnfFH/kl2h/70P8A6AawNSPjHxhFp+hz6O8KWpCmQxMg6YLMTx07V6D8QPDFzqfgaHS7D95cWYRo1zjzNowR+WanmhhHhqdSSupNuzvZPYvlnjFialOLs4pLTdrc57xn/wAkV0j/ALYfyNO1D/kgtt/1xj/9CrmrmbxlrGhWfhNtDlCW7rhzCyk4yBuJ4AGetd34r0S6svhOui28cl1cQxRoVjUsWIPOBTqKND2VOUld1ObR9O4qblX9rUjF2VPl1XXsW/g5/wAiHZ/77/zrsx0rxPw1r3jbQNHj0yz8NSSRRkkNJbybjn6V674eubu80Szur6HyLmWINLHgja3cYPNePm+EnTrTrNpqTdrNM9nJ8XCpRhRSacUr3Vi/RRRXkHsBRRRQAUUUUAFFFFABRRRQAUyeKOaF4ZUDxupVlI4IPUU+igLny78Xfg9qmh3s+qeHbeS90pyXMUYy8HtjuPevI3Vo2KupVgcEEYIr7+rnPEHgXwlrzmTU9Cs5pT1kVNjn8VxXhYnJVOXNSdvI+5y3jKdKCp4qPNbqt/n3PiKivrO4+BvgGV9y2d5F7Jctj9ams/gn8P7dgx02ecj/AJ63DEfpXD/YuIvuv6+R7T4zy+20vuX+Z8jqrMcKpY+gFdNoPgHxXrULXNrpM8dqilnuJx5caqBknJr650XwV4T0YhtO0Cwhcfx+UGb8zk1w/wC0r4q/sPwcNHtZNl3qX7v5eqxj7x/pWsspjQpupWlt2OanxZUxuIjh8JS1k9307uy/zPlmRdkjJuDbSRkdD716r8JPCA1D4f8Ai3xBcQ7sWbQWpI7j5mI/ICvKBX0N4S+KHw/0P4fQ+GlN/u+yNHKRbjDSMp3Hr6muHARpOo3UaSSPaz2piY0Ixw8HJtq9uiTuz555H1Ffa/wm1Iat8O9GvN25vsyo31Xj+lfFcu0yuUyVLHGfTNfUH7LGpfavAM9izZazuiAP9lhkfyNdWS1OWu490eXxnQ9pgY1P5X+en+R67RRRX1R+XhRRRQAUUUUAFFFFABRRRQAUUUUAFFFFABXwz+0F/wAll8Sf9fC/+gLX3NXwz+0F/wAll8Sf9fC/+gLXs5J/Gl6fqjvy/wDiP0OEooor6c9cKKKKBBRRRQMKKKKACiiigAooooAKKKKACiiigAooooAKKKktYJLm4S3i273OF3OFH4k8ClKSim3sB3fi/wD5I94O/wCutx/6FVzwRrFxo/gsnxTa2934ZndltbeZczSP38r29zge9SeJ9La5+F/h3S4NQ0uS+sXlaeBb6PKhzkYOcGsrU2h8V+DtFtbG5t4tU0iJreWzmlWPzVzw8ZYhT7jOa/MqMaGMwP1eqv3bxFVyl1gnOcoyT3jzOyU9kn5m2qfyOibTdL1/whew/Dm8Fo20yX+nSri4mUfw7/7vsOD615H3xg/Su78Cq3gzU5PEWsTwwNDBIkFmkyvLcOy4AIUnavck+lW/BfhqAacNfk1rQF1WY77WC7uRst8/8tGXu3op4HU5r0MDjoZG8QpVHUpNx5JPWUpu/NFzS95RSj77vZPlu2rCa5rEMk48GfD+fSnONd1wBp4x1toOwb0Y+lUhoGuaPoAis9Hv5dQ1GLMsscDEQQHogIH3m7+g+taDeCo/t0+ra54w0W8VQ80oivN00rAZAHvnFcovirxNtG3xBqijsBdPwPTrW2Ag8WpPBzjOTlz1HJSSlK1oxWnwxSWnkr7u6em52nxA0nVP+FceEEGnXWbS3mNwPKP7kZH3vT8a8zr0fx14ju5vAHheK31yaS4lgmW+RLkln5GBIM5PHrXnFd3B8MTDASVdJfvKtrX/AOfk+/nt5WFUtfQKKKK+qICiiigAooooAK+4f2dP+SK+Gv8Ar3f/ANGvXw9X3D+zp/yRXw1/17v/AOjXrxs7/gR9f0ZwZh/DXqegUUUV8weQFFFFABRRRQAUUUUABpky7o2UdSDin0GgHqfLF7+zt4wlvbiZdU0nbJKzrlmzgnPpUP8Awzl4y/6Cmkf99t/hX1YB70Yr1FnOKXX8DznleHbvY+U/+GcvGX/QU0j/AL7b/Cj/AIZy8Zf9BTSP++2/wr6sxRij+2cT3/AX9lYft+J8p/8ADOXjL/oKaR/323+FH/DOXjH/AKCmkf8Afbf4V9WYoxT/ALaxXdfcH9lYft+J8pn9nLxj/wBBTSP++m/wr1v4A/D3V/ANjq0GrXVrO15OskfkEkABQOc16liisq+aV68HCb09DWjgKNGSlFaiKOKWgUV59jtK2o2dtfWc1neRJNbzIUkjcZDKexr5q8Qfs5a5/bN02hapYLpzOWgSdmDop/h4Havp0jNGPWunC4yrhm3TZzYjC06/xo+U/wDhnLxj/wBBTSP++2/wo/4Zy8Y/9BTSP++2/wAK+rMUYrs/tnFd/wADn/svD9vxPlP/AIZy8Zf9BTSP++2/wo/4Zy8Zf9BTSP8Avtv8K+rMUYpf2zie6+4X9lYft+J8p/8ADOXjL/oKaR/323+FH/DOXjH/AKCmkf8Afbf4V9WYoxT/ALaxW1/wH/ZWH7Hh3wg+EfiDwg+vNqN7YS/2jYG2i8kk7WPc5HSuFX9nDxhtA/tbSP8Avp/8K+q8c0m33rOOa4iM3NPV+RUsuoyiotaI+Vv+GcPGH/QW0j/vp/8ACkP7OXjHP/IU0g/8Cb/CvqrbSgVp/bWK7r7if7Lw/b8T5T/4Zy8Y/wDQU0j/AL7b/CkP7OPjAghtU0gg8Ebm5H5V9W4oxR/bWKve/wCAv7Kw/b8Tz/4M+HvGHhbQ20XxLfWl9bQf8ecsTkuq/wB1s9h2r0EdKTHPWlHSvNnNzk5M74QUI8qCiiioLCiiigAooooAKKKKACiiigAooooAKKKKACiiigAooooAKKKKACuP+MX/ACIN9/vR/wDoYrsK4/4xf8iDff70f/oYrty3/fKX+JfmcWZf7pV/wv8AI8Dh/wBfF/10X+Yr6ls/+PSH/rmv8q+Wof8AXxf9dF/mK+pbP/j0h/65r/KvpOLP+XXz/Q+b4T3q/L9Sag14d8UNe1uy8cX1tZ6pdQQqI9qI2AMoK6H4IarqepXWqLqF9PdCNI9nmNnbknOK8irklSng/rTkrWTt62/zPWo53Tq4v6qou92r+l/8jU/aAieX4PeI1RSSLUsfoDXwseVP0r9GtYsLfVdKutNu03wXUTRSD2YYr4L+I/g7VPA/ii40XUY22Kxa2nx8s8fZgf5+9fCZ3SleNRbbH7x4Z4+kqdXCSdpX5l5q1n9x9yeA9Rs9V8GaRfWEyzQS2cRVlPQ7RkH3FfIn7T+oWmo/GLUZLOZJkhhihdlOQHVeR+FcRpHifxFo9lJZaXrV9Z20md8UUpCnPXjt+FZarLPOFUPNNI3AGWZ2P8zXLjMyWJoqmo6nucPcHPJ8fUxcqvMmmkrdG76/ce+fsWK3/CU6++07RZICfcuP8K+pa8r/AGbfAU/gvwa9xqUfl6rqjLNOh6xIB8iH35JP19q9Ur3svpSpYeMZbn5Xxdj6WOzerVou8dEn3skvzEpe1FfPPwT8TeINS+PPiPSdQ1e7ubGBbnyoJHyiYkAGB7CtqtdU5Ri18TsebgcrnjKNetGSSpR5n5620Poaivnj4d+JPEN9+0l4i0O41i6l0+L7YIbd3+RCGULge2a434o2fxc8B2Eep6r4xne3uJzHGsNxkjv6VzSx6UHNRbSbX3Ht0OE51MVHCyrxjKUYyV76813Zabq2p9cUteD/AAW8OfFD+19K8S694nN7os1u0rQNPuJ3IduRjsSK828L3HxU8b+Ldd03w94ruo2sZZHKS3G0bfMKgCnLHOKi3B3eyFS4WjUqVYxxUOWmk5S1srtq226t+J9g0V4T+zP4+8R61q+reEvFVw11eWA3xzPjeMNtZGx1wehrgtXv/iN4m+NOveFvDnie6tjHcytFG821FRewoePj7OM4xbu7WJp8J1/rdbDVasY+zjzOTvZxdtVp5n1nRXlHwW8K/EjQddvbjxpr39o2klt5cKedv2ybgc4+gNeX63r/AMRPij8UdX0HwtrDabY6c8ixoJfLXajbdxI5LMaueL5IJuDu9l1MMPw6sRiKlOnXh7Omk5T15dfle59TUV4D+zd438UT+LdV8C+Krp72azVmjlkOXRkOGXPcVX0HxN4gl/axn8PyaxdtpQlmAtC/7vAtiwGPrzSWOg4xlb4nb0ZVThfEU69ei5r93D2l+ko+XqfQ3alr56PiXxB/w1mdA/te7/srzR/om/8Ad4+zBsY+vNYHxi0v4seEodR8TS+LpU0przbDFFcfMqux2jGO1KWOSjKSi2k2n8jShwtKpWpUZ14xdSEZRvfXm2W259SUV84fBjQvirrFz4f8WXfit59EllWaWCSfLPGGIIIx7V9H1vh6zrR5uVr1PJzbLY5dX9iqsajW/LfRp2s79Qooorc8sSloooAKUdKSlHSgAooooAKKKKACiiigAooooAKKKKACiiigAooooAKKKKAEdlRGd2CqoJJPQCvjL4yeKG8VeOry8V82sDeRbDPGxe/419kX1tFeWc1pOCYpkKOAcZB61xH/AAp/4f8A/QDT/v41ebmOFq4mKhBpLqfRcPZnhctqSq1oty2Vrad+p8w+AfBWteNb2e10dYswR75HlbaoGcAZ9a7L/hQnjf8Av6d/3+/+tX0b4S8J6D4Vinj0OwS1Wdg0mCSWx061uVzUclpKC9o9fI9LGcZ4l1n9WSUOl1r+Z8H+ItJu9B1u60i+Ci5tZCkm05GfavYv2SdT8vXNW0pm4mgWVB7qcH9DXr2ufDTwbrWqz6nqWkJNdTnMj7yMmpvDPw+8KeG9UGpaPpgtrkIU3hyeD1FZ4bKqtDEKomrJ/gb5jxRhcbgJUJRfO0u1r/ftc6qiiivfPhAooooAKKKKACiiigAooooAKKKKACiiigAr4Z/aC/5LJ4k/6+F/9AWvuavnj4m/APxD4q8d6r4gtNc0u3gvZQ6Ryq+5QFA5wMdq9TKa9OjVbqOysdmCqRpzbkz5lor3f/hmPxT/ANDHo3/fMn/xNH/DMfir/oY9G/75k/8Aia9/+0cL/Oel9ao/zHhFFe7/APDMfin/AKGPRv8AvmT/AOJo/wCGY/FP/Qx6N/3zJ/8AE0f2jhf5w+tUf5jwiivd/wDhmPxT/wBDHo3/AHzJ/wDE0f8ADMfin/oY9G/75k/+Jo/tHC/zh9ao/wAx4RRXu/8AwzH4p/6GPRv++ZP/AImj/hmPxV/0Mejf98yf/E0f2jhf5w+tUf5jwiivd/8AhmPxT/0Mejf98yf/ABNH/DMfin/oY9G/75k/+Jo/tHC/zh9ao/zHhFFe7/8ADMfin/oY9G/75k/+Jo/4Zj8U/wDQx6N/3zJ/8TR/aOF/nD61R/mPCKK93/4Zj8U/9DHo3/fMn/xNH/DMfin/AKGPRv8AvmT/AOJo/tHC/wA4fWqP8x4RRXu//DMfir/oY9G/75k/+Jo/4Zj8U/8AQx6N/wB8yf8AxNH9o4X+cPrVH+Y8Ior3f/hmPxT/ANDHo3/fMn/xNH/DMfin/oY9G/75k/8AiaP7Rwv84fWqP8x4RQa93/4Zj8U/9DHo3/fMn/xNH/DMfir/AKGPRv8AvmT/AOJo/tHC/wA4fWqP8x4PS17v/wAMx+Kf+hj0b/vmT/4mj/hmPxT/ANDHo3/fMn/xNH9o4b+cPrVH+Y8IpK94/wCGY/FP/Qx6N/3zJ/8AE0f8Mx+Kf+hj0b/vmT/4mj+0cN/OH1qj/MeD0te7/wDDMfin/oY9G/75k/8AiaP+GY/FP/Qx6N/3zJ/8TR/aOG/nD61R/mPCKK93/wCGY/FP/Qx6N/3zJ/8AE0f8Mx+Kf+hj0b/vmT/4mj+0cL/OH1qj/MeEUV7v/wAMx+Kf+hj0b/vmT/4mj/hmPxT/ANDHo3/fMn/xNH9o4X+cPrVH+Y8IoFe7/wDDMfin/oY9G/75k/8AiaP+GY/FP/Qx6N/3zJ/8TR/aOF/nD61R/mPCKK93/wCGY/FP/Qx6N/3zJ/8AE0f8Mx+Kf+hj0b/vmT/4mj+0cL/OH1qj/MeEV9w/s6f8kV8Nf9e7/wDo168V/wCGY/FP/Qx6N/3zJ/8AE19C/C3w7c+EvAOk+Hby4iuJ7KJkeSLO1iXZuM8968vNcXRrUlGnK7uceNrQnBKL6nS0UUV4B5oUUUUAFFFFABRRRQAUE4FFI/bHXNAHBeI/ix4W8O67rul63JNZjRktGlmYApIbkkIq+p4OfbmumTxP4fa9gsf7asBd3CCSGA3C+Y6kZBAz3rxr4sfDPxH4g13x7qFrpVpfRajb6SdPilkAMr2z7pV5+6SuVB9zWV4i+HvjvWfHEOoHw3YWdtDqNleW728iL5UMYAZGP3i49B8uKAPW/D3xG07XLmyis9Pu1S6vLu08yQqoje3HzEgnOD2xW9Z+KfDt5BcXFrrumzQ25xNIlypWPnA3HPHNeM23w28ZWuqaTeW1pZNJZ3+u3J82X5CLqMiDIHJBOAfQVyVt8IPHl7pWvC40W2tJNR0C1sDCJURWniuQzYVOAm3O0nnA560AfTukazpOsLI2lalaXyxNskMEofa3ocVwK/Grwo1n4xmCXfn+EnIv7bYPMdBj50HdcnFL8NvBN34X+JHinVI7G2stI1C3tFtkgIALogDnaOnP515n43+CnijUPDuu32jC3tfENzrN3hfMG2902cIGjc+owWGehFAH0AvibQ/t0GnPqtlHfzIHS1edRLgjI+Xr0rndG+J/hzXTYtoTPqMVzqcmmvIjKvkyJnJIJyQccY615b4q+HfjnVviPBf/ANj2YtLTV7G7huopEQtbxxhZFcn5i/3hjpijw38LfFGn3Wi2f9j2dkmmeK7zUHvIpV/fQSxsI5ABzldwGD6UAe72niLQrm+uLG31iwmu7UFriFLhS8QHUsM8Yptj4n8O3zzJZa3p1y0EfmzCK5VvLT+8cHge9eAeF/hZ4vtrrSdPm8P6fp0mirem41mO5BfWPNVwqsBzyWGd3TFTaZ8JfFWh6Vokmi6TpMd/aeDLvTbsSMPLnvHZGUPj74wG5PTNAHsPiH4ieG9K8OtrlveRapbJdQ2sgspVkKPIwUZx9as/EjxppfgTwhdeJNWSaS3g2hYoVzJK7HCoo7k14VpXwq8aSWHiEto8VkdSfSpIYWlRebeQ+ZkJ8o4xj1GK9I+L3g3xR408S+GbPT76PTNH012vp7ooJCZ1GI12Hr60AdnpPjDQdQ8HWHiwX8Nrpd9Ak0ctw4QLu/hJPRs8Y9QasT+KPDsGnDUZtc06OzL+WJ2uF2Fv7uc4z7V85eJPCeteAfDOlaf4iutO1DRtG8XLe6cb5/LgvYpo3LRv1WMpIzMN3GcVk+F/BPiDxJ4Qs9e0PSIbqyt9c1U/2dC6+VIkxwskRk+VlGCM+nIoA+pNR8S6Bp2z7frWn2u9VdfNuFXcp6EZPIPrT73xDodjdWtreaxYW893j7PHJOoaXPTaCea8Ng+DmqvJtvtNtbyKLwadMt/tEwlZLosTjJ9OzVBB8OfGWlanZT3HhLSPE7XWh6fY+ZfXOF02W3++fXByDlecrQB74uuaQ0Mcy6pZmOWc26MJlw0ozmMf7XB468Gua8W/EfSvD/jnRPBot5r3VtWBdY4nVRDGP42z+g715P4O0NNW/aL1PTtPuILvwvod2+tSJGp2RanOgjaPPTK7ZGx2312/xD+H974i+KGn+ILa2tFt00K7s2vGx5kc7j90w78evagD0C38TeHrn7Z9m1zT5vsQJutlwreSB1LYPAFQ3virSIvDGp+ILS6i1G006GSSY2sgk5RdzKCOM4/nXz5p/wAJ/GVxpUtmvhuw0KWx8N3ulySw3IY6zPKmEZsc4z8xLc5NevQeCv7N+CNz4R0iwtbS/m0Vrdo4sKr3LQ7CxPfLDrQAeG/i14a8RWHhW80pbiaPxI8kdvwMwPGMusnoRXVReJ/D0ouTFrmnOLVglwVuFIiJOAG545rw3T/g34m0rxh4bvtJlhtNKOnSf2nArjFvfNB5ZlQf7RxnHes7wN8FtfksNQ0vxDpn2TGiT6atytwhS6lZtyPtXk4OG3NyCKAPop9a0mOSWOTUrRHglSGZTMuY5G+6h9GPYd65H4nfEoeA5rc3fhfWNQtLiSOFLq1VTH5shwsfJzkmvL/h/wDCPxzD4y0LWPFM8M0V5KdW8RL5gYNfxApAFHdQhB+ten/HDwzq3inwxpljo8cck1vrdneSB32gRRvljn1oA39E8W6feraW+oAaPqtyu5dMvJUFwP8AgIPftU1/4q0K1kvrYalaTX1nA88lnHMpmwiliNuc5wK8U8U/C3xRe/FnU9TNu95p+pajb3kN8lwkbWaRD7hz83B5AXg1Z0DwF4q07V9R0+48H6Rds9xqM6+I5LgefIlxG4RFH3g2SFOeABxQB6p4O8e+G/FGgW2rWOo20Yls0vJIJJlEkEbDOXHbFaun+ItC1Aziw1ixuvs67pvKnVvLX1bB4FeEWvwh16y0HRYLPS7K3uk8G3el6g0bhTLdOq7cn+LnPPakvvg34iazktNHgtNK87wjFp0zQybRLdK4JVsdcgEbvegD13xR8Q/Dui+DrvxRDdxarZWkscUv2GVZCGeRUA4Pq1br69oqawujvqtkupMMramdfNI/3etfP178MPF2saT4iubLwxp/hn7ZZWNnBpMNwpjlkhuVke4bHA4UgdyOtXdS+GXiuXxpeW6aPaSi68SrrEfiZrgCe3t8g+QF+9kY2gDjBoA9wPiXQftz6eur2LXquENuJ18zcei4znPtVHTfGejzaPb6lqNzBpKXM7wRJdTopZlYrxzg5xXzLoNvHH8RfCvh+G306+v7PxfPc3F9EzG7lQhjukQjKhc8k8elb2s/CLxothpDf2YmpJFBqFpLZpOg8szzF0lBbgfKcEjkUAfRl14h0S11CLT7nVbKG7mx5cLzqHbPTA9+3rWpXzhrvwu8YQeMdKutD01JZEjsElvbm4SaEiAAOXDfOrgZ2lete3+ENavNYXU/tumtZCzvpLaJi2ROqHAkHsaAOgooooAKKKKACiiigAooooAKKKKACiiigArj/jF/yIN9/vR/+hiuwrj/AIxf8iDff70f/oYrty3/AHyl/iX5nFmX+6Vf8L/I8Dh/18X/AF0X+Yr6ls/+PSH/AK5r/KvlqH/Xxf8AXRf5ivqWz/49If8Armv8q+k4s/5dfP8AQ+b4T3q/L9TwP4uf8lB1D6R/+gCul/Z//wCPvV/9yL+Zrmvi5/yUHUPpH/6AK6X9n/8A4+9X/wByL+Zrtxn/ACJF/hj+hw4H/kdP/FL9T12sXxd4V0DxZpp0/X9NhvYeShYYeM+qsORW1RXwEoqSs0fodKrOlNTptprZrRnhF/8Asy+FZboyWeuapbQk58tgj4HoDxXbfD/4QeC/BsyXllYveX6/durwh2U/7Ixgfln3r0GiueGDoQlzRgrnr4niPNcVS9jWryce19/W2/zCiiiuk8QK+Y/gD/ycf4q/3br/ANGivpyvlT4Tavpvhv8AaL8TSa7dx6ekjXMavMdo3FwwBPuBXn41pVKTfc+v4ahKpgsfCKu3TWnzND4U/wDJ2fiT/evP/Q0rov20P+RH0n/r+P8A6DXL/A+5h1j9pzxFq2nN59k63ciygcFTIoU/jXUftof8iPpP/X8f/Qa4464Kq/N/mfRVU48TYGL3UKd//AWepfDD/kmmg/8AYPj/APQa+UPh58Qpvh3458S6hDox1RrqSWLZ5pQJiUnJwDX1f8MP+SaaD/2D4/8A0GvDP2Vo45Pil4yWSNXG1+GGf+W5rbExlKVFRdn3+R5+SVaNKjmU69PnirXje1/ffVbDv2RYP7W8ZeJfFE9zAtw/ym2VvnBkbcWx/d7A+xrjrrxVf+Df2hfEWtabpJ1W4W6njFuCRwwwTwCePpXV/s0qsHxz8VW8KiOFVnUIvAAEvAqn4N1jS9D/AGpPEF9rF7DZ2omuVMkpwuSOBXGk/Y0lez5nr+p9FUcVmeNlKHPF0YtR20svd01Pafgr471Xx1puoXWq6CdHe1mWNELMd4IJz8yj0ryT9mT/AJLZ4t+k/wD6Or3/AMOeLPDHiC5ktdD1izvpo08x0hbJVcgZ/MivnH4Gazpfhf44eKk8QXsWn72uI1aY7RuE2cZ+ld1Z8s6LlK+r1PmMsg6uHzKNKi4XhG0NW1r56vufQmh+A/C2i+JrnxHpum+Tqd0W86bzWO7d14JxXzF4t8R3vhP9pnVte0/Tf7SubedwlsCRv3QbT0BPAOenavQ/gj458ReKvjLrdq+s3F7oUKyyQIQNiruwh6VheHef2z7kH/ntP/6SmscRONaFN0tPf/pnoZRhq2XYnFxxz9o1Qbau9tHy33Wmnkc/8OPEF54o/adsNdv9POnXN1Ixe2JJ2YgK9wD0GenevYP2uf8Akj0//X/B/M1wTf8AJ6J/66j/ANJRXe/tc/8AJHp/+v8Ag/maVJNYaum7u8isbOFTO8snTjyxcKVlvZXel/I3f2dv+SN+Hv8Arg3/AKG1eg159+zt/wAkb8Pf9cG/9DavQa9XDfwYei/I+Dzn/kY1/wDHL/0phRRRWx5oUUUUAFKOlJSjpQAUUUUAFFFFABRRXnPxX+J8PgbxF4e0o2X2pdRn/wBNkB/49bfIXzT/AMCYCgD0aiuQ1XxdNZ/FPRfB6WsTwajp0920+47lMbKAAOmDmuY8R/FqTRLnxmk2lJKugTW0FsFkx57zAY3E8KAT1oA9WorhNB1T4l3NnenUND8PrMbbzbGW3u2aJpD/AAP3/EVgeAvG3xG8QeLNV0m90LQLe20W7W31CSO4ctym8FAevUdaAPWqK8Msvi345/4RBvHN14Z0ZvDcdy0UojumFyEEmzcAeCc9q9A8P+NJNV+I2qeGfsqJa2mmW99HPk7m83sR2wKAOzorzn4X/E+Dxp4v8R6GtkLZNNm/0KbP/H3EGKM4+jjHFZvgT4xQ+I5/GGmz2KWmqeH3uGhiLHbdRR7sOPxXBx0oA9YorlfBXiqfXvhpaeLJrWOGaeza4MKklQQDxn8K5L4eeMPiX4s0/StbGi+G4NJvm3Ni6czLGGIJx0zxQB6vRXl3gb4t2/iDxj4s8K3VmlpqGizTfZBk4uokzkj3B6getZc3xW8SXfhrwZd6NoumtqPiS4lhEdzKyxRbM85HPagD2WivLPFXjbx34T8A6hr2uaPob3sdxBDaRWtw7RvvcKS5PTGRUukePvE2m+M7Tw1450bTbRr+ymu7W40+cyLiIZcOp5HB4NAHp1FeQaP8S/G2pWNr4qt/BcM/hS6uBHGIZi16Ii20TFOmO+PSrWsfFefRI/FVlqumRJrOlyxjTbVGP+npNxEV7/eODjpQB6rRVGzuriHQYr3WFit50thLdhD8kZC5YAnsOa4L4UfFSHxj4f13VL+wOnHSpHYx5JL2+3ckgz/eWgD0uivI9C+JHji/tNO8TP4Lhk8L6jOI4vs0zPeRRs21ZWXpjuQOgqxeeNvHuoeOvEPh/wAL6PoMlvorwo8t9cOjOZE3cAUAeqUV5T4j+K83hPx/4Y8LeJ7C2hXVrMPc3ULkpbzltoHP8BIxk1d1b4oLo+oeNV1CwBtPDcEMiGNvnnMg4X0HOKAPSaK8w0Xxj8RTe2UOt+D7OGLVrZ5LGa0maRbeQJuSOfPTPAyO9VtH+LNxrdt4XsdL0uI6/qlzJDqFm7n/AEFYTiZm79eBnrmgD1iiiigAooooAKKKKACsS+8XeGrG8ls7vWrSG4ibbJGz8qfQ1t1ynxTgh/4QXV5PJj3+TndtGevrQBeh8X+HbiG5ks9UguzbQNPIkJ3NsUcnFaumXkOo6db39vu8m4jWRNwwcEZGaxNWghj8A3jRwxox0tgSFAP+rrl9K1TxXa+ALXWrUWEFjZ2qFbaVC0kyKACxbPy56gUwPS6K4/xF4ua3i0m3sntba51OPzRNdtiOBMZJPqewFJ4W8TXFx4kfQb2+sNQLW5uILq04BAOGVhk4POaVgOovb6zs3gS6uEhaeTy4gx++3oKnmkSGJ5ZGCogLMx6ACuR+I/8Ax/8Ahn/sKL/6Ca6LX/8AkB33/Xu//oJoAsWV1b3lrHdWsqzQSruR16MPWpq85tNd1DQ/AnhP+z7dLmS7dIDG38WQcAHtzjmtaPVPEml+JdLsNaksLm31Peqm3jKGF1GccnkUwOksdU0++ubq2s7qOaa0k8udFPMbehq5XA3Ovanb2vim80+0sxLpt8oIWLBljAG4tjq2O9a/ifxHLb6Bp9zpAjlvNTliitFbkZfkk/QZoA6eiuCuPFl7fanfW9hrGj6bDZSmAG75e4kX7xxkbVzxmkuvHN23gODXrS3hN19sW1liB3KW3EHafQ9qLAd9UN/d29jZy3l5MsNvCpeR26KB3rj9X1zxFo+n2g1BtOW91K7WGFipENqpGfnOfmI/CtC8k1ix8J6vdapdWGosls8kOyDCEBTwwycikBsnVdNFpa3ZvIhBdlRA+eJC3QD61drzPxedaudO8NXUM9jDby3FuYYhAf3chTr1+714ren1bXdG1zR7TWJrSe1v3eF5YYigWTqg5J607AddRXP/ANsXc/jsaJaiM2ltaedeORkhmOEUenc03xTrV9balZaJo8MUmpXgZw02dkMa9XIHX2FIDoqwdV8VWFjqb6bHa39/dRqHljs4DJ5QPTceAKyxq3iPTNdg0XV5LKb7ejCzvIoioWUDO11zyPpWV4Hh8Rt4r19jfWGVvYheHyDmT5P4Ofl49c0wPQri4ht7V7q4kEUMa73ZuAo96bp95a6hZx3llOk9vIMpIhyGFYPxOm8nwTfKPvTbIV9yzqP61mfDZhor6v4anYhdOk86HP8AzxcZz+eaQHWDVNOOqnSheRG+CeYYN3zbfXFXK8l0JpD410fxVNn/AInF5cwrn/nkF2x/yJru9bTxQ95K2n3+mWVmoHlmaIuznHOTkADNOwG/RXBv4z1A/D241z7PAt9bTmCRV5Rir7SV+tO1LXPFWl21lrd8th9hnnjSSzRD5kauQAd+eTz6UWA7qqGt6ta6PBBNdiQrNOkCbFydzdM+1Y+s6xq1x4jPh7QFtkmihE11c3ALLEGOFUKOrHrWL8QW1ez8KWcmqvb3l1HqkLJ9nQoHGTgYJPNID0GiuLudW8UaTqWlzaqbCSz1C5W3eCJCHgLdPmJ+b3pNb8U3EniK60ew1LTdMSyVfOuLv5i7sMhVXI4A6mnYDtaK4BPHlwvha9u3itJb60vVsWkjc/Z2LdJM9duOa27OLxVJYzudY0qd3QGB0tzsU55zhuRikBu2N7a30TTWc6Txq7RlkOQGBwR+FT1558MP7Yt9Jmup72zGmxXdy06CE7yQxyQ2cYzz0qA+NtTuNLk1y21PRIIV3SRadK2ZXjH95s8MR2xTsB6VRXDa14u1NrrQI9EtoZf7XgLqs2flOOCSOwrr9JS+j06FNTmhmuwP3rxJtQnPYduMUgLVFFFABRRRQAUUUUAFFFFABSNS0jdvWgDxXx/8WdY0T4l6p4UspPBmnQWNpBcfadf1R7XzjICSqbUbJGOfqK6XUfiz4R0BYLLxHqkK6mttFc3S6fbTXEMaP0kDqmPL/wBo4HrWP4v+GXiG9+JWq+L9F1Dw+RqNpBbtBqmmi58sxAgFTnjOTn8Kn1P4XalqkniO6vNWs47rW9Eg01zDb7UjeM5LqM/dPp2oA6K9+Jfgy08TQeHZtWH22UxICtvI0CPL/qlaULsVnyMAnmqJ+MPgD/iat/a0+zS5Whu2+xTbRMJDEYlO3DybhgKuSeCOK5J/glcf8JguoLqVjNptxLZ3F5BPE5cPbqo+QBgvzFAckEiofGPw6vvD/wAL76O2lutQ1KLxQ3iC1aztw7Ru8+8Axn76qCQR6UAd3o3xU8E6rc21rZapIZrm8+xRiW1ljIn27vLbco2tjscVtaP4r0HWtGvdYsb0S6fZzSwTzmNgoeI4fGRlgDxkZBxXzrqWh+LdR+Hvi3UJtL1efXta16O40SaK0EUkUqqFErJn93HyepJr3TRPB1zpvwjh8GadqEmm3o05oTex8tHO6ktIPfexNAFO0+MHgG50zUNSOrzwW+n+U1yLmxnhdUlOI5AjoGKsejAYqWP4s+A30K/1k6vNHb2FytrcRyWcyTiVhlFWJlDsWByMDkVwGmfAvV0s9RF7r9p9pvoNPjkaKJjlraXeXYsSWZ+c+lb/AIo+E19qerazrVhrUFrf3Gr2eq2JeDdHHJBEI9sg/iDD8qAN/wCGHj5PG914lNraCO00m+FvA2GWSRSm470YAo2eMGuP+Hfxf17xX4yh09NH0FbOS7ntZ7JNT26nYKhIEk0LgBlbHRM9RzXZ/DHwZqnhubxJeaxq8F/ea9ei7ke3h8pYjs27VGe3rXI2/wAIvEl54y0PUvEHiXTtQttD1H7bb3a2ATUJwN22KSYdVG7n1wKAO5tPiN4OuLLTLyPV1+z6rLPDaO0TqHeHPmgkjC42nk4FYOr/ABq8IW3hDWfEWmm/1BNMt/P8v7DNCLhScBkZ0wyZ/iGQKwtD+DviCyv9DiufE1nNpmhXt9cWcX2TMkgud3EhJw23djpyBVLRfgZq1rp/iWwbXrWztNW02SyS0so3W2MpORO0bMQrey4FAHX3Pxa8DLpulNrU9zANRtYblll06ZooFlO1PNbZhMtkDfjOM023+KGg6XJqcWvXVnaQWusPpVotlFNI0jqgYIVCffweiZHvXIeLvgt4s8UW62+p+LLR42sLSDb5L7LaSFslok3bfn+XJIJGOK6KH4U3S+JU1ltXiIHihtdaLyuxhEfl5/DOaANlvi14HTw1aa+mo3c1tdyyRRRw2E8kwaP/AFgaNVLJt7lgAKw9R+Nvhuw8WxW91Nv0C40VNUtr63glnaQGQL91FO1QMks2AMGsi9+C+ujTo7G08TxfZG1C+urq0kR1hlFwflLbSCSnYE4NNh+DfirSbO0h0LxPp0bp4cbQbgz2W5ZEaUuZFAPykA8D2oA6eH4naDY+JfEsN39itNE0+0sbqK+gy73j3KkqAqjLk4AGMk11fhvxZovibQbnVtDuTcR25eOWN42ilikQZKOjAMp9iK8w1X4DLPpt1ZWmueWi2+lpZb4z8klkrKC+Dkh9zdMYzXb/AAx8EzeF/Duq2d1JYte6nO8072sbKgLLtGdxJYgdyaAOI+Fnxc8QeM9VsI3uPANrHczyo9guryHUVRGYE+TswThc9eldxpHxX8Cape3lraa18tpDLO08ltJHBJFEcSPHKyhZAnfaTXJfDr4XeKvCT2Vk2p+GbrT4JpWkl/srF20chJIEmeDhsZo0r4R+I18Gz+A9T8WQSeFItOnsbSOG0C3DBzmN5H7lOmBgHvQB0+n/ABf8A32l6lqUGsSJb6bEs1x9os5oX8pjhZFV0BdCejLkU+y+LHgS60fVdV/thre30nZ9s+0W0kToH/1ZVXUM27+HAOe1cfcfB/xFrVnqD+I/ElhNfyaXDpVo9raeWkcKOHLMM8scfQVc8W/B241zUNcvl1tLea9j09rQ+TuEM1o25S4/iUnqKAOhX4ueA20QaudWlSEXa2bRyWcy3Ec7DKo0RXepI6ZHPam6L8XvAutXtpp+m6tK93emRLdZbOaNTKgJaJmZQFcAZKnB9q5+2+E+t3mtR+JNd1+1m1iXWrTUboW9vshEdujKkaKSeTuJJOe1T6Z8Jbi1n0qT+2Ij9i8RXmsNiHBdZ1YCP6jd19qAL1n8WvDNn4a0nUPEF9Cl1qKyPHFp9vPcfu0cq0mAm8IMcsVAHvWl8UPGk/h7wLa+INAt7PUpL27tbe1E0hWJ/PkVVYlQeOQelcnY/CjxNoEWj3XhjxNZW+o2djPp88l1a+ZG8ckpcOq54YHHXg11nxE8F6p4n8A2egxawialaXFrdC9ngBEkkLh8lFwMEr0HagDJ0b4lXul67q2hfEix07Q7rT7BNSW6s7lprae3ZthI3KrBg/y4IyT0zW1pHxO8G6ktn9m1OSJ7u8FlHHPayROsxGVR1ZQUyORuwDXH658HdV8WW+u3njDxJDc6zqNlDZWstpbGOG0jjk8wAKSS25uTzS2/wbuZfBetafeX9lba1qEsU0F/ZxPut5Iv9W+XYkkfWgDqb74reBbC3E0urTSKbya1UQ2csjs8OPNYKqklEzy4GB61Rb4p6TD4y1KzuZ7KLw9Z6FbatHqayE+aszMFAAHIOBjHJJ6Vzmu/BGVtO8Mf2JqsEd9o1jNZzNcq/l3JmIaSQ7WBDb8t1wc4NSan8D/tizx2+rw2iHSLGythHB8sU1tIZA+0nlCxPy9qAOjg+Kfw4XSLrxL/AGgLaKG5jtbp5bCSO4jeT/Vh0KeZ83Y45qcfFvwENJ+3tq8yRi8Fi0b2cwmWcjKoYyu8bh045rzb4k/Djxg2hXmty3cWq+JtT1bTVP2K22w28MD8NsJycdTk11Vj8J9WfxAniPVtetptTk1+DVblYLcpEUhVlWNQTwSDkk80Ab/h34teAtb1G007T9YdprpJDF51pLEu6MEyIWdQFdQMlOoHan2HxY8B3lpf3UGsssVjbm6kMtrLHvhzjzY9yjzEz3XIrmIvgy7QaRb3Wsq8Nnqeq3k2yLDOl6jptU9iofr7VmaD8C76y0HUNKuNXsHY6U2mWV0kLmUIWBLMWYgZx91cCgDofEfx08G2HhPVdb0trzU5dOMO+1FrLE7CUgI4LJ9zn73T8a9M0m+h1LTLbULcOIriJJU3qVbaygjIPIPPQ15V4r+EV1rEWvLFrccJ1HR7Owi3Q7hE9uysGI7gleleqaOt3HpdtHfvFJdpEqztEu1GcAZIHYUAW6KKKACiiigAooooAKKKKACiiigArP8AEWj2uuaVLpt7v8iQgtsODwcitCiqhOUJKUXZomcIzi4yV0zg1+FXhhXVgbzIII/feld1HGI41ReigAfhTqK2r4uviLe1k3buY4fCUMPf2UUr9jkvEHw/0HW9Wm1O8Nz58u3dskwOBgcfhV3wn4R0vwy9w+m+fm4Ch/Mfd06Y/OugoqpY7ESpeylN8vboRHA4aNX2sYLm7iYoxS0VynWJijFLRQAmKMUtFACYrzv4ifBzwf421L+1L+Ca1vyAJJrZtvmD/aHc+9ei0VFSnCouWaujqweNxGCqe1w83GXdHJ/Dr4f+G/AdjLb6Fassk5BmnlbdJJjoCfT2p3xH8CaL480yDT9bNwIYJfNTyZNpzjFdVRS9lDk5Ladiv7QxX1n617R+035r6/eUdE0u30jRbXSbXf8AZ7WEQx7jk7QMcmuY8CfDXw94N13UdY0hrs3OoAibzZdy8tu4Hbmu1opunFtO22xEcZXhGcYzdp/F59dfmcT4O+Gfh3wr4qv/ABJphuze32/zfMl3L8zbjgfWsDxH8BvBOva7e6zfNqP2m8lMsuyfC7j6DFeq0Vm8NSceVxVjrp53mFKq60K0lJpK99bLZHB/Dj4U+GfAWp3Oo6GbwzXEPkv50u4bdwbjj1Aqp8Qvg14O8aaodVvoZ7W+fAlltn2+Zjuw7n3r0ein9XpcnJyqwlnOPWJ+tKtL2m3NfW3Y5X4eeAfDngXT5LXQbUo0pBmnkbdJJj1Pp7VSs/hj4ctfiO/jyI3f9rOzMcy/u8tHsPy/Q129FV7GnZK2i2MnmWLc6lR1HzTVpO+6fR+RxP8AwrPw7/wsj/hPc3f9rbt3+t/d52bPu/StXx/4R0rxt4ebQ9YM/wBlaVJT5L7W3L05roaKPZQs420e5LzDFOpTqOo+aCSi77JbW9DI8H+H7Hwv4ctNB00y/ZLRSsfmNubBJPJ/GtbFLRVpKKsjmqVJVZuc3dvVvzExRilopkCYoxS0UAJilFFFABRRRQAUUUUAFfO+veFfHvjrxX421Wxs9Ot9PuoDo1sNUR1k8tOTJHgd2xg+1fRFFAHz7Z33iSyuvAXxA1jw9qlwum6bcaRq0MFuzTxSbgBKE6sp2ZyPWrmiW813aePPGet+DNTvtH124hWHS3g/0mSFFCmQoeR6gda92ooA8I+D1iyfExLjwbpviTTPCi2LrfxasHVGmJHliJX545zius+Fmn31r44+JM91ZzwxXWqxvbu6ECVfIAyp7jPFel0UAfKWlfDi9sPh1o3ix9K1a7urLWXm1LRpWcpcQGUgEReo4Yetdx4ol1zS/HHjvXtJ0a/ma68PWsGn7IDhpWOAB/u559MV7rRQB86eHPCPj/wNrvgTVL60025sbAHS7saajtMY5+TJJkcgPyTVS4+H+v3vw81zXNFtZrHxRpusalJaB4ypuraR23RkfxBgcj3r6WooA87+FVjfWvwG0uxurOaC8XSmV4HQh1YhuCPWvKfgXD4X0NfD6X3hfxlB4hjkMckj20/2ZZGdhk/whcEV9NUUAfOz+Atc1HQvF2saVay2PibTfEd5d6VK6FTPGwAaP/aRxn8a57UdDux8MfhaPEXh7W5be0upn1K3s4HM8OQey8jmvqqigD518W2Wl618EdV0PwhoHiWGMalatJFfQSiVsyruKbucADt0rX0XwL/winxY1CxjtL+/0/XdFePT9QuXaY2EgUh4ix+6GyD+Fe50UAfLb2HiC68GaB4BttD8UWHizSJVtluYC8dkIhJkytIPlYFe1ekePvC32z41fDvUn0yS6W0Sdbm5CEopVMoXP+9yM969cooA8++P8mtzfDu40Xw7azT6jrMyaejIpIhSQ4d2I6KFzz7153B4V8eaJ4xt7XUrPTn0/W9DfRWbTEcpC8afunkyOOuM19C0UAfL5s/EGreHvC/gyy0XxTpnirR5I7Wa4QvFZJCsmXkLfdcFelWvFGm+H4fjB4xu/FnhvxZdx3ElsbKbTYZjG6rFhslOCc4r6WooA8T1vw1beNviNp0dzpN6uhXvhNofMnhKtC/mZTOfuuOD61xeg+B/Ht9onxM0HWLeSfUzHbw2Ny64S9SLlCG7kgY+tfUFFAHmPgnx9rWv6ro2i6f4Q1Wyhhhxq9zqEDQrblVwFjz98lvTtUHgPwzHYfHvxxrQ0l4I7iC18i4KEI5ZcybT0yTjOK9VooAKKKKACiiigAooooAK574kW1xeeCdTtrWF5pnhwiIMljntXQ0UAYmrwTSeBrq2SJ2nbTmQRgfMW8vGMeuayrmyuz8JPsAtpDdf2Ysfk7fm3bRxj1rsKKAPO9U0y6tH8N63JpD6jBa2X2a7tRHvdAQPmCnrg10Phm90u8vn/s/QLiy2xkmeSz8kHkfKCRnP+FdHRQBy/wARNOvruxsb7TYDc3OnXiXIgBwZFGQwHvg1S1XxPc6rpU+naXoGrfbriMxAT25jSIkYJZjxgV2tFAHEalolzZWng6wgikuBYXsXnOi5CgIcsfQZq/4ttLqfxX4XnhgkkiguJmldVyEBTAJ9K6iigDk/CenzDVfFS3ls6Q3d6dhdcCRCuMj1FYngfRNWTxJHa6nbyJY6CJUsXYcSlz8pHrhcivR6KdwPONPhg8OalqlnrXh2a9gnvJLm1u4rTztyvzsOBkEGtDxNC2peE7A6do1xag6jDIbcwbGVQ3LFR0Heu3oouBieMZ9Ni0xY9V0ufUbaV9pjigMuDjOSByPrXIaRpd8NA8VfYrK+ttLubUrYWdxkybth3FVPIBJGBXpVFIDg/Etpfx+DPD00VjPPJYTW8s8KLlwqrg8eoq74qC+JvA9zdW9vcWs0B8+3+0RmNw8ZyDg9Aa6+ua8U6b4i1hpNNhuLC10icBZpQXNwV/iUDG0Z6ZzTArfC+K4uNIuPEN8m271eXz2H91ANqD8gT+NN8Xw3+neKtN8TWtlNfW8MD211FCMyKpOQwHfmustYIrW2itoFCRRIERR2AGAKkpAcVG134p8VaZfpp91Z6ZphaXzLmMxtLIRgBVPOB61c8G2l1b+I/E809vJHHPeI0TMuA4CYyPWupooA5b4jWt1fWmlWdtbyTK+pwtMUXO1FJJJ9ulY3xM0vV11a31DQ7aSV723awufLGdqno5+nNehUU7gcX4v0eaz0bw6um20kx0u+t22xrk7B8rH9c1nasJJPFuprr2janqS5UaXFErGApt5yRwDnOSa9FopAeVWOjarF8ML6wk02VLo6iWECqT8vmA8eoxXU/EizurzwtBDa28k0gurdiiLkgBxk/hXWUU7gcTqDX3h3x3eax/Zt1fadqVvGjvbJvaGRMgZA5wQaPFM9z4g0KwmttKvotmqwsY5oirFFJy+PSu2ooA5jx7a3N0+ifZoJJfK1SGSTYudqg8k+1Yt1bJoPi/VbrU9Cl1HTtRZJoriK284xOFwykdRnrXoNFIDlhfaSfDlxcN4bu47J5PLe3+xYaQY+9sHOKyvA1hInie6vNJsb7TdDa32+TchlDy56op5AArvqKAOA8HNPDaaj4TvtOvoJp7i52z+SfK2Pkht3Sqvh6e10XSIdI1vwjcy39qvlCSGx81bgDowYDuMda9JopgcdqNpcTeNfDV3Bp8sVtFBLvGzAhyOAfSuxoopAFFFFABRRRQAUUUUAFFFFABRRRQAm3nOaNtLRQA0rxQVyR9adRQA3Z/tGjYPfHpTqKAE280gXnrxTqKAE2+9G33NLRQAm2jb74paKAE2/ypNvvTqKAE20m3mnUUANC+9Lt96WigBu2lK89aWigBNvFG2looATaKNvvS0UAJto29OaWigBAuKTbxTqKAE28UbeBzS0UANC+5z3pSKWigBu3jrS7felooATaKAM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Q3t1bWVu1xdzxwRL1eRgAK5WT4l+DEuDD/bCHBxvCMV/PFb0sNWrXdODfojlxGNw2GaVaoo37tI7CiqOkaxperw+dpl/BdJ/wBM2yR9R1FXqylGUHyyVmbwqRqRUoO68goooqSwooooAKKKKACiiigAooooAKKKKACiiigAooooAKKKKACiiigAooooAKKKKACiiigAooooAKKKKACiiigAooooAKKKKACiiigAooooAKKKKACiiigAooooAKKKKACiiigAooooAKKKKACiiigAooooAKKKKACiiigAooooAKKKKACiiigAooooAKKKKACiiigAooooAKKKKACiiigApNwobpTaAHbhRuFNooAduFG4U2igB24UZFUr7ULOzLpNPH5ywPcCEMPMZE+8QvpyBn3FeTaX8Urvxp8L/GmvaZaPpB00NFaMJA0v3Ad54wDz0GfrUymkdFLDVKq5ktNPxPXtS1Cy02zkvNQuobW2j+/LM4VV+pNVdU1/StNTTnu7oKupXMdraMoLCSRwSoGPUA818/aje3mp/sci91K6mvLmVkaSWdy7MfOHUmvQ/Hf/ACBfhp/2HdP/APRTVHtLnS8Eou0n1kvuR6JcapZwavaaVJIwuruOSSFdpIKx7d3PQffWrm4Vyet/8lP8Mf8AXjf/AM4K6qtE9zinFJRfdfqx24UbhTaKZmO3CjcKbRQA7cKNwptFADtwo3Cm0UAO3CjcKbRQA7cKNwptFADtwo3Cm0UAO3CjcKbRQA7cKNwptFADtwo3Cm0UAPBzRSL3paACiiigAooooAKKKKACiiigAooooAKKKKACiioL+8tbC1e6vJkhiQcsxqZSUU5SdkgJ6juLiC3TfPMka+rNiuMXxNq/iO6e18M23kW6nEl7OvA+g9fzrRh0rS9Kje/1O4a/uEG6S5um3Kn+6vRfwrzaWY/WrvDRvFbyekfl1f5eZLkjoba4iuELwtvXP3gODUhZR1YCsHTPEWm6tbyXFnep5UbhGZvkAJ6davtGTlmr0sPOFaClGakn1WxDqdkXfOi/56L+dODKejA1jyoarOHUBlYgk9jXSqKfUzddroWtf8R6doY3agt2kf8Az0S2d0/MDFYf/C0fBv8A0EJv/AaT/CvOfGnxwm0TxE2k6fYRX1tbOY7tpzjeccqv09Tmr+mWXg74oafPfeHAdI1aHHn2zrhdxHoOMe4/Kng6+AqVHSqN37rb8jyMRmGJnJrCSi2ujTv8nezO2/4Wj4N/6CE3/gNJ/hR/wtHwb/0EJv8AwGk/wrwrXtH1DRNQex1K3aGVemejD1B7iqFfTRyPCySlGTa9V/kfOz4ox8JOMoxTXk/8z6X0Pxt4Z1mcW9jqkZmP3Y5AUZvoG610VfIysVYMpIYHII6g19D/AAh16417wmrXjF7m1cwO56vgZB+uCK8zMsqWFh7Sm7rzPcyXPpY6o6NWKUt1bqdlRRRXiH0wUUUUAFFFFABRRRQAUUUUAFFFFABRRRQAUUUUAFFFFABXM+PfGeleErDzbtxLdOD5Nsp+Zz6n0HvWJ8TfiZp3heOSwsSl5q2MeWDlIfdz6+38q+dNZ1a+1jUZdQ1G4e4uJTlnb+Q9B7V9HlGRSxLVWtpD8X/wD47iDiiGCToYZ81Tv0j/AJvy+/sbfjDxfrHii9afULgiIH93AhwiD6d/rWBvqvvo3193SpwpRUIKyR+VV6lSvUdSrJuT6s1NI1a/0m8S8066ltpkOQyHH5+tfQXwu+JFn4mjTT9SaO21VRwM4Wf3X39q+aN9OimkikWSN2R1OVZTgg+oNcGY5ZRx0LS0l0f9dD1cmznE5VUvTd4vePR/5PzPteivFPhb8XQ5i0fxVKAeFivj0PtJ/wDFfn617UjK6K6MGVhkEHIIr88xuBrYOpyVV6Poz9gy3NMPmNL2lF+q6r1FooorjPRCiiigAooooAKKKKACiiigAooooAKKKKACiiigAooooAKjuZ4baFpriVIo1+87nAFSV5l8XdaZriPRoHIRAJJsHqewrizDGRwdB1X8vNmdWp7OPMek29xBcIHgmjlU9CjA1JXzbDdXmnTCaxuprck5zG5Xn8K63QPiXrFmVj1JEv4u7H5ZB+I4P5V5+Gz6jVS51b8Tkhj4XtNWPZaKw/DfirRteUCzuNk+OYJPlcf4/hW5XtU6kakeaDujtjJSV4sKKKQso6sB9TVlC0UUUAFFFFABRRRQAUUUUAFFFFABRRRQAUUUUAFFFFABRRRQAUUUUAFFFFABRRRQAUUUUAFFFc5448b+GfBlibrxBqkVsSMxwg7pZP8AdQcn69PerhCVSSjFXZM5xguaTsjo6K53wP428M+M7D7Z4f1SK5wMyQk7ZY/95DyPr0roqU4SpycZKzCE4zjzRd0FFFFSUFFFFABRRRQAUUUUAFFFFABRRRQAUUUUAFFFFABRRRQAUUUUAFFFFACN0ptObpTaACiiigArjfF3xC0fQfFmi+FVYXWr6rdJD5KN/qEY4Lv/AEHeofjP8QLX4f8AhY3p2S6lct5NjAf437sf9kdTXzfZzS3P7VFjcTtvlk1e3dj7lEJx7ZJrGpV5XZHq4DL/AG0ZVJ/Ck2vOx0Pwb1LUNV+Nfji61K8mu5hpt/GryNkqiygKo9AABxUfwO/5N/8AiH/vt/6KWoPgP/yWHxz/ANeOo/8Ao8VP8Dv+Tf8A4h/77f8Aopawj0+Z7OISXMl/07/M0h/yZbD9Y/8A0cK9L8d/8gX4af8AYd0//wBFNXmg/wCTLYfrH/6OFel+O/8AkC/DT/sO6f8A+imrSO3yRwVvj/7fn+SOk1v/AJKf4Y/68b/+cFdVXlfx48QX3ha4sPEGmiI3dnpl60YlXK5MlsOR9DXikX7SXj1XDPb6M6918ojP45q5VYwbTOWjltfFUozp2stPxZ9f0V83+HP2oIGdY/EXhpox0MtlNuA99rYNew+CPiV4L8YqF0TW7d7jGTbSny5h/wABPNVGrCWzOevl+JoK84afedfRRRWhxBRRRQAUUUUAFFFFABRRRQAUUUUAFFFFABRRRQAUUUUAOXvS0i96WgAooooAKKKKACiiigAooooAKKKKACiikdlRCzEBQMknsKAKOu6taaNp0l7ePtRRwvdj6CvM7BdT+IGtvPeSNBpduckA4VR6D1PvWf4s1a68X+KI7GzLG3EnlwKOh9WNbXjvUIfDegQeF9LYLK6ZuZF4OD1/E/yr8/zDNI5hOpUm/wDZqXT+eXRen6amTd/Q0l8a6Dp9wui6ZbS+RG4jV4gNrH19/wCtYHxL8SLN5ug2q5CMPPkz1I/hFcGCQcgkH1Fbehpca3dCxk08374z5itskQeu7ofxryHxHjcdQlgkkubRWXT+XTUzeruZ2lWN5ql3Hp9osjGVxkLnav8AtHtxXu/h77Y2jxrfQtG8f7tN5y7ooADt6E8nFUvAmlf2PoSwNHsdmLDegWTHo3qa3ZGPfIr7DhnI5YCn7WcnzSWq7eXyLSSKly0caNJK6xxqMszHAA9Sa5TTvEguvEV7oV8Le2ubdEaEB/8AXBhnK56/hWn450i48Q+HLjR7a6W2a5ZAztnBQNlhx6ivLfitpNnpvjCz17WNT8rT7WKKOztrf/j4lKDlR6DPUmvoMViK1GSlFe6rX7a3/I87F1Z0/eS00/X8tC58ULfwnoMsd9eaZYeZq1wIL92XdL5JHzOo7Ecc1yK+IPDPw88PTSeHb2fVdU1GMrFdhNsYKfKPxGfzri/iJ4in8VeJJ9WmjMKEBIYs58tB2+tUZ4vtHw68wKM2GqFSf9mRAR+oNedLMFKrKVKKW9n+f3ng1cVzTk6aXkz2X4c+NtN+KOk/8Ir4q8uHXolJtboADzvp7+o71yXiHSLzQ9Wm06+j2yRng9mHYj2rx63urmwvYb2zmaG4gcSRyKcFWHQ19NC+g+KHwsg8SQxqNZ00eXdqo5YgfN+BHI/GvpuHc3lCSo1HozixNJZhRcv+XsF/4Ev80eb17b+z1/yLWof9fn/si14lXtv7PX/Itah/1+f+yLX02df7o/VHPwz/AMjCPo/yPTKKKK+LP0oKKKKACiiigAooooAKKKKACiiigAooooAKKKKAAnAyeBXjHxZ+LaWhm0XwvMHn5Se8XonqE9/f8vWtr9oXxTcaD4Vj0+ykMdzqLGMupwVjA+bH16V8zFq+ryHKIVorEVlddF+rPhuKc/q0JPCYd2dtX116L/MsyzvLI0kjs7sSWZjkk03fVfdRur7Q/N+Un30b6g30b6LhyE++jfUG+um8B+C9b8YX3k6bDst0P725kGI4/wAe59hWdWtClFzm7JGtDC1K81Tpxu30Of3+9epfB74iaxossel3ltd6jpJOB5cbO8HuuO3tXpXhP4QeFdGjSS9hOqXQ6vP9zPstd9Z2VnZoEtbWCBQMARoF/lXyeY59ha8HSVPmXnp93U+8yfhbHYWoq7q8j7LX5PZEkEqTQpNHko6hlyMHB9jT6KK+QP0BBRRRQAUUUUAFFFFABRRRQAUUUUAFFFFABRRRQAUUUUANldY4mkbhVBY/QV8/a5ePf6vdXch+aSRj+te4eK5/s/hu/lzjEDDP14/rXgBavkOKKjbp015s4MbLZCuoZSp6GqLKVYqe1XN1Q3Az835187h24uzPMqK6uRxSSRSLJG7I6nIZTgg16V4G+IsitHp+vvvQ/Kl13H+96/WvMqK9bDYqph5c0GKlWnSd4s991TxBE8zWtjMpI6up6/Q1jvI7tudix9TXmnh7Vmt5Vt5nIQn5G/un/CvQNPuhcR/NjzF6+/vX5rxfiMwr4tzxE3y9F0S8l+fU/QMtlQr4dVKO/Xun/l2NOzvri1cGOQ4/u9j+FaGqeM9G020WS6mPnkf6hOWz/QVwHi3xF9hzZWbA3JHzN2jH+NcOzPJIZJGZ3Y5LMckmvoeDsVmeDouU5/u5LSL1+a7L8zxM3x9KM/Z0leS3Z6LqHxRvnciw0+CJOxlJY/pgVf8AAfj261TX/wCytU8oGZcwsoxhv7v415cMAZPSqul3csOrxX0LbXjlDofTBr67D5riXWUpyul0PC+uVIyTbPqGiorSZbi0huF+7KiuPoRmpa+2Tue2FFFFABRRRQAUUUUAFFFFABRRRQAUUUUAFFFFABRRRQAUUVV1XUbDSrGS+1K8gtLaMbnlmcKqj6mmk27ITaSuy1WV4n8R6J4Z05tQ1zUrext1HWRuW9gOp/CvCvid+0lZ2vm6f4IthdzDKm+nXEan1VerfU8V84eJ/EeueJtRbUNc1K4vp2PWRshfYDoBXvYLIK1a0q3ur8f+AeLjM7pUvdpe8/wPdvib+0neXPm6f4HtTaRcqb+4UGQ+6L0X6nP4V8/6tqWoatfSX2p3k95dSnc8szlmY/U1Uor6zC4KjhY2pRt+Z8xicZWxLvUf+Rc0bVNR0fUItQ0q9nsrqI5SWFyrD8RX0R8Lv2knXytO8dW+8cKNQt1wfq6d/qPyr5ropYrA0cVG1SPz6jw2MrYaV6b+XQ/R/QtZ0vXdPj1DR7+C9tZBlZInyPx9D7Gr9fnh4L8ZeI/B+ore6Bqc1q2fnjzmOQejL0NfTvwu/aH0HXfK0/xUiaNqBwonzm3kP1/hP14r5HHZFWoXlT96P4/cfUYPOaVe0anuy/A9yopkE0U8KzQyJLG4yrocgj2NeIftk+NfEvgjwFpOoeGNSfT7qfUxDJIqglk8tzjn3A/KvDeh7K1PcqK/ORP2gvi6XUf8Jfcckf8ALJf8K/RDRJZJ9GsZ5W3SSW8bufUlQSaSdxtFuiiimIKKKKACiiigAooooAKKKKACiiigAooooAKKKKAEbpTac3Sm0AFNkdI42kkZURQWZmOAAOpNOrzX9pTxI/hv4UagYJCl1qJFjCQeRvzvP/fAb86UpcqbNaFJ1qkaa6s+eP2lNfHiL4iWd9b3EkmntY28lordFV8MSB7k5qXSv+Tn9N/7Ctt/6LSuS+IP/H14b/7AVh/6LWut0r/k5/Tf+wrbf+i0rz73lfzPtVBQoKK6Ql+htfAf/ksPjn/rx1H/ANHip/gd/wAm/wDxD/32/wDRS1B8B/8AksPjn/rx1H/0eKn+B3/Jv/xD/wB9v/RS1cenzOTE/b/7h/maQ/5Mth+sf/o4V6X47/5Avw0/7Dun/wDopq80H/JlsP1j/wDRwr0vx3/yBfhp/wBh3T//AEU1ax2+SPPrfH/2/P8AJGf+0ddXNlbW11ZwRTzx6XeFI5YBMrfvbbqhBBr5s/4S3xR/0L+kf+CCP/4mvp348Q69cXFjD4YNyNYbTL37L9nk2SZ8y2zhsjHGe9eI/wBg/tEf89PFH/gzH/xdRWT5tLnVlc6aw65uX5u3U5H/AIS3xR/0L+kf+CCP/wCJpYvGHiyKZJotC0qOVDuR00GNWU+oIXIrrf7B/aI/56eKP/BmP/i6P7B/aI/56eKP/BmP/i6ytLzPR9pR/uf+Bf8AAN34d/HzxfYaiIfGWl3GqafIQDNBZmOaD3AAww9uDX0xoeq2GtaVBqmmXAuLWddyOAR+BB5B9jXyV/YP7RH/AD08Uf8AgzH/AMXXQ/D+T4++GvEUV9qGk6zrVi3y3NpdXqOGTuVJc7WHY1vTqSWjTPJx2BoVVzUpRi+ylufUNFRWs32i1in8t4jIgYxvjchI+6cEjIqWuo+bCiiigDk/iJ8QfDngKKyl8Qy3Ma3jMsPkwmTJXGc46dRWz4W1yw8S+H7PXNLaRrO8TzIS6FWIzjkHpXg/7bX/ACDvC/8A12uP/QUrLb4uR+DfgZ4c8P6FIkuv3Nj8zg5FmpY/Mf8Ab9BWDq8s2nsj2IZb7bDU50170nby6nr3jX4xeBfCOuPourahO15GoaVLeAyiPPQMRwD3x9K7PQdSi1jSLbU4ILqCK4QOiXMRjkCnoSp5Gfevnn9nj4Pz3lzD458axSSMz+fZWk/LSMTnzpc9eeQD9TX0pV03KWsjmx1LD0WqdJ3a3fT5GL418T6R4P8AD82ua3M8VnEyqSiFmJY4AAHWsH4f/FPwh451WfTNBurlrqGHzmSaAx5XIBxnr1FeQ/tmeIzLdaN4Qtm3EH7XcKO5Pyop/nXAeH4b34RfGnRTqEjCLZA87EYzDOmH/wC+SW/75rKVZqduh34bKqdTC87fvtNpeh9qMQqlj0Aya8nl/aF+G8crxtdaluRip/0J+oOK9WmIMEhByNhwfwr4l+B/hnR/F3xZbRddt2uLJ0uZGRZGQ7lPHKkGrqzlFpR6nNl2Fo1oVJ1r2jrp8z6C/wCGiPhr/wA/Wp/+AL10vw9+KPhPx1qdxp3h+a7knt4fOkE1u0Y25x1Pua5LxR8DPhtY+GtTvrbRrhJ7e0lljY3spwyqSDjd615n+xWc+O9XJ6nTF/8ARgqeeopqMupu8LgquGqVaPNePex61qHx++Hdjf3FjcXWoia3laKQCyYjcpweah/4aI+Gv/P1qf8A4AvXzx4V0rRdb+Okul+Idn9mTahcefvm8oYBOPmyMfnXvv8AwqP4Hf37P/wdN/8AF1MalSW1jbEYPA4dxjNSbavpY7/4deO/D/juyurzw/LcSRWsoil86ExkMRnjPXiuprlfht4S8J+FNMuI/CKKLS6l8yRkujOrMBjhiTXVV0RvbU8Kv7P2j9nfl89woooqjIKKKKACiiigAooooAKKKKACuQ+K+sHTfDRt4m2z3jeWMdQv8R/kPxrr68e+M9403iWG0z8lvAOP9pjk/pivA4mxjwuXTlHeWi+e/wCFyZuyJ/hJZRQLf+ILoDy7WMqhI74ya4vW9Qk1TVbi+lbc0rlvw7V3N4x0r4QQRxI5nv3AwnJbcc/yArkrHwrq11afaIFRTjPkzHa5+navicXl2Kng6GGw8HK0eeVl1l/kjmnUUWolTQtOk1XVIbKNtu8/M+M7VHU17B4a0ex0qJbaxiwXxvkPLP7k1geDtNTS9Kjkkt3iuZhmUuuDnPT6V1Vg+yGaf+6u1fqa+24X4ehgMMsRVSdWWvonsvXv9xlz3lYvSTBpDjoOBQLhlHDcehrOWXilMtfV+zD2jL63USF5pxGkcSNI79NoA615N8T/ABJ8Odc0GVLi6e5u0P7hrVQ0qHPYnAx7GvRb+3+26DqVvnHnwGFT7kcV8uyaDrEmoyadHp85njYq5KEKuO5Y8Ae9eHnGIq0bU4Qupad9Tz8xxE4xUVG6dzf8MfD/AE3xTC9zYajqdvbK20y3FooUn0GG5ro4fh9oOjeGNf0jWtUuvsU5t501EQBVicEqFxn1PPTrV3TPHXhHw34dstJbUGuJbWIJILeIkF+rEE4zyetS6H480DxhZeItIm06UaetkpnkuJAqlWcL+GOuarD4XBwpxXMnN+enocdKGHVlpzWf5HiHiHw5b6b4i/4R9bPUrq+kYLbnciJNnoykE5Br134E+KbHwtqNr8PdZ0+Wy1K4dkcYDRyFuVJYflWxrnhrRdVtNOSaPAsSjWc8cmGUDoA3cGsW/wDAmj3PjOPxPJPfRXqzJMQkny7l6cfhXp08sq0W3T6/l/mY0qcsPVVSHf8ADqZnjvSf7F8VX1gFxGshaP8A3TyP516l+z1/yLWof9fn/si1znx8tVXXLDUEXH2m2G4+pB/wIro/2ev+Ra1D/r8/9kWvpcbVdXLVN76HLlmHWHzuVNbK9vRq6PTKKKK+VPvAooooAKKKKACiiigAooooAKKKKACiiigAqG8uYLOAz3EgjjBALHoCTgfqamrifjncNb/C3WZEYo+xApB5B3qf6Vth6XtasafdpfeYYqt7CjOp/Km/uPPf2rbebdol5tPkASRlu244P8hXhO+vprwZq2g/Fj4e/wBiau6/2hFGFnQHEisOkqf5+teJfET4c+IfB1w8k8DXenZPl3kS5XH+0P4T+nvX3GTYqNKH1OrpON/n6H5xn+BlXqfX6PvU5pPTo7W1OS30m+oN9Jur37ny/IWN9G+oU3SOsaKzOxAVQMkn0Fe8/CD4NFvJ1zxfDxw8Fg3f0Mn/AMT+fpXJjMdRwdPnqP5dWd2Ayuvj6vs6S9X0Xqcx8JvhbqHit49S1QSWWjg5DEYef2T2/wBr8q918Qa94V+G3hyKFxHbRIuLe0hAMkp9h/NjWP8AFX4l6b4LtRpemxx3WsOoWG2QfLD6FgP0WuQ8DfC7VfFWof8ACVfEW4nleYh47JmwxHbfj7q/7Ir5SvVnjUsRjHy0ukVu/T/M+4wtCGXt4XAR5632pPaPr/l95yms/Frx1q2q/wBraVHLaWFqxIhhhLxgf9NGxz+leufC74qaR4vRLG62WGr45gZvll90Pf6dfrXeWNjZWNmlnZ2sNvbIu1Yo0CqB9BXl/wATfg9YawX1fwvs0vV1O/YnyxSt9B91vcVg8VgMWvZSp+z7SX6nRHBZngW68Kvtb/FF6f8AgPb8D1iivEvhv8VL7S9S/wCES+IMclpexERx3coxn0D+vs3517YjK6BlYMpGQQcgivJxeDqYWfLP5Po/Q9zBY6ljIc1Pdbp7p9mLRRRXKdgUUUUAFFFFABRRRQAUUUUAFFFFABRRRQAVV1XUbLSrGS+1C5jt7eP7zuf0HqfarRIAJPAHWvm/4reKp/EXiCWGKRhp9qxSBAeGI4L/AFP8q9PK8uljqrjsluzws/zynlGHU2rylol+r8kdb4z+KNvqVlc6ZpdgxhlG0zzNgkZ7KP6muAS8cn5gtYkMlXInr258P5bWX72kpPu73Pz7FZ3j6s+d1PutY1kmV/Y+9OJyKoRt0qwHyK/P+JOEFgF9Zwl3T6rdx/zX5Hs5Vnf1h+yraS6Pv/wQPBpCwpk5wN1QF6+PSPcbJzJXT6Brci2LgP8A6TENq5/iB6GuOL1LY3Pk3aPnjOD9K4sxwMMXR5ZLbVf15ndl2YVMHVbi9GrP+vIuyGR5neVi0jMSxPc09RU16mJtw6MKj4VSzHAAyTRGqp000Yzg4zaZV1Oby4RGp+Z/5VBZryKpyTm6uml/h6KPQVp6XE0txFGi5ZmAA/GvUwODnXqQoQXvSf8AX3HFWrxhGVR7I+kfDII8OaaG6/ZIv/QBWhUVnCLe0htx0jjVB+AxUtfd2UdFsfWQTUVcKKKKCgooooAKKKKACiiigAooooAKKKKACiikZgqlmIAAySe1AC0y4mht4HnuJY4YkG53dgqqPUk9K8p+Jvx28JeEhLZ6fINb1Rcjyrdx5SH/AGn6fgM/hXy/8Rfif4u8czsNW1Bo7LOUsrfKQr+H8R9zk17GCyXEYm0pe7Hz/RHlYzN6GH92PvS8v8z6I+J37RPh7QvNsPC0a63fjK+dnFtGfr1f8OPevmbxz458T+NL03PiDVJbhQcxwKdsMf8AuoOPx5PvXN0V9bg8sw+EXuLXu9z5fF5jXxT996dlsFFFFegcIUUUUAFFFFABRSZozQB3nw1+K3i7wLKken3putOz89jcktGR/s91P0/I16R8XPEGnftAfD6x0Pw/eWuleJLO8F0NN1CURi5OxlKRSfdJ+bgHFfPeaVW2kMrYI6EGvLx2UUMXdtWl3X69z0sHmlfC6J3j2ZyXiDQdZ8N62+k69ptzp19E4DwzxlW69RnqPccGv1N8O/8AIv6d/wBesX/oAr4YsPiAupaVF4f8faXF4o0ePiFp223dr7xTD5h9DkV9hfDPx/4Q8XaTbxaBqamSGJUNpOwWdABjle/TqM18fjMpxGDbclePdf1ofVYTM6GKVouz7M7OiiivOO8KKKKACiiigAooooAKKKKACiiigAooooAKKKKAEbpTaS4lihhaWaRIo16s7AAfiap/2tpX/QTsv+/6/wCNA0m9kXa+Zf21tUZtQ8O6IrfKkUt049SxCr/6C3519G/2tpX/AEE7L/v+v+NfOH7VPh/WPE3jXTLzw/Z/2lbxacInkgkQhX8xzg89cEVjX1g7Hq5OlHFxlPRK/wCR5F8Qv+Prw5/2A7D/ANFrXW6V/wAnP6b/ANhW2/8ARaVU8beCfFV5c6E1ro00wg0izhlKuh2OiKGU89QRXSad4W1+P9oKw119OZdMj1G3ke6MibAiogJznoCDXIou+3U+jlVp+ztzL4ZdfQX4D/8AJYfHP/XjqP8A6PFT/A7/AJN/+If++3/opavfB3w9rGk/E/xfqWpWf2Wzu7S+S3mkkQLKzzAoBz3HNT/CDw9rOnfBnxrol9YtBqV+7fZLVnXzJv3aj5RnnkGtIp6fM4sRUg+az/k/MYP+TLYfrH/6OFel+O/+QL8NP+w7p/8A6KauPHhLxN/wylF4a/sW7/tkFM2ez95xKD0+ld94x0jU7rSvAMdtYzSvYaxZTXSqOYUSNgzN7AmtYp2+SPPq1Ic+/wBuf5IzfjppM+vXen6TbajDpstxpt6q3UzlEjxJbHJI5HTFeMf8KZ1//opuhf8AgfJ/jXuPxp0TTtYNqviC5ew0BdPuo76+BAWDc8BTJPAyVNeNf8K5+Af/AEUo/wDf6P8A+Jqasby2/E3y+u4UElJr0jzdSn/wpnX/APopuhf+B8n+NH/Cmdf/AOim6F/4Hyf41c/4Vz8A/wDopR/7/R//ABNH/CufgH/0Uo/9/o//AIms+RdvxO361P8Anf8A4LKf/Cmdf/6KboX/AIHyf40f8KZ1/wD6KboX/gfJ/jVz/hXPwD/6KUf+/wBH/wDE0f8ACufgH/0Uo/8Af6P/AOJo5F2/EPrU/wCd/wDgs7z4GaBrXgTVLmHVPHeg6npN2uWhF2WdJR91lLHv0I+le418o/8ACufgJ/0Uph7ieP8A+Jr6M+H2saHqvh6GHQvEEeuxWKrbyXKuGYsAPvY74xXRSdvd/U8XMqak/aptvr7vKdFRRRWx5J86fts/8g7wv/12uP8A0FK8mh+FHiOb4Vnx9Hskt8+YtqgJkMA4Mv4enpXsv7ZGl6nqdh4aXTdNvL0xyzlxbwNJtyExnaDivRvgVZzQfB3w/ZX9rJFILQpLDNGVYZJyCprklTU6rTPpaOOlhcBSlDvr6XZxP7LvxL/4SPRh4T1i4DatYRf6NIx5uIB/7MvA+mPevbZHSONpJGCooLMx6ADqa+RPiv8ADzxH8O/iPb674Ksr2Wzkl+1WTWsLSfZ3B+aJgo+7zxnqCR2r2Pxl451LVfgNd6xp+iapBrF7H9iey+yyeZDK3DnGM7cZIb3FXTm0nGW6OTG4OFWpCrQfuz/BnzzqfijSfEXx2bxL4inZNHXUAzEKXPkxn5VAHrit/wDaY8YeC/HFzpOqeG7yWa9t1eC4V4GTMZ5U5PoQf++q3P2c/hDp+vadqeo+NtEuwiyLDawziSFuBln7E+leh+M/gP4Gbwnqn9g6K1vqgtXa0cTu37wDKjBODkjH41koTlB+Z6lXGYSjiYK7vDTS1jpPgV4m/wCEq+E+mX0km+6t4DaXPr5kY25P1GD+NfPP7Lv/ACXUf9cbuuu/ZIm17R9S1nw9qmj6naWt5B9phae1dEWVRtYZIxkgr/3zWD+zVoet2PxsF1e6NqNrb+TdDzZrV0TnpyRiqu5cjMFSjQ+tRT0auvnc+nPHH/Il63/2D5//AEA18z/sVf8AI9av/wBgtf8A0YK+mvGcby+D9ZjjRnd7GZVVRkklDwBXzp+x3ousab411WXUtJv7KNtNVVa4tnjBO8cAsBzV1P4kTiwUksDXXoeZaf4afxh8YLvw7Hdi0a71C4AmK7guCT0r1L/hl2//AOhuh/8AAc/415xJbeNvDvxLvvEGi6Bqf2qC+maCRtPkdCCx5xjkYrrv+Fs/HT/oET/+CWSueHJrzI9zEPFy5fq80lZb23+4+ifhB4Qk8C+CLfw7LfLetDLJJ5yrtB3NnGK6+vI/2dPFvjrxR/bv/CaWclv9m+z/AGXdZNb7t3mb/vfe+6v0/GvXK7YNOKsfJYyE4V5Ko7vrbz1CiiirOYKKKKACiiigAooooAKKKKACvCvihIz+N78n+EoB9Ni17rXhHxL/AOR31D/eT/0Ba+N43f8AsMP8S/JmdTY7XVri3tPDfhqGVlVZIgELdN2wVmaVrFtf3d1b2+9xbMFeTHylvQGrmsafY658ONGN5G0qxKoBVsEEDH9K4i40m60EwXWh3F19kWYNdWvDZXuR3NfU5fUxNLC06kIp07Ju3xW5UtvLfe9uh42Nm41n20PSLa9mjGA+V/utyK1WuLf+zIfNiMfmsWPle3GcV5Hf/EfT7XUzDBbvdWir80qHB3ewPau3k8QWF1Np1gkhjnewjuVjfglX549TXowx+Er1PZ05ptP+vUKOJi07M31jik/1F1Gx/uv8ppstvdRjLQtj1HIrJ82nx3c0X+rmdP8AdY12+zl3NPaR6o1bhjFpEQYFTLIW59BXk3x01y9sNMtdPs5RFHfBvtDKPmZR/Dn0r1jVtUnhFvbsIpD5Ks+9M5JryX43a1p0I006p4Xhv7ZgwWSO5aJkfuOhHSvNzFT+pza0v1+Zjj5L2bSlb+vI8MunrpvArJH4D8f3L/8APhbwr9Wlz/Sqt1f+Apss2ja/ak9orqOQD88GuksV8F2fwQ1q8WfW4otU1OO2O+JDJmMZwuGwV555r5rC0bPfueFQp++2pLRP8jye51zV/wCzI9N/tK6+xxvvSLzDhW9RV3RfHviex1Cy83XLyS0imTfEz5BTPI/Kqd8nhjnyL/VW9A9uo/8AZqy44LW5vYbeza4eSSRVQOgGST9a9KjUqQd1L8Tljzp7/ifXfxrmjutB8N3cZyssBZT7FUI/nW3+z1/yLWof9fn/ALIK5z40AWen+HNJ27Wt7IAj04Vf/Za634CWzQ+DJJ26XF07D6D5f6V9jVf/AAlRv1f6s9XDJyz6Vui/9tSPQqKKK+ePsQooooAKKKKACiiigAooooAKKKKACiiigArzf9pGbyfhZeD/AJ6TRp+pP9K9Iryb9qmfyvhokf8Az0vox+Qau/K1fGU/VHnZu7YGr/hZ8zaTql9pN/Ff6bdS2tzEcpJG2CK9++Hfxw07U4F0nxrDFA7jZ9q25ik/3x2/lXzfvpN1ff4zAUMZG1Ra9H1R+a4DMcRgZXpPTqnsz6Z8ffBXR9etzrHgu5htpZBvEIbMEv8Aun+H+VeHXHg3xRB4iTw/Lo12NQdsJHsOGHqD0x70/wACfELxL4OnU6XfM9rnL2k2Wib8Ox9xX0X8PPjL4V8UPFb6gyaRqhG0JcMNjH0R+n4HBryZ1Mwy6L09pDo+q9f6+Z7MKOWZpNO/sp9V0fp/XyGfCL4S2HhWOPVNYWO91gjIyMpb+y+p96X43/E6HwjaHSNJZZtcnXgDkW6noxHqewr09stGfLYAkfK3UfWvljxB4O8XeD/HkXi7xNpcniGwiu/tNxPbncH9CR1XHBweOMZrxcC44/EuripXa2j38ke/mEZZdhY0cHGye8t7Lq31v5no3wV+Gklsy+MPFytdazcnzYo5vm8nPO5s/wAf8q9jryW3/aA8CyRhpE1SFscq1tnH5GpP+F++Af8AnpqP/gKaxxeFzDE1HOpTf3aLyRvgsVluEpKnTqL79W+7PVqK8p/4X74B/wCemo/+Apo/4X94B/56aj/4Cmub+y8Z/wA+39x2f2tgv+fq+86T4ofD7SfHGlmOdVt9RiU/ZrtR8yn0b1X2ryn4d+P9Z+HviA+CfHQcWkbBIbhjnyQejA94z+ldj/wv7wD/AM9NS/8AAU15v8XvFFj8VbvTrHwb4d1K8vrViXufJwdh/hwM8Z5ycY/GvXwGHxDi8PioP2b6vTl80zw8yxGGU1isHUXtV0WvMuzSPp2GSOaJJYnV43AZWU5BB7inVw/wS0LxF4d8Cwab4jmDXCuTFEH3mGM9EJHXv9M4ruK+er0406koRldLr3PpsPUlVpRnKPK2tuwUUUVkbBRRRQAUUUUAFFFFABRRRQAUUUUAYnjy8k0/wdqt3CcSR2z7T6HFfLJ619W+LdPOq+GdR09fvT27ov1xxXypKjRyNG6lWUkFT1B9K+14VcfZVF1uv6/M/KvEOM/rFGT+Gzt631/QjOVbcOhqxDJUFC5U+1e3iKDi+aOx8ng8UpxVOe5pxPVmNqzIZKuRPWCtJWZ1Ti09C2w3IV9azWYgkHrV9Gpk9rHN8wyjeor4HOeClOTrYHS/2Xt8n09H957+Bz9xShiPv/zKBemNJT5rO5T7q+YP9mqrrMpw0Tj/AICa+HxGWYvDS5atNr5fqe/TxlGqrwmn8zrY38/TrebuRzWPr15tAs4z8zcyew9KsWNy0Ph4ERs8quQqAcn/AOtWXbaddSytNdMFZjlu5NceU5DjcVNqnSbSbtpZfe9DpzDM8PSinKau0h1khYgAV3fww0v+0PFlopXMcB85z/u8j9a5eGJIl2oPx9a9q+EGhtp2itqM6bZ7v7oI5CDp+dfpuCyOGSYaVeq71ZKy7K+9v1fy9fDwFeeb4+FKCtTi+Z+du/z6Hc0UUV5Z+mBRRRQAUUUUAFFFFABRRRQAUUUUAFFFFABWfr+j6fruntp+pxNNbOfnjDlQ3scVoUU4ycXdCaTVmfM37SUfgH4S6fo91ZfDbRtVbUZpI2E8jps2gHIx1615Bo3xh8I32sWNi3wZ8NItzcxwlhPISoZguf1r07/gob/yAvCX/X1cf+gLXyd4T/5GvRv+whb/APoxa1eMxF/4j+9mawtC3wL7kfpDF8JPhq8av/whuljcoOPLP+Nct8XfCHw88C/DnV/FVt4B0a8l0+JZFhkUqr5YLyfxr1+2/wCPeP8A3B/KvNP2q/8AkgHiv/r2T/0YlU8XX/nf3sSw1H+Rfcj5QHx08MDp8GPC3/fx/wDCvqT4S+FvAPjT4d6N4ouPAmiWcuoW4maFItyoT2BNfnXX6R/svf8AJBPCX/XgtQsXXf2397G8NR/kX3I8R+P/AI58J/DL4gnwxZfCvw3qEQs4rjzpQVbLluMAf7NZ/wAGfif4Z8dfErSPCdx8KPDVlFftIrTx5Zk2xs/AI/2cVyH7dH/Jdm/7BVv/ADeue/ZJ/wCThfC3/XSf/wBESUvrVe/xv72P6tRt8C+4+3/EfgjwNpPh7UdUj8H6RI9payTqhgADFVJx+lfIqftD6OVDf8Kf8LjI/vN/hX2x8Qf+RD1//sG3H/otq/KuL/VL9BRLE1v5394LD0v5V9x9AJ+0VpAPPwh8MY9mP+Fb3h39ov4fNcpHr3wpsreEnDSWgR9o9cEZNcl8Mf2bvE/j/wAC2XivS9e0e2hu/MCQ3HmBhscryVUjqK87+KPw/wDEfw58R/2H4kt445nj82GWJ90cyZxuU/UEc81P1it/M/vK9hS/lX3H6C+BbX4X+NPD8OueG9K0e8s5eMrbqGRu6sOqkelch+0brugfCnwhYa3Y+CNF1J7m+W1McsYQKCjtnIH+z+tfOH7FvjS88OfFq20IzN/ZuuAwSxZ483H7tgPXPH0Ne2f8FAv+SV6L/wBhpP8A0TLT9vUa+J/eL2NO/wAK+48pH7TduvT4U+GvzP8AhX2R4c0fQ2srHVrbRbG0uJYElDRQgFSyg4BH1r8rjX6u+Fv+RY0r/ryh/wDQBUqtUe8mN0oLZI0qKKKRQUUUUAFFFFABRRRQAUUUUAFFFFABRRRQAUUUUAZXi650az8OXl14hiil0uNA1wssHnKRuGMpg55x2rzL/hNPgV/0D9J/8ELf/G69a1KTydPuJvs5uPLiZxEBkyEDO0Z7npXkP/C4ecf8Kr8Tf+AqVnN2Z34Sm5xdk36SS/NEv/CZ/Ar/AKB+k/8Aghb/AON0f8Jn8Cv+gfpP/ghb/wCN1D/wuEf9Er8Tf+AqUf8AC4R/0SvxN/4CpWfMu6+46/q8/wCWX/ga/wAib/hM/gV/0D9J/wDBC3/xuj/hM/gV/wBA/Sf/AAQt/wDG6h/4XCP+iV+Jv/AVKP8AhcI/6JX4m/8AAVKOZd19wfV5/wAsv/A1/kTf8Jn8Cv8AoH6T/wCCFv8A43V3QfFnwbutbs7bSbLTF1CSULbFNFaNg/bDeWMfXNZn/C4R/wBEr8Tf+AqVf8P/ABT/ALT1yy0//hW/iGy+0TCP7RLbKEiz/ET6U1JX3/AmVCai/dl/4Gv8j1Wig0VueOc98SJfDsPgnUpfFcBn0VUX7VGFZiy7hjheeuK8L/tb9mj/AKAEv/gLP/8AFV9C+I7x9P0S5vI9LuNVaNQRaQKGeXkDAB49/wAK4b/hNrz/AKJP4j/8BI6yqLX/AIB6WCnKMHa+/SXL+B5n/a37NH/QAl/8BZ//AIqj+1v2aP8AoAS/+As//wAVXpn/AAm15/0SfxH/AOAkdH/CbXn/AESfxH/4CR1Fl5fcdntZf3v/AAYv8jzP+1v2aP8AoAS/+As//wAVR/a37NH/AEAJf/AWf/4qvTP+E2vP+iT+I/8AwEjo/wCE2vP+iT+I/wDwEjosvL7g9rL+9/4MX+R5n/a37NH/AEAJf/AWf/4qu6+Dvif4Srrcuh+A7Wayu71TI6NDIqybB6sSM4NaX/CbXn/RJ/Ef/gJHVvRfGF5catbW5+Guv2CyyBDcyWyBYgf4iRzinFWf/AMq0pTg01L5zT/A76iiitzxgooooAKKKKACiiigAooooAKKKKACiiigBy0tIveloAKKKKACiiigAooooAKKKKACiiigArwj4mf8jtqP+8v/AKAte714R8TP+R21H/eX/wBAWvjON/8AcYf4l+TM6mx13w/m/tPwHd6duzLasSo9jz/jWNd3tpZ6fPcXMv2ZolOHYEpntuxyPrVD4Z6wuleIkSZsW9yPKkz0Hoa0viXoT4vdPjlMMV7GfKkAyBntXu8F5i8VlnsYv34K3+X4WPKzCLUVUS8v8jw7XtN1bTA1xf2pEEpLJcxESQPnnhxx+Bwfat34n3bx63pDxSMjJo1oUZTgj5OxrlNM8Ra74Zu7i1tLsoEZo5reQb4nwcEFDwa7nxxq3g7WDok+v2l7pl3daTC4vNPw0S4yNpiPYY7V5EcMuWSTs9N/8zwIckqclF2em/8An/wxa+G3ji8udTTR9XuBMsi4gmfhgw/hJ75r0+AmS5jhwcs4XH414P8A8ILPfobjwr4k0jW0HKok/kzj22N3rrfhnd+PtG8T2uma5o92bGESTvLcRliiohbCsOuccV9JlmY1KUPZV032e/yOnDzqpqM07Prv+J6jr1ysmrXG37qtsH0HFYOu6fYazpz2GpQLPA/ODwQfUHsaw/Bni5PFWnzXxtJbOZJSsscnYnnIraaYf3q+moxp1qSa1i0azrKpeXRnAyfCfQftLSNqF+YO0W4cfjjNZ/x48N23hb4Y+G9JsrwiCO4luWil5kd5e+fYAfnXqWlwm/1OC0U/6xxuPovc/lXKfHh7LWvDmszTR747dR9kOMlSpCjH1Ga48RltBQkqcUmk2c86UI0ZuK1en6v9D5ekau8/Z+8ON4m+Kek2rRloLeT7TOfRU5/mBXByQzRoHlhkQHoWUjNfUXwF0Ffh78L73xnqUezVNVTbaI3DCP8Ah/M8/gK8TDUZVaihFas5MFSXtOafwx1foiX4vaj/AGr45uY4dzrBtt0A5yR1x+JNe3+C9L/sfwvp+nnG+KFd+O7Hkn868b+EXh+XXvFH9q3al7a0fzXZh9+TOQPz5/CvfK+mzepGnGGFj9lanqcPUZVZ1cdUXxvT0/rT5BRRRXhn1IUUUUAFFFFABRRRQAUUUUAFFFFABRRRQAV45+1pHK3w7tZVBKR3yb/bKnFex1gfEPw5D4s8HajoU2FNxEfKc/wSDlT+ddeArKhiYVJbJnHmFB4jDTpx3aPhHzKPM96TW7G90bVrnS9QhaG6tpDHIjDGCKp+bX6cmmro/LXQadmi75lJ5lU/MpPNoD2R6f8ADz4v+KvCBjthcf2lpq8fZbkkhR/sN1X+XtX0j8O/il4V8cRrbW1wLXUGX57K5IDH12now/X2r4f82u0+Bcmfi34cH/T1/wCyNXiZnlOHrU5VUrSSbuv1PeyrM8TQqRpN3i2lZ9PQ6T9o7wzaeFvH7DT4hDaX8X2mONeAhzhgPQZrzPzK9s/bNfb4t0L/AK8H/wDRhrwiFvMlSPONzBc/WuzK6sqmDpyk9bHFmuGjDGVIwWly35lJ5lfVth+zz4D+xQfaG1KaXy13v9pK7jjk4HSvAvjr4S0/wP47fR9Klme0aBJkErbmXPUZ71nhM3w+Lqezp3v6GmLySvhaftKlrHIxtudVz1IFfdXw28MWHhPwjY6ZZQIknlK9zIB80spHzMT356egr4Kt5f8ASIv98fzr9FLNt1pC3rGp/SvJ4nqSUKcE9Hf8LHr8L0IqdSbWqt+pLRRRXx59kFFFFABRRRQAUUUUAFFFFABRRRQAUUUUAFeFfGvwbJp2ovr+nxE2Vy2Z1Uf6qQ9/of517rUd1bw3VtJb3MSSwyKVdGGQwPau/LsfPA1lUjquq7o8fPMnpZthXRno90+z/wAu58hUV6j8QPhXd2TyX/h5WubYks1v/HH9PUfrXmEsckUhjkRkdTgqwwRX6PhMbRxcOek7/mvU/DsyyrFZbV9niI27Po/RiK201ahk96qUAkdKdTDRlrHQiljZxVpao1o2qwjVjx3Lr1watRX0f8SkVj7Ga6HT9ZpS6mjRVVb63/vH8qDf24/iY/hTUJdhOpDuWqO3tWfJqQ/5Zx/iTXU+BfBOseK50uLrfa6YD80pGN/so7/WorThQg6lV2RthadTGVVRw8XKT/rXsi78N/DsniPWBI0Z/s+3YGaUjhj/AHB6n1r3lFVEVEUKqjAA7Cquj6bZaRp0Vhp8KwwRDCqO/ufU1br4HMse8ZV5torZH7HkWTxyvD8rd5vWT/ReSCiiivOPbCiiigAooooAKKKKACiiigAooooAKKKKACiiigD5V/4KG/8AIC8Jf9fVx/6AtfJ3hL/ka9G/7CFv/wCjFr60/wCChkbHw34Ul7LeTKfxQf4V8j+HJFh8RaXMxwqXsLE+gEimoe5S2P1btv8Aj3j/ANwfyrzT9qv/AJIB4r/69k/9GJXpNiweygccho1P6V5h+1pMsP7PvihmIG6KJB7kzIKtko/Oav0j/Ze/5IJ4S/68Fr83K/Sf9mOMx/AbwgD305G/OoiUz5O/bo/5Ls3/AGCrf+b1z37JP/Jwvhb/AK6T/wDoiSuh/bo/5Ls3/YKt/wCb1z37JP8AycL4W/66T/8AoiSjqHQ+/fiD/wAiHr//AGDbj/0W1flXF/ql+gr9VPiD/wAiHr//AGDbj/0W1flXF/ql+gpyBH29+zD8Uvh94X+CGi6Xr3iqxsb2AzmWB9xdMzORkAHsQfxrw/8Aa7+JegfEXxpp7eG2eew022MP2lkK+c5YklQedvTrXjcOn308YlhsLqVD0dIGYH8QK0tG8I+KtYuktdL8O6rdTOcKqWrcn8RU3HY6v9miynvvjt4Sjt1LGK/Sd8dkT5mP5Cvpn/goF/ySvRf+w0n/AKJlqz+yZ8DrzwEJfFfilEGu3MXlwW6nd9ljPXJ/vnofQcVW/wCCgX/JK9F/7DSf+iZaq2gup8QGv1d8Lf8AIsaV/wBeUP8A6AK/KI1+rvhb/kWNK/68of8A0AUogzSoooqyQooooAKKKKACiiigAooooAKKKKACiiigAooooAD0rxzxl4n+Nun+J7600Hwbp+o6Wkn+i3O7BdD0z83X1r2Julee/GnQvHGraXaXHgXxBJpd7BIfOjM3lxyxnuTg4IqKidtDrwUoqpaSVn/Ne34HEf8ACaftCf8ARPLD/vr/AOzo/wCE0/aE/wCieWH/AH1/9nXN/wDCOftAf9D7Y/8Ag2X/AOIo/wCEb/aB/wCh8sf/AAar/wDEVz3l5nteyo/9O/8Ayb/M6T/hNP2hP+ieWH/fX/2dH/CaftCf9E8sP++v/s65v/hG/wBoH/ofLH/war/8RR/wjf7QP/Q+WP8A4NV/+IovLzD2VH/p3/5N/mdJ/wAJp+0J/wBE8sP++v8A7Or/AIe8YfG6TXLNNe8D2VnpRl/0y4DcxRAElvve1cZ/wjf7QP8A0Plj/wCDVf8A4iruh6D8bYNWgm1vxnZ3WmoHN1CupK5kTY2QF289qalLzJnSo8r/AIf4nvN74i0Wz8ON4iub+OPSggkNyQdu0nGfWk1vxJomi29jcapqEdtFfzpb2rMD+8kflVGPWvNvHH/JsM+On9np/wCh1D8fP+Rc+H3/AGMFh/6Ca1c2keZTwkJSSb3bX3I9E8R+LNM0rWLXw+t5af2/fJvsbOd2QTDJz8wU4+635Vzlv8Qr648T3HhmGPw6+sW6s01qNSl3IFGW/wCWOOBXHfFP/k6P4f8A/Xqf5zVzXhr/AJO38Sf9cLr/ANFVMqjvbzsdNLBU3T5n/JzfO9vuPSNO+LUeowahPZT+Gpo9NhM94y6jN+5jBwWP7n1OKgT4yWT6ZJqa3nhk2cUywPL/AGjNgSMCQv8Aqe4B/Kvnv4Xf8gD4mf8AYCm/9HLWDZf8km1T/sOW3/omWsvbSseksow/NJdml99j6in+MlnBYWt/NeeGUtrsuIJDqM2H2nDY/c9jXTeHfE/iLxDpMOraLp+g3ljNny5k1OQBsHB6xV8ceIf+SceEv9+9/wDRxr6y/Znhkh+C2heYuN6yOv0LmrpVJTlZnHmGBo4aiqkVrdr8/wDI6X7Z43/6AWif+DOT/wCNVJbXfjFriNbjRdHjhLDzGTUXZgvcgeWMn8a36K6LeZ4vtF/Kvx/zCiiimZDZZEiieWV1SNFLMzHAUDqSfSvEvGf7SHhXSb6Sz0PT7rW2jYq06MI4SR6E8n6gYqz+1x4jutH+HcGl2cjRPq1x5MjKcHylGWH45Fcx+zF8LPD2o+FU8WeItOh1Ga6dhaQTruijjU43behJ9+lYTnJy5InsYXC0IYf6ziLtXski94d/ac0K6vEh1vw/eadCxwZ4pBMqe5HBx9Aa9tOt6e/hqTxDZzLeWC2rXSSQsCJEClvlP0FeZ/GP4L6F4k8OySeFtH0/TNdiZWgaFRDHKMjcrhRjpkg4zkCovhX4U8WeC/hF4m0PxM1qUWC5ksxDMZAqNESw5Ax82T+NOLqJ2kKvTwdWmqlH3Xezi3+Rlj9p3wjj/kX9c/KL/wCLpy/tOeECwDaDrgGeTtiOP/H68s/ZY0bw/rXjLUrfxHY2F5bJY740u1UqG39RnvivWfjf4K+Fth8ONWvrfT9G06/hgLWclqypI0v8KgKfmyeCMHg1nGdSUea53V8NgaWIVBwld269z1TwT4p0XxjoMWtaDdC4tZCVYEbXjcdVYdQRXnPi79oHwz4a8T6hoN1ourzT2MxhkkiEe1iO4y2a5H9iU3fl+Jwd32Pfb49PMw2ce+Nv6V5v46/sv/hpHUP7a8r+zP7a/wBL83Ozy885x2pyqy5E0ZUMto/W6tKV2oq679D2H/hp3wj/ANC/rn5Rf/F13Hwn+KWj/EafUItK0+/tDYrG0hudnzb92MbSf7prkD/wzdn7nhn/AL4f/Cuw8FWPgZfDms3/AMNLfT1eWJ4WlslI3SqhKKc9xuH51UXK+rRz4mnhlTfJSlF93sc18Rf2gPC/hbVZtJ0+0uNavIG2TNCwWFGHVd56kewNc5o37UGkzXax6t4XvLWAnBlgnWUr7leD+VeRfA3VPCOi/EF7jx3aLLb7WSNp4fMSGbdyzp/9Y4r6F8deC/h/8U/Dqw+GdR0G21NXVoLu0RC6jPzKyKQSCM9elZxnOaun8jtrYTB4WSp1Kba/m1PUPD2r6br2j2+r6TdJdWVym+KVOhH9CDwR2rQrhPgl4Gvvh94Wn0O81dNSRrpp4mSExiMMqgrgk9wT+Nd3XVFtrU+frRhGo1Td10YUUUUzIKKKKACiiigAooooAKKKKACvCPiZ/wAjtqP+8v8A6Ate714X8UYpIvG18XGA+xlPqNo/wr43jdP6jD/EvyZnU2OZBKkEdRXqfhfULfxf4e/se8kVNStlzE56sB3/AMa8rqexuriyu47q1kaKaNtysp5Br4fI85q5TilWht1Xdf5mLSknGWzML4qeA74aldahZxlbtRm4tiPv4H3lPc4rhNfvPtXhDw7L/Haie0f1GH3Af+PV9Sabq+j+NrSOz1MrZ6sgwkg4Dn2/w/Kvmb4s+CvFHg3ULyG/sJDpMl001vcxZaI59T/CfY1+r1K+DzCksVhX8W689/kfLZhgZ4a8oq8X1/zORaYbgw4YdGHBH413Hw/8Y+JNJ0zxBe2+vXypBp4jiSSYuiySSIisA2eRuJ/CvNGuK9T+GvhBb3wm99q0hFrfXMbpAhwZFj3H5j6bscD0p4PBVK1Tlp7nm4aclO8XY9m0XWtRstLt4ZprS+k2AyTSWqAyEjqduKsP4gY8tpumk/8AXI/41znmhVCrwAAAB2FSWg+03KxFwidXc9FUdTX3ccLThHbY9FYqptc62DWpLHQpdS+y2cFxcN5NrsiwcfxtyemOPxrzv4nahq974L1GOzuFilRBIBFEoyFPI6en8q2tVvn1K+SO1jfyY1EVtCoyQo9h3PU1v6b4WtdPsjq3i64SzswDi3Y/PLx0x/T+VZ1KVONNqe8vv+RUqlWu+WD91ddl5tniPwF+G954x1AeKPFU0qeHLBvMZp2IFww52jP8Pqfwr1PxBeX3xC8Uw6Xo0RTTrf5IQBhEUcFz6e1bElvrfjxYdN0eyGieF4MBPk2hwPYdfp0r0rwr4d03w3pws9PiwT/rJW+/IfUmvPw6p5bFyetR9O3r5l0cDLGpUoXVLeUus/TyH+F9EtPD+jQ6bZr8qDLvjl27k1qUUV5k5ynJyk9WfWU6cacVCCskFFFFSWFFFFABRRRQAUUUUAFFFFABRRRQAUUUUAFFFFAHlHx2+Edr46tTqmlGO116FMK7cJcKOiP6H0NfH/iHSdV0DVJdL1ixnsruI4eOVcH6j1HuK/Reue8c+C/DfjTTDY+INNjuQAfLmA2yxH1Vuo+nQ9xXvZZnc8KlTqK8fxR4mYZNTxLdSGkvwZ+fPmH1pPMPvXrvxX+AviPwp5uo6F5mt6SuSTGv7+If7Sj7w91/IV46cgkHgjgg9q+yoYuliI89OV0fN1MsqU3yyRL5ldv8B3/4u/4aH/T3/wCyNXB5r0P9nHTbrUvjFoX2WJnW1ka4mYDhECEZP4kD8ajGTSw9S/Z/kaYbBSVaD80egftrNt8X6B/14P8A+jDXg1nJ/pkHX/WL/Ovav20b6Of4haXZxtl7XT8SD0LOWH6V4WG5z0Nc2Uu2Cpp9v1OnMcI54qcl3P0ptf8Aj1i/3B/Kvj79r9sfFhR/04RVycHxk+JkEEcEfiy82RqFXKRk4HTkrk1yniXxBrHiTVX1XXb+W+vHUKZZMZwOgAHAFedleU1cHiPazkmrdD0cwxCxVH2cYsqwOftEf++P51+jul5/sy1z18lM/wDfIr859BtX1DXLGxhBaSe4SNQOpJYV+j8SCOJIx0VQPyrm4mmn7Nev6FZHh3R533t+o6iiivlT3wooooAKKKKACiiigAooooAKKKKACiiigAooooAK53xR4M0DxEpa+swk56TxfK/4+v410VFaUq06Uuam7PyMcRhqOJg6daKlF9HqeH6/8HdUt2aTR7yG8j7Ryfu3/wAP1ridU8JeJNNYi80e8QD+IRll/McV9TUV72H4lxVNWqJS/B/h/kfHYzgPL6zcqLcH96/HX8T5AeORG2sjA+hFJtb+6fyr66mtbWb/AF1tDJ/voD/Ook0vTUbcunWin1EKj+ld64rVtaX4/wDAPHl4dSvpiP8AyX/7Y+UrTT768YLa2k87HoI0LH9K6rQ/hn4r1JlL2P2KI/x3J2Y/4D1/Svo1ESNdqKqj0AxS1z1uKa0lanBL8f8AI7sL4fYWDvXquXorf5nnnhP4U6LpTJcam51K4XkKwxGD9O/4/lXoMaJGixxqqIowqqMACnUV89icXWxMuarK7PtMDl2FwEPZ4eCivz9XuwooornO0KKKKACiiigAooooAKKKKACiiigAooooAKKKKACiiigDwP8Abn8O3GsfB1NTtY2dtHvo7mUAZIiYMjH8Cyn6Cvg36Eg+or9Z9Rs7XUbC40++t47i1uY2imikGVdGGCpHoQa+NPi1+yf4gsdRnv8A4fzxanp7sWWxuJQk8P8Ashj8rj3JB+vWpkikzpfhZ+1joNr4Ws9M8aaXqKahaxLEbm0RZI5gowGIyCp9ufrXA/tL/tCW/wAR9Cj8L+G9NurPSfOWa5musCScryqhQThc88nPArze++DnxSspTFP4F1rcP+ecPmD81JFW9F+BnxY1aZY7fwVqMQJ5e52wqvudxFK7CyPPLeCa6uIrW2jaWeZxHEijJZmOAB9Sa/Ur4a6K3hz4f6DoTY3WNhFC31CjP614b+zx+zTH4P1e38U+NLq3v9WtzutLODLQ27f32JHzsO3AA9+CPpOnFCbPgf8Abo/5Ls3/AGCrf+b1z37JP/Jwvhb/AK6T/wDoiSvZf2qPgv8AEHx18Vm17w3pUFzYGwhhDvcoh3qXyMH6isf9nv4E/Erwj8YdB8Ra5o9vBp1o8pmkW7RyoaJ1HAOTyRStqPofWHxB/wCRD1//ALBtx/6Lavyri/1S/QV+rni+zuNQ8KatYWqh57mymiiUnGWZCAM/U18Dx/sy/GAIoOgWvA/5/o/8acgR9U/sdwwv+z74fZ4Y2O645KjP+vevYlVVG1VCj0Arzv8AZv8AC+s+Dfg/pHh7X7dLfULZpjLGsgcDdKzDkcdCK9FqkJhXzf8A8FAv+SV6L/2Gk/8ARMtfSFeLftd+A/E3xB8BaZpXhezjurqDU1uJFeVYwEEci5yfdhSewI/Pk1+rvhb/AJFjSv8Aryh/9AFfAx/Zl+MGP+QBa/8AgdH/AI19/aDby2uh2FrMoWWG2jjcA5wwUA0ogy7RRRVCCiiigAooooAKKKKACiiigAooooAKKKKACiiigBG6VHLGksTxSKHjdSrKehB6ipG6U2gD5V+J/wAEbHQdVuNTbxxY6Ho11OfsyXaSHyyedm5Tj1xXG/8ACA+G/wDosHh3/vmavsvxJoml+ItFudH1i0S6srhdrow/Ig9iOxr5W+KXwd0PwIi315feI7rTJCcXFrYxSLCc8K5Lgg++ADXJVpKOqWh9Rl+ZSrJU6lRqXTRO/wCG5zv/AAgPhv8A6LB4d/75mo/4QHw3/wBFg8O/98zVgfZvh3/0FvE//gvh/wDjtH2b4d/9BbxP/wCC+H/47WGnZHr2qfzy/wDAV/kb/wDwgPhv/osHh3/vmatfwb4K0Gy8U2F3B8UtC1CWF3ZLWJZd8x8tvlGeM1xP2b4d/wDQW8T/APgvh/8AjtbfgK38Cr4y0trHU/EMl0JW8pZrGJULeW33iJCQPwpq19iKqnyS9+Wz+yv8j6B8c/8AJsU/b/iXr/6HUPx8/wCRc+H3/YwWH/oJqbxz/wAmxXH/AGD1/wDQ6h+Pn/IufD7/ALGCw/8AQTXTLZ+iPnaHxx/xS/JGf8U/+To/h/8A9ep/nNXNeGv+Tt/En/XC6/8ARVdL8U/+To/h/wD9ep/nNXNeGv8Ak7fxJ/1wuv8A0VUy+L5nVR/g/wDcN/8ApTPPPhd/yAPiZ/2Apv8A0ctYNl/ySbVP+w5bf+iZa3vhd/yAPiZ/2Apv/Ry1g2X/ACSbVP8AsOW3/omWufoj21/En/ij+SHa7E8/w98HwRgmSWW7RQO5MxA/nX2/4F0ldC8G6Ro4XabW0jjYf7WMt+pNfNPwP8JP4pl8DySwl7DS3vLu5JHBImOxT9T/ACr6wrpw8ftHz2d4hNxoro2397Ciiiuk8EKKKKAPn39tWzlk8OeHr5VYxwXcsbnsC6jH/oJrr/2WtVtdQ+EOnWsEimawZ7edM8qc5BP1BrtPiF4VsPGfhO88P6hlY51zHIBzFIPuuPp/jXyn/wAIj8XvhTrs82h21+8TfKbiyiM8E69tyjofrg1zTvCpzW0Pew3s8Xgvq3MlKLur9T608Y+JNJ8J+HrjXdamaGyt9oYqu5iWIAAHc5Ncrp/j/wAO+PPA3iefw8908dpYzRymaEp8xiYgD14r511Kx+NPxUuLa01Ow1KS2Rtyedbm2tkP9454J/P2r6G8D/D2PwP8JtT8P2jfbdRurSd7iRF/10zRkAKPQcAVUakpvRaGNbB0MLTXPO9S/R6JHyl8JPAWofEHW7nS9O1KHT5LeDzmklViGG7GOK6T4m/BHxL4K8NSa/c6taalZwOqzCMMrRhiFBwx55Iru/2VfBfivw3401K717Qb3ToJLHy0knj2hm35xXrvx10a+1/4Ua7pemWz3V5LEjQwp95yrq2B78VlCinTu1qepic0nTxsacZLk07fPU4/9kXXLfU/h5Ppsen21pNpt15cjQpt88MoYO3q3UH6V4Z4+0qHXf2jdS0W4keKG91nyXdPvKCeo969i/ZN0HxJ4YTXdO8QeH7/AE77Q8c8Ms0eEbA2lc+vQ15x8TPA3xFb4vaz4g0Dw7qbAag09pdRRZHswokm6cdCcNKnDHVuWSV1o797Ho3/AAzB4T/6D2sfkn+FeifDnwZo3wu8KX1rBqFxLYiV72ea5xmMBAD0HQBc18/fbP2lP7viL/wGT/4mvQPgaPitqPiHU7L4jR6q+jzac8YW7iVUZ2ZQRkAc7S1XBxvpE5cXTxDpP2tdSS6J6/kWdU8E/Bv4r6xeXGiapF/a20S3EmnSFSQTjcyEYPPevM/iT8Bda8G6PdeItD1z7daWSmWVcGKZEHVgRwcVX1/4bfEn4Y+MJNW8Hw3t3aqzfZ7uzj8wmMn7kiDn+noak1zxR8cvH2mP4dk0S9FtP8k4g05od49HduAPXpWcnF35o6nbQjVpuLo1k6f95nqX7JnjXWfFHhzVNL1q4e7l0l4RDcSHLtHIHwrHvgoefQ+1e215l+zz8OZ/h94YuV1KSN9W1GRZLoRnKxhQQiA98ZbJ9TXptdNJNQVz57MJUpYmbpfD/X6hRRRWhxhRRRQAUUUUAFFFFABRRRQAVzHjvwlB4kgSVJBBexDCSY4Yf3TXT0Vz4vCUsXSdGsrxYmrnh0/w/wDE0chQWiSAfxLIMGmf8IH4m/58P/HxXulFfLPgnAX0lL71/kR7NHhi+BPFCkMtiQR0IcV12iDxpa2v2HVtIj1WyI2lJmBbHpk9fxr0WiurB8L0cFPnoVZxfqvxVtR8iPItd+BPgLxIy3y6Tc6FcM2ZI7Z9qn229Pyq+/wukt4Ut9P1KJIIwFjjaPG0enFenUV9Xha1TDfA9fRHJUy3DVHdw+7Q8tX4Z6kW+bUrZR67Ca0tP+GdrGD9t1KeUH7yxgKCP516BRXVLMcRJfERDKcLF35fxZzlvoH9mIYdBsrOzY8G5mHmP9fr9aZbeDdPe9GoazNNrF4OVe5OUT/dQcCumorD6zU6P/P79zd4Oi7XjdLp0+7YRFVFCooVR0AGAKWiisDqCiiigAooooAKKKKACiiigAooooAKKKKACiiigAooooAKKKKACiiigAPSvLvih8EfCXjQyXkUP9k6q3P2q2UAOf8AbXo31616jRWtGvUoS5qbsyZwjNWkj5Eh/Zi8Ytqpgl1fS0sw3/HwNxJX/cr2fw54Y8P/AAW8JSyaXpeo63qlwMO8MO+a4YDgccIleqUV2181r4hKNV3j2WlzKGHhB3itT4N8b6B8SvFnim+8Qaj4U1bz7uQttEBwi/wqPYCsX/hXvjz/AKFLVv8Avwa/Qyiu+PENSKUY01ZGbwcG73Pzz/4V948/6FPVv+/BoT4e+PJH2J4S1Yt6eQa/Qyiq/wBY6v8AIvxF9SgfMv7OHwU1rTfEcHizxfa/Y/snzWdm5y5k7Ow7Y6j3r6aoorxsZjKmLqc9Q6KdONNWiFFFFcpoFFFFABRRRQAUUUUAFFFFABRRRQB5d8TdW8Uf8LC0jw54e1VbH7bbFssuV3Aucn8Fo/4Rv4s/9DhZf9+jSeMv+S+eFP8Ar1b+UtepUwPLHtfjFpI8+PUNO1hF5aEoFJ+netvwJ8QrbXr9tF1WzfSdbj+9bS8B8dduf5V3Fed/G3w2t5oR8S6ePI1fSSJ0mThmQHkH1x1/DHegD0SuW8feNtN8J26LMr3d/Nxb2kXLufU+gqXQPFEF78P4fFFxhVFoZZlHZ1HzKPxBFcd8H9Hk1/ULr4ga6vnXV1KwskcZEUY7gdvagAih+LXiVftTXlp4dtn5jh25cD37/rRLp3xd0FTc22r2euxry0DphmHoM8/lXqtFFwON+H/j2y8TSSafc276drEH+utJeCcdSueorsq81+M3h1o7ZPGmir5Gr6WRK7pwZYx1B9cV12i+JLS/8FxeJnYJAbUzy4/h2g7h+YNAFTx7400zwlaJ9oDXN9Pxb2kfLyH19hXIQx/FrxMouvtVp4ctX5ji25kx796PhHpUnibVbz4g67GJZ55mSwjflYUU4yPp0H0J716tQB5VLpnxd0NTc2utWeuIvLQOmGYegz/Suh+H/j608STSaZfWz6ZrUGfNtJeM46lc9fpXaV5z8ZvDjPYJ4u0f/R9Y0oibzEGDJGOoPrjr9MigDvtSkaLTrmWM4dIXZT6EA14z4Kk+JnizSpNTsfFEEESzvFsljycj6V6boutR+IfAa6vGNv2izZnX+620hh+BzXLfs6/8iNP/ANf8v9KAIP8AhG/iz/0OFl/36NVbnxD8QvA8sdx4oig1nR2YLJcW64eL3/8A1163VXVrO3v9MubK6RXgmiZHDDjBFAC6Vf2up6dBqFlKJbedA8bjuDVmvMv2eLiU+F7+wZi0NnfPHCT/AHc9K9NpAFFFFABRRRQAUUUUAFFFFABRRRQAV88/tg+INc0OTQP7H1a8sPNEvmeRKU3YxjOK+hq8k/aE+FusfEZ9KbStQsbT7GH3/ad3zbsdNoPpXoZXUp08VGVX4dfyOHMoVKmGlGnvp+Z8pf8ACwPHH/Q16v8A+BLUf8LA8cf9DXq//gS1eqf8Mv8Ai/8A6D2ifnL/APE0f8Mv+L/+g9on5y//ABNfX/X8u/mj93/APlvqOP8A5X9//BPLP+Fg+OP+hs1j/wACmpP+Fg+OP+hr1f8A8Cmr1T/hl/xf/wBB7RPzl/8AiaP+GX/F/wD0HtE/OX/4mj6/l380fu/4AfUcf/K/v/4J5X/wsDxx/wBDXq//AIEtR/wsDxx/0Ner/wDgS1eqf8Mv+L/+g9on5y//ABNH/DL/AIv/AOg9on5y/wDxNH1/Lv5o/d/wA+o4/wDlf3/8E8r/AOFgeOP+hr1f/wACWo/4WB44/wChr1f/AMCWr1T/AIZf8X/9B7RPzl/+Jo/4Zf8AF/8A0HtE/OX/AOJo+v5d/NH7v+AH1HH/AMr+/wD4J5X/AMLA8cf9DXq//gS1H/CwPHH/AENer/8AgS1eqf8ADL/i/wD6D2ifnL/8TR/wy/4v/wCg9on5y/8AxNH1/Lv5o/d/wA+o4/8Alf3/APBPK/8AhYHjj/oa9X/8CWo/4WB44/6GvV//AAJavVP+GX/F/wD0HtE/OX/4mj/hl/xf/wBB7RPzl/8AiaPr+XfzR+7/AIAfUcf/ACv7/wDgmB4Q1rW9Z+H3inWJvGPiVdW0aBbiJVuj5LISFwe+cmutuNM1hPhydcXxx4nE0ekxalJqX2wNZ73kCm2Cj5t4B/MVZ0T4A/EHR9I1fSrPX/D32bV4BBdb1lLbQcjadvByKlj+BHxEj8IL4Uj8QeHl0s3Yu5UAm3TuOgc7eVHoMetcNTFYZyvGokrrp0sr9Dtp4fEKKUqbvZ9evTqYfiG/trXw7pPiCz8d+NY9PuNQa2bzpt017CqZaeFOqjd8vNdf4Ak1Cy+LvhNLfxBr13pmr6XNdNbX915yowHA3Dhj3x2NaOp/Dr4rX02kzHUvBFvLpDL9jaGzkGxACPLwQRsIJyK1fB3w98b2vxC0jxBr+oeHV0/S7eaG3stMieNI/MHJAI7nk81x1cTRdJrmW0v1t09P+AdVKhVVRPle6/S/X1PX6KKK+aPoAooooAKKKKACiiigAooooAKKKKACiiigAooooARulNpzdKbQAVHcQw3MElvcQxzQyKVeORQysD1BB4IqSigDxzxf8A/BtzHcXuh6Oq3rtuW2kvpIoD7DaCV/IivDfF/htPCcrrrnwn1CCNf+XiPVpZIT771UgfjivtWkdVkQpIqup6hhkGsZUYvbQ9XDZtWpaTvJerX6nwKut+Cm+74HkP01qT/4mtzwFq3hOXxlpkdr4Oktp2lYRzHVZH2Hy252lcH6V9Za98NfAeuM0mpeFtMklbrIsIR/zHNYP/Cm/h3oyyarp2giG7tYpJIZPPc7W2HnBPvWXsJp9D0/7Yw04OLUk35v/My/HP8AybFcf9g9f/Q6h+Pn/IufD7/sYLD/ANBNTeN+f2YJj/1D0/8AQ6h+Pn/IufD7/sYLD/0E1ctn6I4aHxx/xS/JGf8AFP8A5Oj+H/8A16n+c1c14a/5O38Sf9cLr/0VXS/FP/k6P4f/APXqf5zVzXhr/k7fxJ/1wuv/AEVUy+L5nVR/g/8AcN/+lM88+F3/ACAPiZ/2Apv/AEctYmmxyTfCzUYYY3llk161REQZZmMMgAA9Sa2/hf8A8gD4mf8AYCm/9HLXsv7MHw5udO8OHWfE1gqvcXcd7p8Eo+eLajKJGHYkMcDtWUIOVkelisTHDKpOXdad9Ed/8C/CV14M+HFhpF+wa9bdPOB0RnO4p74zXc0UV3RVlZHxtWrKrNzluwooopmYUUUUAFFFFABRRRQAUUUUAFFFFABRRRQAUUUUAOXvS0i96WgAooooAKKKKACiiigBruka7nZVHqTilVlZQysGB7g147Bb3vjvxfeRzX0kFvDu2Ac7VBwABV/w5bar4V8cJpYlnuLGUgM207SD0PpkUxHqe4ZxkZ9KgivrKW6a1jvLd50zuiWQFx9R1rzzw6zH4w6kpZiNsnGeP4a2dCi8Nr44vpbKe4bUy0nnI33Qc/NikM7Kiucfxr4eQzh7wq0BwyleSc4wPWkXxx4eOl/2h9rOzeU8vb+8yBnp9KAOkorO0TW9O1jTzfWU+6Fch93BQj1rFuPiB4bhujB9pkfBwXRMr+dAHV0VyXjrxHFa+Eft+l36rLcFfszrzuG4bsfhmpPAXiGHUvD8bXd+kt5Ehe4zwVGTgn8KAOporlG+IHhoXXkfapCM48wJ8n5109vNFcQJPBIskTjcrKcgigCSkLLnG4Z+tDMFUsxwAMk14Br91eXusX2sRl/JS56hjgc8D9KAPoA8Dmk3DGcjHrXNeI7v7Z8Obq8VuZbHfkeu3n9a5PSGb/hT1+25s+Yec/7S0AenXFxb28JmnnjiiHV3YKo/E0tvNDcRCa3ljljbo6MGB/EV594cXTpvhUq6xLKtoZG3sp+b73FdR4am0ex8LQzWdwRp0akiSU84zzmgDcorlI/iD4be6EH2mRQTjzDH8v51s61rmm6RZx3d5NthkOEZRnNAGlRXM3Pjrw5BPFEbtn8wD5kXKrn1Na+q6xp2l2Avr25WOBsbT13Z6YoAv0VzOleOfD+o3a2sVy8cjnavmptDGtPX9e0zQ4Vk1C4Ee77qAZZvoKANOisLQPFmi63P9ns7gifBIjkXaxHtW7QAUUUUAFFFFABRRRQB5D+0JpLXGpeE7qHWtdsGutVh0+dLC/khV4m3sflU43ZA5/CqTfG7+x7bW7K98J3Mc+jWqzW8J1OOaW5iEoi/eFQfLkyQdrZJr0L4heE38VDRQl8LT+zdSS9Y7NxcKrDaPQ/N19q8rsv2f7+GLUopPElmRc2zW0bJY7XwbgTbpDn524xk0DJrb4peMdL+IGuf8JF4bNtp6R6XDFYf2gjtbPcztGHJVOSwOSM8bAM85rp/EvjOfXvg5401bT4ptMuNOa9s43SbLboXKbwwAxnGfb1qL4ifCvUvEfiPVdY0zxFHp5v4LI+XJbCTZcWk/mxPnP3eWBXvkVc0X4b6ha/CvX/CF9rkVze6zLdTSXq2+xVadyxOzPbNAHmPw3+Is3hnQNa1mzuda8Q6Ki6fa20eq3ZR/wC0ZRiRBJKMpGCc5Ix6V0+pfH8xaHa6lp3g6a/b7Fd3moRrqCKLVbeURPh9pEg3MMEduau678F577T9TtLTXIIEu1sJ0SS18yNbu1AHmMpOGVwOVrz744eEtY8O6Jp1lbX93dale6PeadL9j0cNBdGWVHEKheIeQACewNAHbzfFZdCudZTSvDupavqVxrE0YtZtTATbFbJNIyFlxGoU8IAcnPPNXl+OFrNrWnw2vhu7l0q4W0Fzfm4VTbyXIzGnl4y3Tkgiqmq/BvV7tbjUdN8SQ6fqk2oTXcbSWvmJHHPbJBJGQTycLkGnJ8D57fWtO+yeJNmixLZteWr2wMk0tsuEZX/hBzyKA0MzV/jR/bHhvWYdT8Kalplr/Z015az2uqhZLhIbkQvtZVzHyRzz3HvWn+0NqEVvq3gW3vb/AMRWulXc119rTRZJvtMgESlQBF8zYPtUd58D7q40NdO/4SGJWGk3en7/ALOcZnuln3Yz2xjFdf8AErwZr2v3/hvVPDevWuk6jobzNHJcWvno/mRhD8uR2FAHON8VR4e8SW/haLw3qN1pFpNaWUuq3F7mVWmj3JvjZd5b1yazk/aEtTaa3cHwvIRYwNcWaJqEbtdRrOIW3AAmJtxyFOcitq++FOpalqNzqGo+IIJLm71GxvpylttBNvHsYAZ43dR6VjWvwMv4dE1vRj4js/sl2cWezTlSSNTcCYmVxzI3G0c9KA0NDVfjJq+l6/BpN94DmiZWsl1B/wC0kP2NruZkiBAX5+Fycd+Pes2D4tL4Y8JQ6jbeHNQvbBtQulup73WE3RBZyhCFxukOeRGo4HesT44aZqX/AAuC1i0ttQc6vcaTJLarp5eKcW9wzbhMOE2gkkHrxWlrvwAvr+2hhh8S2gwLpZBPZeYFWacygxgn5XGcbqAOovPjAlj42OhXvh2WCykgkktLs3sZkmKQ+bzAPmRSBgMe/asKy+PlxJo9xc3vguSyvClg9lbyanHsuBeF/KLSFQI1CoSSaa3wRu7fxVca9JrkNzahpphClmPtLl7bySnmZ5A6gdK4T4Y+A9X8b2mtW0t/On9nwaTFYXd/pPlJ5lr5v7l4W++ArAMe5NAaHez/ALQG7TLK/wBP8G3F5G9gb2+xfov2VFnML4O0iTDDgjr7Uvgn4o+IF8T6haa5ppntb7xC1jYMLpc2yeR5oXAQZGB696uXHwavrjTZIJ/ENu082hHTJHSzEabzcecXCqQAvYD9aZqfwd137fJeaN4thtGXVI9StRLZCTy5PJ8qQHn5gRyPSgNCS3+OVvNoban/AMI3KAulWmo+X9rHSe8a22Z29tu7Pfp711nw+8b3/i7W9dtV8NyWOnaTfTWIvnulcXEsTlSFQAEDAByfXHavPLj4D6yum6dp9l4vghgTS7fT78PZbvtAhuzcoynOU5bB+lep/D3wvJ4WttXhkvFuv7Q1e61AEJt2CaQvs98ZxmgDpqKKKBBRRRQAUUUUAFFFFAHlvjL/AJL54U/69W/lLXqVeW+Mv+S+eFP+vVv5S16lTYBWf4mWNvDeprN/qzZyh/psOa0K4T42eIY9H8HT6fE26/1MfZoIl+8Q3DHH04+pFIDhdGkuF/Zr1LZuwJZAP93zhmvU/hmsSeAdFWDHl/ZExiqPh3wmtv8AC6LwvcgLJLaFZfQSN8x/Jj+lYHwN1pre0ufBWqHydS0uRlRG4Lx57fSmB6fRRRSAo+IVifQb9ZseWbaTdn02mvHPC8lx/wAM36ptJwDIq/7mVz/M12Pxs8RjTfDp0OxPmarqv7iGJOWCngtWv4d8Jw2fw4j8LXGMSWjRTn/acHP5E/pTAd8KliX4daGIcbfsik4/vH7365rp68v+B+sSWMd54G1c+VqOmTP5Stx5kZOTj1wST9CK9QpAFU9bWN9Fvlmx5Rt5A+f7u05q5XB/GnxIukeGX0m0Jk1TVB9nghTltrcMcfQ4HuaAMv4IM5+FV4pJ2LJchPpz/Wsj4JeL/DeheEprPVtVitbg3sr7GVicHGDwK73wnoX/AAjnw4j0psebHaO0xHeRgS36muJ+Bfhrw/q3g+e61PR7K7n+2yr5ksQZsDGBmmB2f/CyfA//AEMFv/37f/4mub8ZfE2xvrR9D8GibVdVvFMSNFEwWMHgnkf/AFh611svgPwbJE8Z8OacoZSpKwgEZ9D2rgvh4y+AfHV14P1OOMW963madeFAC2eik/55BoA7v4Z+Gj4V8KW+nSsHumJluXHeRuv5V01FFIAooooAKKKKACiiigAooooAKKKKACvPPil4w1fw54x8EaVp32f7PrWovb3fmR7m2CMsNpzwcivQ65jx3o3haf7D4n8TlYk8PO95DcPKUWE7SCxx147GgDwfR/2gPFL+FIV1a1srTWrrVYVsJfJPk3tmbnyZdozxIh689GBxW/c+Ofihp/jLx7pt1q+gzWnhbTVvgEsGVpfNjZ41zv424GfWn+GJ/gd4u07T/Cdvp9/FHo8kmr6Yl7FLDJIAxkeSF2OXXPJGemOK6PwHd/Dj4k6n4o1TRtN1dn1yyht9SuLiGSGK5hUMiCMk44AOdtSM8+f4w+Obb4X6Z4kvNYs7Wa/1SC3e4uvD80MVtE8e5iqlyZgD/EtSH44eP7K38Gahd6JaXtrqA1Ce/S2gZXurK3KYuYVLZX5C7bTnO2tDwy3wLi1SPwXbx6x/ompl4BevO8BuoUI8tHYkH5c/L0NXvhjrXwRvNV06bQ2vrOTQ7S9utP8A7QMqRJbycXBj3HayDB46DnFAFWT42apceC/EmqadfaS00niwaLoFzKu2DyXCMskmSMgIWJOR2qjqnxX+IN98P/C3iLQdU0GGe7v/AOxtSjktDKv2vzCpkQh8bMDOOfrVvwDF8Ada1230nSdJuoyLm51Sxtr6GVLW7d0CyPEr/K4CoMDsBkUmh638BdQg1GGytb+zghum1/yGilhjeSDhnhGdpAxyo4oGWfEXxd8W+G5/G1jcR6bf3mjz6dY2DGIxRefcDDSSHJOwHnH4Zp/iH4ifELwPea/4c8SXmi6tqMXhyTW9PvrS1aJUKSBGjkjLHIyeDkdPfh174o+Dl/4f1/xNqGia1LZ+J7m2s7tZ7GXN3JtYwmJCewU4K98VhW+tfADw54auNtvrt5b+JIGsZ7iRJ559qttNsXY7kYEfcHPQ0AavhH42a5q3iHwZoGpW9rp2qXDzJr1u0Z+4sQkjmiOeEYHPf0pPAXxq1vXPEesW95caObS6sL270KOAhpU+znGJgG/iUFhnHAqa91b4J6xdafqVzZalDq+mlNDtYPLkivNsqYVdgOWXafvHpWv458O/Bv4f2GhPqGim0uYC0OnQ6dG7XdxlCrKQnzSDaTnNMR3Hwc8Qah4q+GGgeItV8r7bf2gmm8pNq7iT0HbpXl2h/FrxZefD7wlrcxsPtmq+KX0q5xAQvkCZ0+UZ4bCjmtX4Qap8I/Clpp6eDp9Shi1+9/s1IrmSV/IuI1LCJ1c/umwx47/hWHokXwHh17TPGOlx30k11qt0LK3WSRoEuolLSuIc7V4Gc4oAxJf2gPFVn4c8R/2la2Vvfx6jLDod15B8m5SKYJJEwz/rFU5966PxB8YfFGl6j4z0+C30+a5tNa0zSNHMqFY4nuoixkmIPKgg9MdqliHwL1/4Y2aJBLd6DqPiAmIbn82O/kfJyc7kyffGKdJq3wb1a68e2M+j6pdRTNJJr80ltIYN9khB2vnCuoXjbgk4NAFTxT8SviB4HHirw9r15o2p6tYaEus6fqFtatGgXzVjaOWPceQTwQeRVrwN8ZNc8QeN/CHhm8tLfT9QuIp11yzaI7kkVN0bxnP3GHI61keGr34A/wDCD+KljXVPs91bQLqZ1AzG9uIHP7kIzHcVJAwAcV6Z4Q8P+CfFGpaP8QbHQ7601LT7drG2ku43gmEYG3DoT83HQnNAHoVFFFMQUUUUAFFFFABRRRQAUUUUAFFFFABRRRQAUUUUAI3Sm089KZg0AFFGDRg0AFFGDRg0AFVNa/5A19/17Sf+gmreDVXV0d9JvERWZmt5AABkk7TxQyo7o8p8b/8AJsE3/YOT/wBDqL4+f8i58Pv+xgsP/QTWl4t0nVLr9nSTSrfTruW/awRBbLEfN3bum3rmrXxV8K634j0Xwbb6XbK8mn6taXV15kgTy40U7jz1PsKwkm18ketSqRjOLb+1L8kcn8U/+To/h/8A9ep/nNXO+FY3l/a78RJGpZjDcr+Jj4r2HxH8Podb+KGieN59SliOkQeXFapGMSNl+WYnph+gHbrXUWGjaXYX13fWenW8F1eP5lzMkY3yt/tN1NP2bbv5i+vQhSUVq+Tl9He55X8BvhHP4NOpap4gmhuLzUkMbWagPFHHv3jcf4jkD2r2KjBowa0jFRVkefiMRPETc5vUKKMGjBqjAKKMGjBoAKKMGjBoAKKMGjBoAKKMGjBoAKKMGjBoAKKMGjBoAKKMGjBoAKKMGjBoAcvelpFpaACiiigAooooAKKKKAPKPhB/yNeqf7rf+hmvSJ9W0uHUVsJruFbtsbYyfmOelebXGm+JPCHim5vtJ05762nLbdkZcFSc4IXkEVZ8MaTr2ueMV8QazZNZxxkHa6FM46AA8/jTEP8ADv8AyWPUv92T/wBlpnhP/krGr/Wb+dXdB03UIvirqF9JZTpausm2YoQhztxzTfDOm6hD8TNUvJrG4jtpDLslaMhWyeMGgDO+H9pa3Pi3WGuLeOYorld65x81VfhhZ2txbeIZZ7eOV4oMRlhnbkPnH5D8q2/AGm6ha+JdYmubK4hjkV9jPGQG+bse9V/hrpepWdn4gW7sLmAzQgRiSMjecPwPXqKAE+FdtDd+G9YtriVooHkw7BsYGPWqGqXHhyHQr7S9D0ua/KqWkvCvEZ/vZ9BU/h3RNa/4QfWrMWVxDcSyKyI6lC4HUDNRaY/iJfBtzoNr4XniYo3m3EiFS474BAy1AEEVvDN8HZJ5U3SW90fKY/wZZc4/Wrkdnb2fwkkv7aMR3NwoSWQdWG88VZ03RNUl+FF3pv2OWO7M+8ROpViAyngH6Gk8O2msat4Mu/DV3pc1mYY90EsqMgdt2ccigDn7O6WXwedNi8MvLK6nbdquTu9a9B+FMd1D4SSG7jkjdJnCq4IIXg/1NcpY6n4x03w//wAI/b+H7tJ1JRLlEbCjPrjH45r0Hwlb6nbaHCmsXDT3rZaQsc7c9Fz7UAL4vvPsHhq/ucgMIiq59Tx/WvI9LutHX4f6lZ3F0q388okSMqckr05r0D4rx39zoEdnYWc9y0soLiJC2AB3x9ah0f4faGdFt/t1mzXhiHmMZGHzY9M0AZmhXv2r4P38ROWtopI8e3Ufzqto/wDyRy+/66H/ANCWofDel6xZ6J4l0mTTrsLJC3kkxHEhBIGPXINaOlaZqKfCq9sXsbhbpnJWIxnefmXt1oApw/8AJFW/66N/6HWzoNnp998MbWPVLhre1UF3YNjo1UYtL1IfCRrA2NwLrzGPk+Wd/wB70qLVdH1iX4Y2FrDZzmaGTdLBtO8jJ7daAMXxZeaNN4dS10XSZRBBKB9tdMbjg8fj/StDxgzN8LdALEk7U5P+7TNXPiLVPBtvpdv4XntobZk3kqd7sARkLgHuc9aveJ9L1Kf4b6LZw2FzJcRBRJEsZLLx3FAFXxtY2dt4D0Z7e2ijclSWVcEkjnmofiGzSWHhi3ckxG3Uke52j+VbPjfTdQuPBOk21vZXEs0e3fGkZLLx3FM8beHdSvfDmjXdjbvJc2UKrJDj5sYHb2I6UAbWveB9K1FbVrVVsHhOd0S/e6Y/KuP8fTGHx7arNbm+SCOMCE/x8f1qzqF14x8UXdlZjSbrTI42/eSbXjB6ZJJx6dK0PG2i6tZa/Y6/plq995KosiLksSvt15oAwgbm/wDHOk6haaFNp0azxLIFQ4Pz8k/ga9hrz7S77xhr3im2na0utI02EqZY3BAcA5I5AJJ6fSvQaGMKKKKQBRRRQAUUUUANkRZI2jbO1gVOD2NedWE3/COHVryzh89o75rdTdXhVEjChsfMeTXo9cpqXg5buWSVNQMUj3b3AJhDgbl2kYPH400Bma54r1S90nUP7KsVjjj0+O5e4aXa0QdSeBjkjFX7TxTdxmO1ubOMyrc29s7CQkEyR7i3SrNn4Rhg0+9s3u3dLuyitGITBUIpG7r71Xj8GzDUYbqTWZJFWSKWWMwKBJJGu0NnPHHajQRjfEaZY/Em13vBJ9g/0XyHYBZi4ClscY+taq+L5rfXk0i4tYnERWGaQSjzPN8reSF/u9s+tauueG4dVvLm4kuGTzrM22Audp3ZDdeoIqtF4VaPWJNQOou6SqGmiEKgySCPZneeQD1x60DMU+K7jUbILqGlLEjC2ni8u4OWWSTCkkdOnSrT+N7hPtch0xPIWKZ7VvN5kMZwwYdqyvC3h+8vrie3uPt8FvBFbxxvdWwjIMchbYAD8wxj5q228DozXatqcphkjlS3jMY/c+Ycsc/xUCGf8JdqQ066kk0y1iureZEZZLoLGFZN4O498cYHrU/hDUjqviK+vV3rFPYWsqxlshCQ2aL7watxK8yagY5DPHMC0AcDbH5eMHg5BzntV7w54cGi3KSxXjSL9kjt3QoBuKZw3t1PFAHJeHL6HT9O1LWBZ3099bvL+8ld/Jcb8BQTxmtO48bXsFoyy6bbx3oujAUe4xGAE353euOPrVyLwleJp93pra4zWM5ZhD9mX5Czbs7s5NLfeDRO8s0OomGdroXCOYFcL+72EbTweKAK/wDwmV1Ilxc2+lqbW2sUu5XeTDLvQkLjvyMUlv4yvY2P9pabDbrHKI5mWbcF3R71P49KvXXhxIbDV/3s1ybuySAoqgOdikZHbJz7VycGnaheaBqkNxZajcPf3UMcDTWvlMNqgFmX+FQM896AOp1vVrib4fSahs+zXF3CEjAb7rOcLz+INZkXiq+sPDulpBZpe3AtpzcF5duBB8rHPc10msaDb6np1lp8z/6LbyRs8e3IlVOin0Fcf4t8OSaXYqmli/cOblYktrYSCNZVH7sjOQCR97tQgNVfGztrUVkLKIxMFV2835w7R7+F7r2zUVr44uvslzcXelpHttRcW4SXPmAvsAPpzVzT/Cckd5FfG9aHfCnnweSrEuI9v3zyB7Cj/hCYDZm3a+kI+xC1DBACCH3huvr2o0AivfFup6ajJqmjpb3BhZolEu5ZZA6qAD6HePyNdhGWKKWADEDIHY1xmq6JdT32h2N3LdalNFem7mu2iCxoij7nHAyQuB9a7SgYUUUUgCiiigAooooAKKKKAPI/ipJqWm/FLQtes9HvNRitLQ7lgQnJJkGM/wDAgat/8LS1n/oQtY/75P8AhXqNFMDyx/HvjrVF8nQ/Al1DI3Amu8hVP5AfrV3wZ4Bvzrq+KfGl8NR1YcwxDmOD0x2yO2OK9GooAK4j4heAxr11FrWjXZ0zXbfBiuF4D47Nj+ddvRSA8ri8ceOdAT7N4l8H3N4U4+1WXKv7+n60snxB8YayptvDXgq8jlbgT3Ywie/p+Zr1OimBwHgTwFPZas3ibxTef2nrsnKnqkHsvv8Ayrv6KKQHFfETwKniGeHWNKujpuu22PJuV4D46BsfzrAh8a+O/DyC18TeEbi/2cfa7LkP7nt+teqUUAeWSfEPxdrCm38N+Cb1Jm4E12MInue35mtLwN4DurbVz4n8WXg1LW35QdY7f6e/6CvQaKAK2qqzaXdqqksYHAA7naa4b4B2V5Y+DJob21mtpDeysElQqcHHPNehUUAFcj8U/Ca+KPD5Fv8Au9TtD51nKOCGH8OffH54rrqKAOV+GOt6jrHh1E1myuLTUrU+VOJYyvmEdGHrmuqoooAKKKKACiiigAooooAKKKKACiiigArlPi34Tbxx8PdW8MxXQtZbuLEUrDKq4OV3DuuRzXV0UAeFWPgr4jeJ/Enh/UPF2l6NosHhewuYLUWdz5rXsskPlA9P3aYwdp+ldT+z18Opvh/4LtrfUJ7ttVlhC3cTXhlgjZWYjy16LwecV6ZRSsO54Z4L+CbRaxq2veJZrqa7TVrq+0mzW6BtUZwQshQfx8+tcp4J+A3iy20ibRvEU8U8V94ensIbk3Ac6TM8jMVjX+KNxtzjnk19PUUWC54RpHgf4j6/rXhCLxZpmi6Rp/g+N/ImsrnzHv5PK8pcDH7tcAEg/Ss/wv8AAW7sfhzfvqE1xc+K30+7s7OGW7DWtsJmJwg6DPGTmvoeiiwXPmfTvhF49uPh7ovhye3bSLqw1yyumul1g3LLFGjh5Y9wxGQSCEGf0rZg+FviwfDXwnoDWNlHqek+L4dV1GdbkEXiK7FrjJ/jYEfL7V7/AEUWC55jrHw/mu/2idH8erp9m1hbaRJBPKxHmfad3yNt74XjPak+LHhPxPP458N/EDwhb2Wpalokc9u+nXk3lJNFKMEq/RWHvXp9FOwrnztrfwf8aat4E8TarJJY2fjTV9bt9ZtLe2l/c2bxDYqh+7bGfJ7nFQ+BfgNrXhnxtNdRzQy6LBoki2cTS5I1CaBY5Xx2BIPPvX0fRSsO58xaf8BfFWl6V4Jk0ya3gntrm3k8RWXnDypHikLLMh6bwOD65q3pHwp8dWmofEKCTTIjb+IBqrWdyNXPl5uA3lq1vjbnOMsTkZ9q+kqKLBc+bPD3wh8XaLoGt2GqaBpni2S9s7COGS91Dy3SOJAHtlYfd2N9xvzr1P4D+HPE/hjwU1h4punkuGupJLe3e6NybWEn5YjKfv49a9AoosFwooop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1" name="Grafik 10"/>
          <p:cNvPicPr>
            <a:picLocks noChangeAspect="1"/>
          </p:cNvPicPr>
          <p:nvPr/>
        </p:nvPicPr>
        <p:blipFill>
          <a:blip r:embed="rId3"/>
          <a:stretch>
            <a:fillRect/>
          </a:stretch>
        </p:blipFill>
        <p:spPr>
          <a:xfrm>
            <a:off x="1062748" y="1700808"/>
            <a:ext cx="7538129" cy="3620442"/>
          </a:xfrm>
          <a:prstGeom prst="rect">
            <a:avLst/>
          </a:prstGeom>
        </p:spPr>
      </p:pic>
    </p:spTree>
    <p:extLst>
      <p:ext uri="{BB962C8B-B14F-4D97-AF65-F5344CB8AC3E}">
        <p14:creationId xmlns:p14="http://schemas.microsoft.com/office/powerpoint/2010/main" val="2678158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560512" y="1510344"/>
            <a:ext cx="8839576" cy="395754"/>
          </a:xfrm>
          <a:prstGeom prst="rect">
            <a:avLst/>
          </a:prstGeom>
          <a:solidFill>
            <a:schemeClr val="accent1"/>
          </a:solidFill>
          <a:ln>
            <a:solidFill>
              <a:schemeClr val="accent1"/>
            </a:solidFill>
          </a:ln>
        </p:spPr>
        <p:txBody>
          <a:bodyPr wrap="square" anchor="ctr">
            <a:noAutofit/>
          </a:bodyPr>
          <a:lstStyle/>
          <a:p>
            <a:pPr algn="ctr"/>
            <a:r>
              <a:rPr lang="de-AT" sz="2000" b="1" smtClean="0">
                <a:solidFill>
                  <a:schemeClr val="bg1"/>
                </a:solidFill>
                <a:latin typeface="+mj-lt"/>
                <a:cs typeface="Arial" panose="020B0604020202020204" pitchFamily="34" charset="0"/>
              </a:rPr>
              <a:t>Eine aktuelle Analyse der Statistik Austria zeigt</a:t>
            </a:r>
            <a:endParaRPr lang="de-AT" sz="2000" b="1" dirty="0">
              <a:solidFill>
                <a:schemeClr val="bg1"/>
              </a:solidFill>
              <a:latin typeface="+mj-lt"/>
              <a:cs typeface="Arial" panose="020B0604020202020204" pitchFamily="34" charset="0"/>
            </a:endParaRPr>
          </a:p>
        </p:txBody>
      </p:sp>
      <p:sp>
        <p:nvSpPr>
          <p:cNvPr id="3" name="Titel 2"/>
          <p:cNvSpPr>
            <a:spLocks noGrp="1"/>
          </p:cNvSpPr>
          <p:nvPr>
            <p:ph type="title"/>
          </p:nvPr>
        </p:nvSpPr>
        <p:spPr>
          <a:xfrm>
            <a:off x="167551" y="390877"/>
            <a:ext cx="8146240" cy="854968"/>
          </a:xfrm>
        </p:spPr>
        <p:txBody>
          <a:bodyPr/>
          <a:lstStyle/>
          <a:p>
            <a:r>
              <a:rPr lang="de-AT" smtClean="0">
                <a:solidFill>
                  <a:schemeClr val="tx2"/>
                </a:solidFill>
              </a:rPr>
              <a:t>Energiearmut in Österreich</a:t>
            </a:r>
            <a:br>
              <a:rPr lang="de-AT" smtClean="0">
                <a:solidFill>
                  <a:schemeClr val="tx2"/>
                </a:solidFill>
              </a:rPr>
            </a:br>
            <a:r>
              <a:rPr lang="de-AT" smtClean="0"/>
              <a:t>Überblick zum Status quo</a:t>
            </a:r>
            <a:endParaRPr lang="de-AT" dirty="0"/>
          </a:p>
        </p:txBody>
      </p:sp>
      <p:sp>
        <p:nvSpPr>
          <p:cNvPr id="21" name="Rechteck 20"/>
          <p:cNvSpPr/>
          <p:nvPr/>
        </p:nvSpPr>
        <p:spPr>
          <a:xfrm>
            <a:off x="560512" y="1904614"/>
            <a:ext cx="4464496" cy="1092337"/>
          </a:xfrm>
          <a:prstGeom prst="rect">
            <a:avLst/>
          </a:prstGeom>
          <a:solidFill>
            <a:srgbClr val="E1FBE7"/>
          </a:solidFill>
          <a:ln>
            <a:solidFill>
              <a:schemeClr val="tx1"/>
            </a:solidFill>
          </a:ln>
        </p:spPr>
        <p:txBody>
          <a:bodyPr wrap="square" anchor="ctr" anchorCtr="0">
            <a:noAutofit/>
          </a:bodyPr>
          <a:lstStyle/>
          <a:p>
            <a:pPr algn="just">
              <a:spcBef>
                <a:spcPts val="600"/>
              </a:spcBef>
              <a:spcAft>
                <a:spcPts val="600"/>
              </a:spcAft>
            </a:pPr>
            <a:r>
              <a:rPr lang="de-DE" sz="1600"/>
              <a:t>Rund 115.500 Haushalte (3,0 %) </a:t>
            </a:r>
            <a:r>
              <a:rPr lang="de-DE" sz="1600" smtClean="0"/>
              <a:t>waren laut </a:t>
            </a:r>
            <a:r>
              <a:rPr lang="de-DE" sz="1600"/>
              <a:t>Mikrozensus Energie 2017/2018 </a:t>
            </a:r>
            <a:r>
              <a:rPr lang="de-DE" sz="1600" smtClean="0"/>
              <a:t>von Energiearmut mit hohen Energiekosten bei niedrigem Haushaltseinkommen </a:t>
            </a:r>
            <a:r>
              <a:rPr lang="de-DE" sz="1600"/>
              <a:t>betroffen.</a:t>
            </a:r>
            <a:endParaRPr lang="de-AT" sz="1600" dirty="0"/>
          </a:p>
        </p:txBody>
      </p:sp>
      <p:sp>
        <p:nvSpPr>
          <p:cNvPr id="10" name="Rechteck 9"/>
          <p:cNvSpPr/>
          <p:nvPr/>
        </p:nvSpPr>
        <p:spPr>
          <a:xfrm>
            <a:off x="5025008" y="1904615"/>
            <a:ext cx="4375080" cy="1092336"/>
          </a:xfrm>
          <a:prstGeom prst="rect">
            <a:avLst/>
          </a:prstGeom>
          <a:solidFill>
            <a:srgbClr val="E1FBE7"/>
          </a:solidFill>
          <a:ln>
            <a:solidFill>
              <a:schemeClr val="tx1"/>
            </a:solidFill>
          </a:ln>
        </p:spPr>
        <p:txBody>
          <a:bodyPr wrap="square" anchor="ctr" anchorCtr="0">
            <a:noAutofit/>
          </a:bodyPr>
          <a:lstStyle/>
          <a:p>
            <a:r>
              <a:rPr lang="de-DE" sz="1600" smtClean="0"/>
              <a:t>Laut EU-SILC </a:t>
            </a:r>
            <a:r>
              <a:rPr lang="de-DE" sz="1600"/>
              <a:t>(2019, </a:t>
            </a:r>
            <a:r>
              <a:rPr lang="de-DE" sz="1600" smtClean="0"/>
              <a:t>Einkommensdaten </a:t>
            </a:r>
            <a:r>
              <a:rPr lang="de-DE" sz="1600"/>
              <a:t>2018) gaben </a:t>
            </a:r>
            <a:r>
              <a:rPr lang="de-DE" sz="1600" smtClean="0"/>
              <a:t>rund 94.000 Haushalte </a:t>
            </a:r>
            <a:r>
              <a:rPr lang="de-DE" sz="1600"/>
              <a:t>(2,4 </a:t>
            </a:r>
            <a:r>
              <a:rPr lang="de-DE" sz="1600" smtClean="0"/>
              <a:t>%) an </a:t>
            </a:r>
            <a:r>
              <a:rPr lang="de-DE" sz="1600"/>
              <a:t>, sich das Heizen nicht im notwendigen Ausmaß leisten zu </a:t>
            </a:r>
            <a:r>
              <a:rPr lang="de-DE" sz="1600" smtClean="0"/>
              <a:t>können.</a:t>
            </a:r>
            <a:endParaRPr lang="de-AT" sz="1600" dirty="0"/>
          </a:p>
        </p:txBody>
      </p:sp>
      <p:sp>
        <p:nvSpPr>
          <p:cNvPr id="7" name="Rechteck 6"/>
          <p:cNvSpPr/>
          <p:nvPr/>
        </p:nvSpPr>
        <p:spPr>
          <a:xfrm>
            <a:off x="560512" y="3234990"/>
            <a:ext cx="8839576" cy="3000821"/>
          </a:xfrm>
          <a:prstGeom prst="rect">
            <a:avLst/>
          </a:prstGeom>
        </p:spPr>
        <p:txBody>
          <a:bodyPr wrap="square">
            <a:spAutoFit/>
          </a:bodyPr>
          <a:lstStyle/>
          <a:p>
            <a:pPr marL="171450" lvl="0" indent="-171450">
              <a:spcAft>
                <a:spcPts val="1800"/>
              </a:spcAft>
              <a:buFont typeface="Webdings" panose="05030102010509060703" pitchFamily="18" charset="2"/>
              <a:buChar char="8"/>
            </a:pPr>
            <a:r>
              <a:rPr lang="de-DE" smtClean="0">
                <a:solidFill>
                  <a:srgbClr val="323232"/>
                </a:solidFill>
              </a:rPr>
              <a:t> Beide Definitionsansätze </a:t>
            </a:r>
            <a:r>
              <a:rPr lang="de-DE">
                <a:solidFill>
                  <a:srgbClr val="323232"/>
                </a:solidFill>
              </a:rPr>
              <a:t>betreffen weitgehend unterschiedliche Haushalte, diese haben </a:t>
            </a:r>
            <a:r>
              <a:rPr lang="de-DE" smtClean="0">
                <a:solidFill>
                  <a:srgbClr val="323232"/>
                </a:solidFill>
              </a:rPr>
              <a:t>jedoch häufig </a:t>
            </a:r>
            <a:r>
              <a:rPr lang="de-DE">
                <a:solidFill>
                  <a:srgbClr val="323232"/>
                </a:solidFill>
              </a:rPr>
              <a:t>ihren Schwerpunkt in ähnlichen soziodemografischen </a:t>
            </a:r>
            <a:r>
              <a:rPr lang="de-DE" smtClean="0">
                <a:solidFill>
                  <a:srgbClr val="323232"/>
                </a:solidFill>
              </a:rPr>
              <a:t>Gruppen</a:t>
            </a:r>
          </a:p>
          <a:p>
            <a:pPr marL="171450" lvl="0" indent="-171450">
              <a:spcAft>
                <a:spcPts val="1800"/>
              </a:spcAft>
              <a:buFont typeface="Webdings" panose="05030102010509060703" pitchFamily="18" charset="2"/>
              <a:buChar char="8"/>
            </a:pPr>
            <a:r>
              <a:rPr lang="de-DE" smtClean="0">
                <a:solidFill>
                  <a:srgbClr val="323232"/>
                </a:solidFill>
              </a:rPr>
              <a:t> Zwischen </a:t>
            </a:r>
            <a:r>
              <a:rPr lang="de-DE">
                <a:solidFill>
                  <a:srgbClr val="323232"/>
                </a:solidFill>
              </a:rPr>
              <a:t>energiearmen und nicht-energiearmen Haushalten bestehen zahlreiche strukturelle </a:t>
            </a:r>
            <a:r>
              <a:rPr lang="de-DE" smtClean="0">
                <a:solidFill>
                  <a:srgbClr val="323232"/>
                </a:solidFill>
              </a:rPr>
              <a:t>Unterschiede:</a:t>
            </a:r>
          </a:p>
          <a:p>
            <a:pPr marL="742950" lvl="1" indent="-285750">
              <a:spcAft>
                <a:spcPts val="1800"/>
              </a:spcAft>
              <a:buFont typeface="Arial" panose="020B0604020202020204" pitchFamily="34" charset="0"/>
              <a:buChar char="•"/>
            </a:pPr>
            <a:r>
              <a:rPr lang="de-DE">
                <a:solidFill>
                  <a:srgbClr val="323232"/>
                </a:solidFill>
              </a:rPr>
              <a:t>Energiearme Haushalte </a:t>
            </a:r>
            <a:r>
              <a:rPr lang="de-DE" smtClean="0">
                <a:solidFill>
                  <a:srgbClr val="323232"/>
                </a:solidFill>
              </a:rPr>
              <a:t>sind </a:t>
            </a:r>
            <a:r>
              <a:rPr lang="de-DE">
                <a:solidFill>
                  <a:srgbClr val="323232"/>
                </a:solidFill>
              </a:rPr>
              <a:t>häufiger in kleineren Wohnungen, zur Miete sowie in </a:t>
            </a:r>
            <a:r>
              <a:rPr lang="de-DE" smtClean="0">
                <a:solidFill>
                  <a:srgbClr val="323232"/>
                </a:solidFill>
              </a:rPr>
              <a:t>älteren Gebäuden </a:t>
            </a:r>
            <a:r>
              <a:rPr lang="de-DE">
                <a:solidFill>
                  <a:srgbClr val="323232"/>
                </a:solidFill>
              </a:rPr>
              <a:t>wohnhaft</a:t>
            </a:r>
            <a:r>
              <a:rPr lang="de-DE" smtClean="0">
                <a:solidFill>
                  <a:srgbClr val="323232"/>
                </a:solidFill>
              </a:rPr>
              <a:t>.</a:t>
            </a:r>
          </a:p>
          <a:p>
            <a:pPr marL="742950" lvl="1" indent="-285750">
              <a:spcAft>
                <a:spcPts val="1800"/>
              </a:spcAft>
              <a:buFont typeface="Arial" panose="020B0604020202020204" pitchFamily="34" charset="0"/>
              <a:buChar char="•"/>
            </a:pPr>
            <a:r>
              <a:rPr lang="de-DE">
                <a:solidFill>
                  <a:srgbClr val="323232"/>
                </a:solidFill>
              </a:rPr>
              <a:t>Überdurchschnittlich betroffen von beiden Aspekten </a:t>
            </a:r>
            <a:r>
              <a:rPr lang="de-DE" smtClean="0">
                <a:solidFill>
                  <a:srgbClr val="323232"/>
                </a:solidFill>
              </a:rPr>
              <a:t>der Energiearmut </a:t>
            </a:r>
            <a:r>
              <a:rPr lang="de-DE">
                <a:solidFill>
                  <a:srgbClr val="323232"/>
                </a:solidFill>
              </a:rPr>
              <a:t>sind zudem Haushalte mit höchstens </a:t>
            </a:r>
            <a:r>
              <a:rPr lang="de-DE" smtClean="0">
                <a:solidFill>
                  <a:srgbClr val="323232"/>
                </a:solidFill>
              </a:rPr>
              <a:t>Pflichtschulabschluss.</a:t>
            </a:r>
          </a:p>
        </p:txBody>
      </p:sp>
    </p:spTree>
    <p:extLst>
      <p:ext uri="{BB962C8B-B14F-4D97-AF65-F5344CB8AC3E}">
        <p14:creationId xmlns:p14="http://schemas.microsoft.com/office/powerpoint/2010/main" val="50852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344488" y="1431661"/>
            <a:ext cx="1872208" cy="936104"/>
          </a:xfrm>
          <a:prstGeom prst="rect">
            <a:avLst/>
          </a:prstGeom>
          <a:solidFill>
            <a:schemeClr val="accent1"/>
          </a:solidFill>
        </p:spPr>
        <p:txBody>
          <a:bodyPr wrap="square" anchor="ctr">
            <a:noAutofit/>
          </a:bodyPr>
          <a:lstStyle/>
          <a:p>
            <a:pPr algn="ctr"/>
            <a:r>
              <a:rPr lang="de-AT" sz="2000" b="1" smtClean="0">
                <a:solidFill>
                  <a:schemeClr val="bg1"/>
                </a:solidFill>
                <a:latin typeface="+mj-lt"/>
                <a:cs typeface="Arial" panose="020B0604020202020204" pitchFamily="34" charset="0"/>
              </a:rPr>
              <a:t>Prämisse</a:t>
            </a:r>
            <a:endParaRPr lang="de-AT" sz="2000" b="1" dirty="0">
              <a:solidFill>
                <a:schemeClr val="bg1"/>
              </a:solidFill>
              <a:latin typeface="+mj-lt"/>
              <a:cs typeface="Arial" panose="020B0604020202020204" pitchFamily="34" charset="0"/>
            </a:endParaRPr>
          </a:p>
        </p:txBody>
      </p:sp>
      <p:sp>
        <p:nvSpPr>
          <p:cNvPr id="52" name="Rechteck 51"/>
          <p:cNvSpPr/>
          <p:nvPr/>
        </p:nvSpPr>
        <p:spPr>
          <a:xfrm>
            <a:off x="1061138" y="4247539"/>
            <a:ext cx="8122926" cy="1541220"/>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DE" sz="1200"/>
              <a:t>Fachliteratur identifiziert den privaten Mietsektor </a:t>
            </a:r>
            <a:r>
              <a:rPr lang="de-DE" sz="1200" smtClean="0"/>
              <a:t>oft </a:t>
            </a:r>
            <a:r>
              <a:rPr lang="de-DE" sz="1200"/>
              <a:t>als den energieineffizientesten </a:t>
            </a:r>
            <a:r>
              <a:rPr lang="de-DE" sz="1200" smtClean="0"/>
              <a:t>Wohnungssektor </a:t>
            </a:r>
            <a:r>
              <a:rPr lang="de-DE" sz="1200" baseline="30000" smtClean="0"/>
              <a:t>1</a:t>
            </a:r>
          </a:p>
          <a:p>
            <a:pPr marL="171450" indent="-171450">
              <a:spcAft>
                <a:spcPts val="400"/>
              </a:spcAft>
              <a:buFont typeface="Webdings" panose="05030102010509060703" pitchFamily="18" charset="2"/>
              <a:buChar char="8"/>
            </a:pPr>
            <a:r>
              <a:rPr lang="de-DE" sz="1200"/>
              <a:t>wachsender </a:t>
            </a:r>
            <a:r>
              <a:rPr lang="de-DE" sz="1200" smtClean="0"/>
              <a:t>Marktanteil</a:t>
            </a:r>
            <a:r>
              <a:rPr lang="de-DE" sz="1200"/>
              <a:t> </a:t>
            </a:r>
            <a:r>
              <a:rPr lang="de-DE" sz="1200" smtClean="0">
                <a:sym typeface="Wingdings" panose="05000000000000000000" pitchFamily="2" charset="2"/>
              </a:rPr>
              <a:t> </a:t>
            </a:r>
            <a:r>
              <a:rPr lang="de-DE" sz="1200" b="1" smtClean="0"/>
              <a:t>Generation Rent</a:t>
            </a:r>
            <a:r>
              <a:rPr lang="de-DE" sz="1200" smtClean="0"/>
              <a:t>: </a:t>
            </a:r>
            <a:r>
              <a:rPr lang="de-DE" sz="1200"/>
              <a:t>junge Menschen, die zunehmend </a:t>
            </a:r>
            <a:r>
              <a:rPr lang="de-DE" sz="1200" smtClean="0"/>
              <a:t>über lange Zeiträume im </a:t>
            </a:r>
            <a:r>
              <a:rPr lang="de-DE" sz="1200"/>
              <a:t>privaten Mietsektor leben, weil sie keinen Zugang zu Sozialwohnungen oder Wohneigentum haben (Hoolachan et al. 2016; McKee et al. 2020</a:t>
            </a:r>
            <a:r>
              <a:rPr lang="de-DE" sz="1200" smtClean="0"/>
              <a:t>)</a:t>
            </a:r>
          </a:p>
          <a:p>
            <a:pPr marL="171450" indent="-171450">
              <a:spcAft>
                <a:spcPts val="400"/>
              </a:spcAft>
              <a:buFont typeface="Webdings" panose="05030102010509060703" pitchFamily="18" charset="2"/>
              <a:buChar char="8"/>
            </a:pPr>
            <a:r>
              <a:rPr lang="de-DE" sz="1200" smtClean="0"/>
              <a:t>Der private Mietsektor wird </a:t>
            </a:r>
            <a:r>
              <a:rPr lang="de-DE" sz="1200"/>
              <a:t>häufig mit Haushalten in Verbindung </a:t>
            </a:r>
            <a:r>
              <a:rPr lang="de-DE" sz="1200" smtClean="0"/>
              <a:t>gebracht, </a:t>
            </a:r>
            <a:r>
              <a:rPr lang="de-DE" sz="1200"/>
              <a:t>die von Energiearmut betroffen </a:t>
            </a:r>
            <a:r>
              <a:rPr lang="de-DE" sz="1200" smtClean="0"/>
              <a:t>sind </a:t>
            </a:r>
            <a:r>
              <a:rPr lang="de-DE" sz="1200" baseline="30000" smtClean="0"/>
              <a:t>2</a:t>
            </a:r>
          </a:p>
          <a:p>
            <a:pPr marL="171450" indent="-171450">
              <a:spcAft>
                <a:spcPts val="400"/>
              </a:spcAft>
              <a:buFont typeface="Webdings" panose="05030102010509060703" pitchFamily="18" charset="2"/>
              <a:buChar char="8"/>
            </a:pPr>
            <a:r>
              <a:rPr lang="de-DE" sz="1200"/>
              <a:t>Die Anfälligkeit für Energiearmut hängt auch mit den Mietbedingungen und Konditionen zusammen</a:t>
            </a:r>
            <a:endParaRPr lang="de-AT" sz="1200" dirty="0"/>
          </a:p>
        </p:txBody>
      </p:sp>
      <p:sp>
        <p:nvSpPr>
          <p:cNvPr id="53" name="Rechteck 52"/>
          <p:cNvSpPr/>
          <p:nvPr/>
        </p:nvSpPr>
        <p:spPr>
          <a:xfrm>
            <a:off x="1066032" y="3908985"/>
            <a:ext cx="8122926" cy="338554"/>
          </a:xfrm>
          <a:prstGeom prst="rect">
            <a:avLst/>
          </a:prstGeom>
          <a:solidFill>
            <a:schemeClr val="accent1"/>
          </a:solidFill>
        </p:spPr>
        <p:txBody>
          <a:bodyPr wrap="square" lIns="612000">
            <a:spAutoFit/>
          </a:bodyPr>
          <a:lstStyle/>
          <a:p>
            <a:r>
              <a:rPr lang="de-AT" sz="1600" b="1" i="1" smtClean="0">
                <a:solidFill>
                  <a:schemeClr val="bg1"/>
                </a:solidFill>
              </a:rPr>
              <a:t>Bedeutung des privaten Mietsektors</a:t>
            </a:r>
            <a:endParaRPr lang="de-AT" sz="1600" dirty="0">
              <a:solidFill>
                <a:schemeClr val="bg1"/>
              </a:solidFill>
            </a:endParaRPr>
          </a:p>
        </p:txBody>
      </p:sp>
      <p:sp>
        <p:nvSpPr>
          <p:cNvPr id="8" name="Rechteck 7"/>
          <p:cNvSpPr/>
          <p:nvPr/>
        </p:nvSpPr>
        <p:spPr>
          <a:xfrm>
            <a:off x="1055804" y="2903458"/>
            <a:ext cx="8122926" cy="813060"/>
          </a:xfrm>
          <a:prstGeom prst="rect">
            <a:avLst/>
          </a:prstGeom>
          <a:solidFill>
            <a:schemeClr val="tx1">
              <a:lumMod val="10000"/>
              <a:lumOff val="90000"/>
            </a:schemeClr>
          </a:solidFill>
        </p:spPr>
        <p:txBody>
          <a:bodyPr wrap="square" lIns="504000" tIns="0" rIns="36000" anchor="ctr">
            <a:noAutofit/>
          </a:bodyPr>
          <a:lstStyle/>
          <a:p>
            <a:pPr marL="171450" indent="-171450">
              <a:spcAft>
                <a:spcPts val="400"/>
              </a:spcAft>
              <a:buFont typeface="Webdings" panose="05030102010509060703" pitchFamily="18" charset="2"/>
              <a:buChar char="8"/>
            </a:pPr>
            <a:r>
              <a:rPr lang="de-DE" sz="1200"/>
              <a:t>niedrige </a:t>
            </a:r>
            <a:r>
              <a:rPr lang="de-DE" sz="1200" smtClean="0"/>
              <a:t>Einkommen</a:t>
            </a:r>
          </a:p>
          <a:p>
            <a:pPr marL="171450" indent="-171450">
              <a:spcAft>
                <a:spcPts val="400"/>
              </a:spcAft>
              <a:buFont typeface="Webdings" panose="05030102010509060703" pitchFamily="18" charset="2"/>
              <a:buChar char="8"/>
            </a:pPr>
            <a:r>
              <a:rPr lang="de-DE" sz="1200" smtClean="0"/>
              <a:t>hohe Energiepreise</a:t>
            </a:r>
          </a:p>
          <a:p>
            <a:pPr marL="171450" indent="-171450">
              <a:spcAft>
                <a:spcPts val="400"/>
              </a:spcAft>
              <a:buFont typeface="Webdings" panose="05030102010509060703" pitchFamily="18" charset="2"/>
              <a:buChar char="8"/>
            </a:pPr>
            <a:r>
              <a:rPr lang="de-DE" sz="1200" smtClean="0"/>
              <a:t>geringe </a:t>
            </a:r>
            <a:r>
              <a:rPr lang="de-DE" sz="1200"/>
              <a:t>Energieeffizienz</a:t>
            </a:r>
            <a:endParaRPr lang="de-AT" sz="1200" dirty="0"/>
          </a:p>
        </p:txBody>
      </p:sp>
      <p:sp>
        <p:nvSpPr>
          <p:cNvPr id="6" name="Rechteck 5"/>
          <p:cNvSpPr/>
          <p:nvPr/>
        </p:nvSpPr>
        <p:spPr>
          <a:xfrm>
            <a:off x="1053106" y="2567527"/>
            <a:ext cx="8122926" cy="338554"/>
          </a:xfrm>
          <a:prstGeom prst="rect">
            <a:avLst/>
          </a:prstGeom>
          <a:solidFill>
            <a:schemeClr val="accent1"/>
          </a:solidFill>
        </p:spPr>
        <p:txBody>
          <a:bodyPr wrap="square" lIns="612000">
            <a:spAutoFit/>
          </a:bodyPr>
          <a:lstStyle/>
          <a:p>
            <a:r>
              <a:rPr lang="de-DE" sz="1600" b="1" i="1">
                <a:solidFill>
                  <a:schemeClr val="bg1"/>
                </a:solidFill>
              </a:rPr>
              <a:t>Ursachen der Energiearmut</a:t>
            </a:r>
            <a:endParaRPr lang="de-AT" sz="1600" dirty="0">
              <a:solidFill>
                <a:schemeClr val="bg1"/>
              </a:solidFill>
            </a:endParaRPr>
          </a:p>
        </p:txBody>
      </p:sp>
      <p:sp>
        <p:nvSpPr>
          <p:cNvPr id="3" name="Titel 2"/>
          <p:cNvSpPr>
            <a:spLocks noGrp="1"/>
          </p:cNvSpPr>
          <p:nvPr>
            <p:ph type="title"/>
          </p:nvPr>
        </p:nvSpPr>
        <p:spPr>
          <a:xfrm>
            <a:off x="167551" y="390877"/>
            <a:ext cx="8146240" cy="854968"/>
          </a:xfrm>
        </p:spPr>
        <p:txBody>
          <a:bodyPr/>
          <a:lstStyle/>
          <a:p>
            <a:r>
              <a:rPr lang="de-AT" smtClean="0">
                <a:solidFill>
                  <a:schemeClr val="tx2"/>
                </a:solidFill>
              </a:rPr>
              <a:t>Energiearmut im privaten Mietsektor</a:t>
            </a:r>
            <a:endParaRPr lang="de-AT" dirty="0"/>
          </a:p>
        </p:txBody>
      </p:sp>
      <p:sp>
        <p:nvSpPr>
          <p:cNvPr id="21" name="Rechteck 20"/>
          <p:cNvSpPr/>
          <p:nvPr/>
        </p:nvSpPr>
        <p:spPr>
          <a:xfrm>
            <a:off x="2216696" y="1431662"/>
            <a:ext cx="7272808" cy="936104"/>
          </a:xfrm>
          <a:prstGeom prst="rect">
            <a:avLst/>
          </a:prstGeom>
          <a:solidFill>
            <a:srgbClr val="E1FBE7"/>
          </a:solidFill>
        </p:spPr>
        <p:txBody>
          <a:bodyPr wrap="square" anchor="ctr" anchorCtr="0">
            <a:noAutofit/>
          </a:bodyPr>
          <a:lstStyle/>
          <a:p>
            <a:r>
              <a:rPr lang="de-DE" sz="1600" smtClean="0"/>
              <a:t>Energiearmut </a:t>
            </a:r>
            <a:r>
              <a:rPr lang="de-DE" sz="1600"/>
              <a:t>ist eine Situation, in der ein Haushalt nicht in der Lage ist, ein sozial und materiell notwendiges Niveau an Energiedienstleistungen im Haushalt zu gewährleisten (Bouzarovski und Thomson 2018).</a:t>
            </a:r>
            <a:endParaRPr lang="de-AT" sz="1600" dirty="0"/>
          </a:p>
        </p:txBody>
      </p:sp>
      <p:sp>
        <p:nvSpPr>
          <p:cNvPr id="2" name="Textfeld 1"/>
          <p:cNvSpPr txBox="1"/>
          <p:nvPr/>
        </p:nvSpPr>
        <p:spPr>
          <a:xfrm>
            <a:off x="1280592" y="5788758"/>
            <a:ext cx="7785656" cy="723275"/>
          </a:xfrm>
          <a:prstGeom prst="rect">
            <a:avLst/>
          </a:prstGeom>
        </p:spPr>
        <p:txBody>
          <a:bodyPr wrap="square" lIns="72000" rIns="72000" rtlCol="0">
            <a:spAutoFit/>
          </a:bodyPr>
          <a:lstStyle/>
          <a:p>
            <a:pPr>
              <a:spcAft>
                <a:spcPts val="600"/>
              </a:spcAft>
            </a:pPr>
            <a:r>
              <a:rPr lang="de-DE" sz="900" baseline="30000"/>
              <a:t>1</a:t>
            </a:r>
            <a:r>
              <a:rPr lang="de-AT" sz="900" smtClean="0"/>
              <a:t> Ambrose </a:t>
            </a:r>
            <a:r>
              <a:rPr lang="de-AT" sz="900"/>
              <a:t>und McCarthy 2019; Ambrose 2015; Burfurd et al. 2012; Crook und Hughes 2001; Dowson et al. 2012; Druckman und Jackson 2008; Hope und Booth 2014</a:t>
            </a:r>
            <a:r>
              <a:rPr lang="de-AT" sz="900" smtClean="0"/>
              <a:t>; Morris </a:t>
            </a:r>
            <a:r>
              <a:rPr lang="de-AT" sz="900"/>
              <a:t>und Genovese 2018; Roberts 2008; Wilkinson und Goodacre </a:t>
            </a:r>
            <a:r>
              <a:rPr lang="de-AT" sz="900" smtClean="0"/>
              <a:t>2002</a:t>
            </a:r>
            <a:endParaRPr lang="de-AT" sz="900"/>
          </a:p>
          <a:p>
            <a:pPr>
              <a:spcAft>
                <a:spcPts val="600"/>
              </a:spcAft>
            </a:pPr>
            <a:r>
              <a:rPr lang="de-DE" sz="900" baseline="30000"/>
              <a:t>2 </a:t>
            </a:r>
            <a:r>
              <a:rPr lang="de-DE" sz="900"/>
              <a:t>Aristondo und Onaindia 2018; Bosch et al. 2019; Clair et al. 2019; Imbert et al. 2016; Ince und Marvin 2019; Kerr 2018; Legendre und Ricci 2015; Mohan et al. 2018; Robinson et al. 2019; Romero et al. 2018; Stojilovska et al. </a:t>
            </a:r>
            <a:r>
              <a:rPr lang="de-DE" sz="900" smtClean="0"/>
              <a:t>2020</a:t>
            </a:r>
            <a:endParaRPr lang="de-AT" sz="900"/>
          </a:p>
        </p:txBody>
      </p:sp>
    </p:spTree>
    <p:extLst>
      <p:ext uri="{BB962C8B-B14F-4D97-AF65-F5344CB8AC3E}">
        <p14:creationId xmlns:p14="http://schemas.microsoft.com/office/powerpoint/2010/main" val="2980629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67551" y="390877"/>
            <a:ext cx="8146240" cy="854968"/>
          </a:xfrm>
        </p:spPr>
        <p:txBody>
          <a:bodyPr/>
          <a:lstStyle/>
          <a:p>
            <a:r>
              <a:rPr lang="de-AT">
                <a:solidFill>
                  <a:schemeClr val="tx2"/>
                </a:solidFill>
              </a:rPr>
              <a:t>Energiearmut im privaten Mietsektor</a:t>
            </a:r>
            <a:br>
              <a:rPr lang="de-AT">
                <a:solidFill>
                  <a:schemeClr val="tx2"/>
                </a:solidFill>
              </a:rPr>
            </a:br>
            <a:r>
              <a:rPr lang="de-DE"/>
              <a:t>Die Rolle </a:t>
            </a:r>
            <a:r>
              <a:rPr lang="de-DE" smtClean="0"/>
              <a:t>der Mieter*innen</a:t>
            </a:r>
            <a:endParaRPr lang="de-AT" dirty="0"/>
          </a:p>
        </p:txBody>
      </p:sp>
      <p:sp>
        <p:nvSpPr>
          <p:cNvPr id="4" name="Textfeld 3"/>
          <p:cNvSpPr txBox="1"/>
          <p:nvPr/>
        </p:nvSpPr>
        <p:spPr>
          <a:xfrm>
            <a:off x="416496" y="1772816"/>
            <a:ext cx="9001000" cy="4339650"/>
          </a:xfrm>
          <a:prstGeom prst="rect">
            <a:avLst/>
          </a:prstGeom>
        </p:spPr>
        <p:txBody>
          <a:bodyPr wrap="square" lIns="72000" rIns="72000" rtlCol="0">
            <a:spAutoFit/>
          </a:bodyPr>
          <a:lstStyle/>
          <a:p>
            <a:pPr marL="171450" lvl="0" indent="-171450">
              <a:spcAft>
                <a:spcPts val="1800"/>
              </a:spcAft>
              <a:buFont typeface="Webdings" panose="05030102010509060703" pitchFamily="18" charset="2"/>
              <a:buChar char="8"/>
            </a:pPr>
            <a:r>
              <a:rPr lang="de-DE" smtClean="0">
                <a:solidFill>
                  <a:srgbClr val="323232"/>
                </a:solidFill>
              </a:rPr>
              <a:t> Mieter*innen sind </a:t>
            </a:r>
            <a:r>
              <a:rPr lang="de-DE">
                <a:solidFill>
                  <a:srgbClr val="323232"/>
                </a:solidFill>
              </a:rPr>
              <a:t>bei Energieeffizienzmaßnahmen </a:t>
            </a:r>
            <a:r>
              <a:rPr lang="de-DE" smtClean="0">
                <a:solidFill>
                  <a:srgbClr val="323232"/>
                </a:solidFill>
              </a:rPr>
              <a:t>abhängig vom Willen der Vermieter*innen</a:t>
            </a:r>
          </a:p>
          <a:p>
            <a:pPr marL="171450" lvl="0" indent="-171450">
              <a:spcAft>
                <a:spcPts val="1800"/>
              </a:spcAft>
              <a:buFont typeface="Webdings" panose="05030102010509060703" pitchFamily="18" charset="2"/>
              <a:buChar char="8"/>
            </a:pPr>
            <a:r>
              <a:rPr lang="de-DE" smtClean="0">
                <a:solidFill>
                  <a:srgbClr val="323232"/>
                </a:solidFill>
              </a:rPr>
              <a:t> Middlemiss </a:t>
            </a:r>
            <a:r>
              <a:rPr lang="de-DE">
                <a:solidFill>
                  <a:srgbClr val="323232"/>
                </a:solidFill>
              </a:rPr>
              <a:t>und Gillard (2015</a:t>
            </a:r>
            <a:r>
              <a:rPr lang="de-DE" smtClean="0">
                <a:solidFill>
                  <a:srgbClr val="323232"/>
                </a:solidFill>
              </a:rPr>
              <a:t>): „</a:t>
            </a:r>
            <a:r>
              <a:rPr lang="en-US" smtClean="0">
                <a:solidFill>
                  <a:srgbClr val="323232"/>
                </a:solidFill>
              </a:rPr>
              <a:t>Residents </a:t>
            </a:r>
            <a:r>
              <a:rPr lang="en-US">
                <a:solidFill>
                  <a:srgbClr val="323232"/>
                </a:solidFill>
              </a:rPr>
              <a:t>do not feel like they have the capacity for action and as a result, they do not have the power to </a:t>
            </a:r>
            <a:r>
              <a:rPr lang="en-US" smtClean="0">
                <a:solidFill>
                  <a:srgbClr val="323232"/>
                </a:solidFill>
              </a:rPr>
              <a:t>act.”</a:t>
            </a:r>
          </a:p>
          <a:p>
            <a:pPr marL="171450" lvl="0" indent="-171450">
              <a:spcAft>
                <a:spcPts val="1800"/>
              </a:spcAft>
              <a:buFont typeface="Webdings" panose="05030102010509060703" pitchFamily="18" charset="2"/>
              <a:buChar char="8"/>
            </a:pPr>
            <a:r>
              <a:rPr lang="de-DE" smtClean="0">
                <a:solidFill>
                  <a:srgbClr val="323232"/>
                </a:solidFill>
              </a:rPr>
              <a:t> Teilweise </a:t>
            </a:r>
            <a:r>
              <a:rPr lang="de-DE">
                <a:solidFill>
                  <a:srgbClr val="323232"/>
                </a:solidFill>
              </a:rPr>
              <a:t>können Mieter*innen </a:t>
            </a:r>
            <a:r>
              <a:rPr lang="de-DE" smtClean="0">
                <a:solidFill>
                  <a:srgbClr val="323232"/>
                </a:solidFill>
              </a:rPr>
              <a:t>ihre </a:t>
            </a:r>
            <a:r>
              <a:rPr lang="de-DE">
                <a:solidFill>
                  <a:srgbClr val="323232"/>
                </a:solidFill>
              </a:rPr>
              <a:t>Energiekosten ausschließlich </a:t>
            </a:r>
            <a:r>
              <a:rPr lang="de-DE" smtClean="0">
                <a:solidFill>
                  <a:srgbClr val="323232"/>
                </a:solidFill>
              </a:rPr>
              <a:t>durch Verhaltensänderungen </a:t>
            </a:r>
            <a:r>
              <a:rPr lang="de-DE">
                <a:solidFill>
                  <a:srgbClr val="323232"/>
                </a:solidFill>
              </a:rPr>
              <a:t>beeinflussen (März 2018</a:t>
            </a:r>
            <a:r>
              <a:rPr lang="de-DE" smtClean="0">
                <a:solidFill>
                  <a:srgbClr val="323232"/>
                </a:solidFill>
              </a:rPr>
              <a:t>)</a:t>
            </a:r>
          </a:p>
          <a:p>
            <a:pPr marL="171450" lvl="0" indent="-171450">
              <a:spcAft>
                <a:spcPts val="1800"/>
              </a:spcAft>
              <a:buFont typeface="Webdings" panose="05030102010509060703" pitchFamily="18" charset="2"/>
              <a:buChar char="8"/>
            </a:pPr>
            <a:r>
              <a:rPr lang="de-DE">
                <a:solidFill>
                  <a:srgbClr val="323232"/>
                </a:solidFill>
              </a:rPr>
              <a:t>Die Literatur zeigt auch, dass </a:t>
            </a:r>
            <a:r>
              <a:rPr lang="de-DE" smtClean="0">
                <a:solidFill>
                  <a:srgbClr val="323232"/>
                </a:solidFill>
              </a:rPr>
              <a:t>Mieter*innen </a:t>
            </a:r>
            <a:r>
              <a:rPr lang="de-DE">
                <a:solidFill>
                  <a:srgbClr val="323232"/>
                </a:solidFill>
              </a:rPr>
              <a:t>nicht bereit sind, </a:t>
            </a:r>
            <a:r>
              <a:rPr lang="de-DE" smtClean="0">
                <a:solidFill>
                  <a:srgbClr val="323232"/>
                </a:solidFill>
              </a:rPr>
              <a:t>in Energieeffizienzmaßnahmen </a:t>
            </a:r>
            <a:r>
              <a:rPr lang="de-DE">
                <a:solidFill>
                  <a:srgbClr val="323232"/>
                </a:solidFill>
              </a:rPr>
              <a:t>in einer Immobilie zu investieren, die ihnen nicht gehört (Emmel et al. 2010; Pelenur und Cruickshank 2012</a:t>
            </a:r>
            <a:r>
              <a:rPr lang="de-DE" smtClean="0">
                <a:solidFill>
                  <a:srgbClr val="323232"/>
                </a:solidFill>
              </a:rPr>
              <a:t>)</a:t>
            </a:r>
          </a:p>
          <a:p>
            <a:pPr marL="171450" lvl="0" indent="-171450">
              <a:spcAft>
                <a:spcPts val="1800"/>
              </a:spcAft>
              <a:buFont typeface="Webdings" panose="05030102010509060703" pitchFamily="18" charset="2"/>
              <a:buChar char="8"/>
            </a:pPr>
            <a:r>
              <a:rPr lang="de-DE">
                <a:solidFill>
                  <a:srgbClr val="323232"/>
                </a:solidFill>
              </a:rPr>
              <a:t>In Slowenien stellen Zoric et al. </a:t>
            </a:r>
            <a:r>
              <a:rPr lang="de-DE" smtClean="0">
                <a:solidFill>
                  <a:srgbClr val="323232"/>
                </a:solidFill>
              </a:rPr>
              <a:t>(2012) </a:t>
            </a:r>
            <a:r>
              <a:rPr lang="de-DE">
                <a:solidFill>
                  <a:srgbClr val="323232"/>
                </a:solidFill>
              </a:rPr>
              <a:t>fest, dass die </a:t>
            </a:r>
            <a:r>
              <a:rPr lang="de-DE" smtClean="0">
                <a:solidFill>
                  <a:srgbClr val="323232"/>
                </a:solidFill>
              </a:rPr>
              <a:t>Wahrscheinlichkeit Sanierungen zu akzeptieren, </a:t>
            </a:r>
            <a:r>
              <a:rPr lang="de-DE">
                <a:solidFill>
                  <a:srgbClr val="323232"/>
                </a:solidFill>
              </a:rPr>
              <a:t>mit dem Alter </a:t>
            </a:r>
            <a:r>
              <a:rPr lang="de-DE" smtClean="0">
                <a:solidFill>
                  <a:srgbClr val="323232"/>
                </a:solidFill>
              </a:rPr>
              <a:t>der Mieter*innen oder Hausbesitzer*innen </a:t>
            </a:r>
            <a:r>
              <a:rPr lang="de-DE">
                <a:solidFill>
                  <a:srgbClr val="323232"/>
                </a:solidFill>
              </a:rPr>
              <a:t>abnimmt, wobei Unannehmlichkeiten und Störungen als Haupthindernisse genannt </a:t>
            </a:r>
            <a:r>
              <a:rPr lang="de-DE" smtClean="0">
                <a:solidFill>
                  <a:srgbClr val="323232"/>
                </a:solidFill>
              </a:rPr>
              <a:t>wurden</a:t>
            </a:r>
            <a:r>
              <a:rPr lang="de-DE">
                <a:solidFill>
                  <a:srgbClr val="323232"/>
                </a:solidFill>
              </a:rPr>
              <a:t>. </a:t>
            </a:r>
          </a:p>
        </p:txBody>
      </p:sp>
    </p:spTree>
    <p:extLst>
      <p:ext uri="{BB962C8B-B14F-4D97-AF65-F5344CB8AC3E}">
        <p14:creationId xmlns:p14="http://schemas.microsoft.com/office/powerpoint/2010/main" val="186275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1463" y="367883"/>
            <a:ext cx="7057801" cy="854968"/>
          </a:xfrm>
        </p:spPr>
        <p:txBody>
          <a:bodyPr/>
          <a:lstStyle/>
          <a:p>
            <a:r>
              <a:rPr lang="de-DE">
                <a:solidFill>
                  <a:schemeClr val="tx2"/>
                </a:solidFill>
              </a:rPr>
              <a:t>Überblick über Barrieren und Treiber für Investitionen in Energieeffizienz im privaten Mietsektor</a:t>
            </a:r>
            <a:endParaRPr lang="de-AT">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565301165"/>
              </p:ext>
            </p:extLst>
          </p:nvPr>
        </p:nvGraphicFramePr>
        <p:xfrm>
          <a:off x="271462" y="1412776"/>
          <a:ext cx="9290049" cy="4942840"/>
        </p:xfrm>
        <a:graphic>
          <a:graphicData uri="http://schemas.openxmlformats.org/drawingml/2006/table">
            <a:tbl>
              <a:tblPr firstRow="1" bandRow="1">
                <a:tableStyleId>{ED083AE6-46FA-4A59-8FB0-9F97EB10719F}</a:tableStyleId>
              </a:tblPr>
              <a:tblGrid>
                <a:gridCol w="1359185">
                  <a:extLst>
                    <a:ext uri="{9D8B030D-6E8A-4147-A177-3AD203B41FA5}">
                      <a16:colId xmlns:a16="http://schemas.microsoft.com/office/drawing/2014/main" val="3991783553"/>
                    </a:ext>
                  </a:extLst>
                </a:gridCol>
                <a:gridCol w="4729415">
                  <a:extLst>
                    <a:ext uri="{9D8B030D-6E8A-4147-A177-3AD203B41FA5}">
                      <a16:colId xmlns:a16="http://schemas.microsoft.com/office/drawing/2014/main" val="474845689"/>
                    </a:ext>
                  </a:extLst>
                </a:gridCol>
                <a:gridCol w="3201449">
                  <a:extLst>
                    <a:ext uri="{9D8B030D-6E8A-4147-A177-3AD203B41FA5}">
                      <a16:colId xmlns:a16="http://schemas.microsoft.com/office/drawing/2014/main" val="1371616063"/>
                    </a:ext>
                  </a:extLst>
                </a:gridCol>
              </a:tblGrid>
              <a:tr h="370840">
                <a:tc>
                  <a:txBody>
                    <a:bodyPr/>
                    <a:lstStyle/>
                    <a:p>
                      <a:r>
                        <a:rPr lang="de-AT" smtClean="0">
                          <a:solidFill>
                            <a:schemeClr val="bg1"/>
                          </a:solidFill>
                        </a:rPr>
                        <a:t>Kategorie</a:t>
                      </a:r>
                      <a:endParaRPr lang="de-AT">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de-DE" smtClean="0">
                          <a:solidFill>
                            <a:schemeClr val="bg1"/>
                          </a:solidFill>
                        </a:rPr>
                        <a:t>Barrieren für Investitionen in die Energieeffizienz</a:t>
                      </a:r>
                      <a:endParaRPr lang="de-AT">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de-DE" smtClean="0">
                          <a:solidFill>
                            <a:schemeClr val="bg1"/>
                          </a:solidFill>
                        </a:rPr>
                        <a:t>Treiber für Investitionen in die Energieeffizienz</a:t>
                      </a:r>
                      <a:endParaRPr lang="de-AT">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971913767"/>
                  </a:ext>
                </a:extLst>
              </a:tr>
              <a:tr h="370840">
                <a:tc>
                  <a:txBody>
                    <a:bodyPr/>
                    <a:lstStyle/>
                    <a:p>
                      <a:r>
                        <a:rPr lang="de-AT" b="1" smtClean="0"/>
                        <a:t>Finanziell</a:t>
                      </a:r>
                      <a:endParaRPr lang="de-AT"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tc>
                  <a:txBody>
                    <a:bodyPr/>
                    <a:lstStyle/>
                    <a:p>
                      <a:pPr marL="285750" indent="-285750">
                        <a:buFont typeface="Arial" panose="020B0604020202020204" pitchFamily="34" charset="0"/>
                        <a:buChar char="•"/>
                      </a:pPr>
                      <a:r>
                        <a:rPr lang="de-DE" sz="1600" smtClean="0"/>
                        <a:t>Fehlen eines direkten finanziellen Anreizes für Vermieter*innen (split-incentive)</a:t>
                      </a:r>
                    </a:p>
                    <a:p>
                      <a:pPr marL="285750" indent="-285750">
                        <a:buFont typeface="Arial" panose="020B0604020202020204" pitchFamily="34" charset="0"/>
                        <a:buChar char="•"/>
                      </a:pPr>
                      <a:r>
                        <a:rPr lang="de-DE" sz="1600" smtClean="0"/>
                        <a:t>Hohe Vorlaufkosten</a:t>
                      </a:r>
                    </a:p>
                    <a:p>
                      <a:pPr marL="285750" indent="-285750">
                        <a:buFont typeface="Arial" panose="020B0604020202020204" pitchFamily="34" charset="0"/>
                        <a:buChar char="•"/>
                      </a:pPr>
                      <a:r>
                        <a:rPr lang="de-DE" sz="1600" smtClean="0"/>
                        <a:t>Mangelnde Rendite der Investition</a:t>
                      </a:r>
                    </a:p>
                    <a:p>
                      <a:pPr marL="285750" indent="-285750">
                        <a:buFont typeface="Arial" panose="020B0604020202020204" pitchFamily="34" charset="0"/>
                        <a:buChar char="•"/>
                      </a:pPr>
                      <a:r>
                        <a:rPr lang="de-DE" sz="1600" smtClean="0"/>
                        <a:t>Erhöhte Miete (die die Energieeinsparungen übersteigt) </a:t>
                      </a:r>
                    </a:p>
                    <a:p>
                      <a:pPr marL="285750" indent="-285750">
                        <a:buFont typeface="Arial" panose="020B0604020202020204" pitchFamily="34" charset="0"/>
                        <a:buChar char="•"/>
                      </a:pPr>
                      <a:r>
                        <a:rPr lang="de-DE" sz="1600" smtClean="0"/>
                        <a:t>Energieeffizienz steigert nicht den Wert der Immobilie</a:t>
                      </a:r>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tc>
                  <a:txBody>
                    <a:bodyPr/>
                    <a:lstStyle/>
                    <a:p>
                      <a:pPr marL="285750" indent="-285750">
                        <a:buFont typeface="Arial" panose="020B0604020202020204" pitchFamily="34" charset="0"/>
                        <a:buChar char="•"/>
                      </a:pPr>
                      <a:r>
                        <a:rPr lang="de-DE" sz="1600" smtClean="0"/>
                        <a:t>Finanzielle Anreize</a:t>
                      </a:r>
                      <a:r>
                        <a:rPr lang="de-DE" sz="1600" baseline="0" smtClean="0"/>
                        <a:t> und </a:t>
                      </a:r>
                      <a:r>
                        <a:rPr lang="de-DE" sz="1600" smtClean="0"/>
                        <a:t>Förderprogramme</a:t>
                      </a:r>
                    </a:p>
                    <a:p>
                      <a:pPr marL="285750" indent="-285750">
                        <a:buFont typeface="Arial" panose="020B0604020202020204" pitchFamily="34" charset="0"/>
                        <a:buChar char="•"/>
                      </a:pPr>
                      <a:r>
                        <a:rPr lang="de-DE" sz="1600" smtClean="0"/>
                        <a:t>Verbesserung der</a:t>
                      </a:r>
                      <a:r>
                        <a:rPr lang="de-DE" sz="1600" baseline="0" smtClean="0"/>
                        <a:t> </a:t>
                      </a:r>
                      <a:r>
                        <a:rPr lang="de-DE" sz="1600" smtClean="0"/>
                        <a:t>Marktfähigkeit der Wohnung </a:t>
                      </a:r>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4037393279"/>
                  </a:ext>
                </a:extLst>
              </a:tr>
              <a:tr h="370840">
                <a:tc>
                  <a:txBody>
                    <a:bodyPr/>
                    <a:lstStyle/>
                    <a:p>
                      <a:r>
                        <a:rPr lang="de-AT" b="1" smtClean="0"/>
                        <a:t>Regulativ</a:t>
                      </a:r>
                      <a:endParaRPr lang="de-AT"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600" smtClean="0"/>
                        <a:t>Abschreckende Wirkung durch Regulierung  </a:t>
                      </a:r>
                    </a:p>
                    <a:p>
                      <a:pPr marL="285750" indent="-285750">
                        <a:buFont typeface="Arial" panose="020B0604020202020204" pitchFamily="34" charset="0"/>
                        <a:buChar char="•"/>
                      </a:pPr>
                      <a:r>
                        <a:rPr lang="de-DE" sz="1600" smtClean="0"/>
                        <a:t>Schwierigkeiten bei der Umsetzung</a:t>
                      </a:r>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AT" sz="1600" smtClean="0"/>
                        <a:t>Unterstützende Regelungen</a:t>
                      </a:r>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01569791"/>
                  </a:ext>
                </a:extLst>
              </a:tr>
              <a:tr h="370840">
                <a:tc>
                  <a:txBody>
                    <a:bodyPr/>
                    <a:lstStyle/>
                    <a:p>
                      <a:r>
                        <a:rPr lang="de-AT" b="1" smtClean="0"/>
                        <a:t>Sozial</a:t>
                      </a:r>
                      <a:endParaRPr lang="de-AT"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tc>
                  <a:txBody>
                    <a:bodyPr/>
                    <a:lstStyle/>
                    <a:p>
                      <a:pPr marL="285750" indent="-285750" algn="l" defTabSz="914400" rtl="0" eaLnBrk="1" latinLnBrk="0" hangingPunct="1">
                        <a:buFont typeface="Arial" panose="020B0604020202020204" pitchFamily="34" charset="0"/>
                        <a:buChar char="•"/>
                      </a:pPr>
                      <a:r>
                        <a:rPr lang="de-DE" sz="1600" kern="1200" smtClean="0">
                          <a:solidFill>
                            <a:schemeClr val="tx1"/>
                          </a:solidFill>
                          <a:latin typeface="+mn-lt"/>
                          <a:ea typeface="+mn-ea"/>
                          <a:cs typeface="+mn-cs"/>
                        </a:rPr>
                        <a:t>Mangelndes Wissen/Bewusstsein</a:t>
                      </a:r>
                    </a:p>
                    <a:p>
                      <a:pPr marL="285750" indent="-285750" algn="l" defTabSz="914400" rtl="0" eaLnBrk="1" latinLnBrk="0" hangingPunct="1">
                        <a:buFont typeface="Arial" panose="020B0604020202020204" pitchFamily="34" charset="0"/>
                        <a:buChar char="•"/>
                      </a:pPr>
                      <a:r>
                        <a:rPr lang="de-DE" sz="1600" kern="1200" smtClean="0">
                          <a:solidFill>
                            <a:schemeClr val="tx1"/>
                          </a:solidFill>
                          <a:latin typeface="+mn-lt"/>
                          <a:ea typeface="+mn-ea"/>
                          <a:cs typeface="+mn-cs"/>
                        </a:rPr>
                        <a:t>Hohe Fluktuation auf dem Mietmarkt</a:t>
                      </a:r>
                    </a:p>
                    <a:p>
                      <a:pPr marL="285750" indent="-285750" algn="l" defTabSz="914400" rtl="0" eaLnBrk="1" latinLnBrk="0" hangingPunct="1">
                        <a:buFont typeface="Arial" panose="020B0604020202020204" pitchFamily="34" charset="0"/>
                        <a:buChar char="•"/>
                      </a:pPr>
                      <a:r>
                        <a:rPr lang="de-DE" sz="1600" kern="1200" smtClean="0">
                          <a:solidFill>
                            <a:schemeClr val="tx1"/>
                          </a:solidFill>
                          <a:latin typeface="+mn-lt"/>
                          <a:ea typeface="+mn-ea"/>
                          <a:cs typeface="+mn-cs"/>
                        </a:rPr>
                        <a:t>Mieter*innen mit niedrigem Einkommen</a:t>
                      </a:r>
                    </a:p>
                    <a:p>
                      <a:pPr marL="285750" indent="-285750" algn="l" defTabSz="914400" rtl="0" eaLnBrk="1" latinLnBrk="0" hangingPunct="1">
                        <a:buFont typeface="Arial" panose="020B0604020202020204" pitchFamily="34" charset="0"/>
                        <a:buChar char="•"/>
                      </a:pPr>
                      <a:r>
                        <a:rPr lang="de-DE" sz="1600" kern="1200" smtClean="0">
                          <a:solidFill>
                            <a:schemeClr val="tx1"/>
                          </a:solidFill>
                          <a:latin typeface="+mn-lt"/>
                          <a:ea typeface="+mn-ea"/>
                          <a:cs typeface="+mn-cs"/>
                        </a:rPr>
                        <a:t>Beeinträchtigung der Haushalte während der Sanierung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tc>
                  <a:txBody>
                    <a:bodyPr/>
                    <a:lstStyle/>
                    <a:p>
                      <a:pPr marL="285750" indent="-285750">
                        <a:buFont typeface="Arial" panose="020B0604020202020204" pitchFamily="34" charset="0"/>
                        <a:buChar char="•"/>
                      </a:pPr>
                      <a:r>
                        <a:rPr lang="de-AT" sz="1600" smtClean="0"/>
                        <a:t>Bildungs- und Aufklärungsmaßnahmen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smtClean="0"/>
                        <a:t>Höhere Wohnqualität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smtClean="0"/>
                        <a:t>Niedrigere Energiekosten</a:t>
                      </a:r>
                    </a:p>
                    <a:p>
                      <a:pPr marL="285750" indent="-285750">
                        <a:buFont typeface="Arial" panose="020B0604020202020204" pitchFamily="34" charset="0"/>
                        <a:buChar char="•"/>
                      </a:pPr>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alpha val="20000"/>
                      </a:schemeClr>
                    </a:solidFill>
                  </a:tcPr>
                </a:tc>
                <a:extLst>
                  <a:ext uri="{0D108BD9-81ED-4DB2-BD59-A6C34878D82A}">
                    <a16:rowId xmlns:a16="http://schemas.microsoft.com/office/drawing/2014/main" val="2932369710"/>
                  </a:ext>
                </a:extLst>
              </a:tr>
              <a:tr h="370840">
                <a:tc>
                  <a:txBody>
                    <a:bodyPr/>
                    <a:lstStyle/>
                    <a:p>
                      <a:r>
                        <a:rPr lang="de-AT" b="1" smtClean="0"/>
                        <a:t>Ökologisch</a:t>
                      </a:r>
                      <a:endParaRPr lang="de-AT"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de-AT" sz="16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600" smtClean="0"/>
                        <a:t>Umweltbelange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1367008"/>
                  </a:ext>
                </a:extLst>
              </a:tr>
            </a:tbl>
          </a:graphicData>
        </a:graphic>
      </p:graphicFrame>
    </p:spTree>
    <p:extLst>
      <p:ext uri="{BB962C8B-B14F-4D97-AF65-F5344CB8AC3E}">
        <p14:creationId xmlns:p14="http://schemas.microsoft.com/office/powerpoint/2010/main" val="172892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344488" y="1431661"/>
            <a:ext cx="1872208" cy="936104"/>
          </a:xfrm>
          <a:prstGeom prst="rect">
            <a:avLst/>
          </a:prstGeom>
          <a:solidFill>
            <a:schemeClr val="accent1"/>
          </a:solidFill>
        </p:spPr>
        <p:txBody>
          <a:bodyPr wrap="square" anchor="ctr">
            <a:noAutofit/>
          </a:bodyPr>
          <a:lstStyle/>
          <a:p>
            <a:pPr algn="ctr"/>
            <a:r>
              <a:rPr lang="de-AT" sz="2000" b="1" smtClean="0">
                <a:solidFill>
                  <a:schemeClr val="bg1"/>
                </a:solidFill>
                <a:latin typeface="+mj-lt"/>
                <a:cs typeface="Arial" panose="020B0604020202020204" pitchFamily="34" charset="0"/>
              </a:rPr>
              <a:t>#hard-to-reach</a:t>
            </a:r>
            <a:endParaRPr lang="de-AT" sz="2000" b="1" dirty="0">
              <a:solidFill>
                <a:schemeClr val="bg1"/>
              </a:solidFill>
              <a:latin typeface="+mj-lt"/>
              <a:cs typeface="Arial" panose="020B0604020202020204" pitchFamily="34" charset="0"/>
            </a:endParaRPr>
          </a:p>
        </p:txBody>
      </p:sp>
      <p:sp>
        <p:nvSpPr>
          <p:cNvPr id="14" name="Freihandform 13"/>
          <p:cNvSpPr/>
          <p:nvPr/>
        </p:nvSpPr>
        <p:spPr>
          <a:xfrm>
            <a:off x="936629" y="2059047"/>
            <a:ext cx="807542" cy="4557714"/>
          </a:xfrm>
          <a:custGeom>
            <a:avLst/>
            <a:gdLst>
              <a:gd name="connsiteX0" fmla="*/ 347743 w 365328"/>
              <a:gd name="connsiteY0" fmla="*/ 0 h 4475285"/>
              <a:gd name="connsiteX1" fmla="*/ 92766 w 365328"/>
              <a:gd name="connsiteY1" fmla="*/ 536331 h 4475285"/>
              <a:gd name="connsiteX2" fmla="*/ 136728 w 365328"/>
              <a:gd name="connsiteY2" fmla="*/ 1424354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47743 w 365328"/>
              <a:gd name="connsiteY0" fmla="*/ 0 h 4475285"/>
              <a:gd name="connsiteX1" fmla="*/ 92766 w 365328"/>
              <a:gd name="connsiteY1" fmla="*/ 536331 h 4475285"/>
              <a:gd name="connsiteX2" fmla="*/ 136728 w 365328"/>
              <a:gd name="connsiteY2" fmla="*/ 1424354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574 w 365328"/>
              <a:gd name="connsiteY0" fmla="*/ 0 h 4475285"/>
              <a:gd name="connsiteX1" fmla="*/ 92766 w 365328"/>
              <a:gd name="connsiteY1" fmla="*/ 536331 h 4475285"/>
              <a:gd name="connsiteX2" fmla="*/ 136728 w 365328"/>
              <a:gd name="connsiteY2" fmla="*/ 1424354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574 w 365328"/>
              <a:gd name="connsiteY0" fmla="*/ 0 h 4475285"/>
              <a:gd name="connsiteX1" fmla="*/ 92766 w 365328"/>
              <a:gd name="connsiteY1" fmla="*/ 536331 h 4475285"/>
              <a:gd name="connsiteX2" fmla="*/ 154313 w 365328"/>
              <a:gd name="connsiteY2" fmla="*/ 1204546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574 w 365328"/>
              <a:gd name="connsiteY0" fmla="*/ 0 h 4475285"/>
              <a:gd name="connsiteX1" fmla="*/ 92766 w 365328"/>
              <a:gd name="connsiteY1" fmla="*/ 536331 h 4475285"/>
              <a:gd name="connsiteX2" fmla="*/ 154313 w 365328"/>
              <a:gd name="connsiteY2" fmla="*/ 1204546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574 w 365328"/>
              <a:gd name="connsiteY0" fmla="*/ 0 h 4475285"/>
              <a:gd name="connsiteX1" fmla="*/ 92766 w 365328"/>
              <a:gd name="connsiteY1" fmla="*/ 536331 h 4475285"/>
              <a:gd name="connsiteX2" fmla="*/ 154313 w 365328"/>
              <a:gd name="connsiteY2" fmla="*/ 1204546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574 w 365328"/>
              <a:gd name="connsiteY0" fmla="*/ 0 h 4475285"/>
              <a:gd name="connsiteX1" fmla="*/ 92766 w 365328"/>
              <a:gd name="connsiteY1" fmla="*/ 536331 h 4475285"/>
              <a:gd name="connsiteX2" fmla="*/ 154313 w 365328"/>
              <a:gd name="connsiteY2" fmla="*/ 1204546 h 4475285"/>
              <a:gd name="connsiteX3" fmla="*/ 198274 w 365328"/>
              <a:gd name="connsiteY3" fmla="*/ 1793631 h 4475285"/>
              <a:gd name="connsiteX4" fmla="*/ 75182 w 365328"/>
              <a:gd name="connsiteY4" fmla="*/ 2409092 h 4475285"/>
              <a:gd name="connsiteX5" fmla="*/ 40012 w 365328"/>
              <a:gd name="connsiteY5" fmla="*/ 3437792 h 4475285"/>
              <a:gd name="connsiteX6" fmla="*/ 4843 w 365328"/>
              <a:gd name="connsiteY6" fmla="*/ 3815862 h 4475285"/>
              <a:gd name="connsiteX7" fmla="*/ 154312 w 365328"/>
              <a:gd name="connsiteY7" fmla="*/ 4299438 h 4475285"/>
              <a:gd name="connsiteX8" fmla="*/ 365328 w 365328"/>
              <a:gd name="connsiteY8" fmla="*/ 4475285 h 4475285"/>
              <a:gd name="connsiteX0" fmla="*/ 312054 w 364808"/>
              <a:gd name="connsiteY0" fmla="*/ 0 h 4475285"/>
              <a:gd name="connsiteX1" fmla="*/ 92246 w 364808"/>
              <a:gd name="connsiteY1" fmla="*/ 536331 h 4475285"/>
              <a:gd name="connsiteX2" fmla="*/ 153793 w 364808"/>
              <a:gd name="connsiteY2" fmla="*/ 1204546 h 4475285"/>
              <a:gd name="connsiteX3" fmla="*/ 197754 w 364808"/>
              <a:gd name="connsiteY3" fmla="*/ 1793631 h 4475285"/>
              <a:gd name="connsiteX4" fmla="*/ 30701 w 364808"/>
              <a:gd name="connsiteY4" fmla="*/ 2400300 h 4475285"/>
              <a:gd name="connsiteX5" fmla="*/ 39492 w 364808"/>
              <a:gd name="connsiteY5" fmla="*/ 3437792 h 4475285"/>
              <a:gd name="connsiteX6" fmla="*/ 4323 w 364808"/>
              <a:gd name="connsiteY6" fmla="*/ 3815862 h 4475285"/>
              <a:gd name="connsiteX7" fmla="*/ 153792 w 364808"/>
              <a:gd name="connsiteY7" fmla="*/ 4299438 h 4475285"/>
              <a:gd name="connsiteX8" fmla="*/ 364808 w 364808"/>
              <a:gd name="connsiteY8" fmla="*/ 4475285 h 4475285"/>
              <a:gd name="connsiteX0" fmla="*/ 313410 w 366164"/>
              <a:gd name="connsiteY0" fmla="*/ 0 h 4475285"/>
              <a:gd name="connsiteX1" fmla="*/ 93602 w 366164"/>
              <a:gd name="connsiteY1" fmla="*/ 536331 h 4475285"/>
              <a:gd name="connsiteX2" fmla="*/ 155149 w 366164"/>
              <a:gd name="connsiteY2" fmla="*/ 1204546 h 4475285"/>
              <a:gd name="connsiteX3" fmla="*/ 199110 w 366164"/>
              <a:gd name="connsiteY3" fmla="*/ 1793631 h 4475285"/>
              <a:gd name="connsiteX4" fmla="*/ 32057 w 366164"/>
              <a:gd name="connsiteY4" fmla="*/ 2400300 h 4475285"/>
              <a:gd name="connsiteX5" fmla="*/ 40848 w 366164"/>
              <a:gd name="connsiteY5" fmla="*/ 3437792 h 4475285"/>
              <a:gd name="connsiteX6" fmla="*/ 5679 w 366164"/>
              <a:gd name="connsiteY6" fmla="*/ 3815862 h 4475285"/>
              <a:gd name="connsiteX7" fmla="*/ 155148 w 366164"/>
              <a:gd name="connsiteY7" fmla="*/ 4299438 h 4475285"/>
              <a:gd name="connsiteX8" fmla="*/ 366164 w 366164"/>
              <a:gd name="connsiteY8" fmla="*/ 4475285 h 4475285"/>
              <a:gd name="connsiteX0" fmla="*/ 342355 w 395109"/>
              <a:gd name="connsiteY0" fmla="*/ 0 h 4475285"/>
              <a:gd name="connsiteX1" fmla="*/ 122547 w 395109"/>
              <a:gd name="connsiteY1" fmla="*/ 536331 h 4475285"/>
              <a:gd name="connsiteX2" fmla="*/ 184094 w 395109"/>
              <a:gd name="connsiteY2" fmla="*/ 1204546 h 4475285"/>
              <a:gd name="connsiteX3" fmla="*/ 228055 w 395109"/>
              <a:gd name="connsiteY3" fmla="*/ 1793631 h 4475285"/>
              <a:gd name="connsiteX4" fmla="*/ 61002 w 395109"/>
              <a:gd name="connsiteY4" fmla="*/ 2400300 h 4475285"/>
              <a:gd name="connsiteX5" fmla="*/ 69793 w 395109"/>
              <a:gd name="connsiteY5" fmla="*/ 3437792 h 4475285"/>
              <a:gd name="connsiteX6" fmla="*/ 34624 w 395109"/>
              <a:gd name="connsiteY6" fmla="*/ 3815862 h 4475285"/>
              <a:gd name="connsiteX7" fmla="*/ 184093 w 395109"/>
              <a:gd name="connsiteY7" fmla="*/ 4299438 h 4475285"/>
              <a:gd name="connsiteX8" fmla="*/ 395109 w 395109"/>
              <a:gd name="connsiteY8" fmla="*/ 4475285 h 4475285"/>
              <a:gd name="connsiteX0" fmla="*/ 358027 w 410781"/>
              <a:gd name="connsiteY0" fmla="*/ 0 h 4475285"/>
              <a:gd name="connsiteX1" fmla="*/ 138219 w 410781"/>
              <a:gd name="connsiteY1" fmla="*/ 536331 h 4475285"/>
              <a:gd name="connsiteX2" fmla="*/ 199766 w 410781"/>
              <a:gd name="connsiteY2" fmla="*/ 1204546 h 4475285"/>
              <a:gd name="connsiteX3" fmla="*/ 243727 w 410781"/>
              <a:gd name="connsiteY3" fmla="*/ 1793631 h 4475285"/>
              <a:gd name="connsiteX4" fmla="*/ 76674 w 410781"/>
              <a:gd name="connsiteY4" fmla="*/ 2400300 h 4475285"/>
              <a:gd name="connsiteX5" fmla="*/ 85465 w 410781"/>
              <a:gd name="connsiteY5" fmla="*/ 3437792 h 4475285"/>
              <a:gd name="connsiteX6" fmla="*/ 50296 w 410781"/>
              <a:gd name="connsiteY6" fmla="*/ 3815862 h 4475285"/>
              <a:gd name="connsiteX7" fmla="*/ 6336 w 410781"/>
              <a:gd name="connsiteY7" fmla="*/ 4018085 h 4475285"/>
              <a:gd name="connsiteX8" fmla="*/ 199765 w 410781"/>
              <a:gd name="connsiteY8" fmla="*/ 4299438 h 4475285"/>
              <a:gd name="connsiteX9" fmla="*/ 410781 w 410781"/>
              <a:gd name="connsiteY9" fmla="*/ 4475285 h 4475285"/>
              <a:gd name="connsiteX0" fmla="*/ 354422 w 407176"/>
              <a:gd name="connsiteY0" fmla="*/ 0 h 4475285"/>
              <a:gd name="connsiteX1" fmla="*/ 134614 w 407176"/>
              <a:gd name="connsiteY1" fmla="*/ 536331 h 4475285"/>
              <a:gd name="connsiteX2" fmla="*/ 196161 w 407176"/>
              <a:gd name="connsiteY2" fmla="*/ 1204546 h 4475285"/>
              <a:gd name="connsiteX3" fmla="*/ 240122 w 407176"/>
              <a:gd name="connsiteY3" fmla="*/ 1793631 h 4475285"/>
              <a:gd name="connsiteX4" fmla="*/ 73069 w 407176"/>
              <a:gd name="connsiteY4" fmla="*/ 2400300 h 4475285"/>
              <a:gd name="connsiteX5" fmla="*/ 81860 w 407176"/>
              <a:gd name="connsiteY5" fmla="*/ 3437792 h 4475285"/>
              <a:gd name="connsiteX6" fmla="*/ 2731 w 407176"/>
              <a:gd name="connsiteY6" fmla="*/ 4018085 h 4475285"/>
              <a:gd name="connsiteX7" fmla="*/ 196160 w 407176"/>
              <a:gd name="connsiteY7" fmla="*/ 4299438 h 4475285"/>
              <a:gd name="connsiteX8" fmla="*/ 407176 w 407176"/>
              <a:gd name="connsiteY8" fmla="*/ 4475285 h 4475285"/>
              <a:gd name="connsiteX0" fmla="*/ 353216 w 405970"/>
              <a:gd name="connsiteY0" fmla="*/ 0 h 4475285"/>
              <a:gd name="connsiteX1" fmla="*/ 133408 w 405970"/>
              <a:gd name="connsiteY1" fmla="*/ 536331 h 4475285"/>
              <a:gd name="connsiteX2" fmla="*/ 194955 w 405970"/>
              <a:gd name="connsiteY2" fmla="*/ 1204546 h 4475285"/>
              <a:gd name="connsiteX3" fmla="*/ 238916 w 405970"/>
              <a:gd name="connsiteY3" fmla="*/ 1793631 h 4475285"/>
              <a:gd name="connsiteX4" fmla="*/ 71863 w 405970"/>
              <a:gd name="connsiteY4" fmla="*/ 2400300 h 4475285"/>
              <a:gd name="connsiteX5" fmla="*/ 159785 w 405970"/>
              <a:gd name="connsiteY5" fmla="*/ 3446584 h 4475285"/>
              <a:gd name="connsiteX6" fmla="*/ 1525 w 405970"/>
              <a:gd name="connsiteY6" fmla="*/ 4018085 h 4475285"/>
              <a:gd name="connsiteX7" fmla="*/ 194954 w 405970"/>
              <a:gd name="connsiteY7" fmla="*/ 4299438 h 4475285"/>
              <a:gd name="connsiteX8" fmla="*/ 405970 w 405970"/>
              <a:gd name="connsiteY8" fmla="*/ 4475285 h 4475285"/>
              <a:gd name="connsiteX0" fmla="*/ 353319 w 406073"/>
              <a:gd name="connsiteY0" fmla="*/ 0 h 4475285"/>
              <a:gd name="connsiteX1" fmla="*/ 133511 w 406073"/>
              <a:gd name="connsiteY1" fmla="*/ 536331 h 4475285"/>
              <a:gd name="connsiteX2" fmla="*/ 195058 w 406073"/>
              <a:gd name="connsiteY2" fmla="*/ 1204546 h 4475285"/>
              <a:gd name="connsiteX3" fmla="*/ 239019 w 406073"/>
              <a:gd name="connsiteY3" fmla="*/ 1793631 h 4475285"/>
              <a:gd name="connsiteX4" fmla="*/ 142304 w 406073"/>
              <a:gd name="connsiteY4" fmla="*/ 2391508 h 4475285"/>
              <a:gd name="connsiteX5" fmla="*/ 159888 w 406073"/>
              <a:gd name="connsiteY5" fmla="*/ 3446584 h 4475285"/>
              <a:gd name="connsiteX6" fmla="*/ 1628 w 406073"/>
              <a:gd name="connsiteY6" fmla="*/ 4018085 h 4475285"/>
              <a:gd name="connsiteX7" fmla="*/ 195057 w 406073"/>
              <a:gd name="connsiteY7" fmla="*/ 4299438 h 4475285"/>
              <a:gd name="connsiteX8" fmla="*/ 406073 w 406073"/>
              <a:gd name="connsiteY8" fmla="*/ 4475285 h 4475285"/>
              <a:gd name="connsiteX0" fmla="*/ 233175 w 285929"/>
              <a:gd name="connsiteY0" fmla="*/ 0 h 4475285"/>
              <a:gd name="connsiteX1" fmla="*/ 13367 w 285929"/>
              <a:gd name="connsiteY1" fmla="*/ 536331 h 4475285"/>
              <a:gd name="connsiteX2" fmla="*/ 74914 w 285929"/>
              <a:gd name="connsiteY2" fmla="*/ 1204546 h 4475285"/>
              <a:gd name="connsiteX3" fmla="*/ 118875 w 285929"/>
              <a:gd name="connsiteY3" fmla="*/ 1793631 h 4475285"/>
              <a:gd name="connsiteX4" fmla="*/ 22160 w 285929"/>
              <a:gd name="connsiteY4" fmla="*/ 2391508 h 4475285"/>
              <a:gd name="connsiteX5" fmla="*/ 39744 w 285929"/>
              <a:gd name="connsiteY5" fmla="*/ 3446584 h 4475285"/>
              <a:gd name="connsiteX6" fmla="*/ 48538 w 285929"/>
              <a:gd name="connsiteY6" fmla="*/ 3974124 h 4475285"/>
              <a:gd name="connsiteX7" fmla="*/ 74913 w 285929"/>
              <a:gd name="connsiteY7" fmla="*/ 4299438 h 4475285"/>
              <a:gd name="connsiteX8" fmla="*/ 285929 w 285929"/>
              <a:gd name="connsiteY8" fmla="*/ 4475285 h 4475285"/>
              <a:gd name="connsiteX0" fmla="*/ 233175 w 285929"/>
              <a:gd name="connsiteY0" fmla="*/ 0 h 4475285"/>
              <a:gd name="connsiteX1" fmla="*/ 13367 w 285929"/>
              <a:gd name="connsiteY1" fmla="*/ 536331 h 4475285"/>
              <a:gd name="connsiteX2" fmla="*/ 74914 w 285929"/>
              <a:gd name="connsiteY2" fmla="*/ 1204546 h 4475285"/>
              <a:gd name="connsiteX3" fmla="*/ 118875 w 285929"/>
              <a:gd name="connsiteY3" fmla="*/ 1793631 h 4475285"/>
              <a:gd name="connsiteX4" fmla="*/ 22160 w 285929"/>
              <a:gd name="connsiteY4" fmla="*/ 2391508 h 4475285"/>
              <a:gd name="connsiteX5" fmla="*/ 39744 w 285929"/>
              <a:gd name="connsiteY5" fmla="*/ 3446584 h 4475285"/>
              <a:gd name="connsiteX6" fmla="*/ 48538 w 285929"/>
              <a:gd name="connsiteY6" fmla="*/ 3974124 h 4475285"/>
              <a:gd name="connsiteX7" fmla="*/ 136459 w 285929"/>
              <a:gd name="connsiteY7" fmla="*/ 4299438 h 4475285"/>
              <a:gd name="connsiteX8" fmla="*/ 285929 w 285929"/>
              <a:gd name="connsiteY8" fmla="*/ 4475285 h 4475285"/>
              <a:gd name="connsiteX0" fmla="*/ 233175 w 567283"/>
              <a:gd name="connsiteY0" fmla="*/ 0 h 4475285"/>
              <a:gd name="connsiteX1" fmla="*/ 13367 w 567283"/>
              <a:gd name="connsiteY1" fmla="*/ 536331 h 4475285"/>
              <a:gd name="connsiteX2" fmla="*/ 74914 w 567283"/>
              <a:gd name="connsiteY2" fmla="*/ 1204546 h 4475285"/>
              <a:gd name="connsiteX3" fmla="*/ 118875 w 567283"/>
              <a:gd name="connsiteY3" fmla="*/ 1793631 h 4475285"/>
              <a:gd name="connsiteX4" fmla="*/ 22160 w 567283"/>
              <a:gd name="connsiteY4" fmla="*/ 2391508 h 4475285"/>
              <a:gd name="connsiteX5" fmla="*/ 39744 w 567283"/>
              <a:gd name="connsiteY5" fmla="*/ 3446584 h 4475285"/>
              <a:gd name="connsiteX6" fmla="*/ 48538 w 567283"/>
              <a:gd name="connsiteY6" fmla="*/ 3974124 h 4475285"/>
              <a:gd name="connsiteX7" fmla="*/ 136459 w 567283"/>
              <a:gd name="connsiteY7" fmla="*/ 4299438 h 4475285"/>
              <a:gd name="connsiteX8" fmla="*/ 567283 w 567283"/>
              <a:gd name="connsiteY8" fmla="*/ 4475285 h 4475285"/>
              <a:gd name="connsiteX0" fmla="*/ 233175 w 567283"/>
              <a:gd name="connsiteY0" fmla="*/ 0 h 4475285"/>
              <a:gd name="connsiteX1" fmla="*/ 13367 w 567283"/>
              <a:gd name="connsiteY1" fmla="*/ 536331 h 4475285"/>
              <a:gd name="connsiteX2" fmla="*/ 74914 w 567283"/>
              <a:gd name="connsiteY2" fmla="*/ 1204546 h 4475285"/>
              <a:gd name="connsiteX3" fmla="*/ 118875 w 567283"/>
              <a:gd name="connsiteY3" fmla="*/ 1793631 h 4475285"/>
              <a:gd name="connsiteX4" fmla="*/ 22160 w 567283"/>
              <a:gd name="connsiteY4" fmla="*/ 2391508 h 4475285"/>
              <a:gd name="connsiteX5" fmla="*/ 39744 w 567283"/>
              <a:gd name="connsiteY5" fmla="*/ 3446584 h 4475285"/>
              <a:gd name="connsiteX6" fmla="*/ 48538 w 567283"/>
              <a:gd name="connsiteY6" fmla="*/ 3974124 h 4475285"/>
              <a:gd name="connsiteX7" fmla="*/ 567283 w 567283"/>
              <a:gd name="connsiteY7" fmla="*/ 4475285 h 4475285"/>
              <a:gd name="connsiteX0" fmla="*/ 233175 w 567283"/>
              <a:gd name="connsiteY0" fmla="*/ 0 h 4475285"/>
              <a:gd name="connsiteX1" fmla="*/ 13367 w 567283"/>
              <a:gd name="connsiteY1" fmla="*/ 536331 h 4475285"/>
              <a:gd name="connsiteX2" fmla="*/ 74914 w 567283"/>
              <a:gd name="connsiteY2" fmla="*/ 1204546 h 4475285"/>
              <a:gd name="connsiteX3" fmla="*/ 118875 w 567283"/>
              <a:gd name="connsiteY3" fmla="*/ 1793631 h 4475285"/>
              <a:gd name="connsiteX4" fmla="*/ 22160 w 567283"/>
              <a:gd name="connsiteY4" fmla="*/ 2391508 h 4475285"/>
              <a:gd name="connsiteX5" fmla="*/ 39744 w 567283"/>
              <a:gd name="connsiteY5" fmla="*/ 3446584 h 4475285"/>
              <a:gd name="connsiteX6" fmla="*/ 48538 w 567283"/>
              <a:gd name="connsiteY6" fmla="*/ 3974124 h 4475285"/>
              <a:gd name="connsiteX7" fmla="*/ 567283 w 567283"/>
              <a:gd name="connsiteY7" fmla="*/ 4475285 h 4475285"/>
              <a:gd name="connsiteX0" fmla="*/ 233175 w 567283"/>
              <a:gd name="connsiteY0" fmla="*/ 0 h 4475285"/>
              <a:gd name="connsiteX1" fmla="*/ 13367 w 567283"/>
              <a:gd name="connsiteY1" fmla="*/ 536331 h 4475285"/>
              <a:gd name="connsiteX2" fmla="*/ 74914 w 567283"/>
              <a:gd name="connsiteY2" fmla="*/ 1204546 h 4475285"/>
              <a:gd name="connsiteX3" fmla="*/ 118875 w 567283"/>
              <a:gd name="connsiteY3" fmla="*/ 1793631 h 4475285"/>
              <a:gd name="connsiteX4" fmla="*/ 22160 w 567283"/>
              <a:gd name="connsiteY4" fmla="*/ 2391508 h 4475285"/>
              <a:gd name="connsiteX5" fmla="*/ 39744 w 567283"/>
              <a:gd name="connsiteY5" fmla="*/ 3446584 h 4475285"/>
              <a:gd name="connsiteX6" fmla="*/ 48538 w 567283"/>
              <a:gd name="connsiteY6" fmla="*/ 3974124 h 4475285"/>
              <a:gd name="connsiteX7" fmla="*/ 567283 w 567283"/>
              <a:gd name="connsiteY7" fmla="*/ 4475285 h 4475285"/>
              <a:gd name="connsiteX0" fmla="*/ 233175 w 707960"/>
              <a:gd name="connsiteY0" fmla="*/ 0 h 4572001"/>
              <a:gd name="connsiteX1" fmla="*/ 13367 w 707960"/>
              <a:gd name="connsiteY1" fmla="*/ 536331 h 4572001"/>
              <a:gd name="connsiteX2" fmla="*/ 74914 w 707960"/>
              <a:gd name="connsiteY2" fmla="*/ 1204546 h 4572001"/>
              <a:gd name="connsiteX3" fmla="*/ 118875 w 707960"/>
              <a:gd name="connsiteY3" fmla="*/ 1793631 h 4572001"/>
              <a:gd name="connsiteX4" fmla="*/ 22160 w 707960"/>
              <a:gd name="connsiteY4" fmla="*/ 2391508 h 4572001"/>
              <a:gd name="connsiteX5" fmla="*/ 39744 w 707960"/>
              <a:gd name="connsiteY5" fmla="*/ 3446584 h 4572001"/>
              <a:gd name="connsiteX6" fmla="*/ 48538 w 707960"/>
              <a:gd name="connsiteY6" fmla="*/ 3974124 h 4572001"/>
              <a:gd name="connsiteX7" fmla="*/ 707960 w 707960"/>
              <a:gd name="connsiteY7" fmla="*/ 4572001 h 4572001"/>
              <a:gd name="connsiteX0" fmla="*/ 233175 w 707960"/>
              <a:gd name="connsiteY0" fmla="*/ 0 h 4572001"/>
              <a:gd name="connsiteX1" fmla="*/ 13367 w 707960"/>
              <a:gd name="connsiteY1" fmla="*/ 536331 h 4572001"/>
              <a:gd name="connsiteX2" fmla="*/ 74914 w 707960"/>
              <a:gd name="connsiteY2" fmla="*/ 1204546 h 4572001"/>
              <a:gd name="connsiteX3" fmla="*/ 118875 w 707960"/>
              <a:gd name="connsiteY3" fmla="*/ 1793631 h 4572001"/>
              <a:gd name="connsiteX4" fmla="*/ 22160 w 707960"/>
              <a:gd name="connsiteY4" fmla="*/ 2391508 h 4572001"/>
              <a:gd name="connsiteX5" fmla="*/ 39744 w 707960"/>
              <a:gd name="connsiteY5" fmla="*/ 3446584 h 4572001"/>
              <a:gd name="connsiteX6" fmla="*/ 48538 w 707960"/>
              <a:gd name="connsiteY6" fmla="*/ 3974124 h 4572001"/>
              <a:gd name="connsiteX7" fmla="*/ 707960 w 707960"/>
              <a:gd name="connsiteY7" fmla="*/ 4572001 h 4572001"/>
              <a:gd name="connsiteX0" fmla="*/ 233175 w 707960"/>
              <a:gd name="connsiteY0" fmla="*/ 0 h 4557713"/>
              <a:gd name="connsiteX1" fmla="*/ 13367 w 707960"/>
              <a:gd name="connsiteY1" fmla="*/ 536331 h 4557713"/>
              <a:gd name="connsiteX2" fmla="*/ 74914 w 707960"/>
              <a:gd name="connsiteY2" fmla="*/ 1204546 h 4557713"/>
              <a:gd name="connsiteX3" fmla="*/ 118875 w 707960"/>
              <a:gd name="connsiteY3" fmla="*/ 1793631 h 4557713"/>
              <a:gd name="connsiteX4" fmla="*/ 22160 w 707960"/>
              <a:gd name="connsiteY4" fmla="*/ 2391508 h 4557713"/>
              <a:gd name="connsiteX5" fmla="*/ 39744 w 707960"/>
              <a:gd name="connsiteY5" fmla="*/ 3446584 h 4557713"/>
              <a:gd name="connsiteX6" fmla="*/ 48538 w 707960"/>
              <a:gd name="connsiteY6" fmla="*/ 3974124 h 4557713"/>
              <a:gd name="connsiteX7" fmla="*/ 707960 w 707960"/>
              <a:gd name="connsiteY7" fmla="*/ 4557713 h 4557713"/>
              <a:gd name="connsiteX0" fmla="*/ 256962 w 731747"/>
              <a:gd name="connsiteY0" fmla="*/ 0 h 4557713"/>
              <a:gd name="connsiteX1" fmla="*/ 37154 w 731747"/>
              <a:gd name="connsiteY1" fmla="*/ 536331 h 4557713"/>
              <a:gd name="connsiteX2" fmla="*/ 98701 w 731747"/>
              <a:gd name="connsiteY2" fmla="*/ 1204546 h 4557713"/>
              <a:gd name="connsiteX3" fmla="*/ 142662 w 731747"/>
              <a:gd name="connsiteY3" fmla="*/ 1793631 h 4557713"/>
              <a:gd name="connsiteX4" fmla="*/ 45947 w 731747"/>
              <a:gd name="connsiteY4" fmla="*/ 2391508 h 4557713"/>
              <a:gd name="connsiteX5" fmla="*/ 63531 w 731747"/>
              <a:gd name="connsiteY5" fmla="*/ 3446584 h 4557713"/>
              <a:gd name="connsiteX6" fmla="*/ 72325 w 731747"/>
              <a:gd name="connsiteY6" fmla="*/ 3974124 h 4557713"/>
              <a:gd name="connsiteX7" fmla="*/ 731747 w 731747"/>
              <a:gd name="connsiteY7" fmla="*/ 4557713 h 4557713"/>
              <a:gd name="connsiteX0" fmla="*/ 246410 w 721195"/>
              <a:gd name="connsiteY0" fmla="*/ 0 h 4557713"/>
              <a:gd name="connsiteX1" fmla="*/ 26602 w 721195"/>
              <a:gd name="connsiteY1" fmla="*/ 536331 h 4557713"/>
              <a:gd name="connsiteX2" fmla="*/ 88149 w 721195"/>
              <a:gd name="connsiteY2" fmla="*/ 1204546 h 4557713"/>
              <a:gd name="connsiteX3" fmla="*/ 132110 w 721195"/>
              <a:gd name="connsiteY3" fmla="*/ 1793631 h 4557713"/>
              <a:gd name="connsiteX4" fmla="*/ 2057 w 721195"/>
              <a:gd name="connsiteY4" fmla="*/ 2405796 h 4557713"/>
              <a:gd name="connsiteX5" fmla="*/ 52979 w 721195"/>
              <a:gd name="connsiteY5" fmla="*/ 3446584 h 4557713"/>
              <a:gd name="connsiteX6" fmla="*/ 61773 w 721195"/>
              <a:gd name="connsiteY6" fmla="*/ 3974124 h 4557713"/>
              <a:gd name="connsiteX7" fmla="*/ 721195 w 721195"/>
              <a:gd name="connsiteY7" fmla="*/ 4557713 h 4557713"/>
              <a:gd name="connsiteX0" fmla="*/ 280193 w 754978"/>
              <a:gd name="connsiteY0" fmla="*/ 0 h 4557713"/>
              <a:gd name="connsiteX1" fmla="*/ 60385 w 754978"/>
              <a:gd name="connsiteY1" fmla="*/ 536331 h 4557713"/>
              <a:gd name="connsiteX2" fmla="*/ 121932 w 754978"/>
              <a:gd name="connsiteY2" fmla="*/ 1204546 h 4557713"/>
              <a:gd name="connsiteX3" fmla="*/ 165893 w 754978"/>
              <a:gd name="connsiteY3" fmla="*/ 1793631 h 4557713"/>
              <a:gd name="connsiteX4" fmla="*/ 35840 w 754978"/>
              <a:gd name="connsiteY4" fmla="*/ 2405796 h 4557713"/>
              <a:gd name="connsiteX5" fmla="*/ 86762 w 754978"/>
              <a:gd name="connsiteY5" fmla="*/ 3446584 h 4557713"/>
              <a:gd name="connsiteX6" fmla="*/ 95556 w 754978"/>
              <a:gd name="connsiteY6" fmla="*/ 3974124 h 4557713"/>
              <a:gd name="connsiteX7" fmla="*/ 754978 w 754978"/>
              <a:gd name="connsiteY7" fmla="*/ 4557713 h 4557713"/>
              <a:gd name="connsiteX0" fmla="*/ 280193 w 754978"/>
              <a:gd name="connsiteY0" fmla="*/ 0 h 4557713"/>
              <a:gd name="connsiteX1" fmla="*/ 60385 w 754978"/>
              <a:gd name="connsiteY1" fmla="*/ 536331 h 4557713"/>
              <a:gd name="connsiteX2" fmla="*/ 121932 w 754978"/>
              <a:gd name="connsiteY2" fmla="*/ 1204546 h 4557713"/>
              <a:gd name="connsiteX3" fmla="*/ 165893 w 754978"/>
              <a:gd name="connsiteY3" fmla="*/ 1793631 h 4557713"/>
              <a:gd name="connsiteX4" fmla="*/ 35840 w 754978"/>
              <a:gd name="connsiteY4" fmla="*/ 2405796 h 4557713"/>
              <a:gd name="connsiteX5" fmla="*/ 86762 w 754978"/>
              <a:gd name="connsiteY5" fmla="*/ 3446584 h 4557713"/>
              <a:gd name="connsiteX6" fmla="*/ 95556 w 754978"/>
              <a:gd name="connsiteY6" fmla="*/ 3974124 h 4557713"/>
              <a:gd name="connsiteX7" fmla="*/ 754978 w 754978"/>
              <a:gd name="connsiteY7" fmla="*/ 4557713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978" h="4557713">
                <a:moveTo>
                  <a:pt x="280193" y="0"/>
                </a:moveTo>
                <a:cubicBezTo>
                  <a:pt x="267004" y="281354"/>
                  <a:pt x="86762" y="335573"/>
                  <a:pt x="60385" y="536331"/>
                </a:cubicBezTo>
                <a:cubicBezTo>
                  <a:pt x="34008" y="737089"/>
                  <a:pt x="42801" y="959827"/>
                  <a:pt x="121932" y="1204546"/>
                </a:cubicBezTo>
                <a:cubicBezTo>
                  <a:pt x="201063" y="1449265"/>
                  <a:pt x="180242" y="1593423"/>
                  <a:pt x="165893" y="1793631"/>
                </a:cubicBezTo>
                <a:cubicBezTo>
                  <a:pt x="151544" y="1993839"/>
                  <a:pt x="-89085" y="2073154"/>
                  <a:pt x="35840" y="2405796"/>
                </a:cubicBezTo>
                <a:cubicBezTo>
                  <a:pt x="160765" y="2738438"/>
                  <a:pt x="200634" y="3223296"/>
                  <a:pt x="86762" y="3446584"/>
                </a:cubicBezTo>
                <a:cubicBezTo>
                  <a:pt x="-27110" y="3669872"/>
                  <a:pt x="76506" y="3830516"/>
                  <a:pt x="95556" y="3974124"/>
                </a:cubicBezTo>
                <a:cubicBezTo>
                  <a:pt x="148310" y="4259874"/>
                  <a:pt x="187875" y="4439384"/>
                  <a:pt x="754978" y="4557713"/>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Rechteck 53"/>
          <p:cNvSpPr/>
          <p:nvPr/>
        </p:nvSpPr>
        <p:spPr>
          <a:xfrm>
            <a:off x="1087338" y="5556510"/>
            <a:ext cx="8122926" cy="560343"/>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DE" sz="1100"/>
              <a:t>Erprobung der neuen Factsheets durch persönliche </a:t>
            </a:r>
            <a:r>
              <a:rPr lang="de-DE" sz="1100" smtClean="0"/>
              <a:t>Beratungsdienste</a:t>
            </a:r>
          </a:p>
          <a:p>
            <a:pPr marL="171450" indent="-171450">
              <a:spcAft>
                <a:spcPts val="400"/>
              </a:spcAft>
              <a:buFont typeface="Webdings" panose="05030102010509060703" pitchFamily="18" charset="2"/>
              <a:buChar char="8"/>
            </a:pPr>
            <a:r>
              <a:rPr lang="de-AT" sz="1100"/>
              <a:t>Fertigstellung der visualisierten Factsheets</a:t>
            </a:r>
            <a:endParaRPr lang="de-AT" sz="1100" dirty="0"/>
          </a:p>
        </p:txBody>
      </p:sp>
      <p:sp>
        <p:nvSpPr>
          <p:cNvPr id="55" name="Rechteck 54"/>
          <p:cNvSpPr/>
          <p:nvPr/>
        </p:nvSpPr>
        <p:spPr>
          <a:xfrm>
            <a:off x="1087338" y="5217956"/>
            <a:ext cx="8122926" cy="338554"/>
          </a:xfrm>
          <a:prstGeom prst="rect">
            <a:avLst/>
          </a:prstGeom>
          <a:solidFill>
            <a:schemeClr val="accent1"/>
          </a:solidFill>
        </p:spPr>
        <p:txBody>
          <a:bodyPr wrap="square" lIns="612000">
            <a:spAutoFit/>
          </a:bodyPr>
          <a:lstStyle/>
          <a:p>
            <a:r>
              <a:rPr lang="de-AT" sz="1600" b="1" i="1" dirty="0" smtClean="0">
                <a:solidFill>
                  <a:schemeClr val="bg1"/>
                </a:solidFill>
              </a:rPr>
              <a:t>Pilotphase </a:t>
            </a:r>
            <a:endParaRPr lang="de-AT" sz="1600" dirty="0">
              <a:solidFill>
                <a:schemeClr val="bg1"/>
              </a:solidFill>
            </a:endParaRPr>
          </a:p>
        </p:txBody>
      </p:sp>
      <p:sp>
        <p:nvSpPr>
          <p:cNvPr id="52" name="Rechteck 51"/>
          <p:cNvSpPr/>
          <p:nvPr/>
        </p:nvSpPr>
        <p:spPr>
          <a:xfrm>
            <a:off x="1087338" y="4247539"/>
            <a:ext cx="8122926" cy="560343"/>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AT" sz="1100"/>
              <a:t>Aktualisierung des </a:t>
            </a:r>
            <a:r>
              <a:rPr lang="de-AT" sz="1100" smtClean="0"/>
              <a:t>Inhalts</a:t>
            </a:r>
          </a:p>
          <a:p>
            <a:pPr marL="171450" indent="-171450">
              <a:spcAft>
                <a:spcPts val="400"/>
              </a:spcAft>
              <a:buFont typeface="Webdings" panose="05030102010509060703" pitchFamily="18" charset="2"/>
              <a:buChar char="8"/>
            </a:pPr>
            <a:r>
              <a:rPr lang="de-DE" sz="1100"/>
              <a:t>Förderung der Zugänglichkeit durch Visualisierung</a:t>
            </a:r>
            <a:endParaRPr lang="de-AT" sz="1100" dirty="0"/>
          </a:p>
        </p:txBody>
      </p:sp>
      <p:sp>
        <p:nvSpPr>
          <p:cNvPr id="53" name="Rechteck 52"/>
          <p:cNvSpPr/>
          <p:nvPr/>
        </p:nvSpPr>
        <p:spPr>
          <a:xfrm>
            <a:off x="1087338" y="3908985"/>
            <a:ext cx="8122926" cy="338554"/>
          </a:xfrm>
          <a:prstGeom prst="rect">
            <a:avLst/>
          </a:prstGeom>
          <a:solidFill>
            <a:schemeClr val="accent1"/>
          </a:solidFill>
        </p:spPr>
        <p:txBody>
          <a:bodyPr wrap="square" lIns="612000">
            <a:spAutoFit/>
          </a:bodyPr>
          <a:lstStyle/>
          <a:p>
            <a:r>
              <a:rPr lang="de-AT" sz="1600" b="1" i="1">
                <a:solidFill>
                  <a:schemeClr val="bg1"/>
                </a:solidFill>
              </a:rPr>
              <a:t>Aktualisierung bestehender </a:t>
            </a:r>
            <a:r>
              <a:rPr lang="de-AT" sz="1600" b="1" i="1" smtClean="0">
                <a:solidFill>
                  <a:schemeClr val="bg1"/>
                </a:solidFill>
              </a:rPr>
              <a:t>Informationsangebote</a:t>
            </a:r>
            <a:endParaRPr lang="de-AT" sz="1600" dirty="0">
              <a:solidFill>
                <a:schemeClr val="bg1"/>
              </a:solidFill>
            </a:endParaRPr>
          </a:p>
        </p:txBody>
      </p:sp>
      <p:sp>
        <p:nvSpPr>
          <p:cNvPr id="8" name="Rechteck 7"/>
          <p:cNvSpPr/>
          <p:nvPr/>
        </p:nvSpPr>
        <p:spPr>
          <a:xfrm>
            <a:off x="1087338" y="2903458"/>
            <a:ext cx="8122926" cy="560343"/>
          </a:xfrm>
          <a:prstGeom prst="rect">
            <a:avLst/>
          </a:prstGeom>
          <a:solidFill>
            <a:schemeClr val="tx1">
              <a:lumMod val="10000"/>
              <a:lumOff val="90000"/>
            </a:schemeClr>
          </a:solidFill>
        </p:spPr>
        <p:txBody>
          <a:bodyPr wrap="square" lIns="504000" tIns="0" rIns="36000" anchor="ctr">
            <a:noAutofit/>
          </a:bodyPr>
          <a:lstStyle/>
          <a:p>
            <a:pPr marL="171450" indent="-171450">
              <a:spcAft>
                <a:spcPts val="400"/>
              </a:spcAft>
              <a:buFont typeface="Webdings" panose="05030102010509060703" pitchFamily="18" charset="2"/>
              <a:buChar char="8"/>
            </a:pPr>
            <a:r>
              <a:rPr lang="de-AT" sz="1100" dirty="0" smtClean="0"/>
              <a:t>DIE UMWELTBERATUNG</a:t>
            </a:r>
            <a:r>
              <a:rPr lang="de-AT" sz="1100" smtClean="0"/>
              <a:t>: bieten persönliche Beratung an</a:t>
            </a:r>
            <a:endParaRPr lang="de-AT" sz="1100" dirty="0" smtClean="0"/>
          </a:p>
          <a:p>
            <a:pPr marL="171450" indent="-171450">
              <a:spcAft>
                <a:spcPts val="400"/>
              </a:spcAft>
              <a:buFont typeface="Webdings" panose="05030102010509060703" pitchFamily="18" charset="2"/>
              <a:buChar char="8"/>
            </a:pPr>
            <a:r>
              <a:rPr lang="de-AT" sz="1100" smtClean="0"/>
              <a:t>Österreichische Energieagentur: ENPOR-Partner, liefert </a:t>
            </a:r>
            <a:r>
              <a:rPr lang="de-DE" sz="1100" smtClean="0"/>
              <a:t>Fachwissen </a:t>
            </a:r>
            <a:r>
              <a:rPr lang="de-DE" sz="1100"/>
              <a:t>über Energie und Verhaltensänderung</a:t>
            </a:r>
            <a:endParaRPr lang="de-AT" sz="1100" dirty="0"/>
          </a:p>
        </p:txBody>
      </p:sp>
      <p:sp>
        <p:nvSpPr>
          <p:cNvPr id="6" name="Rechteck 5"/>
          <p:cNvSpPr/>
          <p:nvPr/>
        </p:nvSpPr>
        <p:spPr>
          <a:xfrm>
            <a:off x="1087338" y="2564904"/>
            <a:ext cx="8122926" cy="338554"/>
          </a:xfrm>
          <a:prstGeom prst="rect">
            <a:avLst/>
          </a:prstGeom>
          <a:solidFill>
            <a:schemeClr val="accent1"/>
          </a:solidFill>
        </p:spPr>
        <p:txBody>
          <a:bodyPr wrap="square" lIns="612000">
            <a:spAutoFit/>
          </a:bodyPr>
          <a:lstStyle/>
          <a:p>
            <a:r>
              <a:rPr lang="de-DE" sz="1600" b="1" i="1">
                <a:solidFill>
                  <a:schemeClr val="bg1"/>
                </a:solidFill>
              </a:rPr>
              <a:t>Mitgestaltungsprozess</a:t>
            </a:r>
            <a:endParaRPr lang="de-AT" sz="1600" dirty="0">
              <a:solidFill>
                <a:schemeClr val="bg1"/>
              </a:solidFill>
            </a:endParaRPr>
          </a:p>
        </p:txBody>
      </p:sp>
      <p:sp>
        <p:nvSpPr>
          <p:cNvPr id="3" name="Titel 2"/>
          <p:cNvSpPr>
            <a:spLocks noGrp="1"/>
          </p:cNvSpPr>
          <p:nvPr>
            <p:ph type="title"/>
          </p:nvPr>
        </p:nvSpPr>
        <p:spPr>
          <a:xfrm>
            <a:off x="167551" y="390877"/>
            <a:ext cx="8146240" cy="854968"/>
          </a:xfrm>
        </p:spPr>
        <p:txBody>
          <a:bodyPr/>
          <a:lstStyle/>
          <a:p>
            <a:r>
              <a:rPr lang="de-AT">
                <a:solidFill>
                  <a:schemeClr val="tx2"/>
                </a:solidFill>
              </a:rPr>
              <a:t>Bildsprache für energiearme Haushalte</a:t>
            </a:r>
            <a:br>
              <a:rPr lang="de-AT">
                <a:solidFill>
                  <a:schemeClr val="tx2"/>
                </a:solidFill>
              </a:rPr>
            </a:br>
            <a:r>
              <a:rPr lang="de-AT"/>
              <a:t>Schwer erreichbare </a:t>
            </a:r>
            <a:r>
              <a:rPr lang="de-AT" smtClean="0"/>
              <a:t>Energiekonsument*innen</a:t>
            </a:r>
            <a:endParaRPr lang="de-AT" dirty="0"/>
          </a:p>
        </p:txBody>
      </p:sp>
      <p:sp>
        <p:nvSpPr>
          <p:cNvPr id="4" name="Rechteck 3"/>
          <p:cNvSpPr/>
          <p:nvPr/>
        </p:nvSpPr>
        <p:spPr>
          <a:xfrm>
            <a:off x="2216696" y="1431661"/>
            <a:ext cx="7272808" cy="337659"/>
          </a:xfrm>
          <a:prstGeom prst="rect">
            <a:avLst/>
          </a:prstGeom>
          <a:solidFill>
            <a:srgbClr val="E1FBE7"/>
          </a:solidFill>
        </p:spPr>
        <p:txBody>
          <a:bodyPr wrap="square" anchor="ctr" anchorCtr="0">
            <a:noAutofit/>
          </a:bodyPr>
          <a:lstStyle/>
          <a:p>
            <a:endParaRPr lang="de-AT" sz="1100" b="1" smtClean="0"/>
          </a:p>
          <a:p>
            <a:pPr algn="ctr"/>
            <a:r>
              <a:rPr lang="de-DE" sz="1100" b="1"/>
              <a:t>Über die Sensibilisierung für Energiefragen </a:t>
            </a:r>
            <a:r>
              <a:rPr lang="de-DE" sz="1100" b="1" smtClean="0"/>
              <a:t>hinausgehen</a:t>
            </a:r>
            <a:r>
              <a:rPr lang="de-AT" sz="1100" b="1" smtClean="0"/>
              <a:t>	</a:t>
            </a:r>
            <a:r>
              <a:rPr lang="de-AT" sz="1100" b="1"/>
              <a:t> </a:t>
            </a:r>
            <a:r>
              <a:rPr lang="de-AT" sz="1100" b="1" smtClean="0"/>
              <a:t>                   </a:t>
            </a:r>
            <a:r>
              <a:rPr lang="de-AT" sz="1100" b="1"/>
              <a:t>Menschen dabei unterstützen selbst zu handeln</a:t>
            </a:r>
            <a:r>
              <a:rPr lang="de-AT" sz="300" b="1" smtClean="0"/>
              <a:t/>
            </a:r>
            <a:br>
              <a:rPr lang="de-AT" sz="300" b="1" smtClean="0"/>
            </a:br>
            <a:endParaRPr lang="de-AT" sz="11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312" y="2564904"/>
            <a:ext cx="900000" cy="8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1314" y="3907882"/>
            <a:ext cx="89999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313" y="5216853"/>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krümmte Verbindung 15"/>
          <p:cNvCxnSpPr/>
          <p:nvPr/>
        </p:nvCxnSpPr>
        <p:spPr>
          <a:xfrm flipV="1">
            <a:off x="9489504" y="6453336"/>
            <a:ext cx="416496" cy="161044"/>
          </a:xfrm>
          <a:prstGeom prst="curvedConnector3">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9" name="Freihandform 18"/>
          <p:cNvSpPr/>
          <p:nvPr/>
        </p:nvSpPr>
        <p:spPr>
          <a:xfrm>
            <a:off x="158942" y="6537960"/>
            <a:ext cx="1736524" cy="137160"/>
          </a:xfrm>
          <a:custGeom>
            <a:avLst/>
            <a:gdLst>
              <a:gd name="connsiteX0" fmla="*/ 0 w 1600200"/>
              <a:gd name="connsiteY0" fmla="*/ 0 h 137160"/>
              <a:gd name="connsiteX1" fmla="*/ 30480 w 1600200"/>
              <a:gd name="connsiteY1" fmla="*/ 137160 h 137160"/>
              <a:gd name="connsiteX2" fmla="*/ 1600200 w 1600200"/>
              <a:gd name="connsiteY2" fmla="*/ 121920 h 137160"/>
              <a:gd name="connsiteX3" fmla="*/ 1356360 w 1600200"/>
              <a:gd name="connsiteY3" fmla="*/ 60960 h 137160"/>
              <a:gd name="connsiteX4" fmla="*/ 1234440 w 1600200"/>
              <a:gd name="connsiteY4" fmla="*/ 38100 h 137160"/>
              <a:gd name="connsiteX5" fmla="*/ 0 w 1600200"/>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137160">
                <a:moveTo>
                  <a:pt x="0" y="0"/>
                </a:moveTo>
                <a:lnTo>
                  <a:pt x="30480" y="137160"/>
                </a:lnTo>
                <a:lnTo>
                  <a:pt x="1600200" y="121920"/>
                </a:lnTo>
                <a:lnTo>
                  <a:pt x="1356360" y="60960"/>
                </a:lnTo>
                <a:lnTo>
                  <a:pt x="1234440" y="381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sp>
        <p:nvSpPr>
          <p:cNvPr id="72" name="Ellipse 71"/>
          <p:cNvSpPr/>
          <p:nvPr/>
        </p:nvSpPr>
        <p:spPr>
          <a:xfrm>
            <a:off x="954614" y="2521895"/>
            <a:ext cx="111418" cy="1114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sp>
        <p:nvSpPr>
          <p:cNvPr id="73" name="Ellipse 72"/>
          <p:cNvSpPr/>
          <p:nvPr/>
        </p:nvSpPr>
        <p:spPr>
          <a:xfrm>
            <a:off x="1053106" y="3853276"/>
            <a:ext cx="111418" cy="1114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sp>
        <p:nvSpPr>
          <p:cNvPr id="74" name="Ellipse 73"/>
          <p:cNvSpPr/>
          <p:nvPr/>
        </p:nvSpPr>
        <p:spPr>
          <a:xfrm>
            <a:off x="1046756" y="5168597"/>
            <a:ext cx="111418" cy="1114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cxnSp>
        <p:nvCxnSpPr>
          <p:cNvPr id="20" name="Gerade Verbindung mit Pfeil 19"/>
          <p:cNvCxnSpPr/>
          <p:nvPr/>
        </p:nvCxnSpPr>
        <p:spPr>
          <a:xfrm>
            <a:off x="5961112" y="1628800"/>
            <a:ext cx="216024"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2216696" y="1769320"/>
            <a:ext cx="7272808" cy="598445"/>
          </a:xfrm>
          <a:prstGeom prst="rect">
            <a:avLst/>
          </a:prstGeom>
          <a:solidFill>
            <a:srgbClr val="E1FBE7"/>
          </a:solidFill>
        </p:spPr>
        <p:txBody>
          <a:bodyPr wrap="square" anchor="ctr" anchorCtr="0">
            <a:noAutofit/>
          </a:bodyPr>
          <a:lstStyle/>
          <a:p>
            <a:r>
              <a:rPr lang="de-DE" sz="1100"/>
              <a:t>Bestehende Informations- und Unterstützungsformate sind oft nicht in geeigneter Form aufbereitet, da diese Zielgruppe(n) oft nicht die Zeit, die Ressourcen und den Bildungshintergrund haben, um sich mit ausgefeilten Instrumenten und detaillierten Materialien zu beschäftigen.</a:t>
            </a:r>
            <a:endParaRPr lang="de-AT" sz="1100" dirty="0"/>
          </a:p>
        </p:txBody>
      </p:sp>
    </p:spTree>
    <p:extLst>
      <p:ext uri="{BB962C8B-B14F-4D97-AF65-F5344CB8AC3E}">
        <p14:creationId xmlns:p14="http://schemas.microsoft.com/office/powerpoint/2010/main" val="224008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449835" y="1536509"/>
            <a:ext cx="1872208" cy="936104"/>
          </a:xfrm>
          <a:prstGeom prst="rect">
            <a:avLst/>
          </a:prstGeom>
          <a:solidFill>
            <a:schemeClr val="accent1"/>
          </a:solidFill>
        </p:spPr>
        <p:txBody>
          <a:bodyPr wrap="square" anchor="ctr">
            <a:noAutofit/>
          </a:bodyPr>
          <a:lstStyle/>
          <a:p>
            <a:pPr algn="ctr"/>
            <a:r>
              <a:rPr lang="de-AT" sz="2000" b="1" smtClean="0">
                <a:solidFill>
                  <a:schemeClr val="bg1"/>
                </a:solidFill>
                <a:latin typeface="+mj-lt"/>
                <a:cs typeface="Arial" panose="020B0604020202020204" pitchFamily="34" charset="0"/>
              </a:rPr>
              <a:t>#Lösungen</a:t>
            </a:r>
            <a:endParaRPr lang="de-AT" sz="2000" b="1" dirty="0">
              <a:solidFill>
                <a:schemeClr val="bg1"/>
              </a:solidFill>
              <a:latin typeface="+mj-lt"/>
              <a:cs typeface="Arial" panose="020B0604020202020204" pitchFamily="34" charset="0"/>
            </a:endParaRPr>
          </a:p>
        </p:txBody>
      </p:sp>
      <p:sp>
        <p:nvSpPr>
          <p:cNvPr id="52" name="Rechteck 51"/>
          <p:cNvSpPr/>
          <p:nvPr/>
        </p:nvSpPr>
        <p:spPr>
          <a:xfrm>
            <a:off x="1106743" y="4035592"/>
            <a:ext cx="8122926" cy="560343"/>
          </a:xfrm>
          <a:prstGeom prst="rect">
            <a:avLst/>
          </a:prstGeom>
          <a:solidFill>
            <a:schemeClr val="tx1">
              <a:lumMod val="10000"/>
              <a:lumOff val="90000"/>
            </a:schemeClr>
          </a:solidFill>
        </p:spPr>
        <p:txBody>
          <a:bodyPr wrap="square" lIns="504000" rIns="36000" anchor="ctr">
            <a:noAutofit/>
          </a:bodyPr>
          <a:lstStyle/>
          <a:p>
            <a:pPr marL="171450" indent="-171450">
              <a:spcAft>
                <a:spcPts val="400"/>
              </a:spcAft>
              <a:buFont typeface="Webdings" panose="05030102010509060703" pitchFamily="18" charset="2"/>
              <a:buChar char="8"/>
            </a:pPr>
            <a:r>
              <a:rPr lang="de-DE" sz="1100"/>
              <a:t>Wiederholte Hausbesuche durch </a:t>
            </a:r>
            <a:r>
              <a:rPr lang="de-DE" sz="1100" smtClean="0"/>
              <a:t>Energieberater*innen, </a:t>
            </a:r>
            <a:r>
              <a:rPr lang="de-DE" sz="1100"/>
              <a:t>die auf energiearme Haushalte spezialisiert </a:t>
            </a:r>
            <a:r>
              <a:rPr lang="de-DE" sz="1100" smtClean="0"/>
              <a:t>sind</a:t>
            </a:r>
          </a:p>
          <a:p>
            <a:pPr marL="171450" indent="-171450">
              <a:spcAft>
                <a:spcPts val="400"/>
              </a:spcAft>
              <a:buFont typeface="Webdings" panose="05030102010509060703" pitchFamily="18" charset="2"/>
              <a:buChar char="8"/>
            </a:pPr>
            <a:r>
              <a:rPr lang="de-DE" sz="1100"/>
              <a:t>Energiearmut ist ein multidimensionales Problem. Überschneidungen zwischen </a:t>
            </a:r>
            <a:r>
              <a:rPr lang="de-DE" sz="1100" smtClean="0"/>
              <a:t>Energieverbrauch </a:t>
            </a:r>
            <a:r>
              <a:rPr lang="de-DE" sz="1100"/>
              <a:t>und sozialen Aspekten</a:t>
            </a:r>
            <a:endParaRPr lang="de-AT" sz="1100" dirty="0"/>
          </a:p>
        </p:txBody>
      </p:sp>
      <p:sp>
        <p:nvSpPr>
          <p:cNvPr id="53" name="Rechteck 52"/>
          <p:cNvSpPr/>
          <p:nvPr/>
        </p:nvSpPr>
        <p:spPr>
          <a:xfrm>
            <a:off x="1106743" y="3706827"/>
            <a:ext cx="8122926" cy="338554"/>
          </a:xfrm>
          <a:prstGeom prst="rect">
            <a:avLst/>
          </a:prstGeom>
          <a:solidFill>
            <a:schemeClr val="accent1"/>
          </a:solidFill>
        </p:spPr>
        <p:txBody>
          <a:bodyPr wrap="square" lIns="612000">
            <a:spAutoFit/>
          </a:bodyPr>
          <a:lstStyle/>
          <a:p>
            <a:r>
              <a:rPr lang="de-DE" sz="1600" b="1" i="1">
                <a:solidFill>
                  <a:schemeClr val="bg1"/>
                </a:solidFill>
              </a:rPr>
              <a:t>Die </a:t>
            </a:r>
            <a:r>
              <a:rPr lang="de-DE" sz="1600" b="1" i="1" smtClean="0">
                <a:solidFill>
                  <a:schemeClr val="bg1"/>
                </a:solidFill>
              </a:rPr>
              <a:t>Bereitschaft </a:t>
            </a:r>
            <a:r>
              <a:rPr lang="de-DE" sz="1600" b="1" i="1">
                <a:solidFill>
                  <a:schemeClr val="bg1"/>
                </a:solidFill>
              </a:rPr>
              <a:t>Hilfsangebote anzunehmen, setzt Vertrauen voraus </a:t>
            </a:r>
            <a:endParaRPr lang="de-AT" sz="1600" dirty="0">
              <a:solidFill>
                <a:schemeClr val="bg1"/>
              </a:solidFill>
            </a:endParaRPr>
          </a:p>
        </p:txBody>
      </p:sp>
      <p:sp>
        <p:nvSpPr>
          <p:cNvPr id="8" name="Rechteck 7"/>
          <p:cNvSpPr/>
          <p:nvPr/>
        </p:nvSpPr>
        <p:spPr>
          <a:xfrm>
            <a:off x="1106743" y="2963582"/>
            <a:ext cx="8122926" cy="560343"/>
          </a:xfrm>
          <a:prstGeom prst="rect">
            <a:avLst/>
          </a:prstGeom>
          <a:solidFill>
            <a:schemeClr val="tx1">
              <a:lumMod val="10000"/>
              <a:lumOff val="90000"/>
            </a:schemeClr>
          </a:solidFill>
        </p:spPr>
        <p:txBody>
          <a:bodyPr wrap="square" lIns="504000" tIns="0" rIns="36000" anchor="ctr">
            <a:noAutofit/>
          </a:bodyPr>
          <a:lstStyle/>
          <a:p>
            <a:pPr marL="171450" indent="-171450">
              <a:spcAft>
                <a:spcPts val="400"/>
              </a:spcAft>
              <a:buFont typeface="Webdings" panose="05030102010509060703" pitchFamily="18" charset="2"/>
              <a:buChar char="8"/>
            </a:pPr>
            <a:r>
              <a:rPr lang="de-DE" sz="1100" smtClean="0"/>
              <a:t>Häufig sind Menschen</a:t>
            </a:r>
            <a:r>
              <a:rPr lang="de-DE" sz="1100"/>
              <a:t>, die </a:t>
            </a:r>
            <a:r>
              <a:rPr lang="de-DE" sz="1100" smtClean="0"/>
              <a:t>von </a:t>
            </a:r>
            <a:r>
              <a:rPr lang="de-DE" sz="1100"/>
              <a:t>Energiearmut betroffen sind, </a:t>
            </a:r>
            <a:r>
              <a:rPr lang="de-DE" sz="1100" smtClean="0"/>
              <a:t>keine </a:t>
            </a:r>
            <a:r>
              <a:rPr lang="de-DE" sz="1100"/>
              <a:t>Digital </a:t>
            </a:r>
            <a:r>
              <a:rPr lang="de-DE" sz="1100" smtClean="0"/>
              <a:t>Natives</a:t>
            </a:r>
          </a:p>
          <a:p>
            <a:pPr marL="171450" indent="-171450">
              <a:spcAft>
                <a:spcPts val="400"/>
              </a:spcAft>
              <a:buFont typeface="Webdings" panose="05030102010509060703" pitchFamily="18" charset="2"/>
              <a:buChar char="8"/>
            </a:pPr>
            <a:r>
              <a:rPr lang="de-DE" sz="1100" smtClean="0"/>
              <a:t>Aufgrund von Zeitmangel</a:t>
            </a:r>
            <a:r>
              <a:rPr lang="de-DE" sz="1100"/>
              <a:t>, </a:t>
            </a:r>
            <a:r>
              <a:rPr lang="de-DE" sz="1100" smtClean="0"/>
              <a:t>fehlenden </a:t>
            </a:r>
            <a:r>
              <a:rPr lang="de-DE" sz="1100"/>
              <a:t>Ressourcen und/oder </a:t>
            </a:r>
            <a:r>
              <a:rPr lang="de-DE" sz="1100" smtClean="0"/>
              <a:t>fehlendem </a:t>
            </a:r>
            <a:r>
              <a:rPr lang="de-DE" sz="1100"/>
              <a:t>Bildungshintergrund</a:t>
            </a:r>
            <a:endParaRPr lang="de-AT" sz="1100" dirty="0"/>
          </a:p>
        </p:txBody>
      </p:sp>
      <p:sp>
        <p:nvSpPr>
          <p:cNvPr id="6" name="Rechteck 5"/>
          <p:cNvSpPr/>
          <p:nvPr/>
        </p:nvSpPr>
        <p:spPr>
          <a:xfrm>
            <a:off x="1106743" y="2637901"/>
            <a:ext cx="8122926" cy="338554"/>
          </a:xfrm>
          <a:prstGeom prst="rect">
            <a:avLst/>
          </a:prstGeom>
          <a:solidFill>
            <a:schemeClr val="accent1"/>
          </a:solidFill>
        </p:spPr>
        <p:txBody>
          <a:bodyPr wrap="square" lIns="612000">
            <a:spAutoFit/>
          </a:bodyPr>
          <a:lstStyle/>
          <a:p>
            <a:r>
              <a:rPr lang="de-DE" sz="1600" b="1" i="1" smtClean="0">
                <a:solidFill>
                  <a:schemeClr val="bg1"/>
                </a:solidFill>
              </a:rPr>
              <a:t>Beschränkter Zugang</a:t>
            </a:r>
            <a:endParaRPr lang="de-AT" sz="1600" dirty="0">
              <a:solidFill>
                <a:schemeClr val="bg1"/>
              </a:solidFill>
            </a:endParaRPr>
          </a:p>
        </p:txBody>
      </p:sp>
      <p:sp>
        <p:nvSpPr>
          <p:cNvPr id="3" name="Titel 2"/>
          <p:cNvSpPr>
            <a:spLocks noGrp="1"/>
          </p:cNvSpPr>
          <p:nvPr>
            <p:ph type="title"/>
          </p:nvPr>
        </p:nvSpPr>
        <p:spPr>
          <a:xfrm>
            <a:off x="158942" y="384086"/>
            <a:ext cx="8146240" cy="854968"/>
          </a:xfrm>
        </p:spPr>
        <p:txBody>
          <a:bodyPr/>
          <a:lstStyle/>
          <a:p>
            <a:r>
              <a:rPr lang="de-AT">
                <a:solidFill>
                  <a:schemeClr val="tx2"/>
                </a:solidFill>
              </a:rPr>
              <a:t>Energiearmut auf dem </a:t>
            </a:r>
            <a:r>
              <a:rPr lang="de-AT" smtClean="0">
                <a:solidFill>
                  <a:schemeClr val="tx2"/>
                </a:solidFill>
              </a:rPr>
              <a:t>Vormarsch</a:t>
            </a:r>
            <a:br>
              <a:rPr lang="de-AT" smtClean="0">
                <a:solidFill>
                  <a:schemeClr val="tx2"/>
                </a:solidFill>
              </a:rPr>
            </a:br>
            <a:r>
              <a:rPr lang="de-DE"/>
              <a:t>Erreichen der schwer </a:t>
            </a:r>
            <a:r>
              <a:rPr lang="de-DE" smtClean="0"/>
              <a:t>zugänglichen Zielgruppe</a:t>
            </a:r>
            <a:endParaRPr lang="de-AT" dirty="0"/>
          </a:p>
        </p:txBody>
      </p:sp>
      <p:sp>
        <p:nvSpPr>
          <p:cNvPr id="4" name="Rechteck 3"/>
          <p:cNvSpPr/>
          <p:nvPr/>
        </p:nvSpPr>
        <p:spPr>
          <a:xfrm>
            <a:off x="2322043" y="1541869"/>
            <a:ext cx="7272808" cy="936104"/>
          </a:xfrm>
          <a:prstGeom prst="rect">
            <a:avLst/>
          </a:prstGeom>
          <a:solidFill>
            <a:srgbClr val="E1FBE7"/>
          </a:solidFill>
        </p:spPr>
        <p:txBody>
          <a:bodyPr wrap="square" anchor="ctr" anchorCtr="0">
            <a:noAutofit/>
          </a:bodyPr>
          <a:lstStyle/>
          <a:p>
            <a:endParaRPr lang="de-AT" sz="1400" b="1" dirty="0" smtClean="0"/>
          </a:p>
          <a:p>
            <a:r>
              <a:rPr lang="de-DE" sz="1400" b="1"/>
              <a:t>Lösungen und Maßnahmen zur Senkung des Energieverbrauchs müssen einfach, leicht umsetzbar und kostengünstig sein, um den Bedürfnissen energiearmer Haushalte gerecht zu werden.</a:t>
            </a:r>
            <a:r>
              <a:rPr lang="de-AT" sz="500" b="1" dirty="0" smtClean="0"/>
              <a:t/>
            </a:r>
            <a:br>
              <a:rPr lang="de-AT" sz="500" b="1" dirty="0" smtClean="0"/>
            </a:br>
            <a:endParaRPr lang="de-AT" sz="14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078" y="2637550"/>
            <a:ext cx="900000" cy="8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079" y="3701384"/>
            <a:ext cx="89999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krümmte Verbindung 15"/>
          <p:cNvCxnSpPr/>
          <p:nvPr/>
        </p:nvCxnSpPr>
        <p:spPr>
          <a:xfrm flipV="1">
            <a:off x="9489504" y="6453336"/>
            <a:ext cx="416496" cy="161044"/>
          </a:xfrm>
          <a:prstGeom prst="curvedConnector3">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9" name="Freihandform 18"/>
          <p:cNvSpPr/>
          <p:nvPr/>
        </p:nvSpPr>
        <p:spPr>
          <a:xfrm>
            <a:off x="158942" y="6537960"/>
            <a:ext cx="1736524" cy="137160"/>
          </a:xfrm>
          <a:custGeom>
            <a:avLst/>
            <a:gdLst>
              <a:gd name="connsiteX0" fmla="*/ 0 w 1600200"/>
              <a:gd name="connsiteY0" fmla="*/ 0 h 137160"/>
              <a:gd name="connsiteX1" fmla="*/ 30480 w 1600200"/>
              <a:gd name="connsiteY1" fmla="*/ 137160 h 137160"/>
              <a:gd name="connsiteX2" fmla="*/ 1600200 w 1600200"/>
              <a:gd name="connsiteY2" fmla="*/ 121920 h 137160"/>
              <a:gd name="connsiteX3" fmla="*/ 1356360 w 1600200"/>
              <a:gd name="connsiteY3" fmla="*/ 60960 h 137160"/>
              <a:gd name="connsiteX4" fmla="*/ 1234440 w 1600200"/>
              <a:gd name="connsiteY4" fmla="*/ 38100 h 137160"/>
              <a:gd name="connsiteX5" fmla="*/ 0 w 1600200"/>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137160">
                <a:moveTo>
                  <a:pt x="0" y="0"/>
                </a:moveTo>
                <a:lnTo>
                  <a:pt x="30480" y="137160"/>
                </a:lnTo>
                <a:lnTo>
                  <a:pt x="1600200" y="121920"/>
                </a:lnTo>
                <a:lnTo>
                  <a:pt x="1356360" y="60960"/>
                </a:lnTo>
                <a:lnTo>
                  <a:pt x="1234440" y="381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2000" b="1" dirty="0" smtClean="0">
              <a:solidFill>
                <a:schemeClr val="tx1"/>
              </a:solidFill>
            </a:endParaRPr>
          </a:p>
        </p:txBody>
      </p:sp>
      <p:pic>
        <p:nvPicPr>
          <p:cNvPr id="21" name="Grafik 20"/>
          <p:cNvPicPr>
            <a:picLocks noChangeAspect="1"/>
          </p:cNvPicPr>
          <p:nvPr/>
        </p:nvPicPr>
        <p:blipFill>
          <a:blip r:embed="rId5"/>
          <a:stretch>
            <a:fillRect/>
          </a:stretch>
        </p:blipFill>
        <p:spPr>
          <a:xfrm>
            <a:off x="3823759" y="4659061"/>
            <a:ext cx="2504500" cy="1874797"/>
          </a:xfrm>
          <a:prstGeom prst="rect">
            <a:avLst/>
          </a:prstGeom>
        </p:spPr>
      </p:pic>
      <p:sp>
        <p:nvSpPr>
          <p:cNvPr id="22" name="Rechteck 21"/>
          <p:cNvSpPr/>
          <p:nvPr/>
        </p:nvSpPr>
        <p:spPr>
          <a:xfrm>
            <a:off x="3750967" y="6315445"/>
            <a:ext cx="2650084" cy="275781"/>
          </a:xfrm>
          <a:prstGeom prst="rect">
            <a:avLst/>
          </a:prstGeom>
        </p:spPr>
        <p:txBody>
          <a:bodyPr wrap="none">
            <a:spAutoFit/>
          </a:bodyPr>
          <a:lstStyle/>
          <a:p>
            <a:r>
              <a:rPr lang="de-AT" sz="1192" dirty="0">
                <a:solidFill>
                  <a:schemeClr val="bg1"/>
                </a:solidFill>
              </a:rPr>
              <a:t>© Sabine Seidl DIE UMWELTBERATUNG</a:t>
            </a:r>
          </a:p>
        </p:txBody>
      </p:sp>
    </p:spTree>
    <p:extLst>
      <p:ext uri="{BB962C8B-B14F-4D97-AF65-F5344CB8AC3E}">
        <p14:creationId xmlns:p14="http://schemas.microsoft.com/office/powerpoint/2010/main" val="614473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AEA_Vorlage_Deutsch_4 zu 3_v1">
  <a:themeElements>
    <a:clrScheme name="AEA">
      <a:dk1>
        <a:srgbClr val="323232"/>
      </a:dk1>
      <a:lt1>
        <a:srgbClr val="FFFFFF"/>
      </a:lt1>
      <a:dk2>
        <a:srgbClr val="CE321A"/>
      </a:dk2>
      <a:lt2>
        <a:srgbClr val="BEC800"/>
      </a:lt2>
      <a:accent1>
        <a:srgbClr val="148C32"/>
      </a:accent1>
      <a:accent2>
        <a:srgbClr val="007DBE"/>
      </a:accent2>
      <a:accent3>
        <a:srgbClr val="780A69"/>
      </a:accent3>
      <a:accent4>
        <a:srgbClr val="A50000"/>
      </a:accent4>
      <a:accent5>
        <a:srgbClr val="E66400"/>
      </a:accent5>
      <a:accent6>
        <a:srgbClr val="644132"/>
      </a:accent6>
      <a:hlink>
        <a:srgbClr val="CE321A"/>
      </a:hlink>
      <a:folHlink>
        <a:srgbClr val="3F3F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theme>
</file>

<file path=ppt/theme/theme2.xml><?xml version="1.0" encoding="utf-8"?>
<a:theme xmlns:a="http://schemas.openxmlformats.org/drawingml/2006/main" name="1_AEA_Vorlage_Deutsch_4 zu 3_v1">
  <a:themeElements>
    <a:clrScheme name="AEA">
      <a:dk1>
        <a:srgbClr val="323232"/>
      </a:dk1>
      <a:lt1>
        <a:srgbClr val="FFFFFF"/>
      </a:lt1>
      <a:dk2>
        <a:srgbClr val="CE321A"/>
      </a:dk2>
      <a:lt2>
        <a:srgbClr val="BEC800"/>
      </a:lt2>
      <a:accent1>
        <a:srgbClr val="148C32"/>
      </a:accent1>
      <a:accent2>
        <a:srgbClr val="007DBE"/>
      </a:accent2>
      <a:accent3>
        <a:srgbClr val="780A69"/>
      </a:accent3>
      <a:accent4>
        <a:srgbClr val="A50000"/>
      </a:accent4>
      <a:accent5>
        <a:srgbClr val="E66400"/>
      </a:accent5>
      <a:accent6>
        <a:srgbClr val="644132"/>
      </a:accent6>
      <a:hlink>
        <a:srgbClr val="CE321A"/>
      </a:hlink>
      <a:folHlink>
        <a:srgbClr val="3F3F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AEA_Vorlage_Deutsch_4 zu 3_v1</Template>
  <TotalTime>0</TotalTime>
  <Words>1146</Words>
  <Application>Microsoft Office PowerPoint</Application>
  <PresentationFormat>A4-Papier (210 x 297 mm)</PresentationFormat>
  <Paragraphs>140</Paragraphs>
  <Slides>12</Slides>
  <Notes>9</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Arial</vt:lpstr>
      <vt:lpstr>ArminSoft-Regular</vt:lpstr>
      <vt:lpstr>Calibri</vt:lpstr>
      <vt:lpstr>Times New Roman</vt:lpstr>
      <vt:lpstr>Webdings</vt:lpstr>
      <vt:lpstr>Wingdings</vt:lpstr>
      <vt:lpstr>AEA_Vorlage_Deutsch_4 zu 3_v1</vt:lpstr>
      <vt:lpstr>1_AEA_Vorlage_Deutsch_4 zu 3_v1</vt:lpstr>
      <vt:lpstr>Bildsprache für energiearme Haushalte </vt:lpstr>
      <vt:lpstr>Energiearmut im privaten Mietsektor Unsere Projektziele</vt:lpstr>
      <vt:lpstr>Das ENPOR-Konsortium</vt:lpstr>
      <vt:lpstr>Energiearmut in Österreich Überblick zum Status quo</vt:lpstr>
      <vt:lpstr>Energiearmut im privaten Mietsektor</vt:lpstr>
      <vt:lpstr>Energiearmut im privaten Mietsektor Die Rolle der Mieter*innen</vt:lpstr>
      <vt:lpstr>Überblick über Barrieren und Treiber für Investitionen in Energieeffizienz im privaten Mietsektor</vt:lpstr>
      <vt:lpstr>Bildsprache für energiearme Haushalte Schwer erreichbare Energiekonsument*innen</vt:lpstr>
      <vt:lpstr>Energiearmut auf dem Vormarsch Erreichen der schwer zugänglichen Zielgruppe</vt:lpstr>
      <vt:lpstr>Vermittlung von Information mit grafischen Elementen Erhöhung der Zugänglichkeit</vt:lpstr>
      <vt:lpstr>Pilotphase, Verbreitung und Wirkungsabschätzung Ermöglicht eine nachhaltige und breite Nutzung in der Praxis</vt:lpstr>
      <vt:lpstr>Ihre Ansprechpartner*innen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Idee</dc:title>
  <dc:creator>Christoph Dolna-Gruber</dc:creator>
  <cp:lastModifiedBy>Altan Sahin</cp:lastModifiedBy>
  <cp:revision>398</cp:revision>
  <cp:lastPrinted>2020-02-25T13:26:52Z</cp:lastPrinted>
  <dcterms:created xsi:type="dcterms:W3CDTF">2019-02-26T09:57:28Z</dcterms:created>
  <dcterms:modified xsi:type="dcterms:W3CDTF">2021-09-08T08:55:11Z</dcterms:modified>
</cp:coreProperties>
</file>