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sldIdLst>
    <p:sldId id="257" r:id="rId5"/>
    <p:sldId id="294" r:id="rId6"/>
    <p:sldId id="295" r:id="rId7"/>
    <p:sldId id="300" r:id="rId8"/>
    <p:sldId id="296" r:id="rId9"/>
    <p:sldId id="301" r:id="rId10"/>
    <p:sldId id="298" r:id="rId11"/>
    <p:sldId id="261" r:id="rId12"/>
    <p:sldId id="299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6AB0"/>
    <a:srgbClr val="186BB1"/>
    <a:srgbClr val="226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52" autoAdjust="0"/>
    <p:restoredTop sz="94629" autoAdjust="0"/>
  </p:normalViewPr>
  <p:slideViewPr>
    <p:cSldViewPr>
      <p:cViewPr varScale="1">
        <p:scale>
          <a:sx n="107" d="100"/>
          <a:sy n="107" d="100"/>
        </p:scale>
        <p:origin x="861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90FC8-3EEE-4193-99D2-3BF082A71121}" type="datetimeFigureOut">
              <a:rPr lang="de-AT" smtClean="0"/>
              <a:pPr/>
              <a:t>03.09.2021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29010-55B0-4C3D-B201-78C90F2B35D0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5851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29010-55B0-4C3D-B201-78C90F2B35D0}" type="slidenum">
              <a:rPr lang="de-AT" smtClean="0"/>
              <a:pPr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9272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folie mit Vortrag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28600"/>
            <a:ext cx="875347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04664"/>
            <a:ext cx="1394052" cy="616273"/>
          </a:xfrm>
          <a:prstGeom prst="rect">
            <a:avLst/>
          </a:prstGeom>
        </p:spPr>
      </p:pic>
      <p:sp>
        <p:nvSpPr>
          <p:cNvPr id="14" name="Textplatzhalter 2"/>
          <p:cNvSpPr>
            <a:spLocks noGrp="1"/>
          </p:cNvSpPr>
          <p:nvPr userDrawn="1">
            <p:ph type="body" idx="13" hasCustomPrompt="1"/>
          </p:nvPr>
        </p:nvSpPr>
        <p:spPr>
          <a:xfrm>
            <a:off x="827584" y="1888752"/>
            <a:ext cx="6089230" cy="57062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lang="de-DE" sz="3600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Titel der Präsentation</a:t>
            </a:r>
          </a:p>
        </p:txBody>
      </p:sp>
      <p:sp>
        <p:nvSpPr>
          <p:cNvPr id="15" name="Textplatzhalter 2"/>
          <p:cNvSpPr>
            <a:spLocks noGrp="1"/>
          </p:cNvSpPr>
          <p:nvPr userDrawn="1">
            <p:ph type="body" idx="14" hasCustomPrompt="1"/>
          </p:nvPr>
        </p:nvSpPr>
        <p:spPr>
          <a:xfrm>
            <a:off x="827584" y="2618503"/>
            <a:ext cx="6089230" cy="57062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lang="de-DE" sz="3200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der Präsentation</a:t>
            </a:r>
          </a:p>
        </p:txBody>
      </p:sp>
      <p:sp>
        <p:nvSpPr>
          <p:cNvPr id="16" name="Textplatzhalter 2"/>
          <p:cNvSpPr>
            <a:spLocks noGrp="1"/>
          </p:cNvSpPr>
          <p:nvPr userDrawn="1">
            <p:ph type="body" idx="15" hasCustomPrompt="1"/>
          </p:nvPr>
        </p:nvSpPr>
        <p:spPr>
          <a:xfrm>
            <a:off x="827584" y="3409516"/>
            <a:ext cx="6089230" cy="57062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lang="de-DE" sz="3200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err="1"/>
              <a:t>AutorInnen</a:t>
            </a:r>
            <a:endParaRPr lang="de-DE" dirty="0"/>
          </a:p>
        </p:txBody>
      </p:sp>
      <p:sp>
        <p:nvSpPr>
          <p:cNvPr id="17" name="Textplatzhalter 2"/>
          <p:cNvSpPr>
            <a:spLocks noGrp="1"/>
          </p:cNvSpPr>
          <p:nvPr userDrawn="1">
            <p:ph type="body" idx="16" hasCustomPrompt="1"/>
          </p:nvPr>
        </p:nvSpPr>
        <p:spPr>
          <a:xfrm>
            <a:off x="827584" y="4226532"/>
            <a:ext cx="6089230" cy="57062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lang="de-DE" sz="3200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spcAft>
                <a:spcPts val="2400"/>
              </a:spcAft>
            </a:pPr>
            <a:r>
              <a:rPr lang="de-AT" sz="2400" dirty="0"/>
              <a:t>Ort und Datum der Präsentation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3010126" y="6353924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www.e-think.ac.at</a:t>
            </a:r>
          </a:p>
        </p:txBody>
      </p:sp>
    </p:spTree>
    <p:extLst>
      <p:ext uri="{BB962C8B-B14F-4D97-AF65-F5344CB8AC3E}">
        <p14:creationId xmlns:p14="http://schemas.microsoft.com/office/powerpoint/2010/main" val="174590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28600"/>
            <a:ext cx="875347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04664"/>
            <a:ext cx="1394052" cy="616273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 userDrawn="1">
            <p:ph type="dt" sz="half" idx="10"/>
          </p:nvPr>
        </p:nvSpPr>
        <p:spPr>
          <a:xfrm>
            <a:off x="566192" y="6309320"/>
            <a:ext cx="2133600" cy="365125"/>
          </a:xfrm>
        </p:spPr>
        <p:txBody>
          <a:bodyPr/>
          <a:lstStyle/>
          <a:p>
            <a:fld id="{DA3E7667-5C52-4D78-8451-A10A9D50551F}" type="datetime1">
              <a:rPr lang="de-AT" smtClean="0"/>
              <a:pPr/>
              <a:t>03.09.2021</a:t>
            </a:fld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12"/>
          </p:nvPr>
        </p:nvSpPr>
        <p:spPr>
          <a:xfrm>
            <a:off x="6372200" y="6309320"/>
            <a:ext cx="2133600" cy="365125"/>
          </a:xfrm>
        </p:spPr>
        <p:txBody>
          <a:bodyPr/>
          <a:lstStyle/>
          <a:p>
            <a:fld id="{2C7049F6-B032-4A9C-B2E4-93F7436AF3EC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16" name="Textplatzhalter 2"/>
          <p:cNvSpPr>
            <a:spLocks noGrp="1"/>
          </p:cNvSpPr>
          <p:nvPr userDrawn="1">
            <p:ph type="body" idx="13" hasCustomPrompt="1"/>
          </p:nvPr>
        </p:nvSpPr>
        <p:spPr>
          <a:xfrm>
            <a:off x="827584" y="828116"/>
            <a:ext cx="6089230" cy="57062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lang="de-DE" sz="3600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Inhalt der Präsentation</a:t>
            </a:r>
          </a:p>
        </p:txBody>
      </p:sp>
      <p:sp>
        <p:nvSpPr>
          <p:cNvPr id="17" name="Inhaltsplatzhalter 3"/>
          <p:cNvSpPr>
            <a:spLocks noGrp="1"/>
          </p:cNvSpPr>
          <p:nvPr userDrawn="1">
            <p:ph sz="half" idx="2" hasCustomPrompt="1"/>
          </p:nvPr>
        </p:nvSpPr>
        <p:spPr>
          <a:xfrm>
            <a:off x="827584" y="1844824"/>
            <a:ext cx="7704856" cy="4104456"/>
          </a:xfrm>
          <a:prstGeom prst="rect">
            <a:avLst/>
          </a:prstGeom>
        </p:spPr>
        <p:txBody>
          <a:bodyPr/>
          <a:lstStyle>
            <a:lvl1pPr>
              <a:defRPr sz="3200" baseline="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dirty="0"/>
              <a:t>Kapitel 1</a:t>
            </a:r>
          </a:p>
          <a:p>
            <a:pPr lvl="0"/>
            <a:r>
              <a:rPr lang="de-AT" dirty="0"/>
              <a:t>Kapitel 2</a:t>
            </a:r>
          </a:p>
          <a:p>
            <a:pPr lvl="0"/>
            <a:r>
              <a:rPr lang="de-AT" dirty="0"/>
              <a:t>Kapitel 3</a:t>
            </a:r>
          </a:p>
          <a:p>
            <a:pPr lvl="0"/>
            <a:r>
              <a:rPr lang="de-AT" dirty="0"/>
              <a:t>Kapitel 4</a:t>
            </a:r>
          </a:p>
          <a:p>
            <a:pPr lvl="0"/>
            <a:r>
              <a:rPr lang="de-AT" dirty="0"/>
              <a:t>Kapitel 5</a:t>
            </a:r>
          </a:p>
          <a:p>
            <a:pPr lvl="0"/>
            <a:r>
              <a:rPr lang="de-AT" dirty="0"/>
              <a:t>Kapitel 6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3010126" y="6353924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www.e-think.ac.at</a:t>
            </a:r>
          </a:p>
        </p:txBody>
      </p:sp>
    </p:spTree>
    <p:extLst>
      <p:ext uri="{BB962C8B-B14F-4D97-AF65-F5344CB8AC3E}">
        <p14:creationId xmlns:p14="http://schemas.microsoft.com/office/powerpoint/2010/main" val="371304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28600"/>
            <a:ext cx="875347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04664"/>
            <a:ext cx="1394052" cy="616273"/>
          </a:xfrm>
          <a:prstGeom prst="rect">
            <a:avLst/>
          </a:prstGeom>
        </p:spPr>
      </p:pic>
      <p:sp>
        <p:nvSpPr>
          <p:cNvPr id="4" name="Inhaltsplatzhalter 3"/>
          <p:cNvSpPr>
            <a:spLocks noGrp="1"/>
          </p:cNvSpPr>
          <p:nvPr userDrawn="1">
            <p:ph sz="half" idx="2"/>
          </p:nvPr>
        </p:nvSpPr>
        <p:spPr>
          <a:xfrm>
            <a:off x="683568" y="1556792"/>
            <a:ext cx="7920880" cy="456937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17" name="Textplatzhalter 2"/>
          <p:cNvSpPr>
            <a:spLocks noGrp="1"/>
          </p:cNvSpPr>
          <p:nvPr userDrawn="1">
            <p:ph type="body" idx="13" hasCustomPrompt="1"/>
          </p:nvPr>
        </p:nvSpPr>
        <p:spPr>
          <a:xfrm>
            <a:off x="694263" y="836712"/>
            <a:ext cx="6089230" cy="57062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lang="de-DE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Folienüberschrift</a:t>
            </a:r>
          </a:p>
        </p:txBody>
      </p:sp>
      <p:sp>
        <p:nvSpPr>
          <p:cNvPr id="19" name="Textplatzhalter 2"/>
          <p:cNvSpPr>
            <a:spLocks noGrp="1"/>
          </p:cNvSpPr>
          <p:nvPr userDrawn="1">
            <p:ph type="body" idx="14" hasCustomPrompt="1"/>
          </p:nvPr>
        </p:nvSpPr>
        <p:spPr>
          <a:xfrm>
            <a:off x="707314" y="380947"/>
            <a:ext cx="3888432" cy="43078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Kapitelüberschrift</a:t>
            </a:r>
          </a:p>
        </p:txBody>
      </p:sp>
      <p:sp>
        <p:nvSpPr>
          <p:cNvPr id="16" name="Textfeld 15"/>
          <p:cNvSpPr txBox="1"/>
          <p:nvPr userDrawn="1"/>
        </p:nvSpPr>
        <p:spPr>
          <a:xfrm>
            <a:off x="3010126" y="6353924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www.e-think.ac.at</a:t>
            </a:r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10"/>
          </p:nvPr>
        </p:nvSpPr>
        <p:spPr>
          <a:xfrm>
            <a:off x="566192" y="6309320"/>
            <a:ext cx="2133600" cy="365125"/>
          </a:xfrm>
        </p:spPr>
        <p:txBody>
          <a:bodyPr/>
          <a:lstStyle/>
          <a:p>
            <a:fld id="{6EEC023F-4E3B-42A2-861B-320F7D25B93F}" type="datetime1">
              <a:rPr lang="de-AT" smtClean="0"/>
              <a:pPr/>
              <a:t>03.09.2021</a:t>
            </a:fld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 userDrawn="1">
            <p:ph type="sldNum" sz="quarter" idx="12"/>
          </p:nvPr>
        </p:nvSpPr>
        <p:spPr>
          <a:xfrm>
            <a:off x="6372200" y="6309320"/>
            <a:ext cx="2133600" cy="365125"/>
          </a:xfrm>
        </p:spPr>
        <p:txBody>
          <a:bodyPr/>
          <a:lstStyle/>
          <a:p>
            <a:fld id="{2C7049F6-B032-4A9C-B2E4-93F7436AF3EC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5809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28600"/>
            <a:ext cx="875347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04664"/>
            <a:ext cx="1394052" cy="616273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683568" y="1487271"/>
            <a:ext cx="3888432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 userDrawn="1">
            <p:ph sz="half" idx="2"/>
          </p:nvPr>
        </p:nvSpPr>
        <p:spPr>
          <a:xfrm>
            <a:off x="683568" y="2276871"/>
            <a:ext cx="3888432" cy="384929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 userDrawn="1">
            <p:ph type="body" sz="quarter" idx="3"/>
          </p:nvPr>
        </p:nvSpPr>
        <p:spPr>
          <a:xfrm>
            <a:off x="4716016" y="1484784"/>
            <a:ext cx="3970784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 userDrawn="1">
            <p:ph sz="quarter" idx="4"/>
          </p:nvPr>
        </p:nvSpPr>
        <p:spPr>
          <a:xfrm>
            <a:off x="4716016" y="2276871"/>
            <a:ext cx="3970784" cy="384929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10"/>
          </p:nvPr>
        </p:nvSpPr>
        <p:spPr>
          <a:xfrm>
            <a:off x="566192" y="6309320"/>
            <a:ext cx="2133600" cy="365125"/>
          </a:xfrm>
        </p:spPr>
        <p:txBody>
          <a:bodyPr/>
          <a:lstStyle/>
          <a:p>
            <a:fld id="{6EEC023F-4E3B-42A2-861B-320F7D25B93F}" type="datetime1">
              <a:rPr lang="de-AT" smtClean="0"/>
              <a:pPr/>
              <a:t>03.09.2021</a:t>
            </a:fld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 userDrawn="1">
            <p:ph type="sldNum" sz="quarter" idx="12"/>
          </p:nvPr>
        </p:nvSpPr>
        <p:spPr>
          <a:xfrm>
            <a:off x="6372200" y="6309320"/>
            <a:ext cx="2133600" cy="365125"/>
          </a:xfrm>
        </p:spPr>
        <p:txBody>
          <a:bodyPr/>
          <a:lstStyle/>
          <a:p>
            <a:fld id="{2C7049F6-B032-4A9C-B2E4-93F7436AF3EC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17" name="Textplatzhalter 2"/>
          <p:cNvSpPr>
            <a:spLocks noGrp="1"/>
          </p:cNvSpPr>
          <p:nvPr userDrawn="1">
            <p:ph type="body" idx="13" hasCustomPrompt="1"/>
          </p:nvPr>
        </p:nvSpPr>
        <p:spPr>
          <a:xfrm>
            <a:off x="694263" y="836712"/>
            <a:ext cx="6089230" cy="57062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lang="de-DE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Folienüberschrift</a:t>
            </a:r>
          </a:p>
        </p:txBody>
      </p:sp>
      <p:sp>
        <p:nvSpPr>
          <p:cNvPr id="19" name="Textplatzhalter 2"/>
          <p:cNvSpPr>
            <a:spLocks noGrp="1"/>
          </p:cNvSpPr>
          <p:nvPr userDrawn="1">
            <p:ph type="body" idx="14" hasCustomPrompt="1"/>
          </p:nvPr>
        </p:nvSpPr>
        <p:spPr>
          <a:xfrm>
            <a:off x="707314" y="380947"/>
            <a:ext cx="3888432" cy="43078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Kapitelüberschrift</a:t>
            </a:r>
          </a:p>
        </p:txBody>
      </p:sp>
      <p:sp>
        <p:nvSpPr>
          <p:cNvPr id="16" name="Textfeld 15"/>
          <p:cNvSpPr txBox="1"/>
          <p:nvPr userDrawn="1"/>
        </p:nvSpPr>
        <p:spPr>
          <a:xfrm>
            <a:off x="3010126" y="6353924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www.e-think.ac.at</a:t>
            </a:r>
          </a:p>
        </p:txBody>
      </p:sp>
    </p:spTree>
    <p:extLst>
      <p:ext uri="{BB962C8B-B14F-4D97-AF65-F5344CB8AC3E}">
        <p14:creationId xmlns:p14="http://schemas.microsoft.com/office/powerpoint/2010/main" val="76170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28600"/>
            <a:ext cx="875347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 userDrawn="1"/>
        </p:nvSpPr>
        <p:spPr>
          <a:xfrm>
            <a:off x="3026379" y="6370059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www.e-think.ac.at</a:t>
            </a:r>
          </a:p>
        </p:txBody>
      </p:sp>
      <p:sp>
        <p:nvSpPr>
          <p:cNvPr id="8" name="TextBox 1"/>
          <p:cNvSpPr txBox="1"/>
          <p:nvPr userDrawn="1"/>
        </p:nvSpPr>
        <p:spPr>
          <a:xfrm>
            <a:off x="1425858" y="3969199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400" dirty="0"/>
              <a:t>THANK</a:t>
            </a:r>
            <a:r>
              <a:rPr lang="de-AT" sz="2400" baseline="0" dirty="0"/>
              <a:t> YOU FOR YOUR ATTENTION!</a:t>
            </a:r>
            <a:endParaRPr lang="de-AT" sz="2400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700" y="1819002"/>
            <a:ext cx="4488556" cy="187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30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F8C1B-0FCE-494D-B832-E84E8A056A99}" type="datetime1">
              <a:rPr lang="de-AT" smtClean="0"/>
              <a:pPr/>
              <a:t>03.09.2021</a:t>
            </a:fld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372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049F6-B032-4A9C-B2E4-93F7436AF3EC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4292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3" r:id="rId3"/>
    <p:sldLayoutId id="2147483654" r:id="rId4"/>
    <p:sldLayoutId id="2147483652" r:id="rId5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onforto@e-think.ac.a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3"/>
          </p:nvPr>
        </p:nvSpPr>
        <p:spPr>
          <a:xfrm>
            <a:off x="827584" y="1888752"/>
            <a:ext cx="7416824" cy="2836392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Are local energy and climate action plans aligned to national and EU targets? </a:t>
            </a:r>
          </a:p>
          <a:p>
            <a:pPr algn="ctr">
              <a:spcBef>
                <a:spcPts val="1200"/>
              </a:spcBef>
            </a:pPr>
            <a:r>
              <a:rPr lang="en-US" sz="3200" dirty="0"/>
              <a:t>An assessment of 25 SEAPs and SECAPs across 5 Countries</a:t>
            </a:r>
            <a:endParaRPr lang="en-GB" sz="24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5"/>
          </p:nvPr>
        </p:nvSpPr>
        <p:spPr>
          <a:xfrm>
            <a:off x="827584" y="4802596"/>
            <a:ext cx="6408712" cy="1002668"/>
          </a:xfrm>
        </p:spPr>
        <p:txBody>
          <a:bodyPr/>
          <a:lstStyle/>
          <a:p>
            <a:r>
              <a:rPr lang="de-AT" sz="2000" dirty="0"/>
              <a:t>Giulia Conforto – 08.09.2021</a:t>
            </a:r>
          </a:p>
        </p:txBody>
      </p:sp>
      <p:pic>
        <p:nvPicPr>
          <p:cNvPr id="6" name="Picture 10" descr="eu_fla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14" y="6120814"/>
            <a:ext cx="566594" cy="375850"/>
          </a:xfrm>
          <a:prstGeom prst="rect">
            <a:avLst/>
          </a:prstGeom>
        </p:spPr>
      </p:pic>
      <p:sp>
        <p:nvSpPr>
          <p:cNvPr id="7" name="TextBox 11"/>
          <p:cNvSpPr txBox="1"/>
          <p:nvPr/>
        </p:nvSpPr>
        <p:spPr>
          <a:xfrm>
            <a:off x="1561497" y="6093296"/>
            <a:ext cx="27944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00A7BA"/>
                </a:solidFill>
              </a:rPr>
              <a:t>Funded by the Horizon 2020</a:t>
            </a:r>
            <a:r>
              <a:rPr lang="en-US" sz="1050" baseline="0" dirty="0">
                <a:solidFill>
                  <a:srgbClr val="00A7BA"/>
                </a:solidFill>
              </a:rPr>
              <a:t> programme </a:t>
            </a:r>
          </a:p>
          <a:p>
            <a:r>
              <a:rPr lang="en-US" sz="1050" baseline="0" dirty="0">
                <a:solidFill>
                  <a:srgbClr val="00A7BA"/>
                </a:solidFill>
              </a:rPr>
              <a:t>of the European Union</a:t>
            </a:r>
            <a:endParaRPr lang="en-US" sz="1050" dirty="0">
              <a:solidFill>
                <a:srgbClr val="00A7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10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AT" dirty="0"/>
              <a:t>08.09.2021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49F6-B032-4A9C-B2E4-93F7436AF3EC}" type="slidenum">
              <a:rPr lang="de-AT" smtClean="0"/>
              <a:pPr/>
              <a:t>2</a:t>
            </a:fld>
            <a:endParaRPr lang="de-AT"/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BE4FF440-9157-4835-9D7C-7CC5096B3B6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3568" y="476671"/>
            <a:ext cx="7416824" cy="648073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de-AT" sz="3000" b="1" dirty="0">
                <a:solidFill>
                  <a:srgbClr val="176AB0"/>
                </a:solidFill>
              </a:rPr>
              <a:t>CONTEXT: TARGETS ASSESSMENT </a:t>
            </a: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73239D27-62FC-48C5-901E-E3C8DF7CB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570" y="1384315"/>
            <a:ext cx="7884878" cy="460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</a:pPr>
            <a:r>
              <a:rPr lang="en-GB" altLang="de-DE" sz="2000" b="1" dirty="0"/>
              <a:t>H2020 project PATH2LC</a:t>
            </a:r>
            <a:r>
              <a:rPr lang="en-GB" altLang="de-DE" sz="2000" dirty="0"/>
              <a:t>: 25 SEAP/SECAPs Assessment</a:t>
            </a:r>
          </a:p>
          <a:p>
            <a:pPr marL="342900" indent="-342900" eaLnBrk="0" fontAlgn="base" hangingPunct="0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</a:pPr>
            <a:r>
              <a:rPr lang="en-GB" altLang="de-DE" sz="2000" dirty="0"/>
              <a:t>A significant </a:t>
            </a:r>
            <a:r>
              <a:rPr lang="en-GB" altLang="de-DE" sz="2000" b="1" dirty="0"/>
              <a:t>heterogeneity</a:t>
            </a:r>
            <a:r>
              <a:rPr lang="en-GB" altLang="de-DE" sz="2000" dirty="0"/>
              <a:t> emerged looking at climate targets:</a:t>
            </a:r>
            <a:br>
              <a:rPr lang="en-GB" altLang="de-DE" sz="2000" dirty="0"/>
            </a:br>
            <a:r>
              <a:rPr lang="en-GB" altLang="de-DE" sz="1900" dirty="0"/>
              <a:t>- </a:t>
            </a:r>
            <a:r>
              <a:rPr lang="en-GB" altLang="de-DE" sz="1900" u="sng" dirty="0"/>
              <a:t>Strength</a:t>
            </a:r>
            <a:r>
              <a:rPr lang="en-GB" altLang="de-DE" sz="1900" dirty="0"/>
              <a:t>: legally binding vs voluntary</a:t>
            </a:r>
            <a:br>
              <a:rPr lang="en-GB" altLang="de-DE" sz="1900" dirty="0"/>
            </a:br>
            <a:r>
              <a:rPr lang="en-GB" altLang="de-DE" sz="1900" dirty="0"/>
              <a:t>- </a:t>
            </a:r>
            <a:r>
              <a:rPr lang="en-GB" altLang="de-DE" sz="1900" u="sng" dirty="0"/>
              <a:t>Target types</a:t>
            </a:r>
            <a:r>
              <a:rPr lang="en-GB" altLang="de-DE" sz="1900" dirty="0"/>
              <a:t>: base year, target year, baseline scenario, fixed level</a:t>
            </a:r>
            <a:br>
              <a:rPr lang="en-GB" altLang="de-DE" sz="1900" dirty="0"/>
            </a:br>
            <a:r>
              <a:rPr lang="en-GB" altLang="de-DE" sz="1900" dirty="0"/>
              <a:t>- </a:t>
            </a:r>
            <a:r>
              <a:rPr lang="en-US" sz="1900" u="sng" dirty="0"/>
              <a:t>Target years</a:t>
            </a:r>
            <a:r>
              <a:rPr lang="de-AT" sz="1900" dirty="0"/>
              <a:t>: </a:t>
            </a:r>
            <a:r>
              <a:rPr lang="en-US" sz="1900" dirty="0"/>
              <a:t>2020, 2030, 2050 </a:t>
            </a:r>
            <a:r>
              <a:rPr lang="de-AT" sz="1900" dirty="0" err="1"/>
              <a:t>vs</a:t>
            </a:r>
            <a:r>
              <a:rPr lang="de-AT" sz="1900" dirty="0"/>
              <a:t> </a:t>
            </a:r>
            <a:r>
              <a:rPr lang="en-US" sz="1900" dirty="0"/>
              <a:t>2021, 2024, 2025, 2026, 2035, 2040</a:t>
            </a:r>
            <a:br>
              <a:rPr lang="de-AT" sz="1900" dirty="0"/>
            </a:br>
            <a:r>
              <a:rPr lang="de-AT" sz="1900" dirty="0"/>
              <a:t>- </a:t>
            </a:r>
            <a:r>
              <a:rPr lang="en-US" sz="1900" u="sng" dirty="0"/>
              <a:t>Reference years</a:t>
            </a:r>
            <a:r>
              <a:rPr lang="de-AT" sz="1900" dirty="0"/>
              <a:t>: </a:t>
            </a:r>
            <a:r>
              <a:rPr lang="en-US" sz="1900" dirty="0"/>
              <a:t>1990/2005</a:t>
            </a:r>
            <a:r>
              <a:rPr lang="de-AT" sz="1900" dirty="0"/>
              <a:t> </a:t>
            </a:r>
            <a:r>
              <a:rPr lang="de-AT" sz="1900" dirty="0" err="1"/>
              <a:t>vs</a:t>
            </a:r>
            <a:r>
              <a:rPr lang="de-AT" sz="1900" dirty="0"/>
              <a:t> y</a:t>
            </a:r>
            <a:r>
              <a:rPr lang="en-US" sz="1900" dirty="0"/>
              <a:t>ear of the local action plan</a:t>
            </a:r>
            <a:br>
              <a:rPr lang="de-AT" sz="1900" dirty="0"/>
            </a:br>
            <a:r>
              <a:rPr lang="de-AT" sz="1900" dirty="0"/>
              <a:t>- </a:t>
            </a:r>
            <a:r>
              <a:rPr lang="en-US" sz="1900" u="sng" dirty="0"/>
              <a:t>Units of measure</a:t>
            </a:r>
            <a:r>
              <a:rPr lang="de-AT" sz="1900" dirty="0"/>
              <a:t>: </a:t>
            </a:r>
            <a:r>
              <a:rPr lang="en-US" sz="1900" dirty="0"/>
              <a:t>percentage vs absolute values, GWh vs PJ vs </a:t>
            </a:r>
            <a:r>
              <a:rPr lang="en-US" sz="1900" dirty="0" err="1"/>
              <a:t>ktoe</a:t>
            </a:r>
            <a:br>
              <a:rPr lang="de-AT" sz="1900" dirty="0"/>
            </a:br>
            <a:r>
              <a:rPr lang="de-AT" sz="1900" dirty="0"/>
              <a:t>- </a:t>
            </a:r>
            <a:r>
              <a:rPr lang="en-US" sz="1900" u="sng" dirty="0"/>
              <a:t>Parameters</a:t>
            </a:r>
            <a:r>
              <a:rPr lang="de-AT" sz="1900" dirty="0"/>
              <a:t>: </a:t>
            </a:r>
            <a:r>
              <a:rPr lang="en-US" sz="1900" dirty="0"/>
              <a:t>CO2 vs GHG emissions, energy from RES vs installed capacity, energy efficiency vs final/primary energy consumption…</a:t>
            </a:r>
            <a:endParaRPr lang="en-GB" altLang="de-DE" sz="1900" dirty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Blip>
                <a:blip r:embed="rId2"/>
              </a:buBlip>
              <a:tabLst/>
            </a:pPr>
            <a:r>
              <a:rPr lang="en-GB" altLang="de-DE" sz="2000" dirty="0"/>
              <a:t>Local climate targets resulted </a:t>
            </a:r>
            <a:r>
              <a:rPr lang="en-GB" altLang="de-DE" sz="2000" b="1" dirty="0"/>
              <a:t>non directly comparable.</a:t>
            </a:r>
            <a:endParaRPr lang="en-GB" altLang="de-DE" sz="2000" dirty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Blip>
                <a:blip r:embed="rId2"/>
              </a:buBlip>
              <a:tabLst/>
            </a:pPr>
            <a:r>
              <a:rPr lang="en-GB" altLang="de-DE" sz="2000" dirty="0"/>
              <a:t>A question arose: </a:t>
            </a:r>
            <a:r>
              <a:rPr lang="en-US" altLang="de-DE" sz="2000" b="1" dirty="0"/>
              <a:t>Are local climate targets aligned to national and EU targets? To what extent?</a:t>
            </a:r>
            <a:endParaRPr lang="en-GB" alt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753727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49F6-B032-4A9C-B2E4-93F7436AF3EC}" type="slidenum">
              <a:rPr lang="de-AT" smtClean="0"/>
              <a:pPr/>
              <a:t>3</a:t>
            </a:fld>
            <a:endParaRPr lang="de-AT"/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BE4FF440-9157-4835-9D7C-7CC5096B3B6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3568" y="476671"/>
            <a:ext cx="7416824" cy="648073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de-AT" sz="3000" b="1" dirty="0">
                <a:solidFill>
                  <a:srgbClr val="176AB0"/>
                </a:solidFill>
              </a:rPr>
              <a:t>THE HARMONIZATION CONCEPT</a:t>
            </a: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73239D27-62FC-48C5-901E-E3C8DF7CB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1052736"/>
            <a:ext cx="7704860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Blip>
                <a:blip r:embed="rId2"/>
              </a:buBlip>
              <a:tabLst>
                <a:tab pos="446088" algn="l"/>
              </a:tabLst>
            </a:pPr>
            <a:r>
              <a:rPr lang="en-GB" altLang="de-DE" dirty="0"/>
              <a:t>Climate and Energy </a:t>
            </a:r>
            <a:r>
              <a:rPr lang="en-GB" altLang="de-DE" b="1" dirty="0"/>
              <a:t>Targets Collection</a:t>
            </a:r>
            <a:r>
              <a:rPr lang="en-GB" altLang="de-DE" dirty="0"/>
              <a:t>: </a:t>
            </a:r>
            <a:br>
              <a:rPr lang="en-GB" altLang="de-DE" dirty="0"/>
            </a:br>
            <a:r>
              <a:rPr lang="en-GB" altLang="de-DE" dirty="0"/>
              <a:t>	- Emissions, Efficiency, Renewable</a:t>
            </a:r>
            <a:br>
              <a:rPr lang="en-GB" altLang="de-DE" dirty="0"/>
            </a:br>
            <a:r>
              <a:rPr lang="en-GB" altLang="de-DE" dirty="0"/>
              <a:t>	- Local (SEAP/SECAP), National (NECP, NEEAP) European (EU Commission)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buClrTx/>
              <a:buSzTx/>
              <a:buBlip>
                <a:blip r:embed="rId2"/>
              </a:buBlip>
              <a:tabLst>
                <a:tab pos="446088" algn="l"/>
              </a:tabLst>
            </a:pPr>
            <a:r>
              <a:rPr lang="en-GB" altLang="de-DE" dirty="0"/>
              <a:t>The </a:t>
            </a:r>
            <a:r>
              <a:rPr lang="en-GB" altLang="de-DE" b="1" dirty="0"/>
              <a:t>Harmonization gap</a:t>
            </a:r>
            <a:r>
              <a:rPr lang="en-GB" altLang="de-DE" dirty="0"/>
              <a:t>:</a:t>
            </a:r>
            <a:br>
              <a:rPr lang="en-GB" altLang="de-DE" dirty="0"/>
            </a:br>
            <a:r>
              <a:rPr lang="en-GB" altLang="de-DE" dirty="0"/>
              <a:t>local level: only one energy balance and emission inventory (action plan)</a:t>
            </a:r>
            <a:br>
              <a:rPr lang="en-GB" altLang="de-DE" dirty="0"/>
            </a:br>
            <a:r>
              <a:rPr lang="en-GB" altLang="de-DE" dirty="0"/>
              <a:t>national level: yearly energy balances and emission inventories since 1990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buClrTx/>
              <a:buSzTx/>
              <a:buBlip>
                <a:blip r:embed="rId2"/>
              </a:buBlip>
              <a:tabLst>
                <a:tab pos="446088" algn="l"/>
              </a:tabLst>
            </a:pPr>
            <a:r>
              <a:rPr lang="en-GB" altLang="de-DE" dirty="0"/>
              <a:t>The idea behind the harmonization process: </a:t>
            </a:r>
            <a:r>
              <a:rPr lang="en-GB" altLang="de-DE" b="1" dirty="0"/>
              <a:t>use national values as a proxy to estimate local missing reference values</a:t>
            </a:r>
          </a:p>
        </p:txBody>
      </p:sp>
      <p:sp>
        <p:nvSpPr>
          <p:cNvPr id="7" name="Datumsplatzhalter 4">
            <a:extLst>
              <a:ext uri="{FF2B5EF4-FFF2-40B4-BE49-F238E27FC236}">
                <a16:creationId xmlns:a16="http://schemas.microsoft.com/office/drawing/2014/main" id="{E147DD35-B32C-4A41-9648-5F3610F894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192" y="6309320"/>
            <a:ext cx="2133600" cy="365125"/>
          </a:xfrm>
        </p:spPr>
        <p:txBody>
          <a:bodyPr/>
          <a:lstStyle/>
          <a:p>
            <a:r>
              <a:rPr lang="de-AT" dirty="0"/>
              <a:t>08.09.2021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2C48FE-2DFB-4FD3-8EFB-C326B2C3F62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789320"/>
            <a:ext cx="4140000" cy="25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887E8F4-9E04-4B7B-BF30-65E391623EC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0" y="3789320"/>
            <a:ext cx="4032000" cy="252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710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49F6-B032-4A9C-B2E4-93F7436AF3EC}" type="slidenum">
              <a:rPr lang="de-AT" smtClean="0"/>
              <a:pPr/>
              <a:t>4</a:t>
            </a:fld>
            <a:endParaRPr lang="de-AT"/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BE4FF440-9157-4835-9D7C-7CC5096B3B6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3568" y="476671"/>
            <a:ext cx="7416824" cy="648073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de-AT" sz="3000" b="1" dirty="0">
                <a:solidFill>
                  <a:srgbClr val="176AB0"/>
                </a:solidFill>
              </a:rPr>
              <a:t>METHODOLOGY: HARMONIZATION</a:t>
            </a:r>
          </a:p>
        </p:txBody>
      </p:sp>
      <p:sp>
        <p:nvSpPr>
          <p:cNvPr id="10" name="Datumsplatzhalter 4">
            <a:extLst>
              <a:ext uri="{FF2B5EF4-FFF2-40B4-BE49-F238E27FC236}">
                <a16:creationId xmlns:a16="http://schemas.microsoft.com/office/drawing/2014/main" id="{FA895D99-35FD-4EEC-96FE-350EC27A5A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192" y="6309320"/>
            <a:ext cx="2133600" cy="365125"/>
          </a:xfrm>
        </p:spPr>
        <p:txBody>
          <a:bodyPr/>
          <a:lstStyle/>
          <a:p>
            <a:r>
              <a:rPr lang="de-AT" dirty="0"/>
              <a:t>08.09.2021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8153CDCB-B377-4770-83B1-F45F09EAE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1273220"/>
            <a:ext cx="7822232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</a:pPr>
            <a:r>
              <a:rPr lang="en-GB" altLang="de-DE" sz="2000" b="1" dirty="0"/>
              <a:t>Emissions</a:t>
            </a:r>
            <a:r>
              <a:rPr lang="en-GB" altLang="de-DE" sz="2000" dirty="0"/>
              <a:t>: </a:t>
            </a:r>
            <a:br>
              <a:rPr lang="en-GB" altLang="de-DE" sz="2000" dirty="0"/>
            </a:br>
            <a:r>
              <a:rPr lang="en-GB" altLang="de-DE" sz="2000" dirty="0"/>
              <a:t>1. Create Total GHG Emission Index at national level, </a:t>
            </a:r>
            <a:br>
              <a:rPr lang="en-GB" altLang="de-DE" sz="2000" dirty="0"/>
            </a:br>
            <a:r>
              <a:rPr lang="en-GB" altLang="de-DE" sz="2000" dirty="0"/>
              <a:t>2. Back-cast local emissions to estimate 1990 value, </a:t>
            </a:r>
            <a:br>
              <a:rPr lang="en-GB" altLang="de-DE" sz="2000" dirty="0"/>
            </a:br>
            <a:r>
              <a:rPr lang="en-GB" altLang="de-DE" sz="2000" dirty="0"/>
              <a:t>3. Calculate local target as absolute values, </a:t>
            </a:r>
            <a:br>
              <a:rPr lang="en-GB" altLang="de-DE" sz="2000" dirty="0"/>
            </a:br>
            <a:r>
              <a:rPr lang="en-GB" altLang="de-DE" sz="2000" dirty="0"/>
              <a:t>4. Express local target as % of the estimated 1990 local emission value,</a:t>
            </a:r>
            <a:br>
              <a:rPr lang="en-GB" altLang="de-DE" sz="2000" dirty="0"/>
            </a:br>
            <a:r>
              <a:rPr lang="en-GB" altLang="de-DE" sz="2000" dirty="0"/>
              <a:t>5. Express national targets as % of each local base year.</a:t>
            </a:r>
          </a:p>
          <a:p>
            <a:pPr marL="342900" indent="-342900" eaLnBrk="0" fontAlgn="base" hangingPunct="0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</a:pPr>
            <a:r>
              <a:rPr lang="en-GB" altLang="de-DE" sz="2000" b="1" dirty="0"/>
              <a:t>Renewables</a:t>
            </a:r>
            <a:r>
              <a:rPr lang="en-GB" altLang="de-DE" sz="2000" dirty="0"/>
              <a:t>: mostly directly comparable. Only where expressed as fixed level, absolute value of RES production is converted in % of target year expected final consumption. Exception: installed capacity.</a:t>
            </a:r>
          </a:p>
          <a:p>
            <a:pPr marL="342900" indent="-342900" eaLnBrk="0" fontAlgn="base" hangingPunct="0">
              <a:spcBef>
                <a:spcPts val="1200"/>
              </a:spcBef>
              <a:spcAft>
                <a:spcPts val="1200"/>
              </a:spcAft>
              <a:buBlip>
                <a:blip r:embed="rId2"/>
              </a:buBlip>
            </a:pPr>
            <a:r>
              <a:rPr lang="en-GB" altLang="de-DE" sz="2000" b="1" dirty="0"/>
              <a:t>Efficiency</a:t>
            </a:r>
            <a:r>
              <a:rPr lang="en-GB" altLang="de-DE" sz="2000" dirty="0"/>
              <a:t>: process similar to emission targets harmonization, using a National Final energy Consumption Index for base year goals and a Reference Scenario Index for baseline scenario goals.</a:t>
            </a:r>
          </a:p>
        </p:txBody>
      </p:sp>
    </p:spTree>
    <p:extLst>
      <p:ext uri="{BB962C8B-B14F-4D97-AF65-F5344CB8AC3E}">
        <p14:creationId xmlns:p14="http://schemas.microsoft.com/office/powerpoint/2010/main" val="1871777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49F6-B032-4A9C-B2E4-93F7436AF3EC}" type="slidenum">
              <a:rPr lang="de-AT" smtClean="0"/>
              <a:pPr/>
              <a:t>5</a:t>
            </a:fld>
            <a:endParaRPr lang="de-AT"/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BE4FF440-9157-4835-9D7C-7CC5096B3B6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3568" y="476671"/>
            <a:ext cx="7416824" cy="648073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de-AT" sz="3000" b="1" dirty="0">
                <a:solidFill>
                  <a:srgbClr val="176AB0"/>
                </a:solidFill>
              </a:rPr>
              <a:t>RESULTS &amp; FINDINGS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19E224-D3F0-4284-BAA8-1C249ACED1A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7920880" cy="482453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Datumsplatzhalter 4">
            <a:extLst>
              <a:ext uri="{FF2B5EF4-FFF2-40B4-BE49-F238E27FC236}">
                <a16:creationId xmlns:a16="http://schemas.microsoft.com/office/drawing/2014/main" id="{6C4555A5-FCCB-43D0-BEC0-4F7E9821AF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192" y="6309320"/>
            <a:ext cx="2133600" cy="365125"/>
          </a:xfrm>
        </p:spPr>
        <p:txBody>
          <a:bodyPr/>
          <a:lstStyle/>
          <a:p>
            <a:r>
              <a:rPr lang="de-AT" dirty="0"/>
              <a:t>08.09.2021</a:t>
            </a:r>
          </a:p>
        </p:txBody>
      </p:sp>
    </p:spTree>
    <p:extLst>
      <p:ext uri="{BB962C8B-B14F-4D97-AF65-F5344CB8AC3E}">
        <p14:creationId xmlns:p14="http://schemas.microsoft.com/office/powerpoint/2010/main" val="2111533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49F6-B032-4A9C-B2E4-93F7436AF3EC}" type="slidenum">
              <a:rPr lang="de-AT" smtClean="0"/>
              <a:pPr/>
              <a:t>6</a:t>
            </a:fld>
            <a:endParaRPr lang="de-AT"/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BE4FF440-9157-4835-9D7C-7CC5096B3B6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3568" y="476671"/>
            <a:ext cx="7416824" cy="648073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de-AT" sz="3000" b="1" dirty="0">
                <a:solidFill>
                  <a:srgbClr val="176AB0"/>
                </a:solidFill>
              </a:rPr>
              <a:t>RESULTS &amp; FINDINGS</a:t>
            </a:r>
          </a:p>
        </p:txBody>
      </p:sp>
      <p:sp>
        <p:nvSpPr>
          <p:cNvPr id="9" name="Datumsplatzhalter 4">
            <a:extLst>
              <a:ext uri="{FF2B5EF4-FFF2-40B4-BE49-F238E27FC236}">
                <a16:creationId xmlns:a16="http://schemas.microsoft.com/office/drawing/2014/main" id="{6C4555A5-FCCB-43D0-BEC0-4F7E9821AF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192" y="6309320"/>
            <a:ext cx="2133600" cy="365125"/>
          </a:xfrm>
        </p:spPr>
        <p:txBody>
          <a:bodyPr/>
          <a:lstStyle/>
          <a:p>
            <a:r>
              <a:rPr lang="de-AT" dirty="0"/>
              <a:t>08.09.2021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43B661-DB1C-456C-B839-6872E997C2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1101159"/>
            <a:ext cx="8432766" cy="52698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4931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49F6-B032-4A9C-B2E4-93F7436AF3EC}" type="slidenum">
              <a:rPr lang="de-AT" smtClean="0"/>
              <a:pPr/>
              <a:t>7</a:t>
            </a:fld>
            <a:endParaRPr lang="de-AT"/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BE4FF440-9157-4835-9D7C-7CC5096B3B6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3568" y="476671"/>
            <a:ext cx="7416824" cy="648073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de-AT" sz="3000" b="1" dirty="0">
                <a:solidFill>
                  <a:srgbClr val="176AB0"/>
                </a:solidFill>
              </a:rPr>
              <a:t>DISCUSSION</a:t>
            </a: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73239D27-62FC-48C5-901E-E3C8DF7CB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1169457"/>
            <a:ext cx="770486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Blip>
                <a:blip r:embed="rId2"/>
              </a:buBlip>
              <a:tabLst/>
            </a:pPr>
            <a:r>
              <a:rPr lang="en-GB" altLang="de-DE" sz="2000" dirty="0"/>
              <a:t>Assumptions: index as proxy, linear interpolation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Blip>
                <a:blip r:embed="rId2"/>
              </a:buBlip>
              <a:tabLst/>
            </a:pPr>
            <a:r>
              <a:rPr lang="en-GB" altLang="de-DE" sz="2000" dirty="0"/>
              <a:t>Some targets remain not comparable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Blip>
                <a:blip r:embed="rId2"/>
              </a:buBlip>
              <a:tabLst/>
            </a:pPr>
            <a:r>
              <a:rPr lang="en-GB" altLang="de-DE" sz="2000" dirty="0"/>
              <a:t>Even carbon neutrality has many definitions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96074DF0-9852-4EF5-958C-3FECA6E6827B}"/>
              </a:ext>
            </a:extLst>
          </p:cNvPr>
          <p:cNvSpPr txBox="1">
            <a:spLocks/>
          </p:cNvSpPr>
          <p:nvPr/>
        </p:nvSpPr>
        <p:spPr>
          <a:xfrm>
            <a:off x="683568" y="2636911"/>
            <a:ext cx="7416824" cy="64807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de-DE" sz="3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de-AT" sz="3000" b="1" dirty="0">
                <a:solidFill>
                  <a:srgbClr val="176AB0"/>
                </a:solidFill>
              </a:rPr>
              <a:t>CONCLUSIONS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B87C165-C777-47FD-A10B-E8F6E2A96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3317792"/>
            <a:ext cx="7894240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Blip>
                <a:blip r:embed="rId2"/>
              </a:buBlip>
              <a:tabLst/>
            </a:pPr>
            <a:r>
              <a:rPr lang="en-US" altLang="de-DE" sz="2000" dirty="0"/>
              <a:t>Most of local climate targets assessed are not set or not aligned to national and EU policies.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Blip>
                <a:blip r:embed="rId2"/>
              </a:buBlip>
              <a:tabLst/>
            </a:pPr>
            <a:r>
              <a:rPr lang="en-US" altLang="de-DE" sz="2000" dirty="0"/>
              <a:t>It is still a success to see so many cities committing voluntarily to any climate target.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Blip>
                <a:blip r:embed="rId2"/>
              </a:buBlip>
              <a:tabLst/>
            </a:pPr>
            <a:r>
              <a:rPr lang="en-US" altLang="de-DE" sz="2000" dirty="0"/>
              <a:t>Scenario calculations with the Invert/</a:t>
            </a:r>
            <a:r>
              <a:rPr lang="en-US" altLang="de-DE" sz="2000" dirty="0" err="1"/>
              <a:t>Opt</a:t>
            </a:r>
            <a:r>
              <a:rPr lang="en-US" altLang="de-DE" sz="2000" dirty="0"/>
              <a:t> model and </a:t>
            </a:r>
            <a:r>
              <a:rPr lang="en-US" altLang="de-DE" sz="2000" dirty="0" err="1"/>
              <a:t>enerfirst</a:t>
            </a:r>
            <a:r>
              <a:rPr lang="en-US" altLang="de-DE" sz="2000" dirty="0"/>
              <a:t> scenarios on heat demand in buildings greatly favored building renovation.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Blip>
                <a:blip r:embed="rId2"/>
              </a:buBlip>
              <a:tabLst/>
            </a:pPr>
            <a:r>
              <a:rPr lang="en-US" altLang="de-DE" sz="2000" dirty="0"/>
              <a:t>Energy Efficiency was the most overlooked area, but the most crucial area to tackle to achieve carbon neutrality by 2050.</a:t>
            </a:r>
          </a:p>
        </p:txBody>
      </p:sp>
      <p:sp>
        <p:nvSpPr>
          <p:cNvPr id="9" name="Datumsplatzhalter 4">
            <a:extLst>
              <a:ext uri="{FF2B5EF4-FFF2-40B4-BE49-F238E27FC236}">
                <a16:creationId xmlns:a16="http://schemas.microsoft.com/office/drawing/2014/main" id="{135C3493-7C2B-4600-AD1C-D2488A74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192" y="6309320"/>
            <a:ext cx="2133600" cy="365125"/>
          </a:xfrm>
        </p:spPr>
        <p:txBody>
          <a:bodyPr/>
          <a:lstStyle/>
          <a:p>
            <a:r>
              <a:rPr lang="de-AT" dirty="0"/>
              <a:t>08.09.2021</a:t>
            </a:r>
          </a:p>
        </p:txBody>
      </p:sp>
    </p:spTree>
    <p:extLst>
      <p:ext uri="{BB962C8B-B14F-4D97-AF65-F5344CB8AC3E}">
        <p14:creationId xmlns:p14="http://schemas.microsoft.com/office/powerpoint/2010/main" val="58337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F1DCD88F-4ECE-4157-B072-9B7BD7E71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884" y="4905891"/>
            <a:ext cx="78222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0" fontAlgn="base" latinLnBrk="0" hangingPunct="0">
              <a:lnSpc>
                <a:spcPct val="100000"/>
              </a:lnSpc>
              <a:buClrTx/>
              <a:buSzTx/>
              <a:tabLst/>
            </a:pPr>
            <a:r>
              <a:rPr lang="de-AT" altLang="de-DE" sz="2400" u="none" dirty="0"/>
              <a:t>Giulia Conforto – </a:t>
            </a:r>
            <a:r>
              <a:rPr lang="de-AT" altLang="de-DE" sz="2400" u="none" dirty="0">
                <a:hlinkClick r:id="rId3"/>
              </a:rPr>
              <a:t>conforto@e-think.ac.at</a:t>
            </a:r>
            <a:endParaRPr lang="de-AT" altLang="de-DE" sz="2400" u="none" dirty="0"/>
          </a:p>
        </p:txBody>
      </p:sp>
    </p:spTree>
    <p:extLst>
      <p:ext uri="{BB962C8B-B14F-4D97-AF65-F5344CB8AC3E}">
        <p14:creationId xmlns:p14="http://schemas.microsoft.com/office/powerpoint/2010/main" val="661279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49F6-B032-4A9C-B2E4-93F7436AF3EC}" type="slidenum">
              <a:rPr lang="de-AT" smtClean="0"/>
              <a:pPr/>
              <a:t>9</a:t>
            </a:fld>
            <a:endParaRPr lang="de-AT"/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BE4FF440-9157-4835-9D7C-7CC5096B3B6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3568" y="476671"/>
            <a:ext cx="7416824" cy="648073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de-AT" sz="3000" b="1" dirty="0">
                <a:solidFill>
                  <a:srgbClr val="176AB0"/>
                </a:solidFill>
              </a:rPr>
              <a:t>METHODOLOGY: NUMERICAL EXAMPLE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EFC253-2903-4B1C-87D7-215EEEB9061E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50"/>
          <a:stretch/>
        </p:blipFill>
        <p:spPr bwMode="auto">
          <a:xfrm>
            <a:off x="791580" y="1149049"/>
            <a:ext cx="7560839" cy="52532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Datumsplatzhalter 4">
            <a:extLst>
              <a:ext uri="{FF2B5EF4-FFF2-40B4-BE49-F238E27FC236}">
                <a16:creationId xmlns:a16="http://schemas.microsoft.com/office/drawing/2014/main" id="{6EC680E6-8651-410E-A344-52BB60AA3B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192" y="6309320"/>
            <a:ext cx="2133600" cy="365125"/>
          </a:xfrm>
        </p:spPr>
        <p:txBody>
          <a:bodyPr/>
          <a:lstStyle/>
          <a:p>
            <a:r>
              <a:rPr lang="de-AT" dirty="0"/>
              <a:t>08.09.2021</a:t>
            </a:r>
          </a:p>
        </p:txBody>
      </p:sp>
    </p:spTree>
    <p:extLst>
      <p:ext uri="{BB962C8B-B14F-4D97-AF65-F5344CB8AC3E}">
        <p14:creationId xmlns:p14="http://schemas.microsoft.com/office/powerpoint/2010/main" val="322246503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245C8EC17C0D4F93A46806DAFD89C7" ma:contentTypeVersion="11" ma:contentTypeDescription="Create a new document." ma:contentTypeScope="" ma:versionID="0b07978a01b6fdcc78a11f4ea7af0a9f">
  <xsd:schema xmlns:xsd="http://www.w3.org/2001/XMLSchema" xmlns:xs="http://www.w3.org/2001/XMLSchema" xmlns:p="http://schemas.microsoft.com/office/2006/metadata/properties" xmlns:ns2="e7fa2e1d-2db0-4d46-8da7-453c2ef6588b" xmlns:ns3="405502ff-106f-4108-9308-b79397b436ce" targetNamespace="http://schemas.microsoft.com/office/2006/metadata/properties" ma:root="true" ma:fieldsID="5af1c83f546fba5be7a2a5476847bd45" ns2:_="" ns3:_="">
    <xsd:import namespace="e7fa2e1d-2db0-4d46-8da7-453c2ef6588b"/>
    <xsd:import namespace="405502ff-106f-4108-9308-b79397b436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a2e1d-2db0-4d46-8da7-453c2ef658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5502ff-106f-4108-9308-b79397b436c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E22B6F-341C-4867-BA77-43F68A93819D}">
  <ds:schemaRefs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7fa2e1d-2db0-4d46-8da7-453c2ef6588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6BB77C9-194E-4108-AE5A-24E04AE6C0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2B6F2A-8B82-4D5B-B711-CD52687078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a2e1d-2db0-4d46-8da7-453c2ef6588b"/>
    <ds:schemaRef ds:uri="405502ff-106f-4108-9308-b79397b436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Larissa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Giulia Conforto</dc:creator>
  <cp:lastModifiedBy>Giulia Conforto</cp:lastModifiedBy>
  <cp:revision>20</cp:revision>
  <dcterms:created xsi:type="dcterms:W3CDTF">2020-10-13T09:13:51Z</dcterms:created>
  <dcterms:modified xsi:type="dcterms:W3CDTF">2021-09-08T08:32:50Z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0x010100D6245C8EC17C0D4F93A46806DAFD89C7</vt:lpwstr>
  </property>
</Properties>
</file>