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74" r:id="rId4"/>
    <p:sldId id="268" r:id="rId5"/>
    <p:sldId id="269" r:id="rId6"/>
    <p:sldId id="270" r:id="rId7"/>
    <p:sldId id="273" r:id="rId8"/>
    <p:sldId id="271" r:id="rId9"/>
    <p:sldId id="272" r:id="rId10"/>
    <p:sldId id="275" r:id="rId11"/>
    <p:sldId id="258" r:id="rId12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4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FF3"/>
    <a:srgbClr val="E63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818" autoAdjust="0"/>
  </p:normalViewPr>
  <p:slideViewPr>
    <p:cSldViewPr snapToGrid="0" snapToObjects="1">
      <p:cViewPr varScale="1">
        <p:scale>
          <a:sx n="98" d="100"/>
          <a:sy n="98" d="100"/>
        </p:scale>
        <p:origin x="318" y="84"/>
      </p:cViewPr>
      <p:guideLst>
        <p:guide orient="horz" pos="524"/>
        <p:guide orient="horz" pos="2902"/>
        <p:guide pos="345"/>
        <p:guide pos="5366"/>
      </p:guideLst>
    </p:cSldViewPr>
  </p:slideViewPr>
  <p:outlineViewPr>
    <p:cViewPr>
      <p:scale>
        <a:sx n="33" d="100"/>
        <a:sy n="33" d="100"/>
      </p:scale>
      <p:origin x="36" y="4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1266" y="-137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2016" y="9430306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A4F87B00-D7D7-4E73-88E5-5DF5797B2681}" type="datetimeFigureOut">
              <a:rPr lang="de-AT" smtClean="0"/>
              <a:t>02.09.2021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5659" y="9428583"/>
            <a:ext cx="904784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‹Nr.›</a:t>
            </a:fld>
            <a:endParaRPr lang="de-AT" dirty="0"/>
          </a:p>
        </p:txBody>
      </p:sp>
      <p:pic>
        <p:nvPicPr>
          <p:cNvPr id="7" name="Grafik 6" descr="Bundesministerium &#10;&#10;&#10;&#10;Klimaschutz, Umwelt, Energie, Mobilität, Innovation und Technologi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00" y="432000"/>
            <a:ext cx="1476000" cy="4642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2016" y="942858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64F923B6-97FF-4AF0-A17D-1758840DBBE2}" type="datetimeFigureOut">
              <a:rPr lang="de-AT" smtClean="0"/>
              <a:t>02.09.2021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7500" y="674688"/>
            <a:ext cx="7432675" cy="4181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4894" y="4963319"/>
            <a:ext cx="5090351" cy="42188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5659" y="9428582"/>
            <a:ext cx="904784" cy="4980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/>
            </a:lvl1pPr>
          </a:lstStyle>
          <a:p>
            <a:fld id="{F0A5DA3B-92D6-4D4B-9895-D15CB563B5E4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A5DA3B-92D6-4D4B-9895-D15CB563B5E4}" type="slidenum">
              <a:rPr kumimoji="0" lang="de-A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A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007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800" cy="51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293200"/>
            <a:ext cx="7978526" cy="1389600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bmk.gv.at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224000"/>
            <a:ext cx="7978526" cy="997200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 smtClean="0"/>
              <a:t>Titelmasterformat </a:t>
            </a:r>
            <a:br>
              <a:rPr lang="de-DE" dirty="0" smtClean="0"/>
            </a:br>
            <a:r>
              <a:rPr lang="de-DE" dirty="0" smtClean="0"/>
              <a:t>durch Klicken bearbeiten</a:t>
            </a:r>
            <a:endParaRPr lang="de-AT" dirty="0"/>
          </a:p>
        </p:txBody>
      </p:sp>
      <p:pic>
        <p:nvPicPr>
          <p:cNvPr id="8" name="Grafik 7" descr="Bundesministerium &#10;&#10;&#10;&#10;Klimaschutz, Umwelt, Energie, Mobilität, Innovation und Technologie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00" y="208800"/>
            <a:ext cx="3023870" cy="939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792800"/>
            <a:ext cx="7978775" cy="2815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224000"/>
            <a:ext cx="7978525" cy="62209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800000"/>
            <a:ext cx="7978775" cy="280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800000"/>
            <a:ext cx="3813175" cy="280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800000"/>
            <a:ext cx="3812400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800000"/>
            <a:ext cx="38385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800000"/>
            <a:ext cx="38385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800000"/>
            <a:ext cx="79787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173600"/>
            <a:ext cx="5389200" cy="1062000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</a:t>
            </a:r>
            <a:br>
              <a:rPr lang="de-DE" dirty="0" smtClean="0"/>
            </a:br>
            <a:r>
              <a:rPr lang="de-DE" dirty="0" smtClean="0"/>
              <a:t>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4370" cy="51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792800"/>
            <a:ext cx="7978525" cy="281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 </a:t>
            </a:r>
            <a:br>
              <a:rPr lang="de-DE" dirty="0" smtClean="0"/>
            </a:br>
            <a:r>
              <a:rPr lang="de-DE" dirty="0" smtClean="0"/>
              <a:t>Erste Ebene </a:t>
            </a:r>
          </a:p>
          <a:p>
            <a:pPr lvl="1"/>
            <a:r>
              <a:rPr lang="de-DE" dirty="0" smtClean="0"/>
              <a:t>Zweite Ebene – wie Ebene zuvor</a:t>
            </a:r>
          </a:p>
          <a:p>
            <a:pPr lvl="2"/>
            <a:r>
              <a:rPr lang="de-DE" dirty="0" smtClean="0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bmk.gv.at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224000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 descr="Bundesministerium &#10;&#10;&#10;&#10;Klimaschutz, Umwelt, Energie, Mobilität, Innovation und Technologie"/>
          <p:cNvPicPr/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00" y="208800"/>
            <a:ext cx="2033905" cy="633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Theodor.zillner@bmk.gv.a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i="1" dirty="0"/>
              <a:t>Die neue Energiepolitik </a:t>
            </a:r>
            <a:r>
              <a:rPr lang="de-DE" i="1" dirty="0" smtClean="0"/>
              <a:t/>
            </a:r>
            <a:br>
              <a:rPr lang="de-DE" i="1" dirty="0" smtClean="0"/>
            </a:br>
            <a:r>
              <a:rPr lang="de-DE" i="1" dirty="0" smtClean="0"/>
              <a:t>braucht </a:t>
            </a:r>
            <a:r>
              <a:rPr lang="de-DE" i="1" dirty="0"/>
              <a:t>Innovationen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12. Internationale Energiewirtschaftstagung an der TU Wien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Dipl. Ing. Theodor Zillner</a:t>
            </a:r>
          </a:p>
          <a:p>
            <a:r>
              <a:rPr lang="de-DE" dirty="0"/>
              <a:t>Bundesministerium für Klimaschutz, Umwelt, Energie, Mobilität, Innovation und </a:t>
            </a:r>
            <a:r>
              <a:rPr lang="de-DE" dirty="0" smtClean="0"/>
              <a:t>Technologie</a:t>
            </a:r>
          </a:p>
          <a:p>
            <a:r>
              <a:rPr lang="de-DE" dirty="0" smtClean="0"/>
              <a:t>Wien, 10. September 2021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245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dirty="0" smtClean="0"/>
              <a:t>Letztlich braucht es neben der </a:t>
            </a:r>
            <a:r>
              <a:rPr lang="de-AT" b="1" dirty="0" smtClean="0"/>
              <a:t>beständigen </a:t>
            </a:r>
            <a:r>
              <a:rPr lang="de-AT" b="1" dirty="0"/>
              <a:t>Verbesserung</a:t>
            </a:r>
            <a:r>
              <a:rPr lang="de-AT" dirty="0"/>
              <a:t> bereits vorhandener </a:t>
            </a:r>
            <a:r>
              <a:rPr lang="de-AT" dirty="0" smtClean="0"/>
              <a:t>Lösungen die </a:t>
            </a:r>
            <a:r>
              <a:rPr lang="de-AT" b="1" dirty="0" smtClean="0"/>
              <a:t>Erforschung </a:t>
            </a:r>
            <a:r>
              <a:rPr lang="de-AT" b="1" dirty="0" smtClean="0"/>
              <a:t>neuer und grundlegender </a:t>
            </a:r>
            <a:r>
              <a:rPr lang="de-AT" b="1" dirty="0" smtClean="0"/>
              <a:t>Innovationen</a:t>
            </a:r>
            <a:r>
              <a:rPr lang="de-AT" dirty="0" smtClean="0"/>
              <a:t>. </a:t>
            </a:r>
            <a:endParaRPr lang="de-AT" dirty="0" smtClean="0"/>
          </a:p>
          <a:p>
            <a:pPr lvl="0"/>
            <a:r>
              <a:rPr lang="de-AT" dirty="0"/>
              <a:t>Im nächsten Jahrzehnt wird </a:t>
            </a:r>
            <a:r>
              <a:rPr lang="de-AT" dirty="0" smtClean="0"/>
              <a:t>dazu jährlich </a:t>
            </a:r>
            <a:r>
              <a:rPr lang="de-AT" dirty="0"/>
              <a:t>eine </a:t>
            </a:r>
            <a:r>
              <a:rPr lang="de-AT" b="1" dirty="0"/>
              <a:t>Klimaschutzmilliarde </a:t>
            </a:r>
            <a:r>
              <a:rPr lang="de-AT" b="1" dirty="0" smtClean="0"/>
              <a:t>in Österreich </a:t>
            </a:r>
            <a:r>
              <a:rPr lang="de-AT" dirty="0" smtClean="0"/>
              <a:t>zur </a:t>
            </a:r>
            <a:r>
              <a:rPr lang="de-AT" dirty="0"/>
              <a:t>Verfügung gestellt. </a:t>
            </a:r>
            <a:endParaRPr lang="de-DE" dirty="0"/>
          </a:p>
          <a:p>
            <a:pPr lvl="0"/>
            <a:r>
              <a:rPr lang="de-AT" dirty="0"/>
              <a:t>Damit </a:t>
            </a:r>
            <a:r>
              <a:rPr lang="de-AT" dirty="0" smtClean="0"/>
              <a:t>reagiert man </a:t>
            </a:r>
            <a:r>
              <a:rPr lang="de-AT" dirty="0"/>
              <a:t>nicht nur auf die allgegenwärtige Krise, sondern </a:t>
            </a:r>
            <a:r>
              <a:rPr lang="de-AT" dirty="0" smtClean="0"/>
              <a:t>kann </a:t>
            </a:r>
            <a:r>
              <a:rPr lang="de-AT" b="1" dirty="0"/>
              <a:t>strategische Weichenstellungen für die Lösung zukünftiger </a:t>
            </a:r>
            <a:r>
              <a:rPr lang="de-AT" b="1" dirty="0" smtClean="0"/>
              <a:t>Probleme setzen </a:t>
            </a:r>
            <a:r>
              <a:rPr lang="de-AT" dirty="0" smtClean="0"/>
              <a:t>und Österreich</a:t>
            </a:r>
            <a:r>
              <a:rPr lang="de-AT" b="1" dirty="0" smtClean="0"/>
              <a:t> in diesem weltweiten Zukunftsmarkt positionieren.</a:t>
            </a:r>
            <a:endParaRPr lang="de-DE" b="1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10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96041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Danke für Ihre </a:t>
            </a:r>
            <a:br>
              <a:rPr lang="de-AT" dirty="0" smtClean="0"/>
            </a:br>
            <a:r>
              <a:rPr lang="de-AT" dirty="0" smtClean="0"/>
              <a:t>Aufmerksamkeit!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Dipl. Ing. Theodor Zillner</a:t>
            </a:r>
          </a:p>
          <a:p>
            <a:r>
              <a:rPr lang="de-DE" dirty="0"/>
              <a:t>Bundesministerium für Klimaschutz, Umwelt, Energie, Mobilität, Innovation und Technologie</a:t>
            </a:r>
          </a:p>
          <a:p>
            <a:r>
              <a:rPr lang="de-DE" dirty="0" smtClean="0">
                <a:hlinkClick r:id="rId2"/>
              </a:rPr>
              <a:t>Theodor.zillner@bmk.gv.at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91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Die Klimakrise als Chance für die Energiepolitik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de-AT" dirty="0"/>
              <a:t>Die </a:t>
            </a:r>
            <a:r>
              <a:rPr lang="de-AT" b="1" dirty="0"/>
              <a:t>größte Herausforderung </a:t>
            </a:r>
            <a:r>
              <a:rPr lang="de-AT" dirty="0"/>
              <a:t>unserer Zeit ist die Klimakrise, und wir haben einen historischen Auftrag uns dieser Krise </a:t>
            </a:r>
            <a:r>
              <a:rPr lang="de-AT" dirty="0" smtClean="0"/>
              <a:t>entgegenzustellen</a:t>
            </a:r>
            <a:endParaRPr lang="de-AT" dirty="0"/>
          </a:p>
          <a:p>
            <a:r>
              <a:rPr lang="de-AT" dirty="0" smtClean="0"/>
              <a:t>Forschung</a:t>
            </a:r>
            <a:r>
              <a:rPr lang="de-AT" dirty="0"/>
              <a:t>, Technologieentwicklung und Innovation spielen hier eine zentrale </a:t>
            </a:r>
            <a:r>
              <a:rPr lang="de-AT" dirty="0" smtClean="0"/>
              <a:t>Rolle</a:t>
            </a:r>
          </a:p>
          <a:p>
            <a:r>
              <a:rPr lang="de-AT" b="1" dirty="0"/>
              <a:t>Österreich wird 2040 klimaneutral </a:t>
            </a:r>
            <a:r>
              <a:rPr lang="de-AT" dirty="0"/>
              <a:t>und schon in 10 Jahren werden wir 100% unseres Stroms aus </a:t>
            </a:r>
            <a:r>
              <a:rPr lang="de-AT" b="1" dirty="0"/>
              <a:t>erneuerbaren Quellen </a:t>
            </a:r>
            <a:r>
              <a:rPr lang="de-AT" dirty="0"/>
              <a:t>beziehen. </a:t>
            </a:r>
            <a:endParaRPr lang="de-DE" dirty="0"/>
          </a:p>
          <a:p>
            <a:endParaRPr lang="de-DE" dirty="0"/>
          </a:p>
          <a:p>
            <a:pPr lvl="0"/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</a:t>
            </a:r>
            <a:r>
              <a:rPr lang="de-DE" i="1" dirty="0" smtClean="0"/>
              <a:t>braucht </a:t>
            </a:r>
            <a:r>
              <a:rPr lang="de-DE" i="1" dirty="0"/>
              <a:t>Innovationen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2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1206269C-C24E-4E80-9A4B-E7E19BB59A67}" type="slidenum">
              <a:rPr lang="de-AT">
                <a:solidFill>
                  <a:srgbClr val="000000"/>
                </a:solidFill>
                <a:latin typeface="Corbel"/>
              </a:rPr>
              <a:pPr defTabSz="685800">
                <a:defRPr/>
              </a:pPr>
              <a:t>3</a:t>
            </a:fld>
            <a:endParaRPr lang="de-AT" dirty="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" name="Pfeil: Chevron 6">
            <a:extLst>
              <a:ext uri="{FF2B5EF4-FFF2-40B4-BE49-F238E27FC236}">
                <a16:creationId xmlns:a16="http://schemas.microsoft.com/office/drawing/2014/main" id="{7FDA2B5F-65B6-466D-95BD-F4C469426D29}"/>
              </a:ext>
            </a:extLst>
          </p:cNvPr>
          <p:cNvSpPr/>
          <p:nvPr/>
        </p:nvSpPr>
        <p:spPr>
          <a:xfrm>
            <a:off x="4151138" y="2659009"/>
            <a:ext cx="2251084" cy="1310846"/>
          </a:xfrm>
          <a:prstGeom prst="chevr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de-AT" sz="1350" dirty="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" name="Pfeil: Chevron 7">
            <a:extLst>
              <a:ext uri="{FF2B5EF4-FFF2-40B4-BE49-F238E27FC236}">
                <a16:creationId xmlns:a16="http://schemas.microsoft.com/office/drawing/2014/main" id="{8A6B46DE-365F-4E45-A525-D3FD49E8F6DF}"/>
              </a:ext>
            </a:extLst>
          </p:cNvPr>
          <p:cNvSpPr/>
          <p:nvPr/>
        </p:nvSpPr>
        <p:spPr>
          <a:xfrm>
            <a:off x="5742765" y="2659009"/>
            <a:ext cx="2559523" cy="1310846"/>
          </a:xfrm>
          <a:prstGeom prst="chevron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de-AT" sz="1350" dirty="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97C0FB4-B488-47C6-B86F-CB49DB1A0C76}"/>
              </a:ext>
            </a:extLst>
          </p:cNvPr>
          <p:cNvSpPr txBox="1"/>
          <p:nvPr/>
        </p:nvSpPr>
        <p:spPr>
          <a:xfrm>
            <a:off x="4709163" y="2754829"/>
            <a:ext cx="166324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500" b="1" dirty="0">
                <a:solidFill>
                  <a:srgbClr val="8A5900"/>
                </a:solidFill>
                <a:latin typeface="Corbel"/>
              </a:rPr>
              <a:t>Erprobung </a:t>
            </a:r>
            <a:r>
              <a:rPr lang="de-AT" sz="1500" dirty="0">
                <a:solidFill>
                  <a:srgbClr val="8A5900"/>
                </a:solidFill>
                <a:latin typeface="Corbel"/>
              </a:rPr>
              <a:t> </a:t>
            </a:r>
          </a:p>
          <a:p>
            <a:pPr marL="65485" defTabSz="685800">
              <a:defRPr/>
            </a:pPr>
            <a:r>
              <a:rPr lang="de-AT" sz="900" dirty="0">
                <a:solidFill>
                  <a:srgbClr val="8A5900"/>
                </a:solidFill>
                <a:latin typeface="Corbel"/>
              </a:rPr>
              <a:t>in </a:t>
            </a:r>
          </a:p>
          <a:p>
            <a:pPr marL="202406" indent="-136922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8A5900"/>
                </a:solidFill>
                <a:latin typeface="Corbel"/>
              </a:rPr>
              <a:t>Demonstratoren</a:t>
            </a:r>
          </a:p>
          <a:p>
            <a:pPr marL="335756" indent="-135731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8A5900"/>
                </a:solidFill>
                <a:latin typeface="Corbel"/>
              </a:rPr>
              <a:t>Reallaboren</a:t>
            </a:r>
          </a:p>
          <a:p>
            <a:pPr marL="271463" indent="-135731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8A5900"/>
                </a:solidFill>
                <a:latin typeface="Corbel"/>
              </a:rPr>
              <a:t>Flottentests </a:t>
            </a:r>
          </a:p>
          <a:p>
            <a:pPr marL="202406" indent="-136922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8A5900"/>
                </a:solidFill>
                <a:latin typeface="Corbel"/>
              </a:rPr>
              <a:t>Experimentierräumen</a:t>
            </a:r>
          </a:p>
          <a:p>
            <a:pPr marL="135731" indent="-135731" defTabSz="685800">
              <a:buFont typeface="Arial" panose="020B0604020202020204" pitchFamily="34" charset="0"/>
              <a:buChar char="•"/>
              <a:tabLst>
                <a:tab pos="135731" algn="l"/>
              </a:tabLst>
              <a:defRPr/>
            </a:pPr>
            <a:r>
              <a:rPr lang="de-AT" sz="900" dirty="0">
                <a:solidFill>
                  <a:srgbClr val="8A5900"/>
                </a:solidFill>
                <a:latin typeface="Corbel"/>
              </a:rPr>
              <a:t>etc</a:t>
            </a:r>
            <a:r>
              <a:rPr lang="de-AT" sz="900" b="1" dirty="0">
                <a:solidFill>
                  <a:srgbClr val="8A5900"/>
                </a:solidFill>
                <a:latin typeface="Corbel"/>
              </a:rPr>
              <a:t>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E6DF391-1359-45BC-852D-D38729F35427}"/>
              </a:ext>
            </a:extLst>
          </p:cNvPr>
          <p:cNvSpPr txBox="1"/>
          <p:nvPr/>
        </p:nvSpPr>
        <p:spPr>
          <a:xfrm>
            <a:off x="6330784" y="2754828"/>
            <a:ext cx="201475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500" b="1" dirty="0">
                <a:solidFill>
                  <a:srgbClr val="5FB564">
                    <a:lumMod val="50000"/>
                  </a:srgbClr>
                </a:solidFill>
                <a:latin typeface="Corbel"/>
              </a:rPr>
              <a:t>Umsetzung </a:t>
            </a:r>
          </a:p>
          <a:p>
            <a:pPr marL="65485" defTabSz="685800">
              <a:defRPr/>
            </a:pPr>
            <a:r>
              <a:rPr lang="de-AT" sz="900" dirty="0">
                <a:solidFill>
                  <a:srgbClr val="5FB564">
                    <a:lumMod val="50000"/>
                  </a:srgbClr>
                </a:solidFill>
                <a:latin typeface="Corbel"/>
              </a:rPr>
              <a:t>mit</a:t>
            </a:r>
          </a:p>
          <a:p>
            <a:pPr marL="202406" indent="-136922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5FB564">
                    <a:lumMod val="50000"/>
                  </a:srgbClr>
                </a:solidFill>
                <a:latin typeface="Corbel"/>
              </a:rPr>
              <a:t>Investiven Förderungen </a:t>
            </a:r>
          </a:p>
          <a:p>
            <a:pPr marL="271463" indent="-135731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5FB564">
                    <a:lumMod val="50000"/>
                  </a:srgbClr>
                </a:solidFill>
                <a:latin typeface="Corbel"/>
              </a:rPr>
              <a:t>Regularien</a:t>
            </a:r>
          </a:p>
          <a:p>
            <a:pPr marL="271463" indent="-135731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5FB564">
                    <a:lumMod val="50000"/>
                  </a:srgbClr>
                </a:solidFill>
                <a:latin typeface="Corbel"/>
              </a:rPr>
              <a:t>Normen &amp; Standards</a:t>
            </a:r>
          </a:p>
          <a:p>
            <a:pPr marL="200025" indent="-135731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5FB564">
                    <a:lumMod val="50000"/>
                  </a:srgbClr>
                </a:solidFill>
                <a:latin typeface="Corbel"/>
              </a:rPr>
              <a:t>Klimaaktiv</a:t>
            </a:r>
          </a:p>
          <a:p>
            <a:pPr marL="135731" indent="-135731" defTabSz="685800">
              <a:buFont typeface="Arial" panose="020B0604020202020204" pitchFamily="34" charset="0"/>
              <a:buChar char="•"/>
              <a:defRPr/>
            </a:pPr>
            <a:r>
              <a:rPr lang="de-AT" sz="900" dirty="0">
                <a:solidFill>
                  <a:srgbClr val="5FB564">
                    <a:lumMod val="50000"/>
                  </a:srgbClr>
                </a:solidFill>
                <a:latin typeface="Corbel"/>
              </a:rPr>
              <a:t>etc.</a:t>
            </a:r>
            <a:endParaRPr lang="de-AT" sz="1050" dirty="0">
              <a:solidFill>
                <a:srgbClr val="5FB564">
                  <a:lumMod val="50000"/>
                </a:srgbClr>
              </a:solidFill>
              <a:latin typeface="Corbel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A99DF82-4616-440B-B2FB-0FEDA791DF3E}"/>
              </a:ext>
            </a:extLst>
          </p:cNvPr>
          <p:cNvSpPr txBox="1"/>
          <p:nvPr/>
        </p:nvSpPr>
        <p:spPr>
          <a:xfrm>
            <a:off x="1840230" y="4155619"/>
            <a:ext cx="21374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200" b="1" dirty="0">
                <a:solidFill>
                  <a:srgbClr val="0070C0"/>
                </a:solidFill>
                <a:latin typeface="Corbel"/>
              </a:rPr>
              <a:t>Forschung und Entwicklung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7EACBB5-DF44-4A62-BE47-62791BA96988}"/>
              </a:ext>
            </a:extLst>
          </p:cNvPr>
          <p:cNvSpPr txBox="1"/>
          <p:nvPr/>
        </p:nvSpPr>
        <p:spPr>
          <a:xfrm>
            <a:off x="6143295" y="4155189"/>
            <a:ext cx="1423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200" b="1" dirty="0">
                <a:solidFill>
                  <a:srgbClr val="798600"/>
                </a:solidFill>
                <a:latin typeface="Corbel"/>
              </a:rPr>
              <a:t>Breite Umsetzung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A712412-DF4F-41FB-BF43-DF2C4D31648E}"/>
              </a:ext>
            </a:extLst>
          </p:cNvPr>
          <p:cNvSpPr txBox="1"/>
          <p:nvPr/>
        </p:nvSpPr>
        <p:spPr>
          <a:xfrm>
            <a:off x="4556778" y="4155724"/>
            <a:ext cx="10073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200" b="1" dirty="0">
                <a:solidFill>
                  <a:srgbClr val="C89800"/>
                </a:solidFill>
                <a:latin typeface="Corbel"/>
              </a:rPr>
              <a:t>Innovation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0AA91F79-7E6C-498E-B278-B331C38368B6}"/>
              </a:ext>
            </a:extLst>
          </p:cNvPr>
          <p:cNvSpPr txBox="1">
            <a:spLocks/>
          </p:cNvSpPr>
          <p:nvPr/>
        </p:nvSpPr>
        <p:spPr>
          <a:xfrm>
            <a:off x="654302" y="1169195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 defTabSz="121917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8">
              <a:lnSpc>
                <a:spcPts val="3000"/>
              </a:lnSpc>
              <a:defRPr/>
            </a:pPr>
            <a:r>
              <a:rPr lang="de-DE" sz="2400" dirty="0">
                <a:solidFill>
                  <a:srgbClr val="E6320F"/>
                </a:solidFill>
                <a:latin typeface="Corbel"/>
              </a:rPr>
              <a:t>Innovationsphasen und Instrumente</a:t>
            </a:r>
            <a:br>
              <a:rPr lang="de-DE" sz="2400" dirty="0">
                <a:solidFill>
                  <a:srgbClr val="E6320F"/>
                </a:solidFill>
                <a:latin typeface="Corbel"/>
              </a:rPr>
            </a:br>
            <a:r>
              <a:rPr lang="de-DE" sz="2400" b="0" dirty="0">
                <a:solidFill>
                  <a:srgbClr val="E6320F"/>
                </a:solidFill>
                <a:latin typeface="Corbel"/>
              </a:rPr>
              <a:t>Von der Idee zur Umsetzung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3"/>
          <a:srcRect t="91775" r="23937" b="-1510"/>
          <a:stretch/>
        </p:blipFill>
        <p:spPr>
          <a:xfrm>
            <a:off x="4153722" y="3860391"/>
            <a:ext cx="2083269" cy="127299"/>
          </a:xfrm>
          <a:prstGeom prst="rect">
            <a:avLst/>
          </a:prstGeom>
        </p:spPr>
      </p:pic>
      <p:sp>
        <p:nvSpPr>
          <p:cNvPr id="18" name="Chevron 17"/>
          <p:cNvSpPr/>
          <p:nvPr/>
        </p:nvSpPr>
        <p:spPr>
          <a:xfrm>
            <a:off x="2938539" y="2659009"/>
            <a:ext cx="1866353" cy="1310846"/>
          </a:xfrm>
          <a:prstGeom prst="chevron">
            <a:avLst>
              <a:gd name="adj" fmla="val 49551"/>
            </a:avLst>
          </a:prstGeom>
          <a:gradFill flip="none" rotWithShape="1">
            <a:gsLst>
              <a:gs pos="44000">
                <a:srgbClr val="2670A2"/>
              </a:gs>
              <a:gs pos="0">
                <a:srgbClr val="AED3E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" name="Chevron 8"/>
          <p:cNvSpPr/>
          <p:nvPr/>
        </p:nvSpPr>
        <p:spPr>
          <a:xfrm>
            <a:off x="1479871" y="3649648"/>
            <a:ext cx="2736308" cy="320207"/>
          </a:xfrm>
          <a:prstGeom prst="chevron">
            <a:avLst>
              <a:gd name="adj" fmla="val 25439"/>
            </a:avLst>
          </a:prstGeom>
          <a:gradFill flip="none" rotWithShape="1">
            <a:gsLst>
              <a:gs pos="33000">
                <a:srgbClr val="6BA2C8"/>
              </a:gs>
              <a:gs pos="88000">
                <a:srgbClr val="2670A2"/>
              </a:gs>
              <a:gs pos="0">
                <a:srgbClr val="AED3E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9" name="Chevron 18"/>
          <p:cNvSpPr/>
          <p:nvPr/>
        </p:nvSpPr>
        <p:spPr>
          <a:xfrm>
            <a:off x="1895821" y="3321159"/>
            <a:ext cx="2331164" cy="328393"/>
          </a:xfrm>
          <a:prstGeom prst="chevron">
            <a:avLst>
              <a:gd name="adj" fmla="val 25439"/>
            </a:avLst>
          </a:prstGeom>
          <a:gradFill flip="none" rotWithShape="1">
            <a:gsLst>
              <a:gs pos="39000">
                <a:srgbClr val="5D98C0"/>
              </a:gs>
              <a:gs pos="83000">
                <a:srgbClr val="2670A2"/>
              </a:gs>
              <a:gs pos="0">
                <a:srgbClr val="AED3E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2334813" y="2985231"/>
            <a:ext cx="1878362" cy="338099"/>
          </a:xfrm>
          <a:prstGeom prst="chevron">
            <a:avLst>
              <a:gd name="adj" fmla="val 25439"/>
            </a:avLst>
          </a:prstGeom>
          <a:gradFill flip="none" rotWithShape="1">
            <a:gsLst>
              <a:gs pos="34000">
                <a:srgbClr val="67A0C6"/>
              </a:gs>
              <a:gs pos="75000">
                <a:srgbClr val="2670A2"/>
              </a:gs>
              <a:gs pos="0">
                <a:srgbClr val="AED3E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1" name="Chevron 20"/>
          <p:cNvSpPr/>
          <p:nvPr/>
        </p:nvSpPr>
        <p:spPr>
          <a:xfrm>
            <a:off x="2792529" y="2658912"/>
            <a:ext cx="1423650" cy="327527"/>
          </a:xfrm>
          <a:prstGeom prst="chevron">
            <a:avLst>
              <a:gd name="adj" fmla="val 25439"/>
            </a:avLst>
          </a:prstGeom>
          <a:gradFill flip="none" rotWithShape="1">
            <a:gsLst>
              <a:gs pos="72000">
                <a:srgbClr val="2670A2"/>
              </a:gs>
              <a:gs pos="32000">
                <a:srgbClr val="5A96BE"/>
              </a:gs>
              <a:gs pos="0">
                <a:srgbClr val="AED3E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A99DF82-4616-440B-B2FB-0FEDA791DF3E}"/>
              </a:ext>
            </a:extLst>
          </p:cNvPr>
          <p:cNvSpPr txBox="1"/>
          <p:nvPr/>
        </p:nvSpPr>
        <p:spPr>
          <a:xfrm>
            <a:off x="509250" y="3694286"/>
            <a:ext cx="21374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 Light" panose="020B0303020204020204" pitchFamily="34" charset="0"/>
              </a:defRPr>
            </a:lvl1pPr>
          </a:lstStyle>
          <a:p>
            <a:pPr defTabSz="685800"/>
            <a:r>
              <a:rPr lang="de-AT" sz="1050" dirty="0"/>
              <a:t>Sondierung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DA99DF82-4616-440B-B2FB-0FEDA791DF3E}"/>
              </a:ext>
            </a:extLst>
          </p:cNvPr>
          <p:cNvSpPr txBox="1"/>
          <p:nvPr/>
        </p:nvSpPr>
        <p:spPr>
          <a:xfrm>
            <a:off x="641186" y="3368889"/>
            <a:ext cx="21374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050" b="1" dirty="0">
                <a:solidFill>
                  <a:srgbClr val="0070C0"/>
                </a:solidFill>
                <a:latin typeface="Corbel Light" panose="020B0303020204020204" pitchFamily="34" charset="0"/>
              </a:rPr>
              <a:t>Grundlagenforschung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A99DF82-4616-440B-B2FB-0FEDA791DF3E}"/>
              </a:ext>
            </a:extLst>
          </p:cNvPr>
          <p:cNvSpPr txBox="1"/>
          <p:nvPr/>
        </p:nvSpPr>
        <p:spPr>
          <a:xfrm>
            <a:off x="899060" y="3047071"/>
            <a:ext cx="21374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050" b="1" dirty="0">
                <a:solidFill>
                  <a:srgbClr val="0070C0"/>
                </a:solidFill>
                <a:latin typeface="Corbel Light" panose="020B0303020204020204" pitchFamily="34" charset="0"/>
              </a:rPr>
              <a:t>Industrielle Forschung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DA99DF82-4616-440B-B2FB-0FEDA791DF3E}"/>
              </a:ext>
            </a:extLst>
          </p:cNvPr>
          <p:cNvSpPr txBox="1"/>
          <p:nvPr/>
        </p:nvSpPr>
        <p:spPr>
          <a:xfrm>
            <a:off x="1169318" y="2713083"/>
            <a:ext cx="213741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de-AT" sz="1050" b="1" dirty="0">
                <a:solidFill>
                  <a:srgbClr val="0070C0"/>
                </a:solidFill>
                <a:latin typeface="Corbel Light" panose="020B0303020204020204" pitchFamily="34" charset="0"/>
              </a:rPr>
              <a:t>Experimentelle Entwicklung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2706922" y="3058005"/>
            <a:ext cx="18411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rbel"/>
              </a:defRPr>
            </a:lvl1pPr>
          </a:lstStyle>
          <a:p>
            <a:pPr algn="ctr" defTabSz="685800"/>
            <a:r>
              <a:rPr lang="de-DE" sz="1500" dirty="0">
                <a:solidFill>
                  <a:srgbClr val="E6EFF3"/>
                </a:solidFill>
              </a:rPr>
              <a:t>Klassische</a:t>
            </a:r>
          </a:p>
          <a:p>
            <a:pPr algn="ctr" defTabSz="685800"/>
            <a:r>
              <a:rPr lang="de-DE" sz="1500" dirty="0">
                <a:solidFill>
                  <a:srgbClr val="E6EFF3"/>
                </a:solidFill>
              </a:rPr>
              <a:t>F&amp;E Instrumente</a:t>
            </a:r>
          </a:p>
        </p:txBody>
      </p:sp>
      <p:sp>
        <p:nvSpPr>
          <p:cNvPr id="27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40000" y="4790252"/>
            <a:ext cx="6875916" cy="200025"/>
          </a:xfrm>
        </p:spPr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3017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Zielsichere Energiewende mit Forschung und Innovation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Österreich hat </a:t>
            </a:r>
            <a:r>
              <a:rPr lang="de-AT" dirty="0"/>
              <a:t>im Bereich der </a:t>
            </a:r>
            <a:r>
              <a:rPr lang="de-AT" b="1" dirty="0"/>
              <a:t>Energie- und Umwelttechnologien </a:t>
            </a:r>
            <a:r>
              <a:rPr lang="de-AT" dirty="0"/>
              <a:t>bereits eine Reihe international erfolgreicher Unternehmen, die auf den globalen Märkten </a:t>
            </a:r>
            <a:r>
              <a:rPr lang="de-AT" dirty="0" smtClean="0"/>
              <a:t>reüssieren</a:t>
            </a:r>
          </a:p>
          <a:p>
            <a:r>
              <a:rPr lang="de-AT" dirty="0"/>
              <a:t>Durch das langfristige Setzen auf </a:t>
            </a:r>
            <a:r>
              <a:rPr lang="de-AT" b="1" dirty="0"/>
              <a:t>Innovation im Energiebereich </a:t>
            </a:r>
            <a:r>
              <a:rPr lang="de-AT" dirty="0"/>
              <a:t>hat sich Österreich darüber </a:t>
            </a:r>
            <a:r>
              <a:rPr lang="de-AT" dirty="0" smtClean="0"/>
              <a:t>hinaus </a:t>
            </a:r>
            <a:r>
              <a:rPr lang="de-AT" dirty="0"/>
              <a:t>in einigen Innovationsthemen als Vorreiter positioniert. </a:t>
            </a:r>
            <a:endParaRPr lang="de-AT" dirty="0" smtClean="0"/>
          </a:p>
          <a:p>
            <a:r>
              <a:rPr lang="de-AT" dirty="0" smtClean="0"/>
              <a:t>Diese Themen umfassen die </a:t>
            </a:r>
            <a:r>
              <a:rPr lang="de-AT" b="1" dirty="0" smtClean="0"/>
              <a:t>Entwicklung </a:t>
            </a:r>
            <a:r>
              <a:rPr lang="de-AT" b="1" dirty="0"/>
              <a:t>von Plusenergiegebäuden</a:t>
            </a:r>
            <a:r>
              <a:rPr lang="de-AT" dirty="0"/>
              <a:t>, bei </a:t>
            </a:r>
            <a:r>
              <a:rPr lang="de-AT" b="1" dirty="0"/>
              <a:t>Klimaneutraler Stadtentwicklung </a:t>
            </a:r>
            <a:r>
              <a:rPr lang="de-AT" dirty="0"/>
              <a:t>oder auch bei der Frage, wie die </a:t>
            </a:r>
            <a:r>
              <a:rPr lang="de-AT" b="1" dirty="0"/>
              <a:t>Energiesysteme- und Netze der Zukunft </a:t>
            </a:r>
            <a:r>
              <a:rPr lang="de-AT" dirty="0"/>
              <a:t>gestaltet sein müssen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90767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Weg zu 100% erneuerbaren Energien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dirty="0" smtClean="0"/>
              <a:t>Um </a:t>
            </a:r>
            <a:r>
              <a:rPr lang="de-AT" dirty="0"/>
              <a:t>das mittel- und langfristige Ziel einer 100% erneuerbaren Versorgung zu erreichen, müssen </a:t>
            </a:r>
            <a:r>
              <a:rPr lang="de-AT" dirty="0" smtClean="0"/>
              <a:t>wir:</a:t>
            </a:r>
          </a:p>
          <a:p>
            <a:pPr lvl="1"/>
            <a:r>
              <a:rPr lang="de-AT" dirty="0" smtClean="0"/>
              <a:t> </a:t>
            </a:r>
            <a:r>
              <a:rPr lang="de-AT" dirty="0"/>
              <a:t>die </a:t>
            </a:r>
            <a:r>
              <a:rPr lang="de-AT" b="1" dirty="0"/>
              <a:t>Umwandlungstechnologien </a:t>
            </a:r>
            <a:r>
              <a:rPr lang="de-AT" b="1" dirty="0" smtClean="0"/>
              <a:t>weiter verbessern </a:t>
            </a:r>
            <a:r>
              <a:rPr lang="de-AT" dirty="0"/>
              <a:t>und noch leistungsfähiger machen</a:t>
            </a:r>
            <a:r>
              <a:rPr lang="de-AT" dirty="0" smtClean="0"/>
              <a:t>.</a:t>
            </a:r>
          </a:p>
          <a:p>
            <a:pPr lvl="1"/>
            <a:r>
              <a:rPr lang="de-AT" dirty="0"/>
              <a:t>die </a:t>
            </a:r>
            <a:r>
              <a:rPr lang="de-AT" b="1" dirty="0" err="1"/>
              <a:t>Sektorkopplung</a:t>
            </a:r>
            <a:r>
              <a:rPr lang="de-AT" b="1" dirty="0"/>
              <a:t> umsetzen </a:t>
            </a:r>
            <a:r>
              <a:rPr lang="de-AT" dirty="0"/>
              <a:t>und </a:t>
            </a:r>
            <a:r>
              <a:rPr lang="de-AT" b="1" dirty="0"/>
              <a:t>Systemlösungen </a:t>
            </a:r>
            <a:r>
              <a:rPr lang="de-AT" b="1" dirty="0" smtClean="0"/>
              <a:t>vorantreiben</a:t>
            </a:r>
            <a:r>
              <a:rPr lang="de-AT" dirty="0" smtClean="0"/>
              <a:t>, die erneuerbare Energien optimal nutzen</a:t>
            </a:r>
          </a:p>
          <a:p>
            <a:pPr lvl="1"/>
            <a:r>
              <a:rPr lang="de-AT" dirty="0"/>
              <a:t>l</a:t>
            </a:r>
            <a:r>
              <a:rPr lang="de-AT" dirty="0" smtClean="0"/>
              <a:t>ernen </a:t>
            </a:r>
            <a:r>
              <a:rPr lang="de-AT" b="1" dirty="0" smtClean="0"/>
              <a:t>Volatilität in der erneuerbaren Energieerzeugung </a:t>
            </a:r>
            <a:r>
              <a:rPr lang="de-AT" dirty="0" smtClean="0"/>
              <a:t>zu beherrschen</a:t>
            </a:r>
          </a:p>
          <a:p>
            <a:pPr lvl="1"/>
            <a:endParaRPr lang="de-DE" dirty="0" smtClean="0"/>
          </a:p>
          <a:p>
            <a:pPr lvl="1"/>
            <a:endParaRPr lang="de-AT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5967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Regionale Lösungen als Schlüssel in der Energiewende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dirty="0"/>
              <a:t>Der </a:t>
            </a:r>
            <a:r>
              <a:rPr lang="de-AT" b="1" dirty="0"/>
              <a:t>Umbau der Energieinfrastruktur </a:t>
            </a:r>
            <a:r>
              <a:rPr lang="de-AT" dirty="0"/>
              <a:t>und der Steuerungsprozesse wird zu einem großen Teil dezentral in den Regionen </a:t>
            </a:r>
            <a:r>
              <a:rPr lang="de-AT" dirty="0" smtClean="0"/>
              <a:t>erfolgen</a:t>
            </a:r>
          </a:p>
          <a:p>
            <a:r>
              <a:rPr lang="de-AT" dirty="0" smtClean="0"/>
              <a:t>Dabei ist die Teilhabe der </a:t>
            </a:r>
            <a:r>
              <a:rPr lang="de-AT" dirty="0" err="1" smtClean="0"/>
              <a:t>Bürger:innen</a:t>
            </a:r>
            <a:r>
              <a:rPr lang="de-AT" dirty="0" smtClean="0"/>
              <a:t> ein zentrales Element</a:t>
            </a:r>
          </a:p>
          <a:p>
            <a:r>
              <a:rPr lang="de-AT" dirty="0" smtClean="0"/>
              <a:t>Mit den FTI </a:t>
            </a:r>
            <a:r>
              <a:rPr lang="de-AT" dirty="0"/>
              <a:t>Initiativen zu „</a:t>
            </a:r>
            <a:r>
              <a:rPr lang="de-AT" b="1" dirty="0"/>
              <a:t>100% Erneuerbare Energie </a:t>
            </a:r>
            <a:r>
              <a:rPr lang="de-AT" b="1" dirty="0" smtClean="0"/>
              <a:t>Reallaboren</a:t>
            </a:r>
            <a:r>
              <a:rPr lang="de-AT" dirty="0" smtClean="0"/>
              <a:t>“ werden neue regionale Lösungen in Modelregionen „erprobt“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7961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2" y="1004926"/>
            <a:ext cx="7978525" cy="41227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dirty="0"/>
              <a:t>100%-Erneuerbare-Energie-Reallabore</a:t>
            </a:r>
            <a:endParaRPr lang="de-DE" sz="12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31922" y="1798362"/>
            <a:ext cx="4402645" cy="2780369"/>
          </a:xfrm>
        </p:spPr>
        <p:txBody>
          <a:bodyPr/>
          <a:lstStyle/>
          <a:p>
            <a:pPr marL="179388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u="sng" dirty="0"/>
              <a:t>Output:</a:t>
            </a:r>
            <a:r>
              <a:rPr lang="de-DE" sz="1050" dirty="0"/>
              <a:t> </a:t>
            </a:r>
            <a:r>
              <a:rPr lang="de-DE" sz="1050" b="1" dirty="0"/>
              <a:t>Prototypische Modelllösungen für </a:t>
            </a:r>
            <a:r>
              <a:rPr lang="de-DE" sz="1050" b="1" dirty="0">
                <a:solidFill>
                  <a:srgbClr val="FF0000"/>
                </a:solidFill>
              </a:rPr>
              <a:t>100% erneuerbare Energie (Strom, Wärme &amp; Kälte, Mobilität, etc.)</a:t>
            </a:r>
            <a:r>
              <a:rPr lang="de-DE" sz="1050" b="1" dirty="0"/>
              <a:t> in der regionalen Versorgung</a:t>
            </a:r>
            <a:r>
              <a:rPr lang="de-DE" sz="1050" dirty="0"/>
              <a:t> (Industrielle Region, Wind- Region, landwirtschaftliche Region, Tourismus Region …)</a:t>
            </a:r>
          </a:p>
          <a:p>
            <a:pPr marL="179388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u="sng" dirty="0"/>
              <a:t>Maßnahme:</a:t>
            </a:r>
            <a:r>
              <a:rPr lang="de-DE" sz="1050" dirty="0"/>
              <a:t> österreichweites Innovationsnetzwerk mit </a:t>
            </a:r>
            <a:r>
              <a:rPr lang="de-DE" sz="1050" b="1" dirty="0"/>
              <a:t>5 Reallaboren </a:t>
            </a:r>
            <a:r>
              <a:rPr lang="de-DE" sz="1050" dirty="0"/>
              <a:t>[Bezirk(e)]</a:t>
            </a:r>
          </a:p>
          <a:p>
            <a:pPr marL="179388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u="sng" dirty="0"/>
              <a:t>Interventionsziele: </a:t>
            </a:r>
            <a:r>
              <a:rPr lang="de-DE" sz="1050" b="1" dirty="0"/>
              <a:t>Validierung im Realmaßstab</a:t>
            </a:r>
            <a:r>
              <a:rPr lang="de-DE" sz="1050" dirty="0"/>
              <a:t>, zielgerichteter </a:t>
            </a:r>
            <a:r>
              <a:rPr lang="de-DE" sz="1050" b="1" dirty="0"/>
              <a:t>Innovationsimpuls</a:t>
            </a:r>
            <a:r>
              <a:rPr lang="de-DE" sz="1050" dirty="0"/>
              <a:t>, </a:t>
            </a:r>
            <a:r>
              <a:rPr lang="de-DE" sz="1050" b="1" dirty="0"/>
              <a:t>Entwicklungsimpuls</a:t>
            </a:r>
            <a:r>
              <a:rPr lang="de-DE" sz="1050" dirty="0"/>
              <a:t> für konkrete Regionen, </a:t>
            </a:r>
            <a:r>
              <a:rPr lang="de-DE" sz="1050" b="1" dirty="0"/>
              <a:t>überregionaler Wissensaufbau</a:t>
            </a:r>
          </a:p>
          <a:p>
            <a:pPr marL="179388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u="sng" dirty="0"/>
              <a:t>Gegenstand:</a:t>
            </a:r>
          </a:p>
          <a:p>
            <a:pPr marL="431388" lvl="2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b="1" dirty="0"/>
              <a:t>Zusammenspiel</a:t>
            </a:r>
            <a:r>
              <a:rPr lang="de-DE" sz="1050" dirty="0"/>
              <a:t> der Komponenten in </a:t>
            </a:r>
            <a:r>
              <a:rPr lang="de-DE" sz="1050" b="1" dirty="0">
                <a:solidFill>
                  <a:srgbClr val="FF0000"/>
                </a:solidFill>
              </a:rPr>
              <a:t>vollständigen Energie- Systemlösungen </a:t>
            </a:r>
            <a:r>
              <a:rPr lang="de-DE" sz="1050" dirty="0"/>
              <a:t>(Aufbringungsanlagen, Gebäude und Quartiere, Gewerbebetriebe, Energiegemeinschaften, Netze, Speicher, etc.)</a:t>
            </a:r>
          </a:p>
          <a:p>
            <a:pPr marL="431388" lvl="2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b="1" dirty="0" err="1">
                <a:solidFill>
                  <a:srgbClr val="FF0000"/>
                </a:solidFill>
              </a:rPr>
              <a:t>Sektorübergreifend</a:t>
            </a:r>
            <a:r>
              <a:rPr lang="de-DE" sz="1050" b="1" dirty="0">
                <a:solidFill>
                  <a:srgbClr val="FF0000"/>
                </a:solidFill>
              </a:rPr>
              <a:t> </a:t>
            </a:r>
            <a:r>
              <a:rPr lang="de-DE" sz="1050" b="1" dirty="0"/>
              <a:t>und </a:t>
            </a:r>
            <a:r>
              <a:rPr lang="de-DE" sz="1050" b="1" dirty="0" err="1"/>
              <a:t>Sektorkopplung</a:t>
            </a:r>
            <a:r>
              <a:rPr lang="de-DE" sz="1050" dirty="0"/>
              <a:t> (Strom, Wärme &amp; Kälte, Mobilität, …)</a:t>
            </a:r>
          </a:p>
          <a:p>
            <a:pPr marL="431388" lvl="2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b="1" dirty="0"/>
              <a:t>Flexibilität und Resilienz </a:t>
            </a:r>
            <a:r>
              <a:rPr lang="de-DE" sz="1050" dirty="0"/>
              <a:t>im Energiesystem</a:t>
            </a:r>
          </a:p>
          <a:p>
            <a:pPr marL="179388" indent="-179388">
              <a:lnSpc>
                <a:spcPct val="100000"/>
              </a:lnSpc>
              <a:spcAft>
                <a:spcPts val="600"/>
              </a:spcAft>
            </a:pPr>
            <a:r>
              <a:rPr lang="de-DE" sz="1050" u="sng" dirty="0"/>
              <a:t>Innovation:</a:t>
            </a:r>
            <a:r>
              <a:rPr lang="de-DE" sz="1050" dirty="0"/>
              <a:t> technisch / ökonomisch &amp; organisatorisch / sozial &amp; Transition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de-DE" sz="1050" dirty="0"/>
          </a:p>
        </p:txBody>
      </p:sp>
      <p:sp>
        <p:nvSpPr>
          <p:cNvPr id="25" name="Textfeld 24"/>
          <p:cNvSpPr txBox="1"/>
          <p:nvPr/>
        </p:nvSpPr>
        <p:spPr>
          <a:xfrm>
            <a:off x="5467342" y="2671465"/>
            <a:ext cx="1295547" cy="461665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Corbel"/>
              </a:rPr>
              <a:t>bisher gestartete </a:t>
            </a:r>
          </a:p>
          <a:p>
            <a:pPr defTabSz="914378">
              <a:defRPr/>
            </a:pPr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Corbel"/>
              </a:rPr>
              <a:t>Konzeptteams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72696" y="1419439"/>
            <a:ext cx="487806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350" dirty="0">
                <a:solidFill>
                  <a:schemeClr val="tx2"/>
                </a:solidFill>
              </a:rPr>
              <a:t>schon heute im Energiesystem von morgen testen und entwickeln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5006017" y="2910633"/>
            <a:ext cx="3522235" cy="1717422"/>
            <a:chOff x="6148977" y="971958"/>
            <a:chExt cx="2864245" cy="1430088"/>
          </a:xfrm>
        </p:grpSpPr>
        <p:grpSp>
          <p:nvGrpSpPr>
            <p:cNvPr id="28" name="Gruppieren 27"/>
            <p:cNvGrpSpPr/>
            <p:nvPr/>
          </p:nvGrpSpPr>
          <p:grpSpPr>
            <a:xfrm>
              <a:off x="6148977" y="971958"/>
              <a:ext cx="2864245" cy="1430088"/>
              <a:chOff x="6028819" y="1150579"/>
              <a:chExt cx="2864245" cy="1430088"/>
            </a:xfrm>
          </p:grpSpPr>
          <p:pic>
            <p:nvPicPr>
              <p:cNvPr id="24" name="Grafik 23"/>
              <p:cNvPicPr>
                <a:picLocks noChangeAspect="1"/>
              </p:cNvPicPr>
              <p:nvPr/>
            </p:nvPicPr>
            <p:blipFill rotWithShape="1"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44691" t="12601" r="4385" b="12183"/>
              <a:stretch/>
            </p:blipFill>
            <p:spPr>
              <a:xfrm>
                <a:off x="7229475" y="1150579"/>
                <a:ext cx="1663589" cy="1430088"/>
              </a:xfrm>
              <a:prstGeom prst="rect">
                <a:avLst/>
              </a:prstGeom>
            </p:spPr>
          </p:pic>
          <p:pic>
            <p:nvPicPr>
              <p:cNvPr id="26" name="Grafik 25"/>
              <p:cNvPicPr>
                <a:picLocks noChangeAspect="1"/>
              </p:cNvPicPr>
              <p:nvPr/>
            </p:nvPicPr>
            <p:blipFill rotWithShape="1"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7843" t="42261" r="54143" b="12183"/>
              <a:stretch/>
            </p:blipFill>
            <p:spPr>
              <a:xfrm>
                <a:off x="6028819" y="1714500"/>
                <a:ext cx="1241856" cy="866167"/>
              </a:xfrm>
              <a:prstGeom prst="rect">
                <a:avLst/>
              </a:prstGeom>
            </p:spPr>
          </p:pic>
        </p:grpSp>
        <p:pic>
          <p:nvPicPr>
            <p:cNvPr id="6" name="Grafik 5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250698" y="1731842"/>
              <a:ext cx="126824" cy="236960"/>
            </a:xfrm>
            <a:prstGeom prst="rect">
              <a:avLst/>
            </a:prstGeom>
          </p:spPr>
        </p:pic>
      </p:grpSp>
      <p:sp>
        <p:nvSpPr>
          <p:cNvPr id="10" name="Abgerundete rechteckige Legende 9"/>
          <p:cNvSpPr/>
          <p:nvPr/>
        </p:nvSpPr>
        <p:spPr>
          <a:xfrm>
            <a:off x="7539735" y="2631244"/>
            <a:ext cx="1172625" cy="243613"/>
          </a:xfrm>
          <a:prstGeom prst="wedgeRoundRectCallout">
            <a:avLst>
              <a:gd name="adj1" fmla="val -41371"/>
              <a:gd name="adj2" fmla="val 124543"/>
              <a:gd name="adj3" fmla="val 16667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900" dirty="0"/>
              <a:t>„Energie-Exportregion Waldviertel“</a:t>
            </a:r>
          </a:p>
        </p:txBody>
      </p:sp>
      <p:sp>
        <p:nvSpPr>
          <p:cNvPr id="34" name="Abgerundete rechteckige Legende 33"/>
          <p:cNvSpPr/>
          <p:nvPr/>
        </p:nvSpPr>
        <p:spPr>
          <a:xfrm>
            <a:off x="8048021" y="3900963"/>
            <a:ext cx="1079507" cy="310770"/>
          </a:xfrm>
          <a:prstGeom prst="wedgeRoundRectCallout">
            <a:avLst>
              <a:gd name="adj1" fmla="val -46890"/>
              <a:gd name="adj2" fmla="val -121739"/>
              <a:gd name="adj3" fmla="val 16667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900" dirty="0"/>
              <a:t>„Biogaseinspeisung“- Bruck </a:t>
            </a:r>
            <a:r>
              <a:rPr lang="de-DE" sz="900" dirty="0" err="1"/>
              <a:t>a.d.Leitha</a:t>
            </a:r>
            <a:endParaRPr lang="de-DE" sz="900" dirty="0"/>
          </a:p>
        </p:txBody>
      </p:sp>
      <p:sp>
        <p:nvSpPr>
          <p:cNvPr id="36" name="Abgerundete rechteckige Legende 35"/>
          <p:cNvSpPr/>
          <p:nvPr/>
        </p:nvSpPr>
        <p:spPr>
          <a:xfrm>
            <a:off x="6051350" y="4573030"/>
            <a:ext cx="1011701" cy="310770"/>
          </a:xfrm>
          <a:prstGeom prst="wedgeRoundRectCallout">
            <a:avLst>
              <a:gd name="adj1" fmla="val 55681"/>
              <a:gd name="adj2" fmla="val -185896"/>
              <a:gd name="adj3" fmla="val 16667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900" dirty="0"/>
              <a:t>„Inselkraftwerk“</a:t>
            </a:r>
            <a:br>
              <a:rPr lang="de-DE" sz="900" dirty="0"/>
            </a:br>
            <a:r>
              <a:rPr lang="de-DE" sz="900" dirty="0" err="1"/>
              <a:t>Murau</a:t>
            </a:r>
            <a:endParaRPr lang="de-DE" sz="900" dirty="0"/>
          </a:p>
        </p:txBody>
      </p:sp>
      <p:sp>
        <p:nvSpPr>
          <p:cNvPr id="37" name="Abgerundete rechteckige Legende 36"/>
          <p:cNvSpPr/>
          <p:nvPr/>
        </p:nvSpPr>
        <p:spPr>
          <a:xfrm>
            <a:off x="5210269" y="3332112"/>
            <a:ext cx="1143466" cy="434853"/>
          </a:xfrm>
          <a:prstGeom prst="wedgeRoundRectCallout">
            <a:avLst>
              <a:gd name="adj1" fmla="val 5768"/>
              <a:gd name="adj2" fmla="val 85603"/>
              <a:gd name="adj3" fmla="val 16667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900" dirty="0"/>
              <a:t>„Wasserkraft/Speicher/neue Erneuerbare“- Tirol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221" y="176622"/>
            <a:ext cx="2674877" cy="1748125"/>
          </a:xfrm>
          <a:prstGeom prst="rect">
            <a:avLst/>
          </a:prstGeom>
        </p:spPr>
      </p:pic>
      <p:sp>
        <p:nvSpPr>
          <p:cNvPr id="39" name="Abgerundete rechteckige Legende 38"/>
          <p:cNvSpPr/>
          <p:nvPr/>
        </p:nvSpPr>
        <p:spPr>
          <a:xfrm>
            <a:off x="7855168" y="4573030"/>
            <a:ext cx="857192" cy="416132"/>
          </a:xfrm>
          <a:prstGeom prst="wedgeRoundRectCallout">
            <a:avLst>
              <a:gd name="adj1" fmla="val -51074"/>
              <a:gd name="adj2" fmla="val -123348"/>
              <a:gd name="adj3" fmla="val 16667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900" dirty="0"/>
              <a:t>„Wärme&amp; Kälte“ Gleisdorf</a:t>
            </a:r>
          </a:p>
        </p:txBody>
      </p:sp>
      <p:sp>
        <p:nvSpPr>
          <p:cNvPr id="42" name="Abgerundete rechteckige Legende 41"/>
          <p:cNvSpPr/>
          <p:nvPr/>
        </p:nvSpPr>
        <p:spPr>
          <a:xfrm>
            <a:off x="4690911" y="4559441"/>
            <a:ext cx="1176331" cy="324359"/>
          </a:xfrm>
          <a:prstGeom prst="wedgeRoundRectCallout">
            <a:avLst>
              <a:gd name="adj1" fmla="val -7928"/>
              <a:gd name="adj2" fmla="val -191583"/>
              <a:gd name="adj3" fmla="val 16667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900" dirty="0"/>
              <a:t>„Energieautonome Gemeinde“- Vorarlberg</a:t>
            </a:r>
          </a:p>
        </p:txBody>
      </p:sp>
    </p:spTree>
    <p:extLst>
      <p:ext uri="{BB962C8B-B14F-4D97-AF65-F5344CB8AC3E}">
        <p14:creationId xmlns:p14="http://schemas.microsoft.com/office/powerpoint/2010/main" val="195340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Disruptive</a:t>
            </a:r>
            <a:r>
              <a:rPr lang="de-DE" dirty="0" smtClean="0"/>
              <a:t> Innovationen als Wegbereiter der Klimaneutralität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dirty="0" smtClean="0"/>
              <a:t>Zusätzlich zu energiewirtschaftlicher </a:t>
            </a:r>
            <a:r>
              <a:rPr lang="de-AT" dirty="0"/>
              <a:t>Projekte </a:t>
            </a:r>
            <a:r>
              <a:rPr lang="de-DE" dirty="0" smtClean="0"/>
              <a:t>mit längerer Realisierungsdauer, ist eine </a:t>
            </a:r>
            <a:r>
              <a:rPr lang="de-DE" b="1" dirty="0" smtClean="0"/>
              <a:t>grundsätzliche Änderungen durch Sprunginnovationen </a:t>
            </a:r>
            <a:r>
              <a:rPr lang="de-DE" dirty="0" smtClean="0"/>
              <a:t>zu suchen</a:t>
            </a:r>
          </a:p>
          <a:p>
            <a:r>
              <a:rPr lang="de-AT" dirty="0" smtClean="0"/>
              <a:t>Um Sprunginnovation </a:t>
            </a:r>
            <a:r>
              <a:rPr lang="de-AT" dirty="0"/>
              <a:t>im Energiesystem </a:t>
            </a:r>
            <a:r>
              <a:rPr lang="de-AT" dirty="0" smtClean="0"/>
              <a:t>zu ermöglichen, müssen die Interessen und das </a:t>
            </a:r>
            <a:r>
              <a:rPr lang="de-AT" b="1" dirty="0" err="1" smtClean="0"/>
              <a:t>Know-How</a:t>
            </a:r>
            <a:r>
              <a:rPr lang="de-AT" b="1" dirty="0" smtClean="0"/>
              <a:t> unterschiedlicher Akteure </a:t>
            </a:r>
            <a:r>
              <a:rPr lang="de-AT" dirty="0" smtClean="0"/>
              <a:t>gebündelt werden um den </a:t>
            </a:r>
            <a:r>
              <a:rPr lang="de-AT" dirty="0"/>
              <a:t>Umbau hin zu 100% erneuerbaren Versorgung mit Energie</a:t>
            </a:r>
            <a:r>
              <a:rPr lang="de-DE" dirty="0" smtClean="0"/>
              <a:t> zu gewährleisten</a:t>
            </a:r>
          </a:p>
          <a:p>
            <a:r>
              <a:rPr lang="de-AT" dirty="0"/>
              <a:t>Ziel </a:t>
            </a:r>
            <a:r>
              <a:rPr lang="de-AT" dirty="0" smtClean="0"/>
              <a:t>muss </a:t>
            </a:r>
            <a:r>
              <a:rPr lang="de-AT" dirty="0"/>
              <a:t>es also sein, ein </a:t>
            </a:r>
            <a:r>
              <a:rPr lang="de-AT" b="1" dirty="0"/>
              <a:t>umfassendes Innovationsmanagement </a:t>
            </a:r>
            <a:r>
              <a:rPr lang="de-AT" dirty="0"/>
              <a:t>aufzubauen, das wirklich innovative Ideen und Lösungen auf dem Weg zur Umsetzung begleitet 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  <a:p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58941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Internationale Kooperationen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Die </a:t>
            </a:r>
            <a:r>
              <a:rPr lang="de-DE" b="1" dirty="0" smtClean="0"/>
              <a:t>grenzüberschreitende Erforschung und Erprobung </a:t>
            </a:r>
            <a:r>
              <a:rPr lang="de-DE" dirty="0" smtClean="0"/>
              <a:t>von Innovationen in Energieerzeugung und –</a:t>
            </a:r>
            <a:r>
              <a:rPr lang="de-DE" dirty="0" err="1" smtClean="0"/>
              <a:t>nutzung</a:t>
            </a:r>
            <a:r>
              <a:rPr lang="de-DE" dirty="0" smtClean="0"/>
              <a:t> stellt ein zentrales Element der österreichischen Strategie dar.</a:t>
            </a:r>
          </a:p>
          <a:p>
            <a:r>
              <a:rPr lang="de-DE" dirty="0" smtClean="0"/>
              <a:t>Österreich beteiligt sich stark in </a:t>
            </a:r>
            <a:r>
              <a:rPr lang="de-AT" b="1" dirty="0" smtClean="0"/>
              <a:t>Technology </a:t>
            </a:r>
            <a:r>
              <a:rPr lang="de-AT" b="1" dirty="0" err="1"/>
              <a:t>Collaboration</a:t>
            </a:r>
            <a:r>
              <a:rPr lang="de-AT" b="1" dirty="0"/>
              <a:t> </a:t>
            </a:r>
            <a:r>
              <a:rPr lang="de-AT" b="1" dirty="0" smtClean="0"/>
              <a:t>Programmes </a:t>
            </a:r>
            <a:r>
              <a:rPr lang="de-AT" dirty="0" smtClean="0"/>
              <a:t>der IEA un</a:t>
            </a:r>
            <a:r>
              <a:rPr lang="de-AT" dirty="0"/>
              <a:t>d</a:t>
            </a:r>
            <a:r>
              <a:rPr lang="de-AT" dirty="0" smtClean="0"/>
              <a:t> der Initiative </a:t>
            </a:r>
            <a:r>
              <a:rPr lang="de-AT" b="1" dirty="0" smtClean="0"/>
              <a:t>Mission Innovation</a:t>
            </a:r>
          </a:p>
          <a:p>
            <a:r>
              <a:rPr lang="de-AT" dirty="0" smtClean="0"/>
              <a:t>Federführend wirkt Österreich zudem in zwei Forschungspartnerschaften innerhalb Horizont Europa mit: Der </a:t>
            </a:r>
            <a:r>
              <a:rPr lang="de-AT" b="1" dirty="0" smtClean="0"/>
              <a:t>Clean </a:t>
            </a:r>
            <a:r>
              <a:rPr lang="de-AT" b="1" dirty="0" err="1" smtClean="0"/>
              <a:t>Energy</a:t>
            </a:r>
            <a:r>
              <a:rPr lang="de-AT" b="1" dirty="0" smtClean="0"/>
              <a:t> Transition </a:t>
            </a:r>
            <a:r>
              <a:rPr lang="de-AT" b="1" dirty="0" err="1" smtClean="0"/>
              <a:t>Partnership</a:t>
            </a:r>
            <a:r>
              <a:rPr lang="de-AT" dirty="0" smtClean="0"/>
              <a:t>, sowie der </a:t>
            </a:r>
            <a:r>
              <a:rPr lang="de-AT" b="1" dirty="0" err="1" smtClean="0"/>
              <a:t>Driving</a:t>
            </a:r>
            <a:r>
              <a:rPr lang="de-AT" b="1" dirty="0" smtClean="0"/>
              <a:t> Urban Transition </a:t>
            </a:r>
            <a:r>
              <a:rPr lang="de-AT" b="1" dirty="0" err="1" smtClean="0"/>
              <a:t>Partnership</a:t>
            </a:r>
            <a:endParaRPr lang="de-AT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i="1" dirty="0"/>
              <a:t>Die neue Energiepolitik braucht Innovationen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63886428"/>
      </p:ext>
    </p:extLst>
  </p:cSld>
  <p:clrMapOvr>
    <a:masterClrMapping/>
  </p:clrMapOvr>
</p:sld>
</file>

<file path=ppt/theme/theme1.xml><?xml version="1.0" encoding="utf-8"?>
<a:theme xmlns:a="http://schemas.openxmlformats.org/drawingml/2006/main" name="Republik-AT-4x3">
  <a:themeElements>
    <a:clrScheme name="Republik-AT">
      <a:dk1>
        <a:srgbClr val="000000"/>
      </a:dk1>
      <a:lt1>
        <a:srgbClr val="E6EFF3"/>
      </a:lt1>
      <a:dk2>
        <a:srgbClr val="E6320F"/>
      </a:dk2>
      <a:lt2>
        <a:srgbClr val="FFFFFF"/>
      </a:lt2>
      <a:accent1>
        <a:srgbClr val="CA0237"/>
      </a:accent1>
      <a:accent2>
        <a:srgbClr val="5FB564"/>
      </a:accent2>
      <a:accent3>
        <a:srgbClr val="950F53"/>
      </a:accent3>
      <a:accent4>
        <a:srgbClr val="F59C00"/>
      </a:accent4>
      <a:accent5>
        <a:srgbClr val="3BACBE"/>
      </a:accent5>
      <a:accent6>
        <a:srgbClr val="BCCF00"/>
      </a:accent6>
      <a:hlink>
        <a:srgbClr val="1C1C1C"/>
      </a:hlink>
      <a:folHlink>
        <a:srgbClr val="636362"/>
      </a:folHlink>
    </a:clrScheme>
    <a:fontScheme name="BKA2018-Schrifte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MK-PPT-16x9-Calibri" id="{5381E9FA-B40A-4CE6-BB8E-05B8030D30C6}" vid="{E930279F-78D0-4C9E-8867-9595AD245C56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BMK-PPT-16x9-Calibri</Template>
  <TotalTime>0</TotalTime>
  <Words>756</Words>
  <Application>Microsoft Office PowerPoint</Application>
  <PresentationFormat>Bildschirmpräsentation (16:9)</PresentationFormat>
  <Paragraphs>97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Calibri</vt:lpstr>
      <vt:lpstr>Corbel</vt:lpstr>
      <vt:lpstr>Corbel Light</vt:lpstr>
      <vt:lpstr>Courier New</vt:lpstr>
      <vt:lpstr>Symbol</vt:lpstr>
      <vt:lpstr>Wingdings</vt:lpstr>
      <vt:lpstr>Republik-AT-4x3</vt:lpstr>
      <vt:lpstr>Die neue Energiepolitik  braucht Innovationen</vt:lpstr>
      <vt:lpstr>Die Klimakrise als Chance für die Energiepolitik</vt:lpstr>
      <vt:lpstr>PowerPoint-Präsentation</vt:lpstr>
      <vt:lpstr>Zielsichere Energiewende mit Forschung und Innovation </vt:lpstr>
      <vt:lpstr>Der Weg zu 100% erneuerbaren Energien</vt:lpstr>
      <vt:lpstr>Regionale Lösungen als Schlüssel in der Energiewende</vt:lpstr>
      <vt:lpstr>100%-Erneuerbare-Energie-Reallabore</vt:lpstr>
      <vt:lpstr>Disruptive Innovationen als Wegbereiter der Klimaneutralität</vt:lpstr>
      <vt:lpstr>Internationale Kooperationen</vt:lpstr>
      <vt:lpstr>Zusammenfassung</vt:lpstr>
      <vt:lpstr>Danke für Ihre  Aufmerksamkeit!</vt:lpstr>
    </vt:vector>
  </TitlesOfParts>
  <Company>BMVIT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neue Energiepolitik  braucht Innovationen</dc:title>
  <dc:creator>Reschen Nikolas</dc:creator>
  <cp:lastModifiedBy>Zillner Theodor</cp:lastModifiedBy>
  <cp:revision>18</cp:revision>
  <cp:lastPrinted>2018-07-05T18:23:58Z</cp:lastPrinted>
  <dcterms:created xsi:type="dcterms:W3CDTF">2021-09-01T15:03:28Z</dcterms:created>
  <dcterms:modified xsi:type="dcterms:W3CDTF">2021-09-02T14:44:03Z</dcterms:modified>
</cp:coreProperties>
</file>