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5"/>
  </p:notesMasterIdLst>
  <p:handoutMasterIdLst>
    <p:handoutMasterId r:id="rId16"/>
  </p:handoutMasterIdLst>
  <p:sldIdLst>
    <p:sldId id="417" r:id="rId2"/>
    <p:sldId id="552" r:id="rId3"/>
    <p:sldId id="553" r:id="rId4"/>
    <p:sldId id="541" r:id="rId5"/>
    <p:sldId id="542" r:id="rId6"/>
    <p:sldId id="602" r:id="rId7"/>
    <p:sldId id="601" r:id="rId8"/>
    <p:sldId id="600" r:id="rId9"/>
    <p:sldId id="597" r:id="rId10"/>
    <p:sldId id="606" r:id="rId11"/>
    <p:sldId id="499" r:id="rId12"/>
    <p:sldId id="570" r:id="rId13"/>
    <p:sldId id="529" r:id="rId14"/>
  </p:sldIdLst>
  <p:sldSz cx="9144000" cy="5143500" type="screen16x9"/>
  <p:notesSz cx="6805613" cy="99441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3F02774-AA2E-4340-8F89-0FCCD37D3D86}">
          <p14:sldIdLst>
            <p14:sldId id="417"/>
            <p14:sldId id="552"/>
            <p14:sldId id="553"/>
            <p14:sldId id="541"/>
            <p14:sldId id="542"/>
            <p14:sldId id="602"/>
            <p14:sldId id="601"/>
            <p14:sldId id="600"/>
            <p14:sldId id="597"/>
            <p14:sldId id="606"/>
            <p14:sldId id="499"/>
            <p14:sldId id="570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76" userDrawn="1">
          <p15:clr>
            <a:srgbClr val="A4A3A4"/>
          </p15:clr>
        </p15:guide>
        <p15:guide id="2" orient="horz" pos="2822" userDrawn="1">
          <p15:clr>
            <a:srgbClr val="A4A3A4"/>
          </p15:clr>
        </p15:guide>
        <p15:guide id="3" pos="1565" userDrawn="1">
          <p15:clr>
            <a:srgbClr val="A4A3A4"/>
          </p15:clr>
        </p15:guide>
        <p15:guide id="4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ger Florian" initials="MF" lastIdx="1" clrIdx="0">
    <p:extLst>
      <p:ext uri="{19B8F6BF-5375-455C-9EA6-DF929625EA0E}">
        <p15:presenceInfo xmlns:p15="http://schemas.microsoft.com/office/powerpoint/2012/main" userId="S-1-5-21-488040868-4244228847-1048680791-21108" providerId="AD"/>
      </p:ext>
    </p:extLst>
  </p:cmAuthor>
  <p:cmAuthor id="2" name="DÜR, Stefan" initials="DS" lastIdx="2" clrIdx="1">
    <p:extLst>
      <p:ext uri="{19B8F6BF-5375-455C-9EA6-DF929625EA0E}">
        <p15:presenceInfo xmlns:p15="http://schemas.microsoft.com/office/powerpoint/2012/main" userId="S-1-5-21-1292428093-2111687655-725345543-2267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8CFA"/>
    <a:srgbClr val="FFFFFF"/>
    <a:srgbClr val="00B0F0"/>
    <a:srgbClr val="000000"/>
    <a:srgbClr val="E6320F"/>
    <a:srgbClr val="E6E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ittlere Formatvorlage 1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 autoAdjust="0"/>
    <p:restoredTop sz="70581" autoAdjust="0"/>
  </p:normalViewPr>
  <p:slideViewPr>
    <p:cSldViewPr snapToGrid="0" snapToObjects="1">
      <p:cViewPr varScale="1">
        <p:scale>
          <a:sx n="64" d="100"/>
          <a:sy n="64" d="100"/>
        </p:scale>
        <p:origin x="912" y="44"/>
      </p:cViewPr>
      <p:guideLst>
        <p:guide orient="horz" pos="1076"/>
        <p:guide orient="horz" pos="2822"/>
        <p:guide pos="1565"/>
        <p:guide pos="5307"/>
      </p:guideLst>
    </p:cSldViewPr>
  </p:slideViewPr>
  <p:outlineViewPr>
    <p:cViewPr>
      <p:scale>
        <a:sx n="33" d="100"/>
        <a:sy n="33" d="100"/>
      </p:scale>
      <p:origin x="0" y="-394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00" d="100"/>
          <a:sy n="100" d="100"/>
        </p:scale>
        <p:origin x="1266" y="-1374"/>
      </p:cViewPr>
      <p:guideLst>
        <p:guide orient="horz" pos="3133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518" y="9446896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 anchorCtr="0"/>
          <a:lstStyle>
            <a:lvl1pPr algn="r">
              <a:defRPr sz="1200"/>
            </a:lvl1pPr>
          </a:lstStyle>
          <a:p>
            <a:fld id="{A4F87B00-D7D7-4E73-88E5-5DF5797B2681}" type="datetimeFigureOut">
              <a:rPr lang="de-AT" smtClean="0"/>
              <a:t>10.09.2021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4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3"/>
          </p:nvPr>
        </p:nvSpPr>
        <p:spPr>
          <a:xfrm>
            <a:off x="2949101" y="9445170"/>
            <a:ext cx="905840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r">
              <a:defRPr sz="1200"/>
            </a:lvl1pPr>
          </a:lstStyle>
          <a:p>
            <a:pPr algn="ctr"/>
            <a:fld id="{1BCACBB0-6C6B-4B3E-B6E6-54B62284C21B}" type="slidenum">
              <a:rPr lang="de-AT" smtClean="0"/>
              <a:pPr algn="ctr"/>
              <a:t>‹Nr.›</a:t>
            </a:fld>
            <a:endParaRPr lang="de-AT" dirty="0"/>
          </a:p>
        </p:txBody>
      </p:sp>
      <p:pic>
        <p:nvPicPr>
          <p:cNvPr id="7" name="Grafik 6" descr="Bundesministerium &#10;&#10;&#10;&#10;Klimaschutz, Umwelt, Energie, Mobilität, Innovation und Technologi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80" y="432760"/>
            <a:ext cx="1477724" cy="4650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33474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" y="2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518" y="9445169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 anchorCtr="0"/>
          <a:lstStyle>
            <a:lvl1pPr algn="r">
              <a:defRPr sz="1200"/>
            </a:lvl1pPr>
          </a:lstStyle>
          <a:p>
            <a:fld id="{64F923B6-97FF-4AF0-A17D-1758840DBBE2}" type="datetimeFigureOut">
              <a:rPr lang="de-AT" smtClean="0"/>
              <a:t>10.09.2021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319088" y="676275"/>
            <a:ext cx="7443788" cy="4187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8" tIns="45784" rIns="91568" bIns="45784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855894" y="4972051"/>
            <a:ext cx="5096295" cy="4226243"/>
          </a:xfrm>
          <a:prstGeom prst="rect">
            <a:avLst/>
          </a:prstGeom>
        </p:spPr>
        <p:txBody>
          <a:bodyPr vert="horz" lIns="91568" tIns="45784" rIns="91568" bIns="45784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" y="9445170"/>
            <a:ext cx="2949099" cy="497205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2949101" y="9445169"/>
            <a:ext cx="905840" cy="498932"/>
          </a:xfrm>
          <a:prstGeom prst="rect">
            <a:avLst/>
          </a:prstGeom>
        </p:spPr>
        <p:txBody>
          <a:bodyPr vert="horz" lIns="91568" tIns="45784" rIns="91568" bIns="45784" rtlCol="0" anchor="b"/>
          <a:lstStyle>
            <a:lvl1pPr algn="ctr">
              <a:defRPr sz="1200"/>
            </a:lvl1pPr>
          </a:lstStyle>
          <a:p>
            <a:fld id="{F0A5DA3B-92D6-4D4B-9895-D15CB563B5E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361133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spcBef>
        <a:spcPts val="2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96000" indent="-171450" algn="l" defTabSz="914400" rtl="0" eaLnBrk="1" latinLnBrk="0" hangingPunct="1">
      <a:spcBef>
        <a:spcPts val="200"/>
      </a:spcBef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92000" indent="-171450" algn="l" defTabSz="914400" rtl="0" eaLnBrk="1" latinLnBrk="0" hangingPunct="1">
      <a:spcBef>
        <a:spcPts val="200"/>
      </a:spcBef>
      <a:buFont typeface="Courier New" pitchFamily="49" charset="0"/>
      <a:buChar char="o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188000" indent="-171450" algn="l" defTabSz="914400" rtl="0" eaLnBrk="1" latinLnBrk="0" hangingPunct="1">
      <a:spcBef>
        <a:spcPts val="200"/>
      </a:spcBef>
      <a:buFont typeface="Wingdings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584000" indent="-171450" algn="l" defTabSz="914400" rtl="0" eaLnBrk="1" latinLnBrk="0" hangingPunct="1">
      <a:spcBef>
        <a:spcPts val="200"/>
      </a:spcBef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38755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864" lvl="1" indent="0">
              <a:spcAft>
                <a:spcPts val="1204"/>
              </a:spcAft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703304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319088" y="676275"/>
            <a:ext cx="7443788" cy="41878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820151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943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137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84044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1" dirty="0" smtClean="0"/>
          </a:p>
        </p:txBody>
      </p:sp>
    </p:spTree>
    <p:extLst>
      <p:ext uri="{BB962C8B-B14F-4D97-AF65-F5344CB8AC3E}">
        <p14:creationId xmlns:p14="http://schemas.microsoft.com/office/powerpoint/2010/main" val="2753737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9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4781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8235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8341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6495">
              <a:spcBef>
                <a:spcPts val="207"/>
              </a:spcBef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A5DA3B-92D6-4D4B-9895-D15CB563B5E4}" type="slidenum">
              <a:rPr lang="de-AT" smtClean="0"/>
              <a:pPr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9925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4864" lvl="1" indent="0">
              <a:spcAft>
                <a:spcPts val="1204"/>
              </a:spcAft>
              <a:buNone/>
            </a:pP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1439138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3473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BKA-2018\BKA2018-Brief\REPUBLIK-AT-DOKUMENTVORLAGEN\POTX\HG_Powerpoint_4zu3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800" cy="51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tertitel 1"/>
          <p:cNvSpPr>
            <a:spLocks noGrp="1"/>
          </p:cNvSpPr>
          <p:nvPr>
            <p:ph type="subTitle" idx="1"/>
          </p:nvPr>
        </p:nvSpPr>
        <p:spPr>
          <a:xfrm>
            <a:off x="539999" y="2293200"/>
            <a:ext cx="7978526" cy="1389600"/>
          </a:xfrm>
        </p:spPr>
        <p:txBody>
          <a:bodyPr/>
          <a:lstStyle>
            <a:lvl1pPr marL="0" indent="0" algn="l">
              <a:lnSpc>
                <a:spcPts val="4000"/>
              </a:lnSpc>
              <a:spcBef>
                <a:spcPts val="0"/>
              </a:spcBef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539750" y="4191000"/>
            <a:ext cx="3422650" cy="415529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feld 12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bmk.gv.at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39999" y="1224000"/>
            <a:ext cx="7978526" cy="997200"/>
          </a:xfrm>
        </p:spPr>
        <p:txBody>
          <a:bodyPr anchor="b" anchorCtr="0"/>
          <a:lstStyle>
            <a:lvl1pPr>
              <a:lnSpc>
                <a:spcPts val="4000"/>
              </a:lnSpc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</a:t>
            </a:r>
            <a:br>
              <a:rPr lang="de-DE" dirty="0"/>
            </a:br>
            <a:r>
              <a:rPr lang="de-DE" dirty="0"/>
              <a:t>durch Klicken bearbeiten</a:t>
            </a:r>
            <a:endParaRPr lang="de-AT" dirty="0"/>
          </a:p>
        </p:txBody>
      </p:sp>
      <p:pic>
        <p:nvPicPr>
          <p:cNvPr id="8" name="Grafik 7" descr="Bundesministerium &#10;&#10;&#10;&#10;Klimaschutz, Umwelt, Energie, Mobilität, Innovation und Technologie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00" y="208800"/>
            <a:ext cx="3023870" cy="939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4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19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9/10/2021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37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39751" y="1530761"/>
            <a:ext cx="7978775" cy="28152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7704003" y="4790252"/>
            <a:ext cx="814522" cy="200025"/>
          </a:xfrm>
        </p:spPr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5316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idx="1"/>
          </p:nvPr>
        </p:nvSpPr>
        <p:spPr>
          <a:xfrm>
            <a:off x="540001" y="1597536"/>
            <a:ext cx="7978525" cy="3010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40001" y="908670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3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5" name="Bildplatzhalter 6"/>
          <p:cNvSpPr>
            <a:spLocks noGrp="1"/>
          </p:cNvSpPr>
          <p:nvPr>
            <p:ph type="pic" sz="quarter" idx="13"/>
          </p:nvPr>
        </p:nvSpPr>
        <p:spPr>
          <a:xfrm>
            <a:off x="539750" y="1530761"/>
            <a:ext cx="3813175" cy="280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4706125" y="1530761"/>
            <a:ext cx="3812400" cy="280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39426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e beliebig -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40000" y="1530761"/>
            <a:ext cx="3838575" cy="280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679951" y="1530761"/>
            <a:ext cx="3838575" cy="280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66619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-beliebig mit 1-zeiligem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539751" y="1530761"/>
            <a:ext cx="7978775" cy="28080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5044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9999" y="1173600"/>
            <a:ext cx="5389200" cy="1062000"/>
          </a:xfrm>
        </p:spPr>
        <p:txBody>
          <a:bodyPr/>
          <a:lstStyle>
            <a:lvl1pPr>
              <a:lnSpc>
                <a:spcPts val="4000"/>
              </a:lnSpc>
              <a:defRPr sz="30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/>
          </p:nvPr>
        </p:nvSpPr>
        <p:spPr>
          <a:xfrm>
            <a:off x="539750" y="3643313"/>
            <a:ext cx="3423600" cy="963216"/>
          </a:xfrm>
        </p:spPr>
        <p:txBody>
          <a:bodyPr anchor="b" anchorCtr="0"/>
          <a:lstStyle>
            <a:lvl1pPr marL="0" indent="0">
              <a:lnSpc>
                <a:spcPts val="180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27436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857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48432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BKA-2018\BKA2018-Brief\REPUBLIK-AT-DOKUMENTVORLAGEN\POTX\HG_Powerpoint_4zu3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370" cy="5146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0001" y="1597536"/>
            <a:ext cx="7978525" cy="30104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 </a:t>
            </a:r>
            <a:br>
              <a:rPr lang="de-DE" dirty="0"/>
            </a:br>
            <a:r>
              <a:rPr lang="de-DE" dirty="0"/>
              <a:t>Erste Ebene </a:t>
            </a:r>
          </a:p>
          <a:p>
            <a:pPr lvl="1"/>
            <a:r>
              <a:rPr lang="de-DE" dirty="0"/>
              <a:t>Zweite Ebene – wie Ebene zuvor</a:t>
            </a:r>
          </a:p>
          <a:p>
            <a:pPr lvl="2"/>
            <a:r>
              <a:rPr lang="de-DE" dirty="0"/>
              <a:t>Dritte Ebene – wie Ebene zuvor</a:t>
            </a:r>
          </a:p>
        </p:txBody>
      </p:sp>
      <p:sp>
        <p:nvSpPr>
          <p:cNvPr id="9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540000" y="4790252"/>
            <a:ext cx="6875916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e-AT" dirty="0"/>
          </a:p>
        </p:txBody>
      </p:sp>
      <p:sp>
        <p:nvSpPr>
          <p:cNvPr id="20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7558201" y="4790252"/>
            <a:ext cx="960324" cy="2000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206269C-C24E-4E80-9A4B-E7E19BB59A67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11" name="Textfeld 10"/>
          <p:cNvSpPr txBox="1"/>
          <p:nvPr userDrawn="1"/>
        </p:nvSpPr>
        <p:spPr>
          <a:xfrm>
            <a:off x="6651752" y="230400"/>
            <a:ext cx="22002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AT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bmk.gv.at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40001" y="908670"/>
            <a:ext cx="7978525" cy="622091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de-AT" dirty="0"/>
          </a:p>
        </p:txBody>
      </p:sp>
      <p:pic>
        <p:nvPicPr>
          <p:cNvPr id="12" name="Grafik 11" descr="Bundesministerium &#10;&#10;&#10;&#10;Klimaschutz, Umwelt, Energie, Mobilität, Innovation und Technologie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00" y="208800"/>
            <a:ext cx="2033905" cy="633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338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7" r:id="rId3"/>
    <p:sldLayoutId id="2147483721" r:id="rId4"/>
    <p:sldLayoutId id="2147483722" r:id="rId5"/>
    <p:sldLayoutId id="2147483718" r:id="rId6"/>
    <p:sldLayoutId id="2147483720" r:id="rId7"/>
    <p:sldLayoutId id="2147483725" r:id="rId8"/>
    <p:sldLayoutId id="2147483728" r:id="rId9"/>
    <p:sldLayoutId id="2147483729" r:id="rId10"/>
  </p:sldLayoutIdLst>
  <p:hf sldNum="0" hdr="0" ftr="0" dt="0"/>
  <p:txStyles>
    <p:titleStyle>
      <a:lvl1pPr algn="l" defTabSz="914400" rtl="0" eaLnBrk="1" latinLnBrk="0" hangingPunct="1">
        <a:lnSpc>
          <a:spcPts val="3000"/>
        </a:lnSpc>
        <a:spcBef>
          <a:spcPct val="0"/>
        </a:spcBef>
        <a:buNone/>
        <a:defRPr sz="2400" b="1" kern="1200">
          <a:solidFill>
            <a:schemeClr val="tx2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52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SzTx/>
        <a:buFont typeface="Arial" panose="020B0604020202020204" pitchFamily="34" charset="0"/>
        <a:buChar char="•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04000" marR="0" indent="-252000" algn="l" defTabSz="914400" rtl="0" eaLnBrk="1" fontAlgn="auto" latinLnBrk="0" hangingPunct="1">
        <a:lnSpc>
          <a:spcPts val="2400"/>
        </a:lnSpc>
        <a:spcBef>
          <a:spcPts val="0"/>
        </a:spcBef>
        <a:spcAft>
          <a:spcPts val="1425"/>
        </a:spcAft>
        <a:buClrTx/>
        <a:buSzTx/>
        <a:buFont typeface="Corbel" panose="020B0503020204020204" pitchFamily="34" charset="0"/>
        <a:buChar char="−"/>
        <a:tabLst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56000" indent="-252000" algn="l" defTabSz="914400" rtl="0" eaLnBrk="1" latinLnBrk="0" hangingPunct="1">
        <a:lnSpc>
          <a:spcPts val="2400"/>
        </a:lnSpc>
        <a:spcBef>
          <a:spcPts val="0"/>
        </a:spcBef>
        <a:spcAft>
          <a:spcPts val="1425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bg1">
              <a:lumMod val="1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itchFamily="34" charset="0"/>
        <a:buChar char="–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400"/>
        </a:spcBef>
        <a:buClr>
          <a:schemeClr val="tx2"/>
        </a:buClr>
        <a:buFont typeface="Arial" pitchFamily="34" charset="0"/>
        <a:buChar char="»"/>
        <a:defRPr sz="1800" kern="1200">
          <a:solidFill>
            <a:schemeClr val="bg1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hyperlink" Target="https://www.google.at/url?sa=i&amp;url=https%3A%2F%2Fec.europa.eu%2Fcommission%2Fpresscorner%2Fdetail%2Fde%2FFS_20_50&amp;psig=AOvVaw2J1SUOBYwZmU2Bm4HzHf5c&amp;ust=1580575880002000&amp;source=images&amp;cd=vfe&amp;ved=0CAIQjRxqFwoTCLivnJGmrucCFQAAAAAdAAAAABAE" TargetMode="Externa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vorname.nachname@bmnt.gv.a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emf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750" y="2184200"/>
            <a:ext cx="7978526" cy="997200"/>
          </a:xfrm>
        </p:spPr>
        <p:txBody>
          <a:bodyPr/>
          <a:lstStyle/>
          <a:p>
            <a:pPr algn="ctr"/>
            <a:r>
              <a:rPr lang="de-AT" sz="3200" dirty="0" smtClean="0"/>
              <a:t>Erneuerbaren-Ausbau-Gesetz (EAG)</a:t>
            </a:r>
            <a:r>
              <a:rPr lang="de-AT" sz="3200" dirty="0"/>
              <a:t/>
            </a:r>
            <a:br>
              <a:rPr lang="de-AT" sz="3200" dirty="0"/>
            </a:br>
            <a:endParaRPr lang="de-AT" sz="3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999" y="2897841"/>
            <a:ext cx="7978526" cy="784958"/>
          </a:xfrm>
        </p:spPr>
        <p:txBody>
          <a:bodyPr/>
          <a:lstStyle/>
          <a:p>
            <a:pPr algn="ctr"/>
            <a:endParaRPr lang="de-AT" sz="2000" dirty="0"/>
          </a:p>
        </p:txBody>
      </p:sp>
      <p:sp>
        <p:nvSpPr>
          <p:cNvPr id="6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539999" y="4115557"/>
            <a:ext cx="5528908" cy="5540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b="1" dirty="0"/>
              <a:t>DI Marie-Theres </a:t>
            </a:r>
            <a:r>
              <a:rPr lang="de-DE" b="1" dirty="0" smtClean="0"/>
              <a:t>Thöni</a:t>
            </a:r>
            <a:r>
              <a:rPr lang="de-DE" b="1" dirty="0"/>
              <a:t>, </a:t>
            </a:r>
            <a:r>
              <a:rPr lang="de-DE" b="1" dirty="0" smtClean="0"/>
              <a:t>MBA</a:t>
            </a:r>
            <a:endParaRPr lang="de-AT" dirty="0">
              <a:solidFill>
                <a:srgbClr val="FF0000"/>
              </a:solidFill>
            </a:endParaRPr>
          </a:p>
          <a:p>
            <a:r>
              <a:rPr lang="de-DE" dirty="0" smtClean="0"/>
              <a:t>Leiterin Erneuerbare Energie und Strom</a:t>
            </a:r>
            <a:endParaRPr lang="de-DE" dirty="0"/>
          </a:p>
          <a:p>
            <a:r>
              <a:rPr lang="de-DE" dirty="0" smtClean="0"/>
              <a:t>IEWT, 10. September 2021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1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73" y="1352696"/>
            <a:ext cx="5293510" cy="20088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5453" y="2548011"/>
            <a:ext cx="5464126" cy="210555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1762" y="351679"/>
            <a:ext cx="5598852" cy="394155"/>
          </a:xfrm>
        </p:spPr>
        <p:txBody>
          <a:bodyPr/>
          <a:lstStyle/>
          <a:p>
            <a:r>
              <a:rPr lang="de-AT" dirty="0" smtClean="0"/>
              <a:t>Sensitivität Marktpreis </a:t>
            </a:r>
            <a:endParaRPr lang="de-AT" dirty="0"/>
          </a:p>
        </p:txBody>
      </p:sp>
      <p:sp>
        <p:nvSpPr>
          <p:cNvPr id="30" name="Textplatzhalter 2"/>
          <p:cNvSpPr txBox="1">
            <a:spLocks/>
          </p:cNvSpPr>
          <p:nvPr/>
        </p:nvSpPr>
        <p:spPr>
          <a:xfrm>
            <a:off x="1078532" y="4777895"/>
            <a:ext cx="7584438" cy="365605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55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Calibri"/>
                <a:ea typeface="Times New Roman" panose="02020603050405020304" pitchFamily="18" charset="0"/>
                <a:cs typeface="Calibri" panose="020F0502020204030204" pitchFamily="34" charset="0"/>
              </a:rPr>
              <a:t>* Abschätzung der Kosten unter Annahme eines Marktpreise von </a:t>
            </a:r>
            <a:r>
              <a:rPr lang="de-AT" sz="800" dirty="0" smtClean="0">
                <a:solidFill>
                  <a:srgbClr val="000000"/>
                </a:solidFill>
                <a:latin typeface=" Calibri"/>
                <a:ea typeface="Times New Roman" panose="02020603050405020304" pitchFamily="18" charset="0"/>
              </a:rPr>
              <a:t>50</a:t>
            </a: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Calibri"/>
                <a:ea typeface="Times New Roman" panose="02020603050405020304" pitchFamily="18" charset="0"/>
                <a:cs typeface="Calibri" panose="020F0502020204030204" pitchFamily="34" charset="0"/>
              </a:rPr>
              <a:t> Euro/MWh sowie weiterer Parameter (Volllaststunden, anzulegende Werte, etc.). Die </a:t>
            </a:r>
            <a:r>
              <a:rPr kumimoji="0" lang="de-AT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Calibri"/>
                <a:ea typeface="Times New Roman" panose="02020603050405020304" pitchFamily="18" charset="0"/>
                <a:cs typeface="Calibri" panose="020F0502020204030204" pitchFamily="34" charset="0"/>
              </a:rPr>
              <a:t>tatsächlichen </a:t>
            </a:r>
            <a:r>
              <a:rPr kumimoji="0" lang="de-AT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 Calibri"/>
                <a:ea typeface="Times New Roman" panose="02020603050405020304" pitchFamily="18" charset="0"/>
                <a:cs typeface="Calibri" panose="020F0502020204030204" pitchFamily="34" charset="0"/>
              </a:rPr>
              <a:t>Kosten können in Abhängigkeit der Entwicklung dieser Parameter von den hier angegeben Werten abweichen.</a:t>
            </a:r>
            <a:endParaRPr kumimoji="0" lang="de-AT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 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Inhaltsplatzhalter 2"/>
          <p:cNvSpPr txBox="1">
            <a:spLocks/>
          </p:cNvSpPr>
          <p:nvPr/>
        </p:nvSpPr>
        <p:spPr>
          <a:xfrm>
            <a:off x="539751" y="1077657"/>
            <a:ext cx="8086537" cy="33984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2" indent="-250825">
              <a:lnSpc>
                <a:spcPct val="100000"/>
              </a:lnSpc>
              <a:spcAft>
                <a:spcPts val="600"/>
              </a:spcAft>
            </a:pPr>
            <a:r>
              <a:rPr lang="de-DE" sz="1400" b="1" dirty="0" smtClean="0"/>
              <a:t>Entwicklung 2021-2030 in Abhängigkeit des gewählten Marktpreisszenarios</a:t>
            </a:r>
            <a:endParaRPr lang="de-AT" sz="1400" b="1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539751" y="3813388"/>
            <a:ext cx="18267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MP= 44 Euro/MWh</a:t>
            </a:r>
          </a:p>
          <a:p>
            <a:pPr algn="ctr"/>
            <a:r>
              <a:rPr lang="de-DE" sz="1000" dirty="0" smtClean="0"/>
              <a:t>vs.</a:t>
            </a:r>
          </a:p>
          <a:p>
            <a:pPr algn="r"/>
            <a:r>
              <a:rPr lang="de-DE" sz="1000" dirty="0"/>
              <a:t>MP= </a:t>
            </a:r>
            <a:r>
              <a:rPr lang="de-DE" sz="1000" dirty="0" smtClean="0"/>
              <a:t>50 Euro/MWh</a:t>
            </a:r>
            <a:endParaRPr lang="de-DE" sz="1000" dirty="0"/>
          </a:p>
        </p:txBody>
      </p:sp>
      <p:sp>
        <p:nvSpPr>
          <p:cNvPr id="9" name="Pfeil nach rechts 8"/>
          <p:cNvSpPr/>
          <p:nvPr/>
        </p:nvSpPr>
        <p:spPr>
          <a:xfrm>
            <a:off x="2366531" y="4155687"/>
            <a:ext cx="346932" cy="163552"/>
          </a:xfrm>
          <a:prstGeom prst="rightArrow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Pfeil nach unten 9"/>
          <p:cNvSpPr/>
          <p:nvPr/>
        </p:nvSpPr>
        <p:spPr>
          <a:xfrm flipV="1">
            <a:off x="1152293" y="3470556"/>
            <a:ext cx="126380" cy="327103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  <p:sp>
        <p:nvSpPr>
          <p:cNvPr id="11" name="Ellipse 10"/>
          <p:cNvSpPr/>
          <p:nvPr/>
        </p:nvSpPr>
        <p:spPr>
          <a:xfrm>
            <a:off x="2366531" y="1591987"/>
            <a:ext cx="3427142" cy="628678"/>
          </a:xfrm>
          <a:prstGeom prst="ellipse">
            <a:avLst/>
          </a:prstGeom>
          <a:noFill/>
          <a:ln w="12700">
            <a:solidFill>
              <a:srgbClr val="E6320F">
                <a:alpha val="81961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  <p:sp>
        <p:nvSpPr>
          <p:cNvPr id="13" name="Ellipse 12"/>
          <p:cNvSpPr/>
          <p:nvPr/>
        </p:nvSpPr>
        <p:spPr>
          <a:xfrm>
            <a:off x="5266282" y="2880075"/>
            <a:ext cx="3427142" cy="858410"/>
          </a:xfrm>
          <a:prstGeom prst="ellipse">
            <a:avLst/>
          </a:prstGeom>
          <a:noFill/>
          <a:ln w="19050">
            <a:solidFill>
              <a:srgbClr val="5FB5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26035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Fortführung der Struktur der Mittelaufbringung</a:t>
            </a:r>
          </a:p>
        </p:txBody>
      </p:sp>
      <p:grpSp>
        <p:nvGrpSpPr>
          <p:cNvPr id="6" name="Gruppieren 5"/>
          <p:cNvGrpSpPr/>
          <p:nvPr/>
        </p:nvGrpSpPr>
        <p:grpSpPr>
          <a:xfrm>
            <a:off x="460902" y="1707357"/>
            <a:ext cx="7890143" cy="2395412"/>
            <a:chOff x="87834" y="2951947"/>
            <a:chExt cx="7890142" cy="2395412"/>
          </a:xfrm>
        </p:grpSpPr>
        <p:sp>
          <p:nvSpPr>
            <p:cNvPr id="7" name="Freihandform 6"/>
            <p:cNvSpPr/>
            <p:nvPr/>
          </p:nvSpPr>
          <p:spPr>
            <a:xfrm>
              <a:off x="87834" y="3366284"/>
              <a:ext cx="1782237" cy="1664494"/>
            </a:xfrm>
            <a:custGeom>
              <a:avLst/>
              <a:gdLst>
                <a:gd name="connsiteX0" fmla="*/ 0 w 1513274"/>
                <a:gd name="connsiteY0" fmla="*/ 739615 h 1479230"/>
                <a:gd name="connsiteX1" fmla="*/ 756637 w 1513274"/>
                <a:gd name="connsiteY1" fmla="*/ 0 h 1479230"/>
                <a:gd name="connsiteX2" fmla="*/ 1513274 w 1513274"/>
                <a:gd name="connsiteY2" fmla="*/ 739615 h 1479230"/>
                <a:gd name="connsiteX3" fmla="*/ 756637 w 1513274"/>
                <a:gd name="connsiteY3" fmla="*/ 1479230 h 1479230"/>
                <a:gd name="connsiteX4" fmla="*/ 0 w 1513274"/>
                <a:gd name="connsiteY4" fmla="*/ 739615 h 1479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274" h="1479230">
                  <a:moveTo>
                    <a:pt x="0" y="739615"/>
                  </a:moveTo>
                  <a:cubicBezTo>
                    <a:pt x="0" y="331137"/>
                    <a:pt x="338758" y="0"/>
                    <a:pt x="756637" y="0"/>
                  </a:cubicBezTo>
                  <a:cubicBezTo>
                    <a:pt x="1174516" y="0"/>
                    <a:pt x="1513274" y="331137"/>
                    <a:pt x="1513274" y="739615"/>
                  </a:cubicBezTo>
                  <a:cubicBezTo>
                    <a:pt x="1513274" y="1148093"/>
                    <a:pt x="1174516" y="1479230"/>
                    <a:pt x="756637" y="1479230"/>
                  </a:cubicBezTo>
                  <a:cubicBezTo>
                    <a:pt x="338758" y="1479230"/>
                    <a:pt x="0" y="1148093"/>
                    <a:pt x="0" y="739615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4475" tIns="239488" rIns="244475" bIns="239488" numCol="1" spcCol="1270" anchor="ctr" anchorCtr="0">
              <a:noAutofit/>
            </a:bodyPr>
            <a:lstStyle/>
            <a:p>
              <a:pPr algn="ctr" defTabSz="80008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Erneuerbaren </a:t>
              </a:r>
              <a:r>
                <a:rPr lang="de-DE" strike="sngStrike" dirty="0">
                  <a:solidFill>
                    <a:schemeClr val="bg2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Ökostrom</a:t>
              </a:r>
              <a:r>
                <a:rPr lang="de-DE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Pauschale</a:t>
              </a:r>
            </a:p>
          </p:txBody>
        </p:sp>
        <p:sp>
          <p:nvSpPr>
            <p:cNvPr id="8" name="Freihandform 7"/>
            <p:cNvSpPr/>
            <p:nvPr/>
          </p:nvSpPr>
          <p:spPr>
            <a:xfrm>
              <a:off x="1830121" y="3819267"/>
              <a:ext cx="821369" cy="821369"/>
            </a:xfrm>
            <a:custGeom>
              <a:avLst/>
              <a:gdLst>
                <a:gd name="connsiteX0" fmla="*/ 108872 w 821369"/>
                <a:gd name="connsiteY0" fmla="*/ 314092 h 821369"/>
                <a:gd name="connsiteX1" fmla="*/ 314092 w 821369"/>
                <a:gd name="connsiteY1" fmla="*/ 314092 h 821369"/>
                <a:gd name="connsiteX2" fmla="*/ 314092 w 821369"/>
                <a:gd name="connsiteY2" fmla="*/ 108872 h 821369"/>
                <a:gd name="connsiteX3" fmla="*/ 507277 w 821369"/>
                <a:gd name="connsiteY3" fmla="*/ 108872 h 821369"/>
                <a:gd name="connsiteX4" fmla="*/ 507277 w 821369"/>
                <a:gd name="connsiteY4" fmla="*/ 314092 h 821369"/>
                <a:gd name="connsiteX5" fmla="*/ 712497 w 821369"/>
                <a:gd name="connsiteY5" fmla="*/ 314092 h 821369"/>
                <a:gd name="connsiteX6" fmla="*/ 712497 w 821369"/>
                <a:gd name="connsiteY6" fmla="*/ 507277 h 821369"/>
                <a:gd name="connsiteX7" fmla="*/ 507277 w 821369"/>
                <a:gd name="connsiteY7" fmla="*/ 507277 h 821369"/>
                <a:gd name="connsiteX8" fmla="*/ 507277 w 821369"/>
                <a:gd name="connsiteY8" fmla="*/ 712497 h 821369"/>
                <a:gd name="connsiteX9" fmla="*/ 314092 w 821369"/>
                <a:gd name="connsiteY9" fmla="*/ 712497 h 821369"/>
                <a:gd name="connsiteX10" fmla="*/ 314092 w 821369"/>
                <a:gd name="connsiteY10" fmla="*/ 507277 h 821369"/>
                <a:gd name="connsiteX11" fmla="*/ 108872 w 821369"/>
                <a:gd name="connsiteY11" fmla="*/ 507277 h 821369"/>
                <a:gd name="connsiteX12" fmla="*/ 108872 w 821369"/>
                <a:gd name="connsiteY12" fmla="*/ 314092 h 82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1369" h="821369">
                  <a:moveTo>
                    <a:pt x="108872" y="314092"/>
                  </a:moveTo>
                  <a:lnTo>
                    <a:pt x="314092" y="314092"/>
                  </a:lnTo>
                  <a:lnTo>
                    <a:pt x="314092" y="108872"/>
                  </a:lnTo>
                  <a:lnTo>
                    <a:pt x="507277" y="108872"/>
                  </a:lnTo>
                  <a:lnTo>
                    <a:pt x="507277" y="314092"/>
                  </a:lnTo>
                  <a:lnTo>
                    <a:pt x="712497" y="314092"/>
                  </a:lnTo>
                  <a:lnTo>
                    <a:pt x="712497" y="507277"/>
                  </a:lnTo>
                  <a:lnTo>
                    <a:pt x="507277" y="507277"/>
                  </a:lnTo>
                  <a:lnTo>
                    <a:pt x="507277" y="712497"/>
                  </a:lnTo>
                  <a:lnTo>
                    <a:pt x="314092" y="712497"/>
                  </a:lnTo>
                  <a:lnTo>
                    <a:pt x="314092" y="507277"/>
                  </a:lnTo>
                  <a:lnTo>
                    <a:pt x="108872" y="507277"/>
                  </a:lnTo>
                  <a:lnTo>
                    <a:pt x="108872" y="314092"/>
                  </a:ln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872" tIns="314092" rIns="108872" bIns="314092" numCol="1" spcCol="1270" anchor="ctr" anchorCtr="0">
              <a:noAutofit/>
            </a:bodyPr>
            <a:lstStyle/>
            <a:p>
              <a:pPr algn="ctr" defTabSz="57783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13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Freihandform 8"/>
            <p:cNvSpPr/>
            <p:nvPr/>
          </p:nvSpPr>
          <p:spPr>
            <a:xfrm>
              <a:off x="2651490" y="3280560"/>
              <a:ext cx="1840337" cy="1750218"/>
            </a:xfrm>
            <a:custGeom>
              <a:avLst/>
              <a:gdLst>
                <a:gd name="connsiteX0" fmla="*/ 0 w 1568292"/>
                <a:gd name="connsiteY0" fmla="*/ 766664 h 1533327"/>
                <a:gd name="connsiteX1" fmla="*/ 784146 w 1568292"/>
                <a:gd name="connsiteY1" fmla="*/ 0 h 1533327"/>
                <a:gd name="connsiteX2" fmla="*/ 1568292 w 1568292"/>
                <a:gd name="connsiteY2" fmla="*/ 766664 h 1533327"/>
                <a:gd name="connsiteX3" fmla="*/ 784146 w 1568292"/>
                <a:gd name="connsiteY3" fmla="*/ 1533328 h 1533327"/>
                <a:gd name="connsiteX4" fmla="*/ 0 w 1568292"/>
                <a:gd name="connsiteY4" fmla="*/ 766664 h 1533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8292" h="1533327">
                  <a:moveTo>
                    <a:pt x="0" y="766664"/>
                  </a:moveTo>
                  <a:cubicBezTo>
                    <a:pt x="0" y="343247"/>
                    <a:pt x="351074" y="0"/>
                    <a:pt x="784146" y="0"/>
                  </a:cubicBezTo>
                  <a:cubicBezTo>
                    <a:pt x="1217218" y="0"/>
                    <a:pt x="1568292" y="343247"/>
                    <a:pt x="1568292" y="766664"/>
                  </a:cubicBezTo>
                  <a:cubicBezTo>
                    <a:pt x="1568292" y="1190081"/>
                    <a:pt x="1217218" y="1533328"/>
                    <a:pt x="784146" y="1533328"/>
                  </a:cubicBezTo>
                  <a:cubicBezTo>
                    <a:pt x="351074" y="1533328"/>
                    <a:pt x="0" y="1190081"/>
                    <a:pt x="0" y="766664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9991" tIns="244871" rIns="249991" bIns="244871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rgbClr val="E6EFF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Erneuerbaren </a:t>
              </a:r>
              <a:r>
                <a:rPr lang="de-DE" sz="1600" strike="sngStrike" dirty="0">
                  <a:solidFill>
                    <a:schemeClr val="bg2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Ökostrom</a:t>
              </a:r>
              <a:r>
                <a:rPr lang="de-DE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- 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Förderbeitrag</a:t>
              </a:r>
            </a:p>
          </p:txBody>
        </p:sp>
        <p:sp>
          <p:nvSpPr>
            <p:cNvPr id="10" name="Freihandform 9"/>
            <p:cNvSpPr/>
            <p:nvPr/>
          </p:nvSpPr>
          <p:spPr>
            <a:xfrm rot="10800000" flipH="1">
              <a:off x="4740938" y="3973061"/>
              <a:ext cx="521971" cy="526809"/>
            </a:xfrm>
            <a:custGeom>
              <a:avLst/>
              <a:gdLst>
                <a:gd name="connsiteX0" fmla="*/ 0 w 521971"/>
                <a:gd name="connsiteY0" fmla="*/ 105362 h 526809"/>
                <a:gd name="connsiteX1" fmla="*/ 260986 w 521971"/>
                <a:gd name="connsiteY1" fmla="*/ 105362 h 526809"/>
                <a:gd name="connsiteX2" fmla="*/ 260986 w 521971"/>
                <a:gd name="connsiteY2" fmla="*/ 0 h 526809"/>
                <a:gd name="connsiteX3" fmla="*/ 521971 w 521971"/>
                <a:gd name="connsiteY3" fmla="*/ 263405 h 526809"/>
                <a:gd name="connsiteX4" fmla="*/ 260986 w 521971"/>
                <a:gd name="connsiteY4" fmla="*/ 526809 h 526809"/>
                <a:gd name="connsiteX5" fmla="*/ 260986 w 521971"/>
                <a:gd name="connsiteY5" fmla="*/ 421447 h 526809"/>
                <a:gd name="connsiteX6" fmla="*/ 0 w 521971"/>
                <a:gd name="connsiteY6" fmla="*/ 421447 h 526809"/>
                <a:gd name="connsiteX7" fmla="*/ 0 w 521971"/>
                <a:gd name="connsiteY7" fmla="*/ 105362 h 52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21971" h="526809">
                  <a:moveTo>
                    <a:pt x="0" y="105362"/>
                  </a:moveTo>
                  <a:lnTo>
                    <a:pt x="260986" y="105362"/>
                  </a:lnTo>
                  <a:lnTo>
                    <a:pt x="260986" y="0"/>
                  </a:lnTo>
                  <a:lnTo>
                    <a:pt x="521971" y="263405"/>
                  </a:lnTo>
                  <a:lnTo>
                    <a:pt x="260986" y="526809"/>
                  </a:lnTo>
                  <a:lnTo>
                    <a:pt x="260986" y="421447"/>
                  </a:lnTo>
                  <a:lnTo>
                    <a:pt x="0" y="421447"/>
                  </a:lnTo>
                  <a:lnTo>
                    <a:pt x="0" y="105362"/>
                  </a:lnTo>
                  <a:close/>
                </a:path>
              </a:pathLst>
            </a:custGeom>
            <a:solidFill>
              <a:schemeClr val="bg2">
                <a:lumMod val="6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6591" tIns="105361" rIns="0" bIns="105363" numCol="1" spcCol="1270" anchor="ctr" anchorCtr="0">
              <a:noAutofit/>
            </a:bodyPr>
            <a:lstStyle/>
            <a:p>
              <a:pPr algn="ctr" defTabSz="97787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DE" sz="22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Freihandform 10"/>
            <p:cNvSpPr/>
            <p:nvPr/>
          </p:nvSpPr>
          <p:spPr>
            <a:xfrm>
              <a:off x="5506239" y="2951947"/>
              <a:ext cx="2471737" cy="2395412"/>
            </a:xfrm>
            <a:custGeom>
              <a:avLst/>
              <a:gdLst>
                <a:gd name="connsiteX0" fmla="*/ 0 w 2199967"/>
                <a:gd name="connsiteY0" fmla="*/ 1091020 h 2182039"/>
                <a:gd name="connsiteX1" fmla="*/ 1099984 w 2199967"/>
                <a:gd name="connsiteY1" fmla="*/ 0 h 2182039"/>
                <a:gd name="connsiteX2" fmla="*/ 2199968 w 2199967"/>
                <a:gd name="connsiteY2" fmla="*/ 1091020 h 2182039"/>
                <a:gd name="connsiteX3" fmla="*/ 1099984 w 2199967"/>
                <a:gd name="connsiteY3" fmla="*/ 2182040 h 2182039"/>
                <a:gd name="connsiteX4" fmla="*/ 0 w 2199967"/>
                <a:gd name="connsiteY4" fmla="*/ 1091020 h 218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9967" h="2182039">
                  <a:moveTo>
                    <a:pt x="0" y="1091020"/>
                  </a:moveTo>
                  <a:cubicBezTo>
                    <a:pt x="0" y="488466"/>
                    <a:pt x="492480" y="0"/>
                    <a:pt x="1099984" y="0"/>
                  </a:cubicBezTo>
                  <a:cubicBezTo>
                    <a:pt x="1707488" y="0"/>
                    <a:pt x="2199968" y="488466"/>
                    <a:pt x="2199968" y="1091020"/>
                  </a:cubicBezTo>
                  <a:cubicBezTo>
                    <a:pt x="2199968" y="1693574"/>
                    <a:pt x="1707488" y="2182040"/>
                    <a:pt x="1099984" y="2182040"/>
                  </a:cubicBezTo>
                  <a:cubicBezTo>
                    <a:pt x="492480" y="2182040"/>
                    <a:pt x="0" y="1693574"/>
                    <a:pt x="0" y="1091020"/>
                  </a:cubicBezTo>
                  <a:close/>
                </a:path>
              </a:pathLst>
            </a:custGeom>
            <a:solidFill>
              <a:schemeClr val="tx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2499" tIns="339872" rIns="342499" bIns="339872" numCol="1" spcCol="1270" anchor="ctr" anchorCtr="0">
              <a:noAutofit/>
            </a:bodyPr>
            <a:lstStyle/>
            <a:p>
              <a:pPr algn="ctr" defTabSz="71118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dirty="0">
                  <a:solidFill>
                    <a:srgbClr val="E6EFF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Erneuerbaren </a:t>
              </a:r>
              <a:r>
                <a:rPr lang="de-DE" sz="1600" strike="sngStrike" dirty="0">
                  <a:solidFill>
                    <a:schemeClr val="bg2">
                      <a:lumMod val="6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Ökostrom</a:t>
              </a:r>
              <a:r>
                <a:rPr lang="de-DE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</a:t>
              </a:r>
              <a:r>
                <a:rPr lang="de-DE" dirty="0">
                  <a:latin typeface="Calibri" panose="020F0502020204030204" pitchFamily="34" charset="0"/>
                  <a:cs typeface="Calibri" panose="020F0502020204030204" pitchFamily="34" charset="0"/>
                </a:rPr>
                <a:t>Mittel</a:t>
              </a:r>
            </a:p>
          </p:txBody>
        </p:sp>
      </p:grpSp>
      <p:sp>
        <p:nvSpPr>
          <p:cNvPr id="12" name="Rechteck 11"/>
          <p:cNvSpPr/>
          <p:nvPr/>
        </p:nvSpPr>
        <p:spPr>
          <a:xfrm>
            <a:off x="632143" y="4052165"/>
            <a:ext cx="3960027" cy="954107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solidFill>
              <a:srgbClr val="FFFFFF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de-AT" sz="1400" dirty="0">
                <a:latin typeface="Calibri" panose="020F0502020204030204" pitchFamily="34" charset="0"/>
                <a:cs typeface="Calibri" panose="020F0502020204030204" pitchFamily="34" charset="0"/>
              </a:rPr>
              <a:t>Entlastungsmechanismus für Haushalte mit niedrigem Einkommen (</a:t>
            </a:r>
            <a:r>
              <a:rPr lang="de-AT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GIS-Befreiung, </a:t>
            </a:r>
            <a:r>
              <a:rPr lang="de-AT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Kostendeckel)</a:t>
            </a:r>
          </a:p>
          <a:p>
            <a:pPr algn="ctr"/>
            <a:r>
              <a:rPr lang="de-AT" sz="1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Sonderregelung für Saisonbetriebe</a:t>
            </a:r>
            <a:endParaRPr lang="de-AT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72" y="3026182"/>
            <a:ext cx="9072428" cy="2078939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31075" y="840322"/>
            <a:ext cx="6923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Weitere Schritte</a:t>
            </a:r>
            <a:endParaRPr lang="de-AT" sz="2400" b="1" dirty="0">
              <a:solidFill>
                <a:schemeClr val="tx2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431076" y="4797832"/>
            <a:ext cx="2336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1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Erneuerbaren-Ausbau-Gesetz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66B3ACC-735A-4DFC-B439-159177FCB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1" t="13079" r="32357" b="9333"/>
          <a:stretch/>
        </p:blipFill>
        <p:spPr>
          <a:xfrm>
            <a:off x="4974054" y="680070"/>
            <a:ext cx="2194524" cy="1992353"/>
          </a:xfrm>
          <a:prstGeom prst="rect">
            <a:avLst/>
          </a:prstGeom>
        </p:spPr>
      </p:pic>
      <p:pic>
        <p:nvPicPr>
          <p:cNvPr id="7" name="Picture 2" descr="Bildergebnis für eu commission&quot;">
            <a:hlinkClick r:id="rId5"/>
            <a:extLst>
              <a:ext uri="{FF2B5EF4-FFF2-40B4-BE49-F238E27FC236}">
                <a16:creationId xmlns:a16="http://schemas.microsoft.com/office/drawing/2014/main" id="{24F6E3A4-28FD-4367-8F70-B926CC67E6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5026" r="-1154" b="34469"/>
          <a:stretch/>
        </p:blipFill>
        <p:spPr bwMode="auto">
          <a:xfrm>
            <a:off x="851836" y="1469789"/>
            <a:ext cx="2408721" cy="120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A3338A0-FA11-477F-9B3F-E4D488BD65FB}"/>
              </a:ext>
            </a:extLst>
          </p:cNvPr>
          <p:cNvSpPr txBox="1"/>
          <p:nvPr/>
        </p:nvSpPr>
        <p:spPr>
          <a:xfrm>
            <a:off x="2664823" y="2303996"/>
            <a:ext cx="202916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AT" dirty="0"/>
              <a:t>Beihilferechtliche Genehmigung durch die EK nötig</a:t>
            </a:r>
          </a:p>
        </p:txBody>
      </p:sp>
    </p:spTree>
    <p:extLst>
      <p:ext uri="{BB962C8B-B14F-4D97-AF65-F5344CB8AC3E}">
        <p14:creationId xmlns:p14="http://schemas.microsoft.com/office/powerpoint/2010/main" val="320986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6"/>
          <p:cNvSpPr>
            <a:spLocks noGrp="1"/>
          </p:cNvSpPr>
          <p:nvPr>
            <p:ph type="title"/>
          </p:nvPr>
        </p:nvSpPr>
        <p:spPr>
          <a:xfrm>
            <a:off x="540000" y="1999367"/>
            <a:ext cx="5389200" cy="1117613"/>
          </a:xfrm>
        </p:spPr>
        <p:txBody>
          <a:bodyPr/>
          <a:lstStyle/>
          <a:p>
            <a:r>
              <a:rPr lang="de-AT" b="0" dirty="0">
                <a:solidFill>
                  <a:schemeClr val="tx1"/>
                </a:solidFill>
              </a:rPr>
              <a:t>Danke für Ihre </a:t>
            </a:r>
            <a:br>
              <a:rPr lang="de-AT" b="0" dirty="0">
                <a:solidFill>
                  <a:schemeClr val="tx1"/>
                </a:solidFill>
              </a:rPr>
            </a:br>
            <a:r>
              <a:rPr lang="de-AT" b="0" dirty="0">
                <a:solidFill>
                  <a:schemeClr val="tx1"/>
                </a:solidFill>
              </a:rPr>
              <a:t>Aufmerksamkeit!</a:t>
            </a:r>
            <a:endParaRPr lang="de-DE" b="0" dirty="0">
              <a:solidFill>
                <a:schemeClr val="tx1"/>
              </a:solidFill>
            </a:endParaRPr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4294967295"/>
          </p:nvPr>
        </p:nvSpPr>
        <p:spPr>
          <a:xfrm>
            <a:off x="540000" y="3253474"/>
            <a:ext cx="3423600" cy="1284288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400" dirty="0"/>
              <a:t>DI Marie-Theres </a:t>
            </a:r>
            <a:r>
              <a:rPr lang="de-DE" sz="1400" dirty="0" smtClean="0"/>
              <a:t>Thöni, MBA</a:t>
            </a:r>
            <a:endParaRPr lang="de-DE" sz="14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e-DE" sz="1400" dirty="0">
                <a:hlinkClick r:id="rId3"/>
              </a:rPr>
              <a:t>marie-theres.thoeni@bmk.gv.at</a:t>
            </a:r>
            <a:r>
              <a:rPr lang="de-DE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385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6307269" y="2134003"/>
            <a:ext cx="518682" cy="167066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046" dirty="0">
                <a:latin typeface="Calibri" panose="020F0502020204030204" pitchFamily="34" charset="0"/>
                <a:cs typeface="Calibri" panose="020F0502020204030204" pitchFamily="34" charset="0"/>
              </a:rPr>
              <a:t>bis</a:t>
            </a:r>
            <a:r>
              <a:rPr sz="1046" spc="-5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46" dirty="0">
                <a:latin typeface="Calibri" panose="020F0502020204030204" pitchFamily="34" charset="0"/>
                <a:cs typeface="Calibri" panose="020F0502020204030204" pitchFamily="34" charset="0"/>
              </a:rPr>
              <a:t>2040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019552" y="1700014"/>
            <a:ext cx="1774088" cy="841475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215443" marR="211978" algn="ctr">
              <a:lnSpc>
                <a:spcPct val="100600"/>
              </a:lnSpc>
              <a:spcBef>
                <a:spcPts val="43"/>
              </a:spcBef>
            </a:pPr>
            <a:r>
              <a:rPr sz="1342" b="1" spc="2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sz="1342" b="1" spc="-2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342" b="1" spc="5" dirty="0">
                <a:latin typeface="Calibri" panose="020F0502020204030204" pitchFamily="34" charset="0"/>
                <a:cs typeface="Calibri" panose="020F0502020204030204" pitchFamily="34" charset="0"/>
              </a:rPr>
              <a:t>om</a:t>
            </a:r>
            <a:r>
              <a:rPr sz="1342" b="1" spc="-23" dirty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sz="1342" b="1" spc="2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sz="1342" b="1" spc="-16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342" b="1" spc="2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sz="1342" b="1" spc="-20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sz="1342" b="1" spc="2" dirty="0">
                <a:latin typeface="Calibri" panose="020F0502020204030204" pitchFamily="34" charset="0"/>
                <a:cs typeface="Calibri" panose="020F0502020204030204" pitchFamily="34" charset="0"/>
              </a:rPr>
              <a:t>gung  zu </a:t>
            </a:r>
            <a:r>
              <a:rPr sz="1342" b="1" spc="5" dirty="0">
                <a:latin typeface="Calibri" panose="020F0502020204030204" pitchFamily="34" charset="0"/>
                <a:cs typeface="Calibri" panose="020F0502020204030204" pitchFamily="34" charset="0"/>
              </a:rPr>
              <a:t>100%</a:t>
            </a:r>
            <a:r>
              <a:rPr sz="1342" b="1" spc="-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42" b="1" spc="2" dirty="0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endParaRPr sz="1342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9"/>
              </a:spcBef>
            </a:pPr>
            <a:r>
              <a:rPr sz="1342" b="1" spc="2" dirty="0">
                <a:latin typeface="Calibri" panose="020F0502020204030204" pitchFamily="34" charset="0"/>
                <a:cs typeface="Calibri" panose="020F0502020204030204" pitchFamily="34" charset="0"/>
              </a:rPr>
              <a:t>Erneuerbaren</a:t>
            </a:r>
            <a:r>
              <a:rPr sz="1342" b="1" spc="-3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42" b="1" dirty="0">
                <a:latin typeface="Calibri" panose="020F0502020204030204" pitchFamily="34" charset="0"/>
                <a:cs typeface="Calibri" panose="020F0502020204030204" pitchFamily="34" charset="0"/>
              </a:rPr>
              <a:t>Energien</a:t>
            </a:r>
          </a:p>
          <a:p>
            <a:pPr algn="ctr">
              <a:spcBef>
                <a:spcPts val="407"/>
              </a:spcBef>
            </a:pPr>
            <a:r>
              <a:rPr sz="1046" dirty="0">
                <a:latin typeface="Calibri" panose="020F0502020204030204" pitchFamily="34" charset="0"/>
                <a:cs typeface="Calibri" panose="020F0502020204030204" pitchFamily="34" charset="0"/>
              </a:rPr>
              <a:t>bis 2030</a:t>
            </a:r>
            <a:r>
              <a:rPr sz="1046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46" dirty="0">
                <a:latin typeface="Calibri" panose="020F0502020204030204" pitchFamily="34" charset="0"/>
                <a:cs typeface="Calibri" panose="020F0502020204030204" pitchFamily="34" charset="0"/>
              </a:rPr>
              <a:t>(national/bilanziell)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959360" y="2134003"/>
            <a:ext cx="522725" cy="167066"/>
          </a:xfrm>
          <a:prstGeom prst="rect">
            <a:avLst/>
          </a:prstGeom>
        </p:spPr>
        <p:txBody>
          <a:bodyPr vert="horz" wrap="square" lIns="0" tIns="6065" rIns="0" bIns="0" rtlCol="0">
            <a:spAutoFit/>
          </a:bodyPr>
          <a:lstStyle/>
          <a:p>
            <a:pPr marL="5776">
              <a:spcBef>
                <a:spcPts val="48"/>
              </a:spcBef>
            </a:pPr>
            <a:r>
              <a:rPr sz="1046" dirty="0">
                <a:latin typeface="Calibri" panose="020F0502020204030204" pitchFamily="34" charset="0"/>
                <a:cs typeface="Calibri" panose="020F0502020204030204" pitchFamily="34" charset="0"/>
              </a:rPr>
              <a:t>bis</a:t>
            </a:r>
            <a:r>
              <a:rPr sz="1046" spc="-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46" dirty="0">
                <a:latin typeface="Calibri" panose="020F0502020204030204" pitchFamily="34" charset="0"/>
                <a:cs typeface="Calibri" panose="020F0502020204030204" pitchFamily="34" charset="0"/>
              </a:rPr>
              <a:t>2050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402011" y="969496"/>
            <a:ext cx="1983468" cy="351917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2251" spc="-5" dirty="0">
                <a:latin typeface="Calibri" panose="020F0502020204030204" pitchFamily="34" charset="0"/>
                <a:cs typeface="Calibri" panose="020F0502020204030204" pitchFamily="34" charset="0"/>
              </a:rPr>
              <a:t>Klimaneutralität</a:t>
            </a:r>
            <a:endParaRPr sz="225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0244" y="4435397"/>
            <a:ext cx="424534" cy="23650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501" spc="-52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sz="1501" spc="-27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501" spc="-18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0169" y="4435397"/>
            <a:ext cx="432909" cy="23650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501" spc="-5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501" spc="-16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501" spc="-27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501" spc="-18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07075" y="4435397"/>
            <a:ext cx="427422" cy="23650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501" spc="-57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501" spc="-5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501" spc="-45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1501" spc="-2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776666" y="1490462"/>
            <a:ext cx="855132" cy="570088"/>
            <a:chOff x="17098359" y="3277177"/>
            <a:chExt cx="1880235" cy="1253490"/>
          </a:xfrm>
        </p:grpSpPr>
        <p:sp>
          <p:nvSpPr>
            <p:cNvPr id="32" name="object 32"/>
            <p:cNvSpPr/>
            <p:nvPr/>
          </p:nvSpPr>
          <p:spPr>
            <a:xfrm>
              <a:off x="17098359" y="3277177"/>
              <a:ext cx="1880235" cy="1253490"/>
            </a:xfrm>
            <a:custGeom>
              <a:avLst/>
              <a:gdLst/>
              <a:ahLst/>
              <a:cxnLst/>
              <a:rect l="l" t="t" r="r" b="b"/>
              <a:pathLst>
                <a:path w="1880234" h="1253489">
                  <a:moveTo>
                    <a:pt x="1879618" y="0"/>
                  </a:moveTo>
                  <a:lnTo>
                    <a:pt x="0" y="0"/>
                  </a:lnTo>
                  <a:lnTo>
                    <a:pt x="0" y="1253082"/>
                  </a:lnTo>
                  <a:lnTo>
                    <a:pt x="1879618" y="1253082"/>
                  </a:lnTo>
                  <a:lnTo>
                    <a:pt x="1879618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3" name="object 33"/>
            <p:cNvSpPr/>
            <p:nvPr/>
          </p:nvSpPr>
          <p:spPr>
            <a:xfrm>
              <a:off x="17971959" y="3416405"/>
              <a:ext cx="132415" cy="1259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4" name="object 34"/>
            <p:cNvSpPr/>
            <p:nvPr/>
          </p:nvSpPr>
          <p:spPr>
            <a:xfrm>
              <a:off x="17971959" y="4251790"/>
              <a:ext cx="132415" cy="1259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5" name="object 35"/>
            <p:cNvSpPr/>
            <p:nvPr/>
          </p:nvSpPr>
          <p:spPr>
            <a:xfrm>
              <a:off x="17554266" y="3834098"/>
              <a:ext cx="132415" cy="12593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6" name="object 36"/>
            <p:cNvSpPr/>
            <p:nvPr/>
          </p:nvSpPr>
          <p:spPr>
            <a:xfrm>
              <a:off x="17763112" y="3472365"/>
              <a:ext cx="132416" cy="12593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7" name="object 37"/>
            <p:cNvSpPr/>
            <p:nvPr/>
          </p:nvSpPr>
          <p:spPr>
            <a:xfrm>
              <a:off x="17610226" y="3625251"/>
              <a:ext cx="132415" cy="12593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8" name="object 38"/>
            <p:cNvSpPr/>
            <p:nvPr/>
          </p:nvSpPr>
          <p:spPr>
            <a:xfrm>
              <a:off x="17610226" y="4042944"/>
              <a:ext cx="132415" cy="12593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39" name="object 39"/>
            <p:cNvSpPr/>
            <p:nvPr/>
          </p:nvSpPr>
          <p:spPr>
            <a:xfrm>
              <a:off x="17763112" y="4195830"/>
              <a:ext cx="132416" cy="12593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0" name="object 40"/>
            <p:cNvSpPr/>
            <p:nvPr/>
          </p:nvSpPr>
          <p:spPr>
            <a:xfrm>
              <a:off x="18389651" y="3834098"/>
              <a:ext cx="132416" cy="12593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1" name="object 41"/>
            <p:cNvSpPr/>
            <p:nvPr/>
          </p:nvSpPr>
          <p:spPr>
            <a:xfrm>
              <a:off x="18180805" y="3472365"/>
              <a:ext cx="132415" cy="12593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2" name="object 42"/>
            <p:cNvSpPr/>
            <p:nvPr/>
          </p:nvSpPr>
          <p:spPr>
            <a:xfrm>
              <a:off x="18333691" y="3625251"/>
              <a:ext cx="132415" cy="1259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3" name="object 43"/>
            <p:cNvSpPr/>
            <p:nvPr/>
          </p:nvSpPr>
          <p:spPr>
            <a:xfrm>
              <a:off x="18333691" y="4042944"/>
              <a:ext cx="132415" cy="12593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44" name="object 44"/>
            <p:cNvSpPr/>
            <p:nvPr/>
          </p:nvSpPr>
          <p:spPr>
            <a:xfrm>
              <a:off x="18180805" y="4195830"/>
              <a:ext cx="132415" cy="125935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47" name="object 47"/>
          <p:cNvSpPr/>
          <p:nvPr/>
        </p:nvSpPr>
        <p:spPr>
          <a:xfrm>
            <a:off x="6139167" y="1490458"/>
            <a:ext cx="855132" cy="190029"/>
          </a:xfrm>
          <a:custGeom>
            <a:avLst/>
            <a:gdLst/>
            <a:ahLst/>
            <a:cxnLst/>
            <a:rect l="l" t="t" r="r" b="b"/>
            <a:pathLst>
              <a:path w="1880234" h="417829">
                <a:moveTo>
                  <a:pt x="1879618" y="0"/>
                </a:moveTo>
                <a:lnTo>
                  <a:pt x="0" y="0"/>
                </a:lnTo>
                <a:lnTo>
                  <a:pt x="0" y="417557"/>
                </a:lnTo>
                <a:lnTo>
                  <a:pt x="1879618" y="417557"/>
                </a:lnTo>
                <a:lnTo>
                  <a:pt x="1879618" y="0"/>
                </a:lnTo>
                <a:close/>
              </a:path>
            </a:pathLst>
          </a:custGeom>
          <a:solidFill>
            <a:srgbClr val="E3331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8" name="object 48"/>
          <p:cNvSpPr/>
          <p:nvPr/>
        </p:nvSpPr>
        <p:spPr>
          <a:xfrm>
            <a:off x="6139166" y="1870455"/>
            <a:ext cx="854843" cy="190029"/>
          </a:xfrm>
          <a:custGeom>
            <a:avLst/>
            <a:gdLst/>
            <a:ahLst/>
            <a:cxnLst/>
            <a:rect l="l" t="t" r="r" b="b"/>
            <a:pathLst>
              <a:path w="1879600" h="417829">
                <a:moveTo>
                  <a:pt x="1879586" y="0"/>
                </a:moveTo>
                <a:lnTo>
                  <a:pt x="0" y="0"/>
                </a:lnTo>
                <a:lnTo>
                  <a:pt x="0" y="417557"/>
                </a:lnTo>
                <a:lnTo>
                  <a:pt x="1879586" y="417557"/>
                </a:lnTo>
                <a:lnTo>
                  <a:pt x="1879586" y="0"/>
                </a:lnTo>
                <a:close/>
              </a:path>
            </a:pathLst>
          </a:custGeom>
          <a:solidFill>
            <a:srgbClr val="E3331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51" name="object 13">
            <a:extLst>
              <a:ext uri="{FF2B5EF4-FFF2-40B4-BE49-F238E27FC236}">
                <a16:creationId xmlns:a16="http://schemas.microsoft.com/office/drawing/2014/main" id="{D59997E6-E792-D440-8BB5-82D2F706AD69}"/>
              </a:ext>
            </a:extLst>
          </p:cNvPr>
          <p:cNvSpPr/>
          <p:nvPr/>
        </p:nvSpPr>
        <p:spPr>
          <a:xfrm>
            <a:off x="8220758" y="2370891"/>
            <a:ext cx="0" cy="1997418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3719153"/>
                </a:moveTo>
                <a:lnTo>
                  <a:pt x="0" y="0"/>
                </a:lnTo>
              </a:path>
            </a:pathLst>
          </a:custGeom>
          <a:ln w="25400">
            <a:solidFill>
              <a:srgbClr val="003399"/>
            </a:solidFill>
            <a:prstDash val="sysDot"/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52" name="object 20">
            <a:extLst>
              <a:ext uri="{FF2B5EF4-FFF2-40B4-BE49-F238E27FC236}">
                <a16:creationId xmlns:a16="http://schemas.microsoft.com/office/drawing/2014/main" id="{6E5DA4B0-4350-0649-A37E-3DDB15528EC1}"/>
              </a:ext>
            </a:extLst>
          </p:cNvPr>
          <p:cNvSpPr/>
          <p:nvPr/>
        </p:nvSpPr>
        <p:spPr>
          <a:xfrm>
            <a:off x="6566593" y="2370891"/>
            <a:ext cx="0" cy="1997418"/>
          </a:xfrm>
          <a:custGeom>
            <a:avLst/>
            <a:gdLst/>
            <a:ahLst/>
            <a:cxnLst/>
            <a:rect l="l" t="t" r="r" b="b"/>
            <a:pathLst>
              <a:path h="3719195">
                <a:moveTo>
                  <a:pt x="0" y="3719153"/>
                </a:moveTo>
                <a:lnTo>
                  <a:pt x="0" y="0"/>
                </a:lnTo>
              </a:path>
            </a:pathLst>
          </a:custGeom>
          <a:ln w="25400">
            <a:solidFill>
              <a:srgbClr val="E33313"/>
            </a:solidFill>
            <a:prstDash val="sysDot"/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53" name="object 22">
            <a:extLst>
              <a:ext uri="{FF2B5EF4-FFF2-40B4-BE49-F238E27FC236}">
                <a16:creationId xmlns:a16="http://schemas.microsoft.com/office/drawing/2014/main" id="{77887515-3302-774F-B82C-C071BBFF5480}"/>
              </a:ext>
            </a:extLst>
          </p:cNvPr>
          <p:cNvSpPr/>
          <p:nvPr/>
        </p:nvSpPr>
        <p:spPr>
          <a:xfrm flipH="1">
            <a:off x="4849444" y="3497863"/>
            <a:ext cx="45719" cy="875240"/>
          </a:xfrm>
          <a:custGeom>
            <a:avLst/>
            <a:gdLst/>
            <a:ahLst/>
            <a:cxnLst/>
            <a:rect l="l" t="t" r="r" b="b"/>
            <a:pathLst>
              <a:path h="1409700">
                <a:moveTo>
                  <a:pt x="0" y="1409318"/>
                </a:moveTo>
                <a:lnTo>
                  <a:pt x="0" y="0"/>
                </a:lnTo>
              </a:path>
            </a:pathLst>
          </a:custGeom>
          <a:ln w="25400">
            <a:solidFill>
              <a:srgbClr val="E33313"/>
            </a:solidFill>
            <a:prstDash val="sysDot"/>
          </a:ln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54" name="object 29">
            <a:extLst>
              <a:ext uri="{FF2B5EF4-FFF2-40B4-BE49-F238E27FC236}">
                <a16:creationId xmlns:a16="http://schemas.microsoft.com/office/drawing/2014/main" id="{DDCF201F-4F34-374E-8378-39AA142E002C}"/>
              </a:ext>
            </a:extLst>
          </p:cNvPr>
          <p:cNvSpPr/>
          <p:nvPr/>
        </p:nvSpPr>
        <p:spPr>
          <a:xfrm>
            <a:off x="3077553" y="4044231"/>
            <a:ext cx="45719" cy="339239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296587"/>
                </a:moveTo>
                <a:lnTo>
                  <a:pt x="0" y="0"/>
                </a:lnTo>
              </a:path>
            </a:pathLst>
          </a:custGeom>
          <a:ln w="25400">
            <a:solidFill>
              <a:srgbClr val="E33313"/>
            </a:solidFill>
            <a:prstDash val="sysDot"/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17" name="object 17"/>
          <p:cNvSpPr/>
          <p:nvPr/>
        </p:nvSpPr>
        <p:spPr>
          <a:xfrm flipV="1">
            <a:off x="952104" y="4356642"/>
            <a:ext cx="7707950" cy="110488"/>
          </a:xfrm>
          <a:custGeom>
            <a:avLst/>
            <a:gdLst/>
            <a:ahLst/>
            <a:cxnLst/>
            <a:rect l="l" t="t" r="r" b="b"/>
            <a:pathLst>
              <a:path w="12894310">
                <a:moveTo>
                  <a:pt x="0" y="0"/>
                </a:moveTo>
                <a:lnTo>
                  <a:pt x="12893848" y="0"/>
                </a:lnTo>
              </a:path>
            </a:pathLst>
          </a:custGeom>
          <a:ln w="38100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/>
          <a:p>
            <a:endParaRPr sz="819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43EF6E9C-661A-5C43-A4E8-A5EA199BDC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16609" y="2780546"/>
            <a:ext cx="575855" cy="575855"/>
          </a:xfrm>
          <a:prstGeom prst="rect">
            <a:avLst/>
          </a:prstGeom>
        </p:spPr>
      </p:pic>
      <p:sp>
        <p:nvSpPr>
          <p:cNvPr id="45" name="Rechteck 44">
            <a:extLst>
              <a:ext uri="{FF2B5EF4-FFF2-40B4-BE49-F238E27FC236}">
                <a16:creationId xmlns:a16="http://schemas.microsoft.com/office/drawing/2014/main" id="{BB5B420C-DB79-9945-9D7D-DA6BD9E4F2CC}"/>
              </a:ext>
            </a:extLst>
          </p:cNvPr>
          <p:cNvSpPr/>
          <p:nvPr/>
        </p:nvSpPr>
        <p:spPr>
          <a:xfrm>
            <a:off x="2400299" y="507707"/>
            <a:ext cx="6409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 schafft Rahmenbedingungen, um EE-</a:t>
            </a:r>
            <a:r>
              <a:rPr lang="de-DE" b="1" dirty="0" smtClean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Stromerzeugung bis </a:t>
            </a:r>
            <a:r>
              <a:rPr lang="de-DE" b="1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2030 um 27 </a:t>
            </a:r>
            <a:r>
              <a:rPr lang="de-DE" b="1" dirty="0" err="1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r>
              <a:rPr lang="de-DE" b="1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zu </a:t>
            </a:r>
            <a:r>
              <a:rPr lang="de-DE" b="1" dirty="0" smtClean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erhöhen</a:t>
            </a:r>
            <a:endParaRPr lang="de-AT" b="1" dirty="0">
              <a:solidFill>
                <a:srgbClr val="E3331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2644246" y="4490176"/>
            <a:ext cx="2353733" cy="207455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 indent="172124">
              <a:lnSpc>
                <a:spcPct val="100600"/>
              </a:lnSpc>
              <a:spcBef>
                <a:spcPts val="43"/>
              </a:spcBef>
            </a:pPr>
            <a:r>
              <a:rPr lang="de-DE" sz="1342" spc="-5" dirty="0" smtClean="0">
                <a:latin typeface="Calibri" panose="020F0502020204030204" pitchFamily="34" charset="0"/>
                <a:cs typeface="Calibri" panose="020F0502020204030204" pitchFamily="34" charset="0"/>
              </a:rPr>
              <a:t>2019</a:t>
            </a:r>
            <a:endParaRPr sz="134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object 6"/>
          <p:cNvSpPr txBox="1"/>
          <p:nvPr/>
        </p:nvSpPr>
        <p:spPr>
          <a:xfrm>
            <a:off x="2116974" y="1720347"/>
            <a:ext cx="1774088" cy="680405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215443" marR="211978" algn="ctr">
              <a:lnSpc>
                <a:spcPct val="100600"/>
              </a:lnSpc>
              <a:spcBef>
                <a:spcPts val="43"/>
              </a:spcBef>
            </a:pPr>
            <a:r>
              <a:rPr lang="de-DE" sz="1342" b="1" spc="2" dirty="0" smtClean="0"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</a:p>
          <a:p>
            <a:pPr marL="215443" marR="211978" algn="ctr">
              <a:lnSpc>
                <a:spcPct val="100600"/>
              </a:lnSpc>
              <a:spcBef>
                <a:spcPts val="43"/>
              </a:spcBef>
            </a:pPr>
            <a:r>
              <a:rPr lang="de-DE" sz="1000" dirty="0"/>
              <a:t>Anteil erneuerbarer </a:t>
            </a:r>
            <a:r>
              <a:rPr lang="de-DE" sz="1000" dirty="0" smtClean="0"/>
              <a:t>Energien </a:t>
            </a:r>
            <a:r>
              <a:rPr lang="de-DE" sz="1000" dirty="0"/>
              <a:t>am Bruttostromverbrauch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519972" y="2744222"/>
            <a:ext cx="3928932" cy="1539030"/>
            <a:chOff x="129370" y="1891195"/>
            <a:chExt cx="3928932" cy="1539030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29370" y="1891195"/>
              <a:ext cx="3928932" cy="1539030"/>
            </a:xfrm>
            <a:prstGeom prst="rect">
              <a:avLst/>
            </a:prstGeom>
          </p:spPr>
        </p:pic>
        <p:sp>
          <p:nvSpPr>
            <p:cNvPr id="4" name="Textfeld 3"/>
            <p:cNvSpPr txBox="1"/>
            <p:nvPr/>
          </p:nvSpPr>
          <p:spPr>
            <a:xfrm>
              <a:off x="561502" y="1968695"/>
              <a:ext cx="3247371" cy="169277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endParaRPr lang="de-DE" sz="500" dirty="0"/>
            </a:p>
          </p:txBody>
        </p:sp>
      </p:grpSp>
      <p:sp>
        <p:nvSpPr>
          <p:cNvPr id="50" name="object 6"/>
          <p:cNvSpPr txBox="1"/>
          <p:nvPr/>
        </p:nvSpPr>
        <p:spPr>
          <a:xfrm>
            <a:off x="342886" y="4305773"/>
            <a:ext cx="1774088" cy="12595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215443" marR="211978" algn="ctr">
              <a:lnSpc>
                <a:spcPct val="100600"/>
              </a:lnSpc>
              <a:spcBef>
                <a:spcPts val="43"/>
              </a:spcBef>
            </a:pPr>
            <a:r>
              <a:rPr lang="de-DE" sz="800" spc="2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Eurostat</a:t>
            </a:r>
            <a:r>
              <a:rPr lang="de-DE" sz="800" spc="2" dirty="0" smtClean="0">
                <a:latin typeface="Calibri" panose="020F0502020204030204" pitchFamily="34" charset="0"/>
                <a:cs typeface="Calibri" panose="020F0502020204030204" pitchFamily="34" charset="0"/>
              </a:rPr>
              <a:t>, 2021</a:t>
            </a:r>
            <a:endParaRPr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ichtungspfeil 47"/>
          <p:cNvSpPr/>
          <p:nvPr/>
        </p:nvSpPr>
        <p:spPr>
          <a:xfrm rot="5400000">
            <a:off x="6562838" y="932275"/>
            <a:ext cx="717022" cy="1470290"/>
          </a:xfrm>
          <a:prstGeom prst="homePlat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 smtClean="0"/>
          </a:p>
        </p:txBody>
      </p:sp>
      <p:sp>
        <p:nvSpPr>
          <p:cNvPr id="2" name="object 2"/>
          <p:cNvSpPr txBox="1"/>
          <p:nvPr/>
        </p:nvSpPr>
        <p:spPr>
          <a:xfrm>
            <a:off x="488875" y="2045854"/>
            <a:ext cx="178477" cy="2186570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8953">
              <a:spcBef>
                <a:spcPts val="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061">
              <a:spcBef>
                <a:spcPts val="857"/>
              </a:spcBef>
            </a:pPr>
            <a:r>
              <a:rPr sz="1114" spc="-23" dirty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397">
              <a:spcBef>
                <a:spcPts val="8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8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509">
              <a:spcBef>
                <a:spcPts val="8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108">
              <a:spcBef>
                <a:spcPts val="8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840">
              <a:spcBef>
                <a:spcPts val="8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0035">
              <a:spcBef>
                <a:spcPts val="8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49038" y="4435397"/>
            <a:ext cx="414426" cy="23650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501" spc="-5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501" spc="-59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501" spc="-52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5533" y="1270240"/>
            <a:ext cx="1046697" cy="315067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algn="ctr">
              <a:spcBef>
                <a:spcPts val="57"/>
              </a:spcBef>
            </a:pPr>
            <a:r>
              <a:rPr sz="1000" spc="5" dirty="0">
                <a:latin typeface="Calibri" panose="020F0502020204030204" pitchFamily="34" charset="0"/>
                <a:cs typeface="Calibri" panose="020F0502020204030204" pitchFamily="34" charset="0"/>
              </a:rPr>
              <a:t>Ziel</a:t>
            </a:r>
            <a:r>
              <a:rPr sz="1000" spc="-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spc="5" dirty="0">
                <a:latin typeface="Calibri" panose="020F0502020204030204" pitchFamily="34" charset="0"/>
                <a:cs typeface="Calibri" panose="020F0502020204030204" pitchFamily="34" charset="0"/>
              </a:rPr>
              <a:t>2030:</a:t>
            </a:r>
            <a:endParaRPr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Bef>
                <a:spcPts val="16"/>
              </a:spcBef>
            </a:pPr>
            <a:r>
              <a:rPr sz="1000" b="1" spc="7" dirty="0">
                <a:latin typeface="Calibri" panose="020F0502020204030204" pitchFamily="34" charset="0"/>
                <a:cs typeface="Calibri" panose="020F0502020204030204" pitchFamily="34" charset="0"/>
              </a:rPr>
              <a:t>100% </a:t>
            </a:r>
            <a:r>
              <a:rPr sz="1000" b="1" spc="2" dirty="0">
                <a:latin typeface="Calibri" panose="020F0502020204030204" pitchFamily="34" charset="0"/>
                <a:cs typeface="Calibri" panose="020F0502020204030204" pitchFamily="34" charset="0"/>
              </a:rPr>
              <a:t>Strom </a:t>
            </a:r>
            <a:r>
              <a:rPr sz="1000" b="1" spc="7" dirty="0">
                <a:latin typeface="Calibri" panose="020F0502020204030204" pitchFamily="34" charset="0"/>
                <a:cs typeface="Calibri" panose="020F0502020204030204" pitchFamily="34" charset="0"/>
              </a:rPr>
              <a:t>aus</a:t>
            </a:r>
            <a:r>
              <a:rPr sz="1000" b="1" spc="-34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000" b="1" spc="7" dirty="0">
                <a:latin typeface="Calibri" panose="020F0502020204030204" pitchFamily="34" charset="0"/>
                <a:cs typeface="Calibri" panose="020F0502020204030204" pitchFamily="34" charset="0"/>
              </a:rPr>
              <a:t>EE</a:t>
            </a:r>
            <a:endParaRPr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7847" y="1637501"/>
            <a:ext cx="3399360" cy="222150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400" b="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EE-Strom</a:t>
            </a:r>
            <a:r>
              <a:rPr lang="de-DE" sz="1400" b="1" spc="-2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erzeugung</a:t>
            </a:r>
            <a:r>
              <a:rPr sz="1400" b="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2" dirty="0">
                <a:latin typeface="Calibri" panose="020F0502020204030204" pitchFamily="34" charset="0"/>
                <a:cs typeface="Calibri" panose="020F0502020204030204" pitchFamily="34" charset="0"/>
              </a:rPr>
              <a:t>bis </a:t>
            </a:r>
            <a:r>
              <a:rPr sz="1400" b="1" spc="5" dirty="0">
                <a:latin typeface="Calibri" panose="020F0502020204030204" pitchFamily="34" charset="0"/>
                <a:cs typeface="Calibri" panose="020F0502020204030204" pitchFamily="34" charset="0"/>
              </a:rPr>
              <a:t>2030 </a:t>
            </a:r>
            <a:r>
              <a:rPr sz="1400" b="1" spc="2" dirty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sz="1400" b="1" spc="-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5" dirty="0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sz="1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82779" y="2113880"/>
            <a:ext cx="1956898" cy="580582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3729" spc="2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+ 27</a:t>
            </a:r>
            <a:r>
              <a:rPr sz="3729" spc="-673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729" spc="-673" dirty="0" smtClean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sz="3729" spc="5" dirty="0" err="1" smtClean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sz="3729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00244" y="4435397"/>
            <a:ext cx="424534" cy="23650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501" spc="-52" dirty="0"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sz="1501" spc="-27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sz="1501" spc="-18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50169" y="4435397"/>
            <a:ext cx="432909" cy="23650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501" spc="-5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501" spc="-16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501" spc="-27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1501" spc="-18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07075" y="4435397"/>
            <a:ext cx="427422" cy="23650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spcBef>
                <a:spcPts val="43"/>
              </a:spcBef>
            </a:pPr>
            <a:r>
              <a:rPr sz="1501" spc="-57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sz="1501" spc="-5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r>
              <a:rPr sz="1501" spc="-45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sz="1501" spc="-20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17055" y="4106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6" name="object 36"/>
          <p:cNvSpPr/>
          <p:nvPr/>
        </p:nvSpPr>
        <p:spPr>
          <a:xfrm>
            <a:off x="717055" y="382606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7" name="object 37"/>
          <p:cNvSpPr/>
          <p:nvPr/>
        </p:nvSpPr>
        <p:spPr>
          <a:xfrm>
            <a:off x="717055" y="326461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8" name="object 38"/>
          <p:cNvSpPr/>
          <p:nvPr/>
        </p:nvSpPr>
        <p:spPr>
          <a:xfrm>
            <a:off x="717055" y="354533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39" name="object 39"/>
          <p:cNvSpPr/>
          <p:nvPr/>
        </p:nvSpPr>
        <p:spPr>
          <a:xfrm>
            <a:off x="717055" y="2422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0" name="object 40"/>
          <p:cNvSpPr/>
          <p:nvPr/>
        </p:nvSpPr>
        <p:spPr>
          <a:xfrm>
            <a:off x="717055" y="270316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1" name="object 41"/>
          <p:cNvSpPr/>
          <p:nvPr/>
        </p:nvSpPr>
        <p:spPr>
          <a:xfrm>
            <a:off x="717055" y="29838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2" name="object 42"/>
          <p:cNvSpPr/>
          <p:nvPr/>
        </p:nvSpPr>
        <p:spPr>
          <a:xfrm>
            <a:off x="717055" y="21417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0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43" name="object 43"/>
          <p:cNvSpPr txBox="1"/>
          <p:nvPr/>
        </p:nvSpPr>
        <p:spPr>
          <a:xfrm>
            <a:off x="6913343" y="3266324"/>
            <a:ext cx="707267" cy="206996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1296" spc="-20" dirty="0">
                <a:latin typeface="Calibri" panose="020F0502020204030204" pitchFamily="34" charset="0"/>
                <a:cs typeface="Calibri" panose="020F0502020204030204" pitchFamily="34" charset="0"/>
              </a:rPr>
              <a:t>Windkraft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913343" y="4034671"/>
            <a:ext cx="859464" cy="206996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1296" spc="-20" dirty="0">
                <a:latin typeface="Calibri" panose="020F0502020204030204" pitchFamily="34" charset="0"/>
                <a:cs typeface="Calibri" panose="020F0502020204030204" pitchFamily="34" charset="0"/>
              </a:rPr>
              <a:t>Wasserkraft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913343" y="2881709"/>
            <a:ext cx="864662" cy="206996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1296" spc="-27" dirty="0">
                <a:latin typeface="Calibri" panose="020F0502020204030204" pitchFamily="34" charset="0"/>
                <a:cs typeface="Calibri" panose="020F0502020204030204" pitchFamily="34" charset="0"/>
              </a:rPr>
              <a:t>Photovoltaik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782781" y="2881709"/>
            <a:ext cx="694560" cy="1382318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1296" spc="7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sz="1296" spc="-16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AT" sz="1296" spc="-16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sz="1296" spc="18" dirty="0" err="1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1474"/>
              </a:spcBef>
            </a:pPr>
            <a:r>
              <a:rPr sz="1296" spc="7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de-AT" sz="1296" spc="-7" dirty="0"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sz="1296" spc="18" dirty="0" err="1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1462"/>
              </a:spcBef>
            </a:pPr>
            <a:r>
              <a:rPr sz="1296" spc="7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de-AT" sz="1296" spc="5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de-AT" sz="1296" spc="-21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96" spc="18" dirty="0" err="1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1476"/>
              </a:spcBef>
            </a:pPr>
            <a:r>
              <a:rPr sz="1296" spc="7" dirty="0">
                <a:latin typeface="Calibri" panose="020F0502020204030204" pitchFamily="34" charset="0"/>
                <a:cs typeface="Calibri" panose="020F0502020204030204" pitchFamily="34" charset="0"/>
              </a:rPr>
              <a:t>+ </a:t>
            </a:r>
            <a:r>
              <a:rPr lang="de-AT" sz="1296" spc="7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sz="1296" spc="-21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96" spc="18" dirty="0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87847" y="4273405"/>
            <a:ext cx="2416954" cy="673848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 marL="88950">
              <a:lnSpc>
                <a:spcPts val="1235"/>
              </a:lnSpc>
              <a:spcBef>
                <a:spcPts val="55"/>
              </a:spcBef>
            </a:pP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98693">
              <a:lnSpc>
                <a:spcPts val="1699"/>
              </a:lnSpc>
              <a:tabLst>
                <a:tab pos="922710" algn="l"/>
              </a:tabLst>
            </a:pPr>
            <a:r>
              <a:rPr sz="1501" spc="-36" dirty="0">
                <a:latin typeface="Calibri" panose="020F0502020204030204" pitchFamily="34" charset="0"/>
                <a:cs typeface="Calibri" panose="020F0502020204030204" pitchFamily="34" charset="0"/>
              </a:rPr>
              <a:t>2005	</a:t>
            </a:r>
            <a:r>
              <a:rPr sz="1501" spc="-45" dirty="0">
                <a:latin typeface="Calibri" panose="020F0502020204030204" pitchFamily="34" charset="0"/>
                <a:cs typeface="Calibri" panose="020F0502020204030204" pitchFamily="34" charset="0"/>
              </a:rPr>
              <a:t>2010</a:t>
            </a:r>
            <a:endParaRPr sz="150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1446"/>
              </a:spcBef>
            </a:pPr>
            <a:r>
              <a:rPr sz="750" spc="-2" dirty="0">
                <a:latin typeface="Calibri" panose="020F0502020204030204" pitchFamily="34" charset="0"/>
                <a:cs typeface="Calibri" panose="020F0502020204030204" pitchFamily="34" charset="0"/>
              </a:rPr>
              <a:t>Quelle: </a:t>
            </a:r>
            <a:r>
              <a:rPr sz="750" spc="-18" dirty="0">
                <a:latin typeface="Calibri" panose="020F0502020204030204" pitchFamily="34" charset="0"/>
                <a:cs typeface="Calibri" panose="020F0502020204030204" pitchFamily="34" charset="0"/>
              </a:rPr>
              <a:t>STATA </a:t>
            </a:r>
            <a:r>
              <a:rPr sz="750" spc="-9" dirty="0" err="1">
                <a:latin typeface="Calibri" panose="020F0502020204030204" pitchFamily="34" charset="0"/>
                <a:cs typeface="Calibri" panose="020F0502020204030204" pitchFamily="34" charset="0"/>
              </a:rPr>
              <a:t>Werte</a:t>
            </a:r>
            <a:r>
              <a:rPr sz="750" spc="-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50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2005-201</a:t>
            </a:r>
            <a:r>
              <a:rPr lang="de-DE" sz="750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sz="750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sz="750" spc="-5" dirty="0" err="1">
                <a:latin typeface="Calibri" panose="020F0502020204030204" pitchFamily="34" charset="0"/>
                <a:cs typeface="Calibri" panose="020F0502020204030204" pitchFamily="34" charset="0"/>
              </a:rPr>
              <a:t>Zielvorgaben</a:t>
            </a:r>
            <a:r>
              <a:rPr sz="750" spc="6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50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202</a:t>
            </a:r>
            <a:r>
              <a:rPr lang="de-DE" sz="750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sz="750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-2030</a:t>
            </a:r>
            <a:endParaRPr sz="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2" name="Gruppieren 81">
            <a:extLst>
              <a:ext uri="{FF2B5EF4-FFF2-40B4-BE49-F238E27FC236}">
                <a16:creationId xmlns:a16="http://schemas.microsoft.com/office/drawing/2014/main" id="{DF03B826-5891-0F4B-B72F-2185537AE0C3}"/>
              </a:ext>
            </a:extLst>
          </p:cNvPr>
          <p:cNvGrpSpPr/>
          <p:nvPr/>
        </p:nvGrpSpPr>
        <p:grpSpPr>
          <a:xfrm>
            <a:off x="6594283" y="2746543"/>
            <a:ext cx="264097" cy="354358"/>
            <a:chOff x="6594283" y="2746543"/>
            <a:chExt cx="264097" cy="354358"/>
          </a:xfrm>
        </p:grpSpPr>
        <p:sp>
          <p:nvSpPr>
            <p:cNvPr id="67" name="object 67"/>
            <p:cNvSpPr/>
            <p:nvPr/>
          </p:nvSpPr>
          <p:spPr>
            <a:xfrm>
              <a:off x="6648190" y="2746543"/>
              <a:ext cx="210190" cy="1746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8" name="object 68"/>
            <p:cNvSpPr/>
            <p:nvPr/>
          </p:nvSpPr>
          <p:spPr>
            <a:xfrm>
              <a:off x="6594283" y="2929932"/>
              <a:ext cx="153641" cy="57470"/>
            </a:xfrm>
            <a:custGeom>
              <a:avLst/>
              <a:gdLst/>
              <a:ahLst/>
              <a:cxnLst/>
              <a:rect l="l" t="t" r="r" b="b"/>
              <a:pathLst>
                <a:path w="337819" h="126365">
                  <a:moveTo>
                    <a:pt x="98907" y="0"/>
                  </a:moveTo>
                  <a:lnTo>
                    <a:pt x="0" y="0"/>
                  </a:lnTo>
                  <a:lnTo>
                    <a:pt x="0" y="126072"/>
                  </a:lnTo>
                  <a:lnTo>
                    <a:pt x="98907" y="126072"/>
                  </a:lnTo>
                  <a:lnTo>
                    <a:pt x="98907" y="0"/>
                  </a:lnTo>
                  <a:close/>
                </a:path>
                <a:path w="337819" h="126365">
                  <a:moveTo>
                    <a:pt x="337210" y="0"/>
                  </a:moveTo>
                  <a:lnTo>
                    <a:pt x="238302" y="0"/>
                  </a:lnTo>
                  <a:lnTo>
                    <a:pt x="238302" y="126072"/>
                  </a:lnTo>
                  <a:lnTo>
                    <a:pt x="337210" y="126072"/>
                  </a:lnTo>
                  <a:lnTo>
                    <a:pt x="337210" y="0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69" name="object 69"/>
            <p:cNvSpPr/>
            <p:nvPr/>
          </p:nvSpPr>
          <p:spPr>
            <a:xfrm>
              <a:off x="6594291" y="2861121"/>
              <a:ext cx="44978" cy="598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819"/>
            </a:p>
          </p:txBody>
        </p:sp>
        <p:sp>
          <p:nvSpPr>
            <p:cNvPr id="70" name="object 70"/>
            <p:cNvSpPr/>
            <p:nvPr/>
          </p:nvSpPr>
          <p:spPr>
            <a:xfrm>
              <a:off x="6594288" y="2929932"/>
              <a:ext cx="153641" cy="170969"/>
            </a:xfrm>
            <a:custGeom>
              <a:avLst/>
              <a:gdLst/>
              <a:ahLst/>
              <a:cxnLst/>
              <a:rect l="l" t="t" r="r" b="b"/>
              <a:pathLst>
                <a:path w="337819" h="375920">
                  <a:moveTo>
                    <a:pt x="98907" y="145681"/>
                  </a:moveTo>
                  <a:lnTo>
                    <a:pt x="0" y="145681"/>
                  </a:lnTo>
                  <a:lnTo>
                    <a:pt x="0" y="272999"/>
                  </a:lnTo>
                  <a:lnTo>
                    <a:pt x="4381" y="277380"/>
                  </a:lnTo>
                  <a:lnTo>
                    <a:pt x="98907" y="277380"/>
                  </a:lnTo>
                  <a:lnTo>
                    <a:pt x="98907" y="145681"/>
                  </a:lnTo>
                  <a:close/>
                </a:path>
                <a:path w="337819" h="375920">
                  <a:moveTo>
                    <a:pt x="218694" y="0"/>
                  </a:moveTo>
                  <a:lnTo>
                    <a:pt x="118516" y="0"/>
                  </a:lnTo>
                  <a:lnTo>
                    <a:pt x="118516" y="126072"/>
                  </a:lnTo>
                  <a:lnTo>
                    <a:pt x="218694" y="126072"/>
                  </a:lnTo>
                  <a:lnTo>
                    <a:pt x="218694" y="0"/>
                  </a:lnTo>
                  <a:close/>
                </a:path>
                <a:path w="337819" h="375920">
                  <a:moveTo>
                    <a:pt x="277558" y="360641"/>
                  </a:moveTo>
                  <a:lnTo>
                    <a:pt x="273164" y="356260"/>
                  </a:lnTo>
                  <a:lnTo>
                    <a:pt x="178409" y="356260"/>
                  </a:lnTo>
                  <a:lnTo>
                    <a:pt x="178409" y="277380"/>
                  </a:lnTo>
                  <a:lnTo>
                    <a:pt x="218694" y="277380"/>
                  </a:lnTo>
                  <a:lnTo>
                    <a:pt x="218694" y="145681"/>
                  </a:lnTo>
                  <a:lnTo>
                    <a:pt x="118503" y="145681"/>
                  </a:lnTo>
                  <a:lnTo>
                    <a:pt x="118503" y="277380"/>
                  </a:lnTo>
                  <a:lnTo>
                    <a:pt x="158800" y="277380"/>
                  </a:lnTo>
                  <a:lnTo>
                    <a:pt x="158800" y="356260"/>
                  </a:lnTo>
                  <a:lnTo>
                    <a:pt x="69443" y="356260"/>
                  </a:lnTo>
                  <a:lnTo>
                    <a:pt x="64033" y="356260"/>
                  </a:lnTo>
                  <a:lnTo>
                    <a:pt x="59651" y="360641"/>
                  </a:lnTo>
                  <a:lnTo>
                    <a:pt x="59651" y="371487"/>
                  </a:lnTo>
                  <a:lnTo>
                    <a:pt x="64033" y="375856"/>
                  </a:lnTo>
                  <a:lnTo>
                    <a:pt x="273164" y="375856"/>
                  </a:lnTo>
                  <a:lnTo>
                    <a:pt x="277558" y="371487"/>
                  </a:lnTo>
                  <a:lnTo>
                    <a:pt x="277558" y="360641"/>
                  </a:lnTo>
                  <a:close/>
                </a:path>
                <a:path w="337819" h="375920">
                  <a:moveTo>
                    <a:pt x="337210" y="145681"/>
                  </a:moveTo>
                  <a:lnTo>
                    <a:pt x="238302" y="145681"/>
                  </a:lnTo>
                  <a:lnTo>
                    <a:pt x="238302" y="272681"/>
                  </a:lnTo>
                  <a:lnTo>
                    <a:pt x="238302" y="277761"/>
                  </a:lnTo>
                  <a:lnTo>
                    <a:pt x="334975" y="277761"/>
                  </a:lnTo>
                  <a:lnTo>
                    <a:pt x="334975" y="272681"/>
                  </a:lnTo>
                  <a:lnTo>
                    <a:pt x="337210" y="272681"/>
                  </a:lnTo>
                  <a:lnTo>
                    <a:pt x="337210" y="145681"/>
                  </a:lnTo>
                  <a:close/>
                </a:path>
              </a:pathLst>
            </a:custGeom>
            <a:solidFill>
              <a:srgbClr val="FFD500"/>
            </a:solidFill>
          </p:spPr>
          <p:txBody>
            <a:bodyPr wrap="square" lIns="0" tIns="0" rIns="0" bIns="0" rtlCol="0"/>
            <a:lstStyle/>
            <a:p>
              <a:endParaRPr sz="819"/>
            </a:p>
          </p:txBody>
        </p:sp>
      </p:grpSp>
      <p:sp>
        <p:nvSpPr>
          <p:cNvPr id="74" name="object 74"/>
          <p:cNvSpPr/>
          <p:nvPr/>
        </p:nvSpPr>
        <p:spPr>
          <a:xfrm>
            <a:off x="6599903" y="3961913"/>
            <a:ext cx="211978" cy="279846"/>
          </a:xfrm>
          <a:custGeom>
            <a:avLst/>
            <a:gdLst/>
            <a:ahLst/>
            <a:cxnLst/>
            <a:rect l="l" t="t" r="r" b="b"/>
            <a:pathLst>
              <a:path w="466090" h="615315">
                <a:moveTo>
                  <a:pt x="327698" y="206895"/>
                </a:moveTo>
                <a:lnTo>
                  <a:pt x="317969" y="165392"/>
                </a:lnTo>
                <a:lnTo>
                  <a:pt x="294627" y="113779"/>
                </a:lnTo>
                <a:lnTo>
                  <a:pt x="266433" y="62699"/>
                </a:lnTo>
                <a:lnTo>
                  <a:pt x="242138" y="22796"/>
                </a:lnTo>
                <a:lnTo>
                  <a:pt x="231914" y="6908"/>
                </a:lnTo>
                <a:lnTo>
                  <a:pt x="231914" y="246595"/>
                </a:lnTo>
                <a:lnTo>
                  <a:pt x="231914" y="255981"/>
                </a:lnTo>
                <a:lnTo>
                  <a:pt x="228130" y="259765"/>
                </a:lnTo>
                <a:lnTo>
                  <a:pt x="223443" y="259765"/>
                </a:lnTo>
                <a:lnTo>
                  <a:pt x="201612" y="255358"/>
                </a:lnTo>
                <a:lnTo>
                  <a:pt x="183781" y="243319"/>
                </a:lnTo>
                <a:lnTo>
                  <a:pt x="171754" y="225488"/>
                </a:lnTo>
                <a:lnTo>
                  <a:pt x="167335" y="203669"/>
                </a:lnTo>
                <a:lnTo>
                  <a:pt x="167335" y="198970"/>
                </a:lnTo>
                <a:lnTo>
                  <a:pt x="171119" y="195186"/>
                </a:lnTo>
                <a:lnTo>
                  <a:pt x="180492" y="195186"/>
                </a:lnTo>
                <a:lnTo>
                  <a:pt x="184302" y="198970"/>
                </a:lnTo>
                <a:lnTo>
                  <a:pt x="184302" y="203669"/>
                </a:lnTo>
                <a:lnTo>
                  <a:pt x="187375" y="218884"/>
                </a:lnTo>
                <a:lnTo>
                  <a:pt x="195770" y="231330"/>
                </a:lnTo>
                <a:lnTo>
                  <a:pt x="208216" y="239725"/>
                </a:lnTo>
                <a:lnTo>
                  <a:pt x="223443" y="242811"/>
                </a:lnTo>
                <a:lnTo>
                  <a:pt x="228130" y="242811"/>
                </a:lnTo>
                <a:lnTo>
                  <a:pt x="231914" y="246595"/>
                </a:lnTo>
                <a:lnTo>
                  <a:pt x="231914" y="6908"/>
                </a:lnTo>
                <a:lnTo>
                  <a:pt x="230517" y="4724"/>
                </a:lnTo>
                <a:lnTo>
                  <a:pt x="227368" y="0"/>
                </a:lnTo>
                <a:lnTo>
                  <a:pt x="219506" y="0"/>
                </a:lnTo>
                <a:lnTo>
                  <a:pt x="180441" y="62699"/>
                </a:lnTo>
                <a:lnTo>
                  <a:pt x="152247" y="113779"/>
                </a:lnTo>
                <a:lnTo>
                  <a:pt x="128905" y="165392"/>
                </a:lnTo>
                <a:lnTo>
                  <a:pt x="119176" y="206895"/>
                </a:lnTo>
                <a:lnTo>
                  <a:pt x="127381" y="247434"/>
                </a:lnTo>
                <a:lnTo>
                  <a:pt x="149745" y="280568"/>
                </a:lnTo>
                <a:lnTo>
                  <a:pt x="182892" y="302933"/>
                </a:lnTo>
                <a:lnTo>
                  <a:pt x="223443" y="311137"/>
                </a:lnTo>
                <a:lnTo>
                  <a:pt x="263982" y="302933"/>
                </a:lnTo>
                <a:lnTo>
                  <a:pt x="297129" y="280568"/>
                </a:lnTo>
                <a:lnTo>
                  <a:pt x="311162" y="259765"/>
                </a:lnTo>
                <a:lnTo>
                  <a:pt x="319493" y="247434"/>
                </a:lnTo>
                <a:lnTo>
                  <a:pt x="327698" y="206895"/>
                </a:lnTo>
                <a:close/>
              </a:path>
              <a:path w="466090" h="615315">
                <a:moveTo>
                  <a:pt x="465556" y="592658"/>
                </a:moveTo>
                <a:lnTo>
                  <a:pt x="465201" y="587324"/>
                </a:lnTo>
                <a:lnTo>
                  <a:pt x="458165" y="581126"/>
                </a:lnTo>
                <a:lnTo>
                  <a:pt x="452818" y="581482"/>
                </a:lnTo>
                <a:lnTo>
                  <a:pt x="449707" y="585000"/>
                </a:lnTo>
                <a:lnTo>
                  <a:pt x="435991" y="594309"/>
                </a:lnTo>
                <a:lnTo>
                  <a:pt x="418871" y="597408"/>
                </a:lnTo>
                <a:lnTo>
                  <a:pt x="401751" y="594309"/>
                </a:lnTo>
                <a:lnTo>
                  <a:pt x="388023" y="585012"/>
                </a:lnTo>
                <a:lnTo>
                  <a:pt x="379222" y="577024"/>
                </a:lnTo>
                <a:lnTo>
                  <a:pt x="368769" y="571106"/>
                </a:lnTo>
                <a:lnTo>
                  <a:pt x="357047" y="567436"/>
                </a:lnTo>
                <a:lnTo>
                  <a:pt x="344436" y="566178"/>
                </a:lnTo>
                <a:lnTo>
                  <a:pt x="331825" y="567436"/>
                </a:lnTo>
                <a:lnTo>
                  <a:pt x="320103" y="571106"/>
                </a:lnTo>
                <a:lnTo>
                  <a:pt x="309651" y="577011"/>
                </a:lnTo>
                <a:lnTo>
                  <a:pt x="300837" y="585000"/>
                </a:lnTo>
                <a:lnTo>
                  <a:pt x="287121" y="594309"/>
                </a:lnTo>
                <a:lnTo>
                  <a:pt x="269989" y="597408"/>
                </a:lnTo>
                <a:lnTo>
                  <a:pt x="252869" y="594309"/>
                </a:lnTo>
                <a:lnTo>
                  <a:pt x="239153" y="585012"/>
                </a:lnTo>
                <a:lnTo>
                  <a:pt x="230339" y="577024"/>
                </a:lnTo>
                <a:lnTo>
                  <a:pt x="219887" y="571106"/>
                </a:lnTo>
                <a:lnTo>
                  <a:pt x="208165" y="567436"/>
                </a:lnTo>
                <a:lnTo>
                  <a:pt x="195554" y="566178"/>
                </a:lnTo>
                <a:lnTo>
                  <a:pt x="182943" y="567448"/>
                </a:lnTo>
                <a:lnTo>
                  <a:pt x="171221" y="571106"/>
                </a:lnTo>
                <a:lnTo>
                  <a:pt x="160769" y="577011"/>
                </a:lnTo>
                <a:lnTo>
                  <a:pt x="145821" y="590524"/>
                </a:lnTo>
                <a:lnTo>
                  <a:pt x="138455" y="594614"/>
                </a:lnTo>
                <a:lnTo>
                  <a:pt x="130124" y="597154"/>
                </a:lnTo>
                <a:lnTo>
                  <a:pt x="121119" y="598030"/>
                </a:lnTo>
                <a:lnTo>
                  <a:pt x="112115" y="597154"/>
                </a:lnTo>
                <a:lnTo>
                  <a:pt x="103797" y="594626"/>
                </a:lnTo>
                <a:lnTo>
                  <a:pt x="96431" y="590537"/>
                </a:lnTo>
                <a:lnTo>
                  <a:pt x="81470" y="577024"/>
                </a:lnTo>
                <a:lnTo>
                  <a:pt x="71005" y="571106"/>
                </a:lnTo>
                <a:lnTo>
                  <a:pt x="59283" y="567436"/>
                </a:lnTo>
                <a:lnTo>
                  <a:pt x="46672" y="566178"/>
                </a:lnTo>
                <a:lnTo>
                  <a:pt x="34074" y="567448"/>
                </a:lnTo>
                <a:lnTo>
                  <a:pt x="22352" y="571119"/>
                </a:lnTo>
                <a:lnTo>
                  <a:pt x="11899" y="577024"/>
                </a:lnTo>
                <a:lnTo>
                  <a:pt x="3098" y="585012"/>
                </a:lnTo>
                <a:lnTo>
                  <a:pt x="12" y="588518"/>
                </a:lnTo>
                <a:lnTo>
                  <a:pt x="368" y="593890"/>
                </a:lnTo>
                <a:lnTo>
                  <a:pt x="7404" y="600049"/>
                </a:lnTo>
                <a:lnTo>
                  <a:pt x="12763" y="599719"/>
                </a:lnTo>
                <a:lnTo>
                  <a:pt x="15849" y="596176"/>
                </a:lnTo>
                <a:lnTo>
                  <a:pt x="29565" y="586854"/>
                </a:lnTo>
                <a:lnTo>
                  <a:pt x="46685" y="583742"/>
                </a:lnTo>
                <a:lnTo>
                  <a:pt x="63804" y="586854"/>
                </a:lnTo>
                <a:lnTo>
                  <a:pt x="77533" y="596188"/>
                </a:lnTo>
                <a:lnTo>
                  <a:pt x="86334" y="604164"/>
                </a:lnTo>
                <a:lnTo>
                  <a:pt x="96786" y="610069"/>
                </a:lnTo>
                <a:lnTo>
                  <a:pt x="108508" y="613740"/>
                </a:lnTo>
                <a:lnTo>
                  <a:pt x="121107" y="614997"/>
                </a:lnTo>
                <a:lnTo>
                  <a:pt x="133731" y="613740"/>
                </a:lnTo>
                <a:lnTo>
                  <a:pt x="145453" y="610069"/>
                </a:lnTo>
                <a:lnTo>
                  <a:pt x="155905" y="604164"/>
                </a:lnTo>
                <a:lnTo>
                  <a:pt x="164719" y="596176"/>
                </a:lnTo>
                <a:lnTo>
                  <a:pt x="178435" y="586854"/>
                </a:lnTo>
                <a:lnTo>
                  <a:pt x="195554" y="583742"/>
                </a:lnTo>
                <a:lnTo>
                  <a:pt x="212674" y="586854"/>
                </a:lnTo>
                <a:lnTo>
                  <a:pt x="226402" y="596188"/>
                </a:lnTo>
                <a:lnTo>
                  <a:pt x="235216" y="604164"/>
                </a:lnTo>
                <a:lnTo>
                  <a:pt x="245668" y="610069"/>
                </a:lnTo>
                <a:lnTo>
                  <a:pt x="257390" y="613740"/>
                </a:lnTo>
                <a:lnTo>
                  <a:pt x="270002" y="614997"/>
                </a:lnTo>
                <a:lnTo>
                  <a:pt x="282600" y="613740"/>
                </a:lnTo>
                <a:lnTo>
                  <a:pt x="294322" y="610069"/>
                </a:lnTo>
                <a:lnTo>
                  <a:pt x="304774" y="604164"/>
                </a:lnTo>
                <a:lnTo>
                  <a:pt x="313588" y="596176"/>
                </a:lnTo>
                <a:lnTo>
                  <a:pt x="327317" y="586867"/>
                </a:lnTo>
                <a:lnTo>
                  <a:pt x="344436" y="583742"/>
                </a:lnTo>
                <a:lnTo>
                  <a:pt x="361556" y="586854"/>
                </a:lnTo>
                <a:lnTo>
                  <a:pt x="375272" y="596188"/>
                </a:lnTo>
                <a:lnTo>
                  <a:pt x="384086" y="604164"/>
                </a:lnTo>
                <a:lnTo>
                  <a:pt x="394550" y="610069"/>
                </a:lnTo>
                <a:lnTo>
                  <a:pt x="406273" y="613740"/>
                </a:lnTo>
                <a:lnTo>
                  <a:pt x="418871" y="614997"/>
                </a:lnTo>
                <a:lnTo>
                  <a:pt x="431482" y="613740"/>
                </a:lnTo>
                <a:lnTo>
                  <a:pt x="443191" y="610069"/>
                </a:lnTo>
                <a:lnTo>
                  <a:pt x="453656" y="604164"/>
                </a:lnTo>
                <a:lnTo>
                  <a:pt x="462470" y="596188"/>
                </a:lnTo>
                <a:lnTo>
                  <a:pt x="465556" y="592658"/>
                </a:lnTo>
                <a:close/>
              </a:path>
              <a:path w="466090" h="615315">
                <a:moveTo>
                  <a:pt x="465556" y="515645"/>
                </a:moveTo>
                <a:lnTo>
                  <a:pt x="465201" y="510286"/>
                </a:lnTo>
                <a:lnTo>
                  <a:pt x="458165" y="504126"/>
                </a:lnTo>
                <a:lnTo>
                  <a:pt x="452818" y="504444"/>
                </a:lnTo>
                <a:lnTo>
                  <a:pt x="449707" y="507961"/>
                </a:lnTo>
                <a:lnTo>
                  <a:pt x="435991" y="517283"/>
                </a:lnTo>
                <a:lnTo>
                  <a:pt x="418871" y="520382"/>
                </a:lnTo>
                <a:lnTo>
                  <a:pt x="401751" y="517283"/>
                </a:lnTo>
                <a:lnTo>
                  <a:pt x="388023" y="507974"/>
                </a:lnTo>
                <a:lnTo>
                  <a:pt x="379222" y="499986"/>
                </a:lnTo>
                <a:lnTo>
                  <a:pt x="368769" y="494080"/>
                </a:lnTo>
                <a:lnTo>
                  <a:pt x="357047" y="490410"/>
                </a:lnTo>
                <a:lnTo>
                  <a:pt x="344436" y="489153"/>
                </a:lnTo>
                <a:lnTo>
                  <a:pt x="331825" y="490410"/>
                </a:lnTo>
                <a:lnTo>
                  <a:pt x="320103" y="494080"/>
                </a:lnTo>
                <a:lnTo>
                  <a:pt x="309651" y="499986"/>
                </a:lnTo>
                <a:lnTo>
                  <a:pt x="300837" y="507961"/>
                </a:lnTo>
                <a:lnTo>
                  <a:pt x="287121" y="517283"/>
                </a:lnTo>
                <a:lnTo>
                  <a:pt x="269989" y="520382"/>
                </a:lnTo>
                <a:lnTo>
                  <a:pt x="252869" y="517283"/>
                </a:lnTo>
                <a:lnTo>
                  <a:pt x="239153" y="507974"/>
                </a:lnTo>
                <a:lnTo>
                  <a:pt x="230339" y="499986"/>
                </a:lnTo>
                <a:lnTo>
                  <a:pt x="219887" y="494080"/>
                </a:lnTo>
                <a:lnTo>
                  <a:pt x="208165" y="490410"/>
                </a:lnTo>
                <a:lnTo>
                  <a:pt x="195554" y="489153"/>
                </a:lnTo>
                <a:lnTo>
                  <a:pt x="182943" y="490410"/>
                </a:lnTo>
                <a:lnTo>
                  <a:pt x="171221" y="494080"/>
                </a:lnTo>
                <a:lnTo>
                  <a:pt x="160769" y="499986"/>
                </a:lnTo>
                <a:lnTo>
                  <a:pt x="145821" y="513499"/>
                </a:lnTo>
                <a:lnTo>
                  <a:pt x="138455" y="517588"/>
                </a:lnTo>
                <a:lnTo>
                  <a:pt x="130124" y="520128"/>
                </a:lnTo>
                <a:lnTo>
                  <a:pt x="121119" y="521004"/>
                </a:lnTo>
                <a:lnTo>
                  <a:pt x="112115" y="520128"/>
                </a:lnTo>
                <a:lnTo>
                  <a:pt x="103797" y="517588"/>
                </a:lnTo>
                <a:lnTo>
                  <a:pt x="96431" y="513499"/>
                </a:lnTo>
                <a:lnTo>
                  <a:pt x="81470" y="499986"/>
                </a:lnTo>
                <a:lnTo>
                  <a:pt x="71005" y="494080"/>
                </a:lnTo>
                <a:lnTo>
                  <a:pt x="59283" y="490410"/>
                </a:lnTo>
                <a:lnTo>
                  <a:pt x="46672" y="489153"/>
                </a:lnTo>
                <a:lnTo>
                  <a:pt x="34074" y="490410"/>
                </a:lnTo>
                <a:lnTo>
                  <a:pt x="22352" y="494080"/>
                </a:lnTo>
                <a:lnTo>
                  <a:pt x="11899" y="499999"/>
                </a:lnTo>
                <a:lnTo>
                  <a:pt x="3098" y="507974"/>
                </a:lnTo>
                <a:lnTo>
                  <a:pt x="12" y="511492"/>
                </a:lnTo>
                <a:lnTo>
                  <a:pt x="368" y="516864"/>
                </a:lnTo>
                <a:lnTo>
                  <a:pt x="7404" y="523024"/>
                </a:lnTo>
                <a:lnTo>
                  <a:pt x="12763" y="522693"/>
                </a:lnTo>
                <a:lnTo>
                  <a:pt x="15849" y="519150"/>
                </a:lnTo>
                <a:lnTo>
                  <a:pt x="29565" y="509828"/>
                </a:lnTo>
                <a:lnTo>
                  <a:pt x="46685" y="506717"/>
                </a:lnTo>
                <a:lnTo>
                  <a:pt x="63804" y="509828"/>
                </a:lnTo>
                <a:lnTo>
                  <a:pt x="77533" y="519163"/>
                </a:lnTo>
                <a:lnTo>
                  <a:pt x="86334" y="527138"/>
                </a:lnTo>
                <a:lnTo>
                  <a:pt x="96786" y="533044"/>
                </a:lnTo>
                <a:lnTo>
                  <a:pt x="108508" y="536702"/>
                </a:lnTo>
                <a:lnTo>
                  <a:pt x="121107" y="537972"/>
                </a:lnTo>
                <a:lnTo>
                  <a:pt x="133731" y="536702"/>
                </a:lnTo>
                <a:lnTo>
                  <a:pt x="145453" y="533044"/>
                </a:lnTo>
                <a:lnTo>
                  <a:pt x="155905" y="527138"/>
                </a:lnTo>
                <a:lnTo>
                  <a:pt x="164719" y="519150"/>
                </a:lnTo>
                <a:lnTo>
                  <a:pt x="178435" y="509828"/>
                </a:lnTo>
                <a:lnTo>
                  <a:pt x="195554" y="506717"/>
                </a:lnTo>
                <a:lnTo>
                  <a:pt x="212674" y="509828"/>
                </a:lnTo>
                <a:lnTo>
                  <a:pt x="226402" y="519163"/>
                </a:lnTo>
                <a:lnTo>
                  <a:pt x="235216" y="527138"/>
                </a:lnTo>
                <a:lnTo>
                  <a:pt x="245668" y="533044"/>
                </a:lnTo>
                <a:lnTo>
                  <a:pt x="257390" y="536702"/>
                </a:lnTo>
                <a:lnTo>
                  <a:pt x="270002" y="537972"/>
                </a:lnTo>
                <a:lnTo>
                  <a:pt x="282600" y="536702"/>
                </a:lnTo>
                <a:lnTo>
                  <a:pt x="294322" y="533044"/>
                </a:lnTo>
                <a:lnTo>
                  <a:pt x="304774" y="527138"/>
                </a:lnTo>
                <a:lnTo>
                  <a:pt x="313588" y="519150"/>
                </a:lnTo>
                <a:lnTo>
                  <a:pt x="327317" y="509828"/>
                </a:lnTo>
                <a:lnTo>
                  <a:pt x="344436" y="506717"/>
                </a:lnTo>
                <a:lnTo>
                  <a:pt x="361556" y="509828"/>
                </a:lnTo>
                <a:lnTo>
                  <a:pt x="375272" y="519163"/>
                </a:lnTo>
                <a:lnTo>
                  <a:pt x="384086" y="527138"/>
                </a:lnTo>
                <a:lnTo>
                  <a:pt x="394550" y="533044"/>
                </a:lnTo>
                <a:lnTo>
                  <a:pt x="406273" y="536702"/>
                </a:lnTo>
                <a:lnTo>
                  <a:pt x="418871" y="537972"/>
                </a:lnTo>
                <a:lnTo>
                  <a:pt x="431482" y="536702"/>
                </a:lnTo>
                <a:lnTo>
                  <a:pt x="443191" y="533044"/>
                </a:lnTo>
                <a:lnTo>
                  <a:pt x="453656" y="527138"/>
                </a:lnTo>
                <a:lnTo>
                  <a:pt x="462470" y="519163"/>
                </a:lnTo>
                <a:lnTo>
                  <a:pt x="465556" y="515645"/>
                </a:lnTo>
                <a:close/>
              </a:path>
              <a:path w="466090" h="615315">
                <a:moveTo>
                  <a:pt x="465556" y="438594"/>
                </a:moveTo>
                <a:lnTo>
                  <a:pt x="465201" y="433235"/>
                </a:lnTo>
                <a:lnTo>
                  <a:pt x="458165" y="427062"/>
                </a:lnTo>
                <a:lnTo>
                  <a:pt x="452793" y="427393"/>
                </a:lnTo>
                <a:lnTo>
                  <a:pt x="449707" y="430936"/>
                </a:lnTo>
                <a:lnTo>
                  <a:pt x="435991" y="440258"/>
                </a:lnTo>
                <a:lnTo>
                  <a:pt x="418871" y="443369"/>
                </a:lnTo>
                <a:lnTo>
                  <a:pt x="401751" y="440258"/>
                </a:lnTo>
                <a:lnTo>
                  <a:pt x="388023" y="430923"/>
                </a:lnTo>
                <a:lnTo>
                  <a:pt x="379209" y="422948"/>
                </a:lnTo>
                <a:lnTo>
                  <a:pt x="368757" y="417042"/>
                </a:lnTo>
                <a:lnTo>
                  <a:pt x="357035" y="413372"/>
                </a:lnTo>
                <a:lnTo>
                  <a:pt x="344436" y="412115"/>
                </a:lnTo>
                <a:lnTo>
                  <a:pt x="331825" y="413372"/>
                </a:lnTo>
                <a:lnTo>
                  <a:pt x="320116" y="417042"/>
                </a:lnTo>
                <a:lnTo>
                  <a:pt x="309651" y="422948"/>
                </a:lnTo>
                <a:lnTo>
                  <a:pt x="300837" y="430936"/>
                </a:lnTo>
                <a:lnTo>
                  <a:pt x="287108" y="440258"/>
                </a:lnTo>
                <a:lnTo>
                  <a:pt x="270002" y="443369"/>
                </a:lnTo>
                <a:lnTo>
                  <a:pt x="252882" y="440258"/>
                </a:lnTo>
                <a:lnTo>
                  <a:pt x="239166" y="430923"/>
                </a:lnTo>
                <a:lnTo>
                  <a:pt x="230339" y="422948"/>
                </a:lnTo>
                <a:lnTo>
                  <a:pt x="219875" y="417042"/>
                </a:lnTo>
                <a:lnTo>
                  <a:pt x="208153" y="413372"/>
                </a:lnTo>
                <a:lnTo>
                  <a:pt x="195554" y="412115"/>
                </a:lnTo>
                <a:lnTo>
                  <a:pt x="182943" y="413372"/>
                </a:lnTo>
                <a:lnTo>
                  <a:pt x="171221" y="417042"/>
                </a:lnTo>
                <a:lnTo>
                  <a:pt x="160769" y="422948"/>
                </a:lnTo>
                <a:lnTo>
                  <a:pt x="145821" y="436460"/>
                </a:lnTo>
                <a:lnTo>
                  <a:pt x="138455" y="440550"/>
                </a:lnTo>
                <a:lnTo>
                  <a:pt x="130124" y="443090"/>
                </a:lnTo>
                <a:lnTo>
                  <a:pt x="121119" y="443966"/>
                </a:lnTo>
                <a:lnTo>
                  <a:pt x="112115" y="443090"/>
                </a:lnTo>
                <a:lnTo>
                  <a:pt x="103797" y="440550"/>
                </a:lnTo>
                <a:lnTo>
                  <a:pt x="96431" y="436460"/>
                </a:lnTo>
                <a:lnTo>
                  <a:pt x="81470" y="422948"/>
                </a:lnTo>
                <a:lnTo>
                  <a:pt x="71005" y="417042"/>
                </a:lnTo>
                <a:lnTo>
                  <a:pt x="59283" y="413372"/>
                </a:lnTo>
                <a:lnTo>
                  <a:pt x="46672" y="412115"/>
                </a:lnTo>
                <a:lnTo>
                  <a:pt x="34074" y="413372"/>
                </a:lnTo>
                <a:lnTo>
                  <a:pt x="22352" y="417042"/>
                </a:lnTo>
                <a:lnTo>
                  <a:pt x="11899" y="422948"/>
                </a:lnTo>
                <a:lnTo>
                  <a:pt x="3098" y="430923"/>
                </a:lnTo>
                <a:lnTo>
                  <a:pt x="0" y="434454"/>
                </a:lnTo>
                <a:lnTo>
                  <a:pt x="368" y="439813"/>
                </a:lnTo>
                <a:lnTo>
                  <a:pt x="7391" y="445985"/>
                </a:lnTo>
                <a:lnTo>
                  <a:pt x="12763" y="445643"/>
                </a:lnTo>
                <a:lnTo>
                  <a:pt x="15849" y="442125"/>
                </a:lnTo>
                <a:lnTo>
                  <a:pt x="29565" y="432803"/>
                </a:lnTo>
                <a:lnTo>
                  <a:pt x="46685" y="429704"/>
                </a:lnTo>
                <a:lnTo>
                  <a:pt x="63804" y="432803"/>
                </a:lnTo>
                <a:lnTo>
                  <a:pt x="77533" y="442112"/>
                </a:lnTo>
                <a:lnTo>
                  <a:pt x="86334" y="450088"/>
                </a:lnTo>
                <a:lnTo>
                  <a:pt x="96786" y="456006"/>
                </a:lnTo>
                <a:lnTo>
                  <a:pt x="108508" y="459663"/>
                </a:lnTo>
                <a:lnTo>
                  <a:pt x="121107" y="460921"/>
                </a:lnTo>
                <a:lnTo>
                  <a:pt x="133731" y="459663"/>
                </a:lnTo>
                <a:lnTo>
                  <a:pt x="145453" y="456006"/>
                </a:lnTo>
                <a:lnTo>
                  <a:pt x="155905" y="450100"/>
                </a:lnTo>
                <a:lnTo>
                  <a:pt x="164719" y="442125"/>
                </a:lnTo>
                <a:lnTo>
                  <a:pt x="178435" y="432803"/>
                </a:lnTo>
                <a:lnTo>
                  <a:pt x="195554" y="429704"/>
                </a:lnTo>
                <a:lnTo>
                  <a:pt x="212674" y="432803"/>
                </a:lnTo>
                <a:lnTo>
                  <a:pt x="226402" y="442112"/>
                </a:lnTo>
                <a:lnTo>
                  <a:pt x="235216" y="450088"/>
                </a:lnTo>
                <a:lnTo>
                  <a:pt x="245668" y="456006"/>
                </a:lnTo>
                <a:lnTo>
                  <a:pt x="257390" y="459663"/>
                </a:lnTo>
                <a:lnTo>
                  <a:pt x="270002" y="460921"/>
                </a:lnTo>
                <a:lnTo>
                  <a:pt x="282600" y="459663"/>
                </a:lnTo>
                <a:lnTo>
                  <a:pt x="294322" y="456006"/>
                </a:lnTo>
                <a:lnTo>
                  <a:pt x="304787" y="450100"/>
                </a:lnTo>
                <a:lnTo>
                  <a:pt x="313588" y="442125"/>
                </a:lnTo>
                <a:lnTo>
                  <a:pt x="327304" y="432816"/>
                </a:lnTo>
                <a:lnTo>
                  <a:pt x="344424" y="429704"/>
                </a:lnTo>
                <a:lnTo>
                  <a:pt x="361556" y="432803"/>
                </a:lnTo>
                <a:lnTo>
                  <a:pt x="375272" y="442112"/>
                </a:lnTo>
                <a:lnTo>
                  <a:pt x="384086" y="450088"/>
                </a:lnTo>
                <a:lnTo>
                  <a:pt x="394538" y="456006"/>
                </a:lnTo>
                <a:lnTo>
                  <a:pt x="406273" y="459663"/>
                </a:lnTo>
                <a:lnTo>
                  <a:pt x="418871" y="460921"/>
                </a:lnTo>
                <a:lnTo>
                  <a:pt x="431482" y="459663"/>
                </a:lnTo>
                <a:lnTo>
                  <a:pt x="443204" y="456006"/>
                </a:lnTo>
                <a:lnTo>
                  <a:pt x="453656" y="450088"/>
                </a:lnTo>
                <a:lnTo>
                  <a:pt x="462457" y="442112"/>
                </a:lnTo>
                <a:lnTo>
                  <a:pt x="465556" y="438594"/>
                </a:lnTo>
                <a:close/>
              </a:path>
            </a:pathLst>
          </a:custGeom>
          <a:solidFill>
            <a:srgbClr val="0064A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5" name="object 75"/>
          <p:cNvSpPr/>
          <p:nvPr/>
        </p:nvSpPr>
        <p:spPr>
          <a:xfrm>
            <a:off x="6588680" y="3532862"/>
            <a:ext cx="234215" cy="330963"/>
          </a:xfrm>
          <a:custGeom>
            <a:avLst/>
            <a:gdLst/>
            <a:ahLst/>
            <a:cxnLst/>
            <a:rect l="l" t="t" r="r" b="b"/>
            <a:pathLst>
              <a:path w="514984" h="727709">
                <a:moveTo>
                  <a:pt x="80454" y="685850"/>
                </a:moveTo>
                <a:lnTo>
                  <a:pt x="76657" y="682066"/>
                </a:lnTo>
                <a:lnTo>
                  <a:pt x="71970" y="682066"/>
                </a:lnTo>
                <a:lnTo>
                  <a:pt x="61645" y="679970"/>
                </a:lnTo>
                <a:lnTo>
                  <a:pt x="53213" y="674281"/>
                </a:lnTo>
                <a:lnTo>
                  <a:pt x="47523" y="665835"/>
                </a:lnTo>
                <a:lnTo>
                  <a:pt x="45440" y="655523"/>
                </a:lnTo>
                <a:lnTo>
                  <a:pt x="45440" y="650836"/>
                </a:lnTo>
                <a:lnTo>
                  <a:pt x="41630" y="647039"/>
                </a:lnTo>
                <a:lnTo>
                  <a:pt x="32270" y="647039"/>
                </a:lnTo>
                <a:lnTo>
                  <a:pt x="28473" y="650836"/>
                </a:lnTo>
                <a:lnTo>
                  <a:pt x="28473" y="655523"/>
                </a:lnTo>
                <a:lnTo>
                  <a:pt x="31902" y="672439"/>
                </a:lnTo>
                <a:lnTo>
                  <a:pt x="41224" y="686269"/>
                </a:lnTo>
                <a:lnTo>
                  <a:pt x="55054" y="695604"/>
                </a:lnTo>
                <a:lnTo>
                  <a:pt x="71970" y="699020"/>
                </a:lnTo>
                <a:lnTo>
                  <a:pt x="76657" y="699020"/>
                </a:lnTo>
                <a:lnTo>
                  <a:pt x="80454" y="695223"/>
                </a:lnTo>
                <a:lnTo>
                  <a:pt x="80454" y="685850"/>
                </a:lnTo>
                <a:close/>
              </a:path>
              <a:path w="514984" h="727709">
                <a:moveTo>
                  <a:pt x="143751" y="576072"/>
                </a:moveTo>
                <a:lnTo>
                  <a:pt x="139966" y="572287"/>
                </a:lnTo>
                <a:lnTo>
                  <a:pt x="135267" y="572287"/>
                </a:lnTo>
                <a:lnTo>
                  <a:pt x="124942" y="570191"/>
                </a:lnTo>
                <a:lnTo>
                  <a:pt x="116509" y="564502"/>
                </a:lnTo>
                <a:lnTo>
                  <a:pt x="110820" y="556056"/>
                </a:lnTo>
                <a:lnTo>
                  <a:pt x="108737" y="545744"/>
                </a:lnTo>
                <a:lnTo>
                  <a:pt x="108737" y="541058"/>
                </a:lnTo>
                <a:lnTo>
                  <a:pt x="104940" y="537260"/>
                </a:lnTo>
                <a:lnTo>
                  <a:pt x="95567" y="537260"/>
                </a:lnTo>
                <a:lnTo>
                  <a:pt x="91757" y="541058"/>
                </a:lnTo>
                <a:lnTo>
                  <a:pt x="91757" y="545744"/>
                </a:lnTo>
                <a:lnTo>
                  <a:pt x="95186" y="562660"/>
                </a:lnTo>
                <a:lnTo>
                  <a:pt x="104521" y="576491"/>
                </a:lnTo>
                <a:lnTo>
                  <a:pt x="118351" y="585825"/>
                </a:lnTo>
                <a:lnTo>
                  <a:pt x="135267" y="589254"/>
                </a:lnTo>
                <a:lnTo>
                  <a:pt x="139966" y="589254"/>
                </a:lnTo>
                <a:lnTo>
                  <a:pt x="143751" y="585457"/>
                </a:lnTo>
                <a:lnTo>
                  <a:pt x="143751" y="576072"/>
                </a:lnTo>
                <a:close/>
              </a:path>
              <a:path w="514984" h="727709">
                <a:moveTo>
                  <a:pt x="207441" y="685850"/>
                </a:moveTo>
                <a:lnTo>
                  <a:pt x="203657" y="682066"/>
                </a:lnTo>
                <a:lnTo>
                  <a:pt x="198958" y="682066"/>
                </a:lnTo>
                <a:lnTo>
                  <a:pt x="188633" y="679970"/>
                </a:lnTo>
                <a:lnTo>
                  <a:pt x="180200" y="674281"/>
                </a:lnTo>
                <a:lnTo>
                  <a:pt x="174510" y="665835"/>
                </a:lnTo>
                <a:lnTo>
                  <a:pt x="172427" y="655523"/>
                </a:lnTo>
                <a:lnTo>
                  <a:pt x="172427" y="650836"/>
                </a:lnTo>
                <a:lnTo>
                  <a:pt x="168630" y="647039"/>
                </a:lnTo>
                <a:lnTo>
                  <a:pt x="159258" y="647039"/>
                </a:lnTo>
                <a:lnTo>
                  <a:pt x="155460" y="650836"/>
                </a:lnTo>
                <a:lnTo>
                  <a:pt x="155460" y="655523"/>
                </a:lnTo>
                <a:lnTo>
                  <a:pt x="158889" y="672439"/>
                </a:lnTo>
                <a:lnTo>
                  <a:pt x="168211" y="686269"/>
                </a:lnTo>
                <a:lnTo>
                  <a:pt x="182041" y="695604"/>
                </a:lnTo>
                <a:lnTo>
                  <a:pt x="198958" y="699020"/>
                </a:lnTo>
                <a:lnTo>
                  <a:pt x="203657" y="699020"/>
                </a:lnTo>
                <a:lnTo>
                  <a:pt x="207441" y="695223"/>
                </a:lnTo>
                <a:lnTo>
                  <a:pt x="207441" y="685850"/>
                </a:lnTo>
                <a:close/>
              </a:path>
              <a:path w="514984" h="727709">
                <a:moveTo>
                  <a:pt x="500519" y="456311"/>
                </a:moveTo>
                <a:lnTo>
                  <a:pt x="479412" y="405434"/>
                </a:lnTo>
                <a:lnTo>
                  <a:pt x="429831" y="384594"/>
                </a:lnTo>
                <a:lnTo>
                  <a:pt x="428536" y="384340"/>
                </a:lnTo>
                <a:lnTo>
                  <a:pt x="427431" y="384340"/>
                </a:lnTo>
                <a:lnTo>
                  <a:pt x="426351" y="384543"/>
                </a:lnTo>
                <a:lnTo>
                  <a:pt x="425234" y="384594"/>
                </a:lnTo>
                <a:lnTo>
                  <a:pt x="430225" y="375589"/>
                </a:lnTo>
                <a:lnTo>
                  <a:pt x="433844" y="366001"/>
                </a:lnTo>
                <a:lnTo>
                  <a:pt x="436067" y="355955"/>
                </a:lnTo>
                <a:lnTo>
                  <a:pt x="436816" y="345554"/>
                </a:lnTo>
                <a:lnTo>
                  <a:pt x="431152" y="317563"/>
                </a:lnTo>
                <a:lnTo>
                  <a:pt x="415721" y="294678"/>
                </a:lnTo>
                <a:lnTo>
                  <a:pt x="392836" y="279234"/>
                </a:lnTo>
                <a:lnTo>
                  <a:pt x="364845" y="273570"/>
                </a:lnTo>
                <a:lnTo>
                  <a:pt x="353555" y="274485"/>
                </a:lnTo>
                <a:lnTo>
                  <a:pt x="342633" y="277177"/>
                </a:lnTo>
                <a:lnTo>
                  <a:pt x="332219" y="281609"/>
                </a:lnTo>
                <a:lnTo>
                  <a:pt x="322453" y="287731"/>
                </a:lnTo>
                <a:lnTo>
                  <a:pt x="321640" y="288074"/>
                </a:lnTo>
                <a:lnTo>
                  <a:pt x="320878" y="288544"/>
                </a:lnTo>
                <a:lnTo>
                  <a:pt x="253974" y="346722"/>
                </a:lnTo>
                <a:lnTo>
                  <a:pt x="253974" y="655523"/>
                </a:lnTo>
                <a:lnTo>
                  <a:pt x="249643" y="676910"/>
                </a:lnTo>
                <a:lnTo>
                  <a:pt x="237845" y="694397"/>
                </a:lnTo>
                <a:lnTo>
                  <a:pt x="220357" y="706208"/>
                </a:lnTo>
                <a:lnTo>
                  <a:pt x="198958" y="710539"/>
                </a:lnTo>
                <a:lnTo>
                  <a:pt x="177571" y="706208"/>
                </a:lnTo>
                <a:lnTo>
                  <a:pt x="160083" y="694397"/>
                </a:lnTo>
                <a:lnTo>
                  <a:pt x="156222" y="688695"/>
                </a:lnTo>
                <a:lnTo>
                  <a:pt x="148285" y="676910"/>
                </a:lnTo>
                <a:lnTo>
                  <a:pt x="143954" y="655523"/>
                </a:lnTo>
                <a:lnTo>
                  <a:pt x="148285" y="634136"/>
                </a:lnTo>
                <a:lnTo>
                  <a:pt x="160083" y="616648"/>
                </a:lnTo>
                <a:lnTo>
                  <a:pt x="177571" y="604850"/>
                </a:lnTo>
                <a:lnTo>
                  <a:pt x="198958" y="600519"/>
                </a:lnTo>
                <a:lnTo>
                  <a:pt x="220357" y="604850"/>
                </a:lnTo>
                <a:lnTo>
                  <a:pt x="237845" y="616648"/>
                </a:lnTo>
                <a:lnTo>
                  <a:pt x="249643" y="634136"/>
                </a:lnTo>
                <a:lnTo>
                  <a:pt x="253974" y="655523"/>
                </a:lnTo>
                <a:lnTo>
                  <a:pt x="253974" y="346722"/>
                </a:lnTo>
                <a:lnTo>
                  <a:pt x="190284" y="402094"/>
                </a:lnTo>
                <a:lnTo>
                  <a:pt x="190284" y="544766"/>
                </a:lnTo>
                <a:lnTo>
                  <a:pt x="185953" y="566166"/>
                </a:lnTo>
                <a:lnTo>
                  <a:pt x="174155" y="583653"/>
                </a:lnTo>
                <a:lnTo>
                  <a:pt x="156667" y="595452"/>
                </a:lnTo>
                <a:lnTo>
                  <a:pt x="135267" y="599782"/>
                </a:lnTo>
                <a:lnTo>
                  <a:pt x="126987" y="598106"/>
                </a:lnTo>
                <a:lnTo>
                  <a:pt x="126987" y="655523"/>
                </a:lnTo>
                <a:lnTo>
                  <a:pt x="122656" y="676910"/>
                </a:lnTo>
                <a:lnTo>
                  <a:pt x="110858" y="694397"/>
                </a:lnTo>
                <a:lnTo>
                  <a:pt x="93370" y="706208"/>
                </a:lnTo>
                <a:lnTo>
                  <a:pt x="71970" y="710539"/>
                </a:lnTo>
                <a:lnTo>
                  <a:pt x="50584" y="706208"/>
                </a:lnTo>
                <a:lnTo>
                  <a:pt x="33096" y="694397"/>
                </a:lnTo>
                <a:lnTo>
                  <a:pt x="21285" y="676910"/>
                </a:lnTo>
                <a:lnTo>
                  <a:pt x="16954" y="655523"/>
                </a:lnTo>
                <a:lnTo>
                  <a:pt x="21285" y="634136"/>
                </a:lnTo>
                <a:lnTo>
                  <a:pt x="33096" y="616648"/>
                </a:lnTo>
                <a:lnTo>
                  <a:pt x="50584" y="604850"/>
                </a:lnTo>
                <a:lnTo>
                  <a:pt x="71970" y="600519"/>
                </a:lnTo>
                <a:lnTo>
                  <a:pt x="93370" y="604850"/>
                </a:lnTo>
                <a:lnTo>
                  <a:pt x="110858" y="616648"/>
                </a:lnTo>
                <a:lnTo>
                  <a:pt x="122656" y="634136"/>
                </a:lnTo>
                <a:lnTo>
                  <a:pt x="126987" y="655523"/>
                </a:lnTo>
                <a:lnTo>
                  <a:pt x="126987" y="598106"/>
                </a:lnTo>
                <a:lnTo>
                  <a:pt x="113880" y="595452"/>
                </a:lnTo>
                <a:lnTo>
                  <a:pt x="96393" y="583653"/>
                </a:lnTo>
                <a:lnTo>
                  <a:pt x="84582" y="566166"/>
                </a:lnTo>
                <a:lnTo>
                  <a:pt x="80251" y="544766"/>
                </a:lnTo>
                <a:lnTo>
                  <a:pt x="84582" y="523379"/>
                </a:lnTo>
                <a:lnTo>
                  <a:pt x="96393" y="505891"/>
                </a:lnTo>
                <a:lnTo>
                  <a:pt x="113880" y="494093"/>
                </a:lnTo>
                <a:lnTo>
                  <a:pt x="135267" y="489762"/>
                </a:lnTo>
                <a:lnTo>
                  <a:pt x="156667" y="494093"/>
                </a:lnTo>
                <a:lnTo>
                  <a:pt x="174155" y="505891"/>
                </a:lnTo>
                <a:lnTo>
                  <a:pt x="185953" y="523379"/>
                </a:lnTo>
                <a:lnTo>
                  <a:pt x="190284" y="544766"/>
                </a:lnTo>
                <a:lnTo>
                  <a:pt x="190284" y="402094"/>
                </a:lnTo>
                <a:lnTo>
                  <a:pt x="91808" y="487705"/>
                </a:lnTo>
                <a:lnTo>
                  <a:pt x="80035" y="499046"/>
                </a:lnTo>
                <a:lnTo>
                  <a:pt x="71069" y="512533"/>
                </a:lnTo>
                <a:lnTo>
                  <a:pt x="65316" y="527926"/>
                </a:lnTo>
                <a:lnTo>
                  <a:pt x="63296" y="544766"/>
                </a:lnTo>
                <a:lnTo>
                  <a:pt x="63296" y="551751"/>
                </a:lnTo>
                <a:lnTo>
                  <a:pt x="64363" y="558482"/>
                </a:lnTo>
                <a:lnTo>
                  <a:pt x="66243" y="564870"/>
                </a:lnTo>
                <a:lnTo>
                  <a:pt x="33261" y="594906"/>
                </a:lnTo>
                <a:lnTo>
                  <a:pt x="33159" y="595109"/>
                </a:lnTo>
                <a:lnTo>
                  <a:pt x="19583" y="606386"/>
                </a:lnTo>
                <a:lnTo>
                  <a:pt x="9118" y="620610"/>
                </a:lnTo>
                <a:lnTo>
                  <a:pt x="2374" y="637184"/>
                </a:lnTo>
                <a:lnTo>
                  <a:pt x="0" y="655523"/>
                </a:lnTo>
                <a:lnTo>
                  <a:pt x="5664" y="683514"/>
                </a:lnTo>
                <a:lnTo>
                  <a:pt x="21094" y="706399"/>
                </a:lnTo>
                <a:lnTo>
                  <a:pt x="43980" y="721829"/>
                </a:lnTo>
                <a:lnTo>
                  <a:pt x="71970" y="727494"/>
                </a:lnTo>
                <a:lnTo>
                  <a:pt x="91871" y="724662"/>
                </a:lnTo>
                <a:lnTo>
                  <a:pt x="109575" y="716699"/>
                </a:lnTo>
                <a:lnTo>
                  <a:pt x="117005" y="710539"/>
                </a:lnTo>
                <a:lnTo>
                  <a:pt x="124358" y="704443"/>
                </a:lnTo>
                <a:lnTo>
                  <a:pt x="135470" y="688695"/>
                </a:lnTo>
                <a:lnTo>
                  <a:pt x="146583" y="704443"/>
                </a:lnTo>
                <a:lnTo>
                  <a:pt x="161353" y="716699"/>
                </a:lnTo>
                <a:lnTo>
                  <a:pt x="179070" y="724662"/>
                </a:lnTo>
                <a:lnTo>
                  <a:pt x="198958" y="727494"/>
                </a:lnTo>
                <a:lnTo>
                  <a:pt x="212305" y="726224"/>
                </a:lnTo>
                <a:lnTo>
                  <a:pt x="224802" y="722566"/>
                </a:lnTo>
                <a:lnTo>
                  <a:pt x="236245" y="716800"/>
                </a:lnTo>
                <a:lnTo>
                  <a:pt x="244652" y="710539"/>
                </a:lnTo>
                <a:lnTo>
                  <a:pt x="246456" y="709180"/>
                </a:lnTo>
                <a:lnTo>
                  <a:pt x="246875" y="708939"/>
                </a:lnTo>
                <a:lnTo>
                  <a:pt x="247345" y="708761"/>
                </a:lnTo>
                <a:lnTo>
                  <a:pt x="371957" y="600519"/>
                </a:lnTo>
                <a:lnTo>
                  <a:pt x="372795" y="599782"/>
                </a:lnTo>
                <a:lnTo>
                  <a:pt x="477774" y="508609"/>
                </a:lnTo>
                <a:lnTo>
                  <a:pt x="479056" y="507542"/>
                </a:lnTo>
                <a:lnTo>
                  <a:pt x="479412" y="507174"/>
                </a:lnTo>
                <a:lnTo>
                  <a:pt x="479856" y="506806"/>
                </a:lnTo>
                <a:lnTo>
                  <a:pt x="499211" y="470001"/>
                </a:lnTo>
                <a:lnTo>
                  <a:pt x="500519" y="456311"/>
                </a:lnTo>
                <a:close/>
              </a:path>
              <a:path w="514984" h="727709">
                <a:moveTo>
                  <a:pt x="514870" y="313410"/>
                </a:moveTo>
                <a:lnTo>
                  <a:pt x="509282" y="258864"/>
                </a:lnTo>
                <a:lnTo>
                  <a:pt x="492683" y="204990"/>
                </a:lnTo>
                <a:lnTo>
                  <a:pt x="468579" y="153720"/>
                </a:lnTo>
                <a:lnTo>
                  <a:pt x="440474" y="106959"/>
                </a:lnTo>
                <a:lnTo>
                  <a:pt x="411911" y="66636"/>
                </a:lnTo>
                <a:lnTo>
                  <a:pt x="386372" y="34658"/>
                </a:lnTo>
                <a:lnTo>
                  <a:pt x="358457" y="3416"/>
                </a:lnTo>
                <a:lnTo>
                  <a:pt x="351066" y="0"/>
                </a:lnTo>
                <a:lnTo>
                  <a:pt x="344271" y="4546"/>
                </a:lnTo>
                <a:lnTo>
                  <a:pt x="342976" y="8902"/>
                </a:lnTo>
                <a:lnTo>
                  <a:pt x="344576" y="12661"/>
                </a:lnTo>
                <a:lnTo>
                  <a:pt x="356311" y="70370"/>
                </a:lnTo>
                <a:lnTo>
                  <a:pt x="345554" y="121208"/>
                </a:lnTo>
                <a:lnTo>
                  <a:pt x="321106" y="163728"/>
                </a:lnTo>
                <a:lnTo>
                  <a:pt x="291769" y="196507"/>
                </a:lnTo>
                <a:lnTo>
                  <a:pt x="253657" y="227114"/>
                </a:lnTo>
                <a:lnTo>
                  <a:pt x="231825" y="250367"/>
                </a:lnTo>
                <a:lnTo>
                  <a:pt x="216179" y="277202"/>
                </a:lnTo>
                <a:lnTo>
                  <a:pt x="206756" y="307517"/>
                </a:lnTo>
                <a:lnTo>
                  <a:pt x="203606" y="341223"/>
                </a:lnTo>
                <a:lnTo>
                  <a:pt x="203606" y="345897"/>
                </a:lnTo>
                <a:lnTo>
                  <a:pt x="207403" y="349694"/>
                </a:lnTo>
                <a:lnTo>
                  <a:pt x="216776" y="349694"/>
                </a:lnTo>
                <a:lnTo>
                  <a:pt x="220573" y="345897"/>
                </a:lnTo>
                <a:lnTo>
                  <a:pt x="220573" y="341223"/>
                </a:lnTo>
                <a:lnTo>
                  <a:pt x="223342" y="311238"/>
                </a:lnTo>
                <a:lnTo>
                  <a:pt x="231546" y="284391"/>
                </a:lnTo>
                <a:lnTo>
                  <a:pt x="245059" y="260832"/>
                </a:lnTo>
                <a:lnTo>
                  <a:pt x="263753" y="240703"/>
                </a:lnTo>
                <a:lnTo>
                  <a:pt x="277279" y="230886"/>
                </a:lnTo>
                <a:lnTo>
                  <a:pt x="307632" y="204012"/>
                </a:lnTo>
                <a:lnTo>
                  <a:pt x="341960" y="162306"/>
                </a:lnTo>
                <a:lnTo>
                  <a:pt x="367423" y="107988"/>
                </a:lnTo>
                <a:lnTo>
                  <a:pt x="371182" y="43294"/>
                </a:lnTo>
                <a:lnTo>
                  <a:pt x="395617" y="73837"/>
                </a:lnTo>
                <a:lnTo>
                  <a:pt x="423379" y="112712"/>
                </a:lnTo>
                <a:lnTo>
                  <a:pt x="450977" y="157899"/>
                </a:lnTo>
                <a:lnTo>
                  <a:pt x="474916" y="207378"/>
                </a:lnTo>
                <a:lnTo>
                  <a:pt x="491718" y="259130"/>
                </a:lnTo>
                <a:lnTo>
                  <a:pt x="497852" y="311124"/>
                </a:lnTo>
                <a:lnTo>
                  <a:pt x="489851" y="361353"/>
                </a:lnTo>
                <a:lnTo>
                  <a:pt x="488365" y="365798"/>
                </a:lnTo>
                <a:lnTo>
                  <a:pt x="490766" y="370598"/>
                </a:lnTo>
                <a:lnTo>
                  <a:pt x="496087" y="372389"/>
                </a:lnTo>
                <a:lnTo>
                  <a:pt x="501446" y="372529"/>
                </a:lnTo>
                <a:lnTo>
                  <a:pt x="504748" y="370281"/>
                </a:lnTo>
                <a:lnTo>
                  <a:pt x="505929" y="366725"/>
                </a:lnTo>
                <a:lnTo>
                  <a:pt x="514870" y="313410"/>
                </a:lnTo>
                <a:close/>
              </a:path>
            </a:pathLst>
          </a:custGeom>
          <a:solidFill>
            <a:srgbClr val="509553"/>
          </a:solidFill>
        </p:spPr>
        <p:txBody>
          <a:bodyPr wrap="square" lIns="0" tIns="0" rIns="0" bIns="0" rtlCol="0"/>
          <a:lstStyle/>
          <a:p>
            <a:endParaRPr sz="819"/>
          </a:p>
        </p:txBody>
      </p:sp>
      <p:sp>
        <p:nvSpPr>
          <p:cNvPr id="77" name="object 77"/>
          <p:cNvSpPr txBox="1"/>
          <p:nvPr/>
        </p:nvSpPr>
        <p:spPr>
          <a:xfrm>
            <a:off x="6913343" y="3649672"/>
            <a:ext cx="660771" cy="206996"/>
          </a:xfrm>
          <a:prstGeom prst="rect">
            <a:avLst/>
          </a:prstGeom>
        </p:spPr>
        <p:txBody>
          <a:bodyPr vert="horz" wrap="square" lIns="0" tIns="7509" rIns="0" bIns="0" rtlCol="0">
            <a:spAutoFit/>
          </a:bodyPr>
          <a:lstStyle/>
          <a:p>
            <a:pPr marL="5776">
              <a:spcBef>
                <a:spcPts val="59"/>
              </a:spcBef>
            </a:pPr>
            <a:r>
              <a:rPr sz="1296" spc="-23" dirty="0">
                <a:latin typeface="Calibri" panose="020F0502020204030204" pitchFamily="34" charset="0"/>
                <a:cs typeface="Calibri" panose="020F0502020204030204" pitchFamily="34" charset="0"/>
              </a:rPr>
              <a:t>Biomasse</a:t>
            </a:r>
            <a:endParaRPr sz="1296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99D0A2C1-0B0A-6D4D-8B46-767BA1DE2D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882" y="1857376"/>
            <a:ext cx="4910980" cy="2538687"/>
          </a:xfrm>
          <a:prstGeom prst="rect">
            <a:avLst/>
          </a:prstGeom>
        </p:spPr>
      </p:pic>
      <p:pic>
        <p:nvPicPr>
          <p:cNvPr id="81" name="Grafik 80">
            <a:extLst>
              <a:ext uri="{FF2B5EF4-FFF2-40B4-BE49-F238E27FC236}">
                <a16:creationId xmlns:a16="http://schemas.microsoft.com/office/drawing/2014/main" id="{3B6E2A89-6C20-824F-8D96-2C04DC37C5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8406" y="1604019"/>
            <a:ext cx="468210" cy="253215"/>
          </a:xfrm>
          <a:prstGeom prst="rect">
            <a:avLst/>
          </a:prstGeom>
        </p:spPr>
      </p:pic>
      <p:pic>
        <p:nvPicPr>
          <p:cNvPr id="84" name="Grafik 83">
            <a:extLst>
              <a:ext uri="{FF2B5EF4-FFF2-40B4-BE49-F238E27FC236}">
                <a16:creationId xmlns:a16="http://schemas.microsoft.com/office/drawing/2014/main" id="{BF18A7C8-38EB-1A4C-BB67-8D74B6CCC1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898" y="3175327"/>
            <a:ext cx="245851" cy="293130"/>
          </a:xfrm>
          <a:prstGeom prst="rect">
            <a:avLst/>
          </a:prstGeom>
        </p:spPr>
      </p:pic>
      <p:sp>
        <p:nvSpPr>
          <p:cNvPr id="64" name="object 64"/>
          <p:cNvSpPr txBox="1"/>
          <p:nvPr/>
        </p:nvSpPr>
        <p:spPr>
          <a:xfrm>
            <a:off x="6317701" y="1373534"/>
            <a:ext cx="1176071" cy="469539"/>
          </a:xfrm>
          <a:prstGeom prst="rect">
            <a:avLst/>
          </a:prstGeom>
        </p:spPr>
        <p:txBody>
          <a:bodyPr vert="horz" wrap="square" lIns="0" tIns="7798" rIns="0" bIns="0" rtlCol="0">
            <a:spAutoFit/>
          </a:bodyPr>
          <a:lstStyle/>
          <a:p>
            <a:pPr marL="5776" algn="ctr">
              <a:spcBef>
                <a:spcPts val="61"/>
              </a:spcBef>
            </a:pPr>
            <a:r>
              <a:rPr lang="de-DE" sz="1000" spc="7" dirty="0">
                <a:latin typeface="Calibri" panose="020F0502020204030204" pitchFamily="34" charset="0"/>
                <a:cs typeface="Calibri" panose="020F0502020204030204" pitchFamily="34" charset="0"/>
              </a:rPr>
              <a:t>ca. </a:t>
            </a:r>
            <a:r>
              <a:rPr lang="de-DE" sz="1000" spc="-2" dirty="0">
                <a:latin typeface="Calibri" panose="020F0502020204030204" pitchFamily="34" charset="0"/>
                <a:cs typeface="Calibri" panose="020F0502020204030204" pitchFamily="34" charset="0"/>
              </a:rPr>
              <a:t>17.000</a:t>
            </a:r>
            <a:r>
              <a:rPr lang="de-DE" sz="1000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spc="14" dirty="0">
                <a:latin typeface="Calibri" panose="020F0502020204030204" pitchFamily="34" charset="0"/>
                <a:cs typeface="Calibri" panose="020F0502020204030204" pitchFamily="34" charset="0"/>
              </a:rPr>
              <a:t>MW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 marR="2310" algn="ctr"/>
            <a:r>
              <a:rPr lang="de-DE" sz="1000" spc="7" dirty="0">
                <a:latin typeface="Calibri" panose="020F0502020204030204" pitchFamily="34" charset="0"/>
                <a:cs typeface="Calibri" panose="020F0502020204030204" pitchFamily="34" charset="0"/>
              </a:rPr>
              <a:t>zusätzlich </a:t>
            </a:r>
            <a:r>
              <a:rPr lang="de-DE" sz="1000" spc="7" dirty="0" smtClean="0">
                <a:latin typeface="Calibri" panose="020F0502020204030204" pitchFamily="34" charset="0"/>
                <a:cs typeface="Calibri" panose="020F0502020204030204" pitchFamily="34" charset="0"/>
              </a:rPr>
              <a:t>notwendig </a:t>
            </a:r>
            <a:r>
              <a:rPr lang="de-DE" sz="1000" spc="7" dirty="0">
                <a:latin typeface="Calibri" panose="020F0502020204030204" pitchFamily="34" charset="0"/>
                <a:cs typeface="Calibri" panose="020F0502020204030204" pitchFamily="34" charset="0"/>
              </a:rPr>
              <a:t>bis</a:t>
            </a:r>
            <a:r>
              <a:rPr lang="de-DE" sz="1000" spc="-3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000" spc="9" dirty="0">
                <a:latin typeface="Calibri" panose="020F0502020204030204" pitchFamily="34" charset="0"/>
                <a:cs typeface="Calibri" panose="020F0502020204030204" pitchFamily="34" charset="0"/>
              </a:rPr>
              <a:t>2030</a:t>
            </a:r>
            <a:endParaRPr lang="de-DE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object 17">
            <a:extLst>
              <a:ext uri="{FF2B5EF4-FFF2-40B4-BE49-F238E27FC236}">
                <a16:creationId xmlns:a16="http://schemas.microsoft.com/office/drawing/2014/main" id="{32F9D79A-466C-934D-AA5D-D9E35363F9B0}"/>
              </a:ext>
            </a:extLst>
          </p:cNvPr>
          <p:cNvSpPr/>
          <p:nvPr/>
        </p:nvSpPr>
        <p:spPr>
          <a:xfrm>
            <a:off x="717882" y="4383537"/>
            <a:ext cx="7942171" cy="0"/>
          </a:xfrm>
          <a:custGeom>
            <a:avLst/>
            <a:gdLst/>
            <a:ahLst/>
            <a:cxnLst/>
            <a:rect l="l" t="t" r="r" b="b"/>
            <a:pathLst>
              <a:path w="12894310">
                <a:moveTo>
                  <a:pt x="0" y="0"/>
                </a:moveTo>
                <a:lnTo>
                  <a:pt x="12893848" y="0"/>
                </a:lnTo>
              </a:path>
            </a:pathLst>
          </a:custGeom>
          <a:ln w="34925">
            <a:solidFill>
              <a:srgbClr val="000000"/>
            </a:solidFill>
            <a:tailEnd type="triangle"/>
          </a:ln>
        </p:spPr>
        <p:txBody>
          <a:bodyPr wrap="square" lIns="0" tIns="0" rIns="0" bIns="0" rtlCol="0"/>
          <a:lstStyle/>
          <a:p>
            <a:endParaRPr sz="819" dirty="0"/>
          </a:p>
        </p:txBody>
      </p:sp>
      <p:sp>
        <p:nvSpPr>
          <p:cNvPr id="90" name="Rechteck 89">
            <a:extLst>
              <a:ext uri="{FF2B5EF4-FFF2-40B4-BE49-F238E27FC236}">
                <a16:creationId xmlns:a16="http://schemas.microsoft.com/office/drawing/2014/main" id="{BB5B420C-DB79-9945-9D7D-DA6BD9E4F2CC}"/>
              </a:ext>
            </a:extLst>
          </p:cNvPr>
          <p:cNvSpPr/>
          <p:nvPr/>
        </p:nvSpPr>
        <p:spPr>
          <a:xfrm>
            <a:off x="2400299" y="507707"/>
            <a:ext cx="640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Steigerung um </a:t>
            </a:r>
            <a:r>
              <a:rPr lang="de-AT" b="1" dirty="0" smtClean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</a:t>
            </a:r>
            <a:r>
              <a:rPr lang="de-AT" b="1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notwendig für 100% Strom aus EE bis 2030</a:t>
            </a:r>
            <a:endParaRPr lang="de-AT" b="1" dirty="0">
              <a:solidFill>
                <a:srgbClr val="E3331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17435" y="2512325"/>
            <a:ext cx="656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2019*: </a:t>
            </a:r>
            <a:r>
              <a:rPr lang="de-DE" sz="900" b="1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55,6 </a:t>
            </a:r>
            <a:r>
              <a:rPr lang="de-DE" sz="900" b="1" spc="5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lang="de-DE" sz="900" b="1" spc="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2500829" y="4801203"/>
            <a:ext cx="640953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994" lvl="1">
              <a:lnSpc>
                <a:spcPct val="100000"/>
              </a:lnSpc>
              <a:buClr>
                <a:schemeClr val="tx2"/>
              </a:buClr>
            </a:pPr>
            <a:r>
              <a:rPr lang="de-DE" sz="800" b="1" dirty="0">
                <a:latin typeface=" Calibri"/>
              </a:rPr>
              <a:t>*Der Wert für 2020 wird erst Anfang November 2021 </a:t>
            </a:r>
            <a:r>
              <a:rPr lang="de-DE" sz="800" b="1" dirty="0" smtClean="0">
                <a:latin typeface=" Calibri"/>
              </a:rPr>
              <a:t>publiziert, daher Wert 2019 auch für 2020 (Ausgangsjahr) verwendet</a:t>
            </a:r>
            <a:endParaRPr lang="de-AT" sz="800" dirty="0">
              <a:latin typeface=" 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3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49EC789C-9150-AA4B-BD3E-3C082F598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1A0BF342-9BAB-CA48-A7CD-92BFCF77A315}"/>
              </a:ext>
            </a:extLst>
          </p:cNvPr>
          <p:cNvSpPr/>
          <p:nvPr/>
        </p:nvSpPr>
        <p:spPr>
          <a:xfrm>
            <a:off x="2400299" y="507707"/>
            <a:ext cx="64095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EAG-Paket um die Zielsetzung zu erreichen</a:t>
            </a:r>
            <a:endParaRPr lang="de-AT" dirty="0">
              <a:solidFill>
                <a:srgbClr val="E3331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bject 12">
            <a:extLst>
              <a:ext uri="{FF2B5EF4-FFF2-40B4-BE49-F238E27FC236}">
                <a16:creationId xmlns:a16="http://schemas.microsoft.com/office/drawing/2014/main" id="{BD8FE053-CB55-254D-9EDD-948A20675BED}"/>
              </a:ext>
            </a:extLst>
          </p:cNvPr>
          <p:cNvSpPr txBox="1"/>
          <p:nvPr/>
        </p:nvSpPr>
        <p:spPr>
          <a:xfrm>
            <a:off x="1542285" y="1304382"/>
            <a:ext cx="3070505" cy="39026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>
              <a:lnSpc>
                <a:spcPts val="1499"/>
              </a:lnSpc>
              <a:spcBef>
                <a:spcPts val="43"/>
              </a:spcBef>
            </a:pPr>
            <a:r>
              <a:rPr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Ermöglichung der Gründung</a:t>
            </a:r>
            <a:r>
              <a:rPr sz="1251" spc="-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51" spc="-9" dirty="0">
                <a:latin typeface="Calibri" panose="020F0502020204030204" pitchFamily="34" charset="0"/>
                <a:cs typeface="Calibri" panose="020F0502020204030204" pitchFamily="34" charset="0"/>
              </a:rPr>
              <a:t>von</a:t>
            </a:r>
            <a:endParaRPr sz="125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lnSpc>
                <a:spcPts val="1499"/>
              </a:lnSpc>
            </a:pPr>
            <a:r>
              <a:rPr sz="1251" b="1" spc="-2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Energiegemeinschaften</a:t>
            </a:r>
            <a:r>
              <a:rPr lang="de-DE" sz="1251" b="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AT" sz="1251" b="1" spc="-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object 13">
            <a:extLst>
              <a:ext uri="{FF2B5EF4-FFF2-40B4-BE49-F238E27FC236}">
                <a16:creationId xmlns:a16="http://schemas.microsoft.com/office/drawing/2014/main" id="{94AE006F-EBF4-6649-8041-F335FEE3BB4D}"/>
              </a:ext>
            </a:extLst>
          </p:cNvPr>
          <p:cNvSpPr txBox="1"/>
          <p:nvPr/>
        </p:nvSpPr>
        <p:spPr>
          <a:xfrm>
            <a:off x="2510124" y="3590306"/>
            <a:ext cx="3275821" cy="58300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4763" marR="2310">
              <a:spcBef>
                <a:spcPts val="43"/>
              </a:spcBef>
            </a:pPr>
            <a:r>
              <a:rPr sz="1251" b="1" spc="-7" dirty="0">
                <a:latin typeface="Calibri" panose="020F0502020204030204" pitchFamily="34" charset="0"/>
                <a:cs typeface="Calibri" panose="020F0502020204030204" pitchFamily="34" charset="0"/>
              </a:rPr>
              <a:t>Netzreserve </a:t>
            </a:r>
            <a:r>
              <a:rPr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zur </a:t>
            </a:r>
            <a:r>
              <a:rPr sz="1251" spc="-5" dirty="0">
                <a:latin typeface="Calibri" panose="020F0502020204030204" pitchFamily="34" charset="0"/>
                <a:cs typeface="Calibri" panose="020F0502020204030204" pitchFamily="34" charset="0"/>
              </a:rPr>
              <a:t>Gewährleistung  </a:t>
            </a:r>
            <a:r>
              <a:rPr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der</a:t>
            </a:r>
            <a:r>
              <a:rPr sz="1251" spc="1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51" b="1" spc="-9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Versorgungssicherheit</a:t>
            </a:r>
            <a:r>
              <a:rPr lang="de-DE" sz="1251" b="1" spc="-9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51" b="1" spc="-9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de-DE" sz="1251" b="1" spc="-9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01.01.2021</a:t>
            </a:r>
            <a:endParaRPr lang="de-DE" sz="125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763" marR="2310">
              <a:spcBef>
                <a:spcPts val="43"/>
              </a:spcBef>
            </a:pPr>
            <a:endParaRPr sz="125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object 25">
            <a:extLst>
              <a:ext uri="{FF2B5EF4-FFF2-40B4-BE49-F238E27FC236}">
                <a16:creationId xmlns:a16="http://schemas.microsoft.com/office/drawing/2014/main" id="{0C0E926A-4D03-BE4C-9BC2-60A8416781D1}"/>
              </a:ext>
            </a:extLst>
          </p:cNvPr>
          <p:cNvSpPr txBox="1"/>
          <p:nvPr/>
        </p:nvSpPr>
        <p:spPr>
          <a:xfrm>
            <a:off x="701399" y="2752463"/>
            <a:ext cx="1074330" cy="58300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algn="ctr">
              <a:spcBef>
                <a:spcPts val="43"/>
              </a:spcBef>
            </a:pPr>
            <a:r>
              <a:rPr sz="1251" b="1" spc="-2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Neugestaltung</a:t>
            </a:r>
            <a:endParaRPr lang="de-AT" sz="1251" b="1" spc="-2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 algn="ctr">
              <a:spcBef>
                <a:spcPts val="43"/>
              </a:spcBef>
            </a:pPr>
            <a:r>
              <a:rPr lang="de-AT" sz="1251" b="1" spc="-2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Ökostrom-  </a:t>
            </a:r>
            <a:r>
              <a:rPr lang="de-AT" sz="1251" b="1" spc="-2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förderung</a:t>
            </a:r>
            <a:endParaRPr lang="de-AT" sz="1251" b="1" spc="-2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bject 26">
            <a:extLst>
              <a:ext uri="{FF2B5EF4-FFF2-40B4-BE49-F238E27FC236}">
                <a16:creationId xmlns:a16="http://schemas.microsoft.com/office/drawing/2014/main" id="{80937704-31FB-EC46-84A0-51D41CC95112}"/>
              </a:ext>
            </a:extLst>
          </p:cNvPr>
          <p:cNvSpPr txBox="1"/>
          <p:nvPr/>
        </p:nvSpPr>
        <p:spPr>
          <a:xfrm>
            <a:off x="2721888" y="2752463"/>
            <a:ext cx="2424463" cy="390261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>
              <a:lnSpc>
                <a:spcPts val="1491"/>
              </a:lnSpc>
              <a:spcBef>
                <a:spcPts val="43"/>
              </a:spcBef>
              <a:tabLst>
                <a:tab pos="325187" algn="l"/>
                <a:tab pos="497310" algn="l"/>
              </a:tabLst>
            </a:pPr>
            <a:r>
              <a:rPr sz="1876" spc="-3" baseline="1010" dirty="0" err="1">
                <a:latin typeface="Calibri" panose="020F0502020204030204" pitchFamily="34" charset="0"/>
                <a:cs typeface="Calibri" panose="020F0502020204030204" pitchFamily="34" charset="0"/>
              </a:rPr>
              <a:t>integrierter</a:t>
            </a:r>
            <a:r>
              <a:rPr sz="1876" spc="-40" baseline="10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876" spc="-3" baseline="1010" dirty="0" err="1">
                <a:latin typeface="Calibri" panose="020F0502020204030204" pitchFamily="34" charset="0"/>
                <a:cs typeface="Calibri" panose="020F0502020204030204" pitchFamily="34" charset="0"/>
              </a:rPr>
              <a:t>österreichische</a:t>
            </a:r>
            <a:r>
              <a:rPr lang="de-AT" sz="1876" spc="-3" baseline="1010" dirty="0" err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de-AT" sz="1876" spc="-3" baseline="101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251" b="1" spc="-2" dirty="0" err="1">
                <a:latin typeface="Calibri" panose="020F0502020204030204" pitchFamily="34" charset="0"/>
                <a:cs typeface="Calibri" panose="020F0502020204030204" pitchFamily="34" charset="0"/>
              </a:rPr>
              <a:t>Netzinfrastrukturplan</a:t>
            </a:r>
            <a:endParaRPr sz="125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0783232D-E535-DA45-99F4-4B5E139E746F}"/>
              </a:ext>
            </a:extLst>
          </p:cNvPr>
          <p:cNvSpPr txBox="1"/>
          <p:nvPr/>
        </p:nvSpPr>
        <p:spPr>
          <a:xfrm>
            <a:off x="2510124" y="1830483"/>
            <a:ext cx="2211441" cy="583006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4763" marR="2310">
              <a:spcBef>
                <a:spcPts val="1219"/>
              </a:spcBef>
            </a:pPr>
            <a:r>
              <a:rPr lang="de-AT" sz="1251" b="1" spc="-5" dirty="0">
                <a:latin typeface="Calibri" panose="020F0502020204030204" pitchFamily="34" charset="0"/>
                <a:cs typeface="Calibri" panose="020F0502020204030204" pitchFamily="34" charset="0"/>
              </a:rPr>
              <a:t>regulatorische </a:t>
            </a:r>
            <a:r>
              <a:rPr lang="de-AT" sz="1251" b="1" spc="-7" dirty="0">
                <a:latin typeface="Calibri" panose="020F0502020204030204" pitchFamily="34" charset="0"/>
                <a:cs typeface="Calibri" panose="020F0502020204030204" pitchFamily="34" charset="0"/>
              </a:rPr>
              <a:t>Freiräume  </a:t>
            </a:r>
            <a:r>
              <a:rPr lang="de-AT" sz="1251" spc="-5" dirty="0">
                <a:latin typeface="Calibri" panose="020F0502020204030204" pitchFamily="34" charset="0"/>
                <a:cs typeface="Calibri" panose="020F0502020204030204" pitchFamily="34" charset="0"/>
              </a:rPr>
              <a:t>(„Sandboxes“) </a:t>
            </a:r>
            <a:r>
              <a:rPr lang="de-AT"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lang="de-AT" sz="1251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251" spc="-7" dirty="0">
                <a:latin typeface="Calibri" panose="020F0502020204030204" pitchFamily="34" charset="0"/>
                <a:cs typeface="Calibri" panose="020F0502020204030204" pitchFamily="34" charset="0"/>
              </a:rPr>
              <a:t>Forschungs-  </a:t>
            </a:r>
            <a:r>
              <a:rPr lang="de-AT"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und</a:t>
            </a:r>
            <a:r>
              <a:rPr lang="de-AT" sz="1251" spc="-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AT" sz="1251" spc="-5" dirty="0">
                <a:latin typeface="Calibri" panose="020F0502020204030204" pitchFamily="34" charset="0"/>
                <a:cs typeface="Calibri" panose="020F0502020204030204" pitchFamily="34" charset="0"/>
              </a:rPr>
              <a:t>Demonstrationsprojekte</a:t>
            </a:r>
            <a:endParaRPr lang="de-AT" sz="125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bject 13">
            <a:extLst>
              <a:ext uri="{FF2B5EF4-FFF2-40B4-BE49-F238E27FC236}">
                <a16:creationId xmlns:a16="http://schemas.microsoft.com/office/drawing/2014/main" id="{355A8E16-D92E-1746-BF38-CC5C9CF1C0D1}"/>
              </a:ext>
            </a:extLst>
          </p:cNvPr>
          <p:cNvSpPr txBox="1"/>
          <p:nvPr/>
        </p:nvSpPr>
        <p:spPr>
          <a:xfrm>
            <a:off x="1542285" y="4186149"/>
            <a:ext cx="4849550" cy="390518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944658"/>
            <a:r>
              <a:rPr lang="de-AT"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Schnittstelle</a:t>
            </a:r>
            <a:r>
              <a:rPr lang="de-AT" sz="1251" b="1" spc="-2" dirty="0">
                <a:latin typeface="Calibri" panose="020F0502020204030204" pitchFamily="34" charset="0"/>
                <a:cs typeface="Calibri" panose="020F0502020204030204" pitchFamily="34" charset="0"/>
              </a:rPr>
              <a:t> grünes </a:t>
            </a:r>
            <a:r>
              <a:rPr lang="de-AT" sz="1251" b="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Gas – </a:t>
            </a:r>
            <a:r>
              <a:rPr lang="de-AT" sz="125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Erhöhung</a:t>
            </a:r>
            <a:r>
              <a:rPr lang="de-AT" sz="1251" b="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25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Anteil von </a:t>
            </a:r>
            <a:r>
              <a:rPr lang="de-DE"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national produziertem erneuerbarem Gas </a:t>
            </a:r>
            <a:r>
              <a:rPr lang="de-DE" sz="1251" spc="-2" dirty="0" smtClean="0">
                <a:latin typeface="Calibri" panose="020F0502020204030204" pitchFamily="34" charset="0"/>
                <a:cs typeface="Calibri" panose="020F0502020204030204" pitchFamily="34" charset="0"/>
              </a:rPr>
              <a:t>auf </a:t>
            </a:r>
            <a:r>
              <a:rPr lang="de-DE" sz="1251" spc="-2" dirty="0"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e-DE" sz="1251" spc="-2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TWh</a:t>
            </a:r>
            <a:endParaRPr lang="de-AT" sz="125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0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afik 37">
            <a:extLst>
              <a:ext uri="{FF2B5EF4-FFF2-40B4-BE49-F238E27FC236}">
                <a16:creationId xmlns:a16="http://schemas.microsoft.com/office/drawing/2014/main" id="{77046486-8615-1F4C-8EC0-03A2514C8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000" y="2566290"/>
            <a:ext cx="2140626" cy="2113529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2447724-47C1-9347-A5B0-73567C01B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69" y="2549275"/>
            <a:ext cx="2140626" cy="2113529"/>
          </a:xfrm>
          <a:prstGeom prst="rect">
            <a:avLst/>
          </a:prstGeom>
        </p:spPr>
      </p:pic>
      <p:sp>
        <p:nvSpPr>
          <p:cNvPr id="23" name="object 3">
            <a:extLst>
              <a:ext uri="{FF2B5EF4-FFF2-40B4-BE49-F238E27FC236}">
                <a16:creationId xmlns:a16="http://schemas.microsoft.com/office/drawing/2014/main" id="{20C15B0C-C846-FA4E-917D-EAB3D93AD38C}"/>
              </a:ext>
            </a:extLst>
          </p:cNvPr>
          <p:cNvSpPr txBox="1"/>
          <p:nvPr/>
        </p:nvSpPr>
        <p:spPr>
          <a:xfrm>
            <a:off x="2729795" y="2701044"/>
            <a:ext cx="798238" cy="415974"/>
          </a:xfrm>
          <a:prstGeom prst="rect">
            <a:avLst/>
          </a:prstGeom>
        </p:spPr>
        <p:txBody>
          <a:bodyPr vert="horz" wrap="square" lIns="0" tIns="5487" rIns="0" bIns="0" rtlCol="0">
            <a:spAutoFit/>
          </a:bodyPr>
          <a:lstStyle/>
          <a:p>
            <a:pPr marL="5776" marR="2310">
              <a:lnSpc>
                <a:spcPct val="100600"/>
              </a:lnSpc>
              <a:spcBef>
                <a:spcPts val="43"/>
              </a:spcBef>
            </a:pPr>
            <a:r>
              <a:rPr sz="1342" b="1" spc="2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Einspeise-  tarif</a:t>
            </a:r>
            <a:r>
              <a:rPr sz="1342" b="1" spc="-11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342" b="1" spc="-16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(fix)</a:t>
            </a:r>
            <a:endParaRPr sz="134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17173D92-789E-014B-86F4-8F909754C706}"/>
              </a:ext>
            </a:extLst>
          </p:cNvPr>
          <p:cNvSpPr txBox="1"/>
          <p:nvPr/>
        </p:nvSpPr>
        <p:spPr>
          <a:xfrm>
            <a:off x="6080108" y="2876501"/>
            <a:ext cx="1100900" cy="480160"/>
          </a:xfrm>
          <a:prstGeom prst="rect">
            <a:avLst/>
          </a:prstGeom>
        </p:spPr>
        <p:txBody>
          <a:bodyPr vert="horz" wrap="square" lIns="0" tIns="59781" rIns="0" bIns="0" rtlCol="0">
            <a:spAutoFit/>
          </a:bodyPr>
          <a:lstStyle/>
          <a:p>
            <a:pPr marL="5776">
              <a:spcBef>
                <a:spcPts val="471"/>
              </a:spcBef>
            </a:pPr>
            <a:r>
              <a:rPr sz="978" b="1" spc="-2" dirty="0">
                <a:latin typeface="Calibri" panose="020F0502020204030204" pitchFamily="34" charset="0"/>
                <a:cs typeface="Calibri" panose="020F0502020204030204" pitchFamily="34" charset="0"/>
              </a:rPr>
              <a:t>Anzulegender</a:t>
            </a:r>
            <a:r>
              <a:rPr sz="978" b="1" spc="-32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978" b="1" spc="-14" dirty="0">
                <a:latin typeface="Calibri" panose="020F0502020204030204" pitchFamily="34" charset="0"/>
                <a:cs typeface="Calibri" panose="020F0502020204030204" pitchFamily="34" charset="0"/>
              </a:rPr>
              <a:t>Wert</a:t>
            </a:r>
            <a:endParaRPr sz="97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 marR="75376">
              <a:spcBef>
                <a:spcPts val="330"/>
              </a:spcBef>
            </a:pPr>
            <a:r>
              <a:rPr sz="750" spc="-2" dirty="0">
                <a:latin typeface="Calibri" panose="020F0502020204030204" pitchFamily="34" charset="0"/>
                <a:cs typeface="Calibri" panose="020F0502020204030204" pitchFamily="34" charset="0"/>
              </a:rPr>
              <a:t>(administrativ</a:t>
            </a:r>
            <a:r>
              <a:rPr sz="750" spc="-16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50" spc="-2" dirty="0">
                <a:latin typeface="Calibri" panose="020F0502020204030204" pitchFamily="34" charset="0"/>
                <a:cs typeface="Calibri" panose="020F0502020204030204" pitchFamily="34" charset="0"/>
              </a:rPr>
              <a:t>festgelegt  oder per</a:t>
            </a:r>
            <a:r>
              <a:rPr sz="750" spc="-18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750" spc="-2" dirty="0">
                <a:latin typeface="Calibri" panose="020F0502020204030204" pitchFamily="34" charset="0"/>
                <a:cs typeface="Calibri" panose="020F0502020204030204" pitchFamily="34" charset="0"/>
              </a:rPr>
              <a:t>Ausschreibung)</a:t>
            </a:r>
            <a:endParaRPr sz="75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object 18">
            <a:extLst>
              <a:ext uri="{FF2B5EF4-FFF2-40B4-BE49-F238E27FC236}">
                <a16:creationId xmlns:a16="http://schemas.microsoft.com/office/drawing/2014/main" id="{ED56ED2D-34A0-BE45-A5DC-2987F61AF1C0}"/>
              </a:ext>
            </a:extLst>
          </p:cNvPr>
          <p:cNvSpPr txBox="1">
            <a:spLocks/>
          </p:cNvSpPr>
          <p:nvPr/>
        </p:nvSpPr>
        <p:spPr>
          <a:xfrm>
            <a:off x="2484438" y="298612"/>
            <a:ext cx="4467423" cy="559538"/>
          </a:xfrm>
          <a:prstGeom prst="rect">
            <a:avLst/>
          </a:prstGeom>
        </p:spPr>
        <p:txBody>
          <a:bodyPr vert="horz" wrap="square" lIns="0" tIns="5487" rIns="0" bIns="0" rtlCol="0" anchor="t" anchorCtr="0">
            <a:spAutoFit/>
          </a:bodyPr>
          <a:lstStyle>
            <a:lvl1pPr algn="l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5776">
              <a:lnSpc>
                <a:spcPct val="100000"/>
              </a:lnSpc>
              <a:spcBef>
                <a:spcPts val="43"/>
              </a:spcBef>
            </a:pPr>
            <a:r>
              <a:rPr lang="de-AT" sz="1800" spc="-14" dirty="0"/>
              <a:t>Neues </a:t>
            </a:r>
            <a:r>
              <a:rPr lang="de-AT" sz="1800" spc="-32" dirty="0"/>
              <a:t>Fördersystem:</a:t>
            </a:r>
            <a:br>
              <a:rPr lang="de-AT" sz="1800" spc="-32" dirty="0"/>
            </a:br>
            <a:r>
              <a:rPr lang="de-AT" sz="1800" spc="-34" dirty="0"/>
              <a:t>Investitionsförderung </a:t>
            </a:r>
            <a:r>
              <a:rPr lang="de-AT" sz="1800" spc="-11" dirty="0"/>
              <a:t>und</a:t>
            </a:r>
            <a:r>
              <a:rPr lang="de-AT" sz="1800" spc="175" dirty="0"/>
              <a:t> </a:t>
            </a:r>
            <a:r>
              <a:rPr lang="de-AT" sz="1800" spc="-23" dirty="0"/>
              <a:t>Marktprämie</a:t>
            </a:r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C666C637-C69A-674A-83F0-6A5DFBA83EE6}"/>
              </a:ext>
            </a:extLst>
          </p:cNvPr>
          <p:cNvSpPr txBox="1"/>
          <p:nvPr/>
        </p:nvSpPr>
        <p:spPr>
          <a:xfrm>
            <a:off x="525161" y="1100245"/>
            <a:ext cx="2749937" cy="1123471"/>
          </a:xfrm>
          <a:prstGeom prst="rect">
            <a:avLst/>
          </a:prstGeom>
        </p:spPr>
        <p:txBody>
          <a:bodyPr vert="horz" wrap="square" lIns="0" tIns="29169" rIns="0" bIns="0" rtlCol="0">
            <a:spAutoFit/>
          </a:bodyPr>
          <a:lstStyle/>
          <a:p>
            <a:pPr marL="5776">
              <a:spcBef>
                <a:spcPts val="230"/>
              </a:spcBef>
            </a:pPr>
            <a:r>
              <a:rPr sz="978" spc="-2" dirty="0">
                <a:latin typeface="Calibri" panose="020F0502020204030204" pitchFamily="34" charset="0"/>
                <a:cs typeface="Calibri" panose="020F0502020204030204" pitchFamily="34" charset="0"/>
              </a:rPr>
              <a:t>bisher</a:t>
            </a:r>
            <a:endParaRPr sz="97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lnSpc>
                <a:spcPts val="1801"/>
              </a:lnSpc>
              <a:spcBef>
                <a:spcPts val="291"/>
              </a:spcBef>
            </a:pPr>
            <a:r>
              <a:rPr sz="1400" b="1" spc="-23" dirty="0">
                <a:latin typeface="Calibri" panose="020F0502020204030204" pitchFamily="34" charset="0"/>
                <a:cs typeface="Calibri" panose="020F0502020204030204" pitchFamily="34" charset="0"/>
              </a:rPr>
              <a:t>fixer</a:t>
            </a:r>
            <a:r>
              <a:rPr sz="1400" b="1" spc="-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2" dirty="0">
                <a:latin typeface="Calibri" panose="020F0502020204030204" pitchFamily="34" charset="0"/>
                <a:cs typeface="Calibri" panose="020F0502020204030204" pitchFamily="34" charset="0"/>
              </a:rPr>
              <a:t>Einspeisetarif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lnSpc>
                <a:spcPts val="1801"/>
              </a:lnSpc>
            </a:pPr>
            <a:r>
              <a:rPr sz="1400" spc="-2" dirty="0" err="1">
                <a:latin typeface="Calibri" panose="020F0502020204030204" pitchFamily="34" charset="0"/>
                <a:cs typeface="Calibri" panose="020F0502020204030204" pitchFamily="34" charset="0"/>
              </a:rPr>
              <a:t>für</a:t>
            </a:r>
            <a:r>
              <a:rPr sz="1400" spc="-2" dirty="0">
                <a:latin typeface="Calibri" panose="020F0502020204030204" pitchFamily="34" charset="0"/>
                <a:cs typeface="Calibri" panose="020F0502020204030204" pitchFamily="34" charset="0"/>
              </a:rPr>
              <a:t> 13</a:t>
            </a:r>
            <a:r>
              <a:rPr lang="de-AT" sz="1400" spc="-2" dirty="0">
                <a:latin typeface="Calibri" panose="020F0502020204030204" pitchFamily="34" charset="0"/>
                <a:cs typeface="Calibri" panose="020F0502020204030204" pitchFamily="34" charset="0"/>
              </a:rPr>
              <a:t> bzw. 15</a:t>
            </a:r>
            <a:r>
              <a:rPr sz="1400" spc="-7" dirty="0">
                <a:latin typeface="Calibri" panose="020F0502020204030204" pitchFamily="34" charset="0"/>
                <a:cs typeface="Calibri" panose="020F0502020204030204" pitchFamily="34" charset="0"/>
              </a:rPr>
              <a:t> Jahre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 marR="2310">
              <a:lnSpc>
                <a:spcPct val="101000"/>
              </a:lnSpc>
              <a:spcBef>
                <a:spcPts val="814"/>
              </a:spcBef>
            </a:pPr>
            <a:r>
              <a:rPr sz="1114" spc="2" dirty="0">
                <a:latin typeface="Calibri" panose="020F0502020204030204" pitchFamily="34" charset="0"/>
                <a:cs typeface="Calibri" panose="020F0502020204030204" pitchFamily="34" charset="0"/>
              </a:rPr>
              <a:t>Fixer Einspeisetarif </a:t>
            </a:r>
            <a:r>
              <a:rPr sz="1114" spc="-2" dirty="0">
                <a:latin typeface="Calibri" panose="020F0502020204030204" pitchFamily="34" charset="0"/>
                <a:cs typeface="Calibri" panose="020F0502020204030204" pitchFamily="34" charset="0"/>
              </a:rPr>
              <a:t>wird  </a:t>
            </a: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unabhängig </a:t>
            </a:r>
            <a:r>
              <a:rPr sz="1114" dirty="0">
                <a:latin typeface="Calibri" panose="020F0502020204030204" pitchFamily="34" charset="0"/>
                <a:cs typeface="Calibri" panose="020F0502020204030204" pitchFamily="34" charset="0"/>
              </a:rPr>
              <a:t>von</a:t>
            </a:r>
            <a:r>
              <a:rPr sz="1114" spc="-23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14" spc="2" dirty="0">
                <a:latin typeface="Calibri" panose="020F0502020204030204" pitchFamily="34" charset="0"/>
                <a:cs typeface="Calibri" panose="020F0502020204030204" pitchFamily="34" charset="0"/>
              </a:rPr>
              <a:t>Nachfrage  </a:t>
            </a: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und </a:t>
            </a:r>
            <a:r>
              <a:rPr sz="1114" spc="2" dirty="0">
                <a:latin typeface="Calibri" panose="020F0502020204030204" pitchFamily="34" charset="0"/>
                <a:cs typeface="Calibri" panose="020F0502020204030204" pitchFamily="34" charset="0"/>
              </a:rPr>
              <a:t>Marktpreis</a:t>
            </a:r>
            <a:r>
              <a:rPr sz="1114" spc="-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114" spc="5" dirty="0">
                <a:latin typeface="Calibri" panose="020F0502020204030204" pitchFamily="34" charset="0"/>
                <a:cs typeface="Calibri" panose="020F0502020204030204" pitchFamily="34" charset="0"/>
              </a:rPr>
              <a:t>bezahlt</a:t>
            </a:r>
            <a:endParaRPr sz="1114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A0CD35D7-DD02-574C-845F-9B539BA86F52}"/>
              </a:ext>
            </a:extLst>
          </p:cNvPr>
          <p:cNvSpPr txBox="1"/>
          <p:nvPr/>
        </p:nvSpPr>
        <p:spPr>
          <a:xfrm>
            <a:off x="3845256" y="1100245"/>
            <a:ext cx="4788204" cy="1399637"/>
          </a:xfrm>
          <a:prstGeom prst="rect">
            <a:avLst/>
          </a:prstGeom>
        </p:spPr>
        <p:txBody>
          <a:bodyPr vert="horz" wrap="square" lIns="0" tIns="29169" rIns="0" bIns="0" rtlCol="0">
            <a:spAutoFit/>
          </a:bodyPr>
          <a:lstStyle/>
          <a:p>
            <a:pPr marL="6931">
              <a:spcBef>
                <a:spcPts val="230"/>
              </a:spcBef>
            </a:pPr>
            <a:r>
              <a:rPr sz="978" spc="-2" dirty="0">
                <a:latin typeface="Calibri" panose="020F0502020204030204" pitchFamily="34" charset="0"/>
                <a:cs typeface="Calibri" panose="020F0502020204030204" pitchFamily="34" charset="0"/>
              </a:rPr>
              <a:t>neu</a:t>
            </a:r>
            <a:endParaRPr sz="978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31">
              <a:lnSpc>
                <a:spcPts val="1801"/>
              </a:lnSpc>
              <a:spcBef>
                <a:spcPts val="291"/>
              </a:spcBef>
            </a:pPr>
            <a:r>
              <a:rPr sz="1400" b="1" spc="-2" dirty="0">
                <a:latin typeface="Calibri" panose="020F0502020204030204" pitchFamily="34" charset="0"/>
                <a:cs typeface="Calibri" panose="020F0502020204030204" pitchFamily="34" charset="0"/>
              </a:rPr>
              <a:t>Gleitende</a:t>
            </a:r>
            <a:r>
              <a:rPr sz="1400" b="1" spc="-3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1400" b="1" spc="-2" dirty="0">
                <a:latin typeface="Calibri" panose="020F0502020204030204" pitchFamily="34" charset="0"/>
                <a:cs typeface="Calibri" panose="020F0502020204030204" pitchFamily="34" charset="0"/>
              </a:rPr>
              <a:t>Marktprämie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931">
              <a:lnSpc>
                <a:spcPts val="1801"/>
              </a:lnSpc>
            </a:pPr>
            <a:r>
              <a:rPr sz="1400" spc="-2" dirty="0">
                <a:latin typeface="Calibri" panose="020F0502020204030204" pitchFamily="34" charset="0"/>
                <a:cs typeface="Calibri" panose="020F0502020204030204" pitchFamily="34" charset="0"/>
              </a:rPr>
              <a:t>für 20</a:t>
            </a:r>
            <a:r>
              <a:rPr sz="1400" spc="-7" dirty="0">
                <a:latin typeface="Calibri" panose="020F0502020204030204" pitchFamily="34" charset="0"/>
                <a:cs typeface="Calibri" panose="020F0502020204030204" pitchFamily="34" charset="0"/>
              </a:rPr>
              <a:t> Jahre</a:t>
            </a:r>
            <a:endParaRPr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828"/>
              </a:spcBef>
            </a:pPr>
            <a:r>
              <a:rPr lang="de-AT" sz="1114" spc="5" dirty="0">
                <a:latin typeface="Calibri" panose="020F0502020204030204" pitchFamily="34" charset="0"/>
                <a:cs typeface="Calibri" panose="020F0502020204030204" pitchFamily="34" charset="0"/>
              </a:rPr>
              <a:t>Ausbezahlt wird die Differenz zwischen dem anzulegenden </a:t>
            </a:r>
            <a:r>
              <a:rPr lang="de-AT" sz="1114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Wert und dem </a:t>
            </a:r>
            <a:r>
              <a:rPr lang="de-AT" sz="1114" spc="5" dirty="0">
                <a:latin typeface="Calibri" panose="020F0502020204030204" pitchFamily="34" charset="0"/>
                <a:cs typeface="Calibri" panose="020F0502020204030204" pitchFamily="34" charset="0"/>
              </a:rPr>
              <a:t>monatlich/quartalsweise schwankenden </a:t>
            </a:r>
            <a:r>
              <a:rPr lang="de-AT" sz="1114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Referenzmarktwert/preis</a:t>
            </a:r>
            <a:endParaRPr lang="de-AT" sz="1114" spc="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828"/>
              </a:spcBef>
            </a:pPr>
            <a:r>
              <a:rPr lang="de-AT" sz="1114" spc="5" dirty="0">
                <a:latin typeface="Calibri" panose="020F0502020204030204" pitchFamily="34" charset="0"/>
                <a:cs typeface="Calibri" panose="020F0502020204030204" pitchFamily="34" charset="0"/>
              </a:rPr>
              <a:t>Gleitende Marktprämie = Anzulegender Wert - Referenzmarktwert/preis</a:t>
            </a: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7C44DC33-9B9F-2A4A-A667-5812ADD25AF7}"/>
              </a:ext>
            </a:extLst>
          </p:cNvPr>
          <p:cNvSpPr txBox="1"/>
          <p:nvPr/>
        </p:nvSpPr>
        <p:spPr>
          <a:xfrm>
            <a:off x="1509191" y="3893815"/>
            <a:ext cx="858309" cy="213238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342" b="1" dirty="0">
                <a:solidFill>
                  <a:srgbClr val="0064A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Marktpreis</a:t>
            </a:r>
            <a:endParaRPr sz="134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E76DAAEF-4446-D04C-B1DE-BB7C3EEDB549}"/>
              </a:ext>
            </a:extLst>
          </p:cNvPr>
          <p:cNvSpPr txBox="1"/>
          <p:nvPr/>
        </p:nvSpPr>
        <p:spPr>
          <a:xfrm>
            <a:off x="4702987" y="4212712"/>
            <a:ext cx="1102921" cy="143803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887" b="1" spc="2" dirty="0">
                <a:latin typeface="Calibri" panose="020F0502020204030204" pitchFamily="34" charset="0"/>
                <a:cs typeface="Calibri" panose="020F0502020204030204" pitchFamily="34" charset="0"/>
              </a:rPr>
              <a:t>Referenzmarktwert**</a:t>
            </a:r>
            <a:endParaRPr sz="88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A29A53B1-F614-B840-AAC5-09DC91517180}"/>
              </a:ext>
            </a:extLst>
          </p:cNvPr>
          <p:cNvSpPr txBox="1"/>
          <p:nvPr/>
        </p:nvSpPr>
        <p:spPr>
          <a:xfrm>
            <a:off x="4100310" y="2969422"/>
            <a:ext cx="531678" cy="419769"/>
          </a:xfrm>
          <a:prstGeom prst="rect">
            <a:avLst/>
          </a:prstGeom>
        </p:spPr>
        <p:txBody>
          <a:bodyPr vert="horz" wrap="square" lIns="0" tIns="6642" rIns="0" bIns="0" rtlCol="0">
            <a:spAutoFit/>
          </a:bodyPr>
          <a:lstStyle/>
          <a:p>
            <a:pPr marL="5776">
              <a:spcBef>
                <a:spcPts val="52"/>
              </a:spcBef>
            </a:pPr>
            <a:r>
              <a:rPr sz="1342" b="1" spc="2" dirty="0" err="1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Markt</a:t>
            </a:r>
            <a:r>
              <a:rPr sz="1342" b="1" spc="2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de-AT" sz="1342" b="1" spc="2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AT" sz="1342" b="1" spc="2" dirty="0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AT" sz="1342" b="1" spc="2" dirty="0" err="1">
                <a:solidFill>
                  <a:srgbClr val="E3331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prämie</a:t>
            </a:r>
            <a:endParaRPr sz="1342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object 38">
            <a:extLst>
              <a:ext uri="{FF2B5EF4-FFF2-40B4-BE49-F238E27FC236}">
                <a16:creationId xmlns:a16="http://schemas.microsoft.com/office/drawing/2014/main" id="{DB3B2C97-60B5-7744-B4BB-784ECAA91B55}"/>
              </a:ext>
            </a:extLst>
          </p:cNvPr>
          <p:cNvSpPr/>
          <p:nvPr/>
        </p:nvSpPr>
        <p:spPr>
          <a:xfrm>
            <a:off x="5939626" y="3623054"/>
            <a:ext cx="2295659" cy="826391"/>
          </a:xfrm>
          <a:custGeom>
            <a:avLst/>
            <a:gdLst/>
            <a:ahLst/>
            <a:cxnLst/>
            <a:rect l="l" t="t" r="r" b="b"/>
            <a:pathLst>
              <a:path w="5047615" h="1958340">
                <a:moveTo>
                  <a:pt x="5045061" y="0"/>
                </a:moveTo>
                <a:lnTo>
                  <a:pt x="755369" y="0"/>
                </a:lnTo>
                <a:lnTo>
                  <a:pt x="755369" y="4994"/>
                </a:lnTo>
                <a:lnTo>
                  <a:pt x="0" y="981509"/>
                </a:lnTo>
                <a:lnTo>
                  <a:pt x="755369" y="1958055"/>
                </a:lnTo>
                <a:lnTo>
                  <a:pt x="5047458" y="1958045"/>
                </a:lnTo>
                <a:lnTo>
                  <a:pt x="5045061" y="0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819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object 39">
            <a:extLst>
              <a:ext uri="{FF2B5EF4-FFF2-40B4-BE49-F238E27FC236}">
                <a16:creationId xmlns:a16="http://schemas.microsoft.com/office/drawing/2014/main" id="{3C758D1B-CC7B-9748-9FE9-024C48DC814F}"/>
              </a:ext>
            </a:extLst>
          </p:cNvPr>
          <p:cNvSpPr txBox="1"/>
          <p:nvPr/>
        </p:nvSpPr>
        <p:spPr>
          <a:xfrm>
            <a:off x="6498503" y="3651899"/>
            <a:ext cx="1581749" cy="1064021"/>
          </a:xfrm>
          <a:prstGeom prst="rect">
            <a:avLst/>
          </a:prstGeom>
        </p:spPr>
        <p:txBody>
          <a:bodyPr vert="horz" wrap="square" lIns="0" tIns="31190" rIns="0" bIns="0" rtlCol="0">
            <a:spAutoFit/>
          </a:bodyPr>
          <a:lstStyle/>
          <a:p>
            <a:pPr marL="5488">
              <a:spcBef>
                <a:spcPts val="202"/>
              </a:spcBef>
              <a:tabLst>
                <a:tab pos="101079" algn="l"/>
              </a:tabLst>
            </a:pPr>
            <a:r>
              <a:rPr sz="887" b="1" spc="5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Direktvermarktun</a:t>
            </a:r>
            <a:r>
              <a:rPr lang="de-DE" sz="887" b="1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de-DE" sz="887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de-DE" sz="887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sz="887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sz="887" spc="5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Ausnahme</a:t>
            </a:r>
            <a:r>
              <a:rPr sz="887" spc="5" dirty="0">
                <a:latin typeface="Calibri" panose="020F0502020204030204" pitchFamily="34" charset="0"/>
                <a:cs typeface="Calibri" panose="020F0502020204030204" pitchFamily="34" charset="0"/>
              </a:rPr>
              <a:t>: Anlagen </a:t>
            </a:r>
            <a:r>
              <a:rPr lang="de-AT" sz="887" spc="5" dirty="0"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  <a:r>
              <a:rPr sz="887" spc="7" dirty="0">
                <a:latin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sz="887" spc="-9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887" spc="7" dirty="0">
                <a:latin typeface="Calibri" panose="020F0502020204030204" pitchFamily="34" charset="0"/>
                <a:cs typeface="Calibri" panose="020F0502020204030204" pitchFamily="34" charset="0"/>
              </a:rPr>
              <a:t>kW</a:t>
            </a:r>
            <a:r>
              <a:rPr sz="887" spc="7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887" spc="7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8">
              <a:spcBef>
                <a:spcPts val="202"/>
              </a:spcBef>
              <a:tabLst>
                <a:tab pos="101079" algn="l"/>
              </a:tabLst>
            </a:pPr>
            <a:endParaRPr lang="de-DE" sz="887" spc="7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488">
              <a:spcBef>
                <a:spcPts val="202"/>
              </a:spcBef>
              <a:tabLst>
                <a:tab pos="101079" algn="l"/>
              </a:tabLst>
            </a:pPr>
            <a:r>
              <a:rPr lang="de-DE" sz="887" b="1" spc="5" dirty="0">
                <a:latin typeface="Calibri" panose="020F0502020204030204" pitchFamily="34" charset="0"/>
                <a:cs typeface="Calibri" panose="020F0502020204030204" pitchFamily="34" charset="0"/>
              </a:rPr>
              <a:t>Aussetzen der Marktprämie </a:t>
            </a:r>
            <a:r>
              <a:rPr lang="de-DE" sz="887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(Stundenpreis </a:t>
            </a:r>
            <a:r>
              <a:rPr lang="de-DE" sz="887" spc="5" dirty="0">
                <a:latin typeface="Calibri" panose="020F0502020204030204" pitchFamily="34" charset="0"/>
                <a:cs typeface="Calibri" panose="020F0502020204030204" pitchFamily="34" charset="0"/>
              </a:rPr>
              <a:t>6h </a:t>
            </a:r>
            <a:r>
              <a:rPr lang="de-DE" sz="887" spc="5" dirty="0" smtClean="0">
                <a:latin typeface="Calibri" panose="020F0502020204030204" pitchFamily="34" charset="0"/>
                <a:cs typeface="Calibri" panose="020F0502020204030204" pitchFamily="34" charset="0"/>
              </a:rPr>
              <a:t>negativ)</a:t>
            </a:r>
          </a:p>
          <a:p>
            <a:pPr marL="100791" indent="-95303">
              <a:spcBef>
                <a:spcPts val="202"/>
              </a:spcBef>
              <a:buFont typeface="Arial" panose="020B0604020202020204" pitchFamily="34" charset="0"/>
              <a:buChar char="•"/>
              <a:tabLst>
                <a:tab pos="101079" algn="l"/>
              </a:tabLst>
            </a:pPr>
            <a:endParaRPr lang="de-DE" sz="887" spc="5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72241" indent="-171450">
              <a:spcBef>
                <a:spcPts val="16"/>
              </a:spcBef>
              <a:buFont typeface="Arial" panose="020B0604020202020204" pitchFamily="34" charset="0"/>
              <a:buChar char="•"/>
            </a:pPr>
            <a:endParaRPr sz="88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bject 32">
            <a:extLst>
              <a:ext uri="{FF2B5EF4-FFF2-40B4-BE49-F238E27FC236}">
                <a16:creationId xmlns:a16="http://schemas.microsoft.com/office/drawing/2014/main" id="{0F61D130-7177-3D4E-AEBF-48510A8A4DF1}"/>
              </a:ext>
            </a:extLst>
          </p:cNvPr>
          <p:cNvSpPr txBox="1"/>
          <p:nvPr/>
        </p:nvSpPr>
        <p:spPr>
          <a:xfrm>
            <a:off x="4702987" y="4057264"/>
            <a:ext cx="1102921" cy="143803"/>
          </a:xfrm>
          <a:prstGeom prst="rect">
            <a:avLst/>
          </a:prstGeom>
        </p:spPr>
        <p:txBody>
          <a:bodyPr vert="horz" wrap="square" lIns="0" tIns="7220" rIns="0" bIns="0" rtlCol="0">
            <a:spAutoFit/>
          </a:bodyPr>
          <a:lstStyle/>
          <a:p>
            <a:pPr marL="5776">
              <a:spcBef>
                <a:spcPts val="57"/>
              </a:spcBef>
            </a:pPr>
            <a:r>
              <a:rPr sz="887" b="1" spc="2" dirty="0" err="1">
                <a:latin typeface="Calibri" panose="020F0502020204030204" pitchFamily="34" charset="0"/>
                <a:cs typeface="Calibri" panose="020F0502020204030204" pitchFamily="34" charset="0"/>
              </a:rPr>
              <a:t>Referenzmarkt</a:t>
            </a:r>
            <a:r>
              <a:rPr lang="de-AT" sz="887" b="1" spc="2" dirty="0">
                <a:latin typeface="Calibri" panose="020F0502020204030204" pitchFamily="34" charset="0"/>
                <a:cs typeface="Calibri" panose="020F0502020204030204" pitchFamily="34" charset="0"/>
              </a:rPr>
              <a:t>preis</a:t>
            </a:r>
            <a:r>
              <a:rPr sz="887" b="1" spc="2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endParaRPr sz="887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F15115E6-FC71-A64C-BB26-30915506BF67}"/>
              </a:ext>
            </a:extLst>
          </p:cNvPr>
          <p:cNvCxnSpPr/>
          <p:nvPr/>
        </p:nvCxnSpPr>
        <p:spPr>
          <a:xfrm>
            <a:off x="4026825" y="2951134"/>
            <a:ext cx="1973825" cy="0"/>
          </a:xfrm>
          <a:prstGeom prst="line">
            <a:avLst/>
          </a:prstGeom>
          <a:ln w="28575">
            <a:solidFill>
              <a:srgbClr val="E6320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815340" y="2846021"/>
            <a:ext cx="1780737" cy="1603424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sz="1600" dirty="0"/>
          </a:p>
        </p:txBody>
      </p:sp>
      <p:sp>
        <p:nvSpPr>
          <p:cNvPr id="5" name="Rechteck 4"/>
          <p:cNvSpPr/>
          <p:nvPr/>
        </p:nvSpPr>
        <p:spPr>
          <a:xfrm>
            <a:off x="0" y="4768395"/>
            <a:ext cx="93208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994" lvl="1">
              <a:lnSpc>
                <a:spcPct val="100000"/>
              </a:lnSpc>
              <a:buClr>
                <a:schemeClr val="tx2"/>
              </a:buClr>
            </a:pPr>
            <a:r>
              <a:rPr lang="de-DE" sz="800" b="1" dirty="0">
                <a:latin typeface=" Calibri"/>
              </a:rPr>
              <a:t>*Referenzmarktpreis</a:t>
            </a:r>
            <a:r>
              <a:rPr lang="de-DE" sz="800" dirty="0">
                <a:latin typeface=" Calibri"/>
              </a:rPr>
              <a:t> = </a:t>
            </a:r>
            <a:r>
              <a:rPr lang="de-DE" sz="800" dirty="0" smtClean="0">
                <a:latin typeface=" Calibri"/>
              </a:rPr>
              <a:t>Mittelwert </a:t>
            </a:r>
            <a:r>
              <a:rPr lang="de-DE" sz="800" dirty="0">
                <a:latin typeface=" Calibri"/>
              </a:rPr>
              <a:t>der Stundenpreise der einheitlichen </a:t>
            </a:r>
            <a:r>
              <a:rPr lang="de-DE" sz="800" dirty="0" smtClean="0">
                <a:latin typeface=" Calibri"/>
              </a:rPr>
              <a:t>Day-</a:t>
            </a:r>
            <a:r>
              <a:rPr lang="de-DE" sz="800" dirty="0" err="1" smtClean="0">
                <a:latin typeface=" Calibri"/>
              </a:rPr>
              <a:t>Ahead</a:t>
            </a:r>
            <a:r>
              <a:rPr lang="de-DE" sz="800" dirty="0" smtClean="0">
                <a:latin typeface=" Calibri"/>
              </a:rPr>
              <a:t>-Marktkopplung </a:t>
            </a:r>
            <a:r>
              <a:rPr lang="de-DE" sz="800" dirty="0">
                <a:latin typeface=" Calibri"/>
              </a:rPr>
              <a:t>für die für Österreich relevante Gebotszone für einen definierten Zeitraum</a:t>
            </a:r>
            <a:r>
              <a:rPr lang="de-DE" sz="800" dirty="0" smtClean="0">
                <a:latin typeface=" Calibri"/>
              </a:rPr>
              <a:t>.</a:t>
            </a:r>
            <a:endParaRPr lang="de-AT" sz="800" dirty="0">
              <a:latin typeface=" Calibri"/>
            </a:endParaRPr>
          </a:p>
          <a:p>
            <a:pPr marL="251994" lvl="1">
              <a:lnSpc>
                <a:spcPct val="100000"/>
              </a:lnSpc>
              <a:buClr>
                <a:schemeClr val="tx2"/>
              </a:buClr>
            </a:pPr>
            <a:r>
              <a:rPr lang="de-AT" sz="800" b="1" dirty="0">
                <a:latin typeface=" Calibri"/>
              </a:rPr>
              <a:t>**Referenzmarktwert </a:t>
            </a:r>
            <a:r>
              <a:rPr lang="de-AT" sz="800" dirty="0">
                <a:latin typeface=" Calibri"/>
              </a:rPr>
              <a:t>= </a:t>
            </a:r>
            <a:r>
              <a:rPr lang="de-AT" sz="800" u="sng" dirty="0">
                <a:latin typeface=" Calibri"/>
              </a:rPr>
              <a:t>erzeugungsmengengewichteter</a:t>
            </a:r>
            <a:r>
              <a:rPr lang="de-AT" sz="800" dirty="0">
                <a:latin typeface=" Calibri"/>
              </a:rPr>
              <a:t> Mittelwert der Stundenpreise eines Monats in der für Österreich relevanten Gebotszone, z.B. über alle Windkraftanlagen </a:t>
            </a:r>
          </a:p>
        </p:txBody>
      </p:sp>
    </p:spTree>
    <p:extLst>
      <p:ext uri="{BB962C8B-B14F-4D97-AF65-F5344CB8AC3E}">
        <p14:creationId xmlns:p14="http://schemas.microsoft.com/office/powerpoint/2010/main" val="29801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635" y="856870"/>
            <a:ext cx="6766960" cy="622091"/>
          </a:xfrm>
        </p:spPr>
        <p:txBody>
          <a:bodyPr/>
          <a:lstStyle/>
          <a:p>
            <a:pPr marL="88900"/>
            <a:r>
              <a:rPr lang="de-AT" dirty="0" smtClean="0"/>
              <a:t>Wettbewerbliche Marktprämie</a:t>
            </a:r>
            <a:r>
              <a:rPr lang="de-AT" dirty="0" smtClean="0">
                <a:solidFill>
                  <a:srgbClr val="E6320F"/>
                </a:solidFill>
              </a:rPr>
              <a:t>: </a:t>
            </a:r>
            <a:r>
              <a:rPr lang="de-AT" dirty="0" smtClean="0"/>
              <a:t>Photovoltaik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091612"/>
              </p:ext>
            </p:extLst>
          </p:nvPr>
        </p:nvGraphicFramePr>
        <p:xfrm>
          <a:off x="539949" y="1323146"/>
          <a:ext cx="7921228" cy="37305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94536">
                  <a:extLst>
                    <a:ext uri="{9D8B030D-6E8A-4147-A177-3AD203B41FA5}">
                      <a16:colId xmlns:a16="http://schemas.microsoft.com/office/drawing/2014/main" val="2236779640"/>
                    </a:ext>
                  </a:extLst>
                </a:gridCol>
                <a:gridCol w="6726692">
                  <a:extLst>
                    <a:ext uri="{9D8B030D-6E8A-4147-A177-3AD203B41FA5}">
                      <a16:colId xmlns:a16="http://schemas.microsoft.com/office/drawing/2014/main" val="193253171"/>
                    </a:ext>
                  </a:extLst>
                </a:gridCol>
              </a:tblGrid>
              <a:tr h="13166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Förderklasse: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Bedingungen:</a:t>
                      </a: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Fördermodell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Umfang: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Marktprämie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643" marR="67643" marT="33821" marB="338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Neuerrichtung &amp; Erweiterung ab 10 kWp</a:t>
                      </a: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 Abschlag für Freiflächenanlagen </a:t>
                      </a:r>
                      <a:r>
                        <a:rPr lang="de-DE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(landwirtschaftlich genutzten Fläche, Fläche im Grünland)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per VO 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Davon ausgenommen sind Agri PV Anlagen, Schwimmende PV Anlagen, Gebäude PV Anlagen, ( mit &gt; 3 Jahre Errichtungsdatum vor Förderansuchen), PV Anlagen auf Deponieflächen und auf Altlasten sowie auf Bergbau-oder Infrastrukturstandorten und auf militärischen Flächen</a:t>
                      </a: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Gleitende Marktprämie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für 20 Jahre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Reihung &amp; Zuschlag nach dem Gebotswert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Mindestens 700 </a:t>
                      </a:r>
                      <a:r>
                        <a:rPr lang="de-AT" sz="1100" b="0" kern="120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MWp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jährlich 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5€/kWp Erstsicherheit &amp; 45€/kWp Zweitsicherheit ab 100 kWp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Kürzere Frist zur Inbetriebnahme für Anlagen unter 100 kWp (6 Monate vs. 12 Monate)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 5 </a:t>
                      </a:r>
                      <a:r>
                        <a:rPr lang="de-AT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MWp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negativer Betrag wird mit null festgesetzt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≥ 5 </a:t>
                      </a:r>
                      <a:r>
                        <a:rPr lang="de-AT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MWp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</a:t>
                      </a:r>
                      <a:r>
                        <a:rPr lang="de-DE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wenn der Referenzmarktpreis den anzulegenden Wert um mehr als 40% übersteigt sind 66% des übersteigenden Teils </a:t>
                      </a:r>
                      <a:r>
                        <a:rPr lang="de-DE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rückzuvergüten</a:t>
                      </a:r>
                      <a:endParaRPr lang="de-DE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Negativer Stundenpreis ab 6h führt zu Verringerung der Marktprämie auf null                                                                  (außer dieselben 6h sind am Folgetag positiv)</a:t>
                      </a: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643" marR="67643" marT="33821" marB="3382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911387"/>
                  </a:ext>
                </a:extLst>
              </a:tr>
            </a:tbl>
          </a:graphicData>
        </a:graphic>
      </p:graphicFrame>
      <p:cxnSp>
        <p:nvCxnSpPr>
          <p:cNvPr id="8" name="Gerader Verbinder 7"/>
          <p:cNvCxnSpPr/>
          <p:nvPr/>
        </p:nvCxnSpPr>
        <p:spPr>
          <a:xfrm>
            <a:off x="612577" y="1637233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76263" y="3189020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612577" y="2615479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E26C35CB-B46B-934E-AEAA-F6668E51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5671" y="685856"/>
            <a:ext cx="346556" cy="466276"/>
          </a:xfrm>
          <a:prstGeom prst="rect">
            <a:avLst/>
          </a:prstGeom>
        </p:spPr>
      </p:pic>
      <p:cxnSp>
        <p:nvCxnSpPr>
          <p:cNvPr id="10" name="Gerader Verbinder 9"/>
          <p:cNvCxnSpPr/>
          <p:nvPr/>
        </p:nvCxnSpPr>
        <p:spPr>
          <a:xfrm>
            <a:off x="612577" y="3957734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635" y="856870"/>
            <a:ext cx="6766960" cy="364555"/>
          </a:xfrm>
        </p:spPr>
        <p:txBody>
          <a:bodyPr/>
          <a:lstStyle/>
          <a:p>
            <a:pPr marL="88900"/>
            <a:r>
              <a:rPr lang="de-AT" dirty="0"/>
              <a:t>In</a:t>
            </a:r>
            <a:r>
              <a:rPr lang="de-AT" dirty="0" smtClean="0">
                <a:solidFill>
                  <a:srgbClr val="E6320F"/>
                </a:solidFill>
              </a:rPr>
              <a:t>vestitionsförderung: </a:t>
            </a:r>
            <a:r>
              <a:rPr lang="de-AT" dirty="0" smtClean="0"/>
              <a:t>Photovoltaik und Speicher</a:t>
            </a:r>
            <a:endParaRPr lang="de-AT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49048"/>
              </p:ext>
            </p:extLst>
          </p:nvPr>
        </p:nvGraphicFramePr>
        <p:xfrm>
          <a:off x="503635" y="1376656"/>
          <a:ext cx="7921228" cy="404380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94536">
                  <a:extLst>
                    <a:ext uri="{9D8B030D-6E8A-4147-A177-3AD203B41FA5}">
                      <a16:colId xmlns:a16="http://schemas.microsoft.com/office/drawing/2014/main" val="2236779640"/>
                    </a:ext>
                  </a:extLst>
                </a:gridCol>
                <a:gridCol w="6726692">
                  <a:extLst>
                    <a:ext uri="{9D8B030D-6E8A-4147-A177-3AD203B41FA5}">
                      <a16:colId xmlns:a16="http://schemas.microsoft.com/office/drawing/2014/main" val="193253171"/>
                    </a:ext>
                  </a:extLst>
                </a:gridCol>
              </a:tblGrid>
              <a:tr h="40438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Förderklassen: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Bedingungen:</a:t>
                      </a: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Budget: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AT" sz="1100" b="1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643" marR="67643" marT="33821" marB="3382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A: 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10 kWp: Fixer Fördersatz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&amp; Reihung nach Einlangen</a:t>
                      </a: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975" marR="0" lvl="0" indent="-180975" algn="l" defTabSz="2714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B: &gt;   10 kWp bis 20 kWp: Förderhöhe &amp; Reihung nach Förderbedarf pro kWp</a:t>
                      </a:r>
                    </a:p>
                    <a:p>
                      <a:pPr marL="180975" marR="0" lvl="0" indent="-180975" algn="l" defTabSz="2714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C: &gt;   20 kWp bis 100 kWp: Förderhöhe &amp; Reihung nach Förderbedarf pro kWp</a:t>
                      </a:r>
                    </a:p>
                    <a:p>
                      <a:pPr marL="180975" marR="0" lvl="0" indent="-180975" algn="l" defTabSz="2714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D: &gt; 100 kWp bis 1 MWp</a:t>
                      </a: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: Förderhöhe &amp; Reihung nach Förderbedarf pro kWp</a:t>
                      </a:r>
                    </a:p>
                    <a:p>
                      <a:pPr marL="0" marR="0" lvl="0" indent="0" algn="l" defTabSz="271463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Speichergröße mind. 0,5 kWh/kWp;</a:t>
                      </a: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g</a:t>
                      </a:r>
                      <a:r>
                        <a:rPr lang="de-AT" sz="110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efördert werden max. 50 kWh eines Speichers</a:t>
                      </a: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25% Abschlag für PV Freiflächenanlagen </a:t>
                      </a:r>
                      <a:r>
                        <a:rPr lang="de-DE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(landwirtschaftlich genutzten Fläche, Fläche im Grünland) per VO</a:t>
                      </a: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80975" marR="0" lvl="0" indent="-18097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Davon ausgenommen sind Agri PV Anlagen, Schwimmende PV Anlagen, Gebäude PV Anlagen, ( mit &gt; 3 Jahre Errichtungsdatum vor Förderansuchen), PV Anlagen auf Deponieflächen und auf Altlasten sowie auf Bergbau-oder Infrastrukturstandorten und auf militärischen Flächen</a:t>
                      </a: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Mindestens 60 Millionen Euro jährlich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Zuschläge für innovative PV Anlagen per VO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Kürzere Frist zur Inbetriebnahme für Anlagen unter 100 kWp (6 Monate vs. 12 Monate)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Rest-Mittel innerhalb eines Calls – Umverteilung auf andere Förderklassen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AT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Nicht ausgeschöpfte Mittel verbleiben 3 Jahre in der </a:t>
                      </a:r>
                      <a:r>
                        <a:rPr lang="de-AT" sz="1100" b="0" kern="1200" baseline="0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Investschiene</a:t>
                      </a: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AT" sz="1100" b="0" kern="1200" baseline="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de-AT" sz="1100" b="0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7643" marR="67643" marT="33821" marB="3382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2911387"/>
                  </a:ext>
                </a:extLst>
              </a:tr>
            </a:tbl>
          </a:graphicData>
        </a:graphic>
      </p:graphicFrame>
      <p:cxnSp>
        <p:nvCxnSpPr>
          <p:cNvPr id="8" name="Gerader Verbinder 7"/>
          <p:cNvCxnSpPr/>
          <p:nvPr/>
        </p:nvCxnSpPr>
        <p:spPr>
          <a:xfrm>
            <a:off x="576263" y="2290489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/>
          <p:cNvCxnSpPr/>
          <p:nvPr/>
        </p:nvCxnSpPr>
        <p:spPr>
          <a:xfrm>
            <a:off x="576263" y="4641308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/>
          <p:cNvCxnSpPr/>
          <p:nvPr/>
        </p:nvCxnSpPr>
        <p:spPr>
          <a:xfrm>
            <a:off x="576263" y="3449402"/>
            <a:ext cx="78486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E26C35CB-B46B-934E-AEAA-F6668E51C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176" y="701639"/>
            <a:ext cx="346556" cy="4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21762" y="351679"/>
            <a:ext cx="5598852" cy="394155"/>
          </a:xfrm>
        </p:spPr>
        <p:txBody>
          <a:bodyPr/>
          <a:lstStyle/>
          <a:p>
            <a:r>
              <a:rPr lang="de-AT" dirty="0"/>
              <a:t>Übersicht Förderstruktur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1912971" y="1495054"/>
            <a:ext cx="1320857" cy="1053095"/>
          </a:xfrm>
          <a:ln>
            <a:noFill/>
          </a:ln>
        </p:spPr>
        <p:txBody>
          <a:bodyPr/>
          <a:lstStyle/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Neu 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&amp; Erweiterung bis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zu </a:t>
            </a:r>
            <a:r>
              <a:rPr lang="de-AT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1 </a:t>
            </a:r>
            <a:r>
              <a:rPr lang="de-AT" sz="900" dirty="0" err="1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MWp</a:t>
            </a:r>
            <a:endParaRPr lang="de-AT" sz="900" dirty="0">
              <a:solidFill>
                <a:srgbClr val="FF0000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Reihungskriterium </a:t>
            </a:r>
            <a:r>
              <a:rPr lang="de-AT" sz="900" dirty="0" smtClean="0">
                <a:solidFill>
                  <a:srgbClr val="FF0000"/>
                </a:solidFill>
                <a:latin typeface=" Calibri"/>
              </a:rPr>
              <a:t>&gt; 10 kWp Förderbedarf 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Speicherkapazität bis </a:t>
            </a:r>
            <a:r>
              <a:rPr lang="de-AT" sz="900" dirty="0">
                <a:solidFill>
                  <a:schemeClr val="tx1"/>
                </a:solidFill>
                <a:latin typeface=" Calibri"/>
              </a:rPr>
              <a:t>zu 50 kWh </a:t>
            </a:r>
          </a:p>
          <a:p>
            <a:pPr marL="216000" lvl="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</a:rPr>
              <a:t>Mind. 60 Mio. </a:t>
            </a: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€ p.a.</a:t>
            </a:r>
            <a:endParaRPr lang="de-AT" sz="900" dirty="0">
              <a:solidFill>
                <a:schemeClr val="tx1"/>
              </a:solidFill>
              <a:latin typeface=" Calibri"/>
            </a:endParaRPr>
          </a:p>
          <a:p>
            <a:pPr marL="44550" indent="0">
              <a:lnSpc>
                <a:spcPct val="115000"/>
              </a:lnSpc>
              <a:spcAft>
                <a:spcPts val="0"/>
              </a:spcAft>
              <a:buClrTx/>
              <a:buNone/>
              <a:defRPr/>
            </a:pP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73184" y="1491750"/>
            <a:ext cx="1462683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latin typeface=" Calibri"/>
              </a:rPr>
              <a:t>Investitions-</a:t>
            </a:r>
          </a:p>
          <a:p>
            <a:pPr algn="ctr"/>
            <a:r>
              <a:rPr lang="de-AT" sz="1400" b="1" dirty="0">
                <a:latin typeface=" Calibri"/>
              </a:rPr>
              <a:t>Förderung</a:t>
            </a:r>
          </a:p>
        </p:txBody>
      </p:sp>
      <p:sp>
        <p:nvSpPr>
          <p:cNvPr id="7" name="Rechteck 6"/>
          <p:cNvSpPr/>
          <p:nvPr/>
        </p:nvSpPr>
        <p:spPr>
          <a:xfrm>
            <a:off x="273185" y="2665849"/>
            <a:ext cx="1462683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latin typeface=" Calibri"/>
              </a:rPr>
              <a:t>Markt-</a:t>
            </a:r>
            <a:br>
              <a:rPr lang="de-AT" sz="1400" b="1" dirty="0">
                <a:latin typeface=" Calibri"/>
              </a:rPr>
            </a:br>
            <a:r>
              <a:rPr lang="de-AT" sz="1400" b="1" dirty="0" err="1">
                <a:latin typeface=" Calibri"/>
              </a:rPr>
              <a:t>prämie</a:t>
            </a:r>
            <a:endParaRPr lang="de-AT" sz="1400" b="1" dirty="0">
              <a:latin typeface=" Calibri"/>
            </a:endParaRPr>
          </a:p>
          <a:p>
            <a:pPr algn="ctr"/>
            <a:r>
              <a:rPr lang="de-AT" sz="1400" b="1" dirty="0">
                <a:latin typeface=" Calibri"/>
              </a:rPr>
              <a:t>wettbewerblich</a:t>
            </a:r>
          </a:p>
        </p:txBody>
      </p:sp>
      <p:sp>
        <p:nvSpPr>
          <p:cNvPr id="8" name="Rechteck 7"/>
          <p:cNvSpPr/>
          <p:nvPr/>
        </p:nvSpPr>
        <p:spPr>
          <a:xfrm>
            <a:off x="1975130" y="1029722"/>
            <a:ext cx="1197842" cy="3679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1"/>
                </a:solidFill>
                <a:latin typeface=" Calibri"/>
              </a:rPr>
              <a:t>PV / Speicher</a:t>
            </a:r>
          </a:p>
        </p:txBody>
      </p:sp>
      <p:sp>
        <p:nvSpPr>
          <p:cNvPr id="9" name="Ellipse 8"/>
          <p:cNvSpPr/>
          <p:nvPr/>
        </p:nvSpPr>
        <p:spPr>
          <a:xfrm>
            <a:off x="1823147" y="1123994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1</a:t>
            </a:r>
          </a:p>
        </p:txBody>
      </p:sp>
      <p:sp>
        <p:nvSpPr>
          <p:cNvPr id="12" name="Rechteck 11"/>
          <p:cNvSpPr/>
          <p:nvPr/>
        </p:nvSpPr>
        <p:spPr>
          <a:xfrm>
            <a:off x="3418772" y="1029723"/>
            <a:ext cx="1197842" cy="367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1"/>
                </a:solidFill>
                <a:latin typeface=" Calibri"/>
              </a:rPr>
              <a:t>Windkraft</a:t>
            </a:r>
          </a:p>
        </p:txBody>
      </p:sp>
      <p:sp>
        <p:nvSpPr>
          <p:cNvPr id="15" name="Rechteck 14"/>
          <p:cNvSpPr/>
          <p:nvPr/>
        </p:nvSpPr>
        <p:spPr>
          <a:xfrm>
            <a:off x="4843248" y="1023643"/>
            <a:ext cx="1197842" cy="367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1"/>
                </a:solidFill>
                <a:latin typeface=" Calibri"/>
              </a:rPr>
              <a:t>Wasserkraft</a:t>
            </a:r>
          </a:p>
        </p:txBody>
      </p:sp>
      <p:sp>
        <p:nvSpPr>
          <p:cNvPr id="16" name="Ellipse 15"/>
          <p:cNvSpPr/>
          <p:nvPr/>
        </p:nvSpPr>
        <p:spPr>
          <a:xfrm>
            <a:off x="4709090" y="1107984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3</a:t>
            </a:r>
          </a:p>
        </p:txBody>
      </p:sp>
      <p:sp>
        <p:nvSpPr>
          <p:cNvPr id="18" name="Rechteck 17"/>
          <p:cNvSpPr/>
          <p:nvPr/>
        </p:nvSpPr>
        <p:spPr>
          <a:xfrm>
            <a:off x="6286890" y="1019358"/>
            <a:ext cx="1183963" cy="367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1"/>
                </a:solidFill>
                <a:latin typeface=" Calibri"/>
              </a:rPr>
              <a:t>Biomasse</a:t>
            </a:r>
          </a:p>
        </p:txBody>
      </p:sp>
      <p:sp>
        <p:nvSpPr>
          <p:cNvPr id="19" name="Ellipse 18"/>
          <p:cNvSpPr/>
          <p:nvPr/>
        </p:nvSpPr>
        <p:spPr>
          <a:xfrm>
            <a:off x="6130641" y="1107984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4</a:t>
            </a:r>
          </a:p>
        </p:txBody>
      </p:sp>
      <p:sp>
        <p:nvSpPr>
          <p:cNvPr id="21" name="Textplatzhalter 2"/>
          <p:cNvSpPr txBox="1">
            <a:spLocks/>
          </p:cNvSpPr>
          <p:nvPr/>
        </p:nvSpPr>
        <p:spPr>
          <a:xfrm>
            <a:off x="3383958" y="3834549"/>
            <a:ext cx="1232656" cy="9258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Bis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inkl. 2023 </a:t>
            </a: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Standort-differenzierung</a:t>
            </a: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Mind. 400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MW p.a.</a:t>
            </a: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23" name="Textplatzhalter 2"/>
          <p:cNvSpPr txBox="1">
            <a:spLocks/>
          </p:cNvSpPr>
          <p:nvPr/>
        </p:nvSpPr>
        <p:spPr>
          <a:xfrm>
            <a:off x="1912972" y="2718096"/>
            <a:ext cx="1260000" cy="11001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Neu 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&amp; Erweiterung </a:t>
            </a:r>
            <a:r>
              <a:rPr lang="de-AT" sz="900" dirty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ab </a:t>
            </a:r>
            <a:r>
              <a:rPr lang="de-AT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10 kWp</a:t>
            </a:r>
            <a:endParaRPr lang="de-AT" sz="900" dirty="0">
              <a:solidFill>
                <a:srgbClr val="FF0000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25% 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Abschlag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für 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Freiflächenanlagen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.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700 MWp p.a.</a:t>
            </a:r>
          </a:p>
        </p:txBody>
      </p:sp>
      <p:sp>
        <p:nvSpPr>
          <p:cNvPr id="24" name="Textplatzhalter 2"/>
          <p:cNvSpPr txBox="1">
            <a:spLocks/>
          </p:cNvSpPr>
          <p:nvPr/>
        </p:nvSpPr>
        <p:spPr>
          <a:xfrm>
            <a:off x="3383958" y="2718097"/>
            <a:ext cx="1260000" cy="1143324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Ab 2024 (Evaluierung)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Standort-differenzierung 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Mind. 4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00 MW p.a.</a:t>
            </a: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25" name="Textplatzhalter 2"/>
          <p:cNvSpPr txBox="1">
            <a:spLocks/>
          </p:cNvSpPr>
          <p:nvPr/>
        </p:nvSpPr>
        <p:spPr>
          <a:xfrm>
            <a:off x="4882672" y="2718097"/>
            <a:ext cx="1260000" cy="9105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550" indent="0">
              <a:lnSpc>
                <a:spcPct val="115000"/>
              </a:lnSpc>
              <a:spcAft>
                <a:spcPts val="0"/>
              </a:spcAft>
              <a:buClrTx/>
              <a:buNone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</a:rPr>
              <a:t>/</a:t>
            </a:r>
          </a:p>
        </p:txBody>
      </p:sp>
      <p:sp>
        <p:nvSpPr>
          <p:cNvPr id="26" name="Textplatzhalter 2"/>
          <p:cNvSpPr txBox="1">
            <a:spLocks/>
          </p:cNvSpPr>
          <p:nvPr/>
        </p:nvSpPr>
        <p:spPr>
          <a:xfrm>
            <a:off x="6250670" y="2718097"/>
            <a:ext cx="1355436" cy="91055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Neu &amp; </a:t>
            </a:r>
            <a:r>
              <a:rPr lang="de-AT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Repowering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 ab 0,5 MW: </a:t>
            </a:r>
            <a:r>
              <a:rPr lang="de-AT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max. 5 MW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Eigener </a:t>
            </a:r>
            <a:r>
              <a:rPr lang="de-AT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Höchstpreis </a:t>
            </a:r>
            <a:r>
              <a:rPr lang="de-AT" sz="900" dirty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für Repowering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</a:t>
            </a:r>
            <a:r>
              <a:rPr lang="de-AT" sz="900" dirty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. </a:t>
            </a:r>
            <a:r>
              <a:rPr lang="de-AT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7,5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MW p.a.</a:t>
            </a: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7694614" y="1019358"/>
            <a:ext cx="1183963" cy="36796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200" b="1" dirty="0">
                <a:solidFill>
                  <a:schemeClr val="tx1"/>
                </a:solidFill>
                <a:latin typeface=" Calibri"/>
              </a:rPr>
              <a:t> Biogas</a:t>
            </a:r>
          </a:p>
        </p:txBody>
      </p:sp>
      <p:sp>
        <p:nvSpPr>
          <p:cNvPr id="30" name="Ellipse 29"/>
          <p:cNvSpPr/>
          <p:nvPr/>
        </p:nvSpPr>
        <p:spPr>
          <a:xfrm>
            <a:off x="7539710" y="1102961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5</a:t>
            </a:r>
          </a:p>
        </p:txBody>
      </p:sp>
      <p:sp>
        <p:nvSpPr>
          <p:cNvPr id="31" name="Textplatzhalter 2"/>
          <p:cNvSpPr txBox="1">
            <a:spLocks/>
          </p:cNvSpPr>
          <p:nvPr/>
        </p:nvSpPr>
        <p:spPr>
          <a:xfrm>
            <a:off x="7653785" y="1495054"/>
            <a:ext cx="1269497" cy="10800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Umrüstung, Neu &amp; Umwandlung in Wasserstoff oder synthetisches Gas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Reihungskriterium</a:t>
            </a:r>
          </a:p>
          <a:p>
            <a:pPr marL="44550" indent="0">
              <a:lnSpc>
                <a:spcPct val="115000"/>
              </a:lnSpc>
              <a:spcAft>
                <a:spcPts val="0"/>
              </a:spcAft>
              <a:buClrTx/>
              <a:buNone/>
              <a:defRPr/>
            </a:pP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32" name="Textplatzhalter 2"/>
          <p:cNvSpPr txBox="1">
            <a:spLocks/>
          </p:cNvSpPr>
          <p:nvPr/>
        </p:nvSpPr>
        <p:spPr>
          <a:xfrm>
            <a:off x="3383958" y="1495054"/>
            <a:ext cx="1260000" cy="12764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Neuerrichtung von 20 kW bis 1 MW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Reihungskriterium </a:t>
            </a:r>
            <a:r>
              <a:rPr lang="de-AT" sz="900" dirty="0" smtClean="0">
                <a:solidFill>
                  <a:srgbClr val="FF0000"/>
                </a:solidFill>
                <a:latin typeface=" Calibri"/>
              </a:rPr>
              <a:t>Förderbedarf</a:t>
            </a:r>
            <a:endParaRPr lang="de-AT" sz="900" dirty="0">
              <a:solidFill>
                <a:srgbClr val="FF0000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Mind. 1 Mio. € p.a.</a:t>
            </a:r>
          </a:p>
          <a:p>
            <a:pPr marL="44550" indent="0">
              <a:lnSpc>
                <a:spcPct val="115000"/>
              </a:lnSpc>
              <a:spcAft>
                <a:spcPts val="0"/>
              </a:spcAft>
              <a:buClrTx/>
              <a:buNone/>
              <a:defRPr/>
            </a:pP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cxnSp>
        <p:nvCxnSpPr>
          <p:cNvPr id="27" name="Gerader Verbinder 26"/>
          <p:cNvCxnSpPr/>
          <p:nvPr/>
        </p:nvCxnSpPr>
        <p:spPr>
          <a:xfrm>
            <a:off x="1846944" y="2596418"/>
            <a:ext cx="71728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273527" y="3818208"/>
            <a:ext cx="1483954" cy="9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b="1" dirty="0">
                <a:latin typeface=" Calibri"/>
              </a:rPr>
              <a:t>Markt-</a:t>
            </a:r>
            <a:br>
              <a:rPr lang="de-AT" sz="1400" b="1" dirty="0">
                <a:latin typeface=" Calibri"/>
              </a:rPr>
            </a:br>
            <a:r>
              <a:rPr lang="de-AT" sz="1400" b="1" dirty="0" err="1">
                <a:latin typeface=" Calibri"/>
              </a:rPr>
              <a:t>prämie</a:t>
            </a:r>
            <a:endParaRPr lang="de-AT" sz="1400" b="1" dirty="0">
              <a:latin typeface=" Calibri"/>
            </a:endParaRPr>
          </a:p>
          <a:p>
            <a:pPr algn="ctr"/>
            <a:r>
              <a:rPr lang="de-AT" sz="1400" b="1" dirty="0">
                <a:latin typeface=" Calibri"/>
              </a:rPr>
              <a:t>administrativ</a:t>
            </a:r>
          </a:p>
        </p:txBody>
      </p:sp>
      <p:cxnSp>
        <p:nvCxnSpPr>
          <p:cNvPr id="34" name="Gerader Verbinder 33"/>
          <p:cNvCxnSpPr/>
          <p:nvPr/>
        </p:nvCxnSpPr>
        <p:spPr>
          <a:xfrm>
            <a:off x="1823147" y="3752336"/>
            <a:ext cx="717286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1840972" y="3834549"/>
            <a:ext cx="1260000" cy="258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550" lvl="0">
              <a:lnSpc>
                <a:spcPct val="115000"/>
              </a:lnSpc>
              <a:defRPr/>
            </a:pPr>
            <a:r>
              <a:rPr lang="de-AT" sz="1000" dirty="0">
                <a:solidFill>
                  <a:srgbClr val="000000"/>
                </a:solidFill>
                <a:ea typeface="Times New Roman" panose="02020603050405020304" pitchFamily="18" charset="0"/>
              </a:rPr>
              <a:t>/</a:t>
            </a:r>
          </a:p>
        </p:txBody>
      </p:sp>
      <p:sp>
        <p:nvSpPr>
          <p:cNvPr id="14" name="Rechteck 13"/>
          <p:cNvSpPr/>
          <p:nvPr/>
        </p:nvSpPr>
        <p:spPr>
          <a:xfrm>
            <a:off x="6474107" y="4414251"/>
            <a:ext cx="1260000" cy="2380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171450">
              <a:lnSpc>
                <a:spcPct val="115000"/>
              </a:lnSpc>
              <a:buFont typeface="Wingdings" panose="05000000000000000000" pitchFamily="2" charset="2"/>
              <a:buChar char="§"/>
              <a:defRPr/>
            </a:pPr>
            <a:endParaRPr lang="de-AT" sz="900" dirty="0">
              <a:latin typeface=" 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6" name="Rechteck 35"/>
          <p:cNvSpPr/>
          <p:nvPr/>
        </p:nvSpPr>
        <p:spPr>
          <a:xfrm>
            <a:off x="7650037" y="2718097"/>
            <a:ext cx="261610" cy="2380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550" lvl="0">
              <a:lnSpc>
                <a:spcPct val="115000"/>
              </a:lnSpc>
              <a:defRPr/>
            </a:pPr>
            <a:r>
              <a:rPr lang="de-AT" sz="900" dirty="0">
                <a:solidFill>
                  <a:srgbClr val="000000"/>
                </a:solidFill>
                <a:latin typeface=" Calibri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39" name="Textplatzhalter 2"/>
          <p:cNvSpPr txBox="1">
            <a:spLocks/>
          </p:cNvSpPr>
          <p:nvPr/>
        </p:nvSpPr>
        <p:spPr>
          <a:xfrm>
            <a:off x="7692706" y="3834549"/>
            <a:ext cx="1303305" cy="9258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Neu bis zu </a:t>
            </a:r>
            <a:r>
              <a:rPr lang="de-AT" sz="900" dirty="0" smtClean="0">
                <a:solidFill>
                  <a:srgbClr val="FF0000"/>
                </a:solidFill>
                <a:latin typeface=" Calibri"/>
              </a:rPr>
              <a:t>250 </a:t>
            </a:r>
            <a:r>
              <a:rPr lang="de-AT" sz="900" dirty="0">
                <a:solidFill>
                  <a:srgbClr val="FF0000"/>
                </a:solidFill>
                <a:latin typeface=" Calibri"/>
              </a:rPr>
              <a:t>kW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</a:rPr>
              <a:t>Mind. 1,5 MW p.a.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Bestandsanlagen bis zum 30. Betriebsjahr </a:t>
            </a:r>
            <a:r>
              <a:rPr lang="de-AT" sz="900" dirty="0" smtClean="0">
                <a:solidFill>
                  <a:srgbClr val="FF0000"/>
                </a:solidFill>
                <a:latin typeface=" Calibri"/>
              </a:rPr>
              <a:t>(&gt;10 km Gasanschluss)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e-AT" sz="900" dirty="0">
              <a:solidFill>
                <a:schemeClr val="tx1"/>
              </a:solidFill>
              <a:latin typeface=" Calibri"/>
            </a:endParaRPr>
          </a:p>
        </p:txBody>
      </p:sp>
      <p:sp>
        <p:nvSpPr>
          <p:cNvPr id="40" name="Textplatzhalter 2"/>
          <p:cNvSpPr txBox="1">
            <a:spLocks/>
          </p:cNvSpPr>
          <p:nvPr/>
        </p:nvSpPr>
        <p:spPr>
          <a:xfrm>
            <a:off x="6265724" y="3834549"/>
            <a:ext cx="1243147" cy="92586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Neu 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&amp; </a:t>
            </a:r>
            <a:r>
              <a:rPr lang="de-AT" sz="900" dirty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Repowering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 </a:t>
            </a:r>
            <a:r>
              <a:rPr lang="de-AT" sz="900" dirty="0" smtClean="0">
                <a:solidFill>
                  <a:srgbClr val="FF0000"/>
                </a:solidFill>
                <a:latin typeface=" Calibri"/>
              </a:rPr>
              <a:t>&lt; </a:t>
            </a: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500 kW</a:t>
            </a:r>
            <a:endParaRPr lang="de-AT" sz="900" dirty="0">
              <a:solidFill>
                <a:schemeClr val="tx1"/>
              </a:solidFill>
              <a:latin typeface=" Calibri"/>
            </a:endParaRP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</a:rPr>
              <a:t>Mind. </a:t>
            </a:r>
            <a:r>
              <a:rPr lang="de-AT" sz="900" dirty="0">
                <a:solidFill>
                  <a:srgbClr val="FF0000"/>
                </a:solidFill>
                <a:latin typeface=" Calibri"/>
              </a:rPr>
              <a:t>7,5</a:t>
            </a:r>
            <a:r>
              <a:rPr lang="de-AT" sz="900" dirty="0">
                <a:solidFill>
                  <a:schemeClr val="tx1"/>
                </a:solidFill>
                <a:latin typeface=" Calibri"/>
              </a:rPr>
              <a:t> MW p.a.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Bestandsanlagen </a:t>
            </a:r>
            <a:r>
              <a:rPr lang="de-AT" sz="900" dirty="0">
                <a:solidFill>
                  <a:schemeClr val="tx1"/>
                </a:solidFill>
                <a:latin typeface=" Calibri"/>
              </a:rPr>
              <a:t>bis </a:t>
            </a: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zum 30</a:t>
            </a:r>
            <a:r>
              <a:rPr lang="de-AT" sz="900" dirty="0">
                <a:solidFill>
                  <a:schemeClr val="tx1"/>
                </a:solidFill>
                <a:latin typeface=" Calibri"/>
              </a:rPr>
              <a:t>. </a:t>
            </a: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Betriebsjahr </a:t>
            </a:r>
          </a:p>
        </p:txBody>
      </p:sp>
      <p:sp>
        <p:nvSpPr>
          <p:cNvPr id="35" name="Textplatzhalter 2"/>
          <p:cNvSpPr txBox="1">
            <a:spLocks/>
          </p:cNvSpPr>
          <p:nvPr/>
        </p:nvSpPr>
        <p:spPr>
          <a:xfrm>
            <a:off x="6248871" y="1491750"/>
            <a:ext cx="1260000" cy="12764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Neuerrichtung bis 50 kW 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</a:rPr>
              <a:t>Reihungskriterium Förderbedarf</a:t>
            </a:r>
          </a:p>
          <a:p>
            <a:pPr marL="216000" lvl="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.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4 </a:t>
            </a:r>
            <a:r>
              <a:rPr lang="de-AT" sz="900" dirty="0">
                <a:solidFill>
                  <a:schemeClr val="tx1"/>
                </a:solidFill>
                <a:latin typeface=" Calibri"/>
              </a:rPr>
              <a:t>Mio. € p.a</a:t>
            </a:r>
            <a:r>
              <a:rPr lang="de-AT" sz="900" dirty="0" smtClean="0">
                <a:solidFill>
                  <a:schemeClr val="tx1"/>
                </a:solidFill>
                <a:latin typeface=" Calibri"/>
              </a:rPr>
              <a:t>.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41" name="Textplatzhalter 2"/>
          <p:cNvSpPr txBox="1">
            <a:spLocks/>
          </p:cNvSpPr>
          <p:nvPr/>
        </p:nvSpPr>
        <p:spPr>
          <a:xfrm>
            <a:off x="4838741" y="1488364"/>
            <a:ext cx="1260000" cy="12764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Neuerrichtung &amp; </a:t>
            </a:r>
            <a:r>
              <a:rPr lang="de-AT" sz="900" dirty="0" err="1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Revital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. bis 2 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MW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Ökologische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Kriterien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Reihungskriterium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Antragszeitpunkt</a:t>
            </a: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  <a:p>
            <a:pPr marL="216000" lvl="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.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5 </a:t>
            </a:r>
            <a:r>
              <a:rPr lang="de-AT" sz="900" dirty="0">
                <a:solidFill>
                  <a:schemeClr val="tx1"/>
                </a:solidFill>
                <a:latin typeface=" Calibri"/>
              </a:rPr>
              <a:t>Mio. € p.a.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42" name="Textplatzhalter 2"/>
          <p:cNvSpPr txBox="1">
            <a:spLocks/>
          </p:cNvSpPr>
          <p:nvPr/>
        </p:nvSpPr>
        <p:spPr>
          <a:xfrm>
            <a:off x="4758631" y="3818208"/>
            <a:ext cx="1282460" cy="1276447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252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504000" marR="0" indent="-25200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Tx/>
              <a:buSzTx/>
              <a:buFont typeface="Corbel" panose="020B0503020204020204" pitchFamily="34" charset="0"/>
              <a:buChar char="−"/>
              <a:tabLst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756000" indent="-252000" algn="l" defTabSz="914400" rtl="0" eaLnBrk="1" latinLnBrk="0" hangingPunct="1">
              <a:lnSpc>
                <a:spcPts val="2400"/>
              </a:lnSpc>
              <a:spcBef>
                <a:spcPts val="0"/>
              </a:spcBef>
              <a:spcAft>
                <a:spcPts val="1425"/>
              </a:spcAft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tx2"/>
              </a:buClr>
              <a:buFont typeface="Arial" pitchFamily="34" charset="0"/>
              <a:buChar char="»"/>
              <a:defRPr sz="1800" kern="1200">
                <a:solidFill>
                  <a:schemeClr val="bg1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DE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Neuerrichtung &amp; </a:t>
            </a:r>
            <a:r>
              <a:rPr lang="de-DE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Revitalisierung:</a:t>
            </a:r>
            <a:r>
              <a:rPr lang="de-DE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 </a:t>
            </a:r>
            <a:r>
              <a:rPr lang="de-DE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max</a:t>
            </a:r>
            <a:r>
              <a:rPr lang="de-DE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. </a:t>
            </a:r>
            <a:r>
              <a:rPr lang="de-DE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25 </a:t>
            </a:r>
            <a:r>
              <a:rPr lang="de-DE" sz="900" dirty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MW 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Ökologische </a:t>
            </a: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Kriterien </a:t>
            </a:r>
          </a:p>
          <a:p>
            <a:pPr marL="216000" indent="-171450">
              <a:lnSpc>
                <a:spcPct val="115000"/>
              </a:lnSpc>
              <a:spcAft>
                <a:spcPts val="0"/>
              </a:spcAft>
              <a:buClrTx/>
              <a:buFont typeface="Wingdings" panose="05000000000000000000" pitchFamily="2" charset="2"/>
              <a:buChar char="§"/>
              <a:defRPr/>
            </a:pPr>
            <a:r>
              <a:rPr lang="de-AT" sz="900" dirty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Mind. </a:t>
            </a:r>
            <a:r>
              <a:rPr lang="de-AT" sz="900" dirty="0" smtClean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100 MW</a:t>
            </a:r>
            <a:r>
              <a:rPr lang="de-AT" sz="900" dirty="0">
                <a:solidFill>
                  <a:srgbClr val="FF0000"/>
                </a:solidFill>
                <a:latin typeface=" Calibri"/>
                <a:ea typeface="Times New Roman" panose="02020603050405020304" pitchFamily="18" charset="0"/>
              </a:rPr>
              <a:t> </a:t>
            </a:r>
            <a:r>
              <a:rPr lang="de-AT" sz="900" dirty="0" smtClean="0">
                <a:solidFill>
                  <a:schemeClr val="tx1"/>
                </a:solidFill>
                <a:latin typeface=" Calibri"/>
                <a:ea typeface="Times New Roman" panose="02020603050405020304" pitchFamily="18" charset="0"/>
              </a:rPr>
              <a:t>p.a.</a:t>
            </a:r>
            <a:endParaRPr lang="de-AT" sz="900" dirty="0">
              <a:solidFill>
                <a:schemeClr val="tx1"/>
              </a:solidFill>
              <a:latin typeface=" Calibri"/>
              <a:ea typeface="Times New Roman" panose="02020603050405020304" pitchFamily="18" charset="0"/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237665" y="1115715"/>
            <a:ext cx="252000" cy="252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14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078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539751" y="1405218"/>
            <a:ext cx="8086537" cy="3398481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AT" sz="1400" b="1" dirty="0" smtClean="0"/>
              <a:t>Verordnung der Höchstpreise/anzulegenden Werte anhand technologiespezifischer LCOE</a:t>
            </a:r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AT" sz="1400" b="1" dirty="0" smtClean="0"/>
              <a:t>Gutachten</a:t>
            </a:r>
            <a:r>
              <a:rPr lang="de-DE" sz="1400" b="1" dirty="0"/>
              <a:t> </a:t>
            </a:r>
            <a:r>
              <a:rPr lang="de-DE" sz="1400" b="1" dirty="0" smtClean="0"/>
              <a:t>zu </a:t>
            </a:r>
            <a:r>
              <a:rPr lang="de-DE" sz="1400" b="1" dirty="0"/>
              <a:t>Betriebs- und Investitionsförderungen </a:t>
            </a:r>
            <a:r>
              <a:rPr lang="de-AT" sz="1400" b="1" dirty="0" smtClean="0"/>
              <a:t> als Grundlage für Verordnung</a:t>
            </a:r>
            <a:r>
              <a:rPr lang="de-AT" sz="1400" dirty="0" smtClean="0"/>
              <a:t> 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de-AT" sz="1400" dirty="0"/>
              <a:t>Ermittlung der Stromgestehungskosten </a:t>
            </a:r>
            <a:r>
              <a:rPr lang="en-US" sz="1400" dirty="0" err="1"/>
              <a:t>a</a:t>
            </a:r>
            <a:r>
              <a:rPr lang="en-US" sz="1400" dirty="0" err="1" smtClean="0"/>
              <a:t>nhand</a:t>
            </a:r>
            <a:r>
              <a:rPr lang="en-US" sz="1400" dirty="0" smtClean="0"/>
              <a:t> </a:t>
            </a:r>
            <a:r>
              <a:rPr lang="en-US" sz="1400" dirty="0" err="1" smtClean="0"/>
              <a:t>detaillierter</a:t>
            </a:r>
            <a:r>
              <a:rPr lang="en-US" sz="1400" dirty="0" smtClean="0"/>
              <a:t> </a:t>
            </a:r>
            <a:r>
              <a:rPr lang="en-US" sz="1400" dirty="0" err="1" smtClean="0"/>
              <a:t>Levelized</a:t>
            </a:r>
            <a:r>
              <a:rPr lang="en-US" sz="1400" dirty="0" smtClean="0"/>
              <a:t> </a:t>
            </a:r>
            <a:r>
              <a:rPr lang="en-US" sz="1400" dirty="0"/>
              <a:t>Cost of Electricity (LCOE</a:t>
            </a:r>
            <a:r>
              <a:rPr lang="en-US" sz="1400" dirty="0" smtClean="0"/>
              <a:t>) </a:t>
            </a:r>
            <a:r>
              <a:rPr lang="en-US" sz="1400" dirty="0" err="1" smtClean="0"/>
              <a:t>Analyse</a:t>
            </a:r>
            <a:r>
              <a:rPr lang="en-US" sz="1400" dirty="0" smtClean="0"/>
              <a:t> auf Basis der </a:t>
            </a:r>
            <a:r>
              <a:rPr lang="en-US" sz="1400" dirty="0" err="1" smtClean="0"/>
              <a:t>Kapitalwertmethode</a:t>
            </a:r>
            <a:r>
              <a:rPr lang="en-US" sz="1400" dirty="0" smtClean="0"/>
              <a:t>.</a:t>
            </a:r>
          </a:p>
          <a:p>
            <a:pPr marL="252000" lvl="1" indent="0">
              <a:lnSpc>
                <a:spcPct val="100000"/>
              </a:lnSpc>
              <a:spcAft>
                <a:spcPts val="300"/>
              </a:spcAft>
              <a:buNone/>
            </a:pPr>
            <a:endParaRPr lang="en-US" sz="1400" dirty="0" smtClean="0"/>
          </a:p>
          <a:p>
            <a:pPr marL="252000" lvl="1" indent="0">
              <a:lnSpc>
                <a:spcPct val="100000"/>
              </a:lnSpc>
              <a:spcAft>
                <a:spcPts val="300"/>
              </a:spcAft>
              <a:buNone/>
            </a:pPr>
            <a:endParaRPr lang="en-US" sz="1400" dirty="0"/>
          </a:p>
          <a:p>
            <a:pPr marL="252000" lvl="1" indent="0">
              <a:lnSpc>
                <a:spcPct val="100000"/>
              </a:lnSpc>
              <a:spcAft>
                <a:spcPts val="300"/>
              </a:spcAft>
              <a:buNone/>
            </a:pPr>
            <a:endParaRPr lang="en-US" sz="1400" dirty="0" smtClean="0"/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1400" dirty="0" err="1" smtClean="0"/>
              <a:t>Einflussfaktoren</a:t>
            </a:r>
            <a:r>
              <a:rPr lang="en-US" sz="1400" dirty="0" smtClean="0"/>
              <a:t> </a:t>
            </a:r>
            <a:r>
              <a:rPr lang="en-US" sz="1400" dirty="0" err="1" smtClean="0"/>
              <a:t>u.a</a:t>
            </a:r>
            <a:r>
              <a:rPr lang="en-US" sz="1400" dirty="0" smtClean="0"/>
              <a:t>.</a:t>
            </a:r>
          </a:p>
          <a:p>
            <a:pPr lvl="2">
              <a:lnSpc>
                <a:spcPct val="100000"/>
              </a:lnSpc>
              <a:spcAft>
                <a:spcPts val="300"/>
              </a:spcAft>
            </a:pPr>
            <a:r>
              <a:rPr lang="de-AT" sz="1400" dirty="0" smtClean="0"/>
              <a:t>Verzinsung Eigen- und Fremdkapital</a:t>
            </a:r>
          </a:p>
          <a:p>
            <a:pPr lvl="2">
              <a:lnSpc>
                <a:spcPct val="100000"/>
              </a:lnSpc>
              <a:spcAft>
                <a:spcPts val="300"/>
              </a:spcAft>
            </a:pPr>
            <a:r>
              <a:rPr lang="de-AT" sz="1400" dirty="0" smtClean="0"/>
              <a:t>Investitionskosten</a:t>
            </a:r>
          </a:p>
          <a:p>
            <a:pPr lvl="2">
              <a:lnSpc>
                <a:spcPct val="100000"/>
              </a:lnSpc>
              <a:spcAft>
                <a:spcPts val="300"/>
              </a:spcAft>
            </a:pPr>
            <a:r>
              <a:rPr lang="de-AT" sz="1400" dirty="0" smtClean="0"/>
              <a:t>Einnahmen/Ausgaben während Betrieb</a:t>
            </a:r>
          </a:p>
          <a:p>
            <a:pPr marL="504000" lvl="2" indent="0">
              <a:lnSpc>
                <a:spcPct val="100000"/>
              </a:lnSpc>
              <a:spcAft>
                <a:spcPts val="300"/>
              </a:spcAft>
              <a:buNone/>
            </a:pPr>
            <a:r>
              <a:rPr lang="de-AT" sz="1400" dirty="0" smtClean="0"/>
              <a:t>       (inkl. Berücksichtigung Eigenverbrauch)</a:t>
            </a:r>
          </a:p>
          <a:p>
            <a:pPr lvl="2">
              <a:lnSpc>
                <a:spcPct val="100000"/>
              </a:lnSpc>
              <a:spcAft>
                <a:spcPts val="300"/>
              </a:spcAft>
            </a:pPr>
            <a:r>
              <a:rPr lang="de-AT" sz="1400" dirty="0" smtClean="0"/>
              <a:t>Durchschnittliche Lebensdauer Anlagen (ggf. Anlagenrestwert nach Förderdauer)</a:t>
            </a:r>
            <a:endParaRPr lang="de-AT" sz="1400" b="1" dirty="0"/>
          </a:p>
          <a:p>
            <a:pPr>
              <a:lnSpc>
                <a:spcPct val="100000"/>
              </a:lnSpc>
              <a:spcAft>
                <a:spcPts val="300"/>
              </a:spcAft>
            </a:pPr>
            <a:r>
              <a:rPr lang="de-AT" sz="1400" b="1" dirty="0" smtClean="0"/>
              <a:t>Große Bandbreite der Kosten nach Technologie bzw. Größe/Ausführung der Anlagen</a:t>
            </a:r>
          </a:p>
          <a:p>
            <a:pPr marL="252000" lvl="1" indent="0">
              <a:lnSpc>
                <a:spcPct val="100000"/>
              </a:lnSpc>
              <a:spcAft>
                <a:spcPts val="300"/>
              </a:spcAft>
              <a:buNone/>
            </a:pPr>
            <a:endParaRPr lang="de-AT" sz="1400" dirty="0">
              <a:sym typeface="Wingdings" panose="05000000000000000000" pitchFamily="2" charset="2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39751" y="908670"/>
            <a:ext cx="7978525" cy="622091"/>
          </a:xfrm>
        </p:spPr>
        <p:txBody>
          <a:bodyPr/>
          <a:lstStyle/>
          <a:p>
            <a:r>
              <a:rPr lang="de-AT" dirty="0"/>
              <a:t>A</a:t>
            </a:r>
            <a:r>
              <a:rPr lang="de-AT" dirty="0" smtClean="0"/>
              <a:t>nzulegende Werte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955" y="2165944"/>
            <a:ext cx="3832321" cy="211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publik-AT-4x3">
  <a:themeElements>
    <a:clrScheme name="Republik-AT">
      <a:dk1>
        <a:srgbClr val="000000"/>
      </a:dk1>
      <a:lt1>
        <a:srgbClr val="E6EFF3"/>
      </a:lt1>
      <a:dk2>
        <a:srgbClr val="E6320F"/>
      </a:dk2>
      <a:lt2>
        <a:srgbClr val="FFFFFF"/>
      </a:lt2>
      <a:accent1>
        <a:srgbClr val="CA0237"/>
      </a:accent1>
      <a:accent2>
        <a:srgbClr val="5FB564"/>
      </a:accent2>
      <a:accent3>
        <a:srgbClr val="950F53"/>
      </a:accent3>
      <a:accent4>
        <a:srgbClr val="F59C00"/>
      </a:accent4>
      <a:accent5>
        <a:srgbClr val="3BACBE"/>
      </a:accent5>
      <a:accent6>
        <a:srgbClr val="BCCF00"/>
      </a:accent6>
      <a:hlink>
        <a:srgbClr val="1C1C1C"/>
      </a:hlink>
      <a:folHlink>
        <a:srgbClr val="636362"/>
      </a:folHlink>
    </a:clrScheme>
    <a:fontScheme name="BKA2018-Schriften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>
          <a:defRPr sz="16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MK-PPT-16x9-Calibri" id="{5381E9FA-B40A-4CE6-BB8E-05B8030D30C6}" vid="{E930279F-78D0-4C9E-8867-9595AD245C5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BMK-PPT-16x9-Calibri</Template>
  <TotalTime>0</TotalTime>
  <Words>1130</Words>
  <Application>Microsoft Office PowerPoint</Application>
  <PresentationFormat>Bildschirmpräsentation (16:9)</PresentationFormat>
  <Paragraphs>235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 Calibri</vt:lpstr>
      <vt:lpstr>Arial</vt:lpstr>
      <vt:lpstr>Calibri</vt:lpstr>
      <vt:lpstr>Corbel</vt:lpstr>
      <vt:lpstr>Courier New</vt:lpstr>
      <vt:lpstr>Symbol</vt:lpstr>
      <vt:lpstr>Times New Roman</vt:lpstr>
      <vt:lpstr>Wingdings</vt:lpstr>
      <vt:lpstr>Republik-AT-4x3</vt:lpstr>
      <vt:lpstr>Erneuerbaren-Ausbau-Gesetz (EAG) </vt:lpstr>
      <vt:lpstr>PowerPoint-Präsentation</vt:lpstr>
      <vt:lpstr>PowerPoint-Präsentation</vt:lpstr>
      <vt:lpstr>PowerPoint-Präsentation</vt:lpstr>
      <vt:lpstr>PowerPoint-Präsentation</vt:lpstr>
      <vt:lpstr>Wettbewerbliche Marktprämie: Photovoltaik</vt:lpstr>
      <vt:lpstr>Investitionsförderung: Photovoltaik und Speicher</vt:lpstr>
      <vt:lpstr>Übersicht Förderstruktur</vt:lpstr>
      <vt:lpstr>Anzulegende Werte</vt:lpstr>
      <vt:lpstr>Sensitivität Marktpreis </vt:lpstr>
      <vt:lpstr>Fortführung der Struktur der Mittelaufbringung</vt:lpstr>
      <vt:lpstr>PowerPoint-Präsentation</vt:lpstr>
      <vt:lpstr>Danke für Ihre  Aufmerksamkeit!</vt:lpstr>
    </vt:vector>
  </TitlesOfParts>
  <Company>BMLFUW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Folienpräsentation maximal zweizeilig</dc:title>
  <dc:creator>Thöni, Marie-Theres</dc:creator>
  <cp:lastModifiedBy>Thoeni Marie-Theres</cp:lastModifiedBy>
  <cp:revision>911</cp:revision>
  <cp:lastPrinted>2021-09-09T20:25:16Z</cp:lastPrinted>
  <dcterms:created xsi:type="dcterms:W3CDTF">2020-03-19T17:18:49Z</dcterms:created>
  <dcterms:modified xsi:type="dcterms:W3CDTF">2021-09-10T06:27:06Z</dcterms:modified>
</cp:coreProperties>
</file>