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bookmarkIdSeed="2">
  <p:sldMasterIdLst>
    <p:sldMasterId id="2147483651" r:id="rId1"/>
  </p:sldMasterIdLst>
  <p:notesMasterIdLst>
    <p:notesMasterId r:id="rId28"/>
  </p:notesMasterIdLst>
  <p:handoutMasterIdLst>
    <p:handoutMasterId r:id="rId29"/>
  </p:handoutMasterIdLst>
  <p:sldIdLst>
    <p:sldId id="280" r:id="rId2"/>
    <p:sldId id="371" r:id="rId3"/>
    <p:sldId id="463" r:id="rId4"/>
    <p:sldId id="438" r:id="rId5"/>
    <p:sldId id="441" r:id="rId6"/>
    <p:sldId id="436" r:id="rId7"/>
    <p:sldId id="464" r:id="rId8"/>
    <p:sldId id="462" r:id="rId9"/>
    <p:sldId id="442" r:id="rId10"/>
    <p:sldId id="443" r:id="rId11"/>
    <p:sldId id="444" r:id="rId12"/>
    <p:sldId id="453" r:id="rId13"/>
    <p:sldId id="465" r:id="rId14"/>
    <p:sldId id="450" r:id="rId15"/>
    <p:sldId id="421" r:id="rId16"/>
    <p:sldId id="446" r:id="rId17"/>
    <p:sldId id="451" r:id="rId18"/>
    <p:sldId id="466" r:id="rId19"/>
    <p:sldId id="454" r:id="rId20"/>
    <p:sldId id="459" r:id="rId21"/>
    <p:sldId id="458" r:id="rId22"/>
    <p:sldId id="461" r:id="rId23"/>
    <p:sldId id="455" r:id="rId24"/>
    <p:sldId id="467" r:id="rId25"/>
    <p:sldId id="456" r:id="rId26"/>
    <p:sldId id="293" r:id="rId27"/>
  </p:sldIdLst>
  <p:sldSz cx="9144000" cy="6858000" type="screen4x3"/>
  <p:notesSz cx="6672263" cy="96297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142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5"/>
    <a:srgbClr val="ECC258"/>
    <a:srgbClr val="B3FFB3"/>
    <a:srgbClr val="B88C00"/>
    <a:srgbClr val="27FF27"/>
    <a:srgbClr val="73FF73"/>
    <a:srgbClr val="FFFF9F"/>
    <a:srgbClr val="FFFFA3"/>
    <a:srgbClr val="FFFF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9849" autoAdjust="0"/>
  </p:normalViewPr>
  <p:slideViewPr>
    <p:cSldViewPr snapToGrid="0">
      <p:cViewPr varScale="1">
        <p:scale>
          <a:sx n="79" d="100"/>
          <a:sy n="79" d="100"/>
        </p:scale>
        <p:origin x="918" y="39"/>
      </p:cViewPr>
      <p:guideLst>
        <p:guide orient="horz" pos="799"/>
        <p:guide pos="14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6396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9482" cy="44753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defTabSz="902910">
              <a:defRPr sz="1200"/>
            </a:lvl1pPr>
          </a:lstStyle>
          <a:p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5192" y="0"/>
            <a:ext cx="2824089" cy="44753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 defTabSz="902910">
              <a:defRPr sz="1200"/>
            </a:lvl1pPr>
          </a:lstStyle>
          <a:p>
            <a:endParaRPr lang="en-US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9152"/>
            <a:ext cx="2899482" cy="44753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0" tIns="45160" rIns="90320" bIns="45160" numCol="1" anchor="b" anchorCtr="0" compatLnSpc="1">
            <a:prstTxWarp prst="textNoShape">
              <a:avLst/>
            </a:prstTxWarp>
          </a:bodyPr>
          <a:lstStyle>
            <a:lvl1pPr defTabSz="902910">
              <a:defRPr sz="1200"/>
            </a:lvl1pPr>
          </a:lstStyle>
          <a:p>
            <a:endParaRPr 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5192" y="9179152"/>
            <a:ext cx="2824089" cy="44753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0" tIns="45160" rIns="90320" bIns="45160" numCol="1" anchor="b" anchorCtr="0" compatLnSpc="1">
            <a:prstTxWarp prst="textNoShape">
              <a:avLst/>
            </a:prstTxWarp>
          </a:bodyPr>
          <a:lstStyle>
            <a:lvl1pPr algn="r" defTabSz="902910">
              <a:defRPr sz="1200"/>
            </a:lvl1pPr>
          </a:lstStyle>
          <a:p>
            <a:fld id="{2D1CA224-EFBD-44F4-A32C-78CF731BB58A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925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91629" cy="481489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defTabSz="902910"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80637" y="1"/>
            <a:ext cx="2891628" cy="481489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>
            <a:lvl1pPr algn="r" defTabSz="902910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9550" y="300038"/>
            <a:ext cx="6180138" cy="4635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83247" y="5236191"/>
            <a:ext cx="5604198" cy="366980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0" tIns="45160" rIns="90320" bIns="451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48287"/>
            <a:ext cx="2891629" cy="481489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0" tIns="45160" rIns="90320" bIns="45160" numCol="1" anchor="b" anchorCtr="0" compatLnSpc="1">
            <a:prstTxWarp prst="textNoShape">
              <a:avLst/>
            </a:prstTxWarp>
          </a:bodyPr>
          <a:lstStyle>
            <a:lvl1pPr defTabSz="902910">
              <a:defRPr sz="1200"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0637" y="9148287"/>
            <a:ext cx="2891628" cy="481489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0320" tIns="45160" rIns="90320" bIns="45160" numCol="1" anchor="b" anchorCtr="0" compatLnSpc="1">
            <a:prstTxWarp prst="textNoShape">
              <a:avLst/>
            </a:prstTxWarp>
          </a:bodyPr>
          <a:lstStyle>
            <a:lvl1pPr algn="r" defTabSz="902910">
              <a:defRPr sz="1200"/>
            </a:lvl1pPr>
          </a:lstStyle>
          <a:p>
            <a:fld id="{6CC9E65A-08D1-40F1-B891-E276FBC3E57E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89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sz="1500" dirty="0" smtClean="0"/>
              <a:t>Insgesamt sind die aggregierten Letztverbraucherausgaben gesunken, aber die Verschiebung von den marktgetriebenen zu den staatlich induzierten Kostenkomponenten hat sich noch einmal beschleunigt.</a:t>
            </a:r>
            <a:endParaRPr lang="de-DE" sz="15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620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4E1ADFB-5213-4B21-9AA5-85C8D60D5D85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6202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9334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04562">
              <a:defRPr b="1">
                <a:solidFill>
                  <a:schemeClr val="tx1"/>
                </a:solidFill>
                <a:latin typeface="Arial" charset="0"/>
              </a:defRPr>
            </a:lvl1pPr>
            <a:lvl2pPr marL="698572" indent="-268683" defTabSz="904562">
              <a:defRPr b="1">
                <a:solidFill>
                  <a:schemeClr val="tx1"/>
                </a:solidFill>
                <a:latin typeface="Arial" charset="0"/>
              </a:defRPr>
            </a:lvl2pPr>
            <a:lvl3pPr marL="1074728" indent="-214945" defTabSz="904562">
              <a:defRPr b="1">
                <a:solidFill>
                  <a:schemeClr val="tx1"/>
                </a:solidFill>
                <a:latin typeface="Arial" charset="0"/>
              </a:defRPr>
            </a:lvl3pPr>
            <a:lvl4pPr marL="1504618" indent="-214945" defTabSz="904562">
              <a:defRPr b="1">
                <a:solidFill>
                  <a:schemeClr val="tx1"/>
                </a:solidFill>
                <a:latin typeface="Arial" charset="0"/>
              </a:defRPr>
            </a:lvl4pPr>
            <a:lvl5pPr marL="1934509" indent="-214945" defTabSz="904562">
              <a:defRPr b="1">
                <a:solidFill>
                  <a:schemeClr val="tx1"/>
                </a:solidFill>
                <a:latin typeface="Arial" charset="0"/>
              </a:defRPr>
            </a:lvl5pPr>
            <a:lvl6pPr marL="2364400" indent="-214945" algn="ctr" defTabSz="904562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794291" indent="-214945" algn="ctr" defTabSz="904562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224182" indent="-214945" algn="ctr" defTabSz="904562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654073" indent="-214945" algn="ctr" defTabSz="904562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C067FFF3-855D-4860-8E3F-5CD8043B5636}" type="slidenum">
              <a:rPr lang="de-DE" b="0" smtClean="0">
                <a:latin typeface="Times New Roman" pitchFamily="18" charset="0"/>
              </a:rPr>
              <a:pPr/>
              <a:t>26</a:t>
            </a:fld>
            <a:endParaRPr lang="de-DE" b="0" smtClean="0">
              <a:latin typeface="Times New Roman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logo1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609600"/>
            <a:ext cx="990600" cy="911225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655064" y="3733800"/>
            <a:ext cx="7159752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1664208" y="1447800"/>
            <a:ext cx="713232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en-US" dirty="0"/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 flipV="1">
            <a:off x="8839200" y="685800"/>
            <a:ext cx="0" cy="548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V="1">
            <a:off x="304800" y="685800"/>
            <a:ext cx="0" cy="548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76" name="Arc 8"/>
          <p:cNvSpPr>
            <a:spLocks/>
          </p:cNvSpPr>
          <p:nvPr/>
        </p:nvSpPr>
        <p:spPr bwMode="auto">
          <a:xfrm>
            <a:off x="8458200" y="30480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77" name="Arc 9"/>
          <p:cNvSpPr>
            <a:spLocks/>
          </p:cNvSpPr>
          <p:nvPr/>
        </p:nvSpPr>
        <p:spPr bwMode="auto">
          <a:xfrm rot="16200000">
            <a:off x="304800" y="30480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78" name="Line 10"/>
          <p:cNvSpPr>
            <a:spLocks noChangeShapeType="1"/>
          </p:cNvSpPr>
          <p:nvPr/>
        </p:nvSpPr>
        <p:spPr bwMode="auto">
          <a:xfrm>
            <a:off x="685800" y="3048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79" name="Arc 11"/>
          <p:cNvSpPr>
            <a:spLocks/>
          </p:cNvSpPr>
          <p:nvPr/>
        </p:nvSpPr>
        <p:spPr bwMode="auto">
          <a:xfrm rot="10800000">
            <a:off x="304800" y="617220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7180" name="Arc 12"/>
          <p:cNvSpPr>
            <a:spLocks/>
          </p:cNvSpPr>
          <p:nvPr/>
        </p:nvSpPr>
        <p:spPr bwMode="auto">
          <a:xfrm rot="5400000">
            <a:off x="8458200" y="617220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3" name="Line 4"/>
          <p:cNvSpPr>
            <a:spLocks noChangeShapeType="1"/>
          </p:cNvSpPr>
          <p:nvPr userDrawn="1"/>
        </p:nvSpPr>
        <p:spPr bwMode="auto">
          <a:xfrm>
            <a:off x="685800" y="6553200"/>
            <a:ext cx="6343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4" name="Rectangle 12"/>
          <p:cNvSpPr>
            <a:spLocks noChangeArrowheads="1"/>
          </p:cNvSpPr>
          <p:nvPr userDrawn="1"/>
        </p:nvSpPr>
        <p:spPr bwMode="auto">
          <a:xfrm>
            <a:off x="7002780" y="6451918"/>
            <a:ext cx="1438214" cy="215444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Calibri"/>
                <a:cs typeface="Calibri"/>
              </a:rPr>
              <a:t>© </a:t>
            </a:r>
            <a:r>
              <a:rPr lang="de-DE" sz="800" dirty="0" smtClean="0">
                <a:latin typeface="Arial" charset="0"/>
              </a:rPr>
              <a:t>Prof</a:t>
            </a:r>
            <a:r>
              <a:rPr lang="de-DE" sz="800" dirty="0">
                <a:latin typeface="Arial" charset="0"/>
              </a:rPr>
              <a:t>. Dr. Georg Erdmann</a:t>
            </a:r>
          </a:p>
        </p:txBody>
      </p:sp>
      <p:sp>
        <p:nvSpPr>
          <p:cNvPr id="15" name="Text Box 15"/>
          <p:cNvSpPr txBox="1">
            <a:spLocks noChangeArrowheads="1"/>
          </p:cNvSpPr>
          <p:nvPr userDrawn="1"/>
        </p:nvSpPr>
        <p:spPr bwMode="auto">
          <a:xfrm>
            <a:off x="330200" y="1162050"/>
            <a:ext cx="385763" cy="21431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fld id="{7262F955-FE60-4D40-8B67-68771E1820AE}" type="slidenum">
              <a:rPr sz="800" noProof="1">
                <a:cs typeface="+mn-cs"/>
              </a:rPr>
              <a:pPr eaLnBrk="0" hangingPunct="0">
                <a:defRPr/>
              </a:pPr>
              <a:t>‹Nr.›</a:t>
            </a:fld>
            <a:endParaRPr lang="de-DE" sz="800" noProof="1">
              <a:cs typeface="+mn-cs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250" y="379413"/>
            <a:ext cx="6832600" cy="113665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66050" cy="410845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2904387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89088" y="381000"/>
            <a:ext cx="7127875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Hier klicken, zu bearbeiten.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62188" y="1576388"/>
            <a:ext cx="6559550" cy="482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Hier</a:t>
            </a:r>
            <a:r>
              <a:rPr lang="en-US" dirty="0" smtClean="0"/>
              <a:t> </a:t>
            </a:r>
            <a:r>
              <a:rPr lang="en-US" dirty="0" err="1" smtClean="0"/>
              <a:t>klicken</a:t>
            </a:r>
            <a:r>
              <a:rPr lang="en-US" dirty="0" smtClean="0"/>
              <a:t>, um Master-</a:t>
            </a:r>
            <a:r>
              <a:rPr lang="en-US" dirty="0" err="1" smtClean="0"/>
              <a:t>Textformat</a:t>
            </a:r>
            <a:r>
              <a:rPr lang="en-US" dirty="0" smtClean="0"/>
              <a:t> </a:t>
            </a:r>
            <a:r>
              <a:rPr lang="en-US" dirty="0" err="1" smtClean="0"/>
              <a:t>zu</a:t>
            </a:r>
            <a:r>
              <a:rPr lang="en-US" dirty="0" smtClean="0"/>
              <a:t> </a:t>
            </a:r>
            <a:r>
              <a:rPr lang="en-US" dirty="0" err="1" smtClean="0"/>
              <a:t>bearbeiten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Zweite</a:t>
            </a:r>
            <a:r>
              <a:rPr lang="en-US" dirty="0" smtClean="0"/>
              <a:t> </a:t>
            </a:r>
            <a:r>
              <a:rPr lang="en-US" dirty="0" err="1" smtClean="0"/>
              <a:t>Ebene</a:t>
            </a:r>
            <a:endParaRPr lang="en-US" dirty="0" smtClean="0"/>
          </a:p>
          <a:p>
            <a:pPr lvl="2"/>
            <a:r>
              <a:rPr lang="en-US" dirty="0" err="1" smtClean="0"/>
              <a:t>Dritte</a:t>
            </a:r>
            <a:r>
              <a:rPr lang="en-US" dirty="0" smtClean="0"/>
              <a:t> </a:t>
            </a:r>
            <a:r>
              <a:rPr lang="en-US" dirty="0" err="1" smtClean="0"/>
              <a:t>Ebene</a:t>
            </a:r>
            <a:endParaRPr lang="en-US" dirty="0" smtClean="0"/>
          </a:p>
          <a:p>
            <a:pPr lvl="3"/>
            <a:r>
              <a:rPr lang="en-US" dirty="0" err="1" smtClean="0"/>
              <a:t>Vierte</a:t>
            </a:r>
            <a:r>
              <a:rPr lang="en-US" dirty="0" smtClean="0"/>
              <a:t> </a:t>
            </a:r>
            <a:r>
              <a:rPr lang="en-US" dirty="0" err="1" smtClean="0"/>
              <a:t>Ebene</a:t>
            </a:r>
            <a:endParaRPr lang="en-US" dirty="0" smtClean="0"/>
          </a:p>
          <a:p>
            <a:pPr lvl="4"/>
            <a:r>
              <a:rPr lang="en-US" dirty="0" err="1" smtClean="0"/>
              <a:t>Fünfte</a:t>
            </a:r>
            <a:r>
              <a:rPr lang="en-US" dirty="0" smtClean="0"/>
              <a:t> </a:t>
            </a:r>
            <a:r>
              <a:rPr lang="en-US" dirty="0" err="1" smtClean="0"/>
              <a:t>Ebene</a:t>
            </a:r>
            <a:r>
              <a:rPr lang="en-US" dirty="0" smtClean="0"/>
              <a:t> Prof. Dr. Georg Erdmann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685800" y="6553200"/>
            <a:ext cx="6343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V="1">
            <a:off x="8839200" y="685800"/>
            <a:ext cx="0" cy="548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 flipV="1">
            <a:off x="304800" y="685800"/>
            <a:ext cx="0" cy="548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151" name="Arc 7"/>
          <p:cNvSpPr>
            <a:spLocks/>
          </p:cNvSpPr>
          <p:nvPr/>
        </p:nvSpPr>
        <p:spPr bwMode="auto">
          <a:xfrm>
            <a:off x="8458200" y="30480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152" name="Arc 8"/>
          <p:cNvSpPr>
            <a:spLocks/>
          </p:cNvSpPr>
          <p:nvPr/>
        </p:nvSpPr>
        <p:spPr bwMode="auto">
          <a:xfrm rot="16200000">
            <a:off x="304800" y="30480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685800" y="3048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154" name="Arc 10"/>
          <p:cNvSpPr>
            <a:spLocks/>
          </p:cNvSpPr>
          <p:nvPr/>
        </p:nvSpPr>
        <p:spPr bwMode="auto">
          <a:xfrm rot="10800000">
            <a:off x="304800" y="617220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155" name="Arc 11"/>
          <p:cNvSpPr>
            <a:spLocks/>
          </p:cNvSpPr>
          <p:nvPr/>
        </p:nvSpPr>
        <p:spPr bwMode="auto">
          <a:xfrm rot="5400000">
            <a:off x="8458200" y="6172200"/>
            <a:ext cx="381000" cy="3810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7002780" y="6451918"/>
            <a:ext cx="1438214" cy="215444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de-DE" sz="800" dirty="0" smtClean="0">
                <a:latin typeface="Calibri"/>
                <a:cs typeface="Calibri"/>
              </a:rPr>
              <a:t>© </a:t>
            </a:r>
            <a:r>
              <a:rPr lang="de-DE" sz="800" dirty="0" smtClean="0">
                <a:latin typeface="Arial" charset="0"/>
              </a:rPr>
              <a:t>Prof</a:t>
            </a:r>
            <a:r>
              <a:rPr lang="de-DE" sz="800" dirty="0">
                <a:latin typeface="Arial" charset="0"/>
              </a:rPr>
              <a:t>. Dr. Georg Erdmann</a:t>
            </a:r>
          </a:p>
        </p:txBody>
      </p:sp>
      <p:pic>
        <p:nvPicPr>
          <p:cNvPr id="6159" name="Picture 15" descr="logo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" y="609600"/>
            <a:ext cx="990600" cy="911225"/>
          </a:xfrm>
          <a:prstGeom prst="rect">
            <a:avLst/>
          </a:prstGeom>
          <a:noFill/>
        </p:spPr>
      </p:pic>
      <p:sp>
        <p:nvSpPr>
          <p:cNvPr id="14" name="Text Box 15"/>
          <p:cNvSpPr txBox="1">
            <a:spLocks noChangeArrowheads="1"/>
          </p:cNvSpPr>
          <p:nvPr userDrawn="1"/>
        </p:nvSpPr>
        <p:spPr bwMode="auto">
          <a:xfrm>
            <a:off x="330200" y="1162050"/>
            <a:ext cx="385763" cy="21431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fld id="{7262F955-FE60-4D40-8B67-68771E1820AE}" type="slidenum">
              <a:rPr sz="800" noProof="1">
                <a:cs typeface="+mn-cs"/>
              </a:rPr>
              <a:pPr eaLnBrk="0" hangingPunct="0">
                <a:defRPr/>
              </a:pPr>
              <a:t>‹Nr.›</a:t>
            </a:fld>
            <a:endParaRPr lang="de-DE" sz="800" noProof="1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7" r:id="rId3"/>
    <p:sldLayoutId id="2147483658" r:id="rId4"/>
    <p:sldLayoutId id="2147483661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Char char="•"/>
        <a:defRPr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Char char="–"/>
        <a:defRPr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143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00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Char char="–"/>
        <a:defRPr sz="16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574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 sz="quarter"/>
          </p:nvPr>
        </p:nvSpPr>
        <p:spPr>
          <a:xfrm>
            <a:off x="685799" y="1203158"/>
            <a:ext cx="8031481" cy="4827528"/>
          </a:xfrm>
        </p:spPr>
        <p:txBody>
          <a:bodyPr/>
          <a:lstStyle/>
          <a:p>
            <a:r>
              <a:rPr lang="de-DE" sz="3600" dirty="0"/>
              <a:t>Effiziente Förderstrategien für Erneuerbare -- ohne Subventionen</a:t>
            </a:r>
            <a:r>
              <a:rPr lang="de-DE" sz="3600" dirty="0" smtClean="0"/>
              <a:t>?</a:t>
            </a:r>
            <a:br>
              <a:rPr lang="de-DE" sz="3600" dirty="0" smtClean="0"/>
            </a:b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2400" dirty="0" smtClean="0"/>
              <a:t>Prof. a.D. Dr. Georg Erdmann</a:t>
            </a:r>
            <a:br>
              <a:rPr lang="de-DE" sz="2400" dirty="0" smtClean="0"/>
            </a:br>
            <a:r>
              <a:rPr lang="de-DE" sz="2400" dirty="0" smtClean="0"/>
              <a:t>Ehem. Leiter des Fachgebiets „Energiesysteme“, TU </a:t>
            </a:r>
            <a:r>
              <a:rPr lang="de-DE" sz="2400" dirty="0" smtClean="0"/>
              <a:t>Berlin</a:t>
            </a:r>
            <a:br>
              <a:rPr lang="de-DE" sz="2400" dirty="0" smtClean="0"/>
            </a:br>
            <a:r>
              <a:rPr lang="de-DE" sz="2400" dirty="0" smtClean="0"/>
              <a:t>AR-Vorsitzender der KSB Energie AG</a:t>
            </a:r>
            <a:br>
              <a:rPr lang="de-DE" sz="2400" dirty="0" smtClean="0"/>
            </a:br>
            <a:r>
              <a:rPr lang="de-DE" sz="2400" dirty="0"/>
              <a:t/>
            </a:r>
            <a:br>
              <a:rPr lang="de-DE" sz="2400" dirty="0"/>
            </a:br>
            <a:r>
              <a:rPr lang="de-DE" sz="2400" dirty="0"/>
              <a:t> </a:t>
            </a:r>
            <a:r>
              <a:rPr lang="de-DE" sz="2400" dirty="0" smtClean="0"/>
              <a:t>IEWT2021, Wien, 10. September 2021</a:t>
            </a:r>
            <a:endParaRPr lang="de-DE" sz="24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589088" y="381000"/>
            <a:ext cx="7127875" cy="889200"/>
          </a:xfrm>
        </p:spPr>
        <p:txBody>
          <a:bodyPr/>
          <a:lstStyle/>
          <a:p>
            <a:r>
              <a:rPr lang="de-DE" dirty="0" smtClean="0"/>
              <a:t>Veränderungen des EEG-Fördermodells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611630" y="1576388"/>
            <a:ext cx="7210108" cy="4827587"/>
          </a:xfrm>
        </p:spPr>
        <p:txBody>
          <a:bodyPr/>
          <a:lstStyle/>
          <a:p>
            <a:pPr>
              <a:spcBef>
                <a:spcPts val="3000"/>
              </a:spcBef>
            </a:pPr>
            <a:r>
              <a:rPr lang="de-DE" sz="2200" dirty="0" smtClean="0"/>
              <a:t>Seit 2000: </a:t>
            </a:r>
            <a:r>
              <a:rPr lang="de-DE" sz="2200" dirty="0" smtClean="0"/>
              <a:t>Feed-in Tarife (FIT) mit dem Ziel, einen Markt für EE-Technologien zu schaffen (</a:t>
            </a:r>
            <a:r>
              <a:rPr lang="de-DE" sz="2200" dirty="0" smtClean="0"/>
              <a:t>Preissteuerung</a:t>
            </a:r>
            <a:r>
              <a:rPr lang="de-DE" sz="2200" dirty="0" smtClean="0"/>
              <a:t>). ÜNBs werden Eigentümer der EEG-Elektrizität gegen Zahlung der politisch fixierten FIT</a:t>
            </a:r>
          </a:p>
          <a:p>
            <a:pPr>
              <a:spcBef>
                <a:spcPts val="3000"/>
              </a:spcBef>
            </a:pPr>
            <a:r>
              <a:rPr lang="de-DE" sz="2200" dirty="0" smtClean="0"/>
              <a:t>Experimentell </a:t>
            </a:r>
            <a:r>
              <a:rPr lang="de-DE" sz="2200" dirty="0" smtClean="0"/>
              <a:t>ab 2012, obligatorisch seit </a:t>
            </a:r>
            <a:r>
              <a:rPr lang="de-DE" sz="2200" dirty="0" smtClean="0"/>
              <a:t>2015: Markt-prämie </a:t>
            </a:r>
            <a:r>
              <a:rPr lang="de-DE" sz="2200" dirty="0" smtClean="0"/>
              <a:t>(in Höhe der Differenz zwischen </a:t>
            </a:r>
            <a:r>
              <a:rPr lang="de-DE" sz="2200" dirty="0" err="1" smtClean="0"/>
              <a:t>technologisspezi</a:t>
            </a:r>
            <a:r>
              <a:rPr lang="de-DE" sz="2200" dirty="0" smtClean="0"/>
              <a:t>-fischen </a:t>
            </a:r>
            <a:r>
              <a:rPr lang="de-DE" sz="2200" dirty="0" smtClean="0"/>
              <a:t>FIT und Großhandelspreisen) zwingt die EEG-Anbieter zu eigenen Vertriebsanstrengungen </a:t>
            </a:r>
          </a:p>
          <a:p>
            <a:pPr>
              <a:spcBef>
                <a:spcPts val="3000"/>
              </a:spcBef>
            </a:pPr>
            <a:r>
              <a:rPr lang="de-DE" sz="2200" dirty="0" smtClean="0"/>
              <a:t>Experimentell </a:t>
            </a:r>
            <a:r>
              <a:rPr lang="de-DE" sz="2200" dirty="0" smtClean="0"/>
              <a:t>ab 2015, obligatorisch seit </a:t>
            </a:r>
            <a:r>
              <a:rPr lang="de-DE" sz="2200" dirty="0" smtClean="0"/>
              <a:t>2018: Auktionen </a:t>
            </a:r>
            <a:r>
              <a:rPr lang="de-DE" sz="2200" dirty="0" smtClean="0"/>
              <a:t>mit staatlich fixierten Ausschreibungsmengen. Damit </a:t>
            </a:r>
            <a:r>
              <a:rPr lang="de-DE" sz="2200" dirty="0" err="1" smtClean="0"/>
              <a:t>defi-niert</a:t>
            </a:r>
            <a:r>
              <a:rPr lang="de-DE" sz="2200" dirty="0" smtClean="0"/>
              <a:t> </a:t>
            </a:r>
            <a:r>
              <a:rPr lang="de-DE" sz="2200" dirty="0" smtClean="0"/>
              <a:t>der Markt und nicht mehr eine staatliche Institution die technologie-spezifischen FIT (Mengensteuerung)</a:t>
            </a: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388314930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1616149" y="381000"/>
            <a:ext cx="7120597" cy="1116000"/>
          </a:xfrm>
        </p:spPr>
        <p:txBody>
          <a:bodyPr/>
          <a:lstStyle/>
          <a:p>
            <a:r>
              <a:rPr lang="de-DE" dirty="0" smtClean="0"/>
              <a:t>Auktionsergebnisse von Freiflächen-PV</a:t>
            </a: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>[Quelle: Stellungnahme der unabhängigen Expertenkommission 2020] </a:t>
            </a:r>
            <a:endParaRPr lang="de-DE" sz="1800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8" y="1586524"/>
            <a:ext cx="9138792" cy="510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38160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589088" y="381000"/>
            <a:ext cx="7127875" cy="889200"/>
          </a:xfrm>
        </p:spPr>
        <p:txBody>
          <a:bodyPr/>
          <a:lstStyle/>
          <a:p>
            <a:r>
              <a:rPr lang="de-DE" dirty="0" smtClean="0"/>
              <a:t>Also: Beendigung der EEG-Förderung?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558976" y="1604742"/>
            <a:ext cx="7262761" cy="4799233"/>
          </a:xfrm>
          <a:ln>
            <a:noFill/>
          </a:ln>
        </p:spPr>
        <p:txBody>
          <a:bodyPr/>
          <a:lstStyle/>
          <a:p>
            <a:pPr>
              <a:spcBef>
                <a:spcPts val="2400"/>
              </a:spcBef>
            </a:pPr>
            <a:r>
              <a:rPr lang="de-DE" sz="2400" dirty="0" smtClean="0"/>
              <a:t>Wegfall des EEG träfe Branchen, die bislang gegen Marktrisiken immunisiert sind; damit ist Widerstand relevanter Lobbygruppen (darunter VDMA, BDEW, </a:t>
            </a:r>
            <a:r>
              <a:rPr lang="de-DE" sz="2400" dirty="0"/>
              <a:t>…) </a:t>
            </a:r>
            <a:r>
              <a:rPr lang="de-DE" sz="2400" dirty="0" smtClean="0"/>
              <a:t>und Parteien (Grüne</a:t>
            </a:r>
            <a:r>
              <a:rPr lang="de-DE" sz="2400" dirty="0"/>
              <a:t>, </a:t>
            </a:r>
            <a:r>
              <a:rPr lang="de-DE" sz="2400" dirty="0" smtClean="0"/>
              <a:t>CDU/CSU) zu erwarten</a:t>
            </a:r>
          </a:p>
          <a:p>
            <a:pPr>
              <a:spcBef>
                <a:spcPts val="2400"/>
              </a:spcBef>
            </a:pPr>
            <a:r>
              <a:rPr lang="de-DE" sz="2400" dirty="0" smtClean="0"/>
              <a:t>Wegfall der Förderung würde </a:t>
            </a:r>
            <a:r>
              <a:rPr lang="de-DE" sz="2400" dirty="0" err="1" smtClean="0"/>
              <a:t>Finanzierungsparamter</a:t>
            </a:r>
            <a:r>
              <a:rPr lang="de-DE" sz="2400" dirty="0" smtClean="0"/>
              <a:t> von EEG-Anlagen verändern, womit auch die Finanz-industrie betroffen wäre</a:t>
            </a:r>
            <a:br>
              <a:rPr lang="de-DE" sz="2400" dirty="0" smtClean="0"/>
            </a:br>
            <a:r>
              <a:rPr lang="de-DE" sz="2400" dirty="0" smtClean="0"/>
              <a:t>__________________________________________</a:t>
            </a:r>
          </a:p>
          <a:p>
            <a:pPr>
              <a:spcBef>
                <a:spcPts val="2400"/>
              </a:spcBef>
            </a:pPr>
            <a:r>
              <a:rPr lang="de-DE" sz="2400" dirty="0" smtClean="0"/>
              <a:t>Falls </a:t>
            </a:r>
            <a:r>
              <a:rPr lang="de-DE" sz="2400" dirty="0" smtClean="0"/>
              <a:t>das EEG dennoch abgeschafft werden sollte </a:t>
            </a:r>
            <a:r>
              <a:rPr lang="de-DE" sz="2400" dirty="0" smtClean="0"/>
              <a:t>→ Problem </a:t>
            </a:r>
            <a:r>
              <a:rPr lang="de-DE" sz="2400" dirty="0" smtClean="0"/>
              <a:t>der nicht-steuerbaren Erzeugung von Wind und PV </a:t>
            </a:r>
            <a:r>
              <a:rPr lang="de-DE" sz="2400" dirty="0" smtClean="0"/>
              <a:t>wird sich bei weiterem EE-Ausbau verschärfen</a:t>
            </a: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405171389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EEG-Subventionen: Gliederung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62188" y="1647131"/>
            <a:ext cx="6559550" cy="4756844"/>
          </a:xfrm>
        </p:spPr>
        <p:txBody>
          <a:bodyPr/>
          <a:lstStyle/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Zwei Vorbemerkungen zu Subventionen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Reduktion / Beendigung der staatlichen EEG-Förderung in Deutschland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b="1" dirty="0" smtClean="0"/>
              <a:t>Förderung von Energiespeichern und anderen Flexibilitätsoptionen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Markt für Optionen im Elektrizitätsbereich?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Fazit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25690886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el 1"/>
          <p:cNvSpPr>
            <a:spLocks noGrp="1"/>
          </p:cNvSpPr>
          <p:nvPr>
            <p:ph type="title"/>
          </p:nvPr>
        </p:nvSpPr>
        <p:spPr>
          <a:xfrm>
            <a:off x="1692275" y="381000"/>
            <a:ext cx="6985000" cy="889200"/>
          </a:xfrm>
        </p:spPr>
        <p:txBody>
          <a:bodyPr/>
          <a:lstStyle/>
          <a:p>
            <a:r>
              <a:rPr lang="de-DE" dirty="0" smtClean="0"/>
              <a:t>Überschuss-Strom </a:t>
            </a:r>
            <a:r>
              <a:rPr lang="de-DE" sz="1800" dirty="0" smtClean="0"/>
              <a:t>[Quelle: </a:t>
            </a:r>
            <a:r>
              <a:rPr lang="de-DE" sz="1800" dirty="0" err="1" smtClean="0"/>
              <a:t>Grosse</a:t>
            </a:r>
            <a:r>
              <a:rPr lang="de-DE" sz="1800" dirty="0" smtClean="0"/>
              <a:t> Böckmann 2010] </a:t>
            </a: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28738" y="1654175"/>
            <a:ext cx="7380287" cy="438785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</p:spPr>
      </p:pic>
      <p:sp>
        <p:nvSpPr>
          <p:cNvPr id="15364" name="Textfeld 5"/>
          <p:cNvSpPr txBox="1">
            <a:spLocks noChangeArrowheads="1"/>
          </p:cNvSpPr>
          <p:nvPr/>
        </p:nvSpPr>
        <p:spPr bwMode="auto">
          <a:xfrm>
            <a:off x="3512265" y="6030913"/>
            <a:ext cx="50382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2000" b="0" dirty="0" smtClean="0">
                <a:latin typeface="Calibri" pitchFamily="34" charset="0"/>
              </a:rPr>
              <a:t>Wind- und PV-Kapazität in Deutschland [GW]</a:t>
            </a:r>
            <a:endParaRPr lang="de-DE" sz="2000" b="0" dirty="0">
              <a:latin typeface="Calibri" pitchFamily="34" charset="0"/>
            </a:endParaRPr>
          </a:p>
        </p:txBody>
      </p:sp>
      <p:sp>
        <p:nvSpPr>
          <p:cNvPr id="15365" name="Textfeld 6"/>
          <p:cNvSpPr txBox="1">
            <a:spLocks noChangeArrowheads="1"/>
          </p:cNvSpPr>
          <p:nvPr/>
        </p:nvSpPr>
        <p:spPr bwMode="auto">
          <a:xfrm>
            <a:off x="1887538" y="1577975"/>
            <a:ext cx="33628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000" b="0" dirty="0" smtClean="0">
                <a:latin typeface="Calibri" pitchFamily="34" charset="0"/>
              </a:rPr>
              <a:t>Erneuerbare Elektrizität [</a:t>
            </a:r>
            <a:r>
              <a:rPr lang="de-DE" sz="2000" b="0" dirty="0" err="1" smtClean="0">
                <a:latin typeface="Calibri" pitchFamily="34" charset="0"/>
              </a:rPr>
              <a:t>TWh</a:t>
            </a:r>
            <a:r>
              <a:rPr lang="de-DE" sz="2000" b="0" dirty="0" smtClean="0">
                <a:latin typeface="Calibri" pitchFamily="34" charset="0"/>
              </a:rPr>
              <a:t>]</a:t>
            </a:r>
            <a:endParaRPr lang="de-DE" sz="2000" b="0" dirty="0">
              <a:latin typeface="Calibri" pitchFamily="34" charset="0"/>
            </a:endParaRPr>
          </a:p>
        </p:txBody>
      </p:sp>
      <p:sp>
        <p:nvSpPr>
          <p:cNvPr id="15366" name="Textfeld 7"/>
          <p:cNvSpPr txBox="1">
            <a:spLocks noChangeArrowheads="1"/>
          </p:cNvSpPr>
          <p:nvPr/>
        </p:nvSpPr>
        <p:spPr bwMode="auto">
          <a:xfrm>
            <a:off x="5982962" y="1600200"/>
            <a:ext cx="25004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2000" b="0" dirty="0" smtClean="0">
                <a:latin typeface="Calibri" pitchFamily="34" charset="0"/>
              </a:rPr>
              <a:t>% Erzeugungsanteil</a:t>
            </a:r>
            <a:endParaRPr lang="de-DE" sz="2000" b="0" dirty="0">
              <a:latin typeface="Calibri" pitchFamily="34" charset="0"/>
            </a:endParaRPr>
          </a:p>
        </p:txBody>
      </p:sp>
      <p:sp>
        <p:nvSpPr>
          <p:cNvPr id="15367" name="Line 11"/>
          <p:cNvSpPr>
            <a:spLocks noChangeShapeType="1"/>
          </p:cNvSpPr>
          <p:nvPr/>
        </p:nvSpPr>
        <p:spPr bwMode="auto">
          <a:xfrm flipH="1">
            <a:off x="1795463" y="1566863"/>
            <a:ext cx="0" cy="41005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lg"/>
            <a:tailEnd/>
          </a:ln>
        </p:spPr>
        <p:txBody>
          <a:bodyPr/>
          <a:lstStyle/>
          <a:p>
            <a:endParaRPr lang="de-DE" sz="2000" b="0" dirty="0">
              <a:latin typeface="Calibri" pitchFamily="34" charset="0"/>
            </a:endParaRPr>
          </a:p>
        </p:txBody>
      </p:sp>
      <p:sp>
        <p:nvSpPr>
          <p:cNvPr id="15368" name="Line 62"/>
          <p:cNvSpPr>
            <a:spLocks noChangeShapeType="1"/>
          </p:cNvSpPr>
          <p:nvPr/>
        </p:nvSpPr>
        <p:spPr bwMode="auto">
          <a:xfrm>
            <a:off x="1793875" y="5667375"/>
            <a:ext cx="6457950" cy="47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 sz="2000" b="0" dirty="0">
              <a:latin typeface="Calibri" pitchFamily="34" charset="0"/>
            </a:endParaRPr>
          </a:p>
        </p:txBody>
      </p:sp>
      <p:sp>
        <p:nvSpPr>
          <p:cNvPr id="15369" name="Line 11"/>
          <p:cNvSpPr>
            <a:spLocks noChangeShapeType="1"/>
          </p:cNvSpPr>
          <p:nvPr/>
        </p:nvSpPr>
        <p:spPr bwMode="auto">
          <a:xfrm flipH="1">
            <a:off x="8250238" y="1577975"/>
            <a:ext cx="1587" cy="41005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triangle" w="med" len="lg"/>
            <a:tailEnd/>
          </a:ln>
        </p:spPr>
        <p:txBody>
          <a:bodyPr/>
          <a:lstStyle/>
          <a:p>
            <a:endParaRPr lang="de-DE" sz="2000" b="0" dirty="0">
              <a:latin typeface="Calibri" pitchFamily="34" charset="0"/>
            </a:endParaRPr>
          </a:p>
        </p:txBody>
      </p:sp>
      <p:sp>
        <p:nvSpPr>
          <p:cNvPr id="15370" name="Freeform 2366"/>
          <p:cNvSpPr>
            <a:spLocks/>
          </p:cNvSpPr>
          <p:nvPr/>
        </p:nvSpPr>
        <p:spPr bwMode="auto">
          <a:xfrm>
            <a:off x="3066098" y="4895215"/>
            <a:ext cx="71437" cy="71438"/>
          </a:xfrm>
          <a:custGeom>
            <a:avLst/>
            <a:gdLst>
              <a:gd name="T0" fmla="*/ 2147483647 w 42"/>
              <a:gd name="T1" fmla="*/ 2147483647 h 43"/>
              <a:gd name="T2" fmla="*/ 2147483647 w 42"/>
              <a:gd name="T3" fmla="*/ 2147483647 h 43"/>
              <a:gd name="T4" fmla="*/ 2147483647 w 42"/>
              <a:gd name="T5" fmla="*/ 2147483647 h 43"/>
              <a:gd name="T6" fmla="*/ 2147483647 w 42"/>
              <a:gd name="T7" fmla="*/ 2147483647 h 43"/>
              <a:gd name="T8" fmla="*/ 2147483647 w 42"/>
              <a:gd name="T9" fmla="*/ 2147483647 h 43"/>
              <a:gd name="T10" fmla="*/ 2147483647 w 42"/>
              <a:gd name="T11" fmla="*/ 2147483647 h 43"/>
              <a:gd name="T12" fmla="*/ 2147483647 w 42"/>
              <a:gd name="T13" fmla="*/ 2147483647 h 43"/>
              <a:gd name="T14" fmla="*/ 2147483647 w 42"/>
              <a:gd name="T15" fmla="*/ 2147483647 h 43"/>
              <a:gd name="T16" fmla="*/ 2147483647 w 42"/>
              <a:gd name="T17" fmla="*/ 2147483647 h 43"/>
              <a:gd name="T18" fmla="*/ 2147483647 w 42"/>
              <a:gd name="T19" fmla="*/ 2147483647 h 43"/>
              <a:gd name="T20" fmla="*/ 2147483647 w 42"/>
              <a:gd name="T21" fmla="*/ 2147483647 h 43"/>
              <a:gd name="T22" fmla="*/ 2147483647 w 42"/>
              <a:gd name="T23" fmla="*/ 2147483647 h 43"/>
              <a:gd name="T24" fmla="*/ 2147483647 w 42"/>
              <a:gd name="T25" fmla="*/ 2147483647 h 43"/>
              <a:gd name="T26" fmla="*/ 2147483647 w 42"/>
              <a:gd name="T27" fmla="*/ 2147483647 h 43"/>
              <a:gd name="T28" fmla="*/ 2147483647 w 42"/>
              <a:gd name="T29" fmla="*/ 2147483647 h 43"/>
              <a:gd name="T30" fmla="*/ 2147483647 w 42"/>
              <a:gd name="T31" fmla="*/ 2147483647 h 43"/>
              <a:gd name="T32" fmla="*/ 2147483647 w 42"/>
              <a:gd name="T33" fmla="*/ 2147483647 h 43"/>
              <a:gd name="T34" fmla="*/ 2147483647 w 42"/>
              <a:gd name="T35" fmla="*/ 2147483647 h 43"/>
              <a:gd name="T36" fmla="*/ 2147483647 w 42"/>
              <a:gd name="T37" fmla="*/ 2147483647 h 43"/>
              <a:gd name="T38" fmla="*/ 2147483647 w 42"/>
              <a:gd name="T39" fmla="*/ 2147483647 h 43"/>
              <a:gd name="T40" fmla="*/ 2147483647 w 42"/>
              <a:gd name="T41" fmla="*/ 2147483647 h 43"/>
              <a:gd name="T42" fmla="*/ 2147483647 w 42"/>
              <a:gd name="T43" fmla="*/ 2147483647 h 43"/>
              <a:gd name="T44" fmla="*/ 0 w 42"/>
              <a:gd name="T45" fmla="*/ 2147483647 h 43"/>
              <a:gd name="T46" fmla="*/ 0 w 42"/>
              <a:gd name="T47" fmla="*/ 2147483647 h 43"/>
              <a:gd name="T48" fmla="*/ 0 w 42"/>
              <a:gd name="T49" fmla="*/ 2147483647 h 43"/>
              <a:gd name="T50" fmla="*/ 0 w 42"/>
              <a:gd name="T51" fmla="*/ 2147483647 h 43"/>
              <a:gd name="T52" fmla="*/ 0 w 42"/>
              <a:gd name="T53" fmla="*/ 2147483647 h 43"/>
              <a:gd name="T54" fmla="*/ 2147483647 w 42"/>
              <a:gd name="T55" fmla="*/ 2147483647 h 43"/>
              <a:gd name="T56" fmla="*/ 2147483647 w 42"/>
              <a:gd name="T57" fmla="*/ 2147483647 h 43"/>
              <a:gd name="T58" fmla="*/ 2147483647 w 42"/>
              <a:gd name="T59" fmla="*/ 2147483647 h 43"/>
              <a:gd name="T60" fmla="*/ 2147483647 w 42"/>
              <a:gd name="T61" fmla="*/ 2147483647 h 43"/>
              <a:gd name="T62" fmla="*/ 2147483647 w 42"/>
              <a:gd name="T63" fmla="*/ 2147483647 h 43"/>
              <a:gd name="T64" fmla="*/ 2147483647 w 42"/>
              <a:gd name="T65" fmla="*/ 2147483647 h 43"/>
              <a:gd name="T66" fmla="*/ 2147483647 w 42"/>
              <a:gd name="T67" fmla="*/ 2147483647 h 43"/>
              <a:gd name="T68" fmla="*/ 2147483647 w 42"/>
              <a:gd name="T69" fmla="*/ 0 h 43"/>
              <a:gd name="T70" fmla="*/ 2147483647 w 42"/>
              <a:gd name="T71" fmla="*/ 0 h 43"/>
              <a:gd name="T72" fmla="*/ 2147483647 w 42"/>
              <a:gd name="T73" fmla="*/ 0 h 43"/>
              <a:gd name="T74" fmla="*/ 2147483647 w 42"/>
              <a:gd name="T75" fmla="*/ 0 h 43"/>
              <a:gd name="T76" fmla="*/ 2147483647 w 42"/>
              <a:gd name="T77" fmla="*/ 0 h 43"/>
              <a:gd name="T78" fmla="*/ 2147483647 w 42"/>
              <a:gd name="T79" fmla="*/ 0 h 43"/>
              <a:gd name="T80" fmla="*/ 2147483647 w 42"/>
              <a:gd name="T81" fmla="*/ 2147483647 h 43"/>
              <a:gd name="T82" fmla="*/ 2147483647 w 42"/>
              <a:gd name="T83" fmla="*/ 2147483647 h 43"/>
              <a:gd name="T84" fmla="*/ 2147483647 w 42"/>
              <a:gd name="T85" fmla="*/ 2147483647 h 43"/>
              <a:gd name="T86" fmla="*/ 2147483647 w 42"/>
              <a:gd name="T87" fmla="*/ 2147483647 h 43"/>
              <a:gd name="T88" fmla="*/ 2147483647 w 42"/>
              <a:gd name="T89" fmla="*/ 2147483647 h 43"/>
              <a:gd name="T90" fmla="*/ 2147483647 w 42"/>
              <a:gd name="T91" fmla="*/ 2147483647 h 43"/>
              <a:gd name="T92" fmla="*/ 2147483647 w 42"/>
              <a:gd name="T93" fmla="*/ 2147483647 h 43"/>
              <a:gd name="T94" fmla="*/ 2147483647 w 42"/>
              <a:gd name="T95" fmla="*/ 2147483647 h 43"/>
              <a:gd name="T96" fmla="*/ 2147483647 w 42"/>
              <a:gd name="T97" fmla="*/ 2147483647 h 43"/>
              <a:gd name="T98" fmla="*/ 2147483647 w 42"/>
              <a:gd name="T99" fmla="*/ 2147483647 h 43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42"/>
              <a:gd name="T151" fmla="*/ 0 h 43"/>
              <a:gd name="T152" fmla="*/ 42 w 42"/>
              <a:gd name="T153" fmla="*/ 43 h 43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42" h="43">
                <a:moveTo>
                  <a:pt x="42" y="22"/>
                </a:moveTo>
                <a:lnTo>
                  <a:pt x="42" y="22"/>
                </a:lnTo>
                <a:lnTo>
                  <a:pt x="42" y="24"/>
                </a:lnTo>
                <a:lnTo>
                  <a:pt x="42" y="26"/>
                </a:lnTo>
                <a:lnTo>
                  <a:pt x="42" y="27"/>
                </a:lnTo>
                <a:lnTo>
                  <a:pt x="41" y="27"/>
                </a:lnTo>
                <a:lnTo>
                  <a:pt x="41" y="29"/>
                </a:lnTo>
                <a:lnTo>
                  <a:pt x="41" y="31"/>
                </a:lnTo>
                <a:lnTo>
                  <a:pt x="39" y="32"/>
                </a:lnTo>
                <a:lnTo>
                  <a:pt x="37" y="34"/>
                </a:lnTo>
                <a:lnTo>
                  <a:pt x="36" y="36"/>
                </a:lnTo>
                <a:lnTo>
                  <a:pt x="36" y="37"/>
                </a:lnTo>
                <a:lnTo>
                  <a:pt x="34" y="37"/>
                </a:lnTo>
                <a:lnTo>
                  <a:pt x="34" y="39"/>
                </a:lnTo>
                <a:lnTo>
                  <a:pt x="32" y="39"/>
                </a:lnTo>
                <a:lnTo>
                  <a:pt x="30" y="39"/>
                </a:lnTo>
                <a:lnTo>
                  <a:pt x="29" y="41"/>
                </a:lnTo>
                <a:lnTo>
                  <a:pt x="27" y="41"/>
                </a:lnTo>
                <a:lnTo>
                  <a:pt x="25" y="41"/>
                </a:lnTo>
                <a:lnTo>
                  <a:pt x="24" y="43"/>
                </a:lnTo>
                <a:lnTo>
                  <a:pt x="22" y="43"/>
                </a:lnTo>
                <a:lnTo>
                  <a:pt x="20" y="43"/>
                </a:lnTo>
                <a:lnTo>
                  <a:pt x="19" y="43"/>
                </a:lnTo>
                <a:lnTo>
                  <a:pt x="17" y="41"/>
                </a:lnTo>
                <a:lnTo>
                  <a:pt x="15" y="41"/>
                </a:lnTo>
                <a:lnTo>
                  <a:pt x="14" y="41"/>
                </a:lnTo>
                <a:lnTo>
                  <a:pt x="12" y="39"/>
                </a:lnTo>
                <a:lnTo>
                  <a:pt x="10" y="39"/>
                </a:lnTo>
                <a:lnTo>
                  <a:pt x="8" y="39"/>
                </a:lnTo>
                <a:lnTo>
                  <a:pt x="8" y="37"/>
                </a:lnTo>
                <a:lnTo>
                  <a:pt x="7" y="37"/>
                </a:lnTo>
                <a:lnTo>
                  <a:pt x="7" y="36"/>
                </a:lnTo>
                <a:lnTo>
                  <a:pt x="5" y="34"/>
                </a:lnTo>
                <a:lnTo>
                  <a:pt x="3" y="32"/>
                </a:lnTo>
                <a:lnTo>
                  <a:pt x="2" y="31"/>
                </a:lnTo>
                <a:lnTo>
                  <a:pt x="2" y="29"/>
                </a:lnTo>
                <a:lnTo>
                  <a:pt x="2" y="27"/>
                </a:lnTo>
                <a:lnTo>
                  <a:pt x="0" y="27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7"/>
                </a:lnTo>
                <a:lnTo>
                  <a:pt x="0" y="15"/>
                </a:lnTo>
                <a:lnTo>
                  <a:pt x="2" y="14"/>
                </a:lnTo>
                <a:lnTo>
                  <a:pt x="2" y="12"/>
                </a:lnTo>
                <a:lnTo>
                  <a:pt x="2" y="10"/>
                </a:lnTo>
                <a:lnTo>
                  <a:pt x="3" y="10"/>
                </a:lnTo>
                <a:lnTo>
                  <a:pt x="3" y="9"/>
                </a:lnTo>
                <a:lnTo>
                  <a:pt x="5" y="7"/>
                </a:lnTo>
                <a:lnTo>
                  <a:pt x="7" y="5"/>
                </a:lnTo>
                <a:lnTo>
                  <a:pt x="8" y="4"/>
                </a:lnTo>
                <a:lnTo>
                  <a:pt x="10" y="2"/>
                </a:lnTo>
                <a:lnTo>
                  <a:pt x="12" y="2"/>
                </a:lnTo>
                <a:lnTo>
                  <a:pt x="14" y="2"/>
                </a:lnTo>
                <a:lnTo>
                  <a:pt x="14" y="0"/>
                </a:lnTo>
                <a:lnTo>
                  <a:pt x="15" y="0"/>
                </a:lnTo>
                <a:lnTo>
                  <a:pt x="17" y="0"/>
                </a:lnTo>
                <a:lnTo>
                  <a:pt x="19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29" y="2"/>
                </a:lnTo>
                <a:lnTo>
                  <a:pt x="30" y="2"/>
                </a:lnTo>
                <a:lnTo>
                  <a:pt x="32" y="2"/>
                </a:lnTo>
                <a:lnTo>
                  <a:pt x="34" y="4"/>
                </a:lnTo>
                <a:lnTo>
                  <a:pt x="36" y="5"/>
                </a:lnTo>
                <a:lnTo>
                  <a:pt x="37" y="7"/>
                </a:lnTo>
                <a:lnTo>
                  <a:pt x="39" y="9"/>
                </a:lnTo>
                <a:lnTo>
                  <a:pt x="39" y="10"/>
                </a:lnTo>
                <a:lnTo>
                  <a:pt x="41" y="10"/>
                </a:lnTo>
                <a:lnTo>
                  <a:pt x="41" y="12"/>
                </a:lnTo>
                <a:lnTo>
                  <a:pt x="41" y="14"/>
                </a:lnTo>
                <a:lnTo>
                  <a:pt x="42" y="15"/>
                </a:lnTo>
                <a:lnTo>
                  <a:pt x="42" y="17"/>
                </a:lnTo>
                <a:lnTo>
                  <a:pt x="42" y="19"/>
                </a:lnTo>
                <a:lnTo>
                  <a:pt x="42" y="21"/>
                </a:lnTo>
                <a:lnTo>
                  <a:pt x="42" y="22"/>
                </a:lnTo>
                <a:close/>
              </a:path>
            </a:pathLst>
          </a:custGeom>
          <a:solidFill>
            <a:srgbClr val="FF0000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de-DE" sz="2000" b="0" dirty="0">
              <a:latin typeface="Calibri" pitchFamily="34" charset="0"/>
            </a:endParaRPr>
          </a:p>
        </p:txBody>
      </p:sp>
      <p:sp>
        <p:nvSpPr>
          <p:cNvPr id="15371" name="Textfeld 10"/>
          <p:cNvSpPr txBox="1">
            <a:spLocks noChangeArrowheads="1"/>
          </p:cNvSpPr>
          <p:nvPr/>
        </p:nvSpPr>
        <p:spPr bwMode="auto">
          <a:xfrm>
            <a:off x="2021840" y="4361815"/>
            <a:ext cx="704039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2000" b="0" dirty="0" smtClean="0">
                <a:latin typeface="Calibri" pitchFamily="34" charset="0"/>
              </a:rPr>
              <a:t>2016</a:t>
            </a:r>
            <a:endParaRPr lang="de-DE" sz="2000" b="0" dirty="0">
              <a:latin typeface="Calibri" pitchFamily="34" charset="0"/>
            </a:endParaRPr>
          </a:p>
        </p:txBody>
      </p:sp>
      <p:cxnSp>
        <p:nvCxnSpPr>
          <p:cNvPr id="15372" name="Gerade Verbindung mit Pfeil 12"/>
          <p:cNvCxnSpPr>
            <a:cxnSpLocks noChangeShapeType="1"/>
            <a:stCxn id="15371" idx="2"/>
          </p:cNvCxnSpPr>
          <p:nvPr/>
        </p:nvCxnSpPr>
        <p:spPr bwMode="auto">
          <a:xfrm>
            <a:off x="2373860" y="4761925"/>
            <a:ext cx="685571" cy="152974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none" w="sm" len="sm"/>
            <a:tailEnd type="triangle" w="med" len="lg"/>
          </a:ln>
        </p:spPr>
      </p:cxnSp>
      <p:sp>
        <p:nvSpPr>
          <p:cNvPr id="15373" name="Textfeld 14"/>
          <p:cNvSpPr txBox="1">
            <a:spLocks noChangeArrowheads="1"/>
          </p:cNvSpPr>
          <p:nvPr/>
        </p:nvSpPr>
        <p:spPr bwMode="auto">
          <a:xfrm>
            <a:off x="6270170" y="4615543"/>
            <a:ext cx="1885181" cy="707886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de-DE" sz="2000" b="0" dirty="0" smtClean="0">
                <a:latin typeface="Calibri" pitchFamily="34" charset="0"/>
              </a:rPr>
              <a:t>Nutzbare EE-Elektrizität</a:t>
            </a:r>
            <a:endParaRPr lang="de-DE" sz="2000" b="0" dirty="0">
              <a:latin typeface="Calibri" pitchFamily="34" charset="0"/>
            </a:endParaRPr>
          </a:p>
        </p:txBody>
      </p:sp>
      <p:sp>
        <p:nvSpPr>
          <p:cNvPr id="15374" name="Textfeld 15"/>
          <p:cNvSpPr txBox="1">
            <a:spLocks noChangeArrowheads="1"/>
          </p:cNvSpPr>
          <p:nvPr/>
        </p:nvSpPr>
        <p:spPr bwMode="auto">
          <a:xfrm>
            <a:off x="6202889" y="3060610"/>
            <a:ext cx="2088585" cy="40011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de-DE" sz="2000" b="0" dirty="0" smtClean="0">
                <a:latin typeface="Calibri" pitchFamily="34" charset="0"/>
              </a:rPr>
              <a:t>Überschuss-Strom</a:t>
            </a:r>
            <a:endParaRPr lang="de-DE" sz="2000" b="0" dirty="0">
              <a:latin typeface="Calibri" pitchFamily="34" charset="0"/>
            </a:endParaRPr>
          </a:p>
        </p:txBody>
      </p:sp>
      <p:sp>
        <p:nvSpPr>
          <p:cNvPr id="17" name="Textfeld 14"/>
          <p:cNvSpPr txBox="1">
            <a:spLocks noChangeArrowheads="1"/>
          </p:cNvSpPr>
          <p:nvPr/>
        </p:nvSpPr>
        <p:spPr bwMode="auto">
          <a:xfrm>
            <a:off x="1850570" y="2982685"/>
            <a:ext cx="28738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de-DE" sz="2000" dirty="0" smtClean="0">
                <a:latin typeface="Calibri" pitchFamily="34" charset="0"/>
              </a:rPr>
              <a:t>Inländische Spitzenlast</a:t>
            </a:r>
            <a:endParaRPr lang="de-DE" sz="2000" b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52046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19249" y="379413"/>
            <a:ext cx="7020486" cy="889200"/>
          </a:xfrm>
        </p:spPr>
        <p:txBody>
          <a:bodyPr/>
          <a:lstStyle/>
          <a:p>
            <a:r>
              <a:rPr lang="de-DE" dirty="0" smtClean="0"/>
              <a:t>Kosten der Energiespeicherung in Batterien</a:t>
            </a:r>
            <a:endParaRPr lang="de-DE" sz="1800" dirty="0"/>
          </a:p>
        </p:txBody>
      </p:sp>
      <p:sp>
        <p:nvSpPr>
          <p:cNvPr id="4" name="Rechteck 3"/>
          <p:cNvSpPr/>
          <p:nvPr/>
        </p:nvSpPr>
        <p:spPr>
          <a:xfrm>
            <a:off x="977500" y="1813622"/>
            <a:ext cx="783066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Ausgangsparameter einer fiktiven Batterie:</a:t>
            </a:r>
          </a:p>
          <a:p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Speicherkosten (statische Berechnung):</a:t>
            </a:r>
            <a:b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3’500 € / (10 </a:t>
            </a:r>
            <a:r>
              <a:rPr lang="de-DE" sz="2200" dirty="0">
                <a:latin typeface="Arial" panose="020B0604020202020204" pitchFamily="34" charset="0"/>
                <a:cs typeface="Arial" panose="020B0604020202020204" pitchFamily="34" charset="0"/>
              </a:rPr>
              <a:t>kWh*0,8*0.90*1000 Zyklen) </a:t>
            </a:r>
            <a:r>
              <a:rPr lang="de-DE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= 486 Euro/MWh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039215"/>
              </p:ext>
            </p:extLst>
          </p:nvPr>
        </p:nvGraphicFramePr>
        <p:xfrm>
          <a:off x="1564748" y="2525422"/>
          <a:ext cx="7172483" cy="2212876"/>
        </p:xfrm>
        <a:graphic>
          <a:graphicData uri="http://schemas.openxmlformats.org/drawingml/2006/table">
            <a:tbl>
              <a:tblPr/>
              <a:tblGrid>
                <a:gridCol w="5315602">
                  <a:extLst>
                    <a:ext uri="{9D8B030D-6E8A-4147-A177-3AD203B41FA5}">
                      <a16:colId xmlns:a16="http://schemas.microsoft.com/office/drawing/2014/main" val="1222925856"/>
                    </a:ext>
                  </a:extLst>
                </a:gridCol>
                <a:gridCol w="1856881">
                  <a:extLst>
                    <a:ext uri="{9D8B030D-6E8A-4147-A177-3AD203B41FA5}">
                      <a16:colId xmlns:a16="http://schemas.microsoft.com/office/drawing/2014/main" val="2527461905"/>
                    </a:ext>
                  </a:extLst>
                </a:gridCol>
              </a:tblGrid>
              <a:tr h="405868">
                <a:tc>
                  <a:txBody>
                    <a:bodyPr/>
                    <a:lstStyle/>
                    <a:p>
                      <a:pPr algn="l" fontAlgn="ctr"/>
                      <a:r>
                        <a:rPr lang="de-DE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Anschaffungs- und Anschlusskosten </a:t>
                      </a:r>
                      <a:r>
                        <a:rPr lang="de-DE" sz="2000" b="0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Batterie</a:t>
                      </a:r>
                      <a:endParaRPr lang="de-D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3‘500 </a:t>
                      </a:r>
                      <a:r>
                        <a:rPr lang="de-DE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€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5976"/>
                  </a:ext>
                </a:extLst>
              </a:tr>
              <a:tr h="405868">
                <a:tc>
                  <a:txBody>
                    <a:bodyPr/>
                    <a:lstStyle/>
                    <a:p>
                      <a:pPr algn="l" fontAlgn="ctr"/>
                      <a:r>
                        <a:rPr lang="de-DE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Speicherkapazität der Batterie</a:t>
                      </a:r>
                      <a:endParaRPr lang="de-D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kWh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9124301"/>
                  </a:ext>
                </a:extLst>
              </a:tr>
              <a:tr h="497636">
                <a:tc>
                  <a:txBody>
                    <a:bodyPr/>
                    <a:lstStyle/>
                    <a:p>
                      <a:pPr algn="l" fontAlgn="ctr"/>
                      <a:r>
                        <a:rPr lang="de-DE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Entladetiefe (inkl. Degradation über</a:t>
                      </a:r>
                      <a:r>
                        <a:rPr lang="de-DE" sz="2000" b="0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die Zeit</a:t>
                      </a:r>
                      <a:r>
                        <a:rPr lang="de-DE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de-D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80</a:t>
                      </a:r>
                      <a:r>
                        <a:rPr lang="de-DE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115293"/>
                  </a:ext>
                </a:extLst>
              </a:tr>
              <a:tr h="497636">
                <a:tc>
                  <a:txBody>
                    <a:bodyPr/>
                    <a:lstStyle/>
                    <a:p>
                      <a:pPr algn="l" fontAlgn="ctr"/>
                      <a:r>
                        <a:rPr lang="de-DE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Speicherwirkungsgrad (effektiv)</a:t>
                      </a:r>
                      <a:endParaRPr lang="de-D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90</a:t>
                      </a:r>
                      <a:r>
                        <a:rPr lang="de-DE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de-D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4578861"/>
                  </a:ext>
                </a:extLst>
              </a:tr>
              <a:tr h="405868">
                <a:tc>
                  <a:txBody>
                    <a:bodyPr/>
                    <a:lstStyle/>
                    <a:p>
                      <a:pPr algn="l" fontAlgn="ctr"/>
                      <a:r>
                        <a:rPr lang="de-DE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Zahl der Speicherzyklen über die Lebensdauer</a:t>
                      </a:r>
                      <a:endParaRPr lang="de-D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2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1‘000</a:t>
                      </a:r>
                      <a:endParaRPr lang="de-DE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693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00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63713" y="381000"/>
            <a:ext cx="6919245" cy="1116000"/>
          </a:xfrm>
        </p:spPr>
        <p:txBody>
          <a:bodyPr/>
          <a:lstStyle/>
          <a:p>
            <a:r>
              <a:rPr lang="de-DE" dirty="0" smtClean="0"/>
              <a:t>Elektrizitätspreis-</a:t>
            </a:r>
            <a:r>
              <a:rPr lang="de-DE" dirty="0" err="1" smtClean="0"/>
              <a:t>Spreads</a:t>
            </a:r>
            <a:r>
              <a:rPr lang="de-DE" dirty="0" smtClean="0"/>
              <a:t> in Deutschland</a:t>
            </a:r>
            <a:r>
              <a:rPr lang="de-DE" sz="1800" dirty="0" smtClean="0"/>
              <a:t/>
            </a:r>
            <a:br>
              <a:rPr lang="de-DE" sz="1800" dirty="0" smtClean="0"/>
            </a:br>
            <a:r>
              <a:rPr lang="de-DE" sz="1800" dirty="0" smtClean="0"/>
              <a:t>[Quelle: Forschungsstelle für Energiewirtschaft </a:t>
            </a:r>
            <a:r>
              <a:rPr lang="de-DE" sz="1800" dirty="0" err="1" smtClean="0"/>
              <a:t>FfE</a:t>
            </a:r>
            <a:r>
              <a:rPr lang="de-DE" sz="1800" dirty="0" smtClean="0"/>
              <a:t>]</a:t>
            </a:r>
            <a:endParaRPr lang="de-DE" sz="1800" dirty="0"/>
          </a:p>
        </p:txBody>
      </p:sp>
      <p:pic>
        <p:nvPicPr>
          <p:cNvPr id="123906" name="Picture 2" descr="Tabelle Analyse des Preissprea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30" y="1856398"/>
            <a:ext cx="8530442" cy="339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eck 2"/>
          <p:cNvSpPr/>
          <p:nvPr/>
        </p:nvSpPr>
        <p:spPr bwMode="auto">
          <a:xfrm>
            <a:off x="3457815" y="3302853"/>
            <a:ext cx="1068081" cy="960310"/>
          </a:xfrm>
          <a:prstGeom prst="rect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5" name="Rechteck 4"/>
          <p:cNvSpPr/>
          <p:nvPr/>
        </p:nvSpPr>
        <p:spPr bwMode="auto">
          <a:xfrm>
            <a:off x="5477435" y="3302853"/>
            <a:ext cx="1130834" cy="960310"/>
          </a:xfrm>
          <a:prstGeom prst="rect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7529072" y="3302853"/>
            <a:ext cx="1253778" cy="960310"/>
          </a:xfrm>
          <a:prstGeom prst="rect">
            <a:avLst/>
          </a:prstGeom>
          <a:noFill/>
          <a:ln w="2222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853845" y="5440942"/>
            <a:ext cx="80237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Achtung: 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Spreads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schrumpfen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bei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Zubau von Speicherkapazitäten (</a:t>
            </a:r>
            <a:r>
              <a:rPr lang="de-D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Kannibalisierungs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-Effekt)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275438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35512" y="379213"/>
            <a:ext cx="7642203" cy="889200"/>
          </a:xfrm>
        </p:spPr>
        <p:txBody>
          <a:bodyPr/>
          <a:lstStyle/>
          <a:p>
            <a:r>
              <a:rPr lang="de-DE" dirty="0" smtClean="0"/>
              <a:t>Förderung von Speicherkapazitäten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253516" y="1590595"/>
            <a:ext cx="7568222" cy="4819163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de-DE" sz="2200" dirty="0" smtClean="0"/>
              <a:t>Selektive Ausnahmen von Elektrizitätsabgaben und  Umlagen </a:t>
            </a:r>
            <a:r>
              <a:rPr lang="de-DE" sz="2200" dirty="0" smtClean="0">
                <a:sym typeface="Wingdings" pitchFamily="2" charset="2"/>
              </a:rPr>
              <a:t> Hoher </a:t>
            </a:r>
            <a:r>
              <a:rPr lang="de-DE" sz="2200" dirty="0" smtClean="0">
                <a:sym typeface="Wingdings" pitchFamily="2" charset="2"/>
              </a:rPr>
              <a:t>Regulierungsaufwand</a:t>
            </a:r>
            <a:r>
              <a:rPr lang="de-DE" sz="2200" dirty="0">
                <a:sym typeface="Wingdings" pitchFamily="2" charset="2"/>
              </a:rPr>
              <a:t>, aber kaum ausreichend</a:t>
            </a:r>
            <a:endParaRPr lang="de-DE" sz="2200" dirty="0" smtClean="0"/>
          </a:p>
          <a:p>
            <a:pPr>
              <a:spcBef>
                <a:spcPts val="1800"/>
              </a:spcBef>
            </a:pPr>
            <a:r>
              <a:rPr lang="de-DE" sz="2200" dirty="0" smtClean="0"/>
              <a:t>Übergang von energiebasierten zu leistungsbasierten Netz-entgelten und Umlagen </a:t>
            </a:r>
            <a:r>
              <a:rPr lang="de-DE" sz="2200" dirty="0" smtClean="0">
                <a:sym typeface="Wingdings" pitchFamily="2" charset="2"/>
              </a:rPr>
              <a:t> neuer Regulierungsansatz mit Anpassungskosten, aber kaum ausreichend</a:t>
            </a:r>
            <a:endParaRPr lang="de-DE" sz="2200" dirty="0" smtClean="0"/>
          </a:p>
          <a:p>
            <a:pPr>
              <a:spcBef>
                <a:spcPts val="1800"/>
              </a:spcBef>
            </a:pPr>
            <a:r>
              <a:rPr lang="de-DE" sz="2200" dirty="0" smtClean="0"/>
              <a:t>Ersatz von Elektrizitätsumlagen durch die Einnahmen aus der CO</a:t>
            </a:r>
            <a:r>
              <a:rPr lang="de-DE" sz="2200" baseline="-25000" dirty="0" smtClean="0"/>
              <a:t>2</a:t>
            </a:r>
            <a:r>
              <a:rPr lang="de-DE" sz="2200" dirty="0" smtClean="0"/>
              <a:t> -Bepreisung. Für Deutschland wären </a:t>
            </a:r>
            <a:r>
              <a:rPr lang="de-DE" sz="2200" dirty="0" smtClean="0"/>
              <a:t>dafür Erlöse </a:t>
            </a:r>
            <a:r>
              <a:rPr lang="de-DE" sz="2200" dirty="0" smtClean="0"/>
              <a:t>von </a:t>
            </a:r>
            <a:r>
              <a:rPr lang="de-DE" sz="2200" dirty="0" smtClean="0"/>
              <a:t>mindestens </a:t>
            </a:r>
            <a:r>
              <a:rPr lang="de-DE" sz="2200" dirty="0" smtClean="0"/>
              <a:t>40-60 Euro/t CO</a:t>
            </a:r>
            <a:r>
              <a:rPr lang="de-DE" sz="2200" baseline="-25000" dirty="0" smtClean="0"/>
              <a:t>2</a:t>
            </a:r>
            <a:r>
              <a:rPr lang="de-DE" sz="2200" dirty="0" smtClean="0"/>
              <a:t>, notwendig </a:t>
            </a:r>
            <a:r>
              <a:rPr lang="de-DE" sz="2200" dirty="0" smtClean="0">
                <a:sym typeface="Wingdings" pitchFamily="2" charset="2"/>
              </a:rPr>
              <a:t> politisch kaum </a:t>
            </a:r>
            <a:r>
              <a:rPr lang="de-DE" sz="2200" dirty="0" smtClean="0">
                <a:sym typeface="Wingdings" pitchFamily="2" charset="2"/>
              </a:rPr>
              <a:t>durchsetzbar</a:t>
            </a:r>
            <a:endParaRPr lang="de-DE" sz="2200" dirty="0" smtClean="0"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de-DE" sz="2200" dirty="0" smtClean="0">
                <a:sym typeface="Wingdings" pitchFamily="2" charset="2"/>
              </a:rPr>
              <a:t>EU-Komm. und </a:t>
            </a:r>
            <a:r>
              <a:rPr lang="de-DE" sz="2200" dirty="0" err="1" smtClean="0">
                <a:sym typeface="Wingdings" pitchFamily="2" charset="2"/>
              </a:rPr>
              <a:t>BNetzA</a:t>
            </a:r>
            <a:r>
              <a:rPr lang="de-DE" sz="2200" dirty="0" smtClean="0">
                <a:sym typeface="Wingdings" pitchFamily="2" charset="2"/>
              </a:rPr>
              <a:t> gewähren Netzbetreibern das Recht, ungedeckte Speicherkosten in die Netzentgelte zu integrieren  Elektrizitätsspeicher als </a:t>
            </a:r>
            <a:r>
              <a:rPr lang="de-DE" sz="2200" dirty="0" smtClean="0">
                <a:sym typeface="Wingdings" pitchFamily="2" charset="2"/>
              </a:rPr>
              <a:t>Netzkomponente, setzt jedoch eine Neuinterpretation </a:t>
            </a:r>
            <a:r>
              <a:rPr lang="de-DE" sz="2200" dirty="0" smtClean="0">
                <a:sym typeface="Wingdings" pitchFamily="2" charset="2"/>
              </a:rPr>
              <a:t>des </a:t>
            </a:r>
            <a:r>
              <a:rPr lang="de-DE" sz="2200" dirty="0" err="1" smtClean="0">
                <a:sym typeface="Wingdings" pitchFamily="2" charset="2"/>
              </a:rPr>
              <a:t>Unbundlings</a:t>
            </a:r>
            <a:r>
              <a:rPr lang="de-DE" sz="2200" dirty="0">
                <a:sym typeface="Wingdings" pitchFamily="2" charset="2"/>
              </a:rPr>
              <a:t> </a:t>
            </a:r>
            <a:r>
              <a:rPr lang="de-DE" sz="2200" dirty="0" smtClean="0">
                <a:sym typeface="Wingdings" pitchFamily="2" charset="2"/>
              </a:rPr>
              <a:t>voraus</a:t>
            </a:r>
            <a:endParaRPr lang="de-DE" sz="22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280774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EEG-Subventionen: Gliederung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62188" y="1647131"/>
            <a:ext cx="6559550" cy="4756844"/>
          </a:xfrm>
        </p:spPr>
        <p:txBody>
          <a:bodyPr/>
          <a:lstStyle/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Zwei Vorbemerkungen zu Subventionen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Reduktion / Beendigung der staatlichen EEG-Förderung in Deutschland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Förderung von Energiespeichern und anderen Flexibilitätsoptionen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b="1" dirty="0" smtClean="0"/>
              <a:t>Markt für Optionen im Elektrizitätsbereich?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Fazit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966311704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589088" y="381000"/>
            <a:ext cx="7127875" cy="889200"/>
          </a:xfrm>
        </p:spPr>
        <p:txBody>
          <a:bodyPr/>
          <a:lstStyle/>
          <a:p>
            <a:r>
              <a:rPr lang="de-DE" dirty="0" smtClean="0"/>
              <a:t>Optionen im Strommarkt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558976" y="1576388"/>
            <a:ext cx="7262761" cy="4827587"/>
          </a:xfrm>
          <a:ln>
            <a:noFill/>
          </a:ln>
        </p:spPr>
        <p:txBody>
          <a:bodyPr/>
          <a:lstStyle/>
          <a:p>
            <a:pPr>
              <a:spcBef>
                <a:spcPts val="2400"/>
              </a:spcBef>
            </a:pPr>
            <a:r>
              <a:rPr lang="de-DE" sz="2400" dirty="0"/>
              <a:t>Aktivs Portfolio-Management der Bilanzkreise (ca. 2600 Vollaststunden) bringt </a:t>
            </a:r>
            <a:r>
              <a:rPr lang="de-DE" sz="2400" dirty="0" smtClean="0"/>
              <a:t>bislang fast </a:t>
            </a:r>
            <a:r>
              <a:rPr lang="de-DE" sz="2400" dirty="0"/>
              <a:t>keinen </a:t>
            </a:r>
            <a:r>
              <a:rPr lang="de-DE" sz="2400" dirty="0" smtClean="0"/>
              <a:t>Preis-vorteil </a:t>
            </a:r>
            <a:r>
              <a:rPr lang="de-DE" sz="2400" dirty="0"/>
              <a:t>gegenüber den so genannten Rundum-Sorglos-Verträgen (= Call-Optionen</a:t>
            </a:r>
            <a:r>
              <a:rPr lang="de-DE" sz="2400" dirty="0" smtClean="0"/>
              <a:t>)</a:t>
            </a:r>
          </a:p>
          <a:p>
            <a:pPr>
              <a:spcBef>
                <a:spcPts val="2400"/>
              </a:spcBef>
            </a:pPr>
            <a:r>
              <a:rPr lang="de-DE" sz="2400" dirty="0"/>
              <a:t>Marktversagen?</a:t>
            </a:r>
          </a:p>
          <a:p>
            <a:pPr>
              <a:spcBef>
                <a:spcPts val="2400"/>
              </a:spcBef>
            </a:pPr>
            <a:r>
              <a:rPr lang="de-DE" sz="2400" dirty="0" smtClean="0"/>
              <a:t>Bei typischen Stromlieferverträgen </a:t>
            </a:r>
            <a:r>
              <a:rPr lang="de-DE" sz="2400" dirty="0" smtClean="0"/>
              <a:t>an </a:t>
            </a:r>
            <a:r>
              <a:rPr lang="de-DE" sz="2400" dirty="0"/>
              <a:t>Endkunden </a:t>
            </a:r>
            <a:r>
              <a:rPr lang="de-DE" sz="2400" dirty="0" smtClean="0"/>
              <a:t>handelt es sich ebenfalls um Call-Optionen </a:t>
            </a:r>
            <a:r>
              <a:rPr lang="de-DE" sz="2400" dirty="0" smtClean="0"/>
              <a:t>(&lt; 500 </a:t>
            </a:r>
            <a:r>
              <a:rPr lang="de-DE" sz="2400" dirty="0"/>
              <a:t>Vollaststunden bei </a:t>
            </a:r>
            <a:r>
              <a:rPr lang="de-DE" sz="2400" dirty="0" smtClean="0"/>
              <a:t>privaten </a:t>
            </a:r>
            <a:r>
              <a:rPr lang="de-DE" sz="2400" dirty="0"/>
              <a:t>Haushalten)</a:t>
            </a:r>
          </a:p>
          <a:p>
            <a:pPr>
              <a:spcBef>
                <a:spcPts val="2400"/>
              </a:spcBef>
            </a:pPr>
            <a:r>
              <a:rPr lang="de-DE" sz="2400" dirty="0" smtClean="0"/>
              <a:t>Bei </a:t>
            </a:r>
            <a:r>
              <a:rPr lang="de-DE" sz="2400" dirty="0" smtClean="0"/>
              <a:t>der Einspeisung von Elektrizität aus </a:t>
            </a:r>
            <a:r>
              <a:rPr lang="de-DE" sz="2400" dirty="0" smtClean="0"/>
              <a:t>nicht-steuer-baren </a:t>
            </a:r>
            <a:r>
              <a:rPr lang="de-DE" sz="2400" dirty="0"/>
              <a:t>intermittierenden </a:t>
            </a:r>
            <a:r>
              <a:rPr lang="de-DE" sz="2400" dirty="0" smtClean="0"/>
              <a:t>Erzeugungsquellen </a:t>
            </a:r>
            <a:r>
              <a:rPr lang="de-DE" sz="2400" dirty="0"/>
              <a:t>handelt es sich um </a:t>
            </a:r>
            <a:r>
              <a:rPr lang="de-DE" sz="2400" dirty="0" err="1" smtClean="0"/>
              <a:t>Put</a:t>
            </a:r>
            <a:r>
              <a:rPr lang="de-DE" sz="2400" dirty="0" smtClean="0"/>
              <a:t>-Optionen</a:t>
            </a:r>
            <a:endParaRPr lang="de-DE" sz="2400" dirty="0"/>
          </a:p>
          <a:p>
            <a:pPr>
              <a:spcBef>
                <a:spcPts val="2400"/>
              </a:spcBef>
            </a:pPr>
            <a:endParaRPr lang="de-DE" sz="2400" dirty="0" smtClean="0"/>
          </a:p>
          <a:p>
            <a:pPr>
              <a:spcBef>
                <a:spcPts val="2400"/>
              </a:spcBef>
            </a:pP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229017181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589088" y="381000"/>
            <a:ext cx="7127875" cy="889200"/>
          </a:xfrm>
        </p:spPr>
        <p:txBody>
          <a:bodyPr/>
          <a:lstStyle/>
          <a:p>
            <a:r>
              <a:rPr lang="de-DE" dirty="0" smtClean="0"/>
              <a:t>Erfolgsfaktoren für den REN-Ausbau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453352" y="1526019"/>
            <a:ext cx="7368386" cy="4877956"/>
          </a:xfrm>
          <a:ln>
            <a:noFill/>
          </a:ln>
        </p:spPr>
        <p:txBody>
          <a:bodyPr/>
          <a:lstStyle/>
          <a:p>
            <a:pPr>
              <a:spcBef>
                <a:spcPts val="2000"/>
              </a:spcBef>
            </a:pPr>
            <a:r>
              <a:rPr lang="de-DE" sz="2400" dirty="0" smtClean="0"/>
              <a:t>Erneuerbare-Energien-Gesetz (EEG)</a:t>
            </a:r>
          </a:p>
          <a:p>
            <a:pPr lvl="1">
              <a:spcBef>
                <a:spcPts val="600"/>
              </a:spcBef>
            </a:pPr>
            <a:r>
              <a:rPr lang="de-DE" sz="2400" dirty="0" smtClean="0"/>
              <a:t>Finanzhilfen, bis 2018 ohne Budgetgrenzen</a:t>
            </a:r>
          </a:p>
          <a:p>
            <a:pPr lvl="1">
              <a:spcBef>
                <a:spcPts val="600"/>
              </a:spcBef>
            </a:pPr>
            <a:r>
              <a:rPr lang="de-DE" sz="2400" dirty="0" smtClean="0"/>
              <a:t>Förderung direkt durch Elektrizitätsverbraucher (und nicht durch den Bundeshaushalt)</a:t>
            </a:r>
          </a:p>
          <a:p>
            <a:pPr lvl="1">
              <a:spcBef>
                <a:spcPts val="600"/>
              </a:spcBef>
            </a:pPr>
            <a:r>
              <a:rPr lang="de-DE" sz="2400" dirty="0" smtClean="0"/>
              <a:t>Keine relevante Opposition durch die Wirtschaft (wegen der “besonderen </a:t>
            </a:r>
            <a:r>
              <a:rPr lang="de-DE" sz="2400" dirty="0" smtClean="0"/>
              <a:t>Ausgleichsregelung</a:t>
            </a:r>
            <a:r>
              <a:rPr lang="de-DE" sz="2400" dirty="0" smtClean="0"/>
              <a:t>”)</a:t>
            </a:r>
          </a:p>
          <a:p>
            <a:pPr lvl="1">
              <a:spcBef>
                <a:spcPts val="600"/>
              </a:spcBef>
            </a:pPr>
            <a:endParaRPr lang="de-DE" sz="2400" dirty="0" smtClean="0"/>
          </a:p>
          <a:p>
            <a:pPr>
              <a:spcBef>
                <a:spcPts val="2400"/>
              </a:spcBef>
            </a:pPr>
            <a:r>
              <a:rPr lang="de-DE" sz="2400" dirty="0" smtClean="0"/>
              <a:t>Günstige </a:t>
            </a:r>
            <a:r>
              <a:rPr lang="de-DE" sz="2400" dirty="0"/>
              <a:t>Zinssätze bei guter Fremdkapital-Versorgung</a:t>
            </a:r>
          </a:p>
          <a:p>
            <a:pPr>
              <a:spcBef>
                <a:spcPts val="2400"/>
              </a:spcBef>
            </a:pPr>
            <a:r>
              <a:rPr lang="de-DE" sz="2400" dirty="0" smtClean="0"/>
              <a:t>Motiviert durch die Anti-AKW-Bewegung sind zahllose „Startups“ entstanden, die sich der Technologie-entwicklung verschrieben haben</a:t>
            </a:r>
          </a:p>
        </p:txBody>
      </p:sp>
    </p:spTree>
    <p:extLst>
      <p:ext uri="{BB962C8B-B14F-4D97-AF65-F5344CB8AC3E}">
        <p14:creationId xmlns:p14="http://schemas.microsoft.com/office/powerpoint/2010/main" val="320336853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682750" y="381000"/>
            <a:ext cx="6940466" cy="917575"/>
          </a:xfrm>
        </p:spPr>
        <p:txBody>
          <a:bodyPr/>
          <a:lstStyle/>
          <a:p>
            <a:r>
              <a:rPr lang="de-DE" altLang="en-US" dirty="0" smtClean="0"/>
              <a:t>Bepreisung von Call-Optionen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2286000" y="1557338"/>
            <a:ext cx="0" cy="406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rot="10800000">
            <a:off x="2286000" y="5621338"/>
            <a:ext cx="518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V="1">
            <a:off x="4648200" y="2481263"/>
            <a:ext cx="2971800" cy="31400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>
            <a:off x="2286000" y="5621338"/>
            <a:ext cx="23622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6995503" y="3104057"/>
            <a:ext cx="1651935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 b="0" dirty="0">
                <a:latin typeface="Arial" panose="020B0604020202020204" pitchFamily="34" charset="0"/>
              </a:rPr>
              <a:t>innerer Wert </a:t>
            </a:r>
            <a:r>
              <a:rPr lang="de-DE" altLang="en-US" sz="1600" b="0" dirty="0" smtClean="0">
                <a:latin typeface="Arial" panose="020B0604020202020204" pitchFamily="34" charset="0"/>
              </a:rPr>
              <a:t>des Strom-liefervertrags</a:t>
            </a:r>
            <a:endParaRPr lang="de-DE" altLang="en-US" sz="1600" b="0" dirty="0">
              <a:latin typeface="Book Antiqua" panose="02040602050305030304" pitchFamily="18" charset="0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7406034" y="5394325"/>
            <a:ext cx="1347441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 b="0" dirty="0" smtClean="0">
                <a:latin typeface="Arial" panose="020B0604020202020204" pitchFamily="34" charset="0"/>
              </a:rPr>
              <a:t>Erwarteter Spotpreis (Preis des </a:t>
            </a:r>
            <a:r>
              <a:rPr lang="de-DE" altLang="en-US" sz="1600" b="0" i="1" dirty="0" err="1" smtClean="0">
                <a:latin typeface="Arial" panose="020B0604020202020204" pitchFamily="34" charset="0"/>
              </a:rPr>
              <a:t>Underlyings</a:t>
            </a:r>
            <a:r>
              <a:rPr lang="de-DE" altLang="en-US" sz="1600" dirty="0" smtClean="0">
                <a:latin typeface="Arial" panose="020B0604020202020204" pitchFamily="34" charset="0"/>
              </a:rPr>
              <a:t>)</a:t>
            </a:r>
            <a:endParaRPr lang="de-DE" altLang="en-US" sz="1600" b="0" dirty="0">
              <a:latin typeface="Book Antiqua" panose="02040602050305030304" pitchFamily="18" charset="0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438400" y="5621338"/>
            <a:ext cx="1828800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 b="0" i="1">
                <a:latin typeface="Arial" panose="020B0604020202020204" pitchFamily="34" charset="0"/>
              </a:rPr>
              <a:t>out of the money</a:t>
            </a:r>
            <a:endParaRPr lang="de-DE" altLang="en-US" sz="1600" b="0">
              <a:latin typeface="Book Antiqua" panose="02040602050305030304" pitchFamily="18" charset="0"/>
            </a:endParaRP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5508625" y="5621338"/>
            <a:ext cx="1654175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 b="0" i="1">
                <a:latin typeface="Arial" panose="020B0604020202020204" pitchFamily="34" charset="0"/>
              </a:rPr>
              <a:t>in the money</a:t>
            </a:r>
            <a:endParaRPr lang="de-DE" altLang="en-US" sz="1600" b="0">
              <a:latin typeface="Book Antiqua" panose="02040602050305030304" pitchFamily="18" charset="0"/>
            </a:endParaRPr>
          </a:p>
        </p:txBody>
      </p:sp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4118385" y="5621338"/>
            <a:ext cx="1477016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 b="0" dirty="0" smtClean="0">
                <a:latin typeface="Arial" panose="020B0604020202020204" pitchFamily="34" charset="0"/>
              </a:rPr>
              <a:t>Vereinbarter Strompreis </a:t>
            </a:r>
            <a:r>
              <a:rPr lang="de-DE" altLang="en-US" sz="1600" b="0" i="1" dirty="0">
                <a:latin typeface="Arial" panose="020B0604020202020204" pitchFamily="34" charset="0"/>
              </a:rPr>
              <a:t>E</a:t>
            </a:r>
            <a:r>
              <a:rPr lang="de-DE" altLang="en-US" sz="1600" b="0" i="1" baseline="-25000" dirty="0">
                <a:latin typeface="Arial" panose="020B0604020202020204" pitchFamily="34" charset="0"/>
              </a:rPr>
              <a:t>T</a:t>
            </a:r>
            <a:r>
              <a:rPr lang="de-DE" altLang="en-US" sz="1600" b="0" i="1" dirty="0">
                <a:latin typeface="Arial" panose="020B0604020202020204" pitchFamily="34" charset="0"/>
              </a:rPr>
              <a:t> </a:t>
            </a:r>
            <a:r>
              <a:rPr lang="de-DE" altLang="en-US" sz="1600" b="0" dirty="0" smtClean="0">
                <a:latin typeface="Arial" panose="020B0604020202020204" pitchFamily="34" charset="0"/>
              </a:rPr>
              <a:t>(Terminpreis)</a:t>
            </a:r>
            <a:endParaRPr lang="de-DE" altLang="en-US" sz="1600" b="0" dirty="0">
              <a:latin typeface="Book Antiqua" panose="02040602050305030304" pitchFamily="18" charset="0"/>
            </a:endParaRPr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6400800" y="3219450"/>
            <a:ext cx="0" cy="24018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AutoShape 13"/>
          <p:cNvSpPr>
            <a:spLocks noChangeArrowheads="1"/>
          </p:cNvSpPr>
          <p:nvPr/>
        </p:nvSpPr>
        <p:spPr bwMode="auto">
          <a:xfrm>
            <a:off x="4572000" y="4605338"/>
            <a:ext cx="76200" cy="1016000"/>
          </a:xfrm>
          <a:prstGeom prst="upDownArrow">
            <a:avLst>
              <a:gd name="adj1" fmla="val 0"/>
              <a:gd name="adj2" fmla="val 250000"/>
            </a:avLst>
          </a:prstGeom>
          <a:noFill/>
          <a:ln w="9525">
            <a:solidFill>
              <a:schemeClr val="tx1"/>
            </a:solidFill>
            <a:prstDash val="sysDot"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en-US" altLang="en-US">
              <a:latin typeface="Book Antiqua" panose="02040602050305030304" pitchFamily="18" charset="0"/>
            </a:endParaRPr>
          </a:p>
        </p:txBody>
      </p:sp>
      <p:sp>
        <p:nvSpPr>
          <p:cNvPr id="11278" name="Freeform 14"/>
          <p:cNvSpPr>
            <a:spLocks/>
          </p:cNvSpPr>
          <p:nvPr/>
        </p:nvSpPr>
        <p:spPr bwMode="auto">
          <a:xfrm>
            <a:off x="2286000" y="2481263"/>
            <a:ext cx="4953000" cy="2908300"/>
          </a:xfrm>
          <a:custGeom>
            <a:avLst/>
            <a:gdLst>
              <a:gd name="T0" fmla="*/ 0 w 3120"/>
              <a:gd name="T1" fmla="*/ 2147483647 h 1511"/>
              <a:gd name="T2" fmla="*/ 1721267513 w 3120"/>
              <a:gd name="T3" fmla="*/ 2147483647 h 1511"/>
              <a:gd name="T4" fmla="*/ 2147483647 w 3120"/>
              <a:gd name="T5" fmla="*/ 2147483647 h 1511"/>
              <a:gd name="T6" fmla="*/ 2147483647 w 3120"/>
              <a:gd name="T7" fmla="*/ 1956065607 h 1511"/>
              <a:gd name="T8" fmla="*/ 2147483647 w 3120"/>
              <a:gd name="T9" fmla="*/ 0 h 15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120"/>
              <a:gd name="T16" fmla="*/ 0 h 1511"/>
              <a:gd name="T17" fmla="*/ 3120 w 3120"/>
              <a:gd name="T18" fmla="*/ 1511 h 151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120" h="1511">
                <a:moveTo>
                  <a:pt x="0" y="1511"/>
                </a:moveTo>
                <a:cubicBezTo>
                  <a:pt x="112" y="1492"/>
                  <a:pt x="443" y="1466"/>
                  <a:pt x="683" y="1398"/>
                </a:cubicBezTo>
                <a:cubicBezTo>
                  <a:pt x="923" y="1330"/>
                  <a:pt x="1154" y="1249"/>
                  <a:pt x="1440" y="1104"/>
                </a:cubicBezTo>
                <a:cubicBezTo>
                  <a:pt x="1726" y="959"/>
                  <a:pt x="2120" y="712"/>
                  <a:pt x="2400" y="528"/>
                </a:cubicBezTo>
                <a:cubicBezTo>
                  <a:pt x="2680" y="344"/>
                  <a:pt x="3000" y="88"/>
                  <a:pt x="312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2286000" y="1741488"/>
            <a:ext cx="23145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800" b="0" dirty="0" smtClean="0">
                <a:latin typeface="Arial" panose="020B0604020202020204" pitchFamily="34" charset="0"/>
              </a:rPr>
              <a:t>Wert der </a:t>
            </a:r>
            <a:r>
              <a:rPr lang="de-DE" altLang="en-US" sz="1800" b="0" i="1" dirty="0" smtClean="0">
                <a:latin typeface="Arial" panose="020B0604020202020204" pitchFamily="34" charset="0"/>
              </a:rPr>
              <a:t>Call</a:t>
            </a:r>
            <a:r>
              <a:rPr lang="de-DE" altLang="en-US" sz="1800" b="0" dirty="0" smtClean="0">
                <a:latin typeface="Arial" panose="020B0604020202020204" pitchFamily="34" charset="0"/>
              </a:rPr>
              <a:t>-Option</a:t>
            </a:r>
            <a:endParaRPr lang="de-DE" altLang="en-US" sz="1800" b="0" dirty="0">
              <a:latin typeface="Book Antiqua" panose="02040602050305030304" pitchFamily="18" charset="0"/>
            </a:endParaRP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2514600" y="3497263"/>
            <a:ext cx="23622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de-DE" altLang="en-US" sz="1600" b="0">
                <a:latin typeface="Arial" panose="020B0604020202020204" pitchFamily="34" charset="0"/>
              </a:rPr>
              <a:t>Aufgeld einer Option ist maximal, wenn die Option </a:t>
            </a:r>
            <a:r>
              <a:rPr lang="de-DE" altLang="en-US" sz="1600" b="0" i="1">
                <a:latin typeface="Arial" panose="020B0604020202020204" pitchFamily="34" charset="0"/>
              </a:rPr>
              <a:t>at the money</a:t>
            </a:r>
            <a:r>
              <a:rPr lang="de-DE" altLang="en-US" sz="1600" b="0">
                <a:latin typeface="Arial" panose="020B0604020202020204" pitchFamily="34" charset="0"/>
              </a:rPr>
              <a:t> ist</a:t>
            </a:r>
            <a:endParaRPr lang="de-DE" altLang="en-US" sz="1600" b="0">
              <a:latin typeface="Book Antiqua" panose="02040602050305030304" pitchFamily="18" charset="0"/>
            </a:endParaRP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2894591" y="5004883"/>
            <a:ext cx="1719798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90000"/>
              </a:lnSpc>
              <a:spcBef>
                <a:spcPct val="50000"/>
              </a:spcBef>
              <a:buClrTx/>
              <a:buFontTx/>
              <a:buNone/>
            </a:pPr>
            <a:r>
              <a:rPr lang="de-DE" altLang="en-US" sz="1600" b="0" dirty="0" smtClean="0">
                <a:latin typeface="Arial" panose="020B0604020202020204" pitchFamily="34" charset="0"/>
              </a:rPr>
              <a:t>Aufgeld</a:t>
            </a:r>
            <a:br>
              <a:rPr lang="de-DE" altLang="en-US" sz="1600" b="0" dirty="0" smtClean="0">
                <a:latin typeface="Arial" panose="020B0604020202020204" pitchFamily="34" charset="0"/>
              </a:rPr>
            </a:br>
            <a:r>
              <a:rPr lang="de-DE" altLang="en-US" sz="1600" b="0" dirty="0" smtClean="0">
                <a:latin typeface="Arial" panose="020B0604020202020204" pitchFamily="34" charset="0"/>
              </a:rPr>
              <a:t>(Optionsprämie)</a:t>
            </a:r>
            <a:endParaRPr lang="de-DE" altLang="en-US" sz="1600" b="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8877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682750" y="381000"/>
            <a:ext cx="6775450" cy="917575"/>
          </a:xfrm>
        </p:spPr>
        <p:txBody>
          <a:bodyPr/>
          <a:lstStyle/>
          <a:p>
            <a:r>
              <a:rPr lang="de-DE" altLang="en-US" smtClean="0"/>
              <a:t>Black-Scholes-Formel für Call-Optionen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908175" y="1419394"/>
            <a:ext cx="6999655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en-US" sz="2000" b="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Unter idealisierten Bedingungen lassen sich Optionspreise mittels der Black-Scholes-Formel berechnen</a:t>
            </a:r>
            <a:r>
              <a:rPr lang="de-DE" altLang="en-US" sz="2000" b="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Beispiel </a:t>
            </a:r>
            <a:br>
              <a:rPr lang="de-DE" altLang="en-US" sz="2000" b="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de-DE" altLang="en-US" sz="1800" b="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Call-Option </a:t>
            </a:r>
            <a:r>
              <a:rPr lang="de-DE" altLang="en-US" sz="1800" b="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de-DE" altLang="en-US" sz="1800" b="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de-DE" altLang="en-US" sz="1800" b="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steht für die kumulierte Normalverteilung):</a:t>
            </a:r>
            <a:endParaRPr lang="de-DE" altLang="en-US" sz="1800" b="0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19834"/>
              </p:ext>
            </p:extLst>
          </p:nvPr>
        </p:nvGraphicFramePr>
        <p:xfrm>
          <a:off x="2479623" y="2634293"/>
          <a:ext cx="3786187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Formel" r:id="rId3" imgW="2654300" imgH="241300" progId="Equation.DSMT4">
                  <p:embed/>
                </p:oleObj>
              </mc:Choice>
              <mc:Fallback>
                <p:oleObj name="Formel" r:id="rId3" imgW="2654300" imgH="241300" progId="Equation.DSMT4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23" y="2634293"/>
                        <a:ext cx="3786187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8827759"/>
              </p:ext>
            </p:extLst>
          </p:nvPr>
        </p:nvGraphicFramePr>
        <p:xfrm>
          <a:off x="2479623" y="3212143"/>
          <a:ext cx="28257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Formel" r:id="rId5" imgW="2006600" imgH="673100" progId="Equation.DSMT4">
                  <p:embed/>
                </p:oleObj>
              </mc:Choice>
              <mc:Fallback>
                <p:oleObj name="Formel" r:id="rId5" imgW="2006600" imgH="673100" progId="Equation.DSMT4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23" y="3212143"/>
                        <a:ext cx="282575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-18167" y="517530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b="0" noProof="1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447221" y="5239944"/>
            <a:ext cx="575689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tabLst>
                <a:tab pos="9001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tabLst>
                <a:tab pos="9001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tabLst>
                <a:tab pos="900113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tabLst>
                <a:tab pos="90011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tabLst>
                <a:tab pos="90011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tabLst>
                <a:tab pos="90011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tabLst>
                <a:tab pos="90011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tabLst>
                <a:tab pos="90011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tabLst>
                <a:tab pos="900113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en-US" sz="1600" b="0" i="1" dirty="0">
                <a:latin typeface="Arial" panose="020B0604020202020204" pitchFamily="34" charset="0"/>
              </a:rPr>
              <a:t>P</a:t>
            </a:r>
            <a:r>
              <a:rPr lang="de-DE" altLang="en-US" sz="1600" b="0" i="1" baseline="-25000" dirty="0">
                <a:latin typeface="Arial" panose="020B0604020202020204" pitchFamily="34" charset="0"/>
              </a:rPr>
              <a:t>t</a:t>
            </a:r>
            <a:r>
              <a:rPr lang="de-DE" altLang="en-US" sz="1600" b="0" dirty="0">
                <a:latin typeface="Arial" panose="020B0604020202020204" pitchFamily="34" charset="0"/>
              </a:rPr>
              <a:t>	aktueller </a:t>
            </a:r>
            <a:r>
              <a:rPr lang="de-DE" altLang="en-US" sz="1600" dirty="0">
                <a:latin typeface="Arial" panose="020B0604020202020204" pitchFamily="34" charset="0"/>
              </a:rPr>
              <a:t>Marktpreis </a:t>
            </a:r>
            <a:r>
              <a:rPr lang="de-DE" altLang="en-US" sz="1600" dirty="0" smtClean="0">
                <a:latin typeface="Arial" panose="020B0604020202020204" pitchFamily="34" charset="0"/>
              </a:rPr>
              <a:t>zum Zeitpunkt </a:t>
            </a:r>
            <a:r>
              <a:rPr lang="de-DE" altLang="en-US" sz="1600" i="1" dirty="0">
                <a:latin typeface="Arial" panose="020B0604020202020204" pitchFamily="34" charset="0"/>
              </a:rPr>
              <a:t>t</a:t>
            </a:r>
            <a:r>
              <a:rPr lang="de-DE" altLang="en-US" sz="1600" b="0" dirty="0" smtClean="0">
                <a:latin typeface="Arial" panose="020B0604020202020204" pitchFamily="34" charset="0"/>
              </a:rPr>
              <a:t> (Spotpreis)</a:t>
            </a:r>
            <a:endParaRPr lang="de-DE" altLang="en-US" sz="1600" b="0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en-US" sz="1600" b="0" i="1" dirty="0">
                <a:latin typeface="Arial" panose="020B0604020202020204" pitchFamily="34" charset="0"/>
              </a:rPr>
              <a:t>E</a:t>
            </a:r>
            <a:r>
              <a:rPr lang="de-DE" altLang="en-US" sz="1600" b="0" i="1" baseline="-25000" dirty="0">
                <a:latin typeface="Arial" panose="020B0604020202020204" pitchFamily="34" charset="0"/>
              </a:rPr>
              <a:t>T</a:t>
            </a:r>
            <a:r>
              <a:rPr lang="de-DE" altLang="en-US" sz="1600" b="0" dirty="0">
                <a:latin typeface="Arial" panose="020B0604020202020204" pitchFamily="34" charset="0"/>
              </a:rPr>
              <a:t>	Ausübungspreis der Option zum Verfallszeitpunkt </a:t>
            </a:r>
            <a:r>
              <a:rPr lang="de-DE" altLang="en-US" sz="1600" b="0" i="1" dirty="0">
                <a:latin typeface="Arial" panose="020B0604020202020204" pitchFamily="34" charset="0"/>
              </a:rPr>
              <a:t>T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de-DE" altLang="en-US" sz="1600" b="0" i="1" dirty="0">
                <a:latin typeface="Arial" panose="020B0604020202020204" pitchFamily="34" charset="0"/>
              </a:rPr>
              <a:t>i</a:t>
            </a:r>
            <a:r>
              <a:rPr lang="de-DE" altLang="en-US" sz="1600" b="0" dirty="0">
                <a:latin typeface="Arial" panose="020B0604020202020204" pitchFamily="34" charset="0"/>
              </a:rPr>
              <a:t>	risikofreier </a:t>
            </a:r>
            <a:r>
              <a:rPr lang="de-DE" altLang="en-US" sz="1600" b="0" dirty="0" smtClean="0">
                <a:latin typeface="Arial" panose="020B0604020202020204" pitchFamily="34" charset="0"/>
              </a:rPr>
              <a:t>Zins</a:t>
            </a:r>
            <a:br>
              <a:rPr lang="de-DE" altLang="en-US" sz="1600" b="0" dirty="0" smtClean="0">
                <a:latin typeface="Arial" panose="020B0604020202020204" pitchFamily="34" charset="0"/>
              </a:rPr>
            </a:br>
            <a:r>
              <a:rPr lang="de-DE" altLang="en-US" sz="1600" b="0" i="1" dirty="0" smtClean="0">
                <a:latin typeface="Arial" panose="020B0604020202020204" pitchFamily="34" charset="0"/>
                <a:sym typeface="Symbol" panose="05050102010706020507" pitchFamily="18" charset="2"/>
              </a:rPr>
              <a:t></a:t>
            </a:r>
            <a:r>
              <a:rPr lang="de-DE" altLang="en-US" sz="1600" b="0" i="1" dirty="0" smtClean="0">
                <a:latin typeface="Arial" panose="020B0604020202020204" pitchFamily="34" charset="0"/>
              </a:rPr>
              <a:t> </a:t>
            </a:r>
            <a:r>
              <a:rPr lang="de-DE" altLang="en-US" sz="1600" b="0" i="1" dirty="0">
                <a:latin typeface="Arial" panose="020B0604020202020204" pitchFamily="34" charset="0"/>
                <a:sym typeface="Symbol" panose="05050102010706020507" pitchFamily="18" charset="2"/>
              </a:rPr>
              <a:t>	</a:t>
            </a:r>
            <a:r>
              <a:rPr lang="de-DE" altLang="en-US" sz="1600" b="0" dirty="0" err="1">
                <a:latin typeface="Arial" panose="020B0604020202020204" pitchFamily="34" charset="0"/>
                <a:sym typeface="Symbol" panose="05050102010706020507" pitchFamily="18" charset="2"/>
              </a:rPr>
              <a:t>annualisierte</a:t>
            </a:r>
            <a:r>
              <a:rPr lang="de-DE" altLang="en-US" sz="1600" b="0" dirty="0">
                <a:latin typeface="Arial" panose="020B0604020202020204" pitchFamily="34" charset="0"/>
                <a:sym typeface="Symbol" panose="05050102010706020507" pitchFamily="18" charset="2"/>
              </a:rPr>
              <a:t> Volatilität </a:t>
            </a:r>
            <a:r>
              <a:rPr lang="de-DE" altLang="en-US" sz="1600" b="0" dirty="0" smtClean="0">
                <a:latin typeface="Arial" panose="020B0604020202020204" pitchFamily="34" charset="0"/>
                <a:sym typeface="Symbol" panose="05050102010706020507" pitchFamily="18" charset="2"/>
              </a:rPr>
              <a:t>der Spotpreise (</a:t>
            </a:r>
            <a:r>
              <a:rPr lang="de-DE" altLang="en-US" sz="1600" b="0" i="1" dirty="0" err="1" smtClean="0">
                <a:latin typeface="Arial" panose="020B0604020202020204" pitchFamily="34" charset="0"/>
                <a:sym typeface="Symbol" panose="05050102010706020507" pitchFamily="18" charset="2"/>
              </a:rPr>
              <a:t>Underlying</a:t>
            </a:r>
            <a:r>
              <a:rPr lang="de-DE" altLang="en-US" sz="1600" b="0" dirty="0" smtClean="0">
                <a:latin typeface="Arial" panose="020B0604020202020204" pitchFamily="34" charset="0"/>
                <a:sym typeface="Symbol" panose="05050102010706020507" pitchFamily="18" charset="2"/>
              </a:rPr>
              <a:t>)</a:t>
            </a:r>
            <a:endParaRPr lang="de-DE" altLang="en-US" sz="1600" b="0" i="1" dirty="0">
              <a:latin typeface="Arial" panose="020B0604020202020204" pitchFamily="34" charset="0"/>
              <a:sym typeface="Symbol" panose="05050102010706020507" pitchFamily="18" charset="2"/>
            </a:endParaRPr>
          </a:p>
        </p:txBody>
      </p:sp>
      <p:graphicFrame>
        <p:nvGraphicFramePr>
          <p:cNvPr id="10248" name="Object 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1413163"/>
              </p:ext>
            </p:extLst>
          </p:nvPr>
        </p:nvGraphicFramePr>
        <p:xfrm>
          <a:off x="2481210" y="4183693"/>
          <a:ext cx="484028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Formel" r:id="rId7" imgW="3073400" imgH="673100" progId="Equation.DSMT4">
                  <p:embed/>
                </p:oleObj>
              </mc:Choice>
              <mc:Fallback>
                <p:oleObj name="Formel" r:id="rId7" imgW="3073400" imgH="673100" progId="Equation.DSMT4">
                  <p:embed/>
                  <p:pic>
                    <p:nvPicPr>
                      <p:cNvPr id="1024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10" y="4183693"/>
                        <a:ext cx="484028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276050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654175" y="381000"/>
            <a:ext cx="7072313" cy="887413"/>
          </a:xfrm>
        </p:spPr>
        <p:txBody>
          <a:bodyPr/>
          <a:lstStyle/>
          <a:p>
            <a:r>
              <a:rPr lang="de-DE" altLang="en-US" dirty="0" smtClean="0"/>
              <a:t>Beispiel: Year-</a:t>
            </a:r>
            <a:r>
              <a:rPr lang="de-DE" altLang="en-US" dirty="0" err="1" smtClean="0"/>
              <a:t>ahead</a:t>
            </a:r>
            <a:r>
              <a:rPr lang="de-DE" altLang="en-US" dirty="0" smtClean="0"/>
              <a:t>-Call</a:t>
            </a:r>
          </a:p>
        </p:txBody>
      </p:sp>
      <p:graphicFrame>
        <p:nvGraphicFramePr>
          <p:cNvPr id="384167" name="Group 1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804925"/>
              </p:ext>
            </p:extLst>
          </p:nvPr>
        </p:nvGraphicFramePr>
        <p:xfrm>
          <a:off x="927836" y="1589581"/>
          <a:ext cx="7913688" cy="3908425"/>
        </p:xfrm>
        <a:graphic>
          <a:graphicData uri="http://schemas.openxmlformats.org/drawingml/2006/table">
            <a:tbl>
              <a:tblPr/>
              <a:tblGrid>
                <a:gridCol w="2101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1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2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9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 Inputs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Situation am 20.08.2021</a:t>
                      </a: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6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Ø </a:t>
                      </a:r>
                      <a:r>
                        <a:rPr kumimoji="0" lang="de-DE" sz="18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Intraday</a:t>
                      </a: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-Preis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90,- EUR/MWh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de-DE" sz="1800" b="0" i="0" u="none" strike="noStrike" cap="none" normalizeH="0" baseline="-30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 </a:t>
                      </a: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= 1,288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6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Vereinbarter Strompreis</a:t>
                      </a:r>
                      <a:b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</a:b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(Year-</a:t>
                      </a:r>
                      <a:r>
                        <a:rPr kumimoji="0" lang="de-DE" sz="18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ahead</a:t>
                      </a: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)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E</a:t>
                      </a:r>
                      <a:r>
                        <a:rPr kumimoji="0" lang="de-DE" sz="1800" b="0" i="1" u="none" strike="noStrike" cap="none" normalizeH="0" baseline="-30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60 EUR/MWh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Times New Roman" pitchFamily="18" charset="0"/>
                        <a:sym typeface="Symbol" pitchFamily="18" charset="2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de-DE" sz="1800" b="0" i="0" u="none" strike="noStrike" cap="none" normalizeH="0" baseline="-30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= -0,901688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Volatilität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σ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57 Prozent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de-DE" sz="1800" b="0" i="0" u="none" strike="noStrike" cap="none" normalizeH="0" baseline="-30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1</a:t>
                      </a: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) = 0,901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Risikofreier Zins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i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0,0 Prozent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(</a:t>
                      </a: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de-DE" sz="1800" b="0" i="0" u="none" strike="noStrike" cap="none" normalizeH="0" baseline="-3000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) = 0,184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64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Mittlere Vertrags-laufzeit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T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365/2 Tage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1800" b="0" i="1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CALL</a:t>
                      </a:r>
                      <a:r>
                        <a:rPr kumimoji="0" lang="de-DE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 = 71,58 EUR/MWh</a:t>
                      </a:r>
                      <a:endParaRPr kumimoji="0" lang="de-DE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352" name="Rectangle 160"/>
          <p:cNvSpPr>
            <a:spLocks noChangeArrowheads="1"/>
          </p:cNvSpPr>
          <p:nvPr/>
        </p:nvSpPr>
        <p:spPr bwMode="auto">
          <a:xfrm>
            <a:off x="0" y="46513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de-DE" altLang="en-US" b="0"/>
          </a:p>
        </p:txBody>
      </p:sp>
      <p:sp>
        <p:nvSpPr>
          <p:cNvPr id="5" name="Rechteck 4"/>
          <p:cNvSpPr/>
          <p:nvPr/>
        </p:nvSpPr>
        <p:spPr>
          <a:xfrm>
            <a:off x="865956" y="5531776"/>
            <a:ext cx="80237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Aufgeld (hier 11,58 Euro/MWh) würde </a:t>
            </a:r>
            <a:b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mit steigender Volatilität ebenfalls steigen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796602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589088" y="381000"/>
            <a:ext cx="7127875" cy="889200"/>
          </a:xfrm>
        </p:spPr>
        <p:txBody>
          <a:bodyPr/>
          <a:lstStyle/>
          <a:p>
            <a:r>
              <a:rPr lang="de-DE" dirty="0" smtClean="0"/>
              <a:t>Statt </a:t>
            </a:r>
            <a:r>
              <a:rPr lang="de-DE" dirty="0" smtClean="0"/>
              <a:t>Options-Bepreisung Mengensteuerung?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558976" y="1459408"/>
            <a:ext cx="7262761" cy="4944568"/>
          </a:xfrm>
          <a:ln>
            <a:noFill/>
          </a:ln>
        </p:spPr>
        <p:txBody>
          <a:bodyPr/>
          <a:lstStyle/>
          <a:p>
            <a:pPr>
              <a:spcBef>
                <a:spcPts val="2400"/>
              </a:spcBef>
            </a:pPr>
            <a:r>
              <a:rPr lang="de-DE" sz="2400" dirty="0" smtClean="0"/>
              <a:t>Lieferverträge </a:t>
            </a:r>
            <a:r>
              <a:rPr lang="de-DE" sz="2400" dirty="0" smtClean="0"/>
              <a:t>mit Unterbrechungsklauseln</a:t>
            </a:r>
            <a:r>
              <a:rPr lang="de-DE" sz="2400" dirty="0"/>
              <a:t>,</a:t>
            </a:r>
            <a:r>
              <a:rPr lang="de-DE" sz="2400" dirty="0" smtClean="0"/>
              <a:t> als </a:t>
            </a:r>
            <a:r>
              <a:rPr lang="de-DE" sz="2400" dirty="0" smtClean="0"/>
              <a:t>Alter-native </a:t>
            </a:r>
            <a:r>
              <a:rPr lang="de-DE" sz="2400" dirty="0" smtClean="0"/>
              <a:t>zu den (</a:t>
            </a:r>
            <a:r>
              <a:rPr lang="de-DE" sz="2400" dirty="0" smtClean="0"/>
              <a:t>teurer werdenden) Standard-Strom-lieferverträgen</a:t>
            </a:r>
            <a:endParaRPr lang="de-DE" sz="2400" dirty="0" smtClean="0"/>
          </a:p>
          <a:p>
            <a:pPr lvl="1">
              <a:spcBef>
                <a:spcPts val="2400"/>
              </a:spcBef>
            </a:pPr>
            <a:r>
              <a:rPr lang="de-DE" sz="2000" dirty="0" smtClean="0"/>
              <a:t>Beispiel: Unter </a:t>
            </a:r>
            <a:r>
              <a:rPr lang="de-DE" sz="2000" dirty="0" smtClean="0"/>
              <a:t>dem Stichwort „Spitzenglättung“ hat das </a:t>
            </a:r>
            <a:r>
              <a:rPr lang="de-DE" sz="2000" dirty="0" err="1" smtClean="0"/>
              <a:t>BMWi</a:t>
            </a:r>
            <a:r>
              <a:rPr lang="de-DE" sz="2000" dirty="0" smtClean="0"/>
              <a:t> eine </a:t>
            </a:r>
            <a:r>
              <a:rPr lang="de-DE" sz="2000" dirty="0"/>
              <a:t>Änderung von § 14 a </a:t>
            </a:r>
            <a:r>
              <a:rPr lang="de-DE" sz="2000" dirty="0" smtClean="0"/>
              <a:t>EnWG formuliert, der </a:t>
            </a:r>
            <a:r>
              <a:rPr lang="de-DE" sz="2000" dirty="0" smtClean="0"/>
              <a:t>zufolge Lieferanten </a:t>
            </a:r>
            <a:r>
              <a:rPr lang="de-DE" sz="2000" dirty="0" smtClean="0"/>
              <a:t>von Ladestrom die Möglichkeit </a:t>
            </a:r>
            <a:r>
              <a:rPr lang="de-DE" sz="2000" dirty="0"/>
              <a:t>von Zwangs-Ladepausen </a:t>
            </a:r>
            <a:r>
              <a:rPr lang="de-DE" sz="2000" dirty="0" smtClean="0"/>
              <a:t>erhalten sollten</a:t>
            </a:r>
          </a:p>
          <a:p>
            <a:pPr lvl="1">
              <a:spcBef>
                <a:spcPts val="2400"/>
              </a:spcBef>
            </a:pPr>
            <a:r>
              <a:rPr lang="de-DE" sz="2000" dirty="0" smtClean="0"/>
              <a:t>Auch </a:t>
            </a:r>
            <a:r>
              <a:rPr lang="de-DE" sz="2000" dirty="0" smtClean="0"/>
              <a:t>wegen </a:t>
            </a:r>
            <a:r>
              <a:rPr lang="de-DE" sz="2000" dirty="0" smtClean="0"/>
              <a:t>des Widerstands der Automobilindustrie wurden entsprechende Ideen </a:t>
            </a:r>
            <a:r>
              <a:rPr lang="de-DE" sz="2000" dirty="0" smtClean="0"/>
              <a:t>i</a:t>
            </a:r>
            <a:r>
              <a:rPr lang="de-DE" sz="2000" dirty="0" smtClean="0"/>
              <a:t>m </a:t>
            </a:r>
            <a:r>
              <a:rPr lang="de-DE" sz="2000" dirty="0"/>
              <a:t>Januar 2021 </a:t>
            </a:r>
            <a:r>
              <a:rPr lang="de-DE" sz="2000" dirty="0" smtClean="0"/>
              <a:t>sistiert </a:t>
            </a:r>
          </a:p>
          <a:p>
            <a:pPr>
              <a:spcBef>
                <a:spcPts val="2400"/>
              </a:spcBef>
            </a:pPr>
            <a:r>
              <a:rPr lang="de-DE" sz="2400" dirty="0" smtClean="0"/>
              <a:t>Wenn auf Marktkräfte (Optionsprämien) verzichtet wird, sind Flexibilitäts-Investitionen nur mit </a:t>
            </a:r>
            <a:r>
              <a:rPr lang="de-DE" sz="2400" dirty="0" err="1" smtClean="0"/>
              <a:t>Subven-tionen</a:t>
            </a:r>
            <a:r>
              <a:rPr lang="de-DE" sz="2400" dirty="0" smtClean="0"/>
              <a:t> finanzierbar (</a:t>
            </a:r>
            <a:r>
              <a:rPr lang="de-DE" sz="2400" i="1" dirty="0" smtClean="0"/>
              <a:t>Circulus </a:t>
            </a:r>
            <a:r>
              <a:rPr lang="de-DE" sz="2400" i="1" dirty="0" err="1"/>
              <a:t>vitiosus</a:t>
            </a:r>
            <a:r>
              <a:rPr lang="de-DE" sz="2400" dirty="0"/>
              <a:t>)</a:t>
            </a:r>
            <a:r>
              <a:rPr lang="de-DE" sz="2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75809851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EEG-Subventionen: Gliederung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62188" y="1647131"/>
            <a:ext cx="6559550" cy="4756844"/>
          </a:xfrm>
        </p:spPr>
        <p:txBody>
          <a:bodyPr/>
          <a:lstStyle/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Zwei Vorbemerkungen zu Subventionen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Reduktion / Beendigung der staatlichen EEG-Förderung in Deutschland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Förderung von Energiespeichern und anderen Flexibilitätsoptionen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Markt für Optionen im Elektrizitätsbereich?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b="1" dirty="0" smtClean="0"/>
              <a:t>Fazit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291221430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589088" y="381000"/>
            <a:ext cx="7127875" cy="889200"/>
          </a:xfrm>
        </p:spPr>
        <p:txBody>
          <a:bodyPr/>
          <a:lstStyle/>
          <a:p>
            <a:r>
              <a:rPr lang="de-DE" dirty="0" smtClean="0"/>
              <a:t>Schlussfolgerungen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558976" y="1453350"/>
            <a:ext cx="7262761" cy="4950625"/>
          </a:xfrm>
          <a:ln>
            <a:noFill/>
          </a:ln>
        </p:spPr>
        <p:txBody>
          <a:bodyPr/>
          <a:lstStyle/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de-DE" sz="2000" dirty="0" smtClean="0"/>
              <a:t>„Subventionsfreiheit“ ist eine Frage des Ausgangspunkts (</a:t>
            </a:r>
            <a:r>
              <a:rPr lang="de-DE" sz="2000" i="1" dirty="0"/>
              <a:t>B</a:t>
            </a:r>
            <a:r>
              <a:rPr lang="de-DE" sz="2000" i="1" dirty="0" smtClean="0"/>
              <a:t>ase </a:t>
            </a:r>
            <a:r>
              <a:rPr lang="de-DE" sz="2000" i="1" dirty="0" err="1" smtClean="0"/>
              <a:t>line</a:t>
            </a:r>
            <a:r>
              <a:rPr lang="de-DE" sz="2000" dirty="0" smtClean="0"/>
              <a:t>). Konkret muss ein unverfälschter CO</a:t>
            </a:r>
            <a:r>
              <a:rPr lang="de-DE" sz="2000" baseline="-25000" dirty="0" smtClean="0"/>
              <a:t>2</a:t>
            </a:r>
            <a:r>
              <a:rPr lang="de-DE" sz="2000" dirty="0" smtClean="0"/>
              <a:t>-Preis gegeben sein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de-DE" sz="2000" dirty="0" smtClean="0"/>
              <a:t>In diesem Fall wäre die Erzeugung von Elektrizität aus Wind- und PV-Anlagen meist schon kostengünstiger als konventionell erzeugte Elektrizität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de-DE" sz="2000" dirty="0" smtClean="0"/>
              <a:t>Allerdings sind die Geschäftsmodelle der Branche / Zulieferer auf </a:t>
            </a:r>
            <a:r>
              <a:rPr lang="de-DE" sz="2000" dirty="0" smtClean="0"/>
              <a:t>den Fortbestand der EEG-Förderung </a:t>
            </a:r>
            <a:r>
              <a:rPr lang="de-DE" sz="2000" dirty="0" smtClean="0"/>
              <a:t>ausgerichtet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de-DE" sz="2000" dirty="0" smtClean="0"/>
              <a:t>Flexibilitätsoptionen zum Ausgleich zwischen EE-Erzeugung und Verbrauch sind zumeist unwirtschaftlich und außerdem vom </a:t>
            </a:r>
            <a:r>
              <a:rPr lang="de-DE" sz="2000" dirty="0" err="1" smtClean="0"/>
              <a:t>Kannibalisierungs</a:t>
            </a:r>
            <a:r>
              <a:rPr lang="de-DE" sz="2000" dirty="0" smtClean="0"/>
              <a:t>-Effekt betroffen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r>
              <a:rPr lang="de-DE" sz="2000" b="1" dirty="0" smtClean="0"/>
              <a:t>Die neuerdings ausufernde Förderung von </a:t>
            </a:r>
            <a:r>
              <a:rPr lang="de-DE" sz="2000" b="1" dirty="0"/>
              <a:t>S</a:t>
            </a:r>
            <a:r>
              <a:rPr lang="de-DE" sz="2000" b="1" dirty="0" smtClean="0"/>
              <a:t>tromspeichern etc. verunmöglicht </a:t>
            </a:r>
            <a:r>
              <a:rPr lang="de-DE" sz="2000" b="1" dirty="0" smtClean="0"/>
              <a:t>die Bepreisung </a:t>
            </a:r>
            <a:r>
              <a:rPr lang="de-DE" sz="2000" b="1" dirty="0" smtClean="0"/>
              <a:t>von </a:t>
            </a:r>
            <a:r>
              <a:rPr lang="de-DE" sz="2000" b="1" dirty="0" smtClean="0"/>
              <a:t>Flexibilitäts-Optionen</a:t>
            </a:r>
            <a:r>
              <a:rPr lang="de-DE" sz="2000" b="1" dirty="0"/>
              <a:t> </a:t>
            </a:r>
            <a:r>
              <a:rPr lang="de-DE" sz="2000" b="1" dirty="0" smtClean="0"/>
              <a:t>in </a:t>
            </a:r>
            <a:r>
              <a:rPr lang="de-DE" sz="2000" b="1" smtClean="0"/>
              <a:t>der Elektrizitätswirtschaft</a:t>
            </a:r>
            <a:endParaRPr lang="de-DE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104607395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719" y="73275"/>
            <a:ext cx="4842748" cy="6719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itel 3"/>
          <p:cNvSpPr>
            <a:spLocks noGrp="1"/>
          </p:cNvSpPr>
          <p:nvPr>
            <p:ph type="title"/>
          </p:nvPr>
        </p:nvSpPr>
        <p:spPr>
          <a:xfrm>
            <a:off x="1692276" y="381000"/>
            <a:ext cx="2443720" cy="887413"/>
          </a:xfrm>
        </p:spPr>
        <p:txBody>
          <a:bodyPr/>
          <a:lstStyle/>
          <a:p>
            <a:r>
              <a:rPr lang="de-DE" dirty="0" smtClean="0"/>
              <a:t>	</a:t>
            </a:r>
            <a:br>
              <a:rPr lang="de-DE" dirty="0" smtClean="0"/>
            </a:br>
            <a:r>
              <a:rPr lang="de-DE" dirty="0" smtClean="0"/>
              <a:t>Vielen Dank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99506" y="5540901"/>
            <a:ext cx="4596223" cy="753574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de-DE" sz="2000" dirty="0" smtClean="0"/>
              <a:t>georg.erdmann@tu-berlin.de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de-DE" sz="2000" dirty="0"/>
              <a:t>g</a:t>
            </a:r>
            <a:r>
              <a:rPr lang="de-DE" sz="2000" dirty="0" smtClean="0"/>
              <a:t>eorg.erdmann@alumni.ethz.ch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49266406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EEG-Subventionen: Gliederung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62188" y="1647131"/>
            <a:ext cx="6559550" cy="4756844"/>
          </a:xfrm>
        </p:spPr>
        <p:txBody>
          <a:bodyPr/>
          <a:lstStyle/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Zwei Vorbemerkungen zu Subventionen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Reduktion / Beendigung der staatlichen EEG-Förderung in Deutschland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Förderung von Energiespeichern und anderen Flexibilitätsoptionen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Markt für Optionen im Elektrizitätsbereich?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Fazit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57195556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589088" y="381000"/>
            <a:ext cx="7127875" cy="889200"/>
          </a:xfrm>
        </p:spPr>
        <p:txBody>
          <a:bodyPr/>
          <a:lstStyle/>
          <a:p>
            <a:r>
              <a:rPr lang="de-DE" dirty="0" smtClean="0"/>
              <a:t>Begründet das EEG staatliche Subventionen?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558976" y="1665298"/>
            <a:ext cx="7262761" cy="4738677"/>
          </a:xfrm>
          <a:ln>
            <a:noFill/>
          </a:ln>
        </p:spPr>
        <p:txBody>
          <a:bodyPr/>
          <a:lstStyle/>
          <a:p>
            <a:pPr>
              <a:spcBef>
                <a:spcPts val="2400"/>
              </a:spcBef>
            </a:pPr>
            <a:r>
              <a:rPr lang="de-DE" sz="2400" dirty="0" smtClean="0"/>
              <a:t>Streit zwischen Bundesregierung und EU-Kommission um die Frage, ob die nach EEG 2021 von den Strom-Letztverbrauchern finanzierte EEG- Umlage eine staatliche Beihilfe sei </a:t>
            </a:r>
            <a:endParaRPr lang="de-DE" sz="2400" dirty="0"/>
          </a:p>
          <a:p>
            <a:pPr>
              <a:spcBef>
                <a:spcPts val="2400"/>
              </a:spcBef>
            </a:pPr>
            <a:r>
              <a:rPr lang="de-DE" sz="2400" dirty="0" smtClean="0"/>
              <a:t>Antwort im EuGH-Urteil vom 28. März 2019</a:t>
            </a:r>
            <a:r>
              <a:rPr lang="de-DE" sz="2400" dirty="0"/>
              <a:t>: </a:t>
            </a:r>
            <a:r>
              <a:rPr lang="de-DE" sz="2400" dirty="0" smtClean="0"/>
              <a:t>Nein! Zahlungen an EE-Anlagenbetreiber stellen keine </a:t>
            </a:r>
            <a:br>
              <a:rPr lang="de-DE" sz="2400" dirty="0" smtClean="0"/>
            </a:br>
            <a:r>
              <a:rPr lang="de-DE" sz="2400" dirty="0" smtClean="0"/>
              <a:t>Beihilfe </a:t>
            </a:r>
            <a:r>
              <a:rPr lang="de-DE" sz="2400" dirty="0"/>
              <a:t>aus staatlichen Mitteln </a:t>
            </a:r>
            <a:r>
              <a:rPr lang="de-DE" sz="2400" dirty="0" smtClean="0"/>
              <a:t>dar</a:t>
            </a:r>
          </a:p>
          <a:p>
            <a:pPr>
              <a:spcBef>
                <a:spcPts val="2400"/>
              </a:spcBef>
            </a:pPr>
            <a:r>
              <a:rPr lang="de-DE" sz="2400" dirty="0" smtClean="0"/>
              <a:t>Subventionen werden nachfolgend definiert als staatlicher </a:t>
            </a:r>
            <a:r>
              <a:rPr lang="de-DE" sz="2400" dirty="0" smtClean="0"/>
              <a:t>Eingriff mit dem Ziel, die sich im </a:t>
            </a:r>
            <a:r>
              <a:rPr lang="de-DE" sz="2400" dirty="0" err="1" smtClean="0"/>
              <a:t>unver</a:t>
            </a:r>
            <a:r>
              <a:rPr lang="de-DE" sz="2400" dirty="0" smtClean="0"/>
              <a:t>-fälschten </a:t>
            </a:r>
            <a:r>
              <a:rPr lang="de-DE" sz="2400" dirty="0" smtClean="0"/>
              <a:t>Wettbewerb bildenden </a:t>
            </a:r>
            <a:r>
              <a:rPr lang="de-DE" sz="2400" dirty="0" smtClean="0"/>
              <a:t>Marktergebnisse </a:t>
            </a:r>
            <a:r>
              <a:rPr lang="de-DE" sz="2400" dirty="0" smtClean="0"/>
              <a:t>zu </a:t>
            </a:r>
            <a:r>
              <a:rPr lang="de-DE" sz="2400" dirty="0" smtClean="0"/>
              <a:t>beeinflussen</a:t>
            </a: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2726971608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89088" y="381000"/>
            <a:ext cx="7127875" cy="889200"/>
          </a:xfrm>
        </p:spPr>
        <p:txBody>
          <a:bodyPr/>
          <a:lstStyle/>
          <a:p>
            <a:r>
              <a:rPr lang="en-US" dirty="0" smtClean="0"/>
              <a:t>Wholesale Power Prices</a:t>
            </a:r>
            <a:r>
              <a:rPr lang="en-US" sz="1800" dirty="0" smtClean="0"/>
              <a:t> [Sources: EEX, EPEX]</a:t>
            </a:r>
            <a:endParaRPr lang="en-US" sz="1800" dirty="0"/>
          </a:p>
        </p:txBody>
      </p:sp>
      <p:sp>
        <p:nvSpPr>
          <p:cNvPr id="17412" name="Freeform 4"/>
          <p:cNvSpPr>
            <a:spLocks noEditPoints="1"/>
          </p:cNvSpPr>
          <p:nvPr/>
        </p:nvSpPr>
        <p:spPr bwMode="auto">
          <a:xfrm>
            <a:off x="1093788" y="1665288"/>
            <a:ext cx="7623175" cy="4435474"/>
          </a:xfrm>
          <a:custGeom>
            <a:avLst/>
            <a:gdLst/>
            <a:ahLst/>
            <a:cxnLst>
              <a:cxn ang="0">
                <a:pos x="19" y="37"/>
              </a:cxn>
              <a:cxn ang="0">
                <a:pos x="19" y="2878"/>
              </a:cxn>
              <a:cxn ang="0">
                <a:pos x="14" y="2878"/>
              </a:cxn>
              <a:cxn ang="0">
                <a:pos x="4765" y="2878"/>
              </a:cxn>
              <a:cxn ang="0">
                <a:pos x="4765" y="2883"/>
              </a:cxn>
              <a:cxn ang="0">
                <a:pos x="14" y="2883"/>
              </a:cxn>
              <a:cxn ang="0">
                <a:pos x="14" y="2878"/>
              </a:cxn>
              <a:cxn ang="0">
                <a:pos x="14" y="37"/>
              </a:cxn>
              <a:cxn ang="0">
                <a:pos x="19" y="37"/>
              </a:cxn>
              <a:cxn ang="0">
                <a:pos x="0" y="46"/>
              </a:cxn>
              <a:cxn ang="0">
                <a:pos x="14" y="0"/>
              </a:cxn>
              <a:cxn ang="0">
                <a:pos x="28" y="46"/>
              </a:cxn>
              <a:cxn ang="0">
                <a:pos x="0" y="46"/>
              </a:cxn>
              <a:cxn ang="0">
                <a:pos x="4755" y="2864"/>
              </a:cxn>
              <a:cxn ang="0">
                <a:pos x="4802" y="2878"/>
              </a:cxn>
              <a:cxn ang="0">
                <a:pos x="4755" y="2892"/>
              </a:cxn>
              <a:cxn ang="0">
                <a:pos x="4755" y="2864"/>
              </a:cxn>
            </a:cxnLst>
            <a:rect l="0" t="0" r="r" b="b"/>
            <a:pathLst>
              <a:path w="4802" h="2892">
                <a:moveTo>
                  <a:pt x="19" y="37"/>
                </a:moveTo>
                <a:lnTo>
                  <a:pt x="19" y="2878"/>
                </a:lnTo>
                <a:lnTo>
                  <a:pt x="14" y="2878"/>
                </a:lnTo>
                <a:lnTo>
                  <a:pt x="4765" y="2878"/>
                </a:lnTo>
                <a:lnTo>
                  <a:pt x="4765" y="2883"/>
                </a:lnTo>
                <a:lnTo>
                  <a:pt x="14" y="2883"/>
                </a:lnTo>
                <a:lnTo>
                  <a:pt x="14" y="2878"/>
                </a:lnTo>
                <a:lnTo>
                  <a:pt x="14" y="37"/>
                </a:lnTo>
                <a:lnTo>
                  <a:pt x="19" y="37"/>
                </a:lnTo>
                <a:close/>
                <a:moveTo>
                  <a:pt x="0" y="46"/>
                </a:moveTo>
                <a:lnTo>
                  <a:pt x="14" y="0"/>
                </a:lnTo>
                <a:lnTo>
                  <a:pt x="28" y="46"/>
                </a:lnTo>
                <a:lnTo>
                  <a:pt x="0" y="46"/>
                </a:lnTo>
                <a:close/>
                <a:moveTo>
                  <a:pt x="4755" y="2864"/>
                </a:moveTo>
                <a:lnTo>
                  <a:pt x="4802" y="2878"/>
                </a:lnTo>
                <a:lnTo>
                  <a:pt x="4755" y="2892"/>
                </a:lnTo>
                <a:lnTo>
                  <a:pt x="4755" y="2864"/>
                </a:lnTo>
                <a:close/>
              </a:path>
            </a:pathLst>
          </a:custGeom>
          <a:solidFill>
            <a:srgbClr val="010101"/>
          </a:solidFill>
          <a:ln w="0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836613" y="5940425"/>
            <a:ext cx="12984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0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711200" y="5021262"/>
            <a:ext cx="259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20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711200" y="4100512"/>
            <a:ext cx="259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40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711200" y="3181350"/>
            <a:ext cx="259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60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711200" y="2247900"/>
            <a:ext cx="25968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80</a:t>
            </a:r>
          </a:p>
        </p:txBody>
      </p:sp>
      <p:grpSp>
        <p:nvGrpSpPr>
          <p:cNvPr id="3" name="Gruppieren 65"/>
          <p:cNvGrpSpPr/>
          <p:nvPr/>
        </p:nvGrpSpPr>
        <p:grpSpPr>
          <a:xfrm>
            <a:off x="1028700" y="2386013"/>
            <a:ext cx="90000" cy="3700461"/>
            <a:chOff x="1028700" y="2386013"/>
            <a:chExt cx="73025" cy="3700461"/>
          </a:xfrm>
        </p:grpSpPr>
        <p:sp>
          <p:nvSpPr>
            <p:cNvPr id="17414" name="Rectangle 6"/>
            <p:cNvSpPr>
              <a:spLocks noChangeArrowheads="1"/>
            </p:cNvSpPr>
            <p:nvPr/>
          </p:nvSpPr>
          <p:spPr bwMode="auto">
            <a:xfrm>
              <a:off x="1028700" y="6078537"/>
              <a:ext cx="73025" cy="7937"/>
            </a:xfrm>
            <a:prstGeom prst="rect">
              <a:avLst/>
            </a:prstGeom>
            <a:solidFill>
              <a:srgbClr val="010101"/>
            </a:solidFill>
            <a:ln w="0">
              <a:solidFill>
                <a:srgbClr val="01010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416" name="Freeform 8"/>
            <p:cNvSpPr>
              <a:spLocks/>
            </p:cNvSpPr>
            <p:nvPr/>
          </p:nvSpPr>
          <p:spPr bwMode="auto">
            <a:xfrm>
              <a:off x="1028700" y="5159375"/>
              <a:ext cx="73025" cy="0"/>
            </a:xfrm>
            <a:custGeom>
              <a:avLst/>
              <a:gdLst/>
              <a:ahLst/>
              <a:cxnLst>
                <a:cxn ang="0">
                  <a:pos x="46" y="4"/>
                </a:cxn>
                <a:cxn ang="0">
                  <a:pos x="0" y="9"/>
                </a:cxn>
                <a:cxn ang="0">
                  <a:pos x="0" y="4"/>
                </a:cxn>
                <a:cxn ang="0">
                  <a:pos x="46" y="0"/>
                </a:cxn>
                <a:cxn ang="0">
                  <a:pos x="46" y="4"/>
                </a:cxn>
              </a:cxnLst>
              <a:rect l="0" t="0" r="r" b="b"/>
              <a:pathLst>
                <a:path w="46" h="9">
                  <a:moveTo>
                    <a:pt x="46" y="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46" y="0"/>
                  </a:lnTo>
                  <a:lnTo>
                    <a:pt x="46" y="4"/>
                  </a:lnTo>
                  <a:close/>
                </a:path>
              </a:pathLst>
            </a:custGeom>
            <a:solidFill>
              <a:srgbClr val="010101"/>
            </a:solidFill>
            <a:ln w="0">
              <a:solidFill>
                <a:srgbClr val="01010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418" name="Freeform 10"/>
            <p:cNvSpPr>
              <a:spLocks/>
            </p:cNvSpPr>
            <p:nvPr/>
          </p:nvSpPr>
          <p:spPr bwMode="auto">
            <a:xfrm>
              <a:off x="1028700" y="4240212"/>
              <a:ext cx="73025" cy="0"/>
            </a:xfrm>
            <a:custGeom>
              <a:avLst/>
              <a:gdLst/>
              <a:ahLst/>
              <a:cxnLst>
                <a:cxn ang="0">
                  <a:pos x="46" y="4"/>
                </a:cxn>
                <a:cxn ang="0">
                  <a:pos x="0" y="9"/>
                </a:cxn>
                <a:cxn ang="0">
                  <a:pos x="0" y="4"/>
                </a:cxn>
                <a:cxn ang="0">
                  <a:pos x="46" y="0"/>
                </a:cxn>
                <a:cxn ang="0">
                  <a:pos x="46" y="4"/>
                </a:cxn>
              </a:cxnLst>
              <a:rect l="0" t="0" r="r" b="b"/>
              <a:pathLst>
                <a:path w="46" h="9">
                  <a:moveTo>
                    <a:pt x="46" y="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46" y="0"/>
                  </a:lnTo>
                  <a:lnTo>
                    <a:pt x="46" y="4"/>
                  </a:lnTo>
                  <a:close/>
                </a:path>
              </a:pathLst>
            </a:custGeom>
            <a:solidFill>
              <a:srgbClr val="010101"/>
            </a:solidFill>
            <a:ln w="0">
              <a:solidFill>
                <a:srgbClr val="01010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420" name="Freeform 12"/>
            <p:cNvSpPr>
              <a:spLocks/>
            </p:cNvSpPr>
            <p:nvPr/>
          </p:nvSpPr>
          <p:spPr bwMode="auto">
            <a:xfrm>
              <a:off x="1028700" y="3305175"/>
              <a:ext cx="73025" cy="0"/>
            </a:xfrm>
            <a:custGeom>
              <a:avLst/>
              <a:gdLst/>
              <a:ahLst/>
              <a:cxnLst>
                <a:cxn ang="0">
                  <a:pos x="46" y="5"/>
                </a:cxn>
                <a:cxn ang="0">
                  <a:pos x="0" y="9"/>
                </a:cxn>
                <a:cxn ang="0">
                  <a:pos x="0" y="5"/>
                </a:cxn>
                <a:cxn ang="0">
                  <a:pos x="46" y="0"/>
                </a:cxn>
                <a:cxn ang="0">
                  <a:pos x="46" y="5"/>
                </a:cxn>
              </a:cxnLst>
              <a:rect l="0" t="0" r="r" b="b"/>
              <a:pathLst>
                <a:path w="46" h="9">
                  <a:moveTo>
                    <a:pt x="46" y="5"/>
                  </a:moveTo>
                  <a:lnTo>
                    <a:pt x="0" y="9"/>
                  </a:lnTo>
                  <a:lnTo>
                    <a:pt x="0" y="5"/>
                  </a:lnTo>
                  <a:lnTo>
                    <a:pt x="46" y="0"/>
                  </a:lnTo>
                  <a:lnTo>
                    <a:pt x="46" y="5"/>
                  </a:lnTo>
                  <a:close/>
                </a:path>
              </a:pathLst>
            </a:custGeom>
            <a:solidFill>
              <a:srgbClr val="010101"/>
            </a:solidFill>
            <a:ln w="0">
              <a:solidFill>
                <a:srgbClr val="01010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422" name="Freeform 14"/>
            <p:cNvSpPr>
              <a:spLocks/>
            </p:cNvSpPr>
            <p:nvPr/>
          </p:nvSpPr>
          <p:spPr bwMode="auto">
            <a:xfrm>
              <a:off x="1028700" y="2386013"/>
              <a:ext cx="73025" cy="0"/>
            </a:xfrm>
            <a:custGeom>
              <a:avLst/>
              <a:gdLst/>
              <a:ahLst/>
              <a:cxnLst>
                <a:cxn ang="0">
                  <a:pos x="46" y="4"/>
                </a:cxn>
                <a:cxn ang="0">
                  <a:pos x="0" y="9"/>
                </a:cxn>
                <a:cxn ang="0">
                  <a:pos x="0" y="4"/>
                </a:cxn>
                <a:cxn ang="0">
                  <a:pos x="46" y="0"/>
                </a:cxn>
                <a:cxn ang="0">
                  <a:pos x="46" y="4"/>
                </a:cxn>
              </a:cxnLst>
              <a:rect l="0" t="0" r="r" b="b"/>
              <a:pathLst>
                <a:path w="46" h="9">
                  <a:moveTo>
                    <a:pt x="46" y="4"/>
                  </a:moveTo>
                  <a:lnTo>
                    <a:pt x="0" y="9"/>
                  </a:lnTo>
                  <a:lnTo>
                    <a:pt x="0" y="4"/>
                  </a:lnTo>
                  <a:lnTo>
                    <a:pt x="46" y="0"/>
                  </a:lnTo>
                  <a:lnTo>
                    <a:pt x="46" y="4"/>
                  </a:lnTo>
                  <a:close/>
                </a:path>
              </a:pathLst>
            </a:custGeom>
            <a:solidFill>
              <a:srgbClr val="010101"/>
            </a:solidFill>
            <a:ln w="0">
              <a:solidFill>
                <a:srgbClr val="010101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</p:grp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1116013" y="6092825"/>
            <a:ext cx="7938" cy="80962"/>
          </a:xfrm>
          <a:prstGeom prst="rect">
            <a:avLst/>
          </a:prstGeom>
          <a:solidFill>
            <a:srgbClr val="010101"/>
          </a:solidFill>
          <a:ln w="0">
            <a:solidFill>
              <a:srgbClr val="01010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456" name="Rectangle 48"/>
          <p:cNvSpPr>
            <a:spLocks noChangeArrowheads="1"/>
          </p:cNvSpPr>
          <p:nvPr/>
        </p:nvSpPr>
        <p:spPr bwMode="auto">
          <a:xfrm>
            <a:off x="1255713" y="1627188"/>
            <a:ext cx="359835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Baseload</a:t>
            </a:r>
            <a:r>
              <a:rPr lang="en-US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-</a:t>
            </a:r>
            <a:r>
              <a:rPr kumimoji="0" lang="de-DE" sz="2000" b="0" i="0" u="none" strike="noStrike" kern="1200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Strompreis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[Euro/MWh] </a:t>
            </a:r>
          </a:p>
        </p:txBody>
      </p:sp>
      <p:sp>
        <p:nvSpPr>
          <p:cNvPr id="17458" name="Rectangle 50"/>
          <p:cNvSpPr>
            <a:spLocks noChangeArrowheads="1"/>
          </p:cNvSpPr>
          <p:nvPr/>
        </p:nvSpPr>
        <p:spPr bwMode="auto">
          <a:xfrm>
            <a:off x="3163888" y="1627188"/>
            <a:ext cx="6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</p:txBody>
      </p:sp>
      <p:sp>
        <p:nvSpPr>
          <p:cNvPr id="474" name="Line 79"/>
          <p:cNvSpPr>
            <a:spLocks noChangeShapeType="1"/>
          </p:cNvSpPr>
          <p:nvPr/>
        </p:nvSpPr>
        <p:spPr bwMode="auto">
          <a:xfrm>
            <a:off x="1576085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75" name="Line 80"/>
          <p:cNvSpPr>
            <a:spLocks noChangeShapeType="1"/>
          </p:cNvSpPr>
          <p:nvPr/>
        </p:nvSpPr>
        <p:spPr bwMode="auto">
          <a:xfrm>
            <a:off x="2014177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76" name="Line 81"/>
          <p:cNvSpPr>
            <a:spLocks noChangeShapeType="1"/>
          </p:cNvSpPr>
          <p:nvPr/>
        </p:nvSpPr>
        <p:spPr bwMode="auto">
          <a:xfrm>
            <a:off x="2455043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77" name="Line 82"/>
          <p:cNvSpPr>
            <a:spLocks noChangeShapeType="1"/>
          </p:cNvSpPr>
          <p:nvPr/>
        </p:nvSpPr>
        <p:spPr bwMode="auto">
          <a:xfrm>
            <a:off x="2893136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78" name="Line 83"/>
          <p:cNvSpPr>
            <a:spLocks noChangeShapeType="1"/>
          </p:cNvSpPr>
          <p:nvPr/>
        </p:nvSpPr>
        <p:spPr bwMode="auto">
          <a:xfrm>
            <a:off x="3331228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79" name="Line 84"/>
          <p:cNvSpPr>
            <a:spLocks noChangeShapeType="1"/>
          </p:cNvSpPr>
          <p:nvPr/>
        </p:nvSpPr>
        <p:spPr bwMode="auto">
          <a:xfrm>
            <a:off x="3769321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80" name="Line 85"/>
          <p:cNvSpPr>
            <a:spLocks noChangeShapeType="1"/>
          </p:cNvSpPr>
          <p:nvPr/>
        </p:nvSpPr>
        <p:spPr bwMode="auto">
          <a:xfrm>
            <a:off x="4210185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81" name="Line 86"/>
          <p:cNvSpPr>
            <a:spLocks noChangeShapeType="1"/>
          </p:cNvSpPr>
          <p:nvPr/>
        </p:nvSpPr>
        <p:spPr bwMode="auto">
          <a:xfrm>
            <a:off x="4648278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82" name="Line 87"/>
          <p:cNvSpPr>
            <a:spLocks noChangeShapeType="1"/>
          </p:cNvSpPr>
          <p:nvPr/>
        </p:nvSpPr>
        <p:spPr bwMode="auto">
          <a:xfrm>
            <a:off x="5086370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83" name="Line 88"/>
          <p:cNvSpPr>
            <a:spLocks noChangeShapeType="1"/>
          </p:cNvSpPr>
          <p:nvPr/>
        </p:nvSpPr>
        <p:spPr bwMode="auto">
          <a:xfrm>
            <a:off x="5524463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84" name="Line 89"/>
          <p:cNvSpPr>
            <a:spLocks noChangeShapeType="1"/>
          </p:cNvSpPr>
          <p:nvPr/>
        </p:nvSpPr>
        <p:spPr bwMode="auto">
          <a:xfrm>
            <a:off x="5965329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85" name="Line 90"/>
          <p:cNvSpPr>
            <a:spLocks noChangeShapeType="1"/>
          </p:cNvSpPr>
          <p:nvPr/>
        </p:nvSpPr>
        <p:spPr bwMode="auto">
          <a:xfrm>
            <a:off x="6403422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86" name="Line 91"/>
          <p:cNvSpPr>
            <a:spLocks noChangeShapeType="1"/>
          </p:cNvSpPr>
          <p:nvPr/>
        </p:nvSpPr>
        <p:spPr bwMode="auto">
          <a:xfrm>
            <a:off x="6841514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87" name="Line 92"/>
          <p:cNvSpPr>
            <a:spLocks noChangeShapeType="1"/>
          </p:cNvSpPr>
          <p:nvPr/>
        </p:nvSpPr>
        <p:spPr bwMode="auto">
          <a:xfrm>
            <a:off x="7279607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88" name="Line 93"/>
          <p:cNvSpPr>
            <a:spLocks noChangeShapeType="1"/>
          </p:cNvSpPr>
          <p:nvPr/>
        </p:nvSpPr>
        <p:spPr bwMode="auto">
          <a:xfrm>
            <a:off x="7720471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89" name="Line 94"/>
          <p:cNvSpPr>
            <a:spLocks noChangeShapeType="1"/>
          </p:cNvSpPr>
          <p:nvPr/>
        </p:nvSpPr>
        <p:spPr bwMode="auto">
          <a:xfrm>
            <a:off x="8158563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90" name="Rectangle 96"/>
          <p:cNvSpPr>
            <a:spLocks noChangeArrowheads="1"/>
          </p:cNvSpPr>
          <p:nvPr/>
        </p:nvSpPr>
        <p:spPr bwMode="auto">
          <a:xfrm>
            <a:off x="1126901" y="6149605"/>
            <a:ext cx="51937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2000</a:t>
            </a:r>
          </a:p>
        </p:txBody>
      </p:sp>
      <p:sp>
        <p:nvSpPr>
          <p:cNvPr id="493" name="Line 99"/>
          <p:cNvSpPr>
            <a:spLocks noChangeShapeType="1"/>
          </p:cNvSpPr>
          <p:nvPr/>
        </p:nvSpPr>
        <p:spPr bwMode="auto">
          <a:xfrm>
            <a:off x="2014177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94" name="Rectangle 100"/>
          <p:cNvSpPr>
            <a:spLocks noChangeArrowheads="1"/>
          </p:cNvSpPr>
          <p:nvPr/>
        </p:nvSpPr>
        <p:spPr bwMode="auto">
          <a:xfrm>
            <a:off x="2882045" y="6149605"/>
            <a:ext cx="51937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2004</a:t>
            </a:r>
          </a:p>
        </p:txBody>
      </p:sp>
      <p:sp>
        <p:nvSpPr>
          <p:cNvPr id="495" name="Line 101"/>
          <p:cNvSpPr>
            <a:spLocks noChangeShapeType="1"/>
          </p:cNvSpPr>
          <p:nvPr/>
        </p:nvSpPr>
        <p:spPr bwMode="auto">
          <a:xfrm>
            <a:off x="2893136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97" name="Line 103"/>
          <p:cNvSpPr>
            <a:spLocks noChangeShapeType="1"/>
          </p:cNvSpPr>
          <p:nvPr/>
        </p:nvSpPr>
        <p:spPr bwMode="auto">
          <a:xfrm>
            <a:off x="3769321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498" name="Rectangle 104"/>
          <p:cNvSpPr>
            <a:spLocks noChangeArrowheads="1"/>
          </p:cNvSpPr>
          <p:nvPr/>
        </p:nvSpPr>
        <p:spPr bwMode="auto">
          <a:xfrm>
            <a:off x="4637187" y="6149605"/>
            <a:ext cx="51937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2008</a:t>
            </a:r>
          </a:p>
        </p:txBody>
      </p:sp>
      <p:sp>
        <p:nvSpPr>
          <p:cNvPr id="499" name="Line 105"/>
          <p:cNvSpPr>
            <a:spLocks noChangeShapeType="1"/>
          </p:cNvSpPr>
          <p:nvPr/>
        </p:nvSpPr>
        <p:spPr bwMode="auto">
          <a:xfrm>
            <a:off x="4648278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01" name="Line 107"/>
          <p:cNvSpPr>
            <a:spLocks noChangeShapeType="1"/>
          </p:cNvSpPr>
          <p:nvPr/>
        </p:nvSpPr>
        <p:spPr bwMode="auto">
          <a:xfrm>
            <a:off x="5524463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02" name="Rectangle 108"/>
          <p:cNvSpPr>
            <a:spLocks noChangeArrowheads="1"/>
          </p:cNvSpPr>
          <p:nvPr/>
        </p:nvSpPr>
        <p:spPr bwMode="auto">
          <a:xfrm>
            <a:off x="6392331" y="6149605"/>
            <a:ext cx="51937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2012</a:t>
            </a:r>
          </a:p>
        </p:txBody>
      </p:sp>
      <p:sp>
        <p:nvSpPr>
          <p:cNvPr id="503" name="Line 109"/>
          <p:cNvSpPr>
            <a:spLocks noChangeShapeType="1"/>
          </p:cNvSpPr>
          <p:nvPr/>
        </p:nvSpPr>
        <p:spPr bwMode="auto">
          <a:xfrm>
            <a:off x="6403422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05" name="Line 111"/>
          <p:cNvSpPr>
            <a:spLocks noChangeShapeType="1"/>
          </p:cNvSpPr>
          <p:nvPr/>
        </p:nvSpPr>
        <p:spPr bwMode="auto">
          <a:xfrm>
            <a:off x="7279607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06" name="Rectangle 112"/>
          <p:cNvSpPr>
            <a:spLocks noChangeArrowheads="1"/>
          </p:cNvSpPr>
          <p:nvPr/>
        </p:nvSpPr>
        <p:spPr bwMode="auto">
          <a:xfrm>
            <a:off x="8147473" y="6149605"/>
            <a:ext cx="51937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2016</a:t>
            </a:r>
          </a:p>
        </p:txBody>
      </p:sp>
      <p:sp>
        <p:nvSpPr>
          <p:cNvPr id="507" name="Line 113"/>
          <p:cNvSpPr>
            <a:spLocks noChangeShapeType="1"/>
          </p:cNvSpPr>
          <p:nvPr/>
        </p:nvSpPr>
        <p:spPr bwMode="auto">
          <a:xfrm>
            <a:off x="8158563" y="6078741"/>
            <a:ext cx="2774" cy="60741"/>
          </a:xfrm>
          <a:prstGeom prst="line">
            <a:avLst/>
          </a:prstGeom>
          <a:noFill/>
          <a:ln w="4763" cap="flat">
            <a:solidFill>
              <a:srgbClr val="01010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08" name="Freeform 114"/>
          <p:cNvSpPr>
            <a:spLocks/>
          </p:cNvSpPr>
          <p:nvPr/>
        </p:nvSpPr>
        <p:spPr bwMode="auto">
          <a:xfrm>
            <a:off x="1577207" y="2251898"/>
            <a:ext cx="6657343" cy="2866985"/>
          </a:xfrm>
          <a:custGeom>
            <a:avLst/>
            <a:gdLst/>
            <a:ahLst/>
            <a:cxnLst>
              <a:cxn ang="0">
                <a:pos x="33" y="1764"/>
              </a:cxn>
              <a:cxn ang="0">
                <a:pos x="82" y="1714"/>
              </a:cxn>
              <a:cxn ang="0">
                <a:pos x="132" y="1720"/>
              </a:cxn>
              <a:cxn ang="0">
                <a:pos x="181" y="1682"/>
              </a:cxn>
              <a:cxn ang="0">
                <a:pos x="231" y="1719"/>
              </a:cxn>
              <a:cxn ang="0">
                <a:pos x="280" y="1702"/>
              </a:cxn>
              <a:cxn ang="0">
                <a:pos x="330" y="1694"/>
              </a:cxn>
              <a:cxn ang="0">
                <a:pos x="379" y="1674"/>
              </a:cxn>
              <a:cxn ang="0">
                <a:pos x="429" y="1658"/>
              </a:cxn>
              <a:cxn ang="0">
                <a:pos x="478" y="1599"/>
              </a:cxn>
              <a:cxn ang="0">
                <a:pos x="528" y="1552"/>
              </a:cxn>
              <a:cxn ang="0">
                <a:pos x="577" y="1452"/>
              </a:cxn>
              <a:cxn ang="0">
                <a:pos x="627" y="1477"/>
              </a:cxn>
              <a:cxn ang="0">
                <a:pos x="676" y="1402"/>
              </a:cxn>
              <a:cxn ang="0">
                <a:pos x="726" y="1375"/>
              </a:cxn>
              <a:cxn ang="0">
                <a:pos x="775" y="1417"/>
              </a:cxn>
              <a:cxn ang="0">
                <a:pos x="825" y="1370"/>
              </a:cxn>
              <a:cxn ang="0">
                <a:pos x="874" y="1200"/>
              </a:cxn>
              <a:cxn ang="0">
                <a:pos x="924" y="1124"/>
              </a:cxn>
              <a:cxn ang="0">
                <a:pos x="973" y="927"/>
              </a:cxn>
              <a:cxn ang="0">
                <a:pos x="1023" y="744"/>
              </a:cxn>
              <a:cxn ang="0">
                <a:pos x="1072" y="853"/>
              </a:cxn>
              <a:cxn ang="0">
                <a:pos x="1122" y="791"/>
              </a:cxn>
              <a:cxn ang="0">
                <a:pos x="1171" y="867"/>
              </a:cxn>
              <a:cxn ang="0">
                <a:pos x="1221" y="855"/>
              </a:cxn>
              <a:cxn ang="0">
                <a:pos x="1270" y="756"/>
              </a:cxn>
              <a:cxn ang="0">
                <a:pos x="1320" y="786"/>
              </a:cxn>
              <a:cxn ang="0">
                <a:pos x="1369" y="638"/>
              </a:cxn>
              <a:cxn ang="0">
                <a:pos x="1419" y="556"/>
              </a:cxn>
              <a:cxn ang="0">
                <a:pos x="1468" y="133"/>
              </a:cxn>
              <a:cxn ang="0">
                <a:pos x="1518" y="88"/>
              </a:cxn>
              <a:cxn ang="0">
                <a:pos x="1567" y="764"/>
              </a:cxn>
              <a:cxn ang="0">
                <a:pos x="1617" y="1022"/>
              </a:cxn>
              <a:cxn ang="0">
                <a:pos x="1666" y="892"/>
              </a:cxn>
              <a:cxn ang="0">
                <a:pos x="1716" y="1007"/>
              </a:cxn>
              <a:cxn ang="0">
                <a:pos x="1765" y="1115"/>
              </a:cxn>
              <a:cxn ang="0">
                <a:pos x="1815" y="1055"/>
              </a:cxn>
              <a:cxn ang="0">
                <a:pos x="1864" y="840"/>
              </a:cxn>
              <a:cxn ang="0">
                <a:pos x="1914" y="942"/>
              </a:cxn>
              <a:cxn ang="0">
                <a:pos x="1963" y="931"/>
              </a:cxn>
              <a:cxn ang="0">
                <a:pos x="2013" y="767"/>
              </a:cxn>
              <a:cxn ang="0">
                <a:pos x="2062" y="698"/>
              </a:cxn>
              <a:cxn ang="0">
                <a:pos x="2112" y="727"/>
              </a:cxn>
              <a:cxn ang="0">
                <a:pos x="2161" y="879"/>
              </a:cxn>
              <a:cxn ang="0">
                <a:pos x="2211" y="878"/>
              </a:cxn>
              <a:cxn ang="0">
                <a:pos x="2260" y="997"/>
              </a:cxn>
              <a:cxn ang="0">
                <a:pos x="2310" y="990"/>
              </a:cxn>
              <a:cxn ang="0">
                <a:pos x="2359" y="1070"/>
              </a:cxn>
              <a:cxn ang="0">
                <a:pos x="2409" y="1201"/>
              </a:cxn>
              <a:cxn ang="0">
                <a:pos x="2458" y="1292"/>
              </a:cxn>
              <a:cxn ang="0">
                <a:pos x="2508" y="1269"/>
              </a:cxn>
              <a:cxn ang="0">
                <a:pos x="2557" y="1305"/>
              </a:cxn>
              <a:cxn ang="0">
                <a:pos x="2607" y="1363"/>
              </a:cxn>
              <a:cxn ang="0">
                <a:pos x="2656" y="1394"/>
              </a:cxn>
              <a:cxn ang="0">
                <a:pos x="2706" y="1373"/>
              </a:cxn>
              <a:cxn ang="0">
                <a:pos x="2755" y="1385"/>
              </a:cxn>
              <a:cxn ang="0">
                <a:pos x="2805" y="1456"/>
              </a:cxn>
              <a:cxn ang="0">
                <a:pos x="2854" y="1473"/>
              </a:cxn>
              <a:cxn ang="0">
                <a:pos x="2904" y="1527"/>
              </a:cxn>
              <a:cxn ang="0">
                <a:pos x="2953" y="1564"/>
              </a:cxn>
              <a:cxn ang="0">
                <a:pos x="3003" y="1762"/>
              </a:cxn>
            </a:cxnLst>
            <a:rect l="0" t="0" r="r" b="b"/>
            <a:pathLst>
              <a:path w="3003" h="1770">
                <a:moveTo>
                  <a:pt x="0" y="1746"/>
                </a:moveTo>
                <a:lnTo>
                  <a:pt x="16" y="1770"/>
                </a:lnTo>
                <a:lnTo>
                  <a:pt x="33" y="1764"/>
                </a:lnTo>
                <a:lnTo>
                  <a:pt x="49" y="1751"/>
                </a:lnTo>
                <a:lnTo>
                  <a:pt x="66" y="1726"/>
                </a:lnTo>
                <a:lnTo>
                  <a:pt x="82" y="1714"/>
                </a:lnTo>
                <a:lnTo>
                  <a:pt x="99" y="1715"/>
                </a:lnTo>
                <a:lnTo>
                  <a:pt x="115" y="1711"/>
                </a:lnTo>
                <a:lnTo>
                  <a:pt x="132" y="1720"/>
                </a:lnTo>
                <a:lnTo>
                  <a:pt x="148" y="1747"/>
                </a:lnTo>
                <a:lnTo>
                  <a:pt x="165" y="1755"/>
                </a:lnTo>
                <a:lnTo>
                  <a:pt x="181" y="1682"/>
                </a:lnTo>
                <a:lnTo>
                  <a:pt x="198" y="1708"/>
                </a:lnTo>
                <a:lnTo>
                  <a:pt x="214" y="1719"/>
                </a:lnTo>
                <a:lnTo>
                  <a:pt x="231" y="1719"/>
                </a:lnTo>
                <a:lnTo>
                  <a:pt x="247" y="1712"/>
                </a:lnTo>
                <a:lnTo>
                  <a:pt x="264" y="1704"/>
                </a:lnTo>
                <a:lnTo>
                  <a:pt x="280" y="1702"/>
                </a:lnTo>
                <a:lnTo>
                  <a:pt x="297" y="1701"/>
                </a:lnTo>
                <a:lnTo>
                  <a:pt x="313" y="1697"/>
                </a:lnTo>
                <a:lnTo>
                  <a:pt x="330" y="1694"/>
                </a:lnTo>
                <a:lnTo>
                  <a:pt x="346" y="1678"/>
                </a:lnTo>
                <a:lnTo>
                  <a:pt x="363" y="1682"/>
                </a:lnTo>
                <a:lnTo>
                  <a:pt x="379" y="1674"/>
                </a:lnTo>
                <a:lnTo>
                  <a:pt x="396" y="1677"/>
                </a:lnTo>
                <a:lnTo>
                  <a:pt x="412" y="1670"/>
                </a:lnTo>
                <a:lnTo>
                  <a:pt x="429" y="1658"/>
                </a:lnTo>
                <a:lnTo>
                  <a:pt x="445" y="1648"/>
                </a:lnTo>
                <a:lnTo>
                  <a:pt x="462" y="1627"/>
                </a:lnTo>
                <a:lnTo>
                  <a:pt x="478" y="1599"/>
                </a:lnTo>
                <a:lnTo>
                  <a:pt x="495" y="1576"/>
                </a:lnTo>
                <a:lnTo>
                  <a:pt x="511" y="1555"/>
                </a:lnTo>
                <a:lnTo>
                  <a:pt x="528" y="1552"/>
                </a:lnTo>
                <a:lnTo>
                  <a:pt x="544" y="1483"/>
                </a:lnTo>
                <a:lnTo>
                  <a:pt x="561" y="1426"/>
                </a:lnTo>
                <a:lnTo>
                  <a:pt x="577" y="1452"/>
                </a:lnTo>
                <a:lnTo>
                  <a:pt x="594" y="1442"/>
                </a:lnTo>
                <a:lnTo>
                  <a:pt x="610" y="1442"/>
                </a:lnTo>
                <a:lnTo>
                  <a:pt x="627" y="1477"/>
                </a:lnTo>
                <a:lnTo>
                  <a:pt x="643" y="1471"/>
                </a:lnTo>
                <a:lnTo>
                  <a:pt x="660" y="1439"/>
                </a:lnTo>
                <a:lnTo>
                  <a:pt x="676" y="1402"/>
                </a:lnTo>
                <a:lnTo>
                  <a:pt x="693" y="1402"/>
                </a:lnTo>
                <a:lnTo>
                  <a:pt x="709" y="1380"/>
                </a:lnTo>
                <a:lnTo>
                  <a:pt x="726" y="1375"/>
                </a:lnTo>
                <a:lnTo>
                  <a:pt x="742" y="1386"/>
                </a:lnTo>
                <a:lnTo>
                  <a:pt x="759" y="1412"/>
                </a:lnTo>
                <a:lnTo>
                  <a:pt x="775" y="1417"/>
                </a:lnTo>
                <a:lnTo>
                  <a:pt x="792" y="1412"/>
                </a:lnTo>
                <a:lnTo>
                  <a:pt x="808" y="1407"/>
                </a:lnTo>
                <a:lnTo>
                  <a:pt x="825" y="1370"/>
                </a:lnTo>
                <a:lnTo>
                  <a:pt x="841" y="1280"/>
                </a:lnTo>
                <a:lnTo>
                  <a:pt x="858" y="1269"/>
                </a:lnTo>
                <a:lnTo>
                  <a:pt x="874" y="1200"/>
                </a:lnTo>
                <a:lnTo>
                  <a:pt x="891" y="1130"/>
                </a:lnTo>
                <a:lnTo>
                  <a:pt x="907" y="1138"/>
                </a:lnTo>
                <a:lnTo>
                  <a:pt x="924" y="1124"/>
                </a:lnTo>
                <a:lnTo>
                  <a:pt x="940" y="1088"/>
                </a:lnTo>
                <a:lnTo>
                  <a:pt x="957" y="1045"/>
                </a:lnTo>
                <a:lnTo>
                  <a:pt x="973" y="927"/>
                </a:lnTo>
                <a:lnTo>
                  <a:pt x="990" y="861"/>
                </a:lnTo>
                <a:lnTo>
                  <a:pt x="1006" y="790"/>
                </a:lnTo>
                <a:lnTo>
                  <a:pt x="1023" y="744"/>
                </a:lnTo>
                <a:lnTo>
                  <a:pt x="1039" y="706"/>
                </a:lnTo>
                <a:lnTo>
                  <a:pt x="1056" y="883"/>
                </a:lnTo>
                <a:lnTo>
                  <a:pt x="1072" y="853"/>
                </a:lnTo>
                <a:lnTo>
                  <a:pt x="1089" y="775"/>
                </a:lnTo>
                <a:lnTo>
                  <a:pt x="1105" y="740"/>
                </a:lnTo>
                <a:lnTo>
                  <a:pt x="1122" y="791"/>
                </a:lnTo>
                <a:lnTo>
                  <a:pt x="1138" y="808"/>
                </a:lnTo>
                <a:lnTo>
                  <a:pt x="1155" y="779"/>
                </a:lnTo>
                <a:lnTo>
                  <a:pt x="1171" y="867"/>
                </a:lnTo>
                <a:lnTo>
                  <a:pt x="1188" y="827"/>
                </a:lnTo>
                <a:lnTo>
                  <a:pt x="1204" y="920"/>
                </a:lnTo>
                <a:lnTo>
                  <a:pt x="1221" y="855"/>
                </a:lnTo>
                <a:lnTo>
                  <a:pt x="1237" y="827"/>
                </a:lnTo>
                <a:lnTo>
                  <a:pt x="1254" y="766"/>
                </a:lnTo>
                <a:lnTo>
                  <a:pt x="1270" y="756"/>
                </a:lnTo>
                <a:lnTo>
                  <a:pt x="1287" y="786"/>
                </a:lnTo>
                <a:lnTo>
                  <a:pt x="1303" y="800"/>
                </a:lnTo>
                <a:lnTo>
                  <a:pt x="1320" y="786"/>
                </a:lnTo>
                <a:lnTo>
                  <a:pt x="1336" y="687"/>
                </a:lnTo>
                <a:lnTo>
                  <a:pt x="1353" y="643"/>
                </a:lnTo>
                <a:lnTo>
                  <a:pt x="1369" y="638"/>
                </a:lnTo>
                <a:lnTo>
                  <a:pt x="1386" y="609"/>
                </a:lnTo>
                <a:lnTo>
                  <a:pt x="1402" y="577"/>
                </a:lnTo>
                <a:lnTo>
                  <a:pt x="1419" y="556"/>
                </a:lnTo>
                <a:lnTo>
                  <a:pt x="1435" y="502"/>
                </a:lnTo>
                <a:lnTo>
                  <a:pt x="1452" y="347"/>
                </a:lnTo>
                <a:lnTo>
                  <a:pt x="1468" y="133"/>
                </a:lnTo>
                <a:lnTo>
                  <a:pt x="1485" y="0"/>
                </a:lnTo>
                <a:lnTo>
                  <a:pt x="1501" y="56"/>
                </a:lnTo>
                <a:lnTo>
                  <a:pt x="1518" y="88"/>
                </a:lnTo>
                <a:lnTo>
                  <a:pt x="1534" y="256"/>
                </a:lnTo>
                <a:lnTo>
                  <a:pt x="1551" y="560"/>
                </a:lnTo>
                <a:lnTo>
                  <a:pt x="1567" y="764"/>
                </a:lnTo>
                <a:lnTo>
                  <a:pt x="1584" y="857"/>
                </a:lnTo>
                <a:lnTo>
                  <a:pt x="1600" y="1026"/>
                </a:lnTo>
                <a:lnTo>
                  <a:pt x="1617" y="1022"/>
                </a:lnTo>
                <a:lnTo>
                  <a:pt x="1633" y="891"/>
                </a:lnTo>
                <a:lnTo>
                  <a:pt x="1650" y="847"/>
                </a:lnTo>
                <a:lnTo>
                  <a:pt x="1666" y="892"/>
                </a:lnTo>
                <a:lnTo>
                  <a:pt x="1683" y="962"/>
                </a:lnTo>
                <a:lnTo>
                  <a:pt x="1699" y="937"/>
                </a:lnTo>
                <a:lnTo>
                  <a:pt x="1716" y="1007"/>
                </a:lnTo>
                <a:lnTo>
                  <a:pt x="1732" y="996"/>
                </a:lnTo>
                <a:lnTo>
                  <a:pt x="1749" y="1052"/>
                </a:lnTo>
                <a:lnTo>
                  <a:pt x="1765" y="1115"/>
                </a:lnTo>
                <a:lnTo>
                  <a:pt x="1782" y="931"/>
                </a:lnTo>
                <a:lnTo>
                  <a:pt x="1798" y="1004"/>
                </a:lnTo>
                <a:lnTo>
                  <a:pt x="1815" y="1055"/>
                </a:lnTo>
                <a:lnTo>
                  <a:pt x="1831" y="959"/>
                </a:lnTo>
                <a:lnTo>
                  <a:pt x="1848" y="875"/>
                </a:lnTo>
                <a:lnTo>
                  <a:pt x="1864" y="840"/>
                </a:lnTo>
                <a:lnTo>
                  <a:pt x="1881" y="917"/>
                </a:lnTo>
                <a:lnTo>
                  <a:pt x="1897" y="923"/>
                </a:lnTo>
                <a:lnTo>
                  <a:pt x="1914" y="942"/>
                </a:lnTo>
                <a:lnTo>
                  <a:pt x="1930" y="989"/>
                </a:lnTo>
                <a:lnTo>
                  <a:pt x="1947" y="997"/>
                </a:lnTo>
                <a:lnTo>
                  <a:pt x="1963" y="931"/>
                </a:lnTo>
                <a:lnTo>
                  <a:pt x="1980" y="878"/>
                </a:lnTo>
                <a:lnTo>
                  <a:pt x="1996" y="876"/>
                </a:lnTo>
                <a:lnTo>
                  <a:pt x="2013" y="767"/>
                </a:lnTo>
                <a:lnTo>
                  <a:pt x="2029" y="683"/>
                </a:lnTo>
                <a:lnTo>
                  <a:pt x="2046" y="686"/>
                </a:lnTo>
                <a:lnTo>
                  <a:pt x="2062" y="698"/>
                </a:lnTo>
                <a:lnTo>
                  <a:pt x="2079" y="729"/>
                </a:lnTo>
                <a:lnTo>
                  <a:pt x="2095" y="735"/>
                </a:lnTo>
                <a:lnTo>
                  <a:pt x="2112" y="727"/>
                </a:lnTo>
                <a:lnTo>
                  <a:pt x="2128" y="787"/>
                </a:lnTo>
                <a:lnTo>
                  <a:pt x="2145" y="812"/>
                </a:lnTo>
                <a:lnTo>
                  <a:pt x="2161" y="879"/>
                </a:lnTo>
                <a:lnTo>
                  <a:pt x="2178" y="897"/>
                </a:lnTo>
                <a:lnTo>
                  <a:pt x="2194" y="868"/>
                </a:lnTo>
                <a:lnTo>
                  <a:pt x="2211" y="878"/>
                </a:lnTo>
                <a:lnTo>
                  <a:pt x="2227" y="915"/>
                </a:lnTo>
                <a:lnTo>
                  <a:pt x="2244" y="967"/>
                </a:lnTo>
                <a:lnTo>
                  <a:pt x="2260" y="997"/>
                </a:lnTo>
                <a:lnTo>
                  <a:pt x="2277" y="997"/>
                </a:lnTo>
                <a:lnTo>
                  <a:pt x="2293" y="964"/>
                </a:lnTo>
                <a:lnTo>
                  <a:pt x="2310" y="990"/>
                </a:lnTo>
                <a:lnTo>
                  <a:pt x="2326" y="1020"/>
                </a:lnTo>
                <a:lnTo>
                  <a:pt x="2343" y="1039"/>
                </a:lnTo>
                <a:lnTo>
                  <a:pt x="2359" y="1070"/>
                </a:lnTo>
                <a:lnTo>
                  <a:pt x="2376" y="1142"/>
                </a:lnTo>
                <a:lnTo>
                  <a:pt x="2392" y="1170"/>
                </a:lnTo>
                <a:lnTo>
                  <a:pt x="2409" y="1201"/>
                </a:lnTo>
                <a:lnTo>
                  <a:pt x="2425" y="1230"/>
                </a:lnTo>
                <a:lnTo>
                  <a:pt x="2442" y="1271"/>
                </a:lnTo>
                <a:lnTo>
                  <a:pt x="2458" y="1292"/>
                </a:lnTo>
                <a:lnTo>
                  <a:pt x="2475" y="1301"/>
                </a:lnTo>
                <a:lnTo>
                  <a:pt x="2491" y="1333"/>
                </a:lnTo>
                <a:lnTo>
                  <a:pt x="2508" y="1269"/>
                </a:lnTo>
                <a:lnTo>
                  <a:pt x="2524" y="1294"/>
                </a:lnTo>
                <a:lnTo>
                  <a:pt x="2541" y="1303"/>
                </a:lnTo>
                <a:lnTo>
                  <a:pt x="2557" y="1305"/>
                </a:lnTo>
                <a:lnTo>
                  <a:pt x="2574" y="1338"/>
                </a:lnTo>
                <a:lnTo>
                  <a:pt x="2590" y="1335"/>
                </a:lnTo>
                <a:lnTo>
                  <a:pt x="2607" y="1363"/>
                </a:lnTo>
                <a:lnTo>
                  <a:pt x="2623" y="1392"/>
                </a:lnTo>
                <a:lnTo>
                  <a:pt x="2640" y="1392"/>
                </a:lnTo>
                <a:lnTo>
                  <a:pt x="2656" y="1394"/>
                </a:lnTo>
                <a:lnTo>
                  <a:pt x="2673" y="1380"/>
                </a:lnTo>
                <a:lnTo>
                  <a:pt x="2689" y="1359"/>
                </a:lnTo>
                <a:lnTo>
                  <a:pt x="2706" y="1373"/>
                </a:lnTo>
                <a:lnTo>
                  <a:pt x="2722" y="1397"/>
                </a:lnTo>
                <a:lnTo>
                  <a:pt x="2739" y="1376"/>
                </a:lnTo>
                <a:lnTo>
                  <a:pt x="2755" y="1385"/>
                </a:lnTo>
                <a:lnTo>
                  <a:pt x="2772" y="1468"/>
                </a:lnTo>
                <a:lnTo>
                  <a:pt x="2788" y="1438"/>
                </a:lnTo>
                <a:lnTo>
                  <a:pt x="2805" y="1456"/>
                </a:lnTo>
                <a:lnTo>
                  <a:pt x="2821" y="1463"/>
                </a:lnTo>
                <a:lnTo>
                  <a:pt x="2838" y="1475"/>
                </a:lnTo>
                <a:lnTo>
                  <a:pt x="2854" y="1473"/>
                </a:lnTo>
                <a:lnTo>
                  <a:pt x="2871" y="1464"/>
                </a:lnTo>
                <a:lnTo>
                  <a:pt x="2887" y="1499"/>
                </a:lnTo>
                <a:lnTo>
                  <a:pt x="2904" y="1527"/>
                </a:lnTo>
                <a:lnTo>
                  <a:pt x="2920" y="1545"/>
                </a:lnTo>
                <a:lnTo>
                  <a:pt x="2937" y="1546"/>
                </a:lnTo>
                <a:lnTo>
                  <a:pt x="2953" y="1564"/>
                </a:lnTo>
                <a:lnTo>
                  <a:pt x="2970" y="1686"/>
                </a:lnTo>
                <a:lnTo>
                  <a:pt x="2986" y="1760"/>
                </a:lnTo>
                <a:lnTo>
                  <a:pt x="3003" y="1762"/>
                </a:lnTo>
              </a:path>
            </a:pathLst>
          </a:custGeom>
          <a:noFill/>
          <a:ln w="31750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509" name="Freeform 115"/>
          <p:cNvSpPr>
            <a:spLocks/>
          </p:cNvSpPr>
          <p:nvPr/>
        </p:nvSpPr>
        <p:spPr bwMode="auto">
          <a:xfrm>
            <a:off x="3332349" y="1996785"/>
            <a:ext cx="4902200" cy="3091728"/>
          </a:xfrm>
          <a:custGeom>
            <a:avLst/>
            <a:gdLst/>
            <a:ahLst/>
            <a:cxnLst>
              <a:cxn ang="0">
                <a:pos x="33" y="1241"/>
              </a:cxn>
              <a:cxn ang="0">
                <a:pos x="82" y="1198"/>
              </a:cxn>
              <a:cxn ang="0">
                <a:pos x="132" y="1153"/>
              </a:cxn>
              <a:cxn ang="0">
                <a:pos x="181" y="739"/>
              </a:cxn>
              <a:cxn ang="0">
                <a:pos x="231" y="770"/>
              </a:cxn>
              <a:cxn ang="0">
                <a:pos x="280" y="1396"/>
              </a:cxn>
              <a:cxn ang="0">
                <a:pos x="330" y="1226"/>
              </a:cxn>
              <a:cxn ang="0">
                <a:pos x="379" y="1399"/>
              </a:cxn>
              <a:cxn ang="0">
                <a:pos x="429" y="1796"/>
              </a:cxn>
              <a:cxn ang="0">
                <a:pos x="478" y="1512"/>
              </a:cxn>
              <a:cxn ang="0">
                <a:pos x="528" y="1548"/>
              </a:cxn>
              <a:cxn ang="0">
                <a:pos x="577" y="1054"/>
              </a:cxn>
              <a:cxn ang="0">
                <a:pos x="627" y="1006"/>
              </a:cxn>
              <a:cxn ang="0">
                <a:pos x="676" y="433"/>
              </a:cxn>
              <a:cxn ang="0">
                <a:pos x="726" y="0"/>
              </a:cxn>
              <a:cxn ang="0">
                <a:pos x="775" y="971"/>
              </a:cxn>
              <a:cxn ang="0">
                <a:pos x="825" y="1471"/>
              </a:cxn>
              <a:cxn ang="0">
                <a:pos x="874" y="1586"/>
              </a:cxn>
              <a:cxn ang="0">
                <a:pos x="924" y="1403"/>
              </a:cxn>
              <a:cxn ang="0">
                <a:pos x="973" y="1515"/>
              </a:cxn>
              <a:cxn ang="0">
                <a:pos x="1023" y="1414"/>
              </a:cxn>
              <a:cxn ang="0">
                <a:pos x="1072" y="1294"/>
              </a:cxn>
              <a:cxn ang="0">
                <a:pos x="1122" y="1222"/>
              </a:cxn>
              <a:cxn ang="0">
                <a:pos x="1171" y="943"/>
              </a:cxn>
              <a:cxn ang="0">
                <a:pos x="1221" y="974"/>
              </a:cxn>
              <a:cxn ang="0">
                <a:pos x="1270" y="1036"/>
              </a:cxn>
              <a:cxn ang="0">
                <a:pos x="1320" y="1026"/>
              </a:cxn>
              <a:cxn ang="0">
                <a:pos x="1369" y="1307"/>
              </a:cxn>
              <a:cxn ang="0">
                <a:pos x="1419" y="1358"/>
              </a:cxn>
              <a:cxn ang="0">
                <a:pos x="1468" y="1425"/>
              </a:cxn>
              <a:cxn ang="0">
                <a:pos x="1518" y="1256"/>
              </a:cxn>
              <a:cxn ang="0">
                <a:pos x="1567" y="1520"/>
              </a:cxn>
              <a:cxn ang="0">
                <a:pos x="1617" y="1410"/>
              </a:cxn>
              <a:cxn ang="0">
                <a:pos x="1666" y="1741"/>
              </a:cxn>
              <a:cxn ang="0">
                <a:pos x="1716" y="1341"/>
              </a:cxn>
              <a:cxn ang="0">
                <a:pos x="1765" y="1513"/>
              </a:cxn>
              <a:cxn ang="0">
                <a:pos x="1815" y="1648"/>
              </a:cxn>
              <a:cxn ang="0">
                <a:pos x="1864" y="1635"/>
              </a:cxn>
              <a:cxn ang="0">
                <a:pos x="1914" y="1541"/>
              </a:cxn>
              <a:cxn ang="0">
                <a:pos x="1963" y="1595"/>
              </a:cxn>
              <a:cxn ang="0">
                <a:pos x="2013" y="1641"/>
              </a:cxn>
              <a:cxn ang="0">
                <a:pos x="2062" y="1677"/>
              </a:cxn>
              <a:cxn ang="0">
                <a:pos x="2112" y="1624"/>
              </a:cxn>
              <a:cxn ang="0">
                <a:pos x="2161" y="1742"/>
              </a:cxn>
              <a:cxn ang="0">
                <a:pos x="2211" y="1807"/>
              </a:cxn>
            </a:cxnLst>
            <a:rect l="0" t="0" r="r" b="b"/>
            <a:pathLst>
              <a:path w="2211" h="1909">
                <a:moveTo>
                  <a:pt x="0" y="1655"/>
                </a:moveTo>
                <a:lnTo>
                  <a:pt x="16" y="1403"/>
                </a:lnTo>
                <a:lnTo>
                  <a:pt x="33" y="1241"/>
                </a:lnTo>
                <a:lnTo>
                  <a:pt x="49" y="1385"/>
                </a:lnTo>
                <a:lnTo>
                  <a:pt x="66" y="1454"/>
                </a:lnTo>
                <a:lnTo>
                  <a:pt x="82" y="1198"/>
                </a:lnTo>
                <a:lnTo>
                  <a:pt x="99" y="1237"/>
                </a:lnTo>
                <a:lnTo>
                  <a:pt x="115" y="1443"/>
                </a:lnTo>
                <a:lnTo>
                  <a:pt x="132" y="1153"/>
                </a:lnTo>
                <a:lnTo>
                  <a:pt x="148" y="1173"/>
                </a:lnTo>
                <a:lnTo>
                  <a:pt x="165" y="537"/>
                </a:lnTo>
                <a:lnTo>
                  <a:pt x="181" y="739"/>
                </a:lnTo>
                <a:lnTo>
                  <a:pt x="198" y="655"/>
                </a:lnTo>
                <a:lnTo>
                  <a:pt x="214" y="569"/>
                </a:lnTo>
                <a:lnTo>
                  <a:pt x="231" y="770"/>
                </a:lnTo>
                <a:lnTo>
                  <a:pt x="247" y="1300"/>
                </a:lnTo>
                <a:lnTo>
                  <a:pt x="264" y="1561"/>
                </a:lnTo>
                <a:lnTo>
                  <a:pt x="280" y="1396"/>
                </a:lnTo>
                <a:lnTo>
                  <a:pt x="297" y="429"/>
                </a:lnTo>
                <a:lnTo>
                  <a:pt x="313" y="1262"/>
                </a:lnTo>
                <a:lnTo>
                  <a:pt x="330" y="1226"/>
                </a:lnTo>
                <a:lnTo>
                  <a:pt x="346" y="1288"/>
                </a:lnTo>
                <a:lnTo>
                  <a:pt x="363" y="1076"/>
                </a:lnTo>
                <a:lnTo>
                  <a:pt x="379" y="1399"/>
                </a:lnTo>
                <a:lnTo>
                  <a:pt x="396" y="1625"/>
                </a:lnTo>
                <a:lnTo>
                  <a:pt x="412" y="1631"/>
                </a:lnTo>
                <a:lnTo>
                  <a:pt x="429" y="1796"/>
                </a:lnTo>
                <a:lnTo>
                  <a:pt x="445" y="1648"/>
                </a:lnTo>
                <a:lnTo>
                  <a:pt x="462" y="1597"/>
                </a:lnTo>
                <a:lnTo>
                  <a:pt x="478" y="1512"/>
                </a:lnTo>
                <a:lnTo>
                  <a:pt x="495" y="1698"/>
                </a:lnTo>
                <a:lnTo>
                  <a:pt x="511" y="1698"/>
                </a:lnTo>
                <a:lnTo>
                  <a:pt x="528" y="1548"/>
                </a:lnTo>
                <a:lnTo>
                  <a:pt x="544" y="904"/>
                </a:lnTo>
                <a:lnTo>
                  <a:pt x="561" y="673"/>
                </a:lnTo>
                <a:lnTo>
                  <a:pt x="577" y="1054"/>
                </a:lnTo>
                <a:lnTo>
                  <a:pt x="594" y="930"/>
                </a:lnTo>
                <a:lnTo>
                  <a:pt x="610" y="830"/>
                </a:lnTo>
                <a:lnTo>
                  <a:pt x="627" y="1006"/>
                </a:lnTo>
                <a:lnTo>
                  <a:pt x="643" y="600"/>
                </a:lnTo>
                <a:lnTo>
                  <a:pt x="660" y="923"/>
                </a:lnTo>
                <a:lnTo>
                  <a:pt x="676" y="433"/>
                </a:lnTo>
                <a:lnTo>
                  <a:pt x="693" y="528"/>
                </a:lnTo>
                <a:lnTo>
                  <a:pt x="709" y="764"/>
                </a:lnTo>
                <a:lnTo>
                  <a:pt x="726" y="0"/>
                </a:lnTo>
                <a:lnTo>
                  <a:pt x="742" y="76"/>
                </a:lnTo>
                <a:lnTo>
                  <a:pt x="759" y="707"/>
                </a:lnTo>
                <a:lnTo>
                  <a:pt x="775" y="971"/>
                </a:lnTo>
                <a:lnTo>
                  <a:pt x="792" y="897"/>
                </a:lnTo>
                <a:lnTo>
                  <a:pt x="808" y="1166"/>
                </a:lnTo>
                <a:lnTo>
                  <a:pt x="825" y="1471"/>
                </a:lnTo>
                <a:lnTo>
                  <a:pt x="841" y="1591"/>
                </a:lnTo>
                <a:lnTo>
                  <a:pt x="858" y="1652"/>
                </a:lnTo>
                <a:lnTo>
                  <a:pt x="874" y="1586"/>
                </a:lnTo>
                <a:lnTo>
                  <a:pt x="891" y="1519"/>
                </a:lnTo>
                <a:lnTo>
                  <a:pt x="907" y="1504"/>
                </a:lnTo>
                <a:lnTo>
                  <a:pt x="924" y="1403"/>
                </a:lnTo>
                <a:lnTo>
                  <a:pt x="940" y="1259"/>
                </a:lnTo>
                <a:lnTo>
                  <a:pt x="957" y="1507"/>
                </a:lnTo>
                <a:lnTo>
                  <a:pt x="973" y="1515"/>
                </a:lnTo>
                <a:lnTo>
                  <a:pt x="990" y="1327"/>
                </a:lnTo>
                <a:lnTo>
                  <a:pt x="1006" y="1341"/>
                </a:lnTo>
                <a:lnTo>
                  <a:pt x="1023" y="1414"/>
                </a:lnTo>
                <a:lnTo>
                  <a:pt x="1039" y="1389"/>
                </a:lnTo>
                <a:lnTo>
                  <a:pt x="1056" y="1357"/>
                </a:lnTo>
                <a:lnTo>
                  <a:pt x="1072" y="1294"/>
                </a:lnTo>
                <a:lnTo>
                  <a:pt x="1089" y="1223"/>
                </a:lnTo>
                <a:lnTo>
                  <a:pt x="1105" y="1396"/>
                </a:lnTo>
                <a:lnTo>
                  <a:pt x="1122" y="1222"/>
                </a:lnTo>
                <a:lnTo>
                  <a:pt x="1138" y="1094"/>
                </a:lnTo>
                <a:lnTo>
                  <a:pt x="1155" y="1145"/>
                </a:lnTo>
                <a:lnTo>
                  <a:pt x="1171" y="943"/>
                </a:lnTo>
                <a:lnTo>
                  <a:pt x="1188" y="1099"/>
                </a:lnTo>
                <a:lnTo>
                  <a:pt x="1204" y="1078"/>
                </a:lnTo>
                <a:lnTo>
                  <a:pt x="1221" y="974"/>
                </a:lnTo>
                <a:lnTo>
                  <a:pt x="1237" y="1057"/>
                </a:lnTo>
                <a:lnTo>
                  <a:pt x="1254" y="906"/>
                </a:lnTo>
                <a:lnTo>
                  <a:pt x="1270" y="1036"/>
                </a:lnTo>
                <a:lnTo>
                  <a:pt x="1287" y="1206"/>
                </a:lnTo>
                <a:lnTo>
                  <a:pt x="1303" y="1144"/>
                </a:lnTo>
                <a:lnTo>
                  <a:pt x="1320" y="1026"/>
                </a:lnTo>
                <a:lnTo>
                  <a:pt x="1336" y="1054"/>
                </a:lnTo>
                <a:lnTo>
                  <a:pt x="1353" y="948"/>
                </a:lnTo>
                <a:lnTo>
                  <a:pt x="1369" y="1307"/>
                </a:lnTo>
                <a:lnTo>
                  <a:pt x="1386" y="1394"/>
                </a:lnTo>
                <a:lnTo>
                  <a:pt x="1402" y="961"/>
                </a:lnTo>
                <a:lnTo>
                  <a:pt x="1419" y="1358"/>
                </a:lnTo>
                <a:lnTo>
                  <a:pt x="1435" y="1288"/>
                </a:lnTo>
                <a:lnTo>
                  <a:pt x="1452" y="1424"/>
                </a:lnTo>
                <a:lnTo>
                  <a:pt x="1468" y="1425"/>
                </a:lnTo>
                <a:lnTo>
                  <a:pt x="1485" y="1361"/>
                </a:lnTo>
                <a:lnTo>
                  <a:pt x="1501" y="1249"/>
                </a:lnTo>
                <a:lnTo>
                  <a:pt x="1518" y="1256"/>
                </a:lnTo>
                <a:lnTo>
                  <a:pt x="1534" y="1277"/>
                </a:lnTo>
                <a:lnTo>
                  <a:pt x="1551" y="1253"/>
                </a:lnTo>
                <a:lnTo>
                  <a:pt x="1567" y="1520"/>
                </a:lnTo>
                <a:lnTo>
                  <a:pt x="1584" y="1295"/>
                </a:lnTo>
                <a:lnTo>
                  <a:pt x="1600" y="1258"/>
                </a:lnTo>
                <a:lnTo>
                  <a:pt x="1617" y="1410"/>
                </a:lnTo>
                <a:lnTo>
                  <a:pt x="1633" y="1450"/>
                </a:lnTo>
                <a:lnTo>
                  <a:pt x="1650" y="1619"/>
                </a:lnTo>
                <a:lnTo>
                  <a:pt x="1666" y="1741"/>
                </a:lnTo>
                <a:lnTo>
                  <a:pt x="1683" y="1494"/>
                </a:lnTo>
                <a:lnTo>
                  <a:pt x="1699" y="1441"/>
                </a:lnTo>
                <a:lnTo>
                  <a:pt x="1716" y="1341"/>
                </a:lnTo>
                <a:lnTo>
                  <a:pt x="1732" y="1456"/>
                </a:lnTo>
                <a:lnTo>
                  <a:pt x="1749" y="1413"/>
                </a:lnTo>
                <a:lnTo>
                  <a:pt x="1765" y="1513"/>
                </a:lnTo>
                <a:lnTo>
                  <a:pt x="1782" y="1509"/>
                </a:lnTo>
                <a:lnTo>
                  <a:pt x="1798" y="1575"/>
                </a:lnTo>
                <a:lnTo>
                  <a:pt x="1815" y="1648"/>
                </a:lnTo>
                <a:lnTo>
                  <a:pt x="1831" y="1633"/>
                </a:lnTo>
                <a:lnTo>
                  <a:pt x="1848" y="1660"/>
                </a:lnTo>
                <a:lnTo>
                  <a:pt x="1864" y="1635"/>
                </a:lnTo>
                <a:lnTo>
                  <a:pt x="1881" y="1624"/>
                </a:lnTo>
                <a:lnTo>
                  <a:pt x="1897" y="1738"/>
                </a:lnTo>
                <a:lnTo>
                  <a:pt x="1914" y="1541"/>
                </a:lnTo>
                <a:lnTo>
                  <a:pt x="1930" y="1527"/>
                </a:lnTo>
                <a:lnTo>
                  <a:pt x="1947" y="1495"/>
                </a:lnTo>
                <a:lnTo>
                  <a:pt x="1963" y="1595"/>
                </a:lnTo>
                <a:lnTo>
                  <a:pt x="1980" y="1715"/>
                </a:lnTo>
                <a:lnTo>
                  <a:pt x="1996" y="1485"/>
                </a:lnTo>
                <a:lnTo>
                  <a:pt x="2013" y="1641"/>
                </a:lnTo>
                <a:lnTo>
                  <a:pt x="2029" y="1686"/>
                </a:lnTo>
                <a:lnTo>
                  <a:pt x="2046" y="1812"/>
                </a:lnTo>
                <a:lnTo>
                  <a:pt x="2062" y="1677"/>
                </a:lnTo>
                <a:lnTo>
                  <a:pt x="2079" y="1535"/>
                </a:lnTo>
                <a:lnTo>
                  <a:pt x="2095" y="1632"/>
                </a:lnTo>
                <a:lnTo>
                  <a:pt x="2112" y="1624"/>
                </a:lnTo>
                <a:lnTo>
                  <a:pt x="2128" y="1409"/>
                </a:lnTo>
                <a:lnTo>
                  <a:pt x="2145" y="1610"/>
                </a:lnTo>
                <a:lnTo>
                  <a:pt x="2161" y="1742"/>
                </a:lnTo>
                <a:lnTo>
                  <a:pt x="2178" y="1706"/>
                </a:lnTo>
                <a:lnTo>
                  <a:pt x="2194" y="1909"/>
                </a:lnTo>
                <a:lnTo>
                  <a:pt x="2211" y="1807"/>
                </a:lnTo>
              </a:path>
            </a:pathLst>
          </a:custGeom>
          <a:noFill/>
          <a:ln w="31750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4" name="Gruppieren 519"/>
          <p:cNvGrpSpPr/>
          <p:nvPr/>
        </p:nvGrpSpPr>
        <p:grpSpPr>
          <a:xfrm>
            <a:off x="2139696" y="2035175"/>
            <a:ext cx="5409365" cy="4160837"/>
            <a:chOff x="1933575" y="2035175"/>
            <a:chExt cx="5419830" cy="4160837"/>
          </a:xfrm>
        </p:grpSpPr>
        <p:sp>
          <p:nvSpPr>
            <p:cNvPr id="511" name="Freeform 52"/>
            <p:cNvSpPr>
              <a:spLocks noEditPoints="1"/>
            </p:cNvSpPr>
            <p:nvPr/>
          </p:nvSpPr>
          <p:spPr bwMode="auto">
            <a:xfrm>
              <a:off x="3149600" y="2063750"/>
              <a:ext cx="6350" cy="4073524"/>
            </a:xfrm>
            <a:custGeom>
              <a:avLst/>
              <a:gdLst/>
              <a:ahLst/>
              <a:cxnLst>
                <a:cxn ang="0">
                  <a:pos x="0" y="2515"/>
                </a:cxn>
                <a:cxn ang="0">
                  <a:pos x="4" y="2502"/>
                </a:cxn>
                <a:cxn ang="0">
                  <a:pos x="0" y="2437"/>
                </a:cxn>
                <a:cxn ang="0">
                  <a:pos x="4" y="2387"/>
                </a:cxn>
                <a:cxn ang="0">
                  <a:pos x="0" y="2373"/>
                </a:cxn>
                <a:cxn ang="0">
                  <a:pos x="0" y="2290"/>
                </a:cxn>
                <a:cxn ang="0">
                  <a:pos x="4" y="2276"/>
                </a:cxn>
                <a:cxn ang="0">
                  <a:pos x="0" y="2212"/>
                </a:cxn>
                <a:cxn ang="0">
                  <a:pos x="4" y="2161"/>
                </a:cxn>
                <a:cxn ang="0">
                  <a:pos x="0" y="2148"/>
                </a:cxn>
                <a:cxn ang="0">
                  <a:pos x="0" y="2060"/>
                </a:cxn>
                <a:cxn ang="0">
                  <a:pos x="4" y="2046"/>
                </a:cxn>
                <a:cxn ang="0">
                  <a:pos x="0" y="1982"/>
                </a:cxn>
                <a:cxn ang="0">
                  <a:pos x="4" y="1931"/>
                </a:cxn>
                <a:cxn ang="0">
                  <a:pos x="0" y="1918"/>
                </a:cxn>
                <a:cxn ang="0">
                  <a:pos x="0" y="1835"/>
                </a:cxn>
                <a:cxn ang="0">
                  <a:pos x="4" y="1821"/>
                </a:cxn>
                <a:cxn ang="0">
                  <a:pos x="0" y="1757"/>
                </a:cxn>
                <a:cxn ang="0">
                  <a:pos x="4" y="1706"/>
                </a:cxn>
                <a:cxn ang="0">
                  <a:pos x="0" y="1692"/>
                </a:cxn>
                <a:cxn ang="0">
                  <a:pos x="0" y="1610"/>
                </a:cxn>
                <a:cxn ang="0">
                  <a:pos x="4" y="1596"/>
                </a:cxn>
                <a:cxn ang="0">
                  <a:pos x="0" y="1531"/>
                </a:cxn>
                <a:cxn ang="0">
                  <a:pos x="4" y="1481"/>
                </a:cxn>
                <a:cxn ang="0">
                  <a:pos x="0" y="1467"/>
                </a:cxn>
                <a:cxn ang="0">
                  <a:pos x="0" y="1384"/>
                </a:cxn>
                <a:cxn ang="0">
                  <a:pos x="4" y="1371"/>
                </a:cxn>
                <a:cxn ang="0">
                  <a:pos x="0" y="1306"/>
                </a:cxn>
                <a:cxn ang="0">
                  <a:pos x="4" y="1256"/>
                </a:cxn>
                <a:cxn ang="0">
                  <a:pos x="0" y="1242"/>
                </a:cxn>
                <a:cxn ang="0">
                  <a:pos x="0" y="1159"/>
                </a:cxn>
                <a:cxn ang="0">
                  <a:pos x="4" y="1145"/>
                </a:cxn>
                <a:cxn ang="0">
                  <a:pos x="0" y="1081"/>
                </a:cxn>
                <a:cxn ang="0">
                  <a:pos x="4" y="1030"/>
                </a:cxn>
                <a:cxn ang="0">
                  <a:pos x="0" y="1016"/>
                </a:cxn>
                <a:cxn ang="0">
                  <a:pos x="0" y="934"/>
                </a:cxn>
                <a:cxn ang="0">
                  <a:pos x="4" y="920"/>
                </a:cxn>
                <a:cxn ang="0">
                  <a:pos x="0" y="856"/>
                </a:cxn>
                <a:cxn ang="0">
                  <a:pos x="4" y="805"/>
                </a:cxn>
                <a:cxn ang="0">
                  <a:pos x="0" y="791"/>
                </a:cxn>
                <a:cxn ang="0">
                  <a:pos x="0" y="708"/>
                </a:cxn>
                <a:cxn ang="0">
                  <a:pos x="4" y="695"/>
                </a:cxn>
                <a:cxn ang="0">
                  <a:pos x="0" y="630"/>
                </a:cxn>
                <a:cxn ang="0">
                  <a:pos x="4" y="580"/>
                </a:cxn>
                <a:cxn ang="0">
                  <a:pos x="0" y="566"/>
                </a:cxn>
                <a:cxn ang="0">
                  <a:pos x="0" y="483"/>
                </a:cxn>
                <a:cxn ang="0">
                  <a:pos x="4" y="469"/>
                </a:cxn>
                <a:cxn ang="0">
                  <a:pos x="0" y="405"/>
                </a:cxn>
                <a:cxn ang="0">
                  <a:pos x="4" y="354"/>
                </a:cxn>
                <a:cxn ang="0">
                  <a:pos x="0" y="341"/>
                </a:cxn>
                <a:cxn ang="0">
                  <a:pos x="0" y="258"/>
                </a:cxn>
                <a:cxn ang="0">
                  <a:pos x="4" y="244"/>
                </a:cxn>
                <a:cxn ang="0">
                  <a:pos x="0" y="180"/>
                </a:cxn>
                <a:cxn ang="0">
                  <a:pos x="4" y="129"/>
                </a:cxn>
                <a:cxn ang="0">
                  <a:pos x="0" y="115"/>
                </a:cxn>
                <a:cxn ang="0">
                  <a:pos x="0" y="33"/>
                </a:cxn>
                <a:cxn ang="0">
                  <a:pos x="4" y="19"/>
                </a:cxn>
              </a:cxnLst>
              <a:rect l="0" t="0" r="r" b="b"/>
              <a:pathLst>
                <a:path w="4" h="2566">
                  <a:moveTo>
                    <a:pt x="0" y="2566"/>
                  </a:moveTo>
                  <a:lnTo>
                    <a:pt x="0" y="2548"/>
                  </a:lnTo>
                  <a:lnTo>
                    <a:pt x="4" y="2548"/>
                  </a:lnTo>
                  <a:lnTo>
                    <a:pt x="4" y="2566"/>
                  </a:lnTo>
                  <a:lnTo>
                    <a:pt x="0" y="2566"/>
                  </a:lnTo>
                  <a:close/>
                  <a:moveTo>
                    <a:pt x="0" y="2534"/>
                  </a:moveTo>
                  <a:lnTo>
                    <a:pt x="0" y="2515"/>
                  </a:lnTo>
                  <a:lnTo>
                    <a:pt x="4" y="2515"/>
                  </a:lnTo>
                  <a:lnTo>
                    <a:pt x="4" y="2534"/>
                  </a:lnTo>
                  <a:lnTo>
                    <a:pt x="0" y="2534"/>
                  </a:lnTo>
                  <a:close/>
                  <a:moveTo>
                    <a:pt x="0" y="2502"/>
                  </a:moveTo>
                  <a:lnTo>
                    <a:pt x="0" y="2483"/>
                  </a:lnTo>
                  <a:lnTo>
                    <a:pt x="4" y="2483"/>
                  </a:lnTo>
                  <a:lnTo>
                    <a:pt x="4" y="2502"/>
                  </a:lnTo>
                  <a:lnTo>
                    <a:pt x="0" y="2502"/>
                  </a:lnTo>
                  <a:close/>
                  <a:moveTo>
                    <a:pt x="0" y="2469"/>
                  </a:moveTo>
                  <a:lnTo>
                    <a:pt x="0" y="2451"/>
                  </a:lnTo>
                  <a:lnTo>
                    <a:pt x="4" y="2451"/>
                  </a:lnTo>
                  <a:lnTo>
                    <a:pt x="4" y="2469"/>
                  </a:lnTo>
                  <a:lnTo>
                    <a:pt x="0" y="2469"/>
                  </a:lnTo>
                  <a:close/>
                  <a:moveTo>
                    <a:pt x="0" y="2437"/>
                  </a:moveTo>
                  <a:lnTo>
                    <a:pt x="0" y="2419"/>
                  </a:lnTo>
                  <a:lnTo>
                    <a:pt x="4" y="2419"/>
                  </a:lnTo>
                  <a:lnTo>
                    <a:pt x="4" y="2437"/>
                  </a:lnTo>
                  <a:lnTo>
                    <a:pt x="0" y="2437"/>
                  </a:lnTo>
                  <a:close/>
                  <a:moveTo>
                    <a:pt x="0" y="2405"/>
                  </a:moveTo>
                  <a:lnTo>
                    <a:pt x="0" y="2387"/>
                  </a:lnTo>
                  <a:lnTo>
                    <a:pt x="4" y="2387"/>
                  </a:lnTo>
                  <a:lnTo>
                    <a:pt x="4" y="2405"/>
                  </a:lnTo>
                  <a:lnTo>
                    <a:pt x="0" y="2405"/>
                  </a:lnTo>
                  <a:close/>
                  <a:moveTo>
                    <a:pt x="0" y="2373"/>
                  </a:moveTo>
                  <a:lnTo>
                    <a:pt x="0" y="2354"/>
                  </a:lnTo>
                  <a:lnTo>
                    <a:pt x="4" y="2354"/>
                  </a:lnTo>
                  <a:lnTo>
                    <a:pt x="4" y="2373"/>
                  </a:lnTo>
                  <a:lnTo>
                    <a:pt x="0" y="2373"/>
                  </a:lnTo>
                  <a:close/>
                  <a:moveTo>
                    <a:pt x="0" y="2341"/>
                  </a:moveTo>
                  <a:lnTo>
                    <a:pt x="0" y="2322"/>
                  </a:lnTo>
                  <a:lnTo>
                    <a:pt x="4" y="2322"/>
                  </a:lnTo>
                  <a:lnTo>
                    <a:pt x="4" y="2341"/>
                  </a:lnTo>
                  <a:lnTo>
                    <a:pt x="0" y="2341"/>
                  </a:lnTo>
                  <a:close/>
                  <a:moveTo>
                    <a:pt x="0" y="2308"/>
                  </a:moveTo>
                  <a:lnTo>
                    <a:pt x="0" y="2290"/>
                  </a:lnTo>
                  <a:lnTo>
                    <a:pt x="4" y="2290"/>
                  </a:lnTo>
                  <a:lnTo>
                    <a:pt x="4" y="2308"/>
                  </a:lnTo>
                  <a:lnTo>
                    <a:pt x="0" y="2308"/>
                  </a:lnTo>
                  <a:close/>
                  <a:moveTo>
                    <a:pt x="0" y="2276"/>
                  </a:moveTo>
                  <a:lnTo>
                    <a:pt x="0" y="2258"/>
                  </a:lnTo>
                  <a:lnTo>
                    <a:pt x="4" y="2258"/>
                  </a:lnTo>
                  <a:lnTo>
                    <a:pt x="4" y="2276"/>
                  </a:lnTo>
                  <a:lnTo>
                    <a:pt x="0" y="2276"/>
                  </a:lnTo>
                  <a:close/>
                  <a:moveTo>
                    <a:pt x="0" y="2244"/>
                  </a:moveTo>
                  <a:lnTo>
                    <a:pt x="0" y="2226"/>
                  </a:lnTo>
                  <a:lnTo>
                    <a:pt x="4" y="2226"/>
                  </a:lnTo>
                  <a:lnTo>
                    <a:pt x="4" y="2244"/>
                  </a:lnTo>
                  <a:lnTo>
                    <a:pt x="0" y="2244"/>
                  </a:lnTo>
                  <a:close/>
                  <a:moveTo>
                    <a:pt x="0" y="2212"/>
                  </a:moveTo>
                  <a:lnTo>
                    <a:pt x="0" y="2193"/>
                  </a:lnTo>
                  <a:lnTo>
                    <a:pt x="4" y="2193"/>
                  </a:lnTo>
                  <a:lnTo>
                    <a:pt x="4" y="2212"/>
                  </a:lnTo>
                  <a:lnTo>
                    <a:pt x="0" y="2212"/>
                  </a:lnTo>
                  <a:close/>
                  <a:moveTo>
                    <a:pt x="0" y="2180"/>
                  </a:moveTo>
                  <a:lnTo>
                    <a:pt x="0" y="2161"/>
                  </a:lnTo>
                  <a:lnTo>
                    <a:pt x="4" y="2161"/>
                  </a:lnTo>
                  <a:lnTo>
                    <a:pt x="4" y="2180"/>
                  </a:lnTo>
                  <a:lnTo>
                    <a:pt x="0" y="2180"/>
                  </a:lnTo>
                  <a:close/>
                  <a:moveTo>
                    <a:pt x="0" y="2148"/>
                  </a:moveTo>
                  <a:lnTo>
                    <a:pt x="0" y="2129"/>
                  </a:lnTo>
                  <a:lnTo>
                    <a:pt x="4" y="2129"/>
                  </a:lnTo>
                  <a:lnTo>
                    <a:pt x="4" y="2148"/>
                  </a:lnTo>
                  <a:lnTo>
                    <a:pt x="0" y="2148"/>
                  </a:lnTo>
                  <a:close/>
                  <a:moveTo>
                    <a:pt x="0" y="2115"/>
                  </a:moveTo>
                  <a:lnTo>
                    <a:pt x="0" y="2097"/>
                  </a:lnTo>
                  <a:lnTo>
                    <a:pt x="4" y="2097"/>
                  </a:lnTo>
                  <a:lnTo>
                    <a:pt x="4" y="2115"/>
                  </a:lnTo>
                  <a:lnTo>
                    <a:pt x="0" y="2115"/>
                  </a:lnTo>
                  <a:close/>
                  <a:moveTo>
                    <a:pt x="0" y="2079"/>
                  </a:moveTo>
                  <a:lnTo>
                    <a:pt x="0" y="2060"/>
                  </a:lnTo>
                  <a:lnTo>
                    <a:pt x="4" y="2060"/>
                  </a:lnTo>
                  <a:lnTo>
                    <a:pt x="4" y="2079"/>
                  </a:lnTo>
                  <a:lnTo>
                    <a:pt x="0" y="2079"/>
                  </a:lnTo>
                  <a:close/>
                  <a:moveTo>
                    <a:pt x="0" y="2046"/>
                  </a:moveTo>
                  <a:lnTo>
                    <a:pt x="0" y="2028"/>
                  </a:lnTo>
                  <a:lnTo>
                    <a:pt x="4" y="2028"/>
                  </a:lnTo>
                  <a:lnTo>
                    <a:pt x="4" y="2046"/>
                  </a:lnTo>
                  <a:lnTo>
                    <a:pt x="0" y="2046"/>
                  </a:lnTo>
                  <a:close/>
                  <a:moveTo>
                    <a:pt x="0" y="2014"/>
                  </a:moveTo>
                  <a:lnTo>
                    <a:pt x="0" y="1996"/>
                  </a:lnTo>
                  <a:lnTo>
                    <a:pt x="4" y="1996"/>
                  </a:lnTo>
                  <a:lnTo>
                    <a:pt x="4" y="2014"/>
                  </a:lnTo>
                  <a:lnTo>
                    <a:pt x="0" y="2014"/>
                  </a:lnTo>
                  <a:close/>
                  <a:moveTo>
                    <a:pt x="0" y="1982"/>
                  </a:moveTo>
                  <a:lnTo>
                    <a:pt x="0" y="1964"/>
                  </a:lnTo>
                  <a:lnTo>
                    <a:pt x="4" y="1964"/>
                  </a:lnTo>
                  <a:lnTo>
                    <a:pt x="4" y="1982"/>
                  </a:lnTo>
                  <a:lnTo>
                    <a:pt x="0" y="1982"/>
                  </a:lnTo>
                  <a:close/>
                  <a:moveTo>
                    <a:pt x="0" y="1950"/>
                  </a:moveTo>
                  <a:lnTo>
                    <a:pt x="0" y="1931"/>
                  </a:lnTo>
                  <a:lnTo>
                    <a:pt x="4" y="1931"/>
                  </a:lnTo>
                  <a:lnTo>
                    <a:pt x="4" y="1950"/>
                  </a:lnTo>
                  <a:lnTo>
                    <a:pt x="0" y="1950"/>
                  </a:lnTo>
                  <a:close/>
                  <a:moveTo>
                    <a:pt x="0" y="1918"/>
                  </a:moveTo>
                  <a:lnTo>
                    <a:pt x="0" y="1899"/>
                  </a:lnTo>
                  <a:lnTo>
                    <a:pt x="4" y="1899"/>
                  </a:lnTo>
                  <a:lnTo>
                    <a:pt x="4" y="1918"/>
                  </a:lnTo>
                  <a:lnTo>
                    <a:pt x="0" y="1918"/>
                  </a:lnTo>
                  <a:close/>
                  <a:moveTo>
                    <a:pt x="0" y="1885"/>
                  </a:moveTo>
                  <a:lnTo>
                    <a:pt x="0" y="1867"/>
                  </a:lnTo>
                  <a:lnTo>
                    <a:pt x="4" y="1867"/>
                  </a:lnTo>
                  <a:lnTo>
                    <a:pt x="4" y="1885"/>
                  </a:lnTo>
                  <a:lnTo>
                    <a:pt x="0" y="1885"/>
                  </a:lnTo>
                  <a:close/>
                  <a:moveTo>
                    <a:pt x="0" y="1853"/>
                  </a:moveTo>
                  <a:lnTo>
                    <a:pt x="0" y="1835"/>
                  </a:lnTo>
                  <a:lnTo>
                    <a:pt x="4" y="1835"/>
                  </a:lnTo>
                  <a:lnTo>
                    <a:pt x="4" y="1853"/>
                  </a:lnTo>
                  <a:lnTo>
                    <a:pt x="0" y="1853"/>
                  </a:lnTo>
                  <a:close/>
                  <a:moveTo>
                    <a:pt x="0" y="1821"/>
                  </a:moveTo>
                  <a:lnTo>
                    <a:pt x="0" y="1803"/>
                  </a:lnTo>
                  <a:lnTo>
                    <a:pt x="4" y="1803"/>
                  </a:lnTo>
                  <a:lnTo>
                    <a:pt x="4" y="1821"/>
                  </a:lnTo>
                  <a:lnTo>
                    <a:pt x="0" y="1821"/>
                  </a:lnTo>
                  <a:close/>
                  <a:moveTo>
                    <a:pt x="0" y="1789"/>
                  </a:moveTo>
                  <a:lnTo>
                    <a:pt x="0" y="1771"/>
                  </a:lnTo>
                  <a:lnTo>
                    <a:pt x="4" y="1771"/>
                  </a:lnTo>
                  <a:lnTo>
                    <a:pt x="4" y="1789"/>
                  </a:lnTo>
                  <a:lnTo>
                    <a:pt x="0" y="1789"/>
                  </a:lnTo>
                  <a:close/>
                  <a:moveTo>
                    <a:pt x="0" y="1757"/>
                  </a:moveTo>
                  <a:lnTo>
                    <a:pt x="0" y="1738"/>
                  </a:lnTo>
                  <a:lnTo>
                    <a:pt x="4" y="1738"/>
                  </a:lnTo>
                  <a:lnTo>
                    <a:pt x="4" y="1757"/>
                  </a:lnTo>
                  <a:lnTo>
                    <a:pt x="0" y="1757"/>
                  </a:lnTo>
                  <a:close/>
                  <a:moveTo>
                    <a:pt x="0" y="1725"/>
                  </a:moveTo>
                  <a:lnTo>
                    <a:pt x="0" y="1706"/>
                  </a:lnTo>
                  <a:lnTo>
                    <a:pt x="4" y="1706"/>
                  </a:lnTo>
                  <a:lnTo>
                    <a:pt x="4" y="1725"/>
                  </a:lnTo>
                  <a:lnTo>
                    <a:pt x="0" y="1725"/>
                  </a:lnTo>
                  <a:close/>
                  <a:moveTo>
                    <a:pt x="0" y="1692"/>
                  </a:moveTo>
                  <a:lnTo>
                    <a:pt x="0" y="1674"/>
                  </a:lnTo>
                  <a:lnTo>
                    <a:pt x="4" y="1674"/>
                  </a:lnTo>
                  <a:lnTo>
                    <a:pt x="4" y="1692"/>
                  </a:lnTo>
                  <a:lnTo>
                    <a:pt x="0" y="1692"/>
                  </a:lnTo>
                  <a:close/>
                  <a:moveTo>
                    <a:pt x="0" y="1660"/>
                  </a:moveTo>
                  <a:lnTo>
                    <a:pt x="0" y="1642"/>
                  </a:lnTo>
                  <a:lnTo>
                    <a:pt x="4" y="1642"/>
                  </a:lnTo>
                  <a:lnTo>
                    <a:pt x="4" y="1660"/>
                  </a:lnTo>
                  <a:lnTo>
                    <a:pt x="0" y="1660"/>
                  </a:lnTo>
                  <a:close/>
                  <a:moveTo>
                    <a:pt x="0" y="1628"/>
                  </a:moveTo>
                  <a:lnTo>
                    <a:pt x="0" y="1610"/>
                  </a:lnTo>
                  <a:lnTo>
                    <a:pt x="4" y="1610"/>
                  </a:lnTo>
                  <a:lnTo>
                    <a:pt x="4" y="1628"/>
                  </a:lnTo>
                  <a:lnTo>
                    <a:pt x="0" y="1628"/>
                  </a:lnTo>
                  <a:close/>
                  <a:moveTo>
                    <a:pt x="0" y="1596"/>
                  </a:moveTo>
                  <a:lnTo>
                    <a:pt x="0" y="1577"/>
                  </a:lnTo>
                  <a:lnTo>
                    <a:pt x="4" y="1577"/>
                  </a:lnTo>
                  <a:lnTo>
                    <a:pt x="4" y="1596"/>
                  </a:lnTo>
                  <a:lnTo>
                    <a:pt x="0" y="1596"/>
                  </a:lnTo>
                  <a:close/>
                  <a:moveTo>
                    <a:pt x="0" y="1564"/>
                  </a:moveTo>
                  <a:lnTo>
                    <a:pt x="0" y="1545"/>
                  </a:lnTo>
                  <a:lnTo>
                    <a:pt x="4" y="1545"/>
                  </a:lnTo>
                  <a:lnTo>
                    <a:pt x="4" y="1564"/>
                  </a:lnTo>
                  <a:lnTo>
                    <a:pt x="0" y="1564"/>
                  </a:lnTo>
                  <a:close/>
                  <a:moveTo>
                    <a:pt x="0" y="1531"/>
                  </a:moveTo>
                  <a:lnTo>
                    <a:pt x="0" y="1513"/>
                  </a:lnTo>
                  <a:lnTo>
                    <a:pt x="4" y="1513"/>
                  </a:lnTo>
                  <a:lnTo>
                    <a:pt x="4" y="1531"/>
                  </a:lnTo>
                  <a:lnTo>
                    <a:pt x="0" y="1531"/>
                  </a:lnTo>
                  <a:close/>
                  <a:moveTo>
                    <a:pt x="0" y="1499"/>
                  </a:moveTo>
                  <a:lnTo>
                    <a:pt x="0" y="1481"/>
                  </a:lnTo>
                  <a:lnTo>
                    <a:pt x="4" y="1481"/>
                  </a:lnTo>
                  <a:lnTo>
                    <a:pt x="4" y="1499"/>
                  </a:lnTo>
                  <a:lnTo>
                    <a:pt x="0" y="1499"/>
                  </a:lnTo>
                  <a:close/>
                  <a:moveTo>
                    <a:pt x="0" y="1467"/>
                  </a:moveTo>
                  <a:lnTo>
                    <a:pt x="0" y="1449"/>
                  </a:lnTo>
                  <a:lnTo>
                    <a:pt x="4" y="1449"/>
                  </a:lnTo>
                  <a:lnTo>
                    <a:pt x="4" y="1467"/>
                  </a:lnTo>
                  <a:lnTo>
                    <a:pt x="0" y="1467"/>
                  </a:lnTo>
                  <a:close/>
                  <a:moveTo>
                    <a:pt x="0" y="1435"/>
                  </a:moveTo>
                  <a:lnTo>
                    <a:pt x="0" y="1416"/>
                  </a:lnTo>
                  <a:lnTo>
                    <a:pt x="4" y="1416"/>
                  </a:lnTo>
                  <a:lnTo>
                    <a:pt x="4" y="1435"/>
                  </a:lnTo>
                  <a:lnTo>
                    <a:pt x="0" y="1435"/>
                  </a:lnTo>
                  <a:close/>
                  <a:moveTo>
                    <a:pt x="0" y="1403"/>
                  </a:moveTo>
                  <a:lnTo>
                    <a:pt x="0" y="1384"/>
                  </a:lnTo>
                  <a:lnTo>
                    <a:pt x="4" y="1384"/>
                  </a:lnTo>
                  <a:lnTo>
                    <a:pt x="4" y="1403"/>
                  </a:lnTo>
                  <a:lnTo>
                    <a:pt x="0" y="1403"/>
                  </a:lnTo>
                  <a:close/>
                  <a:moveTo>
                    <a:pt x="0" y="1371"/>
                  </a:moveTo>
                  <a:lnTo>
                    <a:pt x="0" y="1352"/>
                  </a:lnTo>
                  <a:lnTo>
                    <a:pt x="4" y="1352"/>
                  </a:lnTo>
                  <a:lnTo>
                    <a:pt x="4" y="1371"/>
                  </a:lnTo>
                  <a:lnTo>
                    <a:pt x="0" y="1371"/>
                  </a:lnTo>
                  <a:close/>
                  <a:moveTo>
                    <a:pt x="0" y="1338"/>
                  </a:moveTo>
                  <a:lnTo>
                    <a:pt x="0" y="1320"/>
                  </a:lnTo>
                  <a:lnTo>
                    <a:pt x="4" y="1320"/>
                  </a:lnTo>
                  <a:lnTo>
                    <a:pt x="4" y="1338"/>
                  </a:lnTo>
                  <a:lnTo>
                    <a:pt x="0" y="1338"/>
                  </a:lnTo>
                  <a:close/>
                  <a:moveTo>
                    <a:pt x="0" y="1306"/>
                  </a:moveTo>
                  <a:lnTo>
                    <a:pt x="0" y="1288"/>
                  </a:lnTo>
                  <a:lnTo>
                    <a:pt x="4" y="1288"/>
                  </a:lnTo>
                  <a:lnTo>
                    <a:pt x="4" y="1306"/>
                  </a:lnTo>
                  <a:lnTo>
                    <a:pt x="0" y="1306"/>
                  </a:lnTo>
                  <a:close/>
                  <a:moveTo>
                    <a:pt x="0" y="1274"/>
                  </a:moveTo>
                  <a:lnTo>
                    <a:pt x="0" y="1256"/>
                  </a:lnTo>
                  <a:lnTo>
                    <a:pt x="4" y="1256"/>
                  </a:lnTo>
                  <a:lnTo>
                    <a:pt x="4" y="1274"/>
                  </a:lnTo>
                  <a:lnTo>
                    <a:pt x="0" y="1274"/>
                  </a:lnTo>
                  <a:close/>
                  <a:moveTo>
                    <a:pt x="0" y="1242"/>
                  </a:moveTo>
                  <a:lnTo>
                    <a:pt x="0" y="1223"/>
                  </a:lnTo>
                  <a:lnTo>
                    <a:pt x="4" y="1223"/>
                  </a:lnTo>
                  <a:lnTo>
                    <a:pt x="4" y="1242"/>
                  </a:lnTo>
                  <a:lnTo>
                    <a:pt x="0" y="1242"/>
                  </a:lnTo>
                  <a:close/>
                  <a:moveTo>
                    <a:pt x="0" y="1210"/>
                  </a:moveTo>
                  <a:lnTo>
                    <a:pt x="0" y="1191"/>
                  </a:lnTo>
                  <a:lnTo>
                    <a:pt x="4" y="1191"/>
                  </a:lnTo>
                  <a:lnTo>
                    <a:pt x="4" y="1210"/>
                  </a:lnTo>
                  <a:lnTo>
                    <a:pt x="0" y="1210"/>
                  </a:lnTo>
                  <a:close/>
                  <a:moveTo>
                    <a:pt x="0" y="1177"/>
                  </a:moveTo>
                  <a:lnTo>
                    <a:pt x="0" y="1159"/>
                  </a:lnTo>
                  <a:lnTo>
                    <a:pt x="4" y="1159"/>
                  </a:lnTo>
                  <a:lnTo>
                    <a:pt x="4" y="1177"/>
                  </a:lnTo>
                  <a:lnTo>
                    <a:pt x="0" y="1177"/>
                  </a:lnTo>
                  <a:close/>
                  <a:moveTo>
                    <a:pt x="0" y="1145"/>
                  </a:moveTo>
                  <a:lnTo>
                    <a:pt x="0" y="1127"/>
                  </a:lnTo>
                  <a:lnTo>
                    <a:pt x="4" y="1127"/>
                  </a:lnTo>
                  <a:lnTo>
                    <a:pt x="4" y="1145"/>
                  </a:lnTo>
                  <a:lnTo>
                    <a:pt x="0" y="1145"/>
                  </a:lnTo>
                  <a:close/>
                  <a:moveTo>
                    <a:pt x="0" y="1113"/>
                  </a:moveTo>
                  <a:lnTo>
                    <a:pt x="0" y="1095"/>
                  </a:lnTo>
                  <a:lnTo>
                    <a:pt x="4" y="1095"/>
                  </a:lnTo>
                  <a:lnTo>
                    <a:pt x="4" y="1113"/>
                  </a:lnTo>
                  <a:lnTo>
                    <a:pt x="0" y="1113"/>
                  </a:lnTo>
                  <a:close/>
                  <a:moveTo>
                    <a:pt x="0" y="1081"/>
                  </a:moveTo>
                  <a:lnTo>
                    <a:pt x="0" y="1062"/>
                  </a:lnTo>
                  <a:lnTo>
                    <a:pt x="4" y="1062"/>
                  </a:lnTo>
                  <a:lnTo>
                    <a:pt x="4" y="1081"/>
                  </a:lnTo>
                  <a:lnTo>
                    <a:pt x="0" y="1081"/>
                  </a:lnTo>
                  <a:close/>
                  <a:moveTo>
                    <a:pt x="0" y="1049"/>
                  </a:moveTo>
                  <a:lnTo>
                    <a:pt x="0" y="1030"/>
                  </a:lnTo>
                  <a:lnTo>
                    <a:pt x="4" y="1030"/>
                  </a:lnTo>
                  <a:lnTo>
                    <a:pt x="4" y="1049"/>
                  </a:lnTo>
                  <a:lnTo>
                    <a:pt x="0" y="1049"/>
                  </a:lnTo>
                  <a:close/>
                  <a:moveTo>
                    <a:pt x="0" y="1016"/>
                  </a:moveTo>
                  <a:lnTo>
                    <a:pt x="0" y="998"/>
                  </a:lnTo>
                  <a:lnTo>
                    <a:pt x="4" y="998"/>
                  </a:lnTo>
                  <a:lnTo>
                    <a:pt x="4" y="1016"/>
                  </a:lnTo>
                  <a:lnTo>
                    <a:pt x="0" y="1016"/>
                  </a:lnTo>
                  <a:close/>
                  <a:moveTo>
                    <a:pt x="0" y="984"/>
                  </a:moveTo>
                  <a:lnTo>
                    <a:pt x="0" y="966"/>
                  </a:lnTo>
                  <a:lnTo>
                    <a:pt x="4" y="966"/>
                  </a:lnTo>
                  <a:lnTo>
                    <a:pt x="4" y="984"/>
                  </a:lnTo>
                  <a:lnTo>
                    <a:pt x="0" y="984"/>
                  </a:lnTo>
                  <a:close/>
                  <a:moveTo>
                    <a:pt x="0" y="952"/>
                  </a:moveTo>
                  <a:lnTo>
                    <a:pt x="0" y="934"/>
                  </a:lnTo>
                  <a:lnTo>
                    <a:pt x="4" y="934"/>
                  </a:lnTo>
                  <a:lnTo>
                    <a:pt x="4" y="952"/>
                  </a:lnTo>
                  <a:lnTo>
                    <a:pt x="0" y="952"/>
                  </a:lnTo>
                  <a:close/>
                  <a:moveTo>
                    <a:pt x="0" y="920"/>
                  </a:moveTo>
                  <a:lnTo>
                    <a:pt x="0" y="902"/>
                  </a:lnTo>
                  <a:lnTo>
                    <a:pt x="4" y="902"/>
                  </a:lnTo>
                  <a:lnTo>
                    <a:pt x="4" y="920"/>
                  </a:lnTo>
                  <a:lnTo>
                    <a:pt x="0" y="920"/>
                  </a:lnTo>
                  <a:close/>
                  <a:moveTo>
                    <a:pt x="0" y="888"/>
                  </a:moveTo>
                  <a:lnTo>
                    <a:pt x="0" y="869"/>
                  </a:lnTo>
                  <a:lnTo>
                    <a:pt x="4" y="869"/>
                  </a:lnTo>
                  <a:lnTo>
                    <a:pt x="4" y="888"/>
                  </a:lnTo>
                  <a:lnTo>
                    <a:pt x="0" y="888"/>
                  </a:lnTo>
                  <a:close/>
                  <a:moveTo>
                    <a:pt x="0" y="856"/>
                  </a:moveTo>
                  <a:lnTo>
                    <a:pt x="0" y="837"/>
                  </a:lnTo>
                  <a:lnTo>
                    <a:pt x="4" y="837"/>
                  </a:lnTo>
                  <a:lnTo>
                    <a:pt x="4" y="856"/>
                  </a:lnTo>
                  <a:lnTo>
                    <a:pt x="0" y="856"/>
                  </a:lnTo>
                  <a:close/>
                  <a:moveTo>
                    <a:pt x="0" y="823"/>
                  </a:moveTo>
                  <a:lnTo>
                    <a:pt x="0" y="805"/>
                  </a:lnTo>
                  <a:lnTo>
                    <a:pt x="4" y="805"/>
                  </a:lnTo>
                  <a:lnTo>
                    <a:pt x="4" y="823"/>
                  </a:lnTo>
                  <a:lnTo>
                    <a:pt x="0" y="823"/>
                  </a:lnTo>
                  <a:close/>
                  <a:moveTo>
                    <a:pt x="0" y="791"/>
                  </a:moveTo>
                  <a:lnTo>
                    <a:pt x="0" y="773"/>
                  </a:lnTo>
                  <a:lnTo>
                    <a:pt x="4" y="773"/>
                  </a:lnTo>
                  <a:lnTo>
                    <a:pt x="4" y="791"/>
                  </a:lnTo>
                  <a:lnTo>
                    <a:pt x="0" y="791"/>
                  </a:lnTo>
                  <a:close/>
                  <a:moveTo>
                    <a:pt x="0" y="759"/>
                  </a:moveTo>
                  <a:lnTo>
                    <a:pt x="0" y="741"/>
                  </a:lnTo>
                  <a:lnTo>
                    <a:pt x="4" y="741"/>
                  </a:lnTo>
                  <a:lnTo>
                    <a:pt x="4" y="759"/>
                  </a:lnTo>
                  <a:lnTo>
                    <a:pt x="0" y="759"/>
                  </a:lnTo>
                  <a:close/>
                  <a:moveTo>
                    <a:pt x="0" y="727"/>
                  </a:moveTo>
                  <a:lnTo>
                    <a:pt x="0" y="708"/>
                  </a:lnTo>
                  <a:lnTo>
                    <a:pt x="4" y="708"/>
                  </a:lnTo>
                  <a:lnTo>
                    <a:pt x="4" y="727"/>
                  </a:lnTo>
                  <a:lnTo>
                    <a:pt x="0" y="727"/>
                  </a:lnTo>
                  <a:close/>
                  <a:moveTo>
                    <a:pt x="0" y="695"/>
                  </a:moveTo>
                  <a:lnTo>
                    <a:pt x="0" y="676"/>
                  </a:lnTo>
                  <a:lnTo>
                    <a:pt x="4" y="676"/>
                  </a:lnTo>
                  <a:lnTo>
                    <a:pt x="4" y="695"/>
                  </a:lnTo>
                  <a:lnTo>
                    <a:pt x="0" y="695"/>
                  </a:lnTo>
                  <a:close/>
                  <a:moveTo>
                    <a:pt x="0" y="662"/>
                  </a:moveTo>
                  <a:lnTo>
                    <a:pt x="0" y="644"/>
                  </a:lnTo>
                  <a:lnTo>
                    <a:pt x="4" y="644"/>
                  </a:lnTo>
                  <a:lnTo>
                    <a:pt x="4" y="662"/>
                  </a:lnTo>
                  <a:lnTo>
                    <a:pt x="0" y="662"/>
                  </a:lnTo>
                  <a:close/>
                  <a:moveTo>
                    <a:pt x="0" y="630"/>
                  </a:moveTo>
                  <a:lnTo>
                    <a:pt x="0" y="612"/>
                  </a:lnTo>
                  <a:lnTo>
                    <a:pt x="4" y="612"/>
                  </a:lnTo>
                  <a:lnTo>
                    <a:pt x="4" y="630"/>
                  </a:lnTo>
                  <a:lnTo>
                    <a:pt x="0" y="630"/>
                  </a:lnTo>
                  <a:close/>
                  <a:moveTo>
                    <a:pt x="0" y="598"/>
                  </a:moveTo>
                  <a:lnTo>
                    <a:pt x="0" y="580"/>
                  </a:lnTo>
                  <a:lnTo>
                    <a:pt x="4" y="580"/>
                  </a:lnTo>
                  <a:lnTo>
                    <a:pt x="4" y="598"/>
                  </a:lnTo>
                  <a:lnTo>
                    <a:pt x="0" y="598"/>
                  </a:lnTo>
                  <a:close/>
                  <a:moveTo>
                    <a:pt x="0" y="566"/>
                  </a:moveTo>
                  <a:lnTo>
                    <a:pt x="0" y="548"/>
                  </a:lnTo>
                  <a:lnTo>
                    <a:pt x="4" y="548"/>
                  </a:lnTo>
                  <a:lnTo>
                    <a:pt x="4" y="566"/>
                  </a:lnTo>
                  <a:lnTo>
                    <a:pt x="0" y="566"/>
                  </a:lnTo>
                  <a:close/>
                  <a:moveTo>
                    <a:pt x="0" y="534"/>
                  </a:moveTo>
                  <a:lnTo>
                    <a:pt x="0" y="515"/>
                  </a:lnTo>
                  <a:lnTo>
                    <a:pt x="4" y="515"/>
                  </a:lnTo>
                  <a:lnTo>
                    <a:pt x="4" y="534"/>
                  </a:lnTo>
                  <a:lnTo>
                    <a:pt x="0" y="534"/>
                  </a:lnTo>
                  <a:close/>
                  <a:moveTo>
                    <a:pt x="0" y="502"/>
                  </a:moveTo>
                  <a:lnTo>
                    <a:pt x="0" y="483"/>
                  </a:lnTo>
                  <a:lnTo>
                    <a:pt x="4" y="483"/>
                  </a:lnTo>
                  <a:lnTo>
                    <a:pt x="4" y="502"/>
                  </a:lnTo>
                  <a:lnTo>
                    <a:pt x="0" y="502"/>
                  </a:lnTo>
                  <a:close/>
                  <a:moveTo>
                    <a:pt x="0" y="469"/>
                  </a:moveTo>
                  <a:lnTo>
                    <a:pt x="0" y="451"/>
                  </a:lnTo>
                  <a:lnTo>
                    <a:pt x="4" y="451"/>
                  </a:lnTo>
                  <a:lnTo>
                    <a:pt x="4" y="469"/>
                  </a:lnTo>
                  <a:lnTo>
                    <a:pt x="0" y="469"/>
                  </a:lnTo>
                  <a:close/>
                  <a:moveTo>
                    <a:pt x="0" y="437"/>
                  </a:moveTo>
                  <a:lnTo>
                    <a:pt x="0" y="419"/>
                  </a:lnTo>
                  <a:lnTo>
                    <a:pt x="4" y="419"/>
                  </a:lnTo>
                  <a:lnTo>
                    <a:pt x="4" y="437"/>
                  </a:lnTo>
                  <a:lnTo>
                    <a:pt x="0" y="437"/>
                  </a:lnTo>
                  <a:close/>
                  <a:moveTo>
                    <a:pt x="0" y="405"/>
                  </a:moveTo>
                  <a:lnTo>
                    <a:pt x="0" y="387"/>
                  </a:lnTo>
                  <a:lnTo>
                    <a:pt x="4" y="387"/>
                  </a:lnTo>
                  <a:lnTo>
                    <a:pt x="4" y="405"/>
                  </a:lnTo>
                  <a:lnTo>
                    <a:pt x="0" y="405"/>
                  </a:lnTo>
                  <a:close/>
                  <a:moveTo>
                    <a:pt x="0" y="373"/>
                  </a:moveTo>
                  <a:lnTo>
                    <a:pt x="0" y="354"/>
                  </a:lnTo>
                  <a:lnTo>
                    <a:pt x="4" y="354"/>
                  </a:lnTo>
                  <a:lnTo>
                    <a:pt x="4" y="373"/>
                  </a:lnTo>
                  <a:lnTo>
                    <a:pt x="0" y="373"/>
                  </a:lnTo>
                  <a:close/>
                  <a:moveTo>
                    <a:pt x="0" y="341"/>
                  </a:moveTo>
                  <a:lnTo>
                    <a:pt x="0" y="322"/>
                  </a:lnTo>
                  <a:lnTo>
                    <a:pt x="4" y="322"/>
                  </a:lnTo>
                  <a:lnTo>
                    <a:pt x="4" y="341"/>
                  </a:lnTo>
                  <a:lnTo>
                    <a:pt x="0" y="341"/>
                  </a:lnTo>
                  <a:close/>
                  <a:moveTo>
                    <a:pt x="0" y="308"/>
                  </a:moveTo>
                  <a:lnTo>
                    <a:pt x="0" y="290"/>
                  </a:lnTo>
                  <a:lnTo>
                    <a:pt x="4" y="290"/>
                  </a:lnTo>
                  <a:lnTo>
                    <a:pt x="4" y="308"/>
                  </a:lnTo>
                  <a:lnTo>
                    <a:pt x="0" y="308"/>
                  </a:lnTo>
                  <a:close/>
                  <a:moveTo>
                    <a:pt x="0" y="276"/>
                  </a:moveTo>
                  <a:lnTo>
                    <a:pt x="0" y="258"/>
                  </a:lnTo>
                  <a:lnTo>
                    <a:pt x="4" y="258"/>
                  </a:lnTo>
                  <a:lnTo>
                    <a:pt x="4" y="276"/>
                  </a:lnTo>
                  <a:lnTo>
                    <a:pt x="0" y="276"/>
                  </a:lnTo>
                  <a:close/>
                  <a:moveTo>
                    <a:pt x="0" y="244"/>
                  </a:moveTo>
                  <a:lnTo>
                    <a:pt x="0" y="226"/>
                  </a:lnTo>
                  <a:lnTo>
                    <a:pt x="4" y="226"/>
                  </a:lnTo>
                  <a:lnTo>
                    <a:pt x="4" y="244"/>
                  </a:lnTo>
                  <a:lnTo>
                    <a:pt x="0" y="244"/>
                  </a:lnTo>
                  <a:close/>
                  <a:moveTo>
                    <a:pt x="0" y="212"/>
                  </a:moveTo>
                  <a:lnTo>
                    <a:pt x="0" y="194"/>
                  </a:lnTo>
                  <a:lnTo>
                    <a:pt x="4" y="194"/>
                  </a:lnTo>
                  <a:lnTo>
                    <a:pt x="4" y="212"/>
                  </a:lnTo>
                  <a:lnTo>
                    <a:pt x="0" y="212"/>
                  </a:lnTo>
                  <a:close/>
                  <a:moveTo>
                    <a:pt x="0" y="180"/>
                  </a:moveTo>
                  <a:lnTo>
                    <a:pt x="0" y="161"/>
                  </a:lnTo>
                  <a:lnTo>
                    <a:pt x="4" y="161"/>
                  </a:lnTo>
                  <a:lnTo>
                    <a:pt x="4" y="180"/>
                  </a:lnTo>
                  <a:lnTo>
                    <a:pt x="0" y="180"/>
                  </a:lnTo>
                  <a:close/>
                  <a:moveTo>
                    <a:pt x="0" y="148"/>
                  </a:moveTo>
                  <a:lnTo>
                    <a:pt x="0" y="129"/>
                  </a:lnTo>
                  <a:lnTo>
                    <a:pt x="4" y="129"/>
                  </a:lnTo>
                  <a:lnTo>
                    <a:pt x="4" y="148"/>
                  </a:lnTo>
                  <a:lnTo>
                    <a:pt x="0" y="148"/>
                  </a:lnTo>
                  <a:close/>
                  <a:moveTo>
                    <a:pt x="0" y="115"/>
                  </a:moveTo>
                  <a:lnTo>
                    <a:pt x="0" y="97"/>
                  </a:lnTo>
                  <a:lnTo>
                    <a:pt x="4" y="97"/>
                  </a:lnTo>
                  <a:lnTo>
                    <a:pt x="4" y="115"/>
                  </a:lnTo>
                  <a:lnTo>
                    <a:pt x="0" y="115"/>
                  </a:lnTo>
                  <a:close/>
                  <a:moveTo>
                    <a:pt x="0" y="83"/>
                  </a:moveTo>
                  <a:lnTo>
                    <a:pt x="0" y="65"/>
                  </a:lnTo>
                  <a:lnTo>
                    <a:pt x="4" y="65"/>
                  </a:lnTo>
                  <a:lnTo>
                    <a:pt x="4" y="83"/>
                  </a:lnTo>
                  <a:lnTo>
                    <a:pt x="0" y="83"/>
                  </a:lnTo>
                  <a:close/>
                  <a:moveTo>
                    <a:pt x="0" y="51"/>
                  </a:moveTo>
                  <a:lnTo>
                    <a:pt x="0" y="33"/>
                  </a:lnTo>
                  <a:lnTo>
                    <a:pt x="4" y="33"/>
                  </a:lnTo>
                  <a:lnTo>
                    <a:pt x="4" y="51"/>
                  </a:lnTo>
                  <a:lnTo>
                    <a:pt x="0" y="51"/>
                  </a:lnTo>
                  <a:close/>
                  <a:moveTo>
                    <a:pt x="0" y="19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4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4A7EBB"/>
            </a:solidFill>
            <a:ln w="0">
              <a:solidFill>
                <a:srgbClr val="4A7EBB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512" name="Freeform 53"/>
            <p:cNvSpPr>
              <a:spLocks noEditPoints="1"/>
            </p:cNvSpPr>
            <p:nvPr/>
          </p:nvSpPr>
          <p:spPr bwMode="auto">
            <a:xfrm>
              <a:off x="4621213" y="2035175"/>
              <a:ext cx="7938" cy="4073524"/>
            </a:xfrm>
            <a:custGeom>
              <a:avLst/>
              <a:gdLst/>
              <a:ahLst/>
              <a:cxnLst>
                <a:cxn ang="0">
                  <a:pos x="0" y="2515"/>
                </a:cxn>
                <a:cxn ang="0">
                  <a:pos x="5" y="2501"/>
                </a:cxn>
                <a:cxn ang="0">
                  <a:pos x="0" y="2437"/>
                </a:cxn>
                <a:cxn ang="0">
                  <a:pos x="5" y="2386"/>
                </a:cxn>
                <a:cxn ang="0">
                  <a:pos x="0" y="2372"/>
                </a:cxn>
                <a:cxn ang="0">
                  <a:pos x="0" y="2290"/>
                </a:cxn>
                <a:cxn ang="0">
                  <a:pos x="5" y="2276"/>
                </a:cxn>
                <a:cxn ang="0">
                  <a:pos x="0" y="2211"/>
                </a:cxn>
                <a:cxn ang="0">
                  <a:pos x="5" y="2161"/>
                </a:cxn>
                <a:cxn ang="0">
                  <a:pos x="0" y="2147"/>
                </a:cxn>
                <a:cxn ang="0">
                  <a:pos x="0" y="2060"/>
                </a:cxn>
                <a:cxn ang="0">
                  <a:pos x="5" y="2046"/>
                </a:cxn>
                <a:cxn ang="0">
                  <a:pos x="0" y="1982"/>
                </a:cxn>
                <a:cxn ang="0">
                  <a:pos x="5" y="1931"/>
                </a:cxn>
                <a:cxn ang="0">
                  <a:pos x="0" y="1917"/>
                </a:cxn>
                <a:cxn ang="0">
                  <a:pos x="0" y="1834"/>
                </a:cxn>
                <a:cxn ang="0">
                  <a:pos x="5" y="1821"/>
                </a:cxn>
                <a:cxn ang="0">
                  <a:pos x="0" y="1756"/>
                </a:cxn>
                <a:cxn ang="0">
                  <a:pos x="5" y="1706"/>
                </a:cxn>
                <a:cxn ang="0">
                  <a:pos x="0" y="1692"/>
                </a:cxn>
                <a:cxn ang="0">
                  <a:pos x="0" y="1609"/>
                </a:cxn>
                <a:cxn ang="0">
                  <a:pos x="5" y="1595"/>
                </a:cxn>
                <a:cxn ang="0">
                  <a:pos x="0" y="1531"/>
                </a:cxn>
                <a:cxn ang="0">
                  <a:pos x="5" y="1480"/>
                </a:cxn>
                <a:cxn ang="0">
                  <a:pos x="0" y="1467"/>
                </a:cxn>
                <a:cxn ang="0">
                  <a:pos x="0" y="1384"/>
                </a:cxn>
                <a:cxn ang="0">
                  <a:pos x="5" y="1370"/>
                </a:cxn>
                <a:cxn ang="0">
                  <a:pos x="0" y="1306"/>
                </a:cxn>
                <a:cxn ang="0">
                  <a:pos x="5" y="1255"/>
                </a:cxn>
                <a:cxn ang="0">
                  <a:pos x="0" y="1241"/>
                </a:cxn>
                <a:cxn ang="0">
                  <a:pos x="0" y="1159"/>
                </a:cxn>
                <a:cxn ang="0">
                  <a:pos x="5" y="1145"/>
                </a:cxn>
                <a:cxn ang="0">
                  <a:pos x="0" y="1080"/>
                </a:cxn>
                <a:cxn ang="0">
                  <a:pos x="5" y="1030"/>
                </a:cxn>
                <a:cxn ang="0">
                  <a:pos x="0" y="1016"/>
                </a:cxn>
                <a:cxn ang="0">
                  <a:pos x="0" y="933"/>
                </a:cxn>
                <a:cxn ang="0">
                  <a:pos x="5" y="920"/>
                </a:cxn>
                <a:cxn ang="0">
                  <a:pos x="0" y="855"/>
                </a:cxn>
                <a:cxn ang="0">
                  <a:pos x="5" y="805"/>
                </a:cxn>
                <a:cxn ang="0">
                  <a:pos x="0" y="791"/>
                </a:cxn>
                <a:cxn ang="0">
                  <a:pos x="0" y="708"/>
                </a:cxn>
                <a:cxn ang="0">
                  <a:pos x="5" y="694"/>
                </a:cxn>
                <a:cxn ang="0">
                  <a:pos x="0" y="630"/>
                </a:cxn>
                <a:cxn ang="0">
                  <a:pos x="5" y="579"/>
                </a:cxn>
                <a:cxn ang="0">
                  <a:pos x="0" y="566"/>
                </a:cxn>
                <a:cxn ang="0">
                  <a:pos x="0" y="483"/>
                </a:cxn>
                <a:cxn ang="0">
                  <a:pos x="5" y="469"/>
                </a:cxn>
                <a:cxn ang="0">
                  <a:pos x="0" y="405"/>
                </a:cxn>
                <a:cxn ang="0">
                  <a:pos x="5" y="354"/>
                </a:cxn>
                <a:cxn ang="0">
                  <a:pos x="0" y="340"/>
                </a:cxn>
                <a:cxn ang="0">
                  <a:pos x="0" y="257"/>
                </a:cxn>
                <a:cxn ang="0">
                  <a:pos x="5" y="244"/>
                </a:cxn>
                <a:cxn ang="0">
                  <a:pos x="0" y="179"/>
                </a:cxn>
                <a:cxn ang="0">
                  <a:pos x="5" y="129"/>
                </a:cxn>
                <a:cxn ang="0">
                  <a:pos x="0" y="115"/>
                </a:cxn>
                <a:cxn ang="0">
                  <a:pos x="0" y="32"/>
                </a:cxn>
                <a:cxn ang="0">
                  <a:pos x="5" y="18"/>
                </a:cxn>
              </a:cxnLst>
              <a:rect l="0" t="0" r="r" b="b"/>
              <a:pathLst>
                <a:path w="5" h="2566">
                  <a:moveTo>
                    <a:pt x="0" y="2566"/>
                  </a:moveTo>
                  <a:lnTo>
                    <a:pt x="0" y="2547"/>
                  </a:lnTo>
                  <a:lnTo>
                    <a:pt x="5" y="2547"/>
                  </a:lnTo>
                  <a:lnTo>
                    <a:pt x="5" y="2566"/>
                  </a:lnTo>
                  <a:lnTo>
                    <a:pt x="0" y="2566"/>
                  </a:lnTo>
                  <a:close/>
                  <a:moveTo>
                    <a:pt x="0" y="2533"/>
                  </a:moveTo>
                  <a:lnTo>
                    <a:pt x="0" y="2515"/>
                  </a:lnTo>
                  <a:lnTo>
                    <a:pt x="5" y="2515"/>
                  </a:lnTo>
                  <a:lnTo>
                    <a:pt x="5" y="2533"/>
                  </a:lnTo>
                  <a:lnTo>
                    <a:pt x="0" y="2533"/>
                  </a:lnTo>
                  <a:close/>
                  <a:moveTo>
                    <a:pt x="0" y="2501"/>
                  </a:moveTo>
                  <a:lnTo>
                    <a:pt x="0" y="2483"/>
                  </a:lnTo>
                  <a:lnTo>
                    <a:pt x="5" y="2483"/>
                  </a:lnTo>
                  <a:lnTo>
                    <a:pt x="5" y="2501"/>
                  </a:lnTo>
                  <a:lnTo>
                    <a:pt x="0" y="2501"/>
                  </a:lnTo>
                  <a:close/>
                  <a:moveTo>
                    <a:pt x="0" y="2469"/>
                  </a:moveTo>
                  <a:lnTo>
                    <a:pt x="0" y="2451"/>
                  </a:lnTo>
                  <a:lnTo>
                    <a:pt x="5" y="2451"/>
                  </a:lnTo>
                  <a:lnTo>
                    <a:pt x="5" y="2469"/>
                  </a:lnTo>
                  <a:lnTo>
                    <a:pt x="0" y="2469"/>
                  </a:lnTo>
                  <a:close/>
                  <a:moveTo>
                    <a:pt x="0" y="2437"/>
                  </a:moveTo>
                  <a:lnTo>
                    <a:pt x="0" y="2418"/>
                  </a:lnTo>
                  <a:lnTo>
                    <a:pt x="5" y="2418"/>
                  </a:lnTo>
                  <a:lnTo>
                    <a:pt x="5" y="2437"/>
                  </a:lnTo>
                  <a:lnTo>
                    <a:pt x="0" y="2437"/>
                  </a:lnTo>
                  <a:close/>
                  <a:moveTo>
                    <a:pt x="0" y="2405"/>
                  </a:moveTo>
                  <a:lnTo>
                    <a:pt x="0" y="2386"/>
                  </a:lnTo>
                  <a:lnTo>
                    <a:pt x="5" y="2386"/>
                  </a:lnTo>
                  <a:lnTo>
                    <a:pt x="5" y="2405"/>
                  </a:lnTo>
                  <a:lnTo>
                    <a:pt x="0" y="2405"/>
                  </a:lnTo>
                  <a:close/>
                  <a:moveTo>
                    <a:pt x="0" y="2372"/>
                  </a:moveTo>
                  <a:lnTo>
                    <a:pt x="0" y="2354"/>
                  </a:lnTo>
                  <a:lnTo>
                    <a:pt x="5" y="2354"/>
                  </a:lnTo>
                  <a:lnTo>
                    <a:pt x="5" y="2372"/>
                  </a:lnTo>
                  <a:lnTo>
                    <a:pt x="0" y="2372"/>
                  </a:lnTo>
                  <a:close/>
                  <a:moveTo>
                    <a:pt x="0" y="2340"/>
                  </a:moveTo>
                  <a:lnTo>
                    <a:pt x="0" y="2322"/>
                  </a:lnTo>
                  <a:lnTo>
                    <a:pt x="5" y="2322"/>
                  </a:lnTo>
                  <a:lnTo>
                    <a:pt x="5" y="2340"/>
                  </a:lnTo>
                  <a:lnTo>
                    <a:pt x="0" y="2340"/>
                  </a:lnTo>
                  <a:close/>
                  <a:moveTo>
                    <a:pt x="0" y="2308"/>
                  </a:moveTo>
                  <a:lnTo>
                    <a:pt x="0" y="2290"/>
                  </a:lnTo>
                  <a:lnTo>
                    <a:pt x="5" y="2290"/>
                  </a:lnTo>
                  <a:lnTo>
                    <a:pt x="5" y="2308"/>
                  </a:lnTo>
                  <a:lnTo>
                    <a:pt x="0" y="2308"/>
                  </a:lnTo>
                  <a:close/>
                  <a:moveTo>
                    <a:pt x="0" y="2276"/>
                  </a:moveTo>
                  <a:lnTo>
                    <a:pt x="0" y="2257"/>
                  </a:lnTo>
                  <a:lnTo>
                    <a:pt x="5" y="2257"/>
                  </a:lnTo>
                  <a:lnTo>
                    <a:pt x="5" y="2276"/>
                  </a:lnTo>
                  <a:lnTo>
                    <a:pt x="0" y="2276"/>
                  </a:lnTo>
                  <a:close/>
                  <a:moveTo>
                    <a:pt x="0" y="2244"/>
                  </a:moveTo>
                  <a:lnTo>
                    <a:pt x="0" y="2225"/>
                  </a:lnTo>
                  <a:lnTo>
                    <a:pt x="5" y="2225"/>
                  </a:lnTo>
                  <a:lnTo>
                    <a:pt x="5" y="2244"/>
                  </a:lnTo>
                  <a:lnTo>
                    <a:pt x="0" y="2244"/>
                  </a:lnTo>
                  <a:close/>
                  <a:moveTo>
                    <a:pt x="0" y="2211"/>
                  </a:moveTo>
                  <a:lnTo>
                    <a:pt x="0" y="2193"/>
                  </a:lnTo>
                  <a:lnTo>
                    <a:pt x="5" y="2193"/>
                  </a:lnTo>
                  <a:lnTo>
                    <a:pt x="5" y="2211"/>
                  </a:lnTo>
                  <a:lnTo>
                    <a:pt x="0" y="2211"/>
                  </a:lnTo>
                  <a:close/>
                  <a:moveTo>
                    <a:pt x="0" y="2179"/>
                  </a:moveTo>
                  <a:lnTo>
                    <a:pt x="0" y="2161"/>
                  </a:lnTo>
                  <a:lnTo>
                    <a:pt x="5" y="2161"/>
                  </a:lnTo>
                  <a:lnTo>
                    <a:pt x="5" y="2179"/>
                  </a:lnTo>
                  <a:lnTo>
                    <a:pt x="0" y="2179"/>
                  </a:lnTo>
                  <a:close/>
                  <a:moveTo>
                    <a:pt x="0" y="2147"/>
                  </a:moveTo>
                  <a:lnTo>
                    <a:pt x="0" y="2129"/>
                  </a:lnTo>
                  <a:lnTo>
                    <a:pt x="5" y="2129"/>
                  </a:lnTo>
                  <a:lnTo>
                    <a:pt x="5" y="2147"/>
                  </a:lnTo>
                  <a:lnTo>
                    <a:pt x="0" y="2147"/>
                  </a:lnTo>
                  <a:close/>
                  <a:moveTo>
                    <a:pt x="0" y="2115"/>
                  </a:moveTo>
                  <a:lnTo>
                    <a:pt x="0" y="2097"/>
                  </a:lnTo>
                  <a:lnTo>
                    <a:pt x="5" y="2097"/>
                  </a:lnTo>
                  <a:lnTo>
                    <a:pt x="5" y="2115"/>
                  </a:lnTo>
                  <a:lnTo>
                    <a:pt x="0" y="2115"/>
                  </a:lnTo>
                  <a:close/>
                  <a:moveTo>
                    <a:pt x="0" y="2078"/>
                  </a:moveTo>
                  <a:lnTo>
                    <a:pt x="0" y="2060"/>
                  </a:lnTo>
                  <a:lnTo>
                    <a:pt x="5" y="2060"/>
                  </a:lnTo>
                  <a:lnTo>
                    <a:pt x="5" y="2078"/>
                  </a:lnTo>
                  <a:lnTo>
                    <a:pt x="0" y="2078"/>
                  </a:lnTo>
                  <a:close/>
                  <a:moveTo>
                    <a:pt x="0" y="2046"/>
                  </a:moveTo>
                  <a:lnTo>
                    <a:pt x="0" y="2028"/>
                  </a:lnTo>
                  <a:lnTo>
                    <a:pt x="5" y="2028"/>
                  </a:lnTo>
                  <a:lnTo>
                    <a:pt x="5" y="2046"/>
                  </a:lnTo>
                  <a:lnTo>
                    <a:pt x="0" y="2046"/>
                  </a:lnTo>
                  <a:close/>
                  <a:moveTo>
                    <a:pt x="0" y="2014"/>
                  </a:moveTo>
                  <a:lnTo>
                    <a:pt x="0" y="1995"/>
                  </a:lnTo>
                  <a:lnTo>
                    <a:pt x="5" y="1995"/>
                  </a:lnTo>
                  <a:lnTo>
                    <a:pt x="5" y="2014"/>
                  </a:lnTo>
                  <a:lnTo>
                    <a:pt x="0" y="2014"/>
                  </a:lnTo>
                  <a:close/>
                  <a:moveTo>
                    <a:pt x="0" y="1982"/>
                  </a:moveTo>
                  <a:lnTo>
                    <a:pt x="0" y="1963"/>
                  </a:lnTo>
                  <a:lnTo>
                    <a:pt x="5" y="1963"/>
                  </a:lnTo>
                  <a:lnTo>
                    <a:pt x="5" y="1982"/>
                  </a:lnTo>
                  <a:lnTo>
                    <a:pt x="0" y="1982"/>
                  </a:lnTo>
                  <a:close/>
                  <a:moveTo>
                    <a:pt x="0" y="1949"/>
                  </a:moveTo>
                  <a:lnTo>
                    <a:pt x="0" y="1931"/>
                  </a:lnTo>
                  <a:lnTo>
                    <a:pt x="5" y="1931"/>
                  </a:lnTo>
                  <a:lnTo>
                    <a:pt x="5" y="1949"/>
                  </a:lnTo>
                  <a:lnTo>
                    <a:pt x="0" y="1949"/>
                  </a:lnTo>
                  <a:close/>
                  <a:moveTo>
                    <a:pt x="0" y="1917"/>
                  </a:moveTo>
                  <a:lnTo>
                    <a:pt x="0" y="1899"/>
                  </a:lnTo>
                  <a:lnTo>
                    <a:pt x="5" y="1899"/>
                  </a:lnTo>
                  <a:lnTo>
                    <a:pt x="5" y="1917"/>
                  </a:lnTo>
                  <a:lnTo>
                    <a:pt x="0" y="1917"/>
                  </a:lnTo>
                  <a:close/>
                  <a:moveTo>
                    <a:pt x="0" y="1885"/>
                  </a:moveTo>
                  <a:lnTo>
                    <a:pt x="0" y="1867"/>
                  </a:lnTo>
                  <a:lnTo>
                    <a:pt x="5" y="1867"/>
                  </a:lnTo>
                  <a:lnTo>
                    <a:pt x="5" y="1885"/>
                  </a:lnTo>
                  <a:lnTo>
                    <a:pt x="0" y="1885"/>
                  </a:lnTo>
                  <a:close/>
                  <a:moveTo>
                    <a:pt x="0" y="1853"/>
                  </a:moveTo>
                  <a:lnTo>
                    <a:pt x="0" y="1834"/>
                  </a:lnTo>
                  <a:lnTo>
                    <a:pt x="5" y="1834"/>
                  </a:lnTo>
                  <a:lnTo>
                    <a:pt x="5" y="1853"/>
                  </a:lnTo>
                  <a:lnTo>
                    <a:pt x="0" y="1853"/>
                  </a:lnTo>
                  <a:close/>
                  <a:moveTo>
                    <a:pt x="0" y="1821"/>
                  </a:moveTo>
                  <a:lnTo>
                    <a:pt x="0" y="1802"/>
                  </a:lnTo>
                  <a:lnTo>
                    <a:pt x="5" y="1802"/>
                  </a:lnTo>
                  <a:lnTo>
                    <a:pt x="5" y="1821"/>
                  </a:lnTo>
                  <a:lnTo>
                    <a:pt x="0" y="1821"/>
                  </a:lnTo>
                  <a:close/>
                  <a:moveTo>
                    <a:pt x="0" y="1789"/>
                  </a:moveTo>
                  <a:lnTo>
                    <a:pt x="0" y="1770"/>
                  </a:lnTo>
                  <a:lnTo>
                    <a:pt x="5" y="1770"/>
                  </a:lnTo>
                  <a:lnTo>
                    <a:pt x="5" y="1789"/>
                  </a:lnTo>
                  <a:lnTo>
                    <a:pt x="0" y="1789"/>
                  </a:lnTo>
                  <a:close/>
                  <a:moveTo>
                    <a:pt x="0" y="1756"/>
                  </a:moveTo>
                  <a:lnTo>
                    <a:pt x="0" y="1738"/>
                  </a:lnTo>
                  <a:lnTo>
                    <a:pt x="5" y="1738"/>
                  </a:lnTo>
                  <a:lnTo>
                    <a:pt x="5" y="1756"/>
                  </a:lnTo>
                  <a:lnTo>
                    <a:pt x="0" y="1756"/>
                  </a:lnTo>
                  <a:close/>
                  <a:moveTo>
                    <a:pt x="0" y="1724"/>
                  </a:moveTo>
                  <a:lnTo>
                    <a:pt x="0" y="1706"/>
                  </a:lnTo>
                  <a:lnTo>
                    <a:pt x="5" y="1706"/>
                  </a:lnTo>
                  <a:lnTo>
                    <a:pt x="5" y="1724"/>
                  </a:lnTo>
                  <a:lnTo>
                    <a:pt x="0" y="1724"/>
                  </a:lnTo>
                  <a:close/>
                  <a:moveTo>
                    <a:pt x="0" y="1692"/>
                  </a:moveTo>
                  <a:lnTo>
                    <a:pt x="0" y="1674"/>
                  </a:lnTo>
                  <a:lnTo>
                    <a:pt x="5" y="1674"/>
                  </a:lnTo>
                  <a:lnTo>
                    <a:pt x="5" y="1692"/>
                  </a:lnTo>
                  <a:lnTo>
                    <a:pt x="0" y="1692"/>
                  </a:lnTo>
                  <a:close/>
                  <a:moveTo>
                    <a:pt x="0" y="1660"/>
                  </a:moveTo>
                  <a:lnTo>
                    <a:pt x="0" y="1641"/>
                  </a:lnTo>
                  <a:lnTo>
                    <a:pt x="5" y="1641"/>
                  </a:lnTo>
                  <a:lnTo>
                    <a:pt x="5" y="1660"/>
                  </a:lnTo>
                  <a:lnTo>
                    <a:pt x="0" y="1660"/>
                  </a:lnTo>
                  <a:close/>
                  <a:moveTo>
                    <a:pt x="0" y="1628"/>
                  </a:moveTo>
                  <a:lnTo>
                    <a:pt x="0" y="1609"/>
                  </a:lnTo>
                  <a:lnTo>
                    <a:pt x="5" y="1609"/>
                  </a:lnTo>
                  <a:lnTo>
                    <a:pt x="5" y="1628"/>
                  </a:lnTo>
                  <a:lnTo>
                    <a:pt x="0" y="1628"/>
                  </a:lnTo>
                  <a:close/>
                  <a:moveTo>
                    <a:pt x="0" y="1595"/>
                  </a:moveTo>
                  <a:lnTo>
                    <a:pt x="0" y="1577"/>
                  </a:lnTo>
                  <a:lnTo>
                    <a:pt x="5" y="1577"/>
                  </a:lnTo>
                  <a:lnTo>
                    <a:pt x="5" y="1595"/>
                  </a:lnTo>
                  <a:lnTo>
                    <a:pt x="0" y="1595"/>
                  </a:lnTo>
                  <a:close/>
                  <a:moveTo>
                    <a:pt x="0" y="1563"/>
                  </a:moveTo>
                  <a:lnTo>
                    <a:pt x="0" y="1545"/>
                  </a:lnTo>
                  <a:lnTo>
                    <a:pt x="5" y="1545"/>
                  </a:lnTo>
                  <a:lnTo>
                    <a:pt x="5" y="1563"/>
                  </a:lnTo>
                  <a:lnTo>
                    <a:pt x="0" y="1563"/>
                  </a:lnTo>
                  <a:close/>
                  <a:moveTo>
                    <a:pt x="0" y="1531"/>
                  </a:moveTo>
                  <a:lnTo>
                    <a:pt x="0" y="1513"/>
                  </a:lnTo>
                  <a:lnTo>
                    <a:pt x="5" y="1513"/>
                  </a:lnTo>
                  <a:lnTo>
                    <a:pt x="5" y="1531"/>
                  </a:lnTo>
                  <a:lnTo>
                    <a:pt x="0" y="1531"/>
                  </a:lnTo>
                  <a:close/>
                  <a:moveTo>
                    <a:pt x="0" y="1499"/>
                  </a:moveTo>
                  <a:lnTo>
                    <a:pt x="0" y="1480"/>
                  </a:lnTo>
                  <a:lnTo>
                    <a:pt x="5" y="1480"/>
                  </a:lnTo>
                  <a:lnTo>
                    <a:pt x="5" y="1499"/>
                  </a:lnTo>
                  <a:lnTo>
                    <a:pt x="0" y="1499"/>
                  </a:lnTo>
                  <a:close/>
                  <a:moveTo>
                    <a:pt x="0" y="1467"/>
                  </a:moveTo>
                  <a:lnTo>
                    <a:pt x="0" y="1448"/>
                  </a:lnTo>
                  <a:lnTo>
                    <a:pt x="5" y="1448"/>
                  </a:lnTo>
                  <a:lnTo>
                    <a:pt x="5" y="1467"/>
                  </a:lnTo>
                  <a:lnTo>
                    <a:pt x="0" y="1467"/>
                  </a:lnTo>
                  <a:close/>
                  <a:moveTo>
                    <a:pt x="0" y="1434"/>
                  </a:moveTo>
                  <a:lnTo>
                    <a:pt x="0" y="1416"/>
                  </a:lnTo>
                  <a:lnTo>
                    <a:pt x="5" y="1416"/>
                  </a:lnTo>
                  <a:lnTo>
                    <a:pt x="5" y="1434"/>
                  </a:lnTo>
                  <a:lnTo>
                    <a:pt x="0" y="1434"/>
                  </a:lnTo>
                  <a:close/>
                  <a:moveTo>
                    <a:pt x="0" y="1402"/>
                  </a:moveTo>
                  <a:lnTo>
                    <a:pt x="0" y="1384"/>
                  </a:lnTo>
                  <a:lnTo>
                    <a:pt x="5" y="1384"/>
                  </a:lnTo>
                  <a:lnTo>
                    <a:pt x="5" y="1402"/>
                  </a:lnTo>
                  <a:lnTo>
                    <a:pt x="0" y="1402"/>
                  </a:lnTo>
                  <a:close/>
                  <a:moveTo>
                    <a:pt x="0" y="1370"/>
                  </a:moveTo>
                  <a:lnTo>
                    <a:pt x="0" y="1352"/>
                  </a:lnTo>
                  <a:lnTo>
                    <a:pt x="5" y="1352"/>
                  </a:lnTo>
                  <a:lnTo>
                    <a:pt x="5" y="1370"/>
                  </a:lnTo>
                  <a:lnTo>
                    <a:pt x="0" y="1370"/>
                  </a:lnTo>
                  <a:close/>
                  <a:moveTo>
                    <a:pt x="0" y="1338"/>
                  </a:moveTo>
                  <a:lnTo>
                    <a:pt x="0" y="1320"/>
                  </a:lnTo>
                  <a:lnTo>
                    <a:pt x="5" y="1320"/>
                  </a:lnTo>
                  <a:lnTo>
                    <a:pt x="5" y="1338"/>
                  </a:lnTo>
                  <a:lnTo>
                    <a:pt x="0" y="1338"/>
                  </a:lnTo>
                  <a:close/>
                  <a:moveTo>
                    <a:pt x="0" y="1306"/>
                  </a:moveTo>
                  <a:lnTo>
                    <a:pt x="0" y="1287"/>
                  </a:lnTo>
                  <a:lnTo>
                    <a:pt x="5" y="1287"/>
                  </a:lnTo>
                  <a:lnTo>
                    <a:pt x="5" y="1306"/>
                  </a:lnTo>
                  <a:lnTo>
                    <a:pt x="0" y="1306"/>
                  </a:lnTo>
                  <a:close/>
                  <a:moveTo>
                    <a:pt x="0" y="1274"/>
                  </a:moveTo>
                  <a:lnTo>
                    <a:pt x="0" y="1255"/>
                  </a:lnTo>
                  <a:lnTo>
                    <a:pt x="5" y="1255"/>
                  </a:lnTo>
                  <a:lnTo>
                    <a:pt x="5" y="1274"/>
                  </a:lnTo>
                  <a:lnTo>
                    <a:pt x="0" y="1274"/>
                  </a:lnTo>
                  <a:close/>
                  <a:moveTo>
                    <a:pt x="0" y="1241"/>
                  </a:moveTo>
                  <a:lnTo>
                    <a:pt x="0" y="1223"/>
                  </a:lnTo>
                  <a:lnTo>
                    <a:pt x="5" y="1223"/>
                  </a:lnTo>
                  <a:lnTo>
                    <a:pt x="5" y="1241"/>
                  </a:lnTo>
                  <a:lnTo>
                    <a:pt x="0" y="1241"/>
                  </a:lnTo>
                  <a:close/>
                  <a:moveTo>
                    <a:pt x="0" y="1209"/>
                  </a:moveTo>
                  <a:lnTo>
                    <a:pt x="0" y="1191"/>
                  </a:lnTo>
                  <a:lnTo>
                    <a:pt x="5" y="1191"/>
                  </a:lnTo>
                  <a:lnTo>
                    <a:pt x="5" y="1209"/>
                  </a:lnTo>
                  <a:lnTo>
                    <a:pt x="0" y="1209"/>
                  </a:lnTo>
                  <a:close/>
                  <a:moveTo>
                    <a:pt x="0" y="1177"/>
                  </a:moveTo>
                  <a:lnTo>
                    <a:pt x="0" y="1159"/>
                  </a:lnTo>
                  <a:lnTo>
                    <a:pt x="5" y="1159"/>
                  </a:lnTo>
                  <a:lnTo>
                    <a:pt x="5" y="1177"/>
                  </a:lnTo>
                  <a:lnTo>
                    <a:pt x="0" y="1177"/>
                  </a:lnTo>
                  <a:close/>
                  <a:moveTo>
                    <a:pt x="0" y="1145"/>
                  </a:moveTo>
                  <a:lnTo>
                    <a:pt x="0" y="1126"/>
                  </a:lnTo>
                  <a:lnTo>
                    <a:pt x="5" y="1126"/>
                  </a:lnTo>
                  <a:lnTo>
                    <a:pt x="5" y="1145"/>
                  </a:lnTo>
                  <a:lnTo>
                    <a:pt x="0" y="1145"/>
                  </a:lnTo>
                  <a:close/>
                  <a:moveTo>
                    <a:pt x="0" y="1113"/>
                  </a:moveTo>
                  <a:lnTo>
                    <a:pt x="0" y="1094"/>
                  </a:lnTo>
                  <a:lnTo>
                    <a:pt x="5" y="1094"/>
                  </a:lnTo>
                  <a:lnTo>
                    <a:pt x="5" y="1113"/>
                  </a:lnTo>
                  <a:lnTo>
                    <a:pt x="0" y="1113"/>
                  </a:lnTo>
                  <a:close/>
                  <a:moveTo>
                    <a:pt x="0" y="1080"/>
                  </a:moveTo>
                  <a:lnTo>
                    <a:pt x="0" y="1062"/>
                  </a:lnTo>
                  <a:lnTo>
                    <a:pt x="5" y="1062"/>
                  </a:lnTo>
                  <a:lnTo>
                    <a:pt x="5" y="1080"/>
                  </a:lnTo>
                  <a:lnTo>
                    <a:pt x="0" y="1080"/>
                  </a:lnTo>
                  <a:close/>
                  <a:moveTo>
                    <a:pt x="0" y="1048"/>
                  </a:moveTo>
                  <a:lnTo>
                    <a:pt x="0" y="1030"/>
                  </a:lnTo>
                  <a:lnTo>
                    <a:pt x="5" y="1030"/>
                  </a:lnTo>
                  <a:lnTo>
                    <a:pt x="5" y="1048"/>
                  </a:lnTo>
                  <a:lnTo>
                    <a:pt x="0" y="1048"/>
                  </a:lnTo>
                  <a:close/>
                  <a:moveTo>
                    <a:pt x="0" y="1016"/>
                  </a:moveTo>
                  <a:lnTo>
                    <a:pt x="0" y="998"/>
                  </a:lnTo>
                  <a:lnTo>
                    <a:pt x="5" y="998"/>
                  </a:lnTo>
                  <a:lnTo>
                    <a:pt x="5" y="1016"/>
                  </a:lnTo>
                  <a:lnTo>
                    <a:pt x="0" y="1016"/>
                  </a:lnTo>
                  <a:close/>
                  <a:moveTo>
                    <a:pt x="0" y="984"/>
                  </a:moveTo>
                  <a:lnTo>
                    <a:pt x="0" y="966"/>
                  </a:lnTo>
                  <a:lnTo>
                    <a:pt x="5" y="966"/>
                  </a:lnTo>
                  <a:lnTo>
                    <a:pt x="5" y="984"/>
                  </a:lnTo>
                  <a:lnTo>
                    <a:pt x="0" y="984"/>
                  </a:lnTo>
                  <a:close/>
                  <a:moveTo>
                    <a:pt x="0" y="952"/>
                  </a:moveTo>
                  <a:lnTo>
                    <a:pt x="0" y="933"/>
                  </a:lnTo>
                  <a:lnTo>
                    <a:pt x="5" y="933"/>
                  </a:lnTo>
                  <a:lnTo>
                    <a:pt x="5" y="952"/>
                  </a:lnTo>
                  <a:lnTo>
                    <a:pt x="0" y="952"/>
                  </a:lnTo>
                  <a:close/>
                  <a:moveTo>
                    <a:pt x="0" y="920"/>
                  </a:moveTo>
                  <a:lnTo>
                    <a:pt x="0" y="901"/>
                  </a:lnTo>
                  <a:lnTo>
                    <a:pt x="5" y="901"/>
                  </a:lnTo>
                  <a:lnTo>
                    <a:pt x="5" y="920"/>
                  </a:lnTo>
                  <a:lnTo>
                    <a:pt x="0" y="920"/>
                  </a:lnTo>
                  <a:close/>
                  <a:moveTo>
                    <a:pt x="0" y="887"/>
                  </a:moveTo>
                  <a:lnTo>
                    <a:pt x="0" y="869"/>
                  </a:lnTo>
                  <a:lnTo>
                    <a:pt x="5" y="869"/>
                  </a:lnTo>
                  <a:lnTo>
                    <a:pt x="5" y="887"/>
                  </a:lnTo>
                  <a:lnTo>
                    <a:pt x="0" y="887"/>
                  </a:lnTo>
                  <a:close/>
                  <a:moveTo>
                    <a:pt x="0" y="855"/>
                  </a:moveTo>
                  <a:lnTo>
                    <a:pt x="0" y="837"/>
                  </a:lnTo>
                  <a:lnTo>
                    <a:pt x="5" y="837"/>
                  </a:lnTo>
                  <a:lnTo>
                    <a:pt x="5" y="855"/>
                  </a:lnTo>
                  <a:lnTo>
                    <a:pt x="0" y="855"/>
                  </a:lnTo>
                  <a:close/>
                  <a:moveTo>
                    <a:pt x="0" y="823"/>
                  </a:moveTo>
                  <a:lnTo>
                    <a:pt x="0" y="805"/>
                  </a:lnTo>
                  <a:lnTo>
                    <a:pt x="5" y="805"/>
                  </a:lnTo>
                  <a:lnTo>
                    <a:pt x="5" y="823"/>
                  </a:lnTo>
                  <a:lnTo>
                    <a:pt x="0" y="823"/>
                  </a:lnTo>
                  <a:close/>
                  <a:moveTo>
                    <a:pt x="0" y="791"/>
                  </a:moveTo>
                  <a:lnTo>
                    <a:pt x="0" y="772"/>
                  </a:lnTo>
                  <a:lnTo>
                    <a:pt x="5" y="772"/>
                  </a:lnTo>
                  <a:lnTo>
                    <a:pt x="5" y="791"/>
                  </a:lnTo>
                  <a:lnTo>
                    <a:pt x="0" y="791"/>
                  </a:lnTo>
                  <a:close/>
                  <a:moveTo>
                    <a:pt x="0" y="759"/>
                  </a:moveTo>
                  <a:lnTo>
                    <a:pt x="0" y="740"/>
                  </a:lnTo>
                  <a:lnTo>
                    <a:pt x="5" y="740"/>
                  </a:lnTo>
                  <a:lnTo>
                    <a:pt x="5" y="759"/>
                  </a:lnTo>
                  <a:lnTo>
                    <a:pt x="0" y="759"/>
                  </a:lnTo>
                  <a:close/>
                  <a:moveTo>
                    <a:pt x="0" y="726"/>
                  </a:moveTo>
                  <a:lnTo>
                    <a:pt x="0" y="708"/>
                  </a:lnTo>
                  <a:lnTo>
                    <a:pt x="5" y="708"/>
                  </a:lnTo>
                  <a:lnTo>
                    <a:pt x="5" y="726"/>
                  </a:lnTo>
                  <a:lnTo>
                    <a:pt x="0" y="726"/>
                  </a:lnTo>
                  <a:close/>
                  <a:moveTo>
                    <a:pt x="0" y="694"/>
                  </a:moveTo>
                  <a:lnTo>
                    <a:pt x="0" y="676"/>
                  </a:lnTo>
                  <a:lnTo>
                    <a:pt x="5" y="676"/>
                  </a:lnTo>
                  <a:lnTo>
                    <a:pt x="5" y="694"/>
                  </a:lnTo>
                  <a:lnTo>
                    <a:pt x="0" y="694"/>
                  </a:lnTo>
                  <a:close/>
                  <a:moveTo>
                    <a:pt x="0" y="662"/>
                  </a:moveTo>
                  <a:lnTo>
                    <a:pt x="0" y="644"/>
                  </a:lnTo>
                  <a:lnTo>
                    <a:pt x="5" y="644"/>
                  </a:lnTo>
                  <a:lnTo>
                    <a:pt x="5" y="662"/>
                  </a:lnTo>
                  <a:lnTo>
                    <a:pt x="0" y="662"/>
                  </a:lnTo>
                  <a:close/>
                  <a:moveTo>
                    <a:pt x="0" y="630"/>
                  </a:moveTo>
                  <a:lnTo>
                    <a:pt x="0" y="612"/>
                  </a:lnTo>
                  <a:lnTo>
                    <a:pt x="5" y="612"/>
                  </a:lnTo>
                  <a:lnTo>
                    <a:pt x="5" y="630"/>
                  </a:lnTo>
                  <a:lnTo>
                    <a:pt x="0" y="630"/>
                  </a:lnTo>
                  <a:close/>
                  <a:moveTo>
                    <a:pt x="0" y="598"/>
                  </a:moveTo>
                  <a:lnTo>
                    <a:pt x="0" y="579"/>
                  </a:lnTo>
                  <a:lnTo>
                    <a:pt x="5" y="579"/>
                  </a:lnTo>
                  <a:lnTo>
                    <a:pt x="5" y="598"/>
                  </a:lnTo>
                  <a:lnTo>
                    <a:pt x="0" y="598"/>
                  </a:lnTo>
                  <a:close/>
                  <a:moveTo>
                    <a:pt x="0" y="566"/>
                  </a:moveTo>
                  <a:lnTo>
                    <a:pt x="0" y="547"/>
                  </a:lnTo>
                  <a:lnTo>
                    <a:pt x="5" y="547"/>
                  </a:lnTo>
                  <a:lnTo>
                    <a:pt x="5" y="566"/>
                  </a:lnTo>
                  <a:lnTo>
                    <a:pt x="0" y="566"/>
                  </a:lnTo>
                  <a:close/>
                  <a:moveTo>
                    <a:pt x="0" y="533"/>
                  </a:moveTo>
                  <a:lnTo>
                    <a:pt x="0" y="515"/>
                  </a:lnTo>
                  <a:lnTo>
                    <a:pt x="5" y="515"/>
                  </a:lnTo>
                  <a:lnTo>
                    <a:pt x="5" y="533"/>
                  </a:lnTo>
                  <a:lnTo>
                    <a:pt x="0" y="533"/>
                  </a:lnTo>
                  <a:close/>
                  <a:moveTo>
                    <a:pt x="0" y="501"/>
                  </a:moveTo>
                  <a:lnTo>
                    <a:pt x="0" y="483"/>
                  </a:lnTo>
                  <a:lnTo>
                    <a:pt x="5" y="483"/>
                  </a:lnTo>
                  <a:lnTo>
                    <a:pt x="5" y="501"/>
                  </a:lnTo>
                  <a:lnTo>
                    <a:pt x="0" y="501"/>
                  </a:lnTo>
                  <a:close/>
                  <a:moveTo>
                    <a:pt x="0" y="469"/>
                  </a:moveTo>
                  <a:lnTo>
                    <a:pt x="0" y="451"/>
                  </a:lnTo>
                  <a:lnTo>
                    <a:pt x="5" y="451"/>
                  </a:lnTo>
                  <a:lnTo>
                    <a:pt x="5" y="469"/>
                  </a:lnTo>
                  <a:lnTo>
                    <a:pt x="0" y="469"/>
                  </a:lnTo>
                  <a:close/>
                  <a:moveTo>
                    <a:pt x="0" y="437"/>
                  </a:moveTo>
                  <a:lnTo>
                    <a:pt x="0" y="418"/>
                  </a:lnTo>
                  <a:lnTo>
                    <a:pt x="5" y="418"/>
                  </a:lnTo>
                  <a:lnTo>
                    <a:pt x="5" y="437"/>
                  </a:lnTo>
                  <a:lnTo>
                    <a:pt x="0" y="437"/>
                  </a:lnTo>
                  <a:close/>
                  <a:moveTo>
                    <a:pt x="0" y="405"/>
                  </a:moveTo>
                  <a:lnTo>
                    <a:pt x="0" y="386"/>
                  </a:lnTo>
                  <a:lnTo>
                    <a:pt x="5" y="386"/>
                  </a:lnTo>
                  <a:lnTo>
                    <a:pt x="5" y="405"/>
                  </a:lnTo>
                  <a:lnTo>
                    <a:pt x="0" y="405"/>
                  </a:lnTo>
                  <a:close/>
                  <a:moveTo>
                    <a:pt x="0" y="372"/>
                  </a:moveTo>
                  <a:lnTo>
                    <a:pt x="0" y="354"/>
                  </a:lnTo>
                  <a:lnTo>
                    <a:pt x="5" y="354"/>
                  </a:lnTo>
                  <a:lnTo>
                    <a:pt x="5" y="372"/>
                  </a:lnTo>
                  <a:lnTo>
                    <a:pt x="0" y="372"/>
                  </a:lnTo>
                  <a:close/>
                  <a:moveTo>
                    <a:pt x="0" y="340"/>
                  </a:moveTo>
                  <a:lnTo>
                    <a:pt x="0" y="322"/>
                  </a:lnTo>
                  <a:lnTo>
                    <a:pt x="5" y="322"/>
                  </a:lnTo>
                  <a:lnTo>
                    <a:pt x="5" y="340"/>
                  </a:lnTo>
                  <a:lnTo>
                    <a:pt x="0" y="340"/>
                  </a:lnTo>
                  <a:close/>
                  <a:moveTo>
                    <a:pt x="0" y="308"/>
                  </a:moveTo>
                  <a:lnTo>
                    <a:pt x="0" y="290"/>
                  </a:lnTo>
                  <a:lnTo>
                    <a:pt x="5" y="290"/>
                  </a:lnTo>
                  <a:lnTo>
                    <a:pt x="5" y="308"/>
                  </a:lnTo>
                  <a:lnTo>
                    <a:pt x="0" y="308"/>
                  </a:lnTo>
                  <a:close/>
                  <a:moveTo>
                    <a:pt x="0" y="276"/>
                  </a:moveTo>
                  <a:lnTo>
                    <a:pt x="0" y="257"/>
                  </a:lnTo>
                  <a:lnTo>
                    <a:pt x="5" y="257"/>
                  </a:lnTo>
                  <a:lnTo>
                    <a:pt x="5" y="276"/>
                  </a:lnTo>
                  <a:lnTo>
                    <a:pt x="0" y="276"/>
                  </a:lnTo>
                  <a:close/>
                  <a:moveTo>
                    <a:pt x="0" y="244"/>
                  </a:moveTo>
                  <a:lnTo>
                    <a:pt x="0" y="225"/>
                  </a:lnTo>
                  <a:lnTo>
                    <a:pt x="5" y="225"/>
                  </a:lnTo>
                  <a:lnTo>
                    <a:pt x="5" y="244"/>
                  </a:lnTo>
                  <a:lnTo>
                    <a:pt x="0" y="244"/>
                  </a:lnTo>
                  <a:close/>
                  <a:moveTo>
                    <a:pt x="0" y="212"/>
                  </a:moveTo>
                  <a:lnTo>
                    <a:pt x="0" y="193"/>
                  </a:lnTo>
                  <a:lnTo>
                    <a:pt x="5" y="193"/>
                  </a:lnTo>
                  <a:lnTo>
                    <a:pt x="5" y="212"/>
                  </a:lnTo>
                  <a:lnTo>
                    <a:pt x="0" y="212"/>
                  </a:lnTo>
                  <a:close/>
                  <a:moveTo>
                    <a:pt x="0" y="179"/>
                  </a:moveTo>
                  <a:lnTo>
                    <a:pt x="0" y="161"/>
                  </a:lnTo>
                  <a:lnTo>
                    <a:pt x="5" y="161"/>
                  </a:lnTo>
                  <a:lnTo>
                    <a:pt x="5" y="179"/>
                  </a:lnTo>
                  <a:lnTo>
                    <a:pt x="0" y="179"/>
                  </a:lnTo>
                  <a:close/>
                  <a:moveTo>
                    <a:pt x="0" y="147"/>
                  </a:moveTo>
                  <a:lnTo>
                    <a:pt x="0" y="129"/>
                  </a:lnTo>
                  <a:lnTo>
                    <a:pt x="5" y="129"/>
                  </a:lnTo>
                  <a:lnTo>
                    <a:pt x="5" y="147"/>
                  </a:lnTo>
                  <a:lnTo>
                    <a:pt x="0" y="147"/>
                  </a:lnTo>
                  <a:close/>
                  <a:moveTo>
                    <a:pt x="0" y="115"/>
                  </a:moveTo>
                  <a:lnTo>
                    <a:pt x="0" y="97"/>
                  </a:lnTo>
                  <a:lnTo>
                    <a:pt x="5" y="97"/>
                  </a:lnTo>
                  <a:lnTo>
                    <a:pt x="5" y="115"/>
                  </a:lnTo>
                  <a:lnTo>
                    <a:pt x="0" y="115"/>
                  </a:lnTo>
                  <a:close/>
                  <a:moveTo>
                    <a:pt x="0" y="83"/>
                  </a:moveTo>
                  <a:lnTo>
                    <a:pt x="0" y="64"/>
                  </a:lnTo>
                  <a:lnTo>
                    <a:pt x="5" y="64"/>
                  </a:lnTo>
                  <a:lnTo>
                    <a:pt x="5" y="83"/>
                  </a:lnTo>
                  <a:lnTo>
                    <a:pt x="0" y="83"/>
                  </a:lnTo>
                  <a:close/>
                  <a:moveTo>
                    <a:pt x="0" y="51"/>
                  </a:moveTo>
                  <a:lnTo>
                    <a:pt x="0" y="32"/>
                  </a:lnTo>
                  <a:lnTo>
                    <a:pt x="5" y="32"/>
                  </a:lnTo>
                  <a:lnTo>
                    <a:pt x="5" y="51"/>
                  </a:lnTo>
                  <a:lnTo>
                    <a:pt x="0" y="51"/>
                  </a:lnTo>
                  <a:close/>
                  <a:moveTo>
                    <a:pt x="0" y="18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4A7EBB"/>
            </a:solidFill>
            <a:ln w="0">
              <a:solidFill>
                <a:srgbClr val="4A7EBB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513" name="Freeform 54"/>
            <p:cNvSpPr>
              <a:spLocks noEditPoints="1"/>
            </p:cNvSpPr>
            <p:nvPr/>
          </p:nvSpPr>
          <p:spPr bwMode="auto">
            <a:xfrm>
              <a:off x="5151438" y="2049463"/>
              <a:ext cx="7938" cy="4073524"/>
            </a:xfrm>
            <a:custGeom>
              <a:avLst/>
              <a:gdLst/>
              <a:ahLst/>
              <a:cxnLst>
                <a:cxn ang="0">
                  <a:pos x="0" y="2515"/>
                </a:cxn>
                <a:cxn ang="0">
                  <a:pos x="5" y="2501"/>
                </a:cxn>
                <a:cxn ang="0">
                  <a:pos x="0" y="2437"/>
                </a:cxn>
                <a:cxn ang="0">
                  <a:pos x="5" y="2386"/>
                </a:cxn>
                <a:cxn ang="0">
                  <a:pos x="0" y="2373"/>
                </a:cxn>
                <a:cxn ang="0">
                  <a:pos x="0" y="2290"/>
                </a:cxn>
                <a:cxn ang="0">
                  <a:pos x="5" y="2276"/>
                </a:cxn>
                <a:cxn ang="0">
                  <a:pos x="0" y="2212"/>
                </a:cxn>
                <a:cxn ang="0">
                  <a:pos x="5" y="2161"/>
                </a:cxn>
                <a:cxn ang="0">
                  <a:pos x="0" y="2147"/>
                </a:cxn>
                <a:cxn ang="0">
                  <a:pos x="0" y="2060"/>
                </a:cxn>
                <a:cxn ang="0">
                  <a:pos x="5" y="2046"/>
                </a:cxn>
                <a:cxn ang="0">
                  <a:pos x="0" y="1982"/>
                </a:cxn>
                <a:cxn ang="0">
                  <a:pos x="5" y="1931"/>
                </a:cxn>
                <a:cxn ang="0">
                  <a:pos x="0" y="1917"/>
                </a:cxn>
                <a:cxn ang="0">
                  <a:pos x="0" y="1835"/>
                </a:cxn>
                <a:cxn ang="0">
                  <a:pos x="5" y="1821"/>
                </a:cxn>
                <a:cxn ang="0">
                  <a:pos x="0" y="1757"/>
                </a:cxn>
                <a:cxn ang="0">
                  <a:pos x="5" y="1706"/>
                </a:cxn>
                <a:cxn ang="0">
                  <a:pos x="0" y="1692"/>
                </a:cxn>
                <a:cxn ang="0">
                  <a:pos x="0" y="1609"/>
                </a:cxn>
                <a:cxn ang="0">
                  <a:pos x="5" y="1596"/>
                </a:cxn>
                <a:cxn ang="0">
                  <a:pos x="0" y="1531"/>
                </a:cxn>
                <a:cxn ang="0">
                  <a:pos x="5" y="1481"/>
                </a:cxn>
                <a:cxn ang="0">
                  <a:pos x="0" y="1467"/>
                </a:cxn>
                <a:cxn ang="0">
                  <a:pos x="0" y="1384"/>
                </a:cxn>
                <a:cxn ang="0">
                  <a:pos x="5" y="1370"/>
                </a:cxn>
                <a:cxn ang="0">
                  <a:pos x="0" y="1306"/>
                </a:cxn>
                <a:cxn ang="0">
                  <a:pos x="5" y="1255"/>
                </a:cxn>
                <a:cxn ang="0">
                  <a:pos x="0" y="1242"/>
                </a:cxn>
                <a:cxn ang="0">
                  <a:pos x="0" y="1159"/>
                </a:cxn>
                <a:cxn ang="0">
                  <a:pos x="5" y="1145"/>
                </a:cxn>
                <a:cxn ang="0">
                  <a:pos x="0" y="1081"/>
                </a:cxn>
                <a:cxn ang="0">
                  <a:pos x="5" y="1030"/>
                </a:cxn>
                <a:cxn ang="0">
                  <a:pos x="0" y="1016"/>
                </a:cxn>
                <a:cxn ang="0">
                  <a:pos x="0" y="934"/>
                </a:cxn>
                <a:cxn ang="0">
                  <a:pos x="5" y="920"/>
                </a:cxn>
                <a:cxn ang="0">
                  <a:pos x="0" y="855"/>
                </a:cxn>
                <a:cxn ang="0">
                  <a:pos x="5" y="805"/>
                </a:cxn>
                <a:cxn ang="0">
                  <a:pos x="0" y="791"/>
                </a:cxn>
                <a:cxn ang="0">
                  <a:pos x="0" y="708"/>
                </a:cxn>
                <a:cxn ang="0">
                  <a:pos x="5" y="694"/>
                </a:cxn>
                <a:cxn ang="0">
                  <a:pos x="0" y="630"/>
                </a:cxn>
                <a:cxn ang="0">
                  <a:pos x="5" y="580"/>
                </a:cxn>
                <a:cxn ang="0">
                  <a:pos x="0" y="566"/>
                </a:cxn>
                <a:cxn ang="0">
                  <a:pos x="0" y="483"/>
                </a:cxn>
                <a:cxn ang="0">
                  <a:pos x="5" y="469"/>
                </a:cxn>
                <a:cxn ang="0">
                  <a:pos x="0" y="405"/>
                </a:cxn>
                <a:cxn ang="0">
                  <a:pos x="5" y="354"/>
                </a:cxn>
                <a:cxn ang="0">
                  <a:pos x="0" y="340"/>
                </a:cxn>
                <a:cxn ang="0">
                  <a:pos x="0" y="258"/>
                </a:cxn>
                <a:cxn ang="0">
                  <a:pos x="5" y="244"/>
                </a:cxn>
                <a:cxn ang="0">
                  <a:pos x="0" y="180"/>
                </a:cxn>
                <a:cxn ang="0">
                  <a:pos x="5" y="129"/>
                </a:cxn>
                <a:cxn ang="0">
                  <a:pos x="0" y="115"/>
                </a:cxn>
                <a:cxn ang="0">
                  <a:pos x="0" y="32"/>
                </a:cxn>
                <a:cxn ang="0">
                  <a:pos x="5" y="19"/>
                </a:cxn>
              </a:cxnLst>
              <a:rect l="0" t="0" r="r" b="b"/>
              <a:pathLst>
                <a:path w="5" h="2566">
                  <a:moveTo>
                    <a:pt x="0" y="2566"/>
                  </a:moveTo>
                  <a:lnTo>
                    <a:pt x="0" y="2547"/>
                  </a:lnTo>
                  <a:lnTo>
                    <a:pt x="5" y="2547"/>
                  </a:lnTo>
                  <a:lnTo>
                    <a:pt x="5" y="2566"/>
                  </a:lnTo>
                  <a:lnTo>
                    <a:pt x="0" y="2566"/>
                  </a:lnTo>
                  <a:close/>
                  <a:moveTo>
                    <a:pt x="0" y="2534"/>
                  </a:moveTo>
                  <a:lnTo>
                    <a:pt x="0" y="2515"/>
                  </a:lnTo>
                  <a:lnTo>
                    <a:pt x="5" y="2515"/>
                  </a:lnTo>
                  <a:lnTo>
                    <a:pt x="5" y="2534"/>
                  </a:lnTo>
                  <a:lnTo>
                    <a:pt x="0" y="2534"/>
                  </a:lnTo>
                  <a:close/>
                  <a:moveTo>
                    <a:pt x="0" y="2501"/>
                  </a:moveTo>
                  <a:lnTo>
                    <a:pt x="0" y="2483"/>
                  </a:lnTo>
                  <a:lnTo>
                    <a:pt x="5" y="2483"/>
                  </a:lnTo>
                  <a:lnTo>
                    <a:pt x="5" y="2501"/>
                  </a:lnTo>
                  <a:lnTo>
                    <a:pt x="0" y="2501"/>
                  </a:lnTo>
                  <a:close/>
                  <a:moveTo>
                    <a:pt x="0" y="2469"/>
                  </a:moveTo>
                  <a:lnTo>
                    <a:pt x="0" y="2451"/>
                  </a:lnTo>
                  <a:lnTo>
                    <a:pt x="5" y="2451"/>
                  </a:lnTo>
                  <a:lnTo>
                    <a:pt x="5" y="2469"/>
                  </a:lnTo>
                  <a:lnTo>
                    <a:pt x="0" y="2469"/>
                  </a:lnTo>
                  <a:close/>
                  <a:moveTo>
                    <a:pt x="0" y="2437"/>
                  </a:moveTo>
                  <a:lnTo>
                    <a:pt x="0" y="2419"/>
                  </a:lnTo>
                  <a:lnTo>
                    <a:pt x="5" y="2419"/>
                  </a:lnTo>
                  <a:lnTo>
                    <a:pt x="5" y="2437"/>
                  </a:lnTo>
                  <a:lnTo>
                    <a:pt x="0" y="2437"/>
                  </a:lnTo>
                  <a:close/>
                  <a:moveTo>
                    <a:pt x="0" y="2405"/>
                  </a:moveTo>
                  <a:lnTo>
                    <a:pt x="0" y="2386"/>
                  </a:lnTo>
                  <a:lnTo>
                    <a:pt x="5" y="2386"/>
                  </a:lnTo>
                  <a:lnTo>
                    <a:pt x="5" y="2405"/>
                  </a:lnTo>
                  <a:lnTo>
                    <a:pt x="0" y="2405"/>
                  </a:lnTo>
                  <a:close/>
                  <a:moveTo>
                    <a:pt x="0" y="2373"/>
                  </a:moveTo>
                  <a:lnTo>
                    <a:pt x="0" y="2354"/>
                  </a:lnTo>
                  <a:lnTo>
                    <a:pt x="5" y="2354"/>
                  </a:lnTo>
                  <a:lnTo>
                    <a:pt x="5" y="2373"/>
                  </a:lnTo>
                  <a:lnTo>
                    <a:pt x="0" y="2373"/>
                  </a:lnTo>
                  <a:close/>
                  <a:moveTo>
                    <a:pt x="0" y="2340"/>
                  </a:moveTo>
                  <a:lnTo>
                    <a:pt x="0" y="2322"/>
                  </a:lnTo>
                  <a:lnTo>
                    <a:pt x="5" y="2322"/>
                  </a:lnTo>
                  <a:lnTo>
                    <a:pt x="5" y="2340"/>
                  </a:lnTo>
                  <a:lnTo>
                    <a:pt x="0" y="2340"/>
                  </a:lnTo>
                  <a:close/>
                  <a:moveTo>
                    <a:pt x="0" y="2308"/>
                  </a:moveTo>
                  <a:lnTo>
                    <a:pt x="0" y="2290"/>
                  </a:lnTo>
                  <a:lnTo>
                    <a:pt x="5" y="2290"/>
                  </a:lnTo>
                  <a:lnTo>
                    <a:pt x="5" y="2308"/>
                  </a:lnTo>
                  <a:lnTo>
                    <a:pt x="0" y="2308"/>
                  </a:lnTo>
                  <a:close/>
                  <a:moveTo>
                    <a:pt x="0" y="2276"/>
                  </a:moveTo>
                  <a:lnTo>
                    <a:pt x="0" y="2258"/>
                  </a:lnTo>
                  <a:lnTo>
                    <a:pt x="5" y="2258"/>
                  </a:lnTo>
                  <a:lnTo>
                    <a:pt x="5" y="2276"/>
                  </a:lnTo>
                  <a:lnTo>
                    <a:pt x="0" y="2276"/>
                  </a:lnTo>
                  <a:close/>
                  <a:moveTo>
                    <a:pt x="0" y="2244"/>
                  </a:moveTo>
                  <a:lnTo>
                    <a:pt x="0" y="2225"/>
                  </a:lnTo>
                  <a:lnTo>
                    <a:pt x="5" y="2225"/>
                  </a:lnTo>
                  <a:lnTo>
                    <a:pt x="5" y="2244"/>
                  </a:lnTo>
                  <a:lnTo>
                    <a:pt x="0" y="2244"/>
                  </a:lnTo>
                  <a:close/>
                  <a:moveTo>
                    <a:pt x="0" y="2212"/>
                  </a:moveTo>
                  <a:lnTo>
                    <a:pt x="0" y="2193"/>
                  </a:lnTo>
                  <a:lnTo>
                    <a:pt x="5" y="2193"/>
                  </a:lnTo>
                  <a:lnTo>
                    <a:pt x="5" y="2212"/>
                  </a:lnTo>
                  <a:lnTo>
                    <a:pt x="0" y="2212"/>
                  </a:lnTo>
                  <a:close/>
                  <a:moveTo>
                    <a:pt x="0" y="2180"/>
                  </a:moveTo>
                  <a:lnTo>
                    <a:pt x="0" y="2161"/>
                  </a:lnTo>
                  <a:lnTo>
                    <a:pt x="5" y="2161"/>
                  </a:lnTo>
                  <a:lnTo>
                    <a:pt x="5" y="2180"/>
                  </a:lnTo>
                  <a:lnTo>
                    <a:pt x="0" y="2180"/>
                  </a:lnTo>
                  <a:close/>
                  <a:moveTo>
                    <a:pt x="0" y="2147"/>
                  </a:moveTo>
                  <a:lnTo>
                    <a:pt x="0" y="2129"/>
                  </a:lnTo>
                  <a:lnTo>
                    <a:pt x="5" y="2129"/>
                  </a:lnTo>
                  <a:lnTo>
                    <a:pt x="5" y="2147"/>
                  </a:lnTo>
                  <a:lnTo>
                    <a:pt x="0" y="2147"/>
                  </a:lnTo>
                  <a:close/>
                  <a:moveTo>
                    <a:pt x="0" y="2115"/>
                  </a:moveTo>
                  <a:lnTo>
                    <a:pt x="0" y="2097"/>
                  </a:lnTo>
                  <a:lnTo>
                    <a:pt x="5" y="2097"/>
                  </a:lnTo>
                  <a:lnTo>
                    <a:pt x="5" y="2115"/>
                  </a:lnTo>
                  <a:lnTo>
                    <a:pt x="0" y="2115"/>
                  </a:lnTo>
                  <a:close/>
                  <a:moveTo>
                    <a:pt x="0" y="2078"/>
                  </a:moveTo>
                  <a:lnTo>
                    <a:pt x="0" y="2060"/>
                  </a:lnTo>
                  <a:lnTo>
                    <a:pt x="5" y="2060"/>
                  </a:lnTo>
                  <a:lnTo>
                    <a:pt x="5" y="2078"/>
                  </a:lnTo>
                  <a:lnTo>
                    <a:pt x="0" y="2078"/>
                  </a:lnTo>
                  <a:close/>
                  <a:moveTo>
                    <a:pt x="0" y="2046"/>
                  </a:moveTo>
                  <a:lnTo>
                    <a:pt x="0" y="2028"/>
                  </a:lnTo>
                  <a:lnTo>
                    <a:pt x="5" y="2028"/>
                  </a:lnTo>
                  <a:lnTo>
                    <a:pt x="5" y="2046"/>
                  </a:lnTo>
                  <a:lnTo>
                    <a:pt x="0" y="2046"/>
                  </a:lnTo>
                  <a:close/>
                  <a:moveTo>
                    <a:pt x="0" y="2014"/>
                  </a:moveTo>
                  <a:lnTo>
                    <a:pt x="0" y="1996"/>
                  </a:lnTo>
                  <a:lnTo>
                    <a:pt x="5" y="1996"/>
                  </a:lnTo>
                  <a:lnTo>
                    <a:pt x="5" y="2014"/>
                  </a:lnTo>
                  <a:lnTo>
                    <a:pt x="0" y="2014"/>
                  </a:lnTo>
                  <a:close/>
                  <a:moveTo>
                    <a:pt x="0" y="1982"/>
                  </a:moveTo>
                  <a:lnTo>
                    <a:pt x="0" y="1963"/>
                  </a:lnTo>
                  <a:lnTo>
                    <a:pt x="5" y="1963"/>
                  </a:lnTo>
                  <a:lnTo>
                    <a:pt x="5" y="1982"/>
                  </a:lnTo>
                  <a:lnTo>
                    <a:pt x="0" y="1982"/>
                  </a:lnTo>
                  <a:close/>
                  <a:moveTo>
                    <a:pt x="0" y="1950"/>
                  </a:moveTo>
                  <a:lnTo>
                    <a:pt x="0" y="1931"/>
                  </a:lnTo>
                  <a:lnTo>
                    <a:pt x="5" y="1931"/>
                  </a:lnTo>
                  <a:lnTo>
                    <a:pt x="5" y="1950"/>
                  </a:lnTo>
                  <a:lnTo>
                    <a:pt x="0" y="1950"/>
                  </a:lnTo>
                  <a:close/>
                  <a:moveTo>
                    <a:pt x="0" y="1917"/>
                  </a:moveTo>
                  <a:lnTo>
                    <a:pt x="0" y="1899"/>
                  </a:lnTo>
                  <a:lnTo>
                    <a:pt x="5" y="1899"/>
                  </a:lnTo>
                  <a:lnTo>
                    <a:pt x="5" y="1917"/>
                  </a:lnTo>
                  <a:lnTo>
                    <a:pt x="0" y="1917"/>
                  </a:lnTo>
                  <a:close/>
                  <a:moveTo>
                    <a:pt x="0" y="1885"/>
                  </a:moveTo>
                  <a:lnTo>
                    <a:pt x="0" y="1867"/>
                  </a:lnTo>
                  <a:lnTo>
                    <a:pt x="5" y="1867"/>
                  </a:lnTo>
                  <a:lnTo>
                    <a:pt x="5" y="1885"/>
                  </a:lnTo>
                  <a:lnTo>
                    <a:pt x="0" y="1885"/>
                  </a:lnTo>
                  <a:close/>
                  <a:moveTo>
                    <a:pt x="0" y="1853"/>
                  </a:moveTo>
                  <a:lnTo>
                    <a:pt x="0" y="1835"/>
                  </a:lnTo>
                  <a:lnTo>
                    <a:pt x="5" y="1835"/>
                  </a:lnTo>
                  <a:lnTo>
                    <a:pt x="5" y="1853"/>
                  </a:lnTo>
                  <a:lnTo>
                    <a:pt x="0" y="1853"/>
                  </a:lnTo>
                  <a:close/>
                  <a:moveTo>
                    <a:pt x="0" y="1821"/>
                  </a:moveTo>
                  <a:lnTo>
                    <a:pt x="0" y="1802"/>
                  </a:lnTo>
                  <a:lnTo>
                    <a:pt x="5" y="1802"/>
                  </a:lnTo>
                  <a:lnTo>
                    <a:pt x="5" y="1821"/>
                  </a:lnTo>
                  <a:lnTo>
                    <a:pt x="0" y="1821"/>
                  </a:lnTo>
                  <a:close/>
                  <a:moveTo>
                    <a:pt x="0" y="1789"/>
                  </a:moveTo>
                  <a:lnTo>
                    <a:pt x="0" y="1770"/>
                  </a:lnTo>
                  <a:lnTo>
                    <a:pt x="5" y="1770"/>
                  </a:lnTo>
                  <a:lnTo>
                    <a:pt x="5" y="1789"/>
                  </a:lnTo>
                  <a:lnTo>
                    <a:pt x="0" y="1789"/>
                  </a:lnTo>
                  <a:close/>
                  <a:moveTo>
                    <a:pt x="0" y="1757"/>
                  </a:moveTo>
                  <a:lnTo>
                    <a:pt x="0" y="1738"/>
                  </a:lnTo>
                  <a:lnTo>
                    <a:pt x="5" y="1738"/>
                  </a:lnTo>
                  <a:lnTo>
                    <a:pt x="5" y="1757"/>
                  </a:lnTo>
                  <a:lnTo>
                    <a:pt x="0" y="1757"/>
                  </a:lnTo>
                  <a:close/>
                  <a:moveTo>
                    <a:pt x="0" y="1724"/>
                  </a:moveTo>
                  <a:lnTo>
                    <a:pt x="0" y="1706"/>
                  </a:lnTo>
                  <a:lnTo>
                    <a:pt x="5" y="1706"/>
                  </a:lnTo>
                  <a:lnTo>
                    <a:pt x="5" y="1724"/>
                  </a:lnTo>
                  <a:lnTo>
                    <a:pt x="0" y="1724"/>
                  </a:lnTo>
                  <a:close/>
                  <a:moveTo>
                    <a:pt x="0" y="1692"/>
                  </a:moveTo>
                  <a:lnTo>
                    <a:pt x="0" y="1674"/>
                  </a:lnTo>
                  <a:lnTo>
                    <a:pt x="5" y="1674"/>
                  </a:lnTo>
                  <a:lnTo>
                    <a:pt x="5" y="1692"/>
                  </a:lnTo>
                  <a:lnTo>
                    <a:pt x="0" y="1692"/>
                  </a:lnTo>
                  <a:close/>
                  <a:moveTo>
                    <a:pt x="0" y="1660"/>
                  </a:moveTo>
                  <a:lnTo>
                    <a:pt x="0" y="1642"/>
                  </a:lnTo>
                  <a:lnTo>
                    <a:pt x="5" y="1642"/>
                  </a:lnTo>
                  <a:lnTo>
                    <a:pt x="5" y="1660"/>
                  </a:lnTo>
                  <a:lnTo>
                    <a:pt x="0" y="1660"/>
                  </a:lnTo>
                  <a:close/>
                  <a:moveTo>
                    <a:pt x="0" y="1628"/>
                  </a:moveTo>
                  <a:lnTo>
                    <a:pt x="0" y="1609"/>
                  </a:lnTo>
                  <a:lnTo>
                    <a:pt x="5" y="1609"/>
                  </a:lnTo>
                  <a:lnTo>
                    <a:pt x="5" y="1628"/>
                  </a:lnTo>
                  <a:lnTo>
                    <a:pt x="0" y="1628"/>
                  </a:lnTo>
                  <a:close/>
                  <a:moveTo>
                    <a:pt x="0" y="1596"/>
                  </a:moveTo>
                  <a:lnTo>
                    <a:pt x="0" y="1577"/>
                  </a:lnTo>
                  <a:lnTo>
                    <a:pt x="5" y="1577"/>
                  </a:lnTo>
                  <a:lnTo>
                    <a:pt x="5" y="1596"/>
                  </a:lnTo>
                  <a:lnTo>
                    <a:pt x="0" y="1596"/>
                  </a:lnTo>
                  <a:close/>
                  <a:moveTo>
                    <a:pt x="0" y="1563"/>
                  </a:moveTo>
                  <a:lnTo>
                    <a:pt x="0" y="1545"/>
                  </a:lnTo>
                  <a:lnTo>
                    <a:pt x="5" y="1545"/>
                  </a:lnTo>
                  <a:lnTo>
                    <a:pt x="5" y="1563"/>
                  </a:lnTo>
                  <a:lnTo>
                    <a:pt x="0" y="1563"/>
                  </a:lnTo>
                  <a:close/>
                  <a:moveTo>
                    <a:pt x="0" y="1531"/>
                  </a:moveTo>
                  <a:lnTo>
                    <a:pt x="0" y="1513"/>
                  </a:lnTo>
                  <a:lnTo>
                    <a:pt x="5" y="1513"/>
                  </a:lnTo>
                  <a:lnTo>
                    <a:pt x="5" y="1531"/>
                  </a:lnTo>
                  <a:lnTo>
                    <a:pt x="0" y="1531"/>
                  </a:lnTo>
                  <a:close/>
                  <a:moveTo>
                    <a:pt x="0" y="1499"/>
                  </a:moveTo>
                  <a:lnTo>
                    <a:pt x="0" y="1481"/>
                  </a:lnTo>
                  <a:lnTo>
                    <a:pt x="5" y="1481"/>
                  </a:lnTo>
                  <a:lnTo>
                    <a:pt x="5" y="1499"/>
                  </a:lnTo>
                  <a:lnTo>
                    <a:pt x="0" y="1499"/>
                  </a:lnTo>
                  <a:close/>
                  <a:moveTo>
                    <a:pt x="0" y="1467"/>
                  </a:moveTo>
                  <a:lnTo>
                    <a:pt x="0" y="1448"/>
                  </a:lnTo>
                  <a:lnTo>
                    <a:pt x="5" y="1448"/>
                  </a:lnTo>
                  <a:lnTo>
                    <a:pt x="5" y="1467"/>
                  </a:lnTo>
                  <a:lnTo>
                    <a:pt x="0" y="1467"/>
                  </a:lnTo>
                  <a:close/>
                  <a:moveTo>
                    <a:pt x="0" y="1435"/>
                  </a:moveTo>
                  <a:lnTo>
                    <a:pt x="0" y="1416"/>
                  </a:lnTo>
                  <a:lnTo>
                    <a:pt x="5" y="1416"/>
                  </a:lnTo>
                  <a:lnTo>
                    <a:pt x="5" y="1435"/>
                  </a:lnTo>
                  <a:lnTo>
                    <a:pt x="0" y="1435"/>
                  </a:lnTo>
                  <a:close/>
                  <a:moveTo>
                    <a:pt x="0" y="1402"/>
                  </a:moveTo>
                  <a:lnTo>
                    <a:pt x="0" y="1384"/>
                  </a:lnTo>
                  <a:lnTo>
                    <a:pt x="5" y="1384"/>
                  </a:lnTo>
                  <a:lnTo>
                    <a:pt x="5" y="1402"/>
                  </a:lnTo>
                  <a:lnTo>
                    <a:pt x="0" y="1402"/>
                  </a:lnTo>
                  <a:close/>
                  <a:moveTo>
                    <a:pt x="0" y="1370"/>
                  </a:moveTo>
                  <a:lnTo>
                    <a:pt x="0" y="1352"/>
                  </a:lnTo>
                  <a:lnTo>
                    <a:pt x="5" y="1352"/>
                  </a:lnTo>
                  <a:lnTo>
                    <a:pt x="5" y="1370"/>
                  </a:lnTo>
                  <a:lnTo>
                    <a:pt x="0" y="1370"/>
                  </a:lnTo>
                  <a:close/>
                  <a:moveTo>
                    <a:pt x="0" y="1338"/>
                  </a:moveTo>
                  <a:lnTo>
                    <a:pt x="0" y="1320"/>
                  </a:lnTo>
                  <a:lnTo>
                    <a:pt x="5" y="1320"/>
                  </a:lnTo>
                  <a:lnTo>
                    <a:pt x="5" y="1338"/>
                  </a:lnTo>
                  <a:lnTo>
                    <a:pt x="0" y="1338"/>
                  </a:lnTo>
                  <a:close/>
                  <a:moveTo>
                    <a:pt x="0" y="1306"/>
                  </a:moveTo>
                  <a:lnTo>
                    <a:pt x="0" y="1288"/>
                  </a:lnTo>
                  <a:lnTo>
                    <a:pt x="5" y="1288"/>
                  </a:lnTo>
                  <a:lnTo>
                    <a:pt x="5" y="1306"/>
                  </a:lnTo>
                  <a:lnTo>
                    <a:pt x="0" y="1306"/>
                  </a:lnTo>
                  <a:close/>
                  <a:moveTo>
                    <a:pt x="0" y="1274"/>
                  </a:moveTo>
                  <a:lnTo>
                    <a:pt x="0" y="1255"/>
                  </a:lnTo>
                  <a:lnTo>
                    <a:pt x="5" y="1255"/>
                  </a:lnTo>
                  <a:lnTo>
                    <a:pt x="5" y="1274"/>
                  </a:lnTo>
                  <a:lnTo>
                    <a:pt x="0" y="1274"/>
                  </a:lnTo>
                  <a:close/>
                  <a:moveTo>
                    <a:pt x="0" y="1242"/>
                  </a:moveTo>
                  <a:lnTo>
                    <a:pt x="0" y="1223"/>
                  </a:lnTo>
                  <a:lnTo>
                    <a:pt x="5" y="1223"/>
                  </a:lnTo>
                  <a:lnTo>
                    <a:pt x="5" y="1242"/>
                  </a:lnTo>
                  <a:lnTo>
                    <a:pt x="0" y="1242"/>
                  </a:lnTo>
                  <a:close/>
                  <a:moveTo>
                    <a:pt x="0" y="1209"/>
                  </a:moveTo>
                  <a:lnTo>
                    <a:pt x="0" y="1191"/>
                  </a:lnTo>
                  <a:lnTo>
                    <a:pt x="5" y="1191"/>
                  </a:lnTo>
                  <a:lnTo>
                    <a:pt x="5" y="1209"/>
                  </a:lnTo>
                  <a:lnTo>
                    <a:pt x="0" y="1209"/>
                  </a:lnTo>
                  <a:close/>
                  <a:moveTo>
                    <a:pt x="0" y="1177"/>
                  </a:moveTo>
                  <a:lnTo>
                    <a:pt x="0" y="1159"/>
                  </a:lnTo>
                  <a:lnTo>
                    <a:pt x="5" y="1159"/>
                  </a:lnTo>
                  <a:lnTo>
                    <a:pt x="5" y="1177"/>
                  </a:lnTo>
                  <a:lnTo>
                    <a:pt x="0" y="1177"/>
                  </a:lnTo>
                  <a:close/>
                  <a:moveTo>
                    <a:pt x="0" y="1145"/>
                  </a:moveTo>
                  <a:lnTo>
                    <a:pt x="0" y="1127"/>
                  </a:lnTo>
                  <a:lnTo>
                    <a:pt x="5" y="1127"/>
                  </a:lnTo>
                  <a:lnTo>
                    <a:pt x="5" y="1145"/>
                  </a:lnTo>
                  <a:lnTo>
                    <a:pt x="0" y="1145"/>
                  </a:lnTo>
                  <a:close/>
                  <a:moveTo>
                    <a:pt x="0" y="1113"/>
                  </a:moveTo>
                  <a:lnTo>
                    <a:pt x="0" y="1094"/>
                  </a:lnTo>
                  <a:lnTo>
                    <a:pt x="5" y="1094"/>
                  </a:lnTo>
                  <a:lnTo>
                    <a:pt x="5" y="1113"/>
                  </a:lnTo>
                  <a:lnTo>
                    <a:pt x="0" y="1113"/>
                  </a:lnTo>
                  <a:close/>
                  <a:moveTo>
                    <a:pt x="0" y="1081"/>
                  </a:moveTo>
                  <a:lnTo>
                    <a:pt x="0" y="1062"/>
                  </a:lnTo>
                  <a:lnTo>
                    <a:pt x="5" y="1062"/>
                  </a:lnTo>
                  <a:lnTo>
                    <a:pt x="5" y="1081"/>
                  </a:lnTo>
                  <a:lnTo>
                    <a:pt x="0" y="1081"/>
                  </a:lnTo>
                  <a:close/>
                  <a:moveTo>
                    <a:pt x="0" y="1048"/>
                  </a:moveTo>
                  <a:lnTo>
                    <a:pt x="0" y="1030"/>
                  </a:lnTo>
                  <a:lnTo>
                    <a:pt x="5" y="1030"/>
                  </a:lnTo>
                  <a:lnTo>
                    <a:pt x="5" y="1048"/>
                  </a:lnTo>
                  <a:lnTo>
                    <a:pt x="0" y="1048"/>
                  </a:lnTo>
                  <a:close/>
                  <a:moveTo>
                    <a:pt x="0" y="1016"/>
                  </a:moveTo>
                  <a:lnTo>
                    <a:pt x="0" y="998"/>
                  </a:lnTo>
                  <a:lnTo>
                    <a:pt x="5" y="998"/>
                  </a:lnTo>
                  <a:lnTo>
                    <a:pt x="5" y="1016"/>
                  </a:lnTo>
                  <a:lnTo>
                    <a:pt x="0" y="1016"/>
                  </a:lnTo>
                  <a:close/>
                  <a:moveTo>
                    <a:pt x="0" y="984"/>
                  </a:moveTo>
                  <a:lnTo>
                    <a:pt x="0" y="966"/>
                  </a:lnTo>
                  <a:lnTo>
                    <a:pt x="5" y="966"/>
                  </a:lnTo>
                  <a:lnTo>
                    <a:pt x="5" y="984"/>
                  </a:lnTo>
                  <a:lnTo>
                    <a:pt x="0" y="984"/>
                  </a:lnTo>
                  <a:close/>
                  <a:moveTo>
                    <a:pt x="0" y="952"/>
                  </a:moveTo>
                  <a:lnTo>
                    <a:pt x="0" y="934"/>
                  </a:lnTo>
                  <a:lnTo>
                    <a:pt x="5" y="934"/>
                  </a:lnTo>
                  <a:lnTo>
                    <a:pt x="5" y="952"/>
                  </a:lnTo>
                  <a:lnTo>
                    <a:pt x="0" y="952"/>
                  </a:lnTo>
                  <a:close/>
                  <a:moveTo>
                    <a:pt x="0" y="920"/>
                  </a:moveTo>
                  <a:lnTo>
                    <a:pt x="0" y="901"/>
                  </a:lnTo>
                  <a:lnTo>
                    <a:pt x="5" y="901"/>
                  </a:lnTo>
                  <a:lnTo>
                    <a:pt x="5" y="920"/>
                  </a:lnTo>
                  <a:lnTo>
                    <a:pt x="0" y="920"/>
                  </a:lnTo>
                  <a:close/>
                  <a:moveTo>
                    <a:pt x="0" y="888"/>
                  </a:moveTo>
                  <a:lnTo>
                    <a:pt x="0" y="869"/>
                  </a:lnTo>
                  <a:lnTo>
                    <a:pt x="5" y="869"/>
                  </a:lnTo>
                  <a:lnTo>
                    <a:pt x="5" y="888"/>
                  </a:lnTo>
                  <a:lnTo>
                    <a:pt x="0" y="888"/>
                  </a:lnTo>
                  <a:close/>
                  <a:moveTo>
                    <a:pt x="0" y="855"/>
                  </a:moveTo>
                  <a:lnTo>
                    <a:pt x="0" y="837"/>
                  </a:lnTo>
                  <a:lnTo>
                    <a:pt x="5" y="837"/>
                  </a:lnTo>
                  <a:lnTo>
                    <a:pt x="5" y="855"/>
                  </a:lnTo>
                  <a:lnTo>
                    <a:pt x="0" y="855"/>
                  </a:lnTo>
                  <a:close/>
                  <a:moveTo>
                    <a:pt x="0" y="823"/>
                  </a:moveTo>
                  <a:lnTo>
                    <a:pt x="0" y="805"/>
                  </a:lnTo>
                  <a:lnTo>
                    <a:pt x="5" y="805"/>
                  </a:lnTo>
                  <a:lnTo>
                    <a:pt x="5" y="823"/>
                  </a:lnTo>
                  <a:lnTo>
                    <a:pt x="0" y="823"/>
                  </a:lnTo>
                  <a:close/>
                  <a:moveTo>
                    <a:pt x="0" y="791"/>
                  </a:moveTo>
                  <a:lnTo>
                    <a:pt x="0" y="773"/>
                  </a:lnTo>
                  <a:lnTo>
                    <a:pt x="5" y="773"/>
                  </a:lnTo>
                  <a:lnTo>
                    <a:pt x="5" y="791"/>
                  </a:lnTo>
                  <a:lnTo>
                    <a:pt x="0" y="791"/>
                  </a:lnTo>
                  <a:close/>
                  <a:moveTo>
                    <a:pt x="0" y="759"/>
                  </a:moveTo>
                  <a:lnTo>
                    <a:pt x="0" y="740"/>
                  </a:lnTo>
                  <a:lnTo>
                    <a:pt x="5" y="740"/>
                  </a:lnTo>
                  <a:lnTo>
                    <a:pt x="5" y="759"/>
                  </a:lnTo>
                  <a:lnTo>
                    <a:pt x="0" y="759"/>
                  </a:lnTo>
                  <a:close/>
                  <a:moveTo>
                    <a:pt x="0" y="727"/>
                  </a:moveTo>
                  <a:lnTo>
                    <a:pt x="0" y="708"/>
                  </a:lnTo>
                  <a:lnTo>
                    <a:pt x="5" y="708"/>
                  </a:lnTo>
                  <a:lnTo>
                    <a:pt x="5" y="727"/>
                  </a:lnTo>
                  <a:lnTo>
                    <a:pt x="0" y="727"/>
                  </a:lnTo>
                  <a:close/>
                  <a:moveTo>
                    <a:pt x="0" y="694"/>
                  </a:moveTo>
                  <a:lnTo>
                    <a:pt x="0" y="676"/>
                  </a:lnTo>
                  <a:lnTo>
                    <a:pt x="5" y="676"/>
                  </a:lnTo>
                  <a:lnTo>
                    <a:pt x="5" y="694"/>
                  </a:lnTo>
                  <a:lnTo>
                    <a:pt x="0" y="694"/>
                  </a:lnTo>
                  <a:close/>
                  <a:moveTo>
                    <a:pt x="0" y="662"/>
                  </a:moveTo>
                  <a:lnTo>
                    <a:pt x="0" y="644"/>
                  </a:lnTo>
                  <a:lnTo>
                    <a:pt x="5" y="644"/>
                  </a:lnTo>
                  <a:lnTo>
                    <a:pt x="5" y="662"/>
                  </a:lnTo>
                  <a:lnTo>
                    <a:pt x="0" y="662"/>
                  </a:lnTo>
                  <a:close/>
                  <a:moveTo>
                    <a:pt x="0" y="630"/>
                  </a:moveTo>
                  <a:lnTo>
                    <a:pt x="0" y="612"/>
                  </a:lnTo>
                  <a:lnTo>
                    <a:pt x="5" y="612"/>
                  </a:lnTo>
                  <a:lnTo>
                    <a:pt x="5" y="630"/>
                  </a:lnTo>
                  <a:lnTo>
                    <a:pt x="0" y="630"/>
                  </a:lnTo>
                  <a:close/>
                  <a:moveTo>
                    <a:pt x="0" y="598"/>
                  </a:moveTo>
                  <a:lnTo>
                    <a:pt x="0" y="580"/>
                  </a:lnTo>
                  <a:lnTo>
                    <a:pt x="5" y="580"/>
                  </a:lnTo>
                  <a:lnTo>
                    <a:pt x="5" y="598"/>
                  </a:lnTo>
                  <a:lnTo>
                    <a:pt x="0" y="598"/>
                  </a:lnTo>
                  <a:close/>
                  <a:moveTo>
                    <a:pt x="0" y="566"/>
                  </a:moveTo>
                  <a:lnTo>
                    <a:pt x="0" y="547"/>
                  </a:lnTo>
                  <a:lnTo>
                    <a:pt x="5" y="547"/>
                  </a:lnTo>
                  <a:lnTo>
                    <a:pt x="5" y="566"/>
                  </a:lnTo>
                  <a:lnTo>
                    <a:pt x="0" y="566"/>
                  </a:lnTo>
                  <a:close/>
                  <a:moveTo>
                    <a:pt x="0" y="534"/>
                  </a:moveTo>
                  <a:lnTo>
                    <a:pt x="0" y="515"/>
                  </a:lnTo>
                  <a:lnTo>
                    <a:pt x="5" y="515"/>
                  </a:lnTo>
                  <a:lnTo>
                    <a:pt x="5" y="534"/>
                  </a:lnTo>
                  <a:lnTo>
                    <a:pt x="0" y="534"/>
                  </a:lnTo>
                  <a:close/>
                  <a:moveTo>
                    <a:pt x="0" y="501"/>
                  </a:moveTo>
                  <a:lnTo>
                    <a:pt x="0" y="483"/>
                  </a:lnTo>
                  <a:lnTo>
                    <a:pt x="5" y="483"/>
                  </a:lnTo>
                  <a:lnTo>
                    <a:pt x="5" y="501"/>
                  </a:lnTo>
                  <a:lnTo>
                    <a:pt x="0" y="501"/>
                  </a:lnTo>
                  <a:close/>
                  <a:moveTo>
                    <a:pt x="0" y="469"/>
                  </a:moveTo>
                  <a:lnTo>
                    <a:pt x="0" y="451"/>
                  </a:lnTo>
                  <a:lnTo>
                    <a:pt x="5" y="451"/>
                  </a:lnTo>
                  <a:lnTo>
                    <a:pt x="5" y="469"/>
                  </a:lnTo>
                  <a:lnTo>
                    <a:pt x="0" y="469"/>
                  </a:lnTo>
                  <a:close/>
                  <a:moveTo>
                    <a:pt x="0" y="437"/>
                  </a:moveTo>
                  <a:lnTo>
                    <a:pt x="0" y="419"/>
                  </a:lnTo>
                  <a:lnTo>
                    <a:pt x="5" y="419"/>
                  </a:lnTo>
                  <a:lnTo>
                    <a:pt x="5" y="437"/>
                  </a:lnTo>
                  <a:lnTo>
                    <a:pt x="0" y="437"/>
                  </a:lnTo>
                  <a:close/>
                  <a:moveTo>
                    <a:pt x="0" y="405"/>
                  </a:moveTo>
                  <a:lnTo>
                    <a:pt x="0" y="386"/>
                  </a:lnTo>
                  <a:lnTo>
                    <a:pt x="5" y="386"/>
                  </a:lnTo>
                  <a:lnTo>
                    <a:pt x="5" y="405"/>
                  </a:lnTo>
                  <a:lnTo>
                    <a:pt x="0" y="405"/>
                  </a:lnTo>
                  <a:close/>
                  <a:moveTo>
                    <a:pt x="0" y="373"/>
                  </a:moveTo>
                  <a:lnTo>
                    <a:pt x="0" y="354"/>
                  </a:lnTo>
                  <a:lnTo>
                    <a:pt x="5" y="354"/>
                  </a:lnTo>
                  <a:lnTo>
                    <a:pt x="5" y="373"/>
                  </a:lnTo>
                  <a:lnTo>
                    <a:pt x="0" y="373"/>
                  </a:lnTo>
                  <a:close/>
                  <a:moveTo>
                    <a:pt x="0" y="340"/>
                  </a:moveTo>
                  <a:lnTo>
                    <a:pt x="0" y="322"/>
                  </a:lnTo>
                  <a:lnTo>
                    <a:pt x="5" y="322"/>
                  </a:lnTo>
                  <a:lnTo>
                    <a:pt x="5" y="340"/>
                  </a:lnTo>
                  <a:lnTo>
                    <a:pt x="0" y="340"/>
                  </a:lnTo>
                  <a:close/>
                  <a:moveTo>
                    <a:pt x="0" y="308"/>
                  </a:moveTo>
                  <a:lnTo>
                    <a:pt x="0" y="290"/>
                  </a:lnTo>
                  <a:lnTo>
                    <a:pt x="5" y="290"/>
                  </a:lnTo>
                  <a:lnTo>
                    <a:pt x="5" y="308"/>
                  </a:lnTo>
                  <a:lnTo>
                    <a:pt x="0" y="308"/>
                  </a:lnTo>
                  <a:close/>
                  <a:moveTo>
                    <a:pt x="0" y="276"/>
                  </a:moveTo>
                  <a:lnTo>
                    <a:pt x="0" y="258"/>
                  </a:lnTo>
                  <a:lnTo>
                    <a:pt x="5" y="258"/>
                  </a:lnTo>
                  <a:lnTo>
                    <a:pt x="5" y="276"/>
                  </a:lnTo>
                  <a:lnTo>
                    <a:pt x="0" y="276"/>
                  </a:lnTo>
                  <a:close/>
                  <a:moveTo>
                    <a:pt x="0" y="244"/>
                  </a:moveTo>
                  <a:lnTo>
                    <a:pt x="0" y="225"/>
                  </a:lnTo>
                  <a:lnTo>
                    <a:pt x="5" y="225"/>
                  </a:lnTo>
                  <a:lnTo>
                    <a:pt x="5" y="244"/>
                  </a:lnTo>
                  <a:lnTo>
                    <a:pt x="0" y="244"/>
                  </a:lnTo>
                  <a:close/>
                  <a:moveTo>
                    <a:pt x="0" y="212"/>
                  </a:moveTo>
                  <a:lnTo>
                    <a:pt x="0" y="193"/>
                  </a:lnTo>
                  <a:lnTo>
                    <a:pt x="5" y="193"/>
                  </a:lnTo>
                  <a:lnTo>
                    <a:pt x="5" y="212"/>
                  </a:lnTo>
                  <a:lnTo>
                    <a:pt x="0" y="212"/>
                  </a:lnTo>
                  <a:close/>
                  <a:moveTo>
                    <a:pt x="0" y="180"/>
                  </a:moveTo>
                  <a:lnTo>
                    <a:pt x="0" y="161"/>
                  </a:lnTo>
                  <a:lnTo>
                    <a:pt x="5" y="161"/>
                  </a:lnTo>
                  <a:lnTo>
                    <a:pt x="5" y="180"/>
                  </a:lnTo>
                  <a:lnTo>
                    <a:pt x="0" y="180"/>
                  </a:lnTo>
                  <a:close/>
                  <a:moveTo>
                    <a:pt x="0" y="147"/>
                  </a:moveTo>
                  <a:lnTo>
                    <a:pt x="0" y="129"/>
                  </a:lnTo>
                  <a:lnTo>
                    <a:pt x="5" y="129"/>
                  </a:lnTo>
                  <a:lnTo>
                    <a:pt x="5" y="147"/>
                  </a:lnTo>
                  <a:lnTo>
                    <a:pt x="0" y="147"/>
                  </a:lnTo>
                  <a:close/>
                  <a:moveTo>
                    <a:pt x="0" y="115"/>
                  </a:moveTo>
                  <a:lnTo>
                    <a:pt x="0" y="97"/>
                  </a:lnTo>
                  <a:lnTo>
                    <a:pt x="5" y="97"/>
                  </a:lnTo>
                  <a:lnTo>
                    <a:pt x="5" y="115"/>
                  </a:lnTo>
                  <a:lnTo>
                    <a:pt x="0" y="115"/>
                  </a:lnTo>
                  <a:close/>
                  <a:moveTo>
                    <a:pt x="0" y="83"/>
                  </a:moveTo>
                  <a:lnTo>
                    <a:pt x="0" y="65"/>
                  </a:lnTo>
                  <a:lnTo>
                    <a:pt x="5" y="65"/>
                  </a:lnTo>
                  <a:lnTo>
                    <a:pt x="5" y="83"/>
                  </a:lnTo>
                  <a:lnTo>
                    <a:pt x="0" y="83"/>
                  </a:lnTo>
                  <a:close/>
                  <a:moveTo>
                    <a:pt x="0" y="51"/>
                  </a:moveTo>
                  <a:lnTo>
                    <a:pt x="0" y="32"/>
                  </a:lnTo>
                  <a:lnTo>
                    <a:pt x="5" y="32"/>
                  </a:lnTo>
                  <a:lnTo>
                    <a:pt x="5" y="51"/>
                  </a:lnTo>
                  <a:lnTo>
                    <a:pt x="0" y="51"/>
                  </a:lnTo>
                  <a:close/>
                  <a:moveTo>
                    <a:pt x="0" y="19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4A7EBB"/>
            </a:solidFill>
            <a:ln w="0">
              <a:solidFill>
                <a:srgbClr val="4A7EBB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514" name="Rectangle 55"/>
            <p:cNvSpPr>
              <a:spLocks noChangeArrowheads="1"/>
            </p:cNvSpPr>
            <p:nvPr/>
          </p:nvSpPr>
          <p:spPr bwMode="auto">
            <a:xfrm>
              <a:off x="1933575" y="5662612"/>
              <a:ext cx="64244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pitchFamily="34" charset="0"/>
                </a:rPr>
                <a:t>I</a:t>
              </a:r>
            </a:p>
          </p:txBody>
        </p:sp>
        <p:sp>
          <p:nvSpPr>
            <p:cNvPr id="515" name="Rectangle 56"/>
            <p:cNvSpPr>
              <a:spLocks noChangeArrowheads="1"/>
            </p:cNvSpPr>
            <p:nvPr/>
          </p:nvSpPr>
          <p:spPr bwMode="auto">
            <a:xfrm>
              <a:off x="3702050" y="5662612"/>
              <a:ext cx="128488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pitchFamily="34" charset="0"/>
                </a:rPr>
                <a:t>II</a:t>
              </a:r>
            </a:p>
          </p:txBody>
        </p:sp>
        <p:sp>
          <p:nvSpPr>
            <p:cNvPr id="516" name="Rectangle 57"/>
            <p:cNvSpPr>
              <a:spLocks noChangeArrowheads="1"/>
            </p:cNvSpPr>
            <p:nvPr/>
          </p:nvSpPr>
          <p:spPr bwMode="auto">
            <a:xfrm>
              <a:off x="4827588" y="5662612"/>
              <a:ext cx="192732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pitchFamily="34" charset="0"/>
                </a:rPr>
                <a:t>III</a:t>
              </a:r>
            </a:p>
          </p:txBody>
        </p:sp>
        <p:sp>
          <p:nvSpPr>
            <p:cNvPr id="517" name="Rectangle 58"/>
            <p:cNvSpPr>
              <a:spLocks noChangeArrowheads="1"/>
            </p:cNvSpPr>
            <p:nvPr/>
          </p:nvSpPr>
          <p:spPr bwMode="auto">
            <a:xfrm>
              <a:off x="5616575" y="5662612"/>
              <a:ext cx="2104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pitchFamily="34" charset="0"/>
                </a:rPr>
                <a:t>IV</a:t>
              </a:r>
            </a:p>
          </p:txBody>
        </p:sp>
        <p:sp>
          <p:nvSpPr>
            <p:cNvPr id="518" name="Rectangle 59"/>
            <p:cNvSpPr>
              <a:spLocks noChangeArrowheads="1"/>
            </p:cNvSpPr>
            <p:nvPr/>
          </p:nvSpPr>
          <p:spPr bwMode="auto">
            <a:xfrm>
              <a:off x="7207249" y="5662612"/>
              <a:ext cx="146156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Arial" pitchFamily="34" charset="0"/>
                </a:rPr>
                <a:t>V</a:t>
              </a:r>
            </a:p>
          </p:txBody>
        </p:sp>
        <p:sp>
          <p:nvSpPr>
            <p:cNvPr id="519" name="Freeform 60"/>
            <p:cNvSpPr>
              <a:spLocks noEditPoints="1"/>
            </p:cNvSpPr>
            <p:nvPr/>
          </p:nvSpPr>
          <p:spPr bwMode="auto">
            <a:xfrm>
              <a:off x="6683375" y="2122488"/>
              <a:ext cx="7938" cy="4073524"/>
            </a:xfrm>
            <a:custGeom>
              <a:avLst/>
              <a:gdLst/>
              <a:ahLst/>
              <a:cxnLst>
                <a:cxn ang="0">
                  <a:pos x="0" y="2515"/>
                </a:cxn>
                <a:cxn ang="0">
                  <a:pos x="5" y="2501"/>
                </a:cxn>
                <a:cxn ang="0">
                  <a:pos x="0" y="2437"/>
                </a:cxn>
                <a:cxn ang="0">
                  <a:pos x="5" y="2386"/>
                </a:cxn>
                <a:cxn ang="0">
                  <a:pos x="0" y="2373"/>
                </a:cxn>
                <a:cxn ang="0">
                  <a:pos x="0" y="2290"/>
                </a:cxn>
                <a:cxn ang="0">
                  <a:pos x="5" y="2276"/>
                </a:cxn>
                <a:cxn ang="0">
                  <a:pos x="0" y="2212"/>
                </a:cxn>
                <a:cxn ang="0">
                  <a:pos x="5" y="2161"/>
                </a:cxn>
                <a:cxn ang="0">
                  <a:pos x="0" y="2147"/>
                </a:cxn>
                <a:cxn ang="0">
                  <a:pos x="0" y="2060"/>
                </a:cxn>
                <a:cxn ang="0">
                  <a:pos x="5" y="2046"/>
                </a:cxn>
                <a:cxn ang="0">
                  <a:pos x="0" y="1982"/>
                </a:cxn>
                <a:cxn ang="0">
                  <a:pos x="5" y="1931"/>
                </a:cxn>
                <a:cxn ang="0">
                  <a:pos x="0" y="1917"/>
                </a:cxn>
                <a:cxn ang="0">
                  <a:pos x="0" y="1835"/>
                </a:cxn>
                <a:cxn ang="0">
                  <a:pos x="5" y="1821"/>
                </a:cxn>
                <a:cxn ang="0">
                  <a:pos x="0" y="1756"/>
                </a:cxn>
                <a:cxn ang="0">
                  <a:pos x="5" y="1706"/>
                </a:cxn>
                <a:cxn ang="0">
                  <a:pos x="0" y="1692"/>
                </a:cxn>
                <a:cxn ang="0">
                  <a:pos x="0" y="1609"/>
                </a:cxn>
                <a:cxn ang="0">
                  <a:pos x="5" y="1596"/>
                </a:cxn>
                <a:cxn ang="0">
                  <a:pos x="0" y="1531"/>
                </a:cxn>
                <a:cxn ang="0">
                  <a:pos x="5" y="1481"/>
                </a:cxn>
                <a:cxn ang="0">
                  <a:pos x="0" y="1467"/>
                </a:cxn>
                <a:cxn ang="0">
                  <a:pos x="0" y="1384"/>
                </a:cxn>
                <a:cxn ang="0">
                  <a:pos x="5" y="1370"/>
                </a:cxn>
                <a:cxn ang="0">
                  <a:pos x="0" y="1306"/>
                </a:cxn>
                <a:cxn ang="0">
                  <a:pos x="5" y="1255"/>
                </a:cxn>
                <a:cxn ang="0">
                  <a:pos x="0" y="1242"/>
                </a:cxn>
                <a:cxn ang="0">
                  <a:pos x="0" y="1159"/>
                </a:cxn>
                <a:cxn ang="0">
                  <a:pos x="5" y="1145"/>
                </a:cxn>
                <a:cxn ang="0">
                  <a:pos x="0" y="1081"/>
                </a:cxn>
                <a:cxn ang="0">
                  <a:pos x="5" y="1030"/>
                </a:cxn>
                <a:cxn ang="0">
                  <a:pos x="0" y="1016"/>
                </a:cxn>
                <a:cxn ang="0">
                  <a:pos x="0" y="934"/>
                </a:cxn>
                <a:cxn ang="0">
                  <a:pos x="5" y="920"/>
                </a:cxn>
                <a:cxn ang="0">
                  <a:pos x="0" y="855"/>
                </a:cxn>
                <a:cxn ang="0">
                  <a:pos x="5" y="805"/>
                </a:cxn>
                <a:cxn ang="0">
                  <a:pos x="0" y="791"/>
                </a:cxn>
                <a:cxn ang="0">
                  <a:pos x="0" y="708"/>
                </a:cxn>
                <a:cxn ang="0">
                  <a:pos x="5" y="694"/>
                </a:cxn>
                <a:cxn ang="0">
                  <a:pos x="0" y="630"/>
                </a:cxn>
                <a:cxn ang="0">
                  <a:pos x="5" y="579"/>
                </a:cxn>
                <a:cxn ang="0">
                  <a:pos x="0" y="566"/>
                </a:cxn>
                <a:cxn ang="0">
                  <a:pos x="0" y="483"/>
                </a:cxn>
                <a:cxn ang="0">
                  <a:pos x="5" y="469"/>
                </a:cxn>
                <a:cxn ang="0">
                  <a:pos x="0" y="405"/>
                </a:cxn>
                <a:cxn ang="0">
                  <a:pos x="5" y="354"/>
                </a:cxn>
                <a:cxn ang="0">
                  <a:pos x="0" y="340"/>
                </a:cxn>
                <a:cxn ang="0">
                  <a:pos x="0" y="258"/>
                </a:cxn>
                <a:cxn ang="0">
                  <a:pos x="5" y="244"/>
                </a:cxn>
                <a:cxn ang="0">
                  <a:pos x="0" y="179"/>
                </a:cxn>
                <a:cxn ang="0">
                  <a:pos x="5" y="129"/>
                </a:cxn>
                <a:cxn ang="0">
                  <a:pos x="0" y="115"/>
                </a:cxn>
                <a:cxn ang="0">
                  <a:pos x="0" y="32"/>
                </a:cxn>
                <a:cxn ang="0">
                  <a:pos x="5" y="19"/>
                </a:cxn>
              </a:cxnLst>
              <a:rect l="0" t="0" r="r" b="b"/>
              <a:pathLst>
                <a:path w="5" h="2566">
                  <a:moveTo>
                    <a:pt x="0" y="2566"/>
                  </a:moveTo>
                  <a:lnTo>
                    <a:pt x="0" y="2547"/>
                  </a:lnTo>
                  <a:lnTo>
                    <a:pt x="5" y="2547"/>
                  </a:lnTo>
                  <a:lnTo>
                    <a:pt x="5" y="2566"/>
                  </a:lnTo>
                  <a:lnTo>
                    <a:pt x="0" y="2566"/>
                  </a:lnTo>
                  <a:close/>
                  <a:moveTo>
                    <a:pt x="0" y="2534"/>
                  </a:moveTo>
                  <a:lnTo>
                    <a:pt x="0" y="2515"/>
                  </a:lnTo>
                  <a:lnTo>
                    <a:pt x="5" y="2515"/>
                  </a:lnTo>
                  <a:lnTo>
                    <a:pt x="5" y="2534"/>
                  </a:lnTo>
                  <a:lnTo>
                    <a:pt x="0" y="2534"/>
                  </a:lnTo>
                  <a:close/>
                  <a:moveTo>
                    <a:pt x="0" y="2501"/>
                  </a:moveTo>
                  <a:lnTo>
                    <a:pt x="0" y="2483"/>
                  </a:lnTo>
                  <a:lnTo>
                    <a:pt x="5" y="2483"/>
                  </a:lnTo>
                  <a:lnTo>
                    <a:pt x="5" y="2501"/>
                  </a:lnTo>
                  <a:lnTo>
                    <a:pt x="0" y="2501"/>
                  </a:lnTo>
                  <a:close/>
                  <a:moveTo>
                    <a:pt x="0" y="2469"/>
                  </a:moveTo>
                  <a:lnTo>
                    <a:pt x="0" y="2451"/>
                  </a:lnTo>
                  <a:lnTo>
                    <a:pt x="5" y="2451"/>
                  </a:lnTo>
                  <a:lnTo>
                    <a:pt x="5" y="2469"/>
                  </a:lnTo>
                  <a:lnTo>
                    <a:pt x="0" y="2469"/>
                  </a:lnTo>
                  <a:close/>
                  <a:moveTo>
                    <a:pt x="0" y="2437"/>
                  </a:moveTo>
                  <a:lnTo>
                    <a:pt x="0" y="2419"/>
                  </a:lnTo>
                  <a:lnTo>
                    <a:pt x="5" y="2419"/>
                  </a:lnTo>
                  <a:lnTo>
                    <a:pt x="5" y="2437"/>
                  </a:lnTo>
                  <a:lnTo>
                    <a:pt x="0" y="2437"/>
                  </a:lnTo>
                  <a:close/>
                  <a:moveTo>
                    <a:pt x="0" y="2405"/>
                  </a:moveTo>
                  <a:lnTo>
                    <a:pt x="0" y="2386"/>
                  </a:lnTo>
                  <a:lnTo>
                    <a:pt x="5" y="2386"/>
                  </a:lnTo>
                  <a:lnTo>
                    <a:pt x="5" y="2405"/>
                  </a:lnTo>
                  <a:lnTo>
                    <a:pt x="0" y="2405"/>
                  </a:lnTo>
                  <a:close/>
                  <a:moveTo>
                    <a:pt x="0" y="2373"/>
                  </a:moveTo>
                  <a:lnTo>
                    <a:pt x="0" y="2354"/>
                  </a:lnTo>
                  <a:lnTo>
                    <a:pt x="5" y="2354"/>
                  </a:lnTo>
                  <a:lnTo>
                    <a:pt x="5" y="2373"/>
                  </a:lnTo>
                  <a:lnTo>
                    <a:pt x="0" y="2373"/>
                  </a:lnTo>
                  <a:close/>
                  <a:moveTo>
                    <a:pt x="0" y="2340"/>
                  </a:moveTo>
                  <a:lnTo>
                    <a:pt x="0" y="2322"/>
                  </a:lnTo>
                  <a:lnTo>
                    <a:pt x="5" y="2322"/>
                  </a:lnTo>
                  <a:lnTo>
                    <a:pt x="5" y="2340"/>
                  </a:lnTo>
                  <a:lnTo>
                    <a:pt x="0" y="2340"/>
                  </a:lnTo>
                  <a:close/>
                  <a:moveTo>
                    <a:pt x="0" y="2308"/>
                  </a:moveTo>
                  <a:lnTo>
                    <a:pt x="0" y="2290"/>
                  </a:lnTo>
                  <a:lnTo>
                    <a:pt x="5" y="2290"/>
                  </a:lnTo>
                  <a:lnTo>
                    <a:pt x="5" y="2308"/>
                  </a:lnTo>
                  <a:lnTo>
                    <a:pt x="0" y="2308"/>
                  </a:lnTo>
                  <a:close/>
                  <a:moveTo>
                    <a:pt x="0" y="2276"/>
                  </a:moveTo>
                  <a:lnTo>
                    <a:pt x="0" y="2258"/>
                  </a:lnTo>
                  <a:lnTo>
                    <a:pt x="5" y="2258"/>
                  </a:lnTo>
                  <a:lnTo>
                    <a:pt x="5" y="2276"/>
                  </a:lnTo>
                  <a:lnTo>
                    <a:pt x="0" y="2276"/>
                  </a:lnTo>
                  <a:close/>
                  <a:moveTo>
                    <a:pt x="0" y="2244"/>
                  </a:moveTo>
                  <a:lnTo>
                    <a:pt x="0" y="2225"/>
                  </a:lnTo>
                  <a:lnTo>
                    <a:pt x="5" y="2225"/>
                  </a:lnTo>
                  <a:lnTo>
                    <a:pt x="5" y="2244"/>
                  </a:lnTo>
                  <a:lnTo>
                    <a:pt x="0" y="2244"/>
                  </a:lnTo>
                  <a:close/>
                  <a:moveTo>
                    <a:pt x="0" y="2212"/>
                  </a:moveTo>
                  <a:lnTo>
                    <a:pt x="0" y="2193"/>
                  </a:lnTo>
                  <a:lnTo>
                    <a:pt x="5" y="2193"/>
                  </a:lnTo>
                  <a:lnTo>
                    <a:pt x="5" y="2212"/>
                  </a:lnTo>
                  <a:lnTo>
                    <a:pt x="0" y="2212"/>
                  </a:lnTo>
                  <a:close/>
                  <a:moveTo>
                    <a:pt x="0" y="2179"/>
                  </a:moveTo>
                  <a:lnTo>
                    <a:pt x="0" y="2161"/>
                  </a:lnTo>
                  <a:lnTo>
                    <a:pt x="5" y="2161"/>
                  </a:lnTo>
                  <a:lnTo>
                    <a:pt x="5" y="2179"/>
                  </a:lnTo>
                  <a:lnTo>
                    <a:pt x="0" y="2179"/>
                  </a:lnTo>
                  <a:close/>
                  <a:moveTo>
                    <a:pt x="0" y="2147"/>
                  </a:moveTo>
                  <a:lnTo>
                    <a:pt x="0" y="2129"/>
                  </a:lnTo>
                  <a:lnTo>
                    <a:pt x="5" y="2129"/>
                  </a:lnTo>
                  <a:lnTo>
                    <a:pt x="5" y="2147"/>
                  </a:lnTo>
                  <a:lnTo>
                    <a:pt x="0" y="2147"/>
                  </a:lnTo>
                  <a:close/>
                  <a:moveTo>
                    <a:pt x="0" y="2115"/>
                  </a:moveTo>
                  <a:lnTo>
                    <a:pt x="0" y="2097"/>
                  </a:lnTo>
                  <a:lnTo>
                    <a:pt x="5" y="2097"/>
                  </a:lnTo>
                  <a:lnTo>
                    <a:pt x="5" y="2115"/>
                  </a:lnTo>
                  <a:lnTo>
                    <a:pt x="0" y="2115"/>
                  </a:lnTo>
                  <a:close/>
                  <a:moveTo>
                    <a:pt x="0" y="2078"/>
                  </a:moveTo>
                  <a:lnTo>
                    <a:pt x="0" y="2060"/>
                  </a:lnTo>
                  <a:lnTo>
                    <a:pt x="5" y="2060"/>
                  </a:lnTo>
                  <a:lnTo>
                    <a:pt x="5" y="2078"/>
                  </a:lnTo>
                  <a:lnTo>
                    <a:pt x="0" y="2078"/>
                  </a:lnTo>
                  <a:close/>
                  <a:moveTo>
                    <a:pt x="0" y="2046"/>
                  </a:moveTo>
                  <a:lnTo>
                    <a:pt x="0" y="2028"/>
                  </a:lnTo>
                  <a:lnTo>
                    <a:pt x="5" y="2028"/>
                  </a:lnTo>
                  <a:lnTo>
                    <a:pt x="5" y="2046"/>
                  </a:lnTo>
                  <a:lnTo>
                    <a:pt x="0" y="2046"/>
                  </a:lnTo>
                  <a:close/>
                  <a:moveTo>
                    <a:pt x="0" y="2014"/>
                  </a:moveTo>
                  <a:lnTo>
                    <a:pt x="0" y="1996"/>
                  </a:lnTo>
                  <a:lnTo>
                    <a:pt x="5" y="1996"/>
                  </a:lnTo>
                  <a:lnTo>
                    <a:pt x="5" y="2014"/>
                  </a:lnTo>
                  <a:lnTo>
                    <a:pt x="0" y="2014"/>
                  </a:lnTo>
                  <a:close/>
                  <a:moveTo>
                    <a:pt x="0" y="1982"/>
                  </a:moveTo>
                  <a:lnTo>
                    <a:pt x="0" y="1963"/>
                  </a:lnTo>
                  <a:lnTo>
                    <a:pt x="5" y="1963"/>
                  </a:lnTo>
                  <a:lnTo>
                    <a:pt x="5" y="1982"/>
                  </a:lnTo>
                  <a:lnTo>
                    <a:pt x="0" y="1982"/>
                  </a:lnTo>
                  <a:close/>
                  <a:moveTo>
                    <a:pt x="0" y="1950"/>
                  </a:moveTo>
                  <a:lnTo>
                    <a:pt x="0" y="1931"/>
                  </a:lnTo>
                  <a:lnTo>
                    <a:pt x="5" y="1931"/>
                  </a:lnTo>
                  <a:lnTo>
                    <a:pt x="5" y="1950"/>
                  </a:lnTo>
                  <a:lnTo>
                    <a:pt x="0" y="1950"/>
                  </a:lnTo>
                  <a:close/>
                  <a:moveTo>
                    <a:pt x="0" y="1917"/>
                  </a:moveTo>
                  <a:lnTo>
                    <a:pt x="0" y="1899"/>
                  </a:lnTo>
                  <a:lnTo>
                    <a:pt x="5" y="1899"/>
                  </a:lnTo>
                  <a:lnTo>
                    <a:pt x="5" y="1917"/>
                  </a:lnTo>
                  <a:lnTo>
                    <a:pt x="0" y="1917"/>
                  </a:lnTo>
                  <a:close/>
                  <a:moveTo>
                    <a:pt x="0" y="1885"/>
                  </a:moveTo>
                  <a:lnTo>
                    <a:pt x="0" y="1867"/>
                  </a:lnTo>
                  <a:lnTo>
                    <a:pt x="5" y="1867"/>
                  </a:lnTo>
                  <a:lnTo>
                    <a:pt x="5" y="1885"/>
                  </a:lnTo>
                  <a:lnTo>
                    <a:pt x="0" y="1885"/>
                  </a:lnTo>
                  <a:close/>
                  <a:moveTo>
                    <a:pt x="0" y="1853"/>
                  </a:moveTo>
                  <a:lnTo>
                    <a:pt x="0" y="1835"/>
                  </a:lnTo>
                  <a:lnTo>
                    <a:pt x="5" y="1835"/>
                  </a:lnTo>
                  <a:lnTo>
                    <a:pt x="5" y="1853"/>
                  </a:lnTo>
                  <a:lnTo>
                    <a:pt x="0" y="1853"/>
                  </a:lnTo>
                  <a:close/>
                  <a:moveTo>
                    <a:pt x="0" y="1821"/>
                  </a:moveTo>
                  <a:lnTo>
                    <a:pt x="0" y="1802"/>
                  </a:lnTo>
                  <a:lnTo>
                    <a:pt x="5" y="1802"/>
                  </a:lnTo>
                  <a:lnTo>
                    <a:pt x="5" y="1821"/>
                  </a:lnTo>
                  <a:lnTo>
                    <a:pt x="0" y="1821"/>
                  </a:lnTo>
                  <a:close/>
                  <a:moveTo>
                    <a:pt x="0" y="1789"/>
                  </a:moveTo>
                  <a:lnTo>
                    <a:pt x="0" y="1770"/>
                  </a:lnTo>
                  <a:lnTo>
                    <a:pt x="5" y="1770"/>
                  </a:lnTo>
                  <a:lnTo>
                    <a:pt x="5" y="1789"/>
                  </a:lnTo>
                  <a:lnTo>
                    <a:pt x="0" y="1789"/>
                  </a:lnTo>
                  <a:close/>
                  <a:moveTo>
                    <a:pt x="0" y="1756"/>
                  </a:moveTo>
                  <a:lnTo>
                    <a:pt x="0" y="1738"/>
                  </a:lnTo>
                  <a:lnTo>
                    <a:pt x="5" y="1738"/>
                  </a:lnTo>
                  <a:lnTo>
                    <a:pt x="5" y="1756"/>
                  </a:lnTo>
                  <a:lnTo>
                    <a:pt x="0" y="1756"/>
                  </a:lnTo>
                  <a:close/>
                  <a:moveTo>
                    <a:pt x="0" y="1724"/>
                  </a:moveTo>
                  <a:lnTo>
                    <a:pt x="0" y="1706"/>
                  </a:lnTo>
                  <a:lnTo>
                    <a:pt x="5" y="1706"/>
                  </a:lnTo>
                  <a:lnTo>
                    <a:pt x="5" y="1724"/>
                  </a:lnTo>
                  <a:lnTo>
                    <a:pt x="0" y="1724"/>
                  </a:lnTo>
                  <a:close/>
                  <a:moveTo>
                    <a:pt x="0" y="1692"/>
                  </a:moveTo>
                  <a:lnTo>
                    <a:pt x="0" y="1674"/>
                  </a:lnTo>
                  <a:lnTo>
                    <a:pt x="5" y="1674"/>
                  </a:lnTo>
                  <a:lnTo>
                    <a:pt x="5" y="1692"/>
                  </a:lnTo>
                  <a:lnTo>
                    <a:pt x="0" y="1692"/>
                  </a:lnTo>
                  <a:close/>
                  <a:moveTo>
                    <a:pt x="0" y="1660"/>
                  </a:moveTo>
                  <a:lnTo>
                    <a:pt x="0" y="1642"/>
                  </a:lnTo>
                  <a:lnTo>
                    <a:pt x="5" y="1642"/>
                  </a:lnTo>
                  <a:lnTo>
                    <a:pt x="5" y="1660"/>
                  </a:lnTo>
                  <a:lnTo>
                    <a:pt x="0" y="1660"/>
                  </a:lnTo>
                  <a:close/>
                  <a:moveTo>
                    <a:pt x="0" y="1628"/>
                  </a:moveTo>
                  <a:lnTo>
                    <a:pt x="0" y="1609"/>
                  </a:lnTo>
                  <a:lnTo>
                    <a:pt x="5" y="1609"/>
                  </a:lnTo>
                  <a:lnTo>
                    <a:pt x="5" y="1628"/>
                  </a:lnTo>
                  <a:lnTo>
                    <a:pt x="0" y="1628"/>
                  </a:lnTo>
                  <a:close/>
                  <a:moveTo>
                    <a:pt x="0" y="1596"/>
                  </a:moveTo>
                  <a:lnTo>
                    <a:pt x="0" y="1577"/>
                  </a:lnTo>
                  <a:lnTo>
                    <a:pt x="5" y="1577"/>
                  </a:lnTo>
                  <a:lnTo>
                    <a:pt x="5" y="1596"/>
                  </a:lnTo>
                  <a:lnTo>
                    <a:pt x="0" y="1596"/>
                  </a:lnTo>
                  <a:close/>
                  <a:moveTo>
                    <a:pt x="0" y="1563"/>
                  </a:moveTo>
                  <a:lnTo>
                    <a:pt x="0" y="1545"/>
                  </a:lnTo>
                  <a:lnTo>
                    <a:pt x="5" y="1545"/>
                  </a:lnTo>
                  <a:lnTo>
                    <a:pt x="5" y="1563"/>
                  </a:lnTo>
                  <a:lnTo>
                    <a:pt x="0" y="1563"/>
                  </a:lnTo>
                  <a:close/>
                  <a:moveTo>
                    <a:pt x="0" y="1531"/>
                  </a:moveTo>
                  <a:lnTo>
                    <a:pt x="0" y="1513"/>
                  </a:lnTo>
                  <a:lnTo>
                    <a:pt x="5" y="1513"/>
                  </a:lnTo>
                  <a:lnTo>
                    <a:pt x="5" y="1531"/>
                  </a:lnTo>
                  <a:lnTo>
                    <a:pt x="0" y="1531"/>
                  </a:lnTo>
                  <a:close/>
                  <a:moveTo>
                    <a:pt x="0" y="1499"/>
                  </a:moveTo>
                  <a:lnTo>
                    <a:pt x="0" y="1481"/>
                  </a:lnTo>
                  <a:lnTo>
                    <a:pt x="5" y="1481"/>
                  </a:lnTo>
                  <a:lnTo>
                    <a:pt x="5" y="1499"/>
                  </a:lnTo>
                  <a:lnTo>
                    <a:pt x="0" y="1499"/>
                  </a:lnTo>
                  <a:close/>
                  <a:moveTo>
                    <a:pt x="0" y="1467"/>
                  </a:moveTo>
                  <a:lnTo>
                    <a:pt x="0" y="1448"/>
                  </a:lnTo>
                  <a:lnTo>
                    <a:pt x="5" y="1448"/>
                  </a:lnTo>
                  <a:lnTo>
                    <a:pt x="5" y="1467"/>
                  </a:lnTo>
                  <a:lnTo>
                    <a:pt x="0" y="1467"/>
                  </a:lnTo>
                  <a:close/>
                  <a:moveTo>
                    <a:pt x="0" y="1435"/>
                  </a:moveTo>
                  <a:lnTo>
                    <a:pt x="0" y="1416"/>
                  </a:lnTo>
                  <a:lnTo>
                    <a:pt x="5" y="1416"/>
                  </a:lnTo>
                  <a:lnTo>
                    <a:pt x="5" y="1435"/>
                  </a:lnTo>
                  <a:lnTo>
                    <a:pt x="0" y="1435"/>
                  </a:lnTo>
                  <a:close/>
                  <a:moveTo>
                    <a:pt x="0" y="1402"/>
                  </a:moveTo>
                  <a:lnTo>
                    <a:pt x="0" y="1384"/>
                  </a:lnTo>
                  <a:lnTo>
                    <a:pt x="5" y="1384"/>
                  </a:lnTo>
                  <a:lnTo>
                    <a:pt x="5" y="1402"/>
                  </a:lnTo>
                  <a:lnTo>
                    <a:pt x="0" y="1402"/>
                  </a:lnTo>
                  <a:close/>
                  <a:moveTo>
                    <a:pt x="0" y="1370"/>
                  </a:moveTo>
                  <a:lnTo>
                    <a:pt x="0" y="1352"/>
                  </a:lnTo>
                  <a:lnTo>
                    <a:pt x="5" y="1352"/>
                  </a:lnTo>
                  <a:lnTo>
                    <a:pt x="5" y="1370"/>
                  </a:lnTo>
                  <a:lnTo>
                    <a:pt x="0" y="1370"/>
                  </a:lnTo>
                  <a:close/>
                  <a:moveTo>
                    <a:pt x="0" y="1338"/>
                  </a:moveTo>
                  <a:lnTo>
                    <a:pt x="0" y="1320"/>
                  </a:lnTo>
                  <a:lnTo>
                    <a:pt x="5" y="1320"/>
                  </a:lnTo>
                  <a:lnTo>
                    <a:pt x="5" y="1338"/>
                  </a:lnTo>
                  <a:lnTo>
                    <a:pt x="0" y="1338"/>
                  </a:lnTo>
                  <a:close/>
                  <a:moveTo>
                    <a:pt x="0" y="1306"/>
                  </a:moveTo>
                  <a:lnTo>
                    <a:pt x="0" y="1288"/>
                  </a:lnTo>
                  <a:lnTo>
                    <a:pt x="5" y="1288"/>
                  </a:lnTo>
                  <a:lnTo>
                    <a:pt x="5" y="1306"/>
                  </a:lnTo>
                  <a:lnTo>
                    <a:pt x="0" y="1306"/>
                  </a:lnTo>
                  <a:close/>
                  <a:moveTo>
                    <a:pt x="0" y="1274"/>
                  </a:moveTo>
                  <a:lnTo>
                    <a:pt x="0" y="1255"/>
                  </a:lnTo>
                  <a:lnTo>
                    <a:pt x="5" y="1255"/>
                  </a:lnTo>
                  <a:lnTo>
                    <a:pt x="5" y="1274"/>
                  </a:lnTo>
                  <a:lnTo>
                    <a:pt x="0" y="1274"/>
                  </a:lnTo>
                  <a:close/>
                  <a:moveTo>
                    <a:pt x="0" y="1242"/>
                  </a:moveTo>
                  <a:lnTo>
                    <a:pt x="0" y="1223"/>
                  </a:lnTo>
                  <a:lnTo>
                    <a:pt x="5" y="1223"/>
                  </a:lnTo>
                  <a:lnTo>
                    <a:pt x="5" y="1242"/>
                  </a:lnTo>
                  <a:lnTo>
                    <a:pt x="0" y="1242"/>
                  </a:lnTo>
                  <a:close/>
                  <a:moveTo>
                    <a:pt x="0" y="1209"/>
                  </a:moveTo>
                  <a:lnTo>
                    <a:pt x="0" y="1191"/>
                  </a:lnTo>
                  <a:lnTo>
                    <a:pt x="5" y="1191"/>
                  </a:lnTo>
                  <a:lnTo>
                    <a:pt x="5" y="1209"/>
                  </a:lnTo>
                  <a:lnTo>
                    <a:pt x="0" y="1209"/>
                  </a:lnTo>
                  <a:close/>
                  <a:moveTo>
                    <a:pt x="0" y="1177"/>
                  </a:moveTo>
                  <a:lnTo>
                    <a:pt x="0" y="1159"/>
                  </a:lnTo>
                  <a:lnTo>
                    <a:pt x="5" y="1159"/>
                  </a:lnTo>
                  <a:lnTo>
                    <a:pt x="5" y="1177"/>
                  </a:lnTo>
                  <a:lnTo>
                    <a:pt x="0" y="1177"/>
                  </a:lnTo>
                  <a:close/>
                  <a:moveTo>
                    <a:pt x="0" y="1145"/>
                  </a:moveTo>
                  <a:lnTo>
                    <a:pt x="0" y="1127"/>
                  </a:lnTo>
                  <a:lnTo>
                    <a:pt x="5" y="1127"/>
                  </a:lnTo>
                  <a:lnTo>
                    <a:pt x="5" y="1145"/>
                  </a:lnTo>
                  <a:lnTo>
                    <a:pt x="0" y="1145"/>
                  </a:lnTo>
                  <a:close/>
                  <a:moveTo>
                    <a:pt x="0" y="1113"/>
                  </a:moveTo>
                  <a:lnTo>
                    <a:pt x="0" y="1094"/>
                  </a:lnTo>
                  <a:lnTo>
                    <a:pt x="5" y="1094"/>
                  </a:lnTo>
                  <a:lnTo>
                    <a:pt x="5" y="1113"/>
                  </a:lnTo>
                  <a:lnTo>
                    <a:pt x="0" y="1113"/>
                  </a:lnTo>
                  <a:close/>
                  <a:moveTo>
                    <a:pt x="0" y="1081"/>
                  </a:moveTo>
                  <a:lnTo>
                    <a:pt x="0" y="1062"/>
                  </a:lnTo>
                  <a:lnTo>
                    <a:pt x="5" y="1062"/>
                  </a:lnTo>
                  <a:lnTo>
                    <a:pt x="5" y="1081"/>
                  </a:lnTo>
                  <a:lnTo>
                    <a:pt x="0" y="1081"/>
                  </a:lnTo>
                  <a:close/>
                  <a:moveTo>
                    <a:pt x="0" y="1048"/>
                  </a:moveTo>
                  <a:lnTo>
                    <a:pt x="0" y="1030"/>
                  </a:lnTo>
                  <a:lnTo>
                    <a:pt x="5" y="1030"/>
                  </a:lnTo>
                  <a:lnTo>
                    <a:pt x="5" y="1048"/>
                  </a:lnTo>
                  <a:lnTo>
                    <a:pt x="0" y="1048"/>
                  </a:lnTo>
                  <a:close/>
                  <a:moveTo>
                    <a:pt x="0" y="1016"/>
                  </a:moveTo>
                  <a:lnTo>
                    <a:pt x="0" y="998"/>
                  </a:lnTo>
                  <a:lnTo>
                    <a:pt x="5" y="998"/>
                  </a:lnTo>
                  <a:lnTo>
                    <a:pt x="5" y="1016"/>
                  </a:lnTo>
                  <a:lnTo>
                    <a:pt x="0" y="1016"/>
                  </a:lnTo>
                  <a:close/>
                  <a:moveTo>
                    <a:pt x="0" y="984"/>
                  </a:moveTo>
                  <a:lnTo>
                    <a:pt x="0" y="966"/>
                  </a:lnTo>
                  <a:lnTo>
                    <a:pt x="5" y="966"/>
                  </a:lnTo>
                  <a:lnTo>
                    <a:pt x="5" y="984"/>
                  </a:lnTo>
                  <a:lnTo>
                    <a:pt x="0" y="984"/>
                  </a:lnTo>
                  <a:close/>
                  <a:moveTo>
                    <a:pt x="0" y="952"/>
                  </a:moveTo>
                  <a:lnTo>
                    <a:pt x="0" y="934"/>
                  </a:lnTo>
                  <a:lnTo>
                    <a:pt x="5" y="934"/>
                  </a:lnTo>
                  <a:lnTo>
                    <a:pt x="5" y="952"/>
                  </a:lnTo>
                  <a:lnTo>
                    <a:pt x="0" y="952"/>
                  </a:lnTo>
                  <a:close/>
                  <a:moveTo>
                    <a:pt x="0" y="920"/>
                  </a:moveTo>
                  <a:lnTo>
                    <a:pt x="0" y="901"/>
                  </a:lnTo>
                  <a:lnTo>
                    <a:pt x="5" y="901"/>
                  </a:lnTo>
                  <a:lnTo>
                    <a:pt x="5" y="920"/>
                  </a:lnTo>
                  <a:lnTo>
                    <a:pt x="0" y="920"/>
                  </a:lnTo>
                  <a:close/>
                  <a:moveTo>
                    <a:pt x="0" y="888"/>
                  </a:moveTo>
                  <a:lnTo>
                    <a:pt x="0" y="869"/>
                  </a:lnTo>
                  <a:lnTo>
                    <a:pt x="5" y="869"/>
                  </a:lnTo>
                  <a:lnTo>
                    <a:pt x="5" y="888"/>
                  </a:lnTo>
                  <a:lnTo>
                    <a:pt x="0" y="888"/>
                  </a:lnTo>
                  <a:close/>
                  <a:moveTo>
                    <a:pt x="0" y="855"/>
                  </a:moveTo>
                  <a:lnTo>
                    <a:pt x="0" y="837"/>
                  </a:lnTo>
                  <a:lnTo>
                    <a:pt x="5" y="837"/>
                  </a:lnTo>
                  <a:lnTo>
                    <a:pt x="5" y="855"/>
                  </a:lnTo>
                  <a:lnTo>
                    <a:pt x="0" y="855"/>
                  </a:lnTo>
                  <a:close/>
                  <a:moveTo>
                    <a:pt x="0" y="823"/>
                  </a:moveTo>
                  <a:lnTo>
                    <a:pt x="0" y="805"/>
                  </a:lnTo>
                  <a:lnTo>
                    <a:pt x="5" y="805"/>
                  </a:lnTo>
                  <a:lnTo>
                    <a:pt x="5" y="823"/>
                  </a:lnTo>
                  <a:lnTo>
                    <a:pt x="0" y="823"/>
                  </a:lnTo>
                  <a:close/>
                  <a:moveTo>
                    <a:pt x="0" y="791"/>
                  </a:moveTo>
                  <a:lnTo>
                    <a:pt x="0" y="773"/>
                  </a:lnTo>
                  <a:lnTo>
                    <a:pt x="5" y="773"/>
                  </a:lnTo>
                  <a:lnTo>
                    <a:pt x="5" y="791"/>
                  </a:lnTo>
                  <a:lnTo>
                    <a:pt x="0" y="791"/>
                  </a:lnTo>
                  <a:close/>
                  <a:moveTo>
                    <a:pt x="0" y="759"/>
                  </a:moveTo>
                  <a:lnTo>
                    <a:pt x="0" y="740"/>
                  </a:lnTo>
                  <a:lnTo>
                    <a:pt x="5" y="740"/>
                  </a:lnTo>
                  <a:lnTo>
                    <a:pt x="5" y="759"/>
                  </a:lnTo>
                  <a:lnTo>
                    <a:pt x="0" y="759"/>
                  </a:lnTo>
                  <a:close/>
                  <a:moveTo>
                    <a:pt x="0" y="727"/>
                  </a:moveTo>
                  <a:lnTo>
                    <a:pt x="0" y="708"/>
                  </a:lnTo>
                  <a:lnTo>
                    <a:pt x="5" y="708"/>
                  </a:lnTo>
                  <a:lnTo>
                    <a:pt x="5" y="727"/>
                  </a:lnTo>
                  <a:lnTo>
                    <a:pt x="0" y="727"/>
                  </a:lnTo>
                  <a:close/>
                  <a:moveTo>
                    <a:pt x="0" y="694"/>
                  </a:moveTo>
                  <a:lnTo>
                    <a:pt x="0" y="676"/>
                  </a:lnTo>
                  <a:lnTo>
                    <a:pt x="5" y="676"/>
                  </a:lnTo>
                  <a:lnTo>
                    <a:pt x="5" y="694"/>
                  </a:lnTo>
                  <a:lnTo>
                    <a:pt x="0" y="694"/>
                  </a:lnTo>
                  <a:close/>
                  <a:moveTo>
                    <a:pt x="0" y="662"/>
                  </a:moveTo>
                  <a:lnTo>
                    <a:pt x="0" y="644"/>
                  </a:lnTo>
                  <a:lnTo>
                    <a:pt x="5" y="644"/>
                  </a:lnTo>
                  <a:lnTo>
                    <a:pt x="5" y="662"/>
                  </a:lnTo>
                  <a:lnTo>
                    <a:pt x="0" y="662"/>
                  </a:lnTo>
                  <a:close/>
                  <a:moveTo>
                    <a:pt x="0" y="630"/>
                  </a:moveTo>
                  <a:lnTo>
                    <a:pt x="0" y="612"/>
                  </a:lnTo>
                  <a:lnTo>
                    <a:pt x="5" y="612"/>
                  </a:lnTo>
                  <a:lnTo>
                    <a:pt x="5" y="630"/>
                  </a:lnTo>
                  <a:lnTo>
                    <a:pt x="0" y="630"/>
                  </a:lnTo>
                  <a:close/>
                  <a:moveTo>
                    <a:pt x="0" y="598"/>
                  </a:moveTo>
                  <a:lnTo>
                    <a:pt x="0" y="579"/>
                  </a:lnTo>
                  <a:lnTo>
                    <a:pt x="5" y="579"/>
                  </a:lnTo>
                  <a:lnTo>
                    <a:pt x="5" y="598"/>
                  </a:lnTo>
                  <a:lnTo>
                    <a:pt x="0" y="598"/>
                  </a:lnTo>
                  <a:close/>
                  <a:moveTo>
                    <a:pt x="0" y="566"/>
                  </a:moveTo>
                  <a:lnTo>
                    <a:pt x="0" y="547"/>
                  </a:lnTo>
                  <a:lnTo>
                    <a:pt x="5" y="547"/>
                  </a:lnTo>
                  <a:lnTo>
                    <a:pt x="5" y="566"/>
                  </a:lnTo>
                  <a:lnTo>
                    <a:pt x="0" y="566"/>
                  </a:lnTo>
                  <a:close/>
                  <a:moveTo>
                    <a:pt x="0" y="534"/>
                  </a:moveTo>
                  <a:lnTo>
                    <a:pt x="0" y="515"/>
                  </a:lnTo>
                  <a:lnTo>
                    <a:pt x="5" y="515"/>
                  </a:lnTo>
                  <a:lnTo>
                    <a:pt x="5" y="534"/>
                  </a:lnTo>
                  <a:lnTo>
                    <a:pt x="0" y="534"/>
                  </a:lnTo>
                  <a:close/>
                  <a:moveTo>
                    <a:pt x="0" y="501"/>
                  </a:moveTo>
                  <a:lnTo>
                    <a:pt x="0" y="483"/>
                  </a:lnTo>
                  <a:lnTo>
                    <a:pt x="5" y="483"/>
                  </a:lnTo>
                  <a:lnTo>
                    <a:pt x="5" y="501"/>
                  </a:lnTo>
                  <a:lnTo>
                    <a:pt x="0" y="501"/>
                  </a:lnTo>
                  <a:close/>
                  <a:moveTo>
                    <a:pt x="0" y="469"/>
                  </a:moveTo>
                  <a:lnTo>
                    <a:pt x="0" y="451"/>
                  </a:lnTo>
                  <a:lnTo>
                    <a:pt x="5" y="451"/>
                  </a:lnTo>
                  <a:lnTo>
                    <a:pt x="5" y="469"/>
                  </a:lnTo>
                  <a:lnTo>
                    <a:pt x="0" y="469"/>
                  </a:lnTo>
                  <a:close/>
                  <a:moveTo>
                    <a:pt x="0" y="437"/>
                  </a:moveTo>
                  <a:lnTo>
                    <a:pt x="0" y="419"/>
                  </a:lnTo>
                  <a:lnTo>
                    <a:pt x="5" y="419"/>
                  </a:lnTo>
                  <a:lnTo>
                    <a:pt x="5" y="437"/>
                  </a:lnTo>
                  <a:lnTo>
                    <a:pt x="0" y="437"/>
                  </a:lnTo>
                  <a:close/>
                  <a:moveTo>
                    <a:pt x="0" y="405"/>
                  </a:moveTo>
                  <a:lnTo>
                    <a:pt x="0" y="386"/>
                  </a:lnTo>
                  <a:lnTo>
                    <a:pt x="5" y="386"/>
                  </a:lnTo>
                  <a:lnTo>
                    <a:pt x="5" y="405"/>
                  </a:lnTo>
                  <a:lnTo>
                    <a:pt x="0" y="405"/>
                  </a:lnTo>
                  <a:close/>
                  <a:moveTo>
                    <a:pt x="0" y="373"/>
                  </a:moveTo>
                  <a:lnTo>
                    <a:pt x="0" y="354"/>
                  </a:lnTo>
                  <a:lnTo>
                    <a:pt x="5" y="354"/>
                  </a:lnTo>
                  <a:lnTo>
                    <a:pt x="5" y="373"/>
                  </a:lnTo>
                  <a:lnTo>
                    <a:pt x="0" y="373"/>
                  </a:lnTo>
                  <a:close/>
                  <a:moveTo>
                    <a:pt x="0" y="340"/>
                  </a:moveTo>
                  <a:lnTo>
                    <a:pt x="0" y="322"/>
                  </a:lnTo>
                  <a:lnTo>
                    <a:pt x="5" y="322"/>
                  </a:lnTo>
                  <a:lnTo>
                    <a:pt x="5" y="340"/>
                  </a:lnTo>
                  <a:lnTo>
                    <a:pt x="0" y="340"/>
                  </a:lnTo>
                  <a:close/>
                  <a:moveTo>
                    <a:pt x="0" y="308"/>
                  </a:moveTo>
                  <a:lnTo>
                    <a:pt x="0" y="290"/>
                  </a:lnTo>
                  <a:lnTo>
                    <a:pt x="5" y="290"/>
                  </a:lnTo>
                  <a:lnTo>
                    <a:pt x="5" y="308"/>
                  </a:lnTo>
                  <a:lnTo>
                    <a:pt x="0" y="308"/>
                  </a:lnTo>
                  <a:close/>
                  <a:moveTo>
                    <a:pt x="0" y="276"/>
                  </a:moveTo>
                  <a:lnTo>
                    <a:pt x="0" y="258"/>
                  </a:lnTo>
                  <a:lnTo>
                    <a:pt x="5" y="258"/>
                  </a:lnTo>
                  <a:lnTo>
                    <a:pt x="5" y="276"/>
                  </a:lnTo>
                  <a:lnTo>
                    <a:pt x="0" y="276"/>
                  </a:lnTo>
                  <a:close/>
                  <a:moveTo>
                    <a:pt x="0" y="244"/>
                  </a:moveTo>
                  <a:lnTo>
                    <a:pt x="0" y="225"/>
                  </a:lnTo>
                  <a:lnTo>
                    <a:pt x="5" y="225"/>
                  </a:lnTo>
                  <a:lnTo>
                    <a:pt x="5" y="244"/>
                  </a:lnTo>
                  <a:lnTo>
                    <a:pt x="0" y="244"/>
                  </a:lnTo>
                  <a:close/>
                  <a:moveTo>
                    <a:pt x="0" y="212"/>
                  </a:moveTo>
                  <a:lnTo>
                    <a:pt x="0" y="193"/>
                  </a:lnTo>
                  <a:lnTo>
                    <a:pt x="5" y="193"/>
                  </a:lnTo>
                  <a:lnTo>
                    <a:pt x="5" y="212"/>
                  </a:lnTo>
                  <a:lnTo>
                    <a:pt x="0" y="212"/>
                  </a:lnTo>
                  <a:close/>
                  <a:moveTo>
                    <a:pt x="0" y="179"/>
                  </a:moveTo>
                  <a:lnTo>
                    <a:pt x="0" y="161"/>
                  </a:lnTo>
                  <a:lnTo>
                    <a:pt x="5" y="161"/>
                  </a:lnTo>
                  <a:lnTo>
                    <a:pt x="5" y="179"/>
                  </a:lnTo>
                  <a:lnTo>
                    <a:pt x="0" y="179"/>
                  </a:lnTo>
                  <a:close/>
                  <a:moveTo>
                    <a:pt x="0" y="147"/>
                  </a:moveTo>
                  <a:lnTo>
                    <a:pt x="0" y="129"/>
                  </a:lnTo>
                  <a:lnTo>
                    <a:pt x="5" y="129"/>
                  </a:lnTo>
                  <a:lnTo>
                    <a:pt x="5" y="147"/>
                  </a:lnTo>
                  <a:lnTo>
                    <a:pt x="0" y="147"/>
                  </a:lnTo>
                  <a:close/>
                  <a:moveTo>
                    <a:pt x="0" y="115"/>
                  </a:moveTo>
                  <a:lnTo>
                    <a:pt x="0" y="97"/>
                  </a:lnTo>
                  <a:lnTo>
                    <a:pt x="5" y="97"/>
                  </a:lnTo>
                  <a:lnTo>
                    <a:pt x="5" y="115"/>
                  </a:lnTo>
                  <a:lnTo>
                    <a:pt x="0" y="115"/>
                  </a:lnTo>
                  <a:close/>
                  <a:moveTo>
                    <a:pt x="0" y="83"/>
                  </a:moveTo>
                  <a:lnTo>
                    <a:pt x="0" y="65"/>
                  </a:lnTo>
                  <a:lnTo>
                    <a:pt x="5" y="65"/>
                  </a:lnTo>
                  <a:lnTo>
                    <a:pt x="5" y="83"/>
                  </a:lnTo>
                  <a:lnTo>
                    <a:pt x="0" y="83"/>
                  </a:lnTo>
                  <a:close/>
                  <a:moveTo>
                    <a:pt x="0" y="51"/>
                  </a:moveTo>
                  <a:lnTo>
                    <a:pt x="0" y="32"/>
                  </a:lnTo>
                  <a:lnTo>
                    <a:pt x="5" y="32"/>
                  </a:lnTo>
                  <a:lnTo>
                    <a:pt x="5" y="51"/>
                  </a:lnTo>
                  <a:lnTo>
                    <a:pt x="0" y="51"/>
                  </a:lnTo>
                  <a:close/>
                  <a:moveTo>
                    <a:pt x="0" y="19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1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4A7EBB"/>
            </a:solidFill>
            <a:ln w="0">
              <a:solidFill>
                <a:srgbClr val="4A7EBB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</p:grpSp>
      <p:sp>
        <p:nvSpPr>
          <p:cNvPr id="521" name="Rectangle 44"/>
          <p:cNvSpPr>
            <a:spLocks noChangeArrowheads="1"/>
          </p:cNvSpPr>
          <p:nvPr/>
        </p:nvSpPr>
        <p:spPr bwMode="auto">
          <a:xfrm>
            <a:off x="3482978" y="4899068"/>
            <a:ext cx="117102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Year-ahead</a:t>
            </a:r>
          </a:p>
        </p:txBody>
      </p:sp>
      <p:sp>
        <p:nvSpPr>
          <p:cNvPr id="522" name="Rectangle 47"/>
          <p:cNvSpPr>
            <a:spLocks noChangeArrowheads="1"/>
          </p:cNvSpPr>
          <p:nvPr/>
        </p:nvSpPr>
        <p:spPr bwMode="auto">
          <a:xfrm>
            <a:off x="1421384" y="4619879"/>
            <a:ext cx="113011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Day-ahead</a:t>
            </a:r>
          </a:p>
        </p:txBody>
      </p:sp>
      <p:cxnSp>
        <p:nvCxnSpPr>
          <p:cNvPr id="62" name="Gerade Verbindung mit Pfeil 61"/>
          <p:cNvCxnSpPr/>
          <p:nvPr/>
        </p:nvCxnSpPr>
        <p:spPr bwMode="auto">
          <a:xfrm flipV="1">
            <a:off x="7440432" y="3914780"/>
            <a:ext cx="1588" cy="58907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 w="med" len="lg"/>
          </a:ln>
          <a:effectLst/>
        </p:spPr>
      </p:cxnSp>
      <p:cxnSp>
        <p:nvCxnSpPr>
          <p:cNvPr id="63" name="Gerade Verbindung 62"/>
          <p:cNvCxnSpPr/>
          <p:nvPr/>
        </p:nvCxnSpPr>
        <p:spPr bwMode="auto">
          <a:xfrm rot="10800000">
            <a:off x="7330644" y="3915978"/>
            <a:ext cx="221379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</p:cxnSp>
      <p:sp>
        <p:nvSpPr>
          <p:cNvPr id="64" name="Rectangle 44"/>
          <p:cNvSpPr>
            <a:spLocks noChangeArrowheads="1"/>
          </p:cNvSpPr>
          <p:nvPr/>
        </p:nvSpPr>
        <p:spPr bwMode="auto">
          <a:xfrm>
            <a:off x="7019036" y="2991041"/>
            <a:ext cx="143770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Merit-order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Effekt der </a:t>
            </a:r>
            <a:br>
              <a:rPr lang="de-DE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</a:br>
            <a:r>
              <a:rPr lang="de-DE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Erneuerbaren</a:t>
            </a:r>
            <a:endParaRPr kumimoji="0" lang="de-DE" sz="2000" b="0" i="0" u="none" strike="noStrike" kern="1200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988593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589088" y="381000"/>
            <a:ext cx="7127875" cy="889200"/>
          </a:xfrm>
        </p:spPr>
        <p:txBody>
          <a:bodyPr/>
          <a:lstStyle/>
          <a:p>
            <a:r>
              <a:rPr lang="de-DE" dirty="0" smtClean="0"/>
              <a:t>Zweite Annahme</a:t>
            </a:r>
            <a:r>
              <a:rPr lang="de-DE" dirty="0" smtClean="0"/>
              <a:t>: </a:t>
            </a:r>
            <a:r>
              <a:rPr lang="de-DE" dirty="0" smtClean="0"/>
              <a:t>Effektiver EU-ETS-Preis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558976" y="1810633"/>
            <a:ext cx="7262761" cy="4593342"/>
          </a:xfrm>
          <a:ln>
            <a:noFill/>
          </a:ln>
        </p:spPr>
        <p:txBody>
          <a:bodyPr/>
          <a:lstStyle/>
          <a:p>
            <a:pPr>
              <a:spcBef>
                <a:spcPts val="2400"/>
              </a:spcBef>
            </a:pPr>
            <a:r>
              <a:rPr lang="de-DE" sz="2400" dirty="0" smtClean="0"/>
              <a:t>In 2021 und 2020 hatte die EU ihre Klimaschutzziele erreicht (in 2020 trotz Corona-Krise). Maßgebend dafür war das erfolgreiche </a:t>
            </a:r>
            <a:r>
              <a:rPr lang="de-DE" sz="2400" i="1" dirty="0" smtClean="0"/>
              <a:t>Cap-</a:t>
            </a:r>
            <a:r>
              <a:rPr lang="de-DE" sz="2400" i="1" dirty="0" err="1" smtClean="0"/>
              <a:t>and</a:t>
            </a:r>
            <a:r>
              <a:rPr lang="de-DE" sz="2400" i="1" dirty="0" smtClean="0"/>
              <a:t>-Trade</a:t>
            </a:r>
            <a:r>
              <a:rPr lang="de-DE" sz="2400" dirty="0" smtClean="0"/>
              <a:t>-System des Europäischen Emissionshandels</a:t>
            </a:r>
          </a:p>
          <a:p>
            <a:pPr>
              <a:spcBef>
                <a:spcPts val="2400"/>
              </a:spcBef>
            </a:pPr>
            <a:r>
              <a:rPr lang="de-DE" sz="2400" dirty="0" smtClean="0"/>
              <a:t>Die CO</a:t>
            </a:r>
            <a:r>
              <a:rPr lang="de-DE" sz="2400" baseline="-25000" dirty="0" smtClean="0"/>
              <a:t>2</a:t>
            </a:r>
            <a:r>
              <a:rPr lang="de-DE" sz="2400" dirty="0" smtClean="0"/>
              <a:t>-Preise werden </a:t>
            </a:r>
            <a:r>
              <a:rPr lang="de-DE" sz="2400" dirty="0" smtClean="0"/>
              <a:t>aber durch </a:t>
            </a:r>
            <a:r>
              <a:rPr lang="de-DE" sz="2400" dirty="0" smtClean="0"/>
              <a:t>diverse </a:t>
            </a:r>
            <a:r>
              <a:rPr lang="de-DE" sz="2400" dirty="0" smtClean="0"/>
              <a:t>Staats-interventionen </a:t>
            </a:r>
            <a:r>
              <a:rPr lang="de-DE" sz="2400" dirty="0" smtClean="0"/>
              <a:t>verzerrt, darunter die </a:t>
            </a:r>
            <a:r>
              <a:rPr lang="de-DE" sz="2400" dirty="0" smtClean="0"/>
              <a:t>EE-Förderung. </a:t>
            </a:r>
            <a:r>
              <a:rPr lang="de-DE" sz="2400" dirty="0" smtClean="0"/>
              <a:t>Der deutsche Kohleausstieg dürfte das ETS-Preissignal künftig noch weiter verzerren</a:t>
            </a:r>
          </a:p>
          <a:p>
            <a:pPr>
              <a:spcBef>
                <a:spcPts val="2400"/>
              </a:spcBef>
            </a:pPr>
            <a:r>
              <a:rPr lang="de-DE" sz="2400" dirty="0" smtClean="0"/>
              <a:t>Fü</a:t>
            </a:r>
            <a:r>
              <a:rPr lang="de-DE" sz="2400" dirty="0" smtClean="0"/>
              <a:t>r die nachfolgenden Überlegungen</a:t>
            </a:r>
            <a:r>
              <a:rPr lang="de-DE" sz="2400" dirty="0" smtClean="0"/>
              <a:t> </a:t>
            </a:r>
            <a:r>
              <a:rPr lang="de-DE" sz="2400" dirty="0" smtClean="0"/>
              <a:t>wird ein </a:t>
            </a:r>
            <a:r>
              <a:rPr lang="de-DE" sz="2400" dirty="0" smtClean="0"/>
              <a:t>mit den Zielen des Pariser Klimaabkommens kompatibles CO</a:t>
            </a:r>
            <a:r>
              <a:rPr lang="de-DE" sz="2400" baseline="-25000" dirty="0" smtClean="0"/>
              <a:t>2</a:t>
            </a:r>
            <a:r>
              <a:rPr lang="de-DE" sz="2400" dirty="0" smtClean="0"/>
              <a:t>-Preissignal </a:t>
            </a:r>
            <a:r>
              <a:rPr lang="de-DE" sz="2400" dirty="0" smtClean="0"/>
              <a:t>angenommen</a:t>
            </a:r>
          </a:p>
          <a:p>
            <a:pPr>
              <a:spcBef>
                <a:spcPts val="2400"/>
              </a:spcBef>
            </a:pP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381508045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EEG-Subventionen: Gliederung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262188" y="1647131"/>
            <a:ext cx="6559550" cy="4756844"/>
          </a:xfrm>
        </p:spPr>
        <p:txBody>
          <a:bodyPr/>
          <a:lstStyle/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Zwei Vorbemerkungen zu Subventionen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b="1" dirty="0" smtClean="0"/>
              <a:t>Reduktion / Beendigung der staatlichen EEG-Förderung in Deutschland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Förderung von Energiespeichern und anderen Flexibilitätsoptionen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Markt für Optionen im Elektrizitätsbereich?</a:t>
            </a:r>
          </a:p>
          <a:p>
            <a:pPr marL="457200" indent="-457200">
              <a:spcBef>
                <a:spcPts val="3000"/>
              </a:spcBef>
              <a:buFont typeface="+mj-lt"/>
              <a:buAutoNum type="arabicPeriod"/>
            </a:pPr>
            <a:r>
              <a:rPr lang="de-DE" sz="2400" dirty="0" smtClean="0"/>
              <a:t>Fazit</a:t>
            </a:r>
          </a:p>
          <a:p>
            <a:pPr marL="457200" indent="-457200">
              <a:spcBef>
                <a:spcPts val="2400"/>
              </a:spcBef>
              <a:buFont typeface="+mj-lt"/>
              <a:buAutoNum type="arabicPeriod"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86090698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5992" y="379827"/>
            <a:ext cx="8229600" cy="1116000"/>
          </a:xfrm>
        </p:spPr>
        <p:txBody>
          <a:bodyPr>
            <a:normAutofit/>
          </a:bodyPr>
          <a:lstStyle/>
          <a:p>
            <a:r>
              <a:rPr lang="de-DE" dirty="0" smtClean="0"/>
              <a:t>Letztverbraucher-Ausgaben für Elektrizität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[</a:t>
            </a:r>
            <a:r>
              <a:rPr lang="de-DE" sz="1800" dirty="0"/>
              <a:t>Stellungnahme </a:t>
            </a:r>
            <a:r>
              <a:rPr lang="de-DE" sz="1800" dirty="0" smtClean="0"/>
              <a:t>zum achten </a:t>
            </a:r>
            <a:r>
              <a:rPr lang="de-DE" sz="1800" dirty="0"/>
              <a:t>Monitoring-Bericht der Bundesregierung</a:t>
            </a:r>
            <a:r>
              <a:rPr lang="en-US" sz="1800" dirty="0" smtClean="0"/>
              <a:t>2021]</a:t>
            </a:r>
            <a:endParaRPr lang="de-DE" sz="1800" dirty="0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492616"/>
              </p:ext>
            </p:extLst>
          </p:nvPr>
        </p:nvGraphicFramePr>
        <p:xfrm>
          <a:off x="330381" y="1642027"/>
          <a:ext cx="8383668" cy="4732020"/>
        </p:xfrm>
        <a:graphic>
          <a:graphicData uri="http://schemas.openxmlformats.org/drawingml/2006/table">
            <a:tbl>
              <a:tblPr/>
              <a:tblGrid>
                <a:gridCol w="3534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8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81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08180">
                  <a:extLst>
                    <a:ext uri="{9D8B030D-6E8A-4147-A177-3AD203B41FA5}">
                      <a16:colId xmlns:a16="http://schemas.microsoft.com/office/drawing/2014/main" val="3259035216"/>
                    </a:ext>
                  </a:extLst>
                </a:gridCol>
                <a:gridCol w="808180">
                  <a:extLst>
                    <a:ext uri="{9D8B030D-6E8A-4147-A177-3AD203B41FA5}">
                      <a16:colId xmlns:a16="http://schemas.microsoft.com/office/drawing/2014/main" val="1686648109"/>
                    </a:ext>
                  </a:extLst>
                </a:gridCol>
                <a:gridCol w="808180">
                  <a:extLst>
                    <a:ext uri="{9D8B030D-6E8A-4147-A177-3AD203B41FA5}">
                      <a16:colId xmlns:a16="http://schemas.microsoft.com/office/drawing/2014/main" val="2269769706"/>
                    </a:ext>
                  </a:extLst>
                </a:gridCol>
                <a:gridCol w="808180">
                  <a:extLst>
                    <a:ext uri="{9D8B030D-6E8A-4147-A177-3AD203B41FA5}">
                      <a16:colId xmlns:a16="http://schemas.microsoft.com/office/drawing/2014/main" val="740105304"/>
                    </a:ext>
                  </a:extLst>
                </a:gridCol>
              </a:tblGrid>
              <a:tr h="3103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de-DE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Mrd. Euro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noProof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Times New Roman"/>
                          <a:cs typeface="Arial"/>
                        </a:rPr>
                        <a:t>2010</a:t>
                      </a:r>
                      <a:endParaRPr lang="en-US" sz="1800" b="0" noProof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2015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2016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2017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2018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Times New Roman"/>
                          <a:cs typeface="Times New Roman"/>
                        </a:rPr>
                        <a:t>2019</a:t>
                      </a:r>
                      <a:endParaRPr lang="en-US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Gesamtausgaben Deutschland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60,9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69,4</a:t>
                      </a:r>
                      <a:endParaRPr lang="en-US" sz="1800" b="1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68,5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69,1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73,3</a:t>
                      </a:r>
                      <a:endParaRPr lang="de-D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74,0</a:t>
                      </a:r>
                      <a:endParaRPr lang="de-D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Staatlich induzierte Elemente 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17,2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31,3</a:t>
                      </a:r>
                      <a:endParaRPr lang="en-US" sz="1800" b="1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32,7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34,67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34,4</a:t>
                      </a:r>
                      <a:endParaRPr lang="de-D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33,7</a:t>
                      </a:r>
                      <a:endParaRPr lang="de-D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indent="1143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Stromsteuern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6,4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6,6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6,6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6,9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6,9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6,7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indent="1143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Konzessionsabgaben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2,1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2,0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2,0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2,0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indent="1143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EEG-Differenzkosten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8,3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22,0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22,7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24,4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24,2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22,5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indent="1143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KWK-G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0,4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0,6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1,3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1,3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1,1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indent="1143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Andere Umlagen</a:t>
                      </a:r>
                      <a:endParaRPr lang="de-DE" sz="18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Calibri" pitchFamily="34" charset="0"/>
                          <a:ea typeface="Times New Roman"/>
                          <a:cs typeface="Arial"/>
                        </a:rPr>
                        <a:t>-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0,0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0,2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0,2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Staatlich regulierte Elemente 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16,9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21,4</a:t>
                      </a:r>
                      <a:endParaRPr lang="en-US" sz="1800" b="1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18,8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20,8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19,9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20,2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indent="1143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Netzentgelte </a:t>
                      </a:r>
                      <a:r>
                        <a:rPr lang="de-DE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Übertragungsnetz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2,2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3,5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3,8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5,3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5,7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4,9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indent="1143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Netzentgelte </a:t>
                      </a:r>
                      <a:r>
                        <a:rPr lang="de-DE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Verteilnetz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14,7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17,9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14,9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15,5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14,2</a:t>
                      </a:r>
                      <a:endParaRPr lang="de-D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15,2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b="1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Marktgetriebene Elemente </a:t>
                      </a:r>
                      <a:endParaRPr lang="de-DE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b="1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26,8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16,8</a:t>
                      </a:r>
                      <a:endParaRPr lang="en-US" sz="1800" b="1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16,9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13,7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19,0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21,0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indent="1143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Marktwert </a:t>
                      </a:r>
                      <a:r>
                        <a:rPr lang="de-DE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EEG-Strom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3,5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4,7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4,3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8,0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7,2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indent="1143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Erzeugung und </a:t>
                      </a:r>
                      <a:r>
                        <a:rPr lang="de-DE" sz="18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Vertrieb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latin typeface="Calibri" pitchFamily="34" charset="0"/>
                          <a:ea typeface="Times New Roman"/>
                          <a:cs typeface="Arial"/>
                        </a:rPr>
                        <a:t>23,3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12,0</a:t>
                      </a:r>
                      <a:endParaRPr lang="en-US" sz="1800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12,6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7,9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11,0</a:t>
                      </a:r>
                      <a:endParaRPr lang="de-D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13,8</a:t>
                      </a: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0389">
                <a:tc>
                  <a:txBody>
                    <a:bodyPr/>
                    <a:lstStyle/>
                    <a:p>
                      <a:pPr indent="11430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Inländischer Stromabsatz [</a:t>
                      </a:r>
                      <a:r>
                        <a:rPr lang="de-DE" sz="1800" b="1" i="1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TWh</a:t>
                      </a:r>
                      <a:r>
                        <a:rPr lang="de-DE" sz="1800" b="1" i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]</a:t>
                      </a:r>
                      <a:endParaRPr lang="de-DE" sz="1800" b="1" i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479</a:t>
                      </a:r>
                      <a:endParaRPr lang="en-US" sz="1800" b="1" i="1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i="1" dirty="0" smtClean="0">
                          <a:latin typeface="Calibri" pitchFamily="34" charset="0"/>
                          <a:ea typeface="Times New Roman"/>
                          <a:cs typeface="Times New Roman"/>
                        </a:rPr>
                        <a:t>451</a:t>
                      </a:r>
                      <a:endParaRPr lang="en-US" sz="1800" b="1" i="1" dirty="0">
                        <a:latin typeface="Calibri" pitchFamily="34" charset="0"/>
                        <a:ea typeface="Times New Roman"/>
                        <a:cs typeface="Times New Roman"/>
                      </a:endParaRPr>
                    </a:p>
                  </a:txBody>
                  <a:tcPr marL="51146" marR="5114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448</a:t>
                      </a:r>
                      <a:endParaRPr lang="de-DE" sz="18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445</a:t>
                      </a:r>
                      <a:endParaRPr lang="de-DE" sz="18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445</a:t>
                      </a:r>
                      <a:endParaRPr lang="de-DE" sz="18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de-DE" sz="1800" b="1" i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440</a:t>
                      </a:r>
                      <a:endParaRPr lang="de-DE" sz="18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6794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06749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92275" y="380999"/>
            <a:ext cx="6985000" cy="1116000"/>
          </a:xfrm>
        </p:spPr>
        <p:txBody>
          <a:bodyPr/>
          <a:lstStyle/>
          <a:p>
            <a:r>
              <a:rPr lang="de-DE" dirty="0" smtClean="0"/>
              <a:t>Pro-MWh-Zahlungen für EEG-Strom</a:t>
            </a:r>
            <a:br>
              <a:rPr lang="de-DE" dirty="0" smtClean="0"/>
            </a:br>
            <a:r>
              <a:rPr lang="de-DE" sz="1800" dirty="0" smtClean="0"/>
              <a:t>[Deutschland; Quelle: Eigene Berechnungen 2014]</a:t>
            </a:r>
            <a:endParaRPr lang="de-DE" sz="1800" dirty="0"/>
          </a:p>
        </p:txBody>
      </p:sp>
      <p:grpSp>
        <p:nvGrpSpPr>
          <p:cNvPr id="4" name="Gruppieren 17"/>
          <p:cNvGrpSpPr/>
          <p:nvPr/>
        </p:nvGrpSpPr>
        <p:grpSpPr>
          <a:xfrm>
            <a:off x="1427945" y="1719799"/>
            <a:ext cx="7270285" cy="4602278"/>
            <a:chOff x="1427945" y="1285023"/>
            <a:chExt cx="7270285" cy="5101558"/>
          </a:xfrm>
        </p:grpSpPr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1463080" y="5842542"/>
              <a:ext cx="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itchFamily="34" charset="0"/>
              </a:endParaRPr>
            </a:p>
          </p:txBody>
        </p:sp>
        <p:sp>
          <p:nvSpPr>
            <p:cNvPr id="20" name="Line 1001"/>
            <p:cNvSpPr>
              <a:spLocks noChangeShapeType="1"/>
            </p:cNvSpPr>
            <p:nvPr/>
          </p:nvSpPr>
          <p:spPr bwMode="auto">
            <a:xfrm>
              <a:off x="1682184" y="5949950"/>
              <a:ext cx="701604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en-US" sz="1800" b="0">
                <a:latin typeface="Calibri" panose="020F0502020204030204" pitchFamily="34" charset="0"/>
                <a:cs typeface="Calibri" pitchFamily="34" charset="0"/>
              </a:endParaRPr>
            </a:p>
          </p:txBody>
        </p:sp>
        <p:sp>
          <p:nvSpPr>
            <p:cNvPr id="21" name="Line 1001"/>
            <p:cNvSpPr>
              <a:spLocks noChangeShapeType="1"/>
            </p:cNvSpPr>
            <p:nvPr/>
          </p:nvSpPr>
          <p:spPr bwMode="auto">
            <a:xfrm flipV="1">
              <a:off x="1670298" y="1285023"/>
              <a:ext cx="1056" cy="484357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</p:spPr>
          <p:txBody>
            <a:bodyPr/>
            <a:lstStyle/>
            <a:p>
              <a:endParaRPr lang="en-US" sz="1800" b="0">
                <a:latin typeface="Calibri" panose="020F0502020204030204" pitchFamily="34" charset="0"/>
                <a:cs typeface="Calibri" pitchFamily="34" charset="0"/>
              </a:endParaRPr>
            </a:p>
          </p:txBody>
        </p:sp>
        <p:sp>
          <p:nvSpPr>
            <p:cNvPr id="22" name="Rectangle 19"/>
            <p:cNvSpPr>
              <a:spLocks noChangeArrowheads="1"/>
            </p:cNvSpPr>
            <p:nvPr/>
          </p:nvSpPr>
          <p:spPr bwMode="auto">
            <a:xfrm>
              <a:off x="1427945" y="6109582"/>
              <a:ext cx="4680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1990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2884112" y="6109582"/>
              <a:ext cx="4680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2000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7" name="Rectangle 23"/>
            <p:cNvSpPr>
              <a:spLocks noChangeArrowheads="1"/>
            </p:cNvSpPr>
            <p:nvPr/>
          </p:nvSpPr>
          <p:spPr bwMode="auto">
            <a:xfrm>
              <a:off x="4341395" y="6109582"/>
              <a:ext cx="4680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2010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0" name="Rectangle 25"/>
            <p:cNvSpPr>
              <a:spLocks noChangeArrowheads="1"/>
            </p:cNvSpPr>
            <p:nvPr/>
          </p:nvSpPr>
          <p:spPr bwMode="auto">
            <a:xfrm>
              <a:off x="5797562" y="6109582"/>
              <a:ext cx="4680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2020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2" name="Rectangle 27"/>
            <p:cNvSpPr>
              <a:spLocks noChangeArrowheads="1"/>
            </p:cNvSpPr>
            <p:nvPr/>
          </p:nvSpPr>
          <p:spPr bwMode="auto">
            <a:xfrm>
              <a:off x="7254844" y="6109582"/>
              <a:ext cx="4680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2030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3" name="Freeform 10"/>
            <p:cNvSpPr>
              <a:spLocks noEditPoints="1"/>
            </p:cNvSpPr>
            <p:nvPr/>
          </p:nvSpPr>
          <p:spPr bwMode="auto">
            <a:xfrm>
              <a:off x="1665355" y="5940548"/>
              <a:ext cx="6686866" cy="697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5" y="43"/>
                </a:cxn>
                <a:cxn ang="0">
                  <a:pos x="240" y="43"/>
                </a:cxn>
                <a:cxn ang="0">
                  <a:pos x="360" y="0"/>
                </a:cxn>
                <a:cxn ang="0">
                  <a:pos x="360" y="0"/>
                </a:cxn>
                <a:cxn ang="0">
                  <a:pos x="466" y="0"/>
                </a:cxn>
                <a:cxn ang="0">
                  <a:pos x="581" y="43"/>
                </a:cxn>
                <a:cxn ang="0">
                  <a:pos x="706" y="43"/>
                </a:cxn>
                <a:cxn ang="0">
                  <a:pos x="821" y="0"/>
                </a:cxn>
                <a:cxn ang="0">
                  <a:pos x="821" y="0"/>
                </a:cxn>
                <a:cxn ang="0">
                  <a:pos x="931" y="0"/>
                </a:cxn>
                <a:cxn ang="0">
                  <a:pos x="1047" y="43"/>
                </a:cxn>
                <a:cxn ang="0">
                  <a:pos x="1171" y="43"/>
                </a:cxn>
                <a:cxn ang="0">
                  <a:pos x="1287" y="0"/>
                </a:cxn>
                <a:cxn ang="0">
                  <a:pos x="1287" y="0"/>
                </a:cxn>
                <a:cxn ang="0">
                  <a:pos x="1397" y="0"/>
                </a:cxn>
                <a:cxn ang="0">
                  <a:pos x="1512" y="43"/>
                </a:cxn>
                <a:cxn ang="0">
                  <a:pos x="1637" y="43"/>
                </a:cxn>
                <a:cxn ang="0">
                  <a:pos x="1752" y="0"/>
                </a:cxn>
                <a:cxn ang="0">
                  <a:pos x="1752" y="0"/>
                </a:cxn>
                <a:cxn ang="0">
                  <a:pos x="1858" y="0"/>
                </a:cxn>
                <a:cxn ang="0">
                  <a:pos x="1978" y="43"/>
                </a:cxn>
                <a:cxn ang="0">
                  <a:pos x="2103" y="43"/>
                </a:cxn>
                <a:cxn ang="0">
                  <a:pos x="2218" y="0"/>
                </a:cxn>
                <a:cxn ang="0">
                  <a:pos x="2218" y="0"/>
                </a:cxn>
                <a:cxn ang="0">
                  <a:pos x="2323" y="0"/>
                </a:cxn>
                <a:cxn ang="0">
                  <a:pos x="2439" y="43"/>
                </a:cxn>
                <a:cxn ang="0">
                  <a:pos x="2568" y="43"/>
                </a:cxn>
                <a:cxn ang="0">
                  <a:pos x="2683" y="0"/>
                </a:cxn>
                <a:cxn ang="0">
                  <a:pos x="2683" y="0"/>
                </a:cxn>
                <a:cxn ang="0">
                  <a:pos x="2789" y="0"/>
                </a:cxn>
                <a:cxn ang="0">
                  <a:pos x="2904" y="43"/>
                </a:cxn>
                <a:cxn ang="0">
                  <a:pos x="3029" y="43"/>
                </a:cxn>
                <a:cxn ang="0">
                  <a:pos x="3149" y="0"/>
                </a:cxn>
                <a:cxn ang="0">
                  <a:pos x="3149" y="0"/>
                </a:cxn>
                <a:cxn ang="0">
                  <a:pos x="3255" y="0"/>
                </a:cxn>
                <a:cxn ang="0">
                  <a:pos x="3370" y="43"/>
                </a:cxn>
                <a:cxn ang="0">
                  <a:pos x="3495" y="43"/>
                </a:cxn>
                <a:cxn ang="0">
                  <a:pos x="3610" y="0"/>
                </a:cxn>
                <a:cxn ang="0">
                  <a:pos x="3610" y="0"/>
                </a:cxn>
                <a:cxn ang="0">
                  <a:pos x="3720" y="0"/>
                </a:cxn>
                <a:cxn ang="0">
                  <a:pos x="3835" y="43"/>
                </a:cxn>
                <a:cxn ang="0">
                  <a:pos x="3960" y="43"/>
                </a:cxn>
                <a:cxn ang="0">
                  <a:pos x="4075" y="0"/>
                </a:cxn>
                <a:cxn ang="0">
                  <a:pos x="4075" y="0"/>
                </a:cxn>
                <a:cxn ang="0">
                  <a:pos x="4181" y="0"/>
                </a:cxn>
                <a:cxn ang="0">
                  <a:pos x="4301" y="43"/>
                </a:cxn>
                <a:cxn ang="0">
                  <a:pos x="4426" y="43"/>
                </a:cxn>
                <a:cxn ang="0">
                  <a:pos x="4541" y="0"/>
                </a:cxn>
                <a:cxn ang="0">
                  <a:pos x="4541" y="0"/>
                </a:cxn>
                <a:cxn ang="0">
                  <a:pos x="4647" y="0"/>
                </a:cxn>
                <a:cxn ang="0">
                  <a:pos x="4767" y="43"/>
                </a:cxn>
                <a:cxn ang="0">
                  <a:pos x="4891" y="43"/>
                </a:cxn>
                <a:cxn ang="0">
                  <a:pos x="5007" y="0"/>
                </a:cxn>
                <a:cxn ang="0">
                  <a:pos x="5007" y="0"/>
                </a:cxn>
                <a:cxn ang="0">
                  <a:pos x="5112" y="0"/>
                </a:cxn>
                <a:cxn ang="0">
                  <a:pos x="5227" y="43"/>
                </a:cxn>
                <a:cxn ang="0">
                  <a:pos x="5357" y="43"/>
                </a:cxn>
              </a:cxnLst>
              <a:rect l="0" t="0" r="r" b="b"/>
              <a:pathLst>
                <a:path w="5357" h="43">
                  <a:moveTo>
                    <a:pt x="10" y="0"/>
                  </a:moveTo>
                  <a:lnTo>
                    <a:pt x="10" y="43"/>
                  </a:lnTo>
                  <a:lnTo>
                    <a:pt x="0" y="43"/>
                  </a:lnTo>
                  <a:lnTo>
                    <a:pt x="0" y="0"/>
                  </a:lnTo>
                  <a:lnTo>
                    <a:pt x="10" y="0"/>
                  </a:lnTo>
                  <a:close/>
                  <a:moveTo>
                    <a:pt x="125" y="0"/>
                  </a:moveTo>
                  <a:lnTo>
                    <a:pt x="125" y="43"/>
                  </a:lnTo>
                  <a:lnTo>
                    <a:pt x="115" y="43"/>
                  </a:lnTo>
                  <a:lnTo>
                    <a:pt x="115" y="0"/>
                  </a:lnTo>
                  <a:lnTo>
                    <a:pt x="125" y="0"/>
                  </a:lnTo>
                  <a:close/>
                  <a:moveTo>
                    <a:pt x="240" y="0"/>
                  </a:moveTo>
                  <a:lnTo>
                    <a:pt x="240" y="43"/>
                  </a:lnTo>
                  <a:lnTo>
                    <a:pt x="231" y="43"/>
                  </a:lnTo>
                  <a:lnTo>
                    <a:pt x="231" y="0"/>
                  </a:lnTo>
                  <a:lnTo>
                    <a:pt x="240" y="0"/>
                  </a:lnTo>
                  <a:close/>
                  <a:moveTo>
                    <a:pt x="360" y="0"/>
                  </a:moveTo>
                  <a:lnTo>
                    <a:pt x="360" y="43"/>
                  </a:lnTo>
                  <a:lnTo>
                    <a:pt x="351" y="43"/>
                  </a:lnTo>
                  <a:lnTo>
                    <a:pt x="351" y="0"/>
                  </a:lnTo>
                  <a:lnTo>
                    <a:pt x="360" y="0"/>
                  </a:lnTo>
                  <a:close/>
                  <a:moveTo>
                    <a:pt x="475" y="0"/>
                  </a:moveTo>
                  <a:lnTo>
                    <a:pt x="475" y="43"/>
                  </a:lnTo>
                  <a:lnTo>
                    <a:pt x="466" y="43"/>
                  </a:lnTo>
                  <a:lnTo>
                    <a:pt x="466" y="0"/>
                  </a:lnTo>
                  <a:lnTo>
                    <a:pt x="475" y="0"/>
                  </a:lnTo>
                  <a:close/>
                  <a:moveTo>
                    <a:pt x="591" y="0"/>
                  </a:moveTo>
                  <a:lnTo>
                    <a:pt x="591" y="43"/>
                  </a:lnTo>
                  <a:lnTo>
                    <a:pt x="581" y="43"/>
                  </a:lnTo>
                  <a:lnTo>
                    <a:pt x="581" y="0"/>
                  </a:lnTo>
                  <a:lnTo>
                    <a:pt x="591" y="0"/>
                  </a:lnTo>
                  <a:close/>
                  <a:moveTo>
                    <a:pt x="706" y="0"/>
                  </a:moveTo>
                  <a:lnTo>
                    <a:pt x="706" y="43"/>
                  </a:lnTo>
                  <a:lnTo>
                    <a:pt x="696" y="43"/>
                  </a:lnTo>
                  <a:lnTo>
                    <a:pt x="696" y="0"/>
                  </a:lnTo>
                  <a:lnTo>
                    <a:pt x="706" y="0"/>
                  </a:lnTo>
                  <a:close/>
                  <a:moveTo>
                    <a:pt x="821" y="0"/>
                  </a:moveTo>
                  <a:lnTo>
                    <a:pt x="821" y="43"/>
                  </a:lnTo>
                  <a:lnTo>
                    <a:pt x="811" y="43"/>
                  </a:lnTo>
                  <a:lnTo>
                    <a:pt x="811" y="0"/>
                  </a:lnTo>
                  <a:lnTo>
                    <a:pt x="821" y="0"/>
                  </a:lnTo>
                  <a:close/>
                  <a:moveTo>
                    <a:pt x="941" y="0"/>
                  </a:moveTo>
                  <a:lnTo>
                    <a:pt x="941" y="43"/>
                  </a:lnTo>
                  <a:lnTo>
                    <a:pt x="931" y="43"/>
                  </a:lnTo>
                  <a:lnTo>
                    <a:pt x="931" y="0"/>
                  </a:lnTo>
                  <a:lnTo>
                    <a:pt x="941" y="0"/>
                  </a:lnTo>
                  <a:close/>
                  <a:moveTo>
                    <a:pt x="1056" y="0"/>
                  </a:moveTo>
                  <a:lnTo>
                    <a:pt x="1056" y="43"/>
                  </a:lnTo>
                  <a:lnTo>
                    <a:pt x="1047" y="43"/>
                  </a:lnTo>
                  <a:lnTo>
                    <a:pt x="1047" y="0"/>
                  </a:lnTo>
                  <a:lnTo>
                    <a:pt x="1056" y="0"/>
                  </a:lnTo>
                  <a:close/>
                  <a:moveTo>
                    <a:pt x="1171" y="0"/>
                  </a:moveTo>
                  <a:lnTo>
                    <a:pt x="1171" y="43"/>
                  </a:lnTo>
                  <a:lnTo>
                    <a:pt x="1162" y="43"/>
                  </a:lnTo>
                  <a:lnTo>
                    <a:pt x="1162" y="0"/>
                  </a:lnTo>
                  <a:lnTo>
                    <a:pt x="1171" y="0"/>
                  </a:lnTo>
                  <a:close/>
                  <a:moveTo>
                    <a:pt x="1287" y="0"/>
                  </a:moveTo>
                  <a:lnTo>
                    <a:pt x="1287" y="43"/>
                  </a:lnTo>
                  <a:lnTo>
                    <a:pt x="1277" y="43"/>
                  </a:lnTo>
                  <a:lnTo>
                    <a:pt x="1277" y="0"/>
                  </a:lnTo>
                  <a:lnTo>
                    <a:pt x="1287" y="0"/>
                  </a:lnTo>
                  <a:close/>
                  <a:moveTo>
                    <a:pt x="1407" y="0"/>
                  </a:moveTo>
                  <a:lnTo>
                    <a:pt x="1407" y="43"/>
                  </a:lnTo>
                  <a:lnTo>
                    <a:pt x="1397" y="43"/>
                  </a:lnTo>
                  <a:lnTo>
                    <a:pt x="1397" y="0"/>
                  </a:lnTo>
                  <a:lnTo>
                    <a:pt x="1407" y="0"/>
                  </a:lnTo>
                  <a:close/>
                  <a:moveTo>
                    <a:pt x="1522" y="0"/>
                  </a:moveTo>
                  <a:lnTo>
                    <a:pt x="1522" y="43"/>
                  </a:lnTo>
                  <a:lnTo>
                    <a:pt x="1512" y="43"/>
                  </a:lnTo>
                  <a:lnTo>
                    <a:pt x="1512" y="0"/>
                  </a:lnTo>
                  <a:lnTo>
                    <a:pt x="1522" y="0"/>
                  </a:lnTo>
                  <a:close/>
                  <a:moveTo>
                    <a:pt x="1637" y="0"/>
                  </a:moveTo>
                  <a:lnTo>
                    <a:pt x="1637" y="43"/>
                  </a:lnTo>
                  <a:lnTo>
                    <a:pt x="1627" y="43"/>
                  </a:lnTo>
                  <a:lnTo>
                    <a:pt x="1627" y="0"/>
                  </a:lnTo>
                  <a:lnTo>
                    <a:pt x="1637" y="0"/>
                  </a:lnTo>
                  <a:close/>
                  <a:moveTo>
                    <a:pt x="1752" y="0"/>
                  </a:moveTo>
                  <a:lnTo>
                    <a:pt x="1752" y="43"/>
                  </a:lnTo>
                  <a:lnTo>
                    <a:pt x="1743" y="43"/>
                  </a:lnTo>
                  <a:lnTo>
                    <a:pt x="1743" y="0"/>
                  </a:lnTo>
                  <a:lnTo>
                    <a:pt x="1752" y="0"/>
                  </a:lnTo>
                  <a:close/>
                  <a:moveTo>
                    <a:pt x="1867" y="0"/>
                  </a:moveTo>
                  <a:lnTo>
                    <a:pt x="1867" y="43"/>
                  </a:lnTo>
                  <a:lnTo>
                    <a:pt x="1858" y="43"/>
                  </a:lnTo>
                  <a:lnTo>
                    <a:pt x="1858" y="0"/>
                  </a:lnTo>
                  <a:lnTo>
                    <a:pt x="1867" y="0"/>
                  </a:lnTo>
                  <a:close/>
                  <a:moveTo>
                    <a:pt x="1987" y="0"/>
                  </a:moveTo>
                  <a:lnTo>
                    <a:pt x="1987" y="43"/>
                  </a:lnTo>
                  <a:lnTo>
                    <a:pt x="1978" y="43"/>
                  </a:lnTo>
                  <a:lnTo>
                    <a:pt x="1978" y="0"/>
                  </a:lnTo>
                  <a:lnTo>
                    <a:pt x="1987" y="0"/>
                  </a:lnTo>
                  <a:close/>
                  <a:moveTo>
                    <a:pt x="2103" y="0"/>
                  </a:moveTo>
                  <a:lnTo>
                    <a:pt x="2103" y="43"/>
                  </a:lnTo>
                  <a:lnTo>
                    <a:pt x="2093" y="43"/>
                  </a:lnTo>
                  <a:lnTo>
                    <a:pt x="2093" y="0"/>
                  </a:lnTo>
                  <a:lnTo>
                    <a:pt x="2103" y="0"/>
                  </a:lnTo>
                  <a:close/>
                  <a:moveTo>
                    <a:pt x="2218" y="0"/>
                  </a:moveTo>
                  <a:lnTo>
                    <a:pt x="2218" y="43"/>
                  </a:lnTo>
                  <a:lnTo>
                    <a:pt x="2208" y="43"/>
                  </a:lnTo>
                  <a:lnTo>
                    <a:pt x="2208" y="0"/>
                  </a:lnTo>
                  <a:lnTo>
                    <a:pt x="2218" y="0"/>
                  </a:lnTo>
                  <a:close/>
                  <a:moveTo>
                    <a:pt x="2333" y="0"/>
                  </a:moveTo>
                  <a:lnTo>
                    <a:pt x="2333" y="43"/>
                  </a:lnTo>
                  <a:lnTo>
                    <a:pt x="2323" y="43"/>
                  </a:lnTo>
                  <a:lnTo>
                    <a:pt x="2323" y="0"/>
                  </a:lnTo>
                  <a:lnTo>
                    <a:pt x="2333" y="0"/>
                  </a:lnTo>
                  <a:close/>
                  <a:moveTo>
                    <a:pt x="2448" y="0"/>
                  </a:moveTo>
                  <a:lnTo>
                    <a:pt x="2448" y="43"/>
                  </a:lnTo>
                  <a:lnTo>
                    <a:pt x="2439" y="43"/>
                  </a:lnTo>
                  <a:lnTo>
                    <a:pt x="2439" y="0"/>
                  </a:lnTo>
                  <a:lnTo>
                    <a:pt x="2448" y="0"/>
                  </a:lnTo>
                  <a:close/>
                  <a:moveTo>
                    <a:pt x="2568" y="0"/>
                  </a:moveTo>
                  <a:lnTo>
                    <a:pt x="2568" y="43"/>
                  </a:lnTo>
                  <a:lnTo>
                    <a:pt x="2559" y="43"/>
                  </a:lnTo>
                  <a:lnTo>
                    <a:pt x="2559" y="0"/>
                  </a:lnTo>
                  <a:lnTo>
                    <a:pt x="2568" y="0"/>
                  </a:lnTo>
                  <a:close/>
                  <a:moveTo>
                    <a:pt x="2683" y="0"/>
                  </a:moveTo>
                  <a:lnTo>
                    <a:pt x="2683" y="43"/>
                  </a:lnTo>
                  <a:lnTo>
                    <a:pt x="2674" y="43"/>
                  </a:lnTo>
                  <a:lnTo>
                    <a:pt x="2674" y="0"/>
                  </a:lnTo>
                  <a:lnTo>
                    <a:pt x="2683" y="0"/>
                  </a:lnTo>
                  <a:close/>
                  <a:moveTo>
                    <a:pt x="2799" y="0"/>
                  </a:moveTo>
                  <a:lnTo>
                    <a:pt x="2799" y="43"/>
                  </a:lnTo>
                  <a:lnTo>
                    <a:pt x="2789" y="43"/>
                  </a:lnTo>
                  <a:lnTo>
                    <a:pt x="2789" y="0"/>
                  </a:lnTo>
                  <a:lnTo>
                    <a:pt x="2799" y="0"/>
                  </a:lnTo>
                  <a:close/>
                  <a:moveTo>
                    <a:pt x="2914" y="0"/>
                  </a:moveTo>
                  <a:lnTo>
                    <a:pt x="2914" y="43"/>
                  </a:lnTo>
                  <a:lnTo>
                    <a:pt x="2904" y="43"/>
                  </a:lnTo>
                  <a:lnTo>
                    <a:pt x="2904" y="0"/>
                  </a:lnTo>
                  <a:lnTo>
                    <a:pt x="2914" y="0"/>
                  </a:lnTo>
                  <a:close/>
                  <a:moveTo>
                    <a:pt x="3029" y="0"/>
                  </a:moveTo>
                  <a:lnTo>
                    <a:pt x="3029" y="43"/>
                  </a:lnTo>
                  <a:lnTo>
                    <a:pt x="3019" y="43"/>
                  </a:lnTo>
                  <a:lnTo>
                    <a:pt x="3019" y="0"/>
                  </a:lnTo>
                  <a:lnTo>
                    <a:pt x="3029" y="0"/>
                  </a:lnTo>
                  <a:close/>
                  <a:moveTo>
                    <a:pt x="3149" y="0"/>
                  </a:moveTo>
                  <a:lnTo>
                    <a:pt x="3149" y="43"/>
                  </a:lnTo>
                  <a:lnTo>
                    <a:pt x="3139" y="43"/>
                  </a:lnTo>
                  <a:lnTo>
                    <a:pt x="3139" y="0"/>
                  </a:lnTo>
                  <a:lnTo>
                    <a:pt x="3149" y="0"/>
                  </a:lnTo>
                  <a:close/>
                  <a:moveTo>
                    <a:pt x="3264" y="0"/>
                  </a:moveTo>
                  <a:lnTo>
                    <a:pt x="3264" y="43"/>
                  </a:lnTo>
                  <a:lnTo>
                    <a:pt x="3255" y="43"/>
                  </a:lnTo>
                  <a:lnTo>
                    <a:pt x="3255" y="0"/>
                  </a:lnTo>
                  <a:lnTo>
                    <a:pt x="3264" y="0"/>
                  </a:lnTo>
                  <a:close/>
                  <a:moveTo>
                    <a:pt x="3379" y="0"/>
                  </a:moveTo>
                  <a:lnTo>
                    <a:pt x="3379" y="43"/>
                  </a:lnTo>
                  <a:lnTo>
                    <a:pt x="3370" y="43"/>
                  </a:lnTo>
                  <a:lnTo>
                    <a:pt x="3370" y="0"/>
                  </a:lnTo>
                  <a:lnTo>
                    <a:pt x="3379" y="0"/>
                  </a:lnTo>
                  <a:close/>
                  <a:moveTo>
                    <a:pt x="3495" y="0"/>
                  </a:moveTo>
                  <a:lnTo>
                    <a:pt x="3495" y="43"/>
                  </a:lnTo>
                  <a:lnTo>
                    <a:pt x="3485" y="43"/>
                  </a:lnTo>
                  <a:lnTo>
                    <a:pt x="3485" y="0"/>
                  </a:lnTo>
                  <a:lnTo>
                    <a:pt x="3495" y="0"/>
                  </a:lnTo>
                  <a:close/>
                  <a:moveTo>
                    <a:pt x="3610" y="0"/>
                  </a:moveTo>
                  <a:lnTo>
                    <a:pt x="3610" y="43"/>
                  </a:lnTo>
                  <a:lnTo>
                    <a:pt x="3600" y="43"/>
                  </a:lnTo>
                  <a:lnTo>
                    <a:pt x="3600" y="0"/>
                  </a:lnTo>
                  <a:lnTo>
                    <a:pt x="3610" y="0"/>
                  </a:lnTo>
                  <a:close/>
                  <a:moveTo>
                    <a:pt x="3730" y="0"/>
                  </a:moveTo>
                  <a:lnTo>
                    <a:pt x="3730" y="43"/>
                  </a:lnTo>
                  <a:lnTo>
                    <a:pt x="3720" y="43"/>
                  </a:lnTo>
                  <a:lnTo>
                    <a:pt x="3720" y="0"/>
                  </a:lnTo>
                  <a:lnTo>
                    <a:pt x="3730" y="0"/>
                  </a:lnTo>
                  <a:close/>
                  <a:moveTo>
                    <a:pt x="3845" y="0"/>
                  </a:moveTo>
                  <a:lnTo>
                    <a:pt x="3845" y="43"/>
                  </a:lnTo>
                  <a:lnTo>
                    <a:pt x="3835" y="43"/>
                  </a:lnTo>
                  <a:lnTo>
                    <a:pt x="3835" y="0"/>
                  </a:lnTo>
                  <a:lnTo>
                    <a:pt x="3845" y="0"/>
                  </a:lnTo>
                  <a:close/>
                  <a:moveTo>
                    <a:pt x="3960" y="0"/>
                  </a:moveTo>
                  <a:lnTo>
                    <a:pt x="3960" y="43"/>
                  </a:lnTo>
                  <a:lnTo>
                    <a:pt x="3951" y="43"/>
                  </a:lnTo>
                  <a:lnTo>
                    <a:pt x="3951" y="0"/>
                  </a:lnTo>
                  <a:lnTo>
                    <a:pt x="3960" y="0"/>
                  </a:lnTo>
                  <a:close/>
                  <a:moveTo>
                    <a:pt x="4075" y="0"/>
                  </a:moveTo>
                  <a:lnTo>
                    <a:pt x="4075" y="43"/>
                  </a:lnTo>
                  <a:lnTo>
                    <a:pt x="4066" y="43"/>
                  </a:lnTo>
                  <a:lnTo>
                    <a:pt x="4066" y="0"/>
                  </a:lnTo>
                  <a:lnTo>
                    <a:pt x="4075" y="0"/>
                  </a:lnTo>
                  <a:close/>
                  <a:moveTo>
                    <a:pt x="4191" y="0"/>
                  </a:moveTo>
                  <a:lnTo>
                    <a:pt x="4191" y="43"/>
                  </a:lnTo>
                  <a:lnTo>
                    <a:pt x="4181" y="43"/>
                  </a:lnTo>
                  <a:lnTo>
                    <a:pt x="4181" y="0"/>
                  </a:lnTo>
                  <a:lnTo>
                    <a:pt x="4191" y="0"/>
                  </a:lnTo>
                  <a:close/>
                  <a:moveTo>
                    <a:pt x="4311" y="0"/>
                  </a:moveTo>
                  <a:lnTo>
                    <a:pt x="4311" y="43"/>
                  </a:lnTo>
                  <a:lnTo>
                    <a:pt x="4301" y="43"/>
                  </a:lnTo>
                  <a:lnTo>
                    <a:pt x="4301" y="0"/>
                  </a:lnTo>
                  <a:lnTo>
                    <a:pt x="4311" y="0"/>
                  </a:lnTo>
                  <a:close/>
                  <a:moveTo>
                    <a:pt x="4426" y="0"/>
                  </a:moveTo>
                  <a:lnTo>
                    <a:pt x="4426" y="43"/>
                  </a:lnTo>
                  <a:lnTo>
                    <a:pt x="4416" y="43"/>
                  </a:lnTo>
                  <a:lnTo>
                    <a:pt x="4416" y="0"/>
                  </a:lnTo>
                  <a:lnTo>
                    <a:pt x="4426" y="0"/>
                  </a:lnTo>
                  <a:close/>
                  <a:moveTo>
                    <a:pt x="4541" y="0"/>
                  </a:moveTo>
                  <a:lnTo>
                    <a:pt x="4541" y="43"/>
                  </a:lnTo>
                  <a:lnTo>
                    <a:pt x="4531" y="43"/>
                  </a:lnTo>
                  <a:lnTo>
                    <a:pt x="4531" y="0"/>
                  </a:lnTo>
                  <a:lnTo>
                    <a:pt x="4541" y="0"/>
                  </a:lnTo>
                  <a:close/>
                  <a:moveTo>
                    <a:pt x="4656" y="0"/>
                  </a:moveTo>
                  <a:lnTo>
                    <a:pt x="4656" y="43"/>
                  </a:lnTo>
                  <a:lnTo>
                    <a:pt x="4647" y="43"/>
                  </a:lnTo>
                  <a:lnTo>
                    <a:pt x="4647" y="0"/>
                  </a:lnTo>
                  <a:lnTo>
                    <a:pt x="4656" y="0"/>
                  </a:lnTo>
                  <a:close/>
                  <a:moveTo>
                    <a:pt x="4776" y="0"/>
                  </a:moveTo>
                  <a:lnTo>
                    <a:pt x="4776" y="43"/>
                  </a:lnTo>
                  <a:lnTo>
                    <a:pt x="4767" y="43"/>
                  </a:lnTo>
                  <a:lnTo>
                    <a:pt x="4767" y="0"/>
                  </a:lnTo>
                  <a:lnTo>
                    <a:pt x="4776" y="0"/>
                  </a:lnTo>
                  <a:close/>
                  <a:moveTo>
                    <a:pt x="4891" y="0"/>
                  </a:moveTo>
                  <a:lnTo>
                    <a:pt x="4891" y="43"/>
                  </a:lnTo>
                  <a:lnTo>
                    <a:pt x="4882" y="43"/>
                  </a:lnTo>
                  <a:lnTo>
                    <a:pt x="4882" y="0"/>
                  </a:lnTo>
                  <a:lnTo>
                    <a:pt x="4891" y="0"/>
                  </a:lnTo>
                  <a:close/>
                  <a:moveTo>
                    <a:pt x="5007" y="0"/>
                  </a:moveTo>
                  <a:lnTo>
                    <a:pt x="5007" y="43"/>
                  </a:lnTo>
                  <a:lnTo>
                    <a:pt x="4997" y="43"/>
                  </a:lnTo>
                  <a:lnTo>
                    <a:pt x="4997" y="0"/>
                  </a:lnTo>
                  <a:lnTo>
                    <a:pt x="5007" y="0"/>
                  </a:lnTo>
                  <a:close/>
                  <a:moveTo>
                    <a:pt x="5122" y="0"/>
                  </a:moveTo>
                  <a:lnTo>
                    <a:pt x="5122" y="43"/>
                  </a:lnTo>
                  <a:lnTo>
                    <a:pt x="5112" y="43"/>
                  </a:lnTo>
                  <a:lnTo>
                    <a:pt x="5112" y="0"/>
                  </a:lnTo>
                  <a:lnTo>
                    <a:pt x="5122" y="0"/>
                  </a:lnTo>
                  <a:close/>
                  <a:moveTo>
                    <a:pt x="5237" y="0"/>
                  </a:moveTo>
                  <a:lnTo>
                    <a:pt x="5237" y="43"/>
                  </a:lnTo>
                  <a:lnTo>
                    <a:pt x="5227" y="43"/>
                  </a:lnTo>
                  <a:lnTo>
                    <a:pt x="5227" y="0"/>
                  </a:lnTo>
                  <a:lnTo>
                    <a:pt x="5237" y="0"/>
                  </a:lnTo>
                  <a:close/>
                  <a:moveTo>
                    <a:pt x="5357" y="0"/>
                  </a:moveTo>
                  <a:lnTo>
                    <a:pt x="5357" y="43"/>
                  </a:lnTo>
                  <a:lnTo>
                    <a:pt x="5347" y="43"/>
                  </a:lnTo>
                  <a:lnTo>
                    <a:pt x="5347" y="0"/>
                  </a:lnTo>
                  <a:lnTo>
                    <a:pt x="5357" y="0"/>
                  </a:lnTo>
                  <a:close/>
                </a:path>
              </a:pathLst>
            </a:custGeom>
            <a:solidFill>
              <a:srgbClr val="000000"/>
            </a:solidFill>
            <a:ln w="5" cap="flat">
              <a:solidFill>
                <a:srgbClr val="00000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b="0">
                <a:latin typeface="Calibri" panose="020F0502020204030204" pitchFamily="34" charset="0"/>
                <a:cs typeface="Calibri" pitchFamily="34" charset="0"/>
              </a:endParaRPr>
            </a:p>
          </p:txBody>
        </p:sp>
      </p:grpSp>
      <p:grpSp>
        <p:nvGrpSpPr>
          <p:cNvPr id="5" name="Group 5"/>
          <p:cNvGrpSpPr>
            <a:grpSpLocks noChangeAspect="1"/>
          </p:cNvGrpSpPr>
          <p:nvPr/>
        </p:nvGrpSpPr>
        <p:grpSpPr bwMode="auto">
          <a:xfrm>
            <a:off x="1186325" y="1750964"/>
            <a:ext cx="7095334" cy="4307781"/>
            <a:chOff x="592" y="1012"/>
            <a:chExt cx="4619" cy="2723"/>
          </a:xfrm>
        </p:grpSpPr>
        <p:sp>
          <p:nvSpPr>
            <p:cNvPr id="47" name="Freeform 9"/>
            <p:cNvSpPr>
              <a:spLocks noEditPoints="1"/>
            </p:cNvSpPr>
            <p:nvPr/>
          </p:nvSpPr>
          <p:spPr bwMode="auto">
            <a:xfrm>
              <a:off x="869" y="1162"/>
              <a:ext cx="31" cy="2479"/>
            </a:xfrm>
            <a:custGeom>
              <a:avLst/>
              <a:gdLst/>
              <a:ahLst/>
              <a:cxnLst>
                <a:cxn ang="0">
                  <a:pos x="0" y="2475"/>
                </a:cxn>
                <a:cxn ang="0">
                  <a:pos x="31" y="2475"/>
                </a:cxn>
                <a:cxn ang="0">
                  <a:pos x="31" y="2479"/>
                </a:cxn>
                <a:cxn ang="0">
                  <a:pos x="0" y="2479"/>
                </a:cxn>
                <a:cxn ang="0">
                  <a:pos x="0" y="2475"/>
                </a:cxn>
                <a:cxn ang="0">
                  <a:pos x="0" y="2168"/>
                </a:cxn>
                <a:cxn ang="0">
                  <a:pos x="31" y="2168"/>
                </a:cxn>
                <a:cxn ang="0">
                  <a:pos x="31" y="2172"/>
                </a:cxn>
                <a:cxn ang="0">
                  <a:pos x="0" y="2172"/>
                </a:cxn>
                <a:cxn ang="0">
                  <a:pos x="0" y="2168"/>
                </a:cxn>
                <a:cxn ang="0">
                  <a:pos x="0" y="1857"/>
                </a:cxn>
                <a:cxn ang="0">
                  <a:pos x="31" y="1857"/>
                </a:cxn>
                <a:cxn ang="0">
                  <a:pos x="31" y="1861"/>
                </a:cxn>
                <a:cxn ang="0">
                  <a:pos x="0" y="1861"/>
                </a:cxn>
                <a:cxn ang="0">
                  <a:pos x="0" y="1857"/>
                </a:cxn>
                <a:cxn ang="0">
                  <a:pos x="0" y="1549"/>
                </a:cxn>
                <a:cxn ang="0">
                  <a:pos x="31" y="1549"/>
                </a:cxn>
                <a:cxn ang="0">
                  <a:pos x="31" y="1553"/>
                </a:cxn>
                <a:cxn ang="0">
                  <a:pos x="0" y="1553"/>
                </a:cxn>
                <a:cxn ang="0">
                  <a:pos x="0" y="1549"/>
                </a:cxn>
                <a:cxn ang="0">
                  <a:pos x="0" y="1238"/>
                </a:cxn>
                <a:cxn ang="0">
                  <a:pos x="31" y="1238"/>
                </a:cxn>
                <a:cxn ang="0">
                  <a:pos x="31" y="1242"/>
                </a:cxn>
                <a:cxn ang="0">
                  <a:pos x="0" y="1242"/>
                </a:cxn>
                <a:cxn ang="0">
                  <a:pos x="0" y="1238"/>
                </a:cxn>
                <a:cxn ang="0">
                  <a:pos x="0" y="930"/>
                </a:cxn>
                <a:cxn ang="0">
                  <a:pos x="31" y="930"/>
                </a:cxn>
                <a:cxn ang="0">
                  <a:pos x="31" y="934"/>
                </a:cxn>
                <a:cxn ang="0">
                  <a:pos x="0" y="934"/>
                </a:cxn>
                <a:cxn ang="0">
                  <a:pos x="0" y="930"/>
                </a:cxn>
                <a:cxn ang="0">
                  <a:pos x="0" y="619"/>
                </a:cxn>
                <a:cxn ang="0">
                  <a:pos x="31" y="619"/>
                </a:cxn>
                <a:cxn ang="0">
                  <a:pos x="31" y="623"/>
                </a:cxn>
                <a:cxn ang="0">
                  <a:pos x="0" y="623"/>
                </a:cxn>
                <a:cxn ang="0">
                  <a:pos x="0" y="619"/>
                </a:cxn>
                <a:cxn ang="0">
                  <a:pos x="0" y="312"/>
                </a:cxn>
                <a:cxn ang="0">
                  <a:pos x="31" y="312"/>
                </a:cxn>
                <a:cxn ang="0">
                  <a:pos x="31" y="315"/>
                </a:cxn>
                <a:cxn ang="0">
                  <a:pos x="0" y="315"/>
                </a:cxn>
                <a:cxn ang="0">
                  <a:pos x="0" y="312"/>
                </a:cxn>
                <a:cxn ang="0">
                  <a:pos x="0" y="0"/>
                </a:cxn>
                <a:cxn ang="0">
                  <a:pos x="31" y="0"/>
                </a:cxn>
                <a:cxn ang="0">
                  <a:pos x="31" y="4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31" h="2479">
                  <a:moveTo>
                    <a:pt x="0" y="2475"/>
                  </a:moveTo>
                  <a:lnTo>
                    <a:pt x="31" y="2475"/>
                  </a:lnTo>
                  <a:lnTo>
                    <a:pt x="31" y="2479"/>
                  </a:lnTo>
                  <a:lnTo>
                    <a:pt x="0" y="2479"/>
                  </a:lnTo>
                  <a:lnTo>
                    <a:pt x="0" y="2475"/>
                  </a:lnTo>
                  <a:close/>
                  <a:moveTo>
                    <a:pt x="0" y="2168"/>
                  </a:moveTo>
                  <a:lnTo>
                    <a:pt x="31" y="2168"/>
                  </a:lnTo>
                  <a:lnTo>
                    <a:pt x="31" y="2172"/>
                  </a:lnTo>
                  <a:lnTo>
                    <a:pt x="0" y="2172"/>
                  </a:lnTo>
                  <a:lnTo>
                    <a:pt x="0" y="2168"/>
                  </a:lnTo>
                  <a:close/>
                  <a:moveTo>
                    <a:pt x="0" y="1857"/>
                  </a:moveTo>
                  <a:lnTo>
                    <a:pt x="31" y="1857"/>
                  </a:lnTo>
                  <a:lnTo>
                    <a:pt x="31" y="1861"/>
                  </a:lnTo>
                  <a:lnTo>
                    <a:pt x="0" y="1861"/>
                  </a:lnTo>
                  <a:lnTo>
                    <a:pt x="0" y="1857"/>
                  </a:lnTo>
                  <a:close/>
                  <a:moveTo>
                    <a:pt x="0" y="1549"/>
                  </a:moveTo>
                  <a:lnTo>
                    <a:pt x="31" y="1549"/>
                  </a:lnTo>
                  <a:lnTo>
                    <a:pt x="31" y="1553"/>
                  </a:lnTo>
                  <a:lnTo>
                    <a:pt x="0" y="1553"/>
                  </a:lnTo>
                  <a:lnTo>
                    <a:pt x="0" y="1549"/>
                  </a:lnTo>
                  <a:close/>
                  <a:moveTo>
                    <a:pt x="0" y="1238"/>
                  </a:moveTo>
                  <a:lnTo>
                    <a:pt x="31" y="1238"/>
                  </a:lnTo>
                  <a:lnTo>
                    <a:pt x="31" y="1242"/>
                  </a:lnTo>
                  <a:lnTo>
                    <a:pt x="0" y="1242"/>
                  </a:lnTo>
                  <a:lnTo>
                    <a:pt x="0" y="1238"/>
                  </a:lnTo>
                  <a:close/>
                  <a:moveTo>
                    <a:pt x="0" y="930"/>
                  </a:moveTo>
                  <a:lnTo>
                    <a:pt x="31" y="930"/>
                  </a:lnTo>
                  <a:lnTo>
                    <a:pt x="31" y="934"/>
                  </a:lnTo>
                  <a:lnTo>
                    <a:pt x="0" y="934"/>
                  </a:lnTo>
                  <a:lnTo>
                    <a:pt x="0" y="930"/>
                  </a:lnTo>
                  <a:close/>
                  <a:moveTo>
                    <a:pt x="0" y="619"/>
                  </a:moveTo>
                  <a:lnTo>
                    <a:pt x="31" y="619"/>
                  </a:lnTo>
                  <a:lnTo>
                    <a:pt x="31" y="623"/>
                  </a:lnTo>
                  <a:lnTo>
                    <a:pt x="0" y="623"/>
                  </a:lnTo>
                  <a:lnTo>
                    <a:pt x="0" y="619"/>
                  </a:lnTo>
                  <a:close/>
                  <a:moveTo>
                    <a:pt x="0" y="312"/>
                  </a:moveTo>
                  <a:lnTo>
                    <a:pt x="31" y="312"/>
                  </a:lnTo>
                  <a:lnTo>
                    <a:pt x="31" y="315"/>
                  </a:lnTo>
                  <a:lnTo>
                    <a:pt x="0" y="315"/>
                  </a:lnTo>
                  <a:lnTo>
                    <a:pt x="0" y="312"/>
                  </a:lnTo>
                  <a:close/>
                  <a:moveTo>
                    <a:pt x="0" y="0"/>
                  </a:moveTo>
                  <a:lnTo>
                    <a:pt x="31" y="0"/>
                  </a:lnTo>
                  <a:lnTo>
                    <a:pt x="31" y="4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68686"/>
            </a:solidFill>
            <a:ln w="4" cap="flat">
              <a:solidFill>
                <a:srgbClr val="868686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b="0">
                <a:latin typeface="Calibri" panose="020F0502020204030204" pitchFamily="34" charset="0"/>
                <a:cs typeface="Calibri" pitchFamily="34" charset="0"/>
              </a:endParaRPr>
            </a:p>
          </p:txBody>
        </p:sp>
        <p:sp>
          <p:nvSpPr>
            <p:cNvPr id="48" name="Freeform 12"/>
            <p:cNvSpPr>
              <a:spLocks/>
            </p:cNvSpPr>
            <p:nvPr/>
          </p:nvSpPr>
          <p:spPr bwMode="auto">
            <a:xfrm>
              <a:off x="941" y="1012"/>
              <a:ext cx="4270" cy="2567"/>
            </a:xfrm>
            <a:custGeom>
              <a:avLst/>
              <a:gdLst/>
              <a:ahLst/>
              <a:cxnLst>
                <a:cxn ang="0">
                  <a:pos x="783" y="9956"/>
                </a:cxn>
                <a:cxn ang="0">
                  <a:pos x="1546" y="9193"/>
                </a:cxn>
                <a:cxn ang="0">
                  <a:pos x="2698" y="7816"/>
                </a:cxn>
                <a:cxn ang="0">
                  <a:pos x="3083" y="7687"/>
                </a:cxn>
                <a:cxn ang="0">
                  <a:pos x="3844" y="5811"/>
                </a:cxn>
                <a:cxn ang="0">
                  <a:pos x="4625" y="5411"/>
                </a:cxn>
                <a:cxn ang="0">
                  <a:pos x="5385" y="4809"/>
                </a:cxn>
                <a:cxn ang="0">
                  <a:pos x="6156" y="3974"/>
                </a:cxn>
                <a:cxn ang="0">
                  <a:pos x="6920" y="3002"/>
                </a:cxn>
                <a:cxn ang="0">
                  <a:pos x="7685" y="1280"/>
                </a:cxn>
                <a:cxn ang="0">
                  <a:pos x="8069" y="911"/>
                </a:cxn>
                <a:cxn ang="0">
                  <a:pos x="8485" y="3"/>
                </a:cxn>
                <a:cxn ang="0">
                  <a:pos x="9258" y="469"/>
                </a:cxn>
                <a:cxn ang="0">
                  <a:pos x="10019" y="914"/>
                </a:cxn>
                <a:cxn ang="0">
                  <a:pos x="11172" y="1362"/>
                </a:cxn>
                <a:cxn ang="0">
                  <a:pos x="11933" y="1441"/>
                </a:cxn>
                <a:cxn ang="0">
                  <a:pos x="12711" y="1699"/>
                </a:cxn>
                <a:cxn ang="0">
                  <a:pos x="13091" y="1666"/>
                </a:cxn>
                <a:cxn ang="0">
                  <a:pos x="13864" y="2020"/>
                </a:cxn>
                <a:cxn ang="0">
                  <a:pos x="14633" y="2485"/>
                </a:cxn>
                <a:cxn ang="0">
                  <a:pos x="15405" y="3176"/>
                </a:cxn>
                <a:cxn ang="0">
                  <a:pos x="16171" y="4006"/>
                </a:cxn>
                <a:cxn ang="0">
                  <a:pos x="16539" y="4208"/>
                </a:cxn>
                <a:cxn ang="0">
                  <a:pos x="17331" y="4249"/>
                </a:cxn>
                <a:cxn ang="0">
                  <a:pos x="16539" y="4256"/>
                </a:cxn>
                <a:cxn ang="0">
                  <a:pos x="16140" y="4043"/>
                </a:cxn>
                <a:cxn ang="0">
                  <a:pos x="15370" y="3209"/>
                </a:cxn>
                <a:cxn ang="0">
                  <a:pos x="14606" y="2524"/>
                </a:cxn>
                <a:cxn ang="0">
                  <a:pos x="13839" y="2061"/>
                </a:cxn>
                <a:cxn ang="0">
                  <a:pos x="13076" y="1711"/>
                </a:cxn>
                <a:cxn ang="0">
                  <a:pos x="12688" y="1742"/>
                </a:cxn>
                <a:cxn ang="0">
                  <a:pos x="11929" y="1488"/>
                </a:cxn>
                <a:cxn ang="0">
                  <a:pos x="11155" y="1407"/>
                </a:cxn>
                <a:cxn ang="0">
                  <a:pos x="10004" y="959"/>
                </a:cxn>
                <a:cxn ang="0">
                  <a:pos x="9229" y="508"/>
                </a:cxn>
                <a:cxn ang="0">
                  <a:pos x="8465" y="46"/>
                </a:cxn>
                <a:cxn ang="0">
                  <a:pos x="8108" y="938"/>
                </a:cxn>
                <a:cxn ang="0">
                  <a:pos x="7345" y="2275"/>
                </a:cxn>
                <a:cxn ang="0">
                  <a:pos x="6574" y="3527"/>
                </a:cxn>
                <a:cxn ang="0">
                  <a:pos x="5803" y="4347"/>
                </a:cxn>
                <a:cxn ang="0">
                  <a:pos x="5038" y="5288"/>
                </a:cxn>
                <a:cxn ang="0">
                  <a:pos x="4262" y="5646"/>
                </a:cxn>
                <a:cxn ang="0">
                  <a:pos x="3507" y="7358"/>
                </a:cxn>
                <a:cxn ang="0">
                  <a:pos x="3107" y="7727"/>
                </a:cxn>
                <a:cxn ang="0">
                  <a:pos x="2350" y="8247"/>
                </a:cxn>
                <a:cxn ang="0">
                  <a:pos x="1195" y="9659"/>
                </a:cxn>
                <a:cxn ang="0">
                  <a:pos x="421" y="10238"/>
                </a:cxn>
                <a:cxn ang="0">
                  <a:pos x="17" y="10371"/>
                </a:cxn>
              </a:cxnLst>
              <a:rect l="0" t="0" r="r" b="b"/>
              <a:pathLst>
                <a:path w="17332" h="10420">
                  <a:moveTo>
                    <a:pt x="17" y="10371"/>
                  </a:moveTo>
                  <a:lnTo>
                    <a:pt x="401" y="10195"/>
                  </a:lnTo>
                  <a:lnTo>
                    <a:pt x="783" y="9956"/>
                  </a:lnTo>
                  <a:lnTo>
                    <a:pt x="780" y="9958"/>
                  </a:lnTo>
                  <a:lnTo>
                    <a:pt x="1164" y="9622"/>
                  </a:lnTo>
                  <a:lnTo>
                    <a:pt x="1546" y="9193"/>
                  </a:lnTo>
                  <a:lnTo>
                    <a:pt x="1928" y="8698"/>
                  </a:lnTo>
                  <a:lnTo>
                    <a:pt x="2313" y="8217"/>
                  </a:lnTo>
                  <a:lnTo>
                    <a:pt x="2698" y="7816"/>
                  </a:lnTo>
                  <a:cubicBezTo>
                    <a:pt x="2701" y="7813"/>
                    <a:pt x="2704" y="7811"/>
                    <a:pt x="2708" y="7810"/>
                  </a:cubicBezTo>
                  <a:lnTo>
                    <a:pt x="3092" y="7682"/>
                  </a:lnTo>
                  <a:lnTo>
                    <a:pt x="3083" y="7687"/>
                  </a:lnTo>
                  <a:lnTo>
                    <a:pt x="3467" y="7335"/>
                  </a:lnTo>
                  <a:lnTo>
                    <a:pt x="3460" y="7347"/>
                  </a:lnTo>
                  <a:lnTo>
                    <a:pt x="3844" y="5811"/>
                  </a:lnTo>
                  <a:cubicBezTo>
                    <a:pt x="3846" y="5804"/>
                    <a:pt x="3850" y="5798"/>
                    <a:pt x="3857" y="5795"/>
                  </a:cubicBezTo>
                  <a:lnTo>
                    <a:pt x="4241" y="5603"/>
                  </a:lnTo>
                  <a:lnTo>
                    <a:pt x="4625" y="5411"/>
                  </a:lnTo>
                  <a:lnTo>
                    <a:pt x="5010" y="5250"/>
                  </a:lnTo>
                  <a:lnTo>
                    <a:pt x="5001" y="5257"/>
                  </a:lnTo>
                  <a:lnTo>
                    <a:pt x="5385" y="4809"/>
                  </a:lnTo>
                  <a:lnTo>
                    <a:pt x="5768" y="4314"/>
                  </a:lnTo>
                  <a:cubicBezTo>
                    <a:pt x="5769" y="4313"/>
                    <a:pt x="5771" y="4311"/>
                    <a:pt x="5772" y="4310"/>
                  </a:cubicBezTo>
                  <a:lnTo>
                    <a:pt x="6156" y="3974"/>
                  </a:lnTo>
                  <a:lnTo>
                    <a:pt x="6153" y="3977"/>
                  </a:lnTo>
                  <a:lnTo>
                    <a:pt x="6537" y="3497"/>
                  </a:lnTo>
                  <a:lnTo>
                    <a:pt x="6920" y="3002"/>
                  </a:lnTo>
                  <a:lnTo>
                    <a:pt x="6918" y="3006"/>
                  </a:lnTo>
                  <a:lnTo>
                    <a:pt x="7302" y="2254"/>
                  </a:lnTo>
                  <a:lnTo>
                    <a:pt x="7685" y="1280"/>
                  </a:lnTo>
                  <a:cubicBezTo>
                    <a:pt x="7686" y="1276"/>
                    <a:pt x="7688" y="1274"/>
                    <a:pt x="7691" y="1271"/>
                  </a:cubicBezTo>
                  <a:lnTo>
                    <a:pt x="8075" y="903"/>
                  </a:lnTo>
                  <a:lnTo>
                    <a:pt x="8069" y="911"/>
                  </a:lnTo>
                  <a:lnTo>
                    <a:pt x="8453" y="15"/>
                  </a:lnTo>
                  <a:cubicBezTo>
                    <a:pt x="8456" y="9"/>
                    <a:pt x="8461" y="4"/>
                    <a:pt x="8467" y="2"/>
                  </a:cubicBezTo>
                  <a:cubicBezTo>
                    <a:pt x="8473" y="0"/>
                    <a:pt x="8480" y="0"/>
                    <a:pt x="8485" y="3"/>
                  </a:cubicBezTo>
                  <a:lnTo>
                    <a:pt x="8869" y="179"/>
                  </a:lnTo>
                  <a:cubicBezTo>
                    <a:pt x="8871" y="179"/>
                    <a:pt x="8872" y="180"/>
                    <a:pt x="8874" y="181"/>
                  </a:cubicBezTo>
                  <a:lnTo>
                    <a:pt x="9258" y="469"/>
                  </a:lnTo>
                  <a:lnTo>
                    <a:pt x="9643" y="790"/>
                  </a:lnTo>
                  <a:lnTo>
                    <a:pt x="9635" y="786"/>
                  </a:lnTo>
                  <a:lnTo>
                    <a:pt x="10019" y="914"/>
                  </a:lnTo>
                  <a:lnTo>
                    <a:pt x="10404" y="1058"/>
                  </a:lnTo>
                  <a:lnTo>
                    <a:pt x="10789" y="1218"/>
                  </a:lnTo>
                  <a:lnTo>
                    <a:pt x="11172" y="1362"/>
                  </a:lnTo>
                  <a:lnTo>
                    <a:pt x="11166" y="1361"/>
                  </a:lnTo>
                  <a:lnTo>
                    <a:pt x="11550" y="1409"/>
                  </a:lnTo>
                  <a:lnTo>
                    <a:pt x="11933" y="1441"/>
                  </a:lnTo>
                  <a:lnTo>
                    <a:pt x="12318" y="1489"/>
                  </a:lnTo>
                  <a:cubicBezTo>
                    <a:pt x="12321" y="1489"/>
                    <a:pt x="12324" y="1490"/>
                    <a:pt x="12327" y="1491"/>
                  </a:cubicBezTo>
                  <a:lnTo>
                    <a:pt x="12711" y="1699"/>
                  </a:lnTo>
                  <a:lnTo>
                    <a:pt x="12697" y="1697"/>
                  </a:lnTo>
                  <a:lnTo>
                    <a:pt x="13081" y="1665"/>
                  </a:lnTo>
                  <a:cubicBezTo>
                    <a:pt x="13085" y="1664"/>
                    <a:pt x="13088" y="1665"/>
                    <a:pt x="13091" y="1666"/>
                  </a:cubicBezTo>
                  <a:lnTo>
                    <a:pt x="13475" y="1794"/>
                  </a:lnTo>
                  <a:cubicBezTo>
                    <a:pt x="13477" y="1794"/>
                    <a:pt x="13478" y="1795"/>
                    <a:pt x="13480" y="1796"/>
                  </a:cubicBezTo>
                  <a:lnTo>
                    <a:pt x="13864" y="2020"/>
                  </a:lnTo>
                  <a:lnTo>
                    <a:pt x="14246" y="2211"/>
                  </a:lnTo>
                  <a:cubicBezTo>
                    <a:pt x="14247" y="2212"/>
                    <a:pt x="14248" y="2212"/>
                    <a:pt x="14249" y="2213"/>
                  </a:cubicBezTo>
                  <a:lnTo>
                    <a:pt x="14633" y="2485"/>
                  </a:lnTo>
                  <a:lnTo>
                    <a:pt x="15018" y="2773"/>
                  </a:lnTo>
                  <a:cubicBezTo>
                    <a:pt x="15019" y="2774"/>
                    <a:pt x="15020" y="2775"/>
                    <a:pt x="15021" y="2776"/>
                  </a:cubicBezTo>
                  <a:lnTo>
                    <a:pt x="15405" y="3176"/>
                  </a:lnTo>
                  <a:lnTo>
                    <a:pt x="15790" y="3674"/>
                  </a:lnTo>
                  <a:lnTo>
                    <a:pt x="15787" y="3670"/>
                  </a:lnTo>
                  <a:lnTo>
                    <a:pt x="16171" y="4006"/>
                  </a:lnTo>
                  <a:lnTo>
                    <a:pt x="16167" y="4003"/>
                  </a:lnTo>
                  <a:lnTo>
                    <a:pt x="16551" y="4211"/>
                  </a:lnTo>
                  <a:lnTo>
                    <a:pt x="16539" y="4208"/>
                  </a:lnTo>
                  <a:lnTo>
                    <a:pt x="16923" y="4208"/>
                  </a:lnTo>
                  <a:lnTo>
                    <a:pt x="17308" y="4224"/>
                  </a:lnTo>
                  <a:cubicBezTo>
                    <a:pt x="17322" y="4225"/>
                    <a:pt x="17332" y="4236"/>
                    <a:pt x="17331" y="4249"/>
                  </a:cubicBezTo>
                  <a:cubicBezTo>
                    <a:pt x="17331" y="4263"/>
                    <a:pt x="17320" y="4273"/>
                    <a:pt x="17306" y="4272"/>
                  </a:cubicBezTo>
                  <a:lnTo>
                    <a:pt x="16923" y="4256"/>
                  </a:lnTo>
                  <a:lnTo>
                    <a:pt x="16539" y="4256"/>
                  </a:lnTo>
                  <a:cubicBezTo>
                    <a:pt x="16535" y="4256"/>
                    <a:pt x="16532" y="4255"/>
                    <a:pt x="16528" y="4254"/>
                  </a:cubicBezTo>
                  <a:lnTo>
                    <a:pt x="16144" y="4046"/>
                  </a:lnTo>
                  <a:cubicBezTo>
                    <a:pt x="16142" y="4045"/>
                    <a:pt x="16141" y="4044"/>
                    <a:pt x="16140" y="4043"/>
                  </a:cubicBezTo>
                  <a:lnTo>
                    <a:pt x="15756" y="3707"/>
                  </a:lnTo>
                  <a:cubicBezTo>
                    <a:pt x="15755" y="3706"/>
                    <a:pt x="15753" y="3704"/>
                    <a:pt x="15752" y="3703"/>
                  </a:cubicBezTo>
                  <a:lnTo>
                    <a:pt x="15370" y="3209"/>
                  </a:lnTo>
                  <a:lnTo>
                    <a:pt x="14986" y="2809"/>
                  </a:lnTo>
                  <a:lnTo>
                    <a:pt x="14989" y="2812"/>
                  </a:lnTo>
                  <a:lnTo>
                    <a:pt x="14606" y="2524"/>
                  </a:lnTo>
                  <a:lnTo>
                    <a:pt x="14222" y="2252"/>
                  </a:lnTo>
                  <a:lnTo>
                    <a:pt x="14225" y="2254"/>
                  </a:lnTo>
                  <a:lnTo>
                    <a:pt x="13839" y="2061"/>
                  </a:lnTo>
                  <a:lnTo>
                    <a:pt x="13455" y="1837"/>
                  </a:lnTo>
                  <a:lnTo>
                    <a:pt x="13460" y="1839"/>
                  </a:lnTo>
                  <a:lnTo>
                    <a:pt x="13076" y="1711"/>
                  </a:lnTo>
                  <a:lnTo>
                    <a:pt x="13085" y="1712"/>
                  </a:lnTo>
                  <a:lnTo>
                    <a:pt x="12701" y="1744"/>
                  </a:lnTo>
                  <a:cubicBezTo>
                    <a:pt x="12697" y="1745"/>
                    <a:pt x="12692" y="1744"/>
                    <a:pt x="12688" y="1742"/>
                  </a:cubicBezTo>
                  <a:lnTo>
                    <a:pt x="12304" y="1534"/>
                  </a:lnTo>
                  <a:lnTo>
                    <a:pt x="12312" y="1536"/>
                  </a:lnTo>
                  <a:lnTo>
                    <a:pt x="11929" y="1488"/>
                  </a:lnTo>
                  <a:lnTo>
                    <a:pt x="11544" y="1456"/>
                  </a:lnTo>
                  <a:lnTo>
                    <a:pt x="11160" y="1408"/>
                  </a:lnTo>
                  <a:cubicBezTo>
                    <a:pt x="11159" y="1408"/>
                    <a:pt x="11157" y="1408"/>
                    <a:pt x="11155" y="1407"/>
                  </a:cubicBezTo>
                  <a:lnTo>
                    <a:pt x="10770" y="1263"/>
                  </a:lnTo>
                  <a:lnTo>
                    <a:pt x="10387" y="1103"/>
                  </a:lnTo>
                  <a:lnTo>
                    <a:pt x="10004" y="959"/>
                  </a:lnTo>
                  <a:lnTo>
                    <a:pt x="9620" y="831"/>
                  </a:lnTo>
                  <a:cubicBezTo>
                    <a:pt x="9617" y="830"/>
                    <a:pt x="9614" y="829"/>
                    <a:pt x="9612" y="827"/>
                  </a:cubicBezTo>
                  <a:lnTo>
                    <a:pt x="9229" y="508"/>
                  </a:lnTo>
                  <a:lnTo>
                    <a:pt x="8845" y="220"/>
                  </a:lnTo>
                  <a:lnTo>
                    <a:pt x="8849" y="222"/>
                  </a:lnTo>
                  <a:lnTo>
                    <a:pt x="8465" y="46"/>
                  </a:lnTo>
                  <a:lnTo>
                    <a:pt x="8498" y="34"/>
                  </a:lnTo>
                  <a:lnTo>
                    <a:pt x="8114" y="930"/>
                  </a:lnTo>
                  <a:cubicBezTo>
                    <a:pt x="8112" y="933"/>
                    <a:pt x="8110" y="936"/>
                    <a:pt x="8108" y="938"/>
                  </a:cubicBezTo>
                  <a:lnTo>
                    <a:pt x="7724" y="1306"/>
                  </a:lnTo>
                  <a:lnTo>
                    <a:pt x="7730" y="1297"/>
                  </a:lnTo>
                  <a:lnTo>
                    <a:pt x="7345" y="2275"/>
                  </a:lnTo>
                  <a:lnTo>
                    <a:pt x="6961" y="3027"/>
                  </a:lnTo>
                  <a:cubicBezTo>
                    <a:pt x="6960" y="3029"/>
                    <a:pt x="6959" y="3030"/>
                    <a:pt x="6958" y="3031"/>
                  </a:cubicBezTo>
                  <a:lnTo>
                    <a:pt x="6574" y="3527"/>
                  </a:lnTo>
                  <a:lnTo>
                    <a:pt x="6190" y="4007"/>
                  </a:lnTo>
                  <a:cubicBezTo>
                    <a:pt x="6189" y="4009"/>
                    <a:pt x="6188" y="4010"/>
                    <a:pt x="6187" y="4011"/>
                  </a:cubicBezTo>
                  <a:lnTo>
                    <a:pt x="5803" y="4347"/>
                  </a:lnTo>
                  <a:lnTo>
                    <a:pt x="5806" y="4343"/>
                  </a:lnTo>
                  <a:lnTo>
                    <a:pt x="5422" y="4840"/>
                  </a:lnTo>
                  <a:lnTo>
                    <a:pt x="5038" y="5288"/>
                  </a:lnTo>
                  <a:cubicBezTo>
                    <a:pt x="5035" y="5291"/>
                    <a:pt x="5032" y="5293"/>
                    <a:pt x="5029" y="5295"/>
                  </a:cubicBezTo>
                  <a:lnTo>
                    <a:pt x="4646" y="5454"/>
                  </a:lnTo>
                  <a:lnTo>
                    <a:pt x="4262" y="5646"/>
                  </a:lnTo>
                  <a:lnTo>
                    <a:pt x="3878" y="5838"/>
                  </a:lnTo>
                  <a:lnTo>
                    <a:pt x="3891" y="5822"/>
                  </a:lnTo>
                  <a:lnTo>
                    <a:pt x="3507" y="7358"/>
                  </a:lnTo>
                  <a:cubicBezTo>
                    <a:pt x="3506" y="7363"/>
                    <a:pt x="3503" y="7367"/>
                    <a:pt x="3500" y="7370"/>
                  </a:cubicBezTo>
                  <a:lnTo>
                    <a:pt x="3116" y="7722"/>
                  </a:lnTo>
                  <a:cubicBezTo>
                    <a:pt x="3113" y="7724"/>
                    <a:pt x="3110" y="7726"/>
                    <a:pt x="3107" y="7727"/>
                  </a:cubicBezTo>
                  <a:lnTo>
                    <a:pt x="2723" y="7855"/>
                  </a:lnTo>
                  <a:lnTo>
                    <a:pt x="2733" y="7849"/>
                  </a:lnTo>
                  <a:lnTo>
                    <a:pt x="2350" y="8247"/>
                  </a:lnTo>
                  <a:lnTo>
                    <a:pt x="1966" y="8727"/>
                  </a:lnTo>
                  <a:lnTo>
                    <a:pt x="1581" y="9224"/>
                  </a:lnTo>
                  <a:lnTo>
                    <a:pt x="1195" y="9659"/>
                  </a:lnTo>
                  <a:lnTo>
                    <a:pt x="811" y="9995"/>
                  </a:lnTo>
                  <a:cubicBezTo>
                    <a:pt x="810" y="9995"/>
                    <a:pt x="809" y="9996"/>
                    <a:pt x="808" y="9997"/>
                  </a:cubicBezTo>
                  <a:lnTo>
                    <a:pt x="421" y="10238"/>
                  </a:lnTo>
                  <a:lnTo>
                    <a:pt x="37" y="10414"/>
                  </a:lnTo>
                  <a:cubicBezTo>
                    <a:pt x="25" y="10420"/>
                    <a:pt x="11" y="10415"/>
                    <a:pt x="6" y="10402"/>
                  </a:cubicBezTo>
                  <a:cubicBezTo>
                    <a:pt x="0" y="10390"/>
                    <a:pt x="5" y="10376"/>
                    <a:pt x="17" y="10371"/>
                  </a:cubicBezTo>
                  <a:close/>
                </a:path>
              </a:pathLst>
            </a:custGeom>
            <a:solidFill>
              <a:srgbClr val="C00000"/>
            </a:solidFill>
            <a:ln w="4" cap="flat">
              <a:solidFill>
                <a:schemeClr val="tx2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b="0">
                <a:latin typeface="Calibri" panose="020F0502020204030204" pitchFamily="34" charset="0"/>
                <a:cs typeface="Calibri" pitchFamily="34" charset="0"/>
              </a:endParaRPr>
            </a:p>
          </p:txBody>
        </p:sp>
        <p:sp>
          <p:nvSpPr>
            <p:cNvPr id="49" name="Freeform 13"/>
            <p:cNvSpPr>
              <a:spLocks/>
            </p:cNvSpPr>
            <p:nvPr/>
          </p:nvSpPr>
          <p:spPr bwMode="auto">
            <a:xfrm>
              <a:off x="1887" y="2617"/>
              <a:ext cx="3324" cy="741"/>
            </a:xfrm>
            <a:custGeom>
              <a:avLst/>
              <a:gdLst/>
              <a:ahLst/>
              <a:cxnLst>
                <a:cxn ang="0">
                  <a:pos x="395" y="2630"/>
                </a:cxn>
                <a:cxn ang="0">
                  <a:pos x="800" y="2721"/>
                </a:cxn>
                <a:cxn ang="0">
                  <a:pos x="1161" y="2297"/>
                </a:cxn>
                <a:cxn ang="0">
                  <a:pos x="1565" y="2337"/>
                </a:cxn>
                <a:cxn ang="0">
                  <a:pos x="1924" y="1264"/>
                </a:cxn>
                <a:cxn ang="0">
                  <a:pos x="2316" y="950"/>
                </a:cxn>
                <a:cxn ang="0">
                  <a:pos x="2352" y="958"/>
                </a:cxn>
                <a:cxn ang="0">
                  <a:pos x="2691" y="1763"/>
                </a:cxn>
                <a:cxn ang="0">
                  <a:pos x="3098" y="0"/>
                </a:cxn>
                <a:cxn ang="0">
                  <a:pos x="3506" y="1715"/>
                </a:cxn>
                <a:cxn ang="0">
                  <a:pos x="3850" y="1351"/>
                </a:cxn>
                <a:cxn ang="0">
                  <a:pos x="4252" y="929"/>
                </a:cxn>
                <a:cxn ang="0">
                  <a:pos x="4654" y="1466"/>
                </a:cxn>
                <a:cxn ang="0">
                  <a:pos x="5033" y="1766"/>
                </a:cxn>
                <a:cxn ang="0">
                  <a:pos x="5402" y="1760"/>
                </a:cxn>
                <a:cxn ang="0">
                  <a:pos x="6169" y="1744"/>
                </a:cxn>
                <a:cxn ang="0">
                  <a:pos x="6936" y="1681"/>
                </a:cxn>
                <a:cxn ang="0">
                  <a:pos x="7703" y="1585"/>
                </a:cxn>
                <a:cxn ang="0">
                  <a:pos x="8471" y="1489"/>
                </a:cxn>
                <a:cxn ang="0">
                  <a:pos x="9239" y="1377"/>
                </a:cxn>
                <a:cxn ang="0">
                  <a:pos x="10007" y="1265"/>
                </a:cxn>
                <a:cxn ang="0">
                  <a:pos x="10775" y="1153"/>
                </a:cxn>
                <a:cxn ang="0">
                  <a:pos x="11543" y="1025"/>
                </a:cxn>
                <a:cxn ang="0">
                  <a:pos x="12311" y="897"/>
                </a:cxn>
                <a:cxn ang="0">
                  <a:pos x="13079" y="769"/>
                </a:cxn>
                <a:cxn ang="0">
                  <a:pos x="13490" y="725"/>
                </a:cxn>
                <a:cxn ang="0">
                  <a:pos x="13086" y="816"/>
                </a:cxn>
                <a:cxn ang="0">
                  <a:pos x="12318" y="944"/>
                </a:cxn>
                <a:cxn ang="0">
                  <a:pos x="11550" y="1072"/>
                </a:cxn>
                <a:cxn ang="0">
                  <a:pos x="10781" y="1200"/>
                </a:cxn>
                <a:cxn ang="0">
                  <a:pos x="10013" y="1312"/>
                </a:cxn>
                <a:cxn ang="0">
                  <a:pos x="9245" y="1424"/>
                </a:cxn>
                <a:cxn ang="0">
                  <a:pos x="8477" y="1536"/>
                </a:cxn>
                <a:cxn ang="0">
                  <a:pos x="7709" y="1632"/>
                </a:cxn>
                <a:cxn ang="0">
                  <a:pos x="6940" y="1728"/>
                </a:cxn>
                <a:cxn ang="0">
                  <a:pos x="6171" y="1792"/>
                </a:cxn>
                <a:cxn ang="0">
                  <a:pos x="5402" y="1808"/>
                </a:cxn>
                <a:cxn ang="0">
                  <a:pos x="5004" y="1803"/>
                </a:cxn>
                <a:cxn ang="0">
                  <a:pos x="4615" y="1495"/>
                </a:cxn>
                <a:cxn ang="0">
                  <a:pos x="4268" y="969"/>
                </a:cxn>
                <a:cxn ang="0">
                  <a:pos x="3499" y="1738"/>
                </a:cxn>
                <a:cxn ang="0">
                  <a:pos x="3459" y="1726"/>
                </a:cxn>
                <a:cxn ang="0">
                  <a:pos x="3122" y="30"/>
                </a:cxn>
                <a:cxn ang="0">
                  <a:pos x="2717" y="1792"/>
                </a:cxn>
                <a:cxn ang="0">
                  <a:pos x="2309" y="979"/>
                </a:cxn>
                <a:cxn ang="0">
                  <a:pos x="1961" y="1291"/>
                </a:cxn>
                <a:cxn ang="0">
                  <a:pos x="1585" y="2368"/>
                </a:cxn>
                <a:cxn ang="0">
                  <a:pos x="1175" y="2336"/>
                </a:cxn>
                <a:cxn ang="0">
                  <a:pos x="812" y="2760"/>
                </a:cxn>
                <a:cxn ang="0">
                  <a:pos x="405" y="2672"/>
                </a:cxn>
                <a:cxn ang="0">
                  <a:pos x="42" y="3003"/>
                </a:cxn>
                <a:cxn ang="0">
                  <a:pos x="11" y="2966"/>
                </a:cxn>
              </a:cxnLst>
              <a:rect l="0" t="0" r="r" b="b"/>
              <a:pathLst>
                <a:path w="13492" h="3011">
                  <a:moveTo>
                    <a:pt x="11" y="2966"/>
                  </a:moveTo>
                  <a:lnTo>
                    <a:pt x="395" y="2630"/>
                  </a:lnTo>
                  <a:cubicBezTo>
                    <a:pt x="401" y="2625"/>
                    <a:pt x="409" y="2623"/>
                    <a:pt x="416" y="2625"/>
                  </a:cubicBezTo>
                  <a:lnTo>
                    <a:pt x="800" y="2721"/>
                  </a:lnTo>
                  <a:lnTo>
                    <a:pt x="777" y="2729"/>
                  </a:lnTo>
                  <a:lnTo>
                    <a:pt x="1161" y="2297"/>
                  </a:lnTo>
                  <a:cubicBezTo>
                    <a:pt x="1166" y="2291"/>
                    <a:pt x="1174" y="2288"/>
                    <a:pt x="1181" y="2289"/>
                  </a:cubicBezTo>
                  <a:lnTo>
                    <a:pt x="1565" y="2337"/>
                  </a:lnTo>
                  <a:lnTo>
                    <a:pt x="1540" y="2352"/>
                  </a:lnTo>
                  <a:lnTo>
                    <a:pt x="1924" y="1264"/>
                  </a:lnTo>
                  <a:cubicBezTo>
                    <a:pt x="1925" y="1260"/>
                    <a:pt x="1928" y="1256"/>
                    <a:pt x="1932" y="1254"/>
                  </a:cubicBezTo>
                  <a:lnTo>
                    <a:pt x="2316" y="950"/>
                  </a:lnTo>
                  <a:cubicBezTo>
                    <a:pt x="2321" y="945"/>
                    <a:pt x="2329" y="943"/>
                    <a:pt x="2336" y="945"/>
                  </a:cubicBezTo>
                  <a:cubicBezTo>
                    <a:pt x="2343" y="947"/>
                    <a:pt x="2349" y="952"/>
                    <a:pt x="2352" y="958"/>
                  </a:cubicBezTo>
                  <a:lnTo>
                    <a:pt x="2736" y="1758"/>
                  </a:lnTo>
                  <a:lnTo>
                    <a:pt x="2691" y="1763"/>
                  </a:lnTo>
                  <a:lnTo>
                    <a:pt x="3075" y="19"/>
                  </a:lnTo>
                  <a:cubicBezTo>
                    <a:pt x="3077" y="8"/>
                    <a:pt x="3087" y="1"/>
                    <a:pt x="3098" y="0"/>
                  </a:cubicBezTo>
                  <a:cubicBezTo>
                    <a:pt x="3110" y="0"/>
                    <a:pt x="3119" y="8"/>
                    <a:pt x="3122" y="19"/>
                  </a:cubicBezTo>
                  <a:lnTo>
                    <a:pt x="3506" y="1715"/>
                  </a:lnTo>
                  <a:lnTo>
                    <a:pt x="3466" y="1703"/>
                  </a:lnTo>
                  <a:lnTo>
                    <a:pt x="3850" y="1351"/>
                  </a:lnTo>
                  <a:lnTo>
                    <a:pt x="4233" y="936"/>
                  </a:lnTo>
                  <a:cubicBezTo>
                    <a:pt x="4238" y="931"/>
                    <a:pt x="4245" y="928"/>
                    <a:pt x="4252" y="929"/>
                  </a:cubicBezTo>
                  <a:cubicBezTo>
                    <a:pt x="4259" y="929"/>
                    <a:pt x="4266" y="933"/>
                    <a:pt x="4270" y="938"/>
                  </a:cubicBezTo>
                  <a:lnTo>
                    <a:pt x="4654" y="1466"/>
                  </a:lnTo>
                  <a:lnTo>
                    <a:pt x="4649" y="1462"/>
                  </a:lnTo>
                  <a:lnTo>
                    <a:pt x="5033" y="1766"/>
                  </a:lnTo>
                  <a:lnTo>
                    <a:pt x="5018" y="1760"/>
                  </a:lnTo>
                  <a:lnTo>
                    <a:pt x="5402" y="1760"/>
                  </a:lnTo>
                  <a:lnTo>
                    <a:pt x="5786" y="1760"/>
                  </a:lnTo>
                  <a:lnTo>
                    <a:pt x="6169" y="1744"/>
                  </a:lnTo>
                  <a:lnTo>
                    <a:pt x="6552" y="1713"/>
                  </a:lnTo>
                  <a:lnTo>
                    <a:pt x="6936" y="1681"/>
                  </a:lnTo>
                  <a:lnTo>
                    <a:pt x="7319" y="1633"/>
                  </a:lnTo>
                  <a:lnTo>
                    <a:pt x="7703" y="1585"/>
                  </a:lnTo>
                  <a:lnTo>
                    <a:pt x="8087" y="1537"/>
                  </a:lnTo>
                  <a:lnTo>
                    <a:pt x="8471" y="1489"/>
                  </a:lnTo>
                  <a:lnTo>
                    <a:pt x="8855" y="1425"/>
                  </a:lnTo>
                  <a:lnTo>
                    <a:pt x="9239" y="1377"/>
                  </a:lnTo>
                  <a:lnTo>
                    <a:pt x="9623" y="1313"/>
                  </a:lnTo>
                  <a:lnTo>
                    <a:pt x="10007" y="1265"/>
                  </a:lnTo>
                  <a:lnTo>
                    <a:pt x="10391" y="1201"/>
                  </a:lnTo>
                  <a:lnTo>
                    <a:pt x="10775" y="1153"/>
                  </a:lnTo>
                  <a:lnTo>
                    <a:pt x="11159" y="1089"/>
                  </a:lnTo>
                  <a:lnTo>
                    <a:pt x="11543" y="1025"/>
                  </a:lnTo>
                  <a:lnTo>
                    <a:pt x="11927" y="961"/>
                  </a:lnTo>
                  <a:lnTo>
                    <a:pt x="12311" y="897"/>
                  </a:lnTo>
                  <a:lnTo>
                    <a:pt x="12695" y="833"/>
                  </a:lnTo>
                  <a:lnTo>
                    <a:pt x="13079" y="769"/>
                  </a:lnTo>
                  <a:lnTo>
                    <a:pt x="13463" y="705"/>
                  </a:lnTo>
                  <a:cubicBezTo>
                    <a:pt x="13476" y="703"/>
                    <a:pt x="13488" y="711"/>
                    <a:pt x="13490" y="725"/>
                  </a:cubicBezTo>
                  <a:cubicBezTo>
                    <a:pt x="13492" y="738"/>
                    <a:pt x="13483" y="750"/>
                    <a:pt x="13470" y="752"/>
                  </a:cubicBezTo>
                  <a:lnTo>
                    <a:pt x="13086" y="816"/>
                  </a:lnTo>
                  <a:lnTo>
                    <a:pt x="12702" y="880"/>
                  </a:lnTo>
                  <a:lnTo>
                    <a:pt x="12318" y="944"/>
                  </a:lnTo>
                  <a:lnTo>
                    <a:pt x="11934" y="1008"/>
                  </a:lnTo>
                  <a:lnTo>
                    <a:pt x="11550" y="1072"/>
                  </a:lnTo>
                  <a:lnTo>
                    <a:pt x="11166" y="1136"/>
                  </a:lnTo>
                  <a:lnTo>
                    <a:pt x="10781" y="1200"/>
                  </a:lnTo>
                  <a:lnTo>
                    <a:pt x="10398" y="1248"/>
                  </a:lnTo>
                  <a:lnTo>
                    <a:pt x="10013" y="1312"/>
                  </a:lnTo>
                  <a:lnTo>
                    <a:pt x="9630" y="1360"/>
                  </a:lnTo>
                  <a:lnTo>
                    <a:pt x="9245" y="1424"/>
                  </a:lnTo>
                  <a:lnTo>
                    <a:pt x="8862" y="1472"/>
                  </a:lnTo>
                  <a:lnTo>
                    <a:pt x="8477" y="1536"/>
                  </a:lnTo>
                  <a:lnTo>
                    <a:pt x="8093" y="1584"/>
                  </a:lnTo>
                  <a:lnTo>
                    <a:pt x="7709" y="1632"/>
                  </a:lnTo>
                  <a:lnTo>
                    <a:pt x="7325" y="1680"/>
                  </a:lnTo>
                  <a:lnTo>
                    <a:pt x="6940" y="1728"/>
                  </a:lnTo>
                  <a:lnTo>
                    <a:pt x="6556" y="1760"/>
                  </a:lnTo>
                  <a:lnTo>
                    <a:pt x="6171" y="1792"/>
                  </a:lnTo>
                  <a:lnTo>
                    <a:pt x="5786" y="1808"/>
                  </a:lnTo>
                  <a:lnTo>
                    <a:pt x="5402" y="1808"/>
                  </a:lnTo>
                  <a:lnTo>
                    <a:pt x="5018" y="1808"/>
                  </a:lnTo>
                  <a:cubicBezTo>
                    <a:pt x="5013" y="1808"/>
                    <a:pt x="5008" y="1807"/>
                    <a:pt x="5004" y="1803"/>
                  </a:cubicBezTo>
                  <a:lnTo>
                    <a:pt x="4620" y="1499"/>
                  </a:lnTo>
                  <a:cubicBezTo>
                    <a:pt x="4618" y="1498"/>
                    <a:pt x="4616" y="1496"/>
                    <a:pt x="4615" y="1495"/>
                  </a:cubicBezTo>
                  <a:lnTo>
                    <a:pt x="4231" y="967"/>
                  </a:lnTo>
                  <a:lnTo>
                    <a:pt x="4268" y="969"/>
                  </a:lnTo>
                  <a:lnTo>
                    <a:pt x="3883" y="1386"/>
                  </a:lnTo>
                  <a:lnTo>
                    <a:pt x="3499" y="1738"/>
                  </a:lnTo>
                  <a:cubicBezTo>
                    <a:pt x="3492" y="1744"/>
                    <a:pt x="3483" y="1746"/>
                    <a:pt x="3475" y="1743"/>
                  </a:cubicBezTo>
                  <a:cubicBezTo>
                    <a:pt x="3467" y="1741"/>
                    <a:pt x="3461" y="1734"/>
                    <a:pt x="3459" y="1726"/>
                  </a:cubicBezTo>
                  <a:lnTo>
                    <a:pt x="3075" y="30"/>
                  </a:lnTo>
                  <a:lnTo>
                    <a:pt x="3122" y="30"/>
                  </a:lnTo>
                  <a:lnTo>
                    <a:pt x="2738" y="1774"/>
                  </a:lnTo>
                  <a:cubicBezTo>
                    <a:pt x="2736" y="1784"/>
                    <a:pt x="2727" y="1791"/>
                    <a:pt x="2717" y="1792"/>
                  </a:cubicBezTo>
                  <a:cubicBezTo>
                    <a:pt x="2707" y="1793"/>
                    <a:pt x="2697" y="1788"/>
                    <a:pt x="2693" y="1779"/>
                  </a:cubicBezTo>
                  <a:lnTo>
                    <a:pt x="2309" y="979"/>
                  </a:lnTo>
                  <a:lnTo>
                    <a:pt x="2345" y="987"/>
                  </a:lnTo>
                  <a:lnTo>
                    <a:pt x="1961" y="1291"/>
                  </a:lnTo>
                  <a:lnTo>
                    <a:pt x="1969" y="1280"/>
                  </a:lnTo>
                  <a:lnTo>
                    <a:pt x="1585" y="2368"/>
                  </a:lnTo>
                  <a:cubicBezTo>
                    <a:pt x="1581" y="2379"/>
                    <a:pt x="1571" y="2386"/>
                    <a:pt x="1559" y="2384"/>
                  </a:cubicBezTo>
                  <a:lnTo>
                    <a:pt x="1175" y="2336"/>
                  </a:lnTo>
                  <a:lnTo>
                    <a:pt x="1196" y="2328"/>
                  </a:lnTo>
                  <a:lnTo>
                    <a:pt x="812" y="2760"/>
                  </a:lnTo>
                  <a:cubicBezTo>
                    <a:pt x="806" y="2767"/>
                    <a:pt x="797" y="2770"/>
                    <a:pt x="789" y="2768"/>
                  </a:cubicBezTo>
                  <a:lnTo>
                    <a:pt x="405" y="2672"/>
                  </a:lnTo>
                  <a:lnTo>
                    <a:pt x="426" y="2667"/>
                  </a:lnTo>
                  <a:lnTo>
                    <a:pt x="42" y="3003"/>
                  </a:lnTo>
                  <a:cubicBezTo>
                    <a:pt x="32" y="3011"/>
                    <a:pt x="17" y="3010"/>
                    <a:pt x="8" y="3000"/>
                  </a:cubicBezTo>
                  <a:cubicBezTo>
                    <a:pt x="0" y="2990"/>
                    <a:pt x="1" y="2975"/>
                    <a:pt x="11" y="2966"/>
                  </a:cubicBezTo>
                  <a:close/>
                </a:path>
              </a:pathLst>
            </a:custGeom>
            <a:solidFill>
              <a:srgbClr val="002060"/>
            </a:solidFill>
            <a:ln w="4" cap="flat">
              <a:solidFill>
                <a:srgbClr val="002060"/>
              </a:solidFill>
              <a:prstDash val="solid"/>
              <a:bevel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b="0">
                <a:latin typeface="Calibri" panose="020F0502020204030204" pitchFamily="34" charset="0"/>
                <a:cs typeface="Calibri" pitchFamily="34" charset="0"/>
              </a:endParaRPr>
            </a:p>
          </p:txBody>
        </p:sp>
        <p:sp>
          <p:nvSpPr>
            <p:cNvPr id="50" name="Rectangle 14"/>
            <p:cNvSpPr>
              <a:spLocks noChangeArrowheads="1"/>
            </p:cNvSpPr>
            <p:nvPr/>
          </p:nvSpPr>
          <p:spPr bwMode="auto">
            <a:xfrm>
              <a:off x="748" y="3569"/>
              <a:ext cx="76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" name="Rectangle 15"/>
            <p:cNvSpPr>
              <a:spLocks noChangeArrowheads="1"/>
            </p:cNvSpPr>
            <p:nvPr/>
          </p:nvSpPr>
          <p:spPr bwMode="auto">
            <a:xfrm>
              <a:off x="674" y="3259"/>
              <a:ext cx="152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2" name="Rectangle 16"/>
            <p:cNvSpPr>
              <a:spLocks noChangeArrowheads="1"/>
            </p:cNvSpPr>
            <p:nvPr/>
          </p:nvSpPr>
          <p:spPr bwMode="auto">
            <a:xfrm>
              <a:off x="674" y="2950"/>
              <a:ext cx="152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40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3" name="Rectangle 17"/>
            <p:cNvSpPr>
              <a:spLocks noChangeArrowheads="1"/>
            </p:cNvSpPr>
            <p:nvPr/>
          </p:nvSpPr>
          <p:spPr bwMode="auto">
            <a:xfrm>
              <a:off x="674" y="2640"/>
              <a:ext cx="152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60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4" name="Rectangle 18"/>
            <p:cNvSpPr>
              <a:spLocks noChangeArrowheads="1"/>
            </p:cNvSpPr>
            <p:nvPr/>
          </p:nvSpPr>
          <p:spPr bwMode="auto">
            <a:xfrm>
              <a:off x="674" y="2331"/>
              <a:ext cx="152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80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5" name="Rectangle 19"/>
            <p:cNvSpPr>
              <a:spLocks noChangeArrowheads="1"/>
            </p:cNvSpPr>
            <p:nvPr/>
          </p:nvSpPr>
          <p:spPr bwMode="auto">
            <a:xfrm>
              <a:off x="592" y="2021"/>
              <a:ext cx="229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100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6" name="Rectangle 20"/>
            <p:cNvSpPr>
              <a:spLocks noChangeArrowheads="1"/>
            </p:cNvSpPr>
            <p:nvPr/>
          </p:nvSpPr>
          <p:spPr bwMode="auto">
            <a:xfrm>
              <a:off x="592" y="1711"/>
              <a:ext cx="229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120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7" name="Rectangle 21"/>
            <p:cNvSpPr>
              <a:spLocks noChangeArrowheads="1"/>
            </p:cNvSpPr>
            <p:nvPr/>
          </p:nvSpPr>
          <p:spPr bwMode="auto">
            <a:xfrm>
              <a:off x="592" y="1402"/>
              <a:ext cx="229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140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8" name="Rectangle 22"/>
            <p:cNvSpPr>
              <a:spLocks noChangeArrowheads="1"/>
            </p:cNvSpPr>
            <p:nvPr/>
          </p:nvSpPr>
          <p:spPr bwMode="auto">
            <a:xfrm>
              <a:off x="592" y="1092"/>
              <a:ext cx="229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160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60" name="Rectangle 41"/>
            <p:cNvSpPr>
              <a:spLocks noChangeArrowheads="1"/>
            </p:cNvSpPr>
            <p:nvPr/>
          </p:nvSpPr>
          <p:spPr bwMode="auto">
            <a:xfrm>
              <a:off x="2386" y="3144"/>
              <a:ext cx="2427" cy="1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Ø Day-ahead </a:t>
              </a:r>
              <a:r>
                <a:rPr kumimoji="0" lang="de-DE" sz="18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cs typeface="Calibri" pitchFamily="34" charset="0"/>
                </a:rPr>
                <a:t>Preis</a:t>
              </a:r>
              <a:endParaRPr kumimoji="0" lang="de-D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9" name="Rectangle 34"/>
            <p:cNvSpPr>
              <a:spLocks noChangeArrowheads="1"/>
            </p:cNvSpPr>
            <p:nvPr/>
          </p:nvSpPr>
          <p:spPr bwMode="auto">
            <a:xfrm>
              <a:off x="2386" y="2167"/>
              <a:ext cx="1985" cy="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de-DE" dirty="0" smtClean="0">
                  <a:solidFill>
                    <a:srgbClr val="000000"/>
                  </a:solidFill>
                  <a:latin typeface="Calibri" panose="020F0502020204030204" pitchFamily="34" charset="0"/>
                  <a:cs typeface="Calibri" pitchFamily="34" charset="0"/>
                </a:rPr>
                <a:t>Zahlungen</a:t>
              </a:r>
              <a:r>
                <a:rPr lang="de-DE" sz="1800" b="0" dirty="0" smtClean="0">
                  <a:solidFill>
                    <a:srgbClr val="000000"/>
                  </a:solidFill>
                  <a:latin typeface="Calibri" panose="020F0502020204030204" pitchFamily="34" charset="0"/>
                  <a:cs typeface="Calibri" pitchFamily="34" charset="0"/>
                </a:rPr>
                <a:t> (Jahresdurchschnitte)</a:t>
              </a:r>
              <a:endParaRPr kumimoji="0" lang="de-D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39" name="Rectangle 79"/>
          <p:cNvSpPr>
            <a:spLocks noChangeArrowheads="1"/>
          </p:cNvSpPr>
          <p:nvPr/>
        </p:nvSpPr>
        <p:spPr bwMode="auto">
          <a:xfrm>
            <a:off x="1777668" y="2045620"/>
            <a:ext cx="329392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Zahlungen für EEG-Strom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/>
            </a:r>
            <a:br>
              <a:rPr kumimoji="0" lang="de-DE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kumimoji="0" lang="de-DE" sz="18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[</a:t>
            </a:r>
            <a:r>
              <a:rPr kumimoji="0" lang="de-DE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Calibri" pitchFamily="34" charset="0"/>
              </a:rPr>
              <a:t>Euro/MWh]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4935338" y="1689521"/>
            <a:ext cx="3432575" cy="184089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Baake-Ziel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</a:p>
        </p:txBody>
      </p:sp>
      <p:sp>
        <p:nvSpPr>
          <p:cNvPr id="35" name="Rechteck 34"/>
          <p:cNvSpPr/>
          <p:nvPr/>
        </p:nvSpPr>
        <p:spPr bwMode="auto">
          <a:xfrm>
            <a:off x="4963886" y="4297459"/>
            <a:ext cx="3404027" cy="78043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</a:endParaRPr>
          </a:p>
        </p:txBody>
      </p:sp>
      <p:grpSp>
        <p:nvGrpSpPr>
          <p:cNvPr id="3" name="Gruppieren 60"/>
          <p:cNvGrpSpPr/>
          <p:nvPr/>
        </p:nvGrpSpPr>
        <p:grpSpPr>
          <a:xfrm>
            <a:off x="1615440" y="1989032"/>
            <a:ext cx="6751320" cy="2933930"/>
            <a:chOff x="1615440" y="1600200"/>
            <a:chExt cx="6751320" cy="2160270"/>
          </a:xfrm>
        </p:grpSpPr>
        <p:cxnSp>
          <p:nvCxnSpPr>
            <p:cNvPr id="62" name="Gerade Verbindung 61"/>
            <p:cNvCxnSpPr/>
            <p:nvPr/>
          </p:nvCxnSpPr>
          <p:spPr bwMode="auto">
            <a:xfrm>
              <a:off x="1615440" y="1600200"/>
              <a:ext cx="6751320" cy="0"/>
            </a:xfrm>
            <a:prstGeom prst="line">
              <a:avLst/>
            </a:prstGeom>
            <a:noFill/>
            <a:ln w="3175" cap="flat" cmpd="sng" algn="ctr">
              <a:solidFill>
                <a:schemeClr val="bg1">
                  <a:lumMod val="50000"/>
                </a:schemeClr>
              </a:solidFill>
              <a:prstDash val="sysDash"/>
              <a:round/>
              <a:headEnd type="none" w="sm" len="sm"/>
              <a:tailEnd type="none" w="med" len="lg"/>
            </a:ln>
            <a:effectLst/>
          </p:spPr>
        </p:cxnSp>
        <p:cxnSp>
          <p:nvCxnSpPr>
            <p:cNvPr id="63" name="Gerade Verbindung 62"/>
            <p:cNvCxnSpPr/>
            <p:nvPr/>
          </p:nvCxnSpPr>
          <p:spPr bwMode="auto">
            <a:xfrm>
              <a:off x="1615440" y="2331720"/>
              <a:ext cx="6751320" cy="0"/>
            </a:xfrm>
            <a:prstGeom prst="line">
              <a:avLst/>
            </a:prstGeom>
            <a:noFill/>
            <a:ln w="3175" cap="flat" cmpd="sng" algn="ctr">
              <a:solidFill>
                <a:schemeClr val="bg1">
                  <a:lumMod val="50000"/>
                </a:schemeClr>
              </a:solidFill>
              <a:prstDash val="sysDash"/>
              <a:round/>
              <a:headEnd type="none" w="sm" len="sm"/>
              <a:tailEnd type="none" w="med" len="lg"/>
            </a:ln>
            <a:effectLst/>
          </p:spPr>
        </p:cxnSp>
        <p:cxnSp>
          <p:nvCxnSpPr>
            <p:cNvPr id="64" name="Gerade Verbindung 63"/>
            <p:cNvCxnSpPr/>
            <p:nvPr/>
          </p:nvCxnSpPr>
          <p:spPr bwMode="auto">
            <a:xfrm>
              <a:off x="1615440" y="3037523"/>
              <a:ext cx="6751320" cy="0"/>
            </a:xfrm>
            <a:prstGeom prst="line">
              <a:avLst/>
            </a:prstGeom>
            <a:noFill/>
            <a:ln w="3175" cap="flat" cmpd="sng" algn="ctr">
              <a:solidFill>
                <a:schemeClr val="bg1">
                  <a:lumMod val="50000"/>
                </a:schemeClr>
              </a:solidFill>
              <a:prstDash val="sysDash"/>
              <a:round/>
              <a:headEnd type="none" w="sm" len="sm"/>
              <a:tailEnd type="none" w="med" len="lg"/>
            </a:ln>
            <a:effectLst/>
          </p:spPr>
        </p:cxnSp>
        <p:cxnSp>
          <p:nvCxnSpPr>
            <p:cNvPr id="65" name="Gerade Verbindung 64"/>
            <p:cNvCxnSpPr/>
            <p:nvPr/>
          </p:nvCxnSpPr>
          <p:spPr bwMode="auto">
            <a:xfrm>
              <a:off x="1615440" y="3760470"/>
              <a:ext cx="6751320" cy="0"/>
            </a:xfrm>
            <a:prstGeom prst="line">
              <a:avLst/>
            </a:prstGeom>
            <a:noFill/>
            <a:ln w="3175" cap="flat" cmpd="sng" algn="ctr">
              <a:solidFill>
                <a:schemeClr val="bg1">
                  <a:lumMod val="50000"/>
                </a:schemeClr>
              </a:solidFill>
              <a:prstDash val="sysDash"/>
              <a:round/>
              <a:headEnd type="none" w="sm" len="sm"/>
              <a:tailEnd type="none" w="med" len="lg"/>
            </a:ln>
            <a:effectLst/>
          </p:spPr>
        </p:cxnSp>
      </p:grpSp>
      <p:cxnSp>
        <p:nvCxnSpPr>
          <p:cNvPr id="9" name="Gerader Verbinder 8"/>
          <p:cNvCxnSpPr/>
          <p:nvPr/>
        </p:nvCxnSpPr>
        <p:spPr bwMode="auto">
          <a:xfrm>
            <a:off x="4947449" y="1810633"/>
            <a:ext cx="2367751" cy="1808547"/>
          </a:xfrm>
          <a:prstGeom prst="line">
            <a:avLst/>
          </a:prstGeom>
          <a:noFill/>
          <a:ln w="25400" cap="flat" cmpd="sng" algn="ctr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275021291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gnoseforum">
  <a:themeElements>
    <a:clrScheme name="">
      <a:dk1>
        <a:srgbClr val="000000"/>
      </a:dk1>
      <a:lt1>
        <a:srgbClr val="FFFFFF"/>
      </a:lt1>
      <a:dk2>
        <a:srgbClr val="CC3300"/>
      </a:dk2>
      <a:lt2>
        <a:srgbClr val="5F5F5F"/>
      </a:lt2>
      <a:accent1>
        <a:srgbClr val="CC6600"/>
      </a:accent1>
      <a:accent2>
        <a:srgbClr val="CC0066"/>
      </a:accent2>
      <a:accent3>
        <a:srgbClr val="FFFFFF"/>
      </a:accent3>
      <a:accent4>
        <a:srgbClr val="000000"/>
      </a:accent4>
      <a:accent5>
        <a:srgbClr val="E2B8AA"/>
      </a:accent5>
      <a:accent6>
        <a:srgbClr val="B9005C"/>
      </a:accent6>
      <a:hlink>
        <a:srgbClr val="CC00CC"/>
      </a:hlink>
      <a:folHlink>
        <a:srgbClr val="990099"/>
      </a:folHlink>
    </a:clrScheme>
    <a:fontScheme name="prognoseforum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gnoseforum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gnoseforum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gnoseforum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prognoseforum</Template>
  <TotalTime>0</TotalTime>
  <Words>1214</Words>
  <Application>Microsoft Office PowerPoint</Application>
  <PresentationFormat>Bildschirmpräsentation (4:3)</PresentationFormat>
  <Paragraphs>300</Paragraphs>
  <Slides>26</Slides>
  <Notes>2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34" baseType="lpstr">
      <vt:lpstr>Arial</vt:lpstr>
      <vt:lpstr>Book Antiqua</vt:lpstr>
      <vt:lpstr>Calibri</vt:lpstr>
      <vt:lpstr>Symbol</vt:lpstr>
      <vt:lpstr>Times New Roman</vt:lpstr>
      <vt:lpstr>Wingdings</vt:lpstr>
      <vt:lpstr>prognoseforum</vt:lpstr>
      <vt:lpstr>Formel</vt:lpstr>
      <vt:lpstr>Effiziente Förderstrategien für Erneuerbare -- ohne Subventionen?   Prof. a.D. Dr. Georg Erdmann Ehem. Leiter des Fachgebiets „Energiesysteme“, TU Berlin AR-Vorsitzender der KSB Energie AG   IEWT2021, Wien, 10. September 2021</vt:lpstr>
      <vt:lpstr>Erfolgsfaktoren für den REN-Ausbau</vt:lpstr>
      <vt:lpstr>EEG-Subventionen: Gliederung</vt:lpstr>
      <vt:lpstr>Begründet das EEG staatliche Subventionen?</vt:lpstr>
      <vt:lpstr>Wholesale Power Prices [Sources: EEX, EPEX]</vt:lpstr>
      <vt:lpstr>Zweite Annahme: Effektiver EU-ETS-Preis</vt:lpstr>
      <vt:lpstr>EEG-Subventionen: Gliederung</vt:lpstr>
      <vt:lpstr>Letztverbraucher-Ausgaben für Elektrizität [Stellungnahme zum achten Monitoring-Bericht der Bundesregierung2021]</vt:lpstr>
      <vt:lpstr>Pro-MWh-Zahlungen für EEG-Strom [Deutschland; Quelle: Eigene Berechnungen 2014]</vt:lpstr>
      <vt:lpstr>Veränderungen des EEG-Fördermodells</vt:lpstr>
      <vt:lpstr>Auktionsergebnisse von Freiflächen-PV [Quelle: Stellungnahme der unabhängigen Expertenkommission 2020] </vt:lpstr>
      <vt:lpstr>Also: Beendigung der EEG-Förderung?</vt:lpstr>
      <vt:lpstr>EEG-Subventionen: Gliederung</vt:lpstr>
      <vt:lpstr>Überschuss-Strom [Quelle: Grosse Böckmann 2010] </vt:lpstr>
      <vt:lpstr>Kosten der Energiespeicherung in Batterien</vt:lpstr>
      <vt:lpstr>Elektrizitätspreis-Spreads in Deutschland [Quelle: Forschungsstelle für Energiewirtschaft FfE]</vt:lpstr>
      <vt:lpstr>Förderung von Speicherkapazitäten</vt:lpstr>
      <vt:lpstr>EEG-Subventionen: Gliederung</vt:lpstr>
      <vt:lpstr>Optionen im Strommarkt</vt:lpstr>
      <vt:lpstr>Bepreisung von Call-Optionen</vt:lpstr>
      <vt:lpstr>Black-Scholes-Formel für Call-Optionen</vt:lpstr>
      <vt:lpstr>Beispiel: Year-ahead-Call</vt:lpstr>
      <vt:lpstr>Statt Options-Bepreisung Mengensteuerung?</vt:lpstr>
      <vt:lpstr>EEG-Subventionen: Gliederung</vt:lpstr>
      <vt:lpstr>Schlussfolgerungen</vt:lpstr>
      <vt:lpstr>  Vielen Dank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   Prof. Dr. Georg Erdmann Fachgebiet Energiesysteme der TU Berlin  </dc:title>
  <dc:creator>Georg Erdmann</dc:creator>
  <cp:lastModifiedBy>Erdmann</cp:lastModifiedBy>
  <cp:revision>251</cp:revision>
  <cp:lastPrinted>2001-11-21T20:38:47Z</cp:lastPrinted>
  <dcterms:created xsi:type="dcterms:W3CDTF">2011-10-30T12:25:04Z</dcterms:created>
  <dcterms:modified xsi:type="dcterms:W3CDTF">2021-09-06T16:37:39Z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3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D:\Eigene Dateien\erdmann\energieforschung\prognoseforum\homepage\strom</vt:lpwstr>
  </property>
</Properties>
</file>