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bookmarkIdSeed="2">
  <p:sldMasterIdLst>
    <p:sldMasterId id="2147483728" r:id="rId1"/>
  </p:sldMasterIdLst>
  <p:notesMasterIdLst>
    <p:notesMasterId r:id="rId21"/>
  </p:notesMasterIdLst>
  <p:handoutMasterIdLst>
    <p:handoutMasterId r:id="rId22"/>
  </p:handoutMasterIdLst>
  <p:sldIdLst>
    <p:sldId id="623" r:id="rId2"/>
    <p:sldId id="624" r:id="rId3"/>
    <p:sldId id="790" r:id="rId4"/>
    <p:sldId id="383" r:id="rId5"/>
    <p:sldId id="367" r:id="rId6"/>
    <p:sldId id="410" r:id="rId7"/>
    <p:sldId id="627" r:id="rId8"/>
    <p:sldId id="788" r:id="rId9"/>
    <p:sldId id="628" r:id="rId10"/>
    <p:sldId id="629" r:id="rId11"/>
    <p:sldId id="314" r:id="rId12"/>
    <p:sldId id="787" r:id="rId13"/>
    <p:sldId id="625" r:id="rId14"/>
    <p:sldId id="306" r:id="rId15"/>
    <p:sldId id="307" r:id="rId16"/>
    <p:sldId id="308" r:id="rId17"/>
    <p:sldId id="789" r:id="rId18"/>
    <p:sldId id="622" r:id="rId19"/>
    <p:sldId id="275" r:id="rId20"/>
  </p:sldIdLst>
  <p:sldSz cx="9144000" cy="5143500" type="screen16x9"/>
  <p:notesSz cx="6797675" cy="9926638"/>
  <p:custDataLst>
    <p:tags r:id="rId2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58">
          <p15:clr>
            <a:srgbClr val="A4A3A4"/>
          </p15:clr>
        </p15:guide>
        <p15:guide id="2" orient="horz" pos="3230" userDrawn="1">
          <p15:clr>
            <a:srgbClr val="A4A3A4"/>
          </p15:clr>
        </p15:guide>
        <p15:guide id="10" pos="5556" userDrawn="1">
          <p15:clr>
            <a:srgbClr val="A4A3A4"/>
          </p15:clr>
        </p15:guide>
        <p15:guide id="11" pos="204" userDrawn="1">
          <p15:clr>
            <a:srgbClr val="A4A3A4"/>
          </p15:clr>
        </p15:guide>
        <p15:guide id="12" pos="1950">
          <p15:clr>
            <a:srgbClr val="A4A3A4"/>
          </p15:clr>
        </p15:guide>
        <p15:guide id="13" pos="3810">
          <p15:clr>
            <a:srgbClr val="A4A3A4"/>
          </p15:clr>
        </p15:guide>
        <p15:guide id="14" pos="2880">
          <p15:clr>
            <a:srgbClr val="A4A3A4"/>
          </p15:clr>
        </p15:guide>
        <p15:guide id="15" pos="2194" userDrawn="1">
          <p15:clr>
            <a:srgbClr val="A4A3A4"/>
          </p15:clr>
        </p15:guide>
        <p15:guide id="16" pos="376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or" initials="A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66A9"/>
    <a:srgbClr val="82A4CE"/>
    <a:srgbClr val="0072C0"/>
    <a:srgbClr val="006BB4"/>
    <a:srgbClr val="699AC9"/>
    <a:srgbClr val="0066AA"/>
    <a:srgbClr val="A5C2DF"/>
    <a:srgbClr val="3366FF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949" autoAdjust="0"/>
  </p:normalViewPr>
  <p:slideViewPr>
    <p:cSldViewPr snapToObjects="1" showGuides="1">
      <p:cViewPr varScale="1">
        <p:scale>
          <a:sx n="113" d="100"/>
          <a:sy n="113" d="100"/>
        </p:scale>
        <p:origin x="1862" y="91"/>
      </p:cViewPr>
      <p:guideLst>
        <p:guide orient="horz" pos="2958"/>
        <p:guide orient="horz" pos="3230"/>
        <p:guide pos="5556"/>
        <p:guide pos="204"/>
        <p:guide pos="1950"/>
        <p:guide pos="3810"/>
        <p:guide pos="2880"/>
        <p:guide pos="2194"/>
        <p:guide pos="3765"/>
      </p:guideLst>
    </p:cSldViewPr>
  </p:slideViewPr>
  <p:outlineViewPr>
    <p:cViewPr>
      <p:scale>
        <a:sx n="33" d="100"/>
        <a:sy n="33" d="100"/>
      </p:scale>
      <p:origin x="0" y="6444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 showGuides="1">
      <p:cViewPr varScale="1">
        <p:scale>
          <a:sx n="80" d="100"/>
          <a:sy n="80" d="100"/>
        </p:scale>
        <p:origin x="-3912" y="-90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0AD4684-5462-4993-9BB7-A8AD96124BDC}" type="doc">
      <dgm:prSet loTypeId="urn:microsoft.com/office/officeart/2008/layout/VerticalCurvedList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B715D557-FC46-438C-94A8-29B21D85ACCB}">
      <dgm:prSet phldrT="[Text]" custT="1"/>
      <dgm:spPr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rgbClr val="0066A9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AT" sz="1800" b="0" dirty="0">
              <a:solidFill>
                <a:schemeClr val="accent1"/>
              </a:solidFill>
            </a:rPr>
            <a:t>Kosten-Plus Regulierung                  </a:t>
          </a:r>
          <a:r>
            <a:rPr lang="de-AT" sz="1800" b="0" dirty="0">
              <a:solidFill>
                <a:schemeClr val="accent1"/>
              </a:solidFill>
              <a:latin typeface="+mn-lt"/>
              <a:ea typeface="+mn-ea"/>
              <a:cs typeface="+mn-cs"/>
            </a:rPr>
            <a:t>01.10.2001 bis 31.12.2005</a:t>
          </a:r>
        </a:p>
      </dgm:t>
    </dgm:pt>
    <dgm:pt modelId="{84520C3E-8071-40EE-B694-8F3706F8E90E}" type="parTrans" cxnId="{0B331FE4-A489-4AAF-BE07-F1B131F82C62}">
      <dgm:prSet/>
      <dgm:spPr/>
      <dgm:t>
        <a:bodyPr/>
        <a:lstStyle/>
        <a:p>
          <a:endParaRPr lang="de-DE" sz="1800" b="0"/>
        </a:p>
      </dgm:t>
    </dgm:pt>
    <dgm:pt modelId="{76C55A76-AE16-48F9-AE72-7F57857A64E4}" type="sibTrans" cxnId="{0B331FE4-A489-4AAF-BE07-F1B131F82C62}">
      <dgm:prSet/>
      <dgm:spPr>
        <a:solidFill>
          <a:srgbClr val="FFFFFF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066A9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de-DE" sz="1800" b="0">
            <a:solidFill>
              <a:srgbClr val="000066"/>
            </a:solidFill>
          </a:endParaRPr>
        </a:p>
      </dgm:t>
    </dgm:pt>
    <dgm:pt modelId="{5B0FD72A-31C7-4459-AA21-F7AA7B32A691}">
      <dgm:prSet phldrT="[Text]" custT="1"/>
      <dgm:spPr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rgbClr val="0066A9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 spcFirstLastPara="0" vert="horz" wrap="square" lIns="357342" tIns="45720" rIns="45720" bIns="45720" numCol="1" spcCol="1270" anchor="ctr" anchorCtr="0"/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1800" b="0" kern="1200" dirty="0">
              <a:solidFill>
                <a:srgbClr val="0066A9"/>
              </a:solidFill>
              <a:latin typeface="Arial Narrow"/>
              <a:ea typeface="+mn-ea"/>
              <a:cs typeface="+mn-cs"/>
            </a:rPr>
            <a:t>1. Anreizregulierungsperiode       01.01.2006 bis 31.12.2009</a:t>
          </a:r>
          <a:endParaRPr lang="de-DE" sz="1800" b="0" kern="1200" dirty="0">
            <a:solidFill>
              <a:srgbClr val="0066A9"/>
            </a:solidFill>
            <a:latin typeface="Arial Narrow"/>
            <a:ea typeface="+mn-ea"/>
            <a:cs typeface="+mn-cs"/>
          </a:endParaRPr>
        </a:p>
      </dgm:t>
    </dgm:pt>
    <dgm:pt modelId="{5B32F532-AD69-47BC-A15B-5A06F44EF949}" type="parTrans" cxnId="{21CD95C5-285D-49B5-9294-2127B9B0C470}">
      <dgm:prSet/>
      <dgm:spPr/>
      <dgm:t>
        <a:bodyPr/>
        <a:lstStyle/>
        <a:p>
          <a:endParaRPr lang="de-DE" sz="1800" b="0"/>
        </a:p>
      </dgm:t>
    </dgm:pt>
    <dgm:pt modelId="{1853736B-DF4C-493C-87E8-D714B0874465}" type="sibTrans" cxnId="{21CD95C5-285D-49B5-9294-2127B9B0C470}">
      <dgm:prSet/>
      <dgm:spPr/>
      <dgm:t>
        <a:bodyPr/>
        <a:lstStyle/>
        <a:p>
          <a:endParaRPr lang="de-DE" sz="1800" b="0"/>
        </a:p>
      </dgm:t>
    </dgm:pt>
    <dgm:pt modelId="{D668FE4F-DE16-44C4-8AED-A1159940B4A3}">
      <dgm:prSet phldrT="[Text]" custT="1"/>
      <dgm:spPr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rgbClr val="0066A9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 spcFirstLastPara="0" vert="horz" wrap="square" lIns="357342" tIns="45720" rIns="45720" bIns="45720" numCol="1" spcCol="1270" anchor="ctr" anchorCtr="0"/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b="0" kern="1200" dirty="0">
              <a:solidFill>
                <a:srgbClr val="0066A9"/>
              </a:solidFill>
              <a:latin typeface="Arial Narrow"/>
              <a:ea typeface="+mn-ea"/>
              <a:cs typeface="+mn-cs"/>
            </a:rPr>
            <a:t>2. Anreizregulierungsperiode</a:t>
          </a:r>
          <a:r>
            <a:rPr lang="de-DE" sz="1800" b="0" kern="1200" dirty="0">
              <a:solidFill>
                <a:srgbClr val="000066"/>
              </a:solidFill>
              <a:latin typeface="Arial Narrow"/>
              <a:ea typeface="+mn-ea"/>
              <a:cs typeface="+mn-cs"/>
            </a:rPr>
            <a:t>    </a:t>
          </a:r>
          <a:r>
            <a:rPr lang="de-DE" sz="1800" b="0" kern="1200" dirty="0">
              <a:solidFill>
                <a:srgbClr val="0066A9"/>
              </a:solidFill>
              <a:latin typeface="Arial Narrow"/>
              <a:ea typeface="+mn-ea"/>
              <a:cs typeface="+mn-cs"/>
            </a:rPr>
            <a:t>   01.01.2010 bis 31.12.2013</a:t>
          </a:r>
        </a:p>
      </dgm:t>
    </dgm:pt>
    <dgm:pt modelId="{0853C02F-05A6-44F9-8ECF-85617DD03368}" type="parTrans" cxnId="{ABB285E0-DA9D-41CB-A2FA-9BB074C5B61E}">
      <dgm:prSet/>
      <dgm:spPr/>
      <dgm:t>
        <a:bodyPr/>
        <a:lstStyle/>
        <a:p>
          <a:endParaRPr lang="de-DE" sz="1800" b="0"/>
        </a:p>
      </dgm:t>
    </dgm:pt>
    <dgm:pt modelId="{B34BEB11-97B4-48A4-BF11-4F9448BD433D}" type="sibTrans" cxnId="{ABB285E0-DA9D-41CB-A2FA-9BB074C5B61E}">
      <dgm:prSet/>
      <dgm:spPr/>
      <dgm:t>
        <a:bodyPr/>
        <a:lstStyle/>
        <a:p>
          <a:endParaRPr lang="de-DE" sz="1800" b="0"/>
        </a:p>
      </dgm:t>
    </dgm:pt>
    <dgm:pt modelId="{A6808DA6-B40F-4233-8630-85AC456B393F}">
      <dgm:prSet phldrT="[Text]" custT="1"/>
      <dgm:spPr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rgbClr val="0066A9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 spcFirstLastPara="0" vert="horz" wrap="square" lIns="357342" tIns="45720" rIns="45720" bIns="45720" numCol="1" spcCol="1270" anchor="ctr" anchorCtr="0"/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b="0" kern="1200" dirty="0">
              <a:solidFill>
                <a:srgbClr val="0066A9"/>
              </a:solidFill>
              <a:latin typeface="Arial Narrow"/>
              <a:ea typeface="+mn-ea"/>
              <a:cs typeface="+mn-cs"/>
            </a:rPr>
            <a:t>3. Anreizregulierungsperiode</a:t>
          </a:r>
          <a:r>
            <a:rPr lang="de-DE" sz="1800" b="0" kern="1200" dirty="0">
              <a:solidFill>
                <a:srgbClr val="000066"/>
              </a:solidFill>
              <a:latin typeface="Arial Narrow"/>
              <a:ea typeface="+mn-ea"/>
              <a:cs typeface="+mn-cs"/>
            </a:rPr>
            <a:t>   </a:t>
          </a:r>
          <a:r>
            <a:rPr lang="de-DE" sz="1800" b="0" kern="1200" dirty="0">
              <a:solidFill>
                <a:srgbClr val="0066A9"/>
              </a:solidFill>
              <a:latin typeface="Arial Narrow"/>
              <a:ea typeface="+mn-ea"/>
              <a:cs typeface="+mn-cs"/>
            </a:rPr>
            <a:t>     01.01.2014 bis 31.12.2018</a:t>
          </a:r>
        </a:p>
      </dgm:t>
    </dgm:pt>
    <dgm:pt modelId="{07C3BA99-8C27-4153-BF98-C3C3221D9DF0}" type="parTrans" cxnId="{4DC91B65-EB39-4017-B637-30D07A087DE6}">
      <dgm:prSet/>
      <dgm:spPr/>
      <dgm:t>
        <a:bodyPr/>
        <a:lstStyle/>
        <a:p>
          <a:endParaRPr lang="de-DE" sz="1800" b="0"/>
        </a:p>
      </dgm:t>
    </dgm:pt>
    <dgm:pt modelId="{6CBFF018-8320-4D06-B6A6-309ED50176AD}" type="sibTrans" cxnId="{4DC91B65-EB39-4017-B637-30D07A087DE6}">
      <dgm:prSet/>
      <dgm:spPr/>
      <dgm:t>
        <a:bodyPr/>
        <a:lstStyle/>
        <a:p>
          <a:endParaRPr lang="de-DE" sz="1800" b="0"/>
        </a:p>
      </dgm:t>
    </dgm:pt>
    <dgm:pt modelId="{23494299-69D1-4604-9B54-B0DEB47B03F8}">
      <dgm:prSet phldrT="[Text]" custT="1"/>
      <dgm:spPr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rgbClr val="0066A9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 spcFirstLastPara="0" vert="horz" wrap="square" lIns="357342" tIns="45720" rIns="45720" bIns="45720" numCol="1" spcCol="1270" anchor="ctr" anchorCtr="0"/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b="1" kern="1200" dirty="0">
              <a:solidFill>
                <a:srgbClr val="0066A9"/>
              </a:solidFill>
              <a:latin typeface="Arial Narrow"/>
              <a:ea typeface="+mn-ea"/>
              <a:cs typeface="+mn-cs"/>
            </a:rPr>
            <a:t>4. Anreizregulierungsperiode</a:t>
          </a:r>
          <a:r>
            <a:rPr lang="de-DE" sz="1800" b="1" kern="1200" dirty="0">
              <a:solidFill>
                <a:srgbClr val="000066"/>
              </a:solidFill>
              <a:latin typeface="Arial Narrow"/>
              <a:ea typeface="+mn-ea"/>
              <a:cs typeface="+mn-cs"/>
            </a:rPr>
            <a:t>    </a:t>
          </a:r>
          <a:r>
            <a:rPr lang="de-DE" sz="1800" b="1" kern="1200" dirty="0">
              <a:solidFill>
                <a:srgbClr val="0066A9"/>
              </a:solidFill>
              <a:latin typeface="Arial Narrow"/>
              <a:ea typeface="+mn-ea"/>
              <a:cs typeface="+mn-cs"/>
            </a:rPr>
            <a:t>         01.01.2019 bis 31.12.2023</a:t>
          </a:r>
        </a:p>
      </dgm:t>
    </dgm:pt>
    <dgm:pt modelId="{3B8B9F62-B9D6-49DD-8643-5AB21C4053D0}" type="parTrans" cxnId="{2E64A898-56F4-49C6-BE81-C64E61B2D125}">
      <dgm:prSet/>
      <dgm:spPr/>
      <dgm:t>
        <a:bodyPr/>
        <a:lstStyle/>
        <a:p>
          <a:endParaRPr lang="de-DE" sz="1800" b="0"/>
        </a:p>
      </dgm:t>
    </dgm:pt>
    <dgm:pt modelId="{83678DE1-7B05-4917-8CAB-74A6F17CE8F1}" type="sibTrans" cxnId="{2E64A898-56F4-49C6-BE81-C64E61B2D125}">
      <dgm:prSet/>
      <dgm:spPr/>
      <dgm:t>
        <a:bodyPr/>
        <a:lstStyle/>
        <a:p>
          <a:endParaRPr lang="de-DE" sz="1800" b="0"/>
        </a:p>
      </dgm:t>
    </dgm:pt>
    <dgm:pt modelId="{C5FC7C8A-8E13-498E-A990-99F93F86EB25}" type="pres">
      <dgm:prSet presAssocID="{E0AD4684-5462-4993-9BB7-A8AD96124BDC}" presName="Name0" presStyleCnt="0">
        <dgm:presLayoutVars>
          <dgm:chMax val="7"/>
          <dgm:chPref val="7"/>
          <dgm:dir/>
        </dgm:presLayoutVars>
      </dgm:prSet>
      <dgm:spPr/>
    </dgm:pt>
    <dgm:pt modelId="{AC2E65EF-6DE9-4890-844A-4233E6F9D865}" type="pres">
      <dgm:prSet presAssocID="{E0AD4684-5462-4993-9BB7-A8AD96124BDC}" presName="Name1" presStyleCnt="0"/>
      <dgm:spPr/>
    </dgm:pt>
    <dgm:pt modelId="{0D67C3DD-8D08-4561-AAD3-8AB2E5134B22}" type="pres">
      <dgm:prSet presAssocID="{E0AD4684-5462-4993-9BB7-A8AD96124BDC}" presName="cycle" presStyleCnt="0"/>
      <dgm:spPr/>
    </dgm:pt>
    <dgm:pt modelId="{84EBAB7B-64AD-45EC-B07A-2DCA662DE7BD}" type="pres">
      <dgm:prSet presAssocID="{E0AD4684-5462-4993-9BB7-A8AD96124BDC}" presName="srcNode" presStyleLbl="node1" presStyleIdx="0" presStyleCnt="5"/>
      <dgm:spPr/>
    </dgm:pt>
    <dgm:pt modelId="{D9B62B0D-CBD3-4108-B388-B024ACE8033F}" type="pres">
      <dgm:prSet presAssocID="{E0AD4684-5462-4993-9BB7-A8AD96124BDC}" presName="conn" presStyleLbl="parChTrans1D2" presStyleIdx="0" presStyleCnt="1"/>
      <dgm:spPr>
        <a:xfrm>
          <a:off x="-4069827" y="-624668"/>
          <a:ext cx="4849737" cy="4849737"/>
        </a:xfrm>
        <a:prstGeom prst="blockArc">
          <a:avLst>
            <a:gd name="adj1" fmla="val 18900000"/>
            <a:gd name="adj2" fmla="val 2700000"/>
            <a:gd name="adj3" fmla="val 445"/>
          </a:avLst>
        </a:prstGeom>
      </dgm:spPr>
    </dgm:pt>
    <dgm:pt modelId="{54C82CF0-AB00-4356-A530-45CF9A17818E}" type="pres">
      <dgm:prSet presAssocID="{E0AD4684-5462-4993-9BB7-A8AD96124BDC}" presName="extraNode" presStyleLbl="node1" presStyleIdx="0" presStyleCnt="5"/>
      <dgm:spPr/>
    </dgm:pt>
    <dgm:pt modelId="{689C4A5D-30EF-48C1-BAA2-7FAE023F803C}" type="pres">
      <dgm:prSet presAssocID="{E0AD4684-5462-4993-9BB7-A8AD96124BDC}" presName="dstNode" presStyleLbl="node1" presStyleIdx="0" presStyleCnt="5"/>
      <dgm:spPr/>
    </dgm:pt>
    <dgm:pt modelId="{B632C8CE-56B9-405C-9E3A-D72AA31A2DAB}" type="pres">
      <dgm:prSet presAssocID="{B715D557-FC46-438C-94A8-29B21D85ACCB}" presName="text_1" presStyleLbl="node1" presStyleIdx="0" presStyleCnt="5">
        <dgm:presLayoutVars>
          <dgm:bulletEnabled val="1"/>
        </dgm:presLayoutVars>
      </dgm:prSet>
      <dgm:spPr>
        <a:xfrm>
          <a:off x="341698" y="224952"/>
          <a:ext cx="7675332" cy="450194"/>
        </a:xfrm>
        <a:prstGeom prst="rect">
          <a:avLst/>
        </a:prstGeom>
      </dgm:spPr>
    </dgm:pt>
    <dgm:pt modelId="{665CD3DB-5EA4-4278-A410-D161CAC73D49}" type="pres">
      <dgm:prSet presAssocID="{B715D557-FC46-438C-94A8-29B21D85ACCB}" presName="accent_1" presStyleCnt="0"/>
      <dgm:spPr/>
    </dgm:pt>
    <dgm:pt modelId="{AD98CE8C-9BBD-415E-8EFB-C16A3066AADB}" type="pres">
      <dgm:prSet presAssocID="{B715D557-FC46-438C-94A8-29B21D85ACCB}" presName="accentRepeatNode" presStyleLbl="solidFgAcc1" presStyleIdx="0" presStyleCnt="5"/>
      <dgm:spPr>
        <a:xfrm>
          <a:off x="60327" y="168678"/>
          <a:ext cx="562742" cy="562742"/>
        </a:xfrm>
        <a:prstGeom prst="ellipse">
          <a:avLst/>
        </a:prstGeom>
        <a:solidFill>
          <a:srgbClr val="FFFFFF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066A9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  <dgm:pt modelId="{42934A4B-9692-4198-B007-ED0688A1031D}" type="pres">
      <dgm:prSet presAssocID="{5B0FD72A-31C7-4459-AA21-F7AA7B32A691}" presName="text_2" presStyleLbl="node1" presStyleIdx="1" presStyleCnt="5">
        <dgm:presLayoutVars>
          <dgm:bulletEnabled val="1"/>
        </dgm:presLayoutVars>
      </dgm:prSet>
      <dgm:spPr>
        <a:xfrm>
          <a:off x="664294" y="900027"/>
          <a:ext cx="7352736" cy="450194"/>
        </a:xfrm>
        <a:prstGeom prst="rect">
          <a:avLst/>
        </a:prstGeom>
      </dgm:spPr>
    </dgm:pt>
    <dgm:pt modelId="{F9AD1725-090D-43CE-A1E5-14616260894D}" type="pres">
      <dgm:prSet presAssocID="{5B0FD72A-31C7-4459-AA21-F7AA7B32A691}" presName="accent_2" presStyleCnt="0"/>
      <dgm:spPr/>
    </dgm:pt>
    <dgm:pt modelId="{2EC0B70E-6D3F-4555-8241-D17F33F1F792}" type="pres">
      <dgm:prSet presAssocID="{5B0FD72A-31C7-4459-AA21-F7AA7B32A691}" presName="accentRepeatNode" presStyleLbl="solidFgAcc1" presStyleIdx="1" presStyleCnt="5"/>
      <dgm:spPr>
        <a:xfrm>
          <a:off x="382923" y="843753"/>
          <a:ext cx="562742" cy="562742"/>
        </a:xfrm>
        <a:prstGeom prst="ellipse">
          <a:avLst/>
        </a:prstGeom>
        <a:solidFill>
          <a:srgbClr val="FFFFFF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066A9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  <dgm:pt modelId="{27B07133-2661-48F9-A7E3-426FE5D78441}" type="pres">
      <dgm:prSet presAssocID="{D668FE4F-DE16-44C4-8AED-A1159940B4A3}" presName="text_3" presStyleLbl="node1" presStyleIdx="2" presStyleCnt="5">
        <dgm:presLayoutVars>
          <dgm:bulletEnabled val="1"/>
        </dgm:presLayoutVars>
      </dgm:prSet>
      <dgm:spPr>
        <a:xfrm>
          <a:off x="763305" y="1575102"/>
          <a:ext cx="7253725" cy="450194"/>
        </a:xfrm>
        <a:prstGeom prst="rect">
          <a:avLst/>
        </a:prstGeom>
      </dgm:spPr>
    </dgm:pt>
    <dgm:pt modelId="{848E6A05-19FB-4EA7-9A50-45C9F9A21B42}" type="pres">
      <dgm:prSet presAssocID="{D668FE4F-DE16-44C4-8AED-A1159940B4A3}" presName="accent_3" presStyleCnt="0"/>
      <dgm:spPr/>
    </dgm:pt>
    <dgm:pt modelId="{3973F6B0-8825-4DFE-A6B7-D2F495A01F75}" type="pres">
      <dgm:prSet presAssocID="{D668FE4F-DE16-44C4-8AED-A1159940B4A3}" presName="accentRepeatNode" presStyleLbl="solidFgAcc1" presStyleIdx="2" presStyleCnt="5"/>
      <dgm:spPr>
        <a:xfrm>
          <a:off x="481934" y="1518828"/>
          <a:ext cx="562742" cy="562742"/>
        </a:xfrm>
        <a:prstGeom prst="ellipse">
          <a:avLst/>
        </a:prstGeom>
        <a:solidFill>
          <a:srgbClr val="FFFFFF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066A9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  <dgm:pt modelId="{7459B6FF-5ABF-42D2-8404-FFD8FB18710F}" type="pres">
      <dgm:prSet presAssocID="{A6808DA6-B40F-4233-8630-85AC456B393F}" presName="text_4" presStyleLbl="node1" presStyleIdx="3" presStyleCnt="5">
        <dgm:presLayoutVars>
          <dgm:bulletEnabled val="1"/>
        </dgm:presLayoutVars>
      </dgm:prSet>
      <dgm:spPr>
        <a:xfrm>
          <a:off x="664294" y="2250177"/>
          <a:ext cx="7352736" cy="450194"/>
        </a:xfrm>
        <a:prstGeom prst="rect">
          <a:avLst/>
        </a:prstGeom>
      </dgm:spPr>
    </dgm:pt>
    <dgm:pt modelId="{88955AA9-55BF-4737-9FBD-2D3FFB8A3D2D}" type="pres">
      <dgm:prSet presAssocID="{A6808DA6-B40F-4233-8630-85AC456B393F}" presName="accent_4" presStyleCnt="0"/>
      <dgm:spPr/>
    </dgm:pt>
    <dgm:pt modelId="{932CAFAE-A3A3-4540-9EAC-CFCA89E53285}" type="pres">
      <dgm:prSet presAssocID="{A6808DA6-B40F-4233-8630-85AC456B393F}" presName="accentRepeatNode" presStyleLbl="solidFgAcc1" presStyleIdx="3" presStyleCnt="5"/>
      <dgm:spPr>
        <a:xfrm>
          <a:off x="382923" y="2193903"/>
          <a:ext cx="562742" cy="562742"/>
        </a:xfrm>
        <a:prstGeom prst="ellipse">
          <a:avLst/>
        </a:prstGeom>
        <a:solidFill>
          <a:srgbClr val="FFFFFF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066A9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  <dgm:pt modelId="{EEDC977E-C8BF-4B07-85AF-8381F5305BAC}" type="pres">
      <dgm:prSet presAssocID="{23494299-69D1-4604-9B54-B0DEB47B03F8}" presName="text_5" presStyleLbl="node1" presStyleIdx="4" presStyleCnt="5">
        <dgm:presLayoutVars>
          <dgm:bulletEnabled val="1"/>
        </dgm:presLayoutVars>
      </dgm:prSet>
      <dgm:spPr>
        <a:xfrm>
          <a:off x="341698" y="2925252"/>
          <a:ext cx="7675332" cy="450194"/>
        </a:xfrm>
        <a:prstGeom prst="rect">
          <a:avLst/>
        </a:prstGeom>
      </dgm:spPr>
    </dgm:pt>
    <dgm:pt modelId="{05F24238-CBB9-43A3-A3D1-E0D710F2CECA}" type="pres">
      <dgm:prSet presAssocID="{23494299-69D1-4604-9B54-B0DEB47B03F8}" presName="accent_5" presStyleCnt="0"/>
      <dgm:spPr/>
    </dgm:pt>
    <dgm:pt modelId="{761617BE-28D6-430E-A3AD-F0BDA021C1FD}" type="pres">
      <dgm:prSet presAssocID="{23494299-69D1-4604-9B54-B0DEB47B03F8}" presName="accentRepeatNode" presStyleLbl="solidFgAcc1" presStyleIdx="4" presStyleCnt="5"/>
      <dgm:spPr/>
    </dgm:pt>
  </dgm:ptLst>
  <dgm:cxnLst>
    <dgm:cxn modelId="{0482E52D-5082-4B9A-842F-4A65EF7075C5}" type="presOf" srcId="{D668FE4F-DE16-44C4-8AED-A1159940B4A3}" destId="{27B07133-2661-48F9-A7E3-426FE5D78441}" srcOrd="0" destOrd="0" presId="urn:microsoft.com/office/officeart/2008/layout/VerticalCurvedList"/>
    <dgm:cxn modelId="{4DC91B65-EB39-4017-B637-30D07A087DE6}" srcId="{E0AD4684-5462-4993-9BB7-A8AD96124BDC}" destId="{A6808DA6-B40F-4233-8630-85AC456B393F}" srcOrd="3" destOrd="0" parTransId="{07C3BA99-8C27-4153-BF98-C3C3221D9DF0}" sibTransId="{6CBFF018-8320-4D06-B6A6-309ED50176AD}"/>
    <dgm:cxn modelId="{07081A4C-27BD-43F4-83B9-D53E3E56C5D5}" type="presOf" srcId="{E0AD4684-5462-4993-9BB7-A8AD96124BDC}" destId="{C5FC7C8A-8E13-498E-A990-99F93F86EB25}" srcOrd="0" destOrd="0" presId="urn:microsoft.com/office/officeart/2008/layout/VerticalCurvedList"/>
    <dgm:cxn modelId="{2DB0B24E-CDFF-4C34-A2D7-896DC0ECB0E4}" type="presOf" srcId="{B715D557-FC46-438C-94A8-29B21D85ACCB}" destId="{B632C8CE-56B9-405C-9E3A-D72AA31A2DAB}" srcOrd="0" destOrd="0" presId="urn:microsoft.com/office/officeart/2008/layout/VerticalCurvedList"/>
    <dgm:cxn modelId="{52950076-8BA9-4C70-84BE-7871E1C17E7D}" type="presOf" srcId="{5B0FD72A-31C7-4459-AA21-F7AA7B32A691}" destId="{42934A4B-9692-4198-B007-ED0688A1031D}" srcOrd="0" destOrd="0" presId="urn:microsoft.com/office/officeart/2008/layout/VerticalCurvedList"/>
    <dgm:cxn modelId="{45B0B692-69B6-49A0-A625-A513C33A4FA5}" type="presOf" srcId="{23494299-69D1-4604-9B54-B0DEB47B03F8}" destId="{EEDC977E-C8BF-4B07-85AF-8381F5305BAC}" srcOrd="0" destOrd="0" presId="urn:microsoft.com/office/officeart/2008/layout/VerticalCurvedList"/>
    <dgm:cxn modelId="{2E64A898-56F4-49C6-BE81-C64E61B2D125}" srcId="{E0AD4684-5462-4993-9BB7-A8AD96124BDC}" destId="{23494299-69D1-4604-9B54-B0DEB47B03F8}" srcOrd="4" destOrd="0" parTransId="{3B8B9F62-B9D6-49DD-8643-5AB21C4053D0}" sibTransId="{83678DE1-7B05-4917-8CAB-74A6F17CE8F1}"/>
    <dgm:cxn modelId="{57A9F49F-26F9-4E8F-ABFE-4D7B26E2BC65}" type="presOf" srcId="{A6808DA6-B40F-4233-8630-85AC456B393F}" destId="{7459B6FF-5ABF-42D2-8404-FFD8FB18710F}" srcOrd="0" destOrd="0" presId="urn:microsoft.com/office/officeart/2008/layout/VerticalCurvedList"/>
    <dgm:cxn modelId="{21CD95C5-285D-49B5-9294-2127B9B0C470}" srcId="{E0AD4684-5462-4993-9BB7-A8AD96124BDC}" destId="{5B0FD72A-31C7-4459-AA21-F7AA7B32A691}" srcOrd="1" destOrd="0" parTransId="{5B32F532-AD69-47BC-A15B-5A06F44EF949}" sibTransId="{1853736B-DF4C-493C-87E8-D714B0874465}"/>
    <dgm:cxn modelId="{ABB285E0-DA9D-41CB-A2FA-9BB074C5B61E}" srcId="{E0AD4684-5462-4993-9BB7-A8AD96124BDC}" destId="{D668FE4F-DE16-44C4-8AED-A1159940B4A3}" srcOrd="2" destOrd="0" parTransId="{0853C02F-05A6-44F9-8ECF-85617DD03368}" sibTransId="{B34BEB11-97B4-48A4-BF11-4F9448BD433D}"/>
    <dgm:cxn modelId="{0B331FE4-A489-4AAF-BE07-F1B131F82C62}" srcId="{E0AD4684-5462-4993-9BB7-A8AD96124BDC}" destId="{B715D557-FC46-438C-94A8-29B21D85ACCB}" srcOrd="0" destOrd="0" parTransId="{84520C3E-8071-40EE-B694-8F3706F8E90E}" sibTransId="{76C55A76-AE16-48F9-AE72-7F57857A64E4}"/>
    <dgm:cxn modelId="{CD18CFFC-EC3D-43DB-9841-53DDEFD42C16}" type="presOf" srcId="{76C55A76-AE16-48F9-AE72-7F57857A64E4}" destId="{D9B62B0D-CBD3-4108-B388-B024ACE8033F}" srcOrd="0" destOrd="0" presId="urn:microsoft.com/office/officeart/2008/layout/VerticalCurvedList"/>
    <dgm:cxn modelId="{A5A3B097-7C36-4D85-B46E-2CA8B2C87566}" type="presParOf" srcId="{C5FC7C8A-8E13-498E-A990-99F93F86EB25}" destId="{AC2E65EF-6DE9-4890-844A-4233E6F9D865}" srcOrd="0" destOrd="0" presId="urn:microsoft.com/office/officeart/2008/layout/VerticalCurvedList"/>
    <dgm:cxn modelId="{89D4EFCD-080D-4E6E-8357-6F573B6F93D8}" type="presParOf" srcId="{AC2E65EF-6DE9-4890-844A-4233E6F9D865}" destId="{0D67C3DD-8D08-4561-AAD3-8AB2E5134B22}" srcOrd="0" destOrd="0" presId="urn:microsoft.com/office/officeart/2008/layout/VerticalCurvedList"/>
    <dgm:cxn modelId="{0932BA4A-CD47-450B-88E3-7D5C518484AF}" type="presParOf" srcId="{0D67C3DD-8D08-4561-AAD3-8AB2E5134B22}" destId="{84EBAB7B-64AD-45EC-B07A-2DCA662DE7BD}" srcOrd="0" destOrd="0" presId="urn:microsoft.com/office/officeart/2008/layout/VerticalCurvedList"/>
    <dgm:cxn modelId="{7BE70784-B272-40FF-9DD6-446571137434}" type="presParOf" srcId="{0D67C3DD-8D08-4561-AAD3-8AB2E5134B22}" destId="{D9B62B0D-CBD3-4108-B388-B024ACE8033F}" srcOrd="1" destOrd="0" presId="urn:microsoft.com/office/officeart/2008/layout/VerticalCurvedList"/>
    <dgm:cxn modelId="{B7A8440F-24A2-4755-943B-7B42B280F04B}" type="presParOf" srcId="{0D67C3DD-8D08-4561-AAD3-8AB2E5134B22}" destId="{54C82CF0-AB00-4356-A530-45CF9A17818E}" srcOrd="2" destOrd="0" presId="urn:microsoft.com/office/officeart/2008/layout/VerticalCurvedList"/>
    <dgm:cxn modelId="{E1120563-D2E2-4727-A374-ACEB57901158}" type="presParOf" srcId="{0D67C3DD-8D08-4561-AAD3-8AB2E5134B22}" destId="{689C4A5D-30EF-48C1-BAA2-7FAE023F803C}" srcOrd="3" destOrd="0" presId="urn:microsoft.com/office/officeart/2008/layout/VerticalCurvedList"/>
    <dgm:cxn modelId="{8F755774-F75E-4E12-A78D-0DF70D04FEBF}" type="presParOf" srcId="{AC2E65EF-6DE9-4890-844A-4233E6F9D865}" destId="{B632C8CE-56B9-405C-9E3A-D72AA31A2DAB}" srcOrd="1" destOrd="0" presId="urn:microsoft.com/office/officeart/2008/layout/VerticalCurvedList"/>
    <dgm:cxn modelId="{2B0849AA-33F4-46F5-B3EB-8453E16FCB6F}" type="presParOf" srcId="{AC2E65EF-6DE9-4890-844A-4233E6F9D865}" destId="{665CD3DB-5EA4-4278-A410-D161CAC73D49}" srcOrd="2" destOrd="0" presId="urn:microsoft.com/office/officeart/2008/layout/VerticalCurvedList"/>
    <dgm:cxn modelId="{C33FF58E-1367-4C6C-BD7B-C3BACE712EC0}" type="presParOf" srcId="{665CD3DB-5EA4-4278-A410-D161CAC73D49}" destId="{AD98CE8C-9BBD-415E-8EFB-C16A3066AADB}" srcOrd="0" destOrd="0" presId="urn:microsoft.com/office/officeart/2008/layout/VerticalCurvedList"/>
    <dgm:cxn modelId="{58673A2E-1F37-471F-B3FD-AE6751FE914C}" type="presParOf" srcId="{AC2E65EF-6DE9-4890-844A-4233E6F9D865}" destId="{42934A4B-9692-4198-B007-ED0688A1031D}" srcOrd="3" destOrd="0" presId="urn:microsoft.com/office/officeart/2008/layout/VerticalCurvedList"/>
    <dgm:cxn modelId="{E54F2CB4-B0FB-471C-9081-7911130DEE39}" type="presParOf" srcId="{AC2E65EF-6DE9-4890-844A-4233E6F9D865}" destId="{F9AD1725-090D-43CE-A1E5-14616260894D}" srcOrd="4" destOrd="0" presId="urn:microsoft.com/office/officeart/2008/layout/VerticalCurvedList"/>
    <dgm:cxn modelId="{DC725A2C-AC54-4B40-ACA6-9C5AA94B33E8}" type="presParOf" srcId="{F9AD1725-090D-43CE-A1E5-14616260894D}" destId="{2EC0B70E-6D3F-4555-8241-D17F33F1F792}" srcOrd="0" destOrd="0" presId="urn:microsoft.com/office/officeart/2008/layout/VerticalCurvedList"/>
    <dgm:cxn modelId="{DF60B5A9-251F-4A85-9706-7B749569E71D}" type="presParOf" srcId="{AC2E65EF-6DE9-4890-844A-4233E6F9D865}" destId="{27B07133-2661-48F9-A7E3-426FE5D78441}" srcOrd="5" destOrd="0" presId="urn:microsoft.com/office/officeart/2008/layout/VerticalCurvedList"/>
    <dgm:cxn modelId="{99F9FCA8-50BE-4AB6-8581-1AB785837732}" type="presParOf" srcId="{AC2E65EF-6DE9-4890-844A-4233E6F9D865}" destId="{848E6A05-19FB-4EA7-9A50-45C9F9A21B42}" srcOrd="6" destOrd="0" presId="urn:microsoft.com/office/officeart/2008/layout/VerticalCurvedList"/>
    <dgm:cxn modelId="{FBEAE3D2-F4F2-412E-96D1-6E9FD1AAE272}" type="presParOf" srcId="{848E6A05-19FB-4EA7-9A50-45C9F9A21B42}" destId="{3973F6B0-8825-4DFE-A6B7-D2F495A01F75}" srcOrd="0" destOrd="0" presId="urn:microsoft.com/office/officeart/2008/layout/VerticalCurvedList"/>
    <dgm:cxn modelId="{9B0CE4DE-4C5C-4F88-BFB0-0FE431792765}" type="presParOf" srcId="{AC2E65EF-6DE9-4890-844A-4233E6F9D865}" destId="{7459B6FF-5ABF-42D2-8404-FFD8FB18710F}" srcOrd="7" destOrd="0" presId="urn:microsoft.com/office/officeart/2008/layout/VerticalCurvedList"/>
    <dgm:cxn modelId="{9E8DBB5F-6267-4FE9-9A45-004B956451F5}" type="presParOf" srcId="{AC2E65EF-6DE9-4890-844A-4233E6F9D865}" destId="{88955AA9-55BF-4737-9FBD-2D3FFB8A3D2D}" srcOrd="8" destOrd="0" presId="urn:microsoft.com/office/officeart/2008/layout/VerticalCurvedList"/>
    <dgm:cxn modelId="{A6A74EB6-38AA-4653-B3A6-9838E1116454}" type="presParOf" srcId="{88955AA9-55BF-4737-9FBD-2D3FFB8A3D2D}" destId="{932CAFAE-A3A3-4540-9EAC-CFCA89E53285}" srcOrd="0" destOrd="0" presId="urn:microsoft.com/office/officeart/2008/layout/VerticalCurvedList"/>
    <dgm:cxn modelId="{49A6ACDA-F9C6-4173-B887-0D0A3ED71245}" type="presParOf" srcId="{AC2E65EF-6DE9-4890-844A-4233E6F9D865}" destId="{EEDC977E-C8BF-4B07-85AF-8381F5305BAC}" srcOrd="9" destOrd="0" presId="urn:microsoft.com/office/officeart/2008/layout/VerticalCurvedList"/>
    <dgm:cxn modelId="{ED16D84D-2733-4C65-846B-ADDEE9881706}" type="presParOf" srcId="{AC2E65EF-6DE9-4890-844A-4233E6F9D865}" destId="{05F24238-CBB9-43A3-A3D1-E0D710F2CECA}" srcOrd="10" destOrd="0" presId="urn:microsoft.com/office/officeart/2008/layout/VerticalCurvedList"/>
    <dgm:cxn modelId="{0F608DF4-D515-460A-B2C0-5DA8F7C6550C}" type="presParOf" srcId="{05F24238-CBB9-43A3-A3D1-E0D710F2CECA}" destId="{761617BE-28D6-430E-A3AD-F0BDA021C1FD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B62B0D-CBD3-4108-B388-B024ACE8033F}">
      <dsp:nvSpPr>
        <dsp:cNvPr id="0" name=""/>
        <dsp:cNvSpPr/>
      </dsp:nvSpPr>
      <dsp:spPr>
        <a:xfrm>
          <a:off x="-3898764" y="-598662"/>
          <a:ext cx="4646527" cy="4646527"/>
        </a:xfrm>
        <a:prstGeom prst="blockArc">
          <a:avLst>
            <a:gd name="adj1" fmla="val 18900000"/>
            <a:gd name="adj2" fmla="val 2700000"/>
            <a:gd name="adj3" fmla="val 445"/>
          </a:avLst>
        </a:prstGeom>
        <a:solidFill>
          <a:srgbClr val="FFFFFF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066A9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32C8CE-56B9-405C-9E3A-D72AA31A2DAB}">
      <dsp:nvSpPr>
        <dsp:cNvPr id="0" name=""/>
        <dsp:cNvSpPr/>
      </dsp:nvSpPr>
      <dsp:spPr>
        <a:xfrm>
          <a:off x="327727" y="215506"/>
          <a:ext cx="7691692" cy="431288"/>
        </a:xfrm>
        <a:prstGeom prst="rect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rgbClr val="0066A9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42335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1800" b="0" kern="1200" dirty="0">
              <a:solidFill>
                <a:schemeClr val="accent1"/>
              </a:solidFill>
            </a:rPr>
            <a:t>Kosten-Plus Regulierung                  </a:t>
          </a:r>
          <a:r>
            <a:rPr lang="de-AT" sz="1800" b="0" kern="1200" dirty="0">
              <a:solidFill>
                <a:schemeClr val="accent1"/>
              </a:solidFill>
              <a:latin typeface="+mn-lt"/>
              <a:ea typeface="+mn-ea"/>
              <a:cs typeface="+mn-cs"/>
            </a:rPr>
            <a:t>01.10.2001 bis 31.12.2005</a:t>
          </a:r>
        </a:p>
      </dsp:txBody>
      <dsp:txXfrm>
        <a:off x="327727" y="215506"/>
        <a:ext cx="7691692" cy="431288"/>
      </dsp:txXfrm>
    </dsp:sp>
    <dsp:sp modelId="{AD98CE8C-9BBD-415E-8EFB-C16A3066AADB}">
      <dsp:nvSpPr>
        <dsp:cNvPr id="0" name=""/>
        <dsp:cNvSpPr/>
      </dsp:nvSpPr>
      <dsp:spPr>
        <a:xfrm>
          <a:off x="58172" y="161595"/>
          <a:ext cx="539110" cy="539110"/>
        </a:xfrm>
        <a:prstGeom prst="ellipse">
          <a:avLst/>
        </a:prstGeom>
        <a:solidFill>
          <a:srgbClr val="FFFFFF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066A9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934A4B-9692-4198-B007-ED0688A1031D}">
      <dsp:nvSpPr>
        <dsp:cNvPr id="0" name=""/>
        <dsp:cNvSpPr/>
      </dsp:nvSpPr>
      <dsp:spPr>
        <a:xfrm>
          <a:off x="636775" y="862231"/>
          <a:ext cx="7382643" cy="431288"/>
        </a:xfrm>
        <a:prstGeom prst="rect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rgbClr val="0066A9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57342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1800" b="0" kern="1200" dirty="0">
              <a:solidFill>
                <a:srgbClr val="0066A9"/>
              </a:solidFill>
              <a:latin typeface="Arial Narrow"/>
              <a:ea typeface="+mn-ea"/>
              <a:cs typeface="+mn-cs"/>
            </a:rPr>
            <a:t>1. Anreizregulierungsperiode       01.01.2006 bis 31.12.2009</a:t>
          </a:r>
          <a:endParaRPr lang="de-DE" sz="1800" b="0" kern="1200" dirty="0">
            <a:solidFill>
              <a:srgbClr val="0066A9"/>
            </a:solidFill>
            <a:latin typeface="Arial Narrow"/>
            <a:ea typeface="+mn-ea"/>
            <a:cs typeface="+mn-cs"/>
          </a:endParaRPr>
        </a:p>
      </dsp:txBody>
      <dsp:txXfrm>
        <a:off x="636775" y="862231"/>
        <a:ext cx="7382643" cy="431288"/>
      </dsp:txXfrm>
    </dsp:sp>
    <dsp:sp modelId="{2EC0B70E-6D3F-4555-8241-D17F33F1F792}">
      <dsp:nvSpPr>
        <dsp:cNvPr id="0" name=""/>
        <dsp:cNvSpPr/>
      </dsp:nvSpPr>
      <dsp:spPr>
        <a:xfrm>
          <a:off x="367220" y="808320"/>
          <a:ext cx="539110" cy="539110"/>
        </a:xfrm>
        <a:prstGeom prst="ellipse">
          <a:avLst/>
        </a:prstGeom>
        <a:solidFill>
          <a:srgbClr val="FFFFFF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066A9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B07133-2661-48F9-A7E3-426FE5D78441}">
      <dsp:nvSpPr>
        <dsp:cNvPr id="0" name=""/>
        <dsp:cNvSpPr/>
      </dsp:nvSpPr>
      <dsp:spPr>
        <a:xfrm>
          <a:off x="731628" y="1508956"/>
          <a:ext cx="7287790" cy="431288"/>
        </a:xfrm>
        <a:prstGeom prst="rect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rgbClr val="0066A9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57342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b="0" kern="1200" dirty="0">
              <a:solidFill>
                <a:srgbClr val="0066A9"/>
              </a:solidFill>
              <a:latin typeface="Arial Narrow"/>
              <a:ea typeface="+mn-ea"/>
              <a:cs typeface="+mn-cs"/>
            </a:rPr>
            <a:t>2. Anreizregulierungsperiode</a:t>
          </a:r>
          <a:r>
            <a:rPr lang="de-DE" sz="1800" b="0" kern="1200" dirty="0">
              <a:solidFill>
                <a:srgbClr val="000066"/>
              </a:solidFill>
              <a:latin typeface="Arial Narrow"/>
              <a:ea typeface="+mn-ea"/>
              <a:cs typeface="+mn-cs"/>
            </a:rPr>
            <a:t>    </a:t>
          </a:r>
          <a:r>
            <a:rPr lang="de-DE" sz="1800" b="0" kern="1200" dirty="0">
              <a:solidFill>
                <a:srgbClr val="0066A9"/>
              </a:solidFill>
              <a:latin typeface="Arial Narrow"/>
              <a:ea typeface="+mn-ea"/>
              <a:cs typeface="+mn-cs"/>
            </a:rPr>
            <a:t>   01.01.2010 bis 31.12.2013</a:t>
          </a:r>
        </a:p>
      </dsp:txBody>
      <dsp:txXfrm>
        <a:off x="731628" y="1508956"/>
        <a:ext cx="7287790" cy="431288"/>
      </dsp:txXfrm>
    </dsp:sp>
    <dsp:sp modelId="{3973F6B0-8825-4DFE-A6B7-D2F495A01F75}">
      <dsp:nvSpPr>
        <dsp:cNvPr id="0" name=""/>
        <dsp:cNvSpPr/>
      </dsp:nvSpPr>
      <dsp:spPr>
        <a:xfrm>
          <a:off x="462073" y="1455045"/>
          <a:ext cx="539110" cy="539110"/>
        </a:xfrm>
        <a:prstGeom prst="ellipse">
          <a:avLst/>
        </a:prstGeom>
        <a:solidFill>
          <a:srgbClr val="FFFFFF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066A9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59B6FF-5ABF-42D2-8404-FFD8FB18710F}">
      <dsp:nvSpPr>
        <dsp:cNvPr id="0" name=""/>
        <dsp:cNvSpPr/>
      </dsp:nvSpPr>
      <dsp:spPr>
        <a:xfrm>
          <a:off x="636775" y="2155682"/>
          <a:ext cx="7382643" cy="431288"/>
        </a:xfrm>
        <a:prstGeom prst="rect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rgbClr val="0066A9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57342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b="0" kern="1200" dirty="0">
              <a:solidFill>
                <a:srgbClr val="0066A9"/>
              </a:solidFill>
              <a:latin typeface="Arial Narrow"/>
              <a:ea typeface="+mn-ea"/>
              <a:cs typeface="+mn-cs"/>
            </a:rPr>
            <a:t>3. Anreizregulierungsperiode</a:t>
          </a:r>
          <a:r>
            <a:rPr lang="de-DE" sz="1800" b="0" kern="1200" dirty="0">
              <a:solidFill>
                <a:srgbClr val="000066"/>
              </a:solidFill>
              <a:latin typeface="Arial Narrow"/>
              <a:ea typeface="+mn-ea"/>
              <a:cs typeface="+mn-cs"/>
            </a:rPr>
            <a:t>   </a:t>
          </a:r>
          <a:r>
            <a:rPr lang="de-DE" sz="1800" b="0" kern="1200" dirty="0">
              <a:solidFill>
                <a:srgbClr val="0066A9"/>
              </a:solidFill>
              <a:latin typeface="Arial Narrow"/>
              <a:ea typeface="+mn-ea"/>
              <a:cs typeface="+mn-cs"/>
            </a:rPr>
            <a:t>     01.01.2014 bis 31.12.2018</a:t>
          </a:r>
        </a:p>
      </dsp:txBody>
      <dsp:txXfrm>
        <a:off x="636775" y="2155682"/>
        <a:ext cx="7382643" cy="431288"/>
      </dsp:txXfrm>
    </dsp:sp>
    <dsp:sp modelId="{932CAFAE-A3A3-4540-9EAC-CFCA89E53285}">
      <dsp:nvSpPr>
        <dsp:cNvPr id="0" name=""/>
        <dsp:cNvSpPr/>
      </dsp:nvSpPr>
      <dsp:spPr>
        <a:xfrm>
          <a:off x="367220" y="2101771"/>
          <a:ext cx="539110" cy="539110"/>
        </a:xfrm>
        <a:prstGeom prst="ellipse">
          <a:avLst/>
        </a:prstGeom>
        <a:solidFill>
          <a:srgbClr val="FFFFFF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0066A9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DC977E-C8BF-4B07-85AF-8381F5305BAC}">
      <dsp:nvSpPr>
        <dsp:cNvPr id="0" name=""/>
        <dsp:cNvSpPr/>
      </dsp:nvSpPr>
      <dsp:spPr>
        <a:xfrm>
          <a:off x="327727" y="2802407"/>
          <a:ext cx="7691692" cy="431288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rgbClr val="0066A9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57342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800" b="1" kern="1200" dirty="0">
              <a:solidFill>
                <a:srgbClr val="0066A9"/>
              </a:solidFill>
              <a:latin typeface="Arial Narrow"/>
              <a:ea typeface="+mn-ea"/>
              <a:cs typeface="+mn-cs"/>
            </a:rPr>
            <a:t>4. Anreizregulierungsperiode</a:t>
          </a:r>
          <a:r>
            <a:rPr lang="de-DE" sz="1800" b="1" kern="1200" dirty="0">
              <a:solidFill>
                <a:srgbClr val="000066"/>
              </a:solidFill>
              <a:latin typeface="Arial Narrow"/>
              <a:ea typeface="+mn-ea"/>
              <a:cs typeface="+mn-cs"/>
            </a:rPr>
            <a:t>    </a:t>
          </a:r>
          <a:r>
            <a:rPr lang="de-DE" sz="1800" b="1" kern="1200" dirty="0">
              <a:solidFill>
                <a:srgbClr val="0066A9"/>
              </a:solidFill>
              <a:latin typeface="Arial Narrow"/>
              <a:ea typeface="+mn-ea"/>
              <a:cs typeface="+mn-cs"/>
            </a:rPr>
            <a:t>         01.01.2019 bis 31.12.2023</a:t>
          </a:r>
        </a:p>
      </dsp:txBody>
      <dsp:txXfrm>
        <a:off x="327727" y="2802407"/>
        <a:ext cx="7691692" cy="431288"/>
      </dsp:txXfrm>
    </dsp:sp>
    <dsp:sp modelId="{761617BE-28D6-430E-A3AD-F0BDA021C1FD}">
      <dsp:nvSpPr>
        <dsp:cNvPr id="0" name=""/>
        <dsp:cNvSpPr/>
      </dsp:nvSpPr>
      <dsp:spPr>
        <a:xfrm>
          <a:off x="58172" y="2748496"/>
          <a:ext cx="539110" cy="53911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CF5D56-327A-43CF-BEE1-725231320A40}" type="datetimeFigureOut">
              <a:rPr lang="de-DE" smtClean="0"/>
              <a:t>02.09.2021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B0655C-32E6-41D9-9303-233B0CBBBB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87558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332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6332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93CFE237-840E-452E-B600-C4B5ED2D8040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6" rIns="91413" bIns="45706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13" tIns="45706" rIns="91413" bIns="45706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A1DA138A-303C-4971-9B82-A90D71EC9729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2442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DA138A-303C-4971-9B82-A90D71EC9729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26077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DA138A-303C-4971-9B82-A90D71EC9729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09422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DA138A-303C-4971-9B82-A90D71EC972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51258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sz="1100" dirty="0">
              <a:latin typeface="+mj-lt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DA138A-303C-4971-9B82-A90D71EC9729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49962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DA138A-303C-4971-9B82-A90D71EC9729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62490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sz="1100" dirty="0">
              <a:latin typeface="+mj-lt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DA138A-303C-4971-9B82-A90D71EC9729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50094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A138A-303C-4971-9B82-A90D71EC9729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39627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DA138A-303C-4971-9B82-A90D71EC9729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0430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4.bin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4.bin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4.bin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4.bin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4.bin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4.bin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4.bin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4.bin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4.bin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4.bin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5" Type="http://schemas.openxmlformats.org/officeDocument/2006/relationships/image" Target="../media/image5.jpg"/><Relationship Id="rId4" Type="http://schemas.openxmlformats.org/officeDocument/2006/relationships/image" Target="../media/image4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4.xml"/><Relationship Id="rId1" Type="http://schemas.openxmlformats.org/officeDocument/2006/relationships/tags" Target="../tags/tag33.x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2.bin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image" Target="../media/image2.png"/><Relationship Id="rId5" Type="http://schemas.openxmlformats.org/officeDocument/2006/relationships/image" Target="../media/image4.emf"/><Relationship Id="rId4" Type="http://schemas.openxmlformats.org/officeDocument/2006/relationships/oleObject" Target="../embeddings/oleObject5.bin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2.png"/><Relationship Id="rId5" Type="http://schemas.openxmlformats.org/officeDocument/2006/relationships/image" Target="../media/image4.emf"/><Relationship Id="rId4" Type="http://schemas.openxmlformats.org/officeDocument/2006/relationships/oleObject" Target="../embeddings/oleObject5.bin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5" Type="http://schemas.openxmlformats.org/officeDocument/2006/relationships/image" Target="../media/image6.png"/><Relationship Id="rId4" Type="http://schemas.openxmlformats.org/officeDocument/2006/relationships/image" Target="../media/image4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5" Type="http://schemas.openxmlformats.org/officeDocument/2006/relationships/image" Target="../media/image7.png"/><Relationship Id="rId4" Type="http://schemas.openxmlformats.org/officeDocument/2006/relationships/image" Target="../media/image4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5" Type="http://schemas.openxmlformats.org/officeDocument/2006/relationships/image" Target="../media/image8.png"/><Relationship Id="rId4" Type="http://schemas.openxmlformats.org/officeDocument/2006/relationships/image" Target="../media/image4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4" Type="http://schemas.openxmlformats.org/officeDocument/2006/relationships/image" Target="../media/image4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Relationship Id="rId4" Type="http://schemas.openxmlformats.org/officeDocument/2006/relationships/image" Target="../media/image4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4.bin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4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6048375" y="4068000"/>
            <a:ext cx="2771774" cy="772288"/>
          </a:xfrm>
        </p:spPr>
        <p:txBody>
          <a:bodyPr lIns="0" tIns="0" rIns="0" bIns="0" anchor="ctr"/>
          <a:lstStyle>
            <a:lvl1pPr marL="0" indent="0" algn="r">
              <a:spcBef>
                <a:spcPts val="0"/>
              </a:spcBef>
              <a:buNone/>
              <a:defRPr sz="2000">
                <a:solidFill>
                  <a:schemeClr val="accent1"/>
                </a:solidFill>
                <a:latin typeface="+mj-lt"/>
                <a:cs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AT" noProof="0" dirty="0"/>
              <a:t>DD. MMMMM 2018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4021281"/>
          </a:xfrm>
          <a:prstGeom prst="rect">
            <a:avLst/>
          </a:prstGeom>
          <a:solidFill>
            <a:srgbClr val="0066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1350"/>
          </a:p>
        </p:txBody>
      </p:sp>
      <p:pic>
        <p:nvPicPr>
          <p:cNvPr id="6" name="Grafik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0797" y="782052"/>
            <a:ext cx="3422406" cy="900000"/>
          </a:xfrm>
          <a:prstGeom prst="rect">
            <a:avLst/>
          </a:prstGeom>
        </p:spPr>
      </p:pic>
      <p:sp>
        <p:nvSpPr>
          <p:cNvPr id="11" name="Titel 10"/>
          <p:cNvSpPr>
            <a:spLocks noGrp="1"/>
          </p:cNvSpPr>
          <p:nvPr>
            <p:ph type="title" hasCustomPrompt="1"/>
          </p:nvPr>
        </p:nvSpPr>
        <p:spPr>
          <a:xfrm>
            <a:off x="575556" y="2211710"/>
            <a:ext cx="7992888" cy="1203324"/>
          </a:xfrm>
        </p:spPr>
        <p:txBody>
          <a:bodyPr lIns="0" tIns="0" rIns="0" bIns="0" anchor="ctr" anchorCtr="1">
            <a:noAutofit/>
          </a:bodyPr>
          <a:lstStyle>
            <a:lvl1pPr>
              <a:defRPr sz="320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de-DE" dirty="0"/>
              <a:t>Mustertitel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0" hasCustomPrompt="1"/>
          </p:nvPr>
        </p:nvSpPr>
        <p:spPr>
          <a:xfrm>
            <a:off x="323850" y="4068764"/>
            <a:ext cx="5653088" cy="771524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defRPr sz="2000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de-AT" noProof="0" dirty="0"/>
              <a:t>Dr. Mag. Muster Mustermann</a:t>
            </a:r>
          </a:p>
        </p:txBody>
      </p:sp>
    </p:spTree>
    <p:extLst>
      <p:ext uri="{BB962C8B-B14F-4D97-AF65-F5344CB8AC3E}">
        <p14:creationId xmlns:p14="http://schemas.microsoft.com/office/powerpoint/2010/main" val="41144627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4">
          <p15:clr>
            <a:srgbClr val="FBAE40"/>
          </p15:clr>
        </p15:guide>
        <p15:guide id="4" pos="5556">
          <p15:clr>
            <a:srgbClr val="FBAE40"/>
          </p15:clr>
        </p15:guide>
        <p15:guide id="5" orient="horz" pos="3049">
          <p15:clr>
            <a:srgbClr val="FBAE40"/>
          </p15:clr>
        </p15:guide>
        <p15:guide id="6" orient="horz" pos="19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- 2-zeiliger Titel - l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324000" y="194400"/>
            <a:ext cx="6660268" cy="360000"/>
          </a:xfrm>
          <a:prstGeom prst="rect">
            <a:avLst/>
          </a:prstGeom>
        </p:spPr>
        <p:txBody>
          <a:bodyPr lIns="0" tIns="0" rIns="0" bIns="36000" anchor="ctr"/>
          <a:lstStyle>
            <a:lvl1pPr>
              <a:lnSpc>
                <a:spcPct val="100000"/>
              </a:lnSpc>
              <a:defRPr sz="2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AT" noProof="0" dirty="0"/>
              <a:t>Mustertitel</a:t>
            </a:r>
          </a:p>
        </p:txBody>
      </p:sp>
      <p:sp>
        <p:nvSpPr>
          <p:cNvPr id="8" name="Inhaltsplatzhalter 7"/>
          <p:cNvSpPr>
            <a:spLocks noGrp="1"/>
          </p:cNvSpPr>
          <p:nvPr>
            <p:ph sz="quarter" idx="10" hasCustomPrompt="1"/>
          </p:nvPr>
        </p:nvSpPr>
        <p:spPr>
          <a:xfrm>
            <a:off x="323847" y="1058864"/>
            <a:ext cx="8496303" cy="3636962"/>
          </a:xfrm>
          <a:prstGeom prst="rect">
            <a:avLst/>
          </a:prstGeom>
        </p:spPr>
        <p:txBody>
          <a:bodyPr lIns="0" tIns="0" rIns="0" bIns="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 - Muster</a:t>
            </a:r>
          </a:p>
          <a:p>
            <a:pPr lvl="2"/>
            <a:r>
              <a:rPr lang="de-DE" dirty="0"/>
              <a:t>Dritte Ebene - Muster</a:t>
            </a:r>
          </a:p>
          <a:p>
            <a:pPr lvl="3"/>
            <a:r>
              <a:rPr lang="de-DE" dirty="0"/>
              <a:t>Vierte Ebene - Muster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12" hasCustomPrompt="1"/>
          </p:nvPr>
        </p:nvSpPr>
        <p:spPr>
          <a:xfrm>
            <a:off x="323847" y="561174"/>
            <a:ext cx="6660268" cy="217150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Bef>
                <a:spcPts val="0"/>
              </a:spcBef>
              <a:defRPr sz="1600" i="1" baseline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de-DE" dirty="0"/>
              <a:t>Muster-Untertitel / Take </a:t>
            </a:r>
            <a:r>
              <a:rPr lang="de-DE" dirty="0" err="1"/>
              <a:t>home</a:t>
            </a:r>
            <a:r>
              <a:rPr lang="de-DE" dirty="0"/>
              <a:t> </a:t>
            </a:r>
            <a:r>
              <a:rPr lang="de-DE" dirty="0" err="1"/>
              <a:t>message</a:t>
            </a:r>
            <a:r>
              <a:rPr lang="de-DE" dirty="0"/>
              <a:t> (1-2 zeilig)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14. April 2021</a:t>
            </a:r>
            <a:endParaRPr lang="en-US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err="1"/>
              <a:t>Vorstandspräsentation</a:t>
            </a:r>
            <a:endParaRPr lang="en-US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64810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- 2-zeiliger Titel - lll - V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Inhaltsplatzhalter 7"/>
          <p:cNvSpPr>
            <a:spLocks noGrp="1"/>
          </p:cNvSpPr>
          <p:nvPr>
            <p:ph sz="quarter" idx="10" hasCustomPrompt="1"/>
          </p:nvPr>
        </p:nvSpPr>
        <p:spPr>
          <a:xfrm>
            <a:off x="323847" y="1058864"/>
            <a:ext cx="8496303" cy="3636962"/>
          </a:xfrm>
          <a:prstGeom prst="rect">
            <a:avLst/>
          </a:prstGeom>
        </p:spPr>
        <p:txBody>
          <a:bodyPr lIns="0" tIns="0" rIns="0" bIns="0"/>
          <a:lstStyle>
            <a:lvl1pPr>
              <a:spcBef>
                <a:spcPts val="1200"/>
              </a:spcBef>
              <a:defRPr sz="1800">
                <a:solidFill>
                  <a:schemeClr val="accent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 sz="800"/>
            </a:lvl1pPr>
          </a:lstStyle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Titel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324000" y="194400"/>
            <a:ext cx="6660268" cy="360000"/>
          </a:xfrm>
          <a:prstGeom prst="rect">
            <a:avLst/>
          </a:prstGeom>
        </p:spPr>
        <p:txBody>
          <a:bodyPr lIns="0" tIns="0" rIns="0" bIns="36000" anchor="ctr"/>
          <a:lstStyle>
            <a:lvl1pPr>
              <a:defRPr sz="2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AT" noProof="0" dirty="0"/>
              <a:t>Mustertitel</a:t>
            </a:r>
          </a:p>
        </p:txBody>
      </p:sp>
      <p:sp>
        <p:nvSpPr>
          <p:cNvPr id="13" name="Inhaltsplatzhalter 5"/>
          <p:cNvSpPr>
            <a:spLocks noGrp="1"/>
          </p:cNvSpPr>
          <p:nvPr>
            <p:ph sz="quarter" idx="12" hasCustomPrompt="1"/>
          </p:nvPr>
        </p:nvSpPr>
        <p:spPr>
          <a:xfrm>
            <a:off x="323847" y="561174"/>
            <a:ext cx="6660268" cy="217150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Bef>
                <a:spcPts val="0"/>
              </a:spcBef>
              <a:defRPr sz="1600" i="1" baseline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de-DE" dirty="0"/>
              <a:t>Muster-Untertitel / Take </a:t>
            </a:r>
            <a:r>
              <a:rPr lang="de-DE" dirty="0" err="1"/>
              <a:t>home</a:t>
            </a:r>
            <a:r>
              <a:rPr lang="de-DE" dirty="0"/>
              <a:t> </a:t>
            </a:r>
            <a:r>
              <a:rPr lang="de-DE" dirty="0" err="1"/>
              <a:t>message</a:t>
            </a:r>
            <a:r>
              <a:rPr lang="de-DE" dirty="0"/>
              <a:t> (1-2 zeilig)</a:t>
            </a:r>
          </a:p>
        </p:txBody>
      </p:sp>
    </p:spTree>
    <p:extLst>
      <p:ext uri="{BB962C8B-B14F-4D97-AF65-F5344CB8AC3E}">
        <p14:creationId xmlns:p14="http://schemas.microsoft.com/office/powerpoint/2010/main" val="5618109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- 2-zeiliger Titel - ll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Inhaltsplatzhalter 7"/>
          <p:cNvSpPr>
            <a:spLocks noGrp="1"/>
          </p:cNvSpPr>
          <p:nvPr>
            <p:ph sz="quarter" idx="10" hasCustomPrompt="1"/>
          </p:nvPr>
        </p:nvSpPr>
        <p:spPr>
          <a:xfrm>
            <a:off x="323847" y="1058864"/>
            <a:ext cx="5653091" cy="3636962"/>
          </a:xfrm>
          <a:prstGeom prst="rect">
            <a:avLst/>
          </a:prstGeom>
        </p:spPr>
        <p:txBody>
          <a:bodyPr lIns="0" tIns="0" rIns="0" bIns="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18" name="Inhaltsplatzhalter 7"/>
          <p:cNvSpPr>
            <a:spLocks noGrp="1"/>
          </p:cNvSpPr>
          <p:nvPr>
            <p:ph sz="quarter" idx="11"/>
          </p:nvPr>
        </p:nvSpPr>
        <p:spPr>
          <a:xfrm>
            <a:off x="6048374" y="1058864"/>
            <a:ext cx="2772000" cy="3636962"/>
          </a:xfrm>
          <a:prstGeom prst="rect">
            <a:avLst/>
          </a:prstGeom>
        </p:spPr>
        <p:txBody>
          <a:bodyPr lIns="0" tIns="0" rIns="0" bIns="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01.09.2021</a:t>
            </a:r>
            <a:endParaRPr lang="en-US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Prof. DI Dr. Alfons Haber, MBA</a:t>
            </a:r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Titel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324000" y="194400"/>
            <a:ext cx="6660268" cy="360000"/>
          </a:xfrm>
          <a:prstGeom prst="rect">
            <a:avLst/>
          </a:prstGeom>
        </p:spPr>
        <p:txBody>
          <a:bodyPr lIns="0" tIns="0" rIns="0" bIns="36000" anchor="ctr"/>
          <a:lstStyle>
            <a:lvl1pPr>
              <a:defRPr sz="2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AT" noProof="0" dirty="0"/>
              <a:t>Mustertitel</a:t>
            </a:r>
          </a:p>
        </p:txBody>
      </p:sp>
      <p:sp>
        <p:nvSpPr>
          <p:cNvPr id="13" name="Inhaltsplatzhalter 5"/>
          <p:cNvSpPr>
            <a:spLocks noGrp="1"/>
          </p:cNvSpPr>
          <p:nvPr>
            <p:ph sz="quarter" idx="12" hasCustomPrompt="1"/>
          </p:nvPr>
        </p:nvSpPr>
        <p:spPr>
          <a:xfrm>
            <a:off x="323847" y="561174"/>
            <a:ext cx="6660268" cy="217150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Bef>
                <a:spcPts val="0"/>
              </a:spcBef>
              <a:defRPr sz="1600" i="1" baseline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de-DE" dirty="0"/>
              <a:t>Muster-Untertitel / Take </a:t>
            </a:r>
            <a:r>
              <a:rPr lang="de-DE" dirty="0" err="1"/>
              <a:t>home</a:t>
            </a:r>
            <a:r>
              <a:rPr lang="de-DE" dirty="0"/>
              <a:t> </a:t>
            </a:r>
            <a:r>
              <a:rPr lang="de-DE" dirty="0" err="1"/>
              <a:t>message</a:t>
            </a:r>
            <a:r>
              <a:rPr lang="de-DE" dirty="0"/>
              <a:t> (1-2 zeilig)</a:t>
            </a:r>
          </a:p>
        </p:txBody>
      </p:sp>
    </p:spTree>
    <p:extLst>
      <p:ext uri="{BB962C8B-B14F-4D97-AF65-F5344CB8AC3E}">
        <p14:creationId xmlns:p14="http://schemas.microsoft.com/office/powerpoint/2010/main" val="17921928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- 2-zeiliger Titel - llr - V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Inhaltsplatzhalter 7"/>
          <p:cNvSpPr>
            <a:spLocks noGrp="1"/>
          </p:cNvSpPr>
          <p:nvPr>
            <p:ph sz="quarter" idx="10" hasCustomPrompt="1"/>
          </p:nvPr>
        </p:nvSpPr>
        <p:spPr>
          <a:xfrm>
            <a:off x="323847" y="1058864"/>
            <a:ext cx="5653091" cy="3636962"/>
          </a:xfrm>
          <a:prstGeom prst="rect">
            <a:avLst/>
          </a:prstGeom>
        </p:spPr>
        <p:txBody>
          <a:bodyPr lIns="0" tIns="0" rIns="0" bIns="0"/>
          <a:lstStyle>
            <a:lvl1pPr>
              <a:spcBef>
                <a:spcPts val="1200"/>
              </a:spcBef>
              <a:defRPr sz="1800" baseline="0">
                <a:solidFill>
                  <a:schemeClr val="accent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 baseline="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18" name="Inhaltsplatzhalter 7"/>
          <p:cNvSpPr>
            <a:spLocks noGrp="1"/>
          </p:cNvSpPr>
          <p:nvPr>
            <p:ph sz="quarter" idx="11" hasCustomPrompt="1"/>
          </p:nvPr>
        </p:nvSpPr>
        <p:spPr>
          <a:xfrm>
            <a:off x="6048374" y="1058864"/>
            <a:ext cx="2772000" cy="3636962"/>
          </a:xfrm>
          <a:prstGeom prst="rect">
            <a:avLst/>
          </a:prstGeom>
        </p:spPr>
        <p:txBody>
          <a:bodyPr lIns="0" tIns="0" rIns="0" bIns="0"/>
          <a:lstStyle>
            <a:lvl1pPr>
              <a:defRPr sz="1800">
                <a:solidFill>
                  <a:schemeClr val="accent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Titel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324000" y="194400"/>
            <a:ext cx="6660268" cy="360000"/>
          </a:xfrm>
          <a:prstGeom prst="rect">
            <a:avLst/>
          </a:prstGeom>
        </p:spPr>
        <p:txBody>
          <a:bodyPr lIns="0" tIns="0" rIns="0" bIns="36000" anchor="ctr"/>
          <a:lstStyle>
            <a:lvl1pPr>
              <a:defRPr sz="2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AT" noProof="0" dirty="0"/>
              <a:t>Mustertitel</a:t>
            </a:r>
          </a:p>
        </p:txBody>
      </p:sp>
      <p:sp>
        <p:nvSpPr>
          <p:cNvPr id="13" name="Inhaltsplatzhalter 5"/>
          <p:cNvSpPr>
            <a:spLocks noGrp="1"/>
          </p:cNvSpPr>
          <p:nvPr>
            <p:ph sz="quarter" idx="12" hasCustomPrompt="1"/>
          </p:nvPr>
        </p:nvSpPr>
        <p:spPr>
          <a:xfrm>
            <a:off x="323847" y="561174"/>
            <a:ext cx="6660268" cy="217150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Bef>
                <a:spcPts val="0"/>
              </a:spcBef>
              <a:defRPr sz="1600" i="1" baseline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de-DE" dirty="0"/>
              <a:t>Muster-Untertitel / Take </a:t>
            </a:r>
            <a:r>
              <a:rPr lang="de-DE" dirty="0" err="1"/>
              <a:t>home</a:t>
            </a:r>
            <a:r>
              <a:rPr lang="de-DE" dirty="0"/>
              <a:t> </a:t>
            </a:r>
            <a:r>
              <a:rPr lang="de-DE" dirty="0" err="1"/>
              <a:t>message</a:t>
            </a:r>
            <a:r>
              <a:rPr lang="de-DE" dirty="0"/>
              <a:t> (1-2 zeilig)</a:t>
            </a:r>
          </a:p>
        </p:txBody>
      </p:sp>
    </p:spTree>
    <p:extLst>
      <p:ext uri="{BB962C8B-B14F-4D97-AF65-F5344CB8AC3E}">
        <p14:creationId xmlns:p14="http://schemas.microsoft.com/office/powerpoint/2010/main" val="1270708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- 2-zeiliger Titel - lr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Inhaltsplatzhalter 7"/>
          <p:cNvSpPr>
            <a:spLocks noGrp="1"/>
          </p:cNvSpPr>
          <p:nvPr>
            <p:ph sz="quarter" idx="10" hasCustomPrompt="1"/>
          </p:nvPr>
        </p:nvSpPr>
        <p:spPr>
          <a:xfrm>
            <a:off x="323848" y="1058864"/>
            <a:ext cx="2771778" cy="3636962"/>
          </a:xfrm>
          <a:prstGeom prst="rect">
            <a:avLst/>
          </a:prstGeom>
        </p:spPr>
        <p:txBody>
          <a:bodyPr lIns="0" tIns="0" rIns="0" bIns="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18" name="Inhaltsplatzhalter 7"/>
          <p:cNvSpPr>
            <a:spLocks noGrp="1"/>
          </p:cNvSpPr>
          <p:nvPr>
            <p:ph sz="quarter" idx="11"/>
          </p:nvPr>
        </p:nvSpPr>
        <p:spPr>
          <a:xfrm>
            <a:off x="3167063" y="1058864"/>
            <a:ext cx="5653311" cy="3636962"/>
          </a:xfrm>
          <a:prstGeom prst="rect">
            <a:avLst/>
          </a:prstGeom>
        </p:spPr>
        <p:txBody>
          <a:bodyPr lIns="0" tIns="0" rIns="0" bIns="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Titel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324000" y="194400"/>
            <a:ext cx="6660268" cy="360000"/>
          </a:xfrm>
          <a:prstGeom prst="rect">
            <a:avLst/>
          </a:prstGeom>
        </p:spPr>
        <p:txBody>
          <a:bodyPr lIns="0" tIns="0" rIns="0" bIns="36000" anchor="ctr"/>
          <a:lstStyle>
            <a:lvl1pPr>
              <a:defRPr sz="2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AT" noProof="0" dirty="0"/>
              <a:t>Mustertitel</a:t>
            </a:r>
          </a:p>
        </p:txBody>
      </p:sp>
      <p:sp>
        <p:nvSpPr>
          <p:cNvPr id="13" name="Inhaltsplatzhalter 5"/>
          <p:cNvSpPr>
            <a:spLocks noGrp="1"/>
          </p:cNvSpPr>
          <p:nvPr>
            <p:ph sz="quarter" idx="12" hasCustomPrompt="1"/>
          </p:nvPr>
        </p:nvSpPr>
        <p:spPr>
          <a:xfrm>
            <a:off x="323847" y="561174"/>
            <a:ext cx="6660268" cy="217150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Bef>
                <a:spcPts val="0"/>
              </a:spcBef>
              <a:defRPr sz="1600" i="1" baseline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de-DE" dirty="0"/>
              <a:t>Muster-Untertitel / Take </a:t>
            </a:r>
            <a:r>
              <a:rPr lang="de-DE" dirty="0" err="1"/>
              <a:t>home</a:t>
            </a:r>
            <a:r>
              <a:rPr lang="de-DE" dirty="0"/>
              <a:t> </a:t>
            </a:r>
            <a:r>
              <a:rPr lang="de-DE" dirty="0" err="1"/>
              <a:t>message</a:t>
            </a:r>
            <a:r>
              <a:rPr lang="de-DE" dirty="0"/>
              <a:t> (1-2 zeilig)</a:t>
            </a:r>
          </a:p>
        </p:txBody>
      </p:sp>
    </p:spTree>
    <p:extLst>
      <p:ext uri="{BB962C8B-B14F-4D97-AF65-F5344CB8AC3E}">
        <p14:creationId xmlns:p14="http://schemas.microsoft.com/office/powerpoint/2010/main" val="41113245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- 2-zeiliger Titel - lrr - V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Inhaltsplatzhalter 7"/>
          <p:cNvSpPr>
            <a:spLocks noGrp="1"/>
          </p:cNvSpPr>
          <p:nvPr>
            <p:ph sz="quarter" idx="10" hasCustomPrompt="1"/>
          </p:nvPr>
        </p:nvSpPr>
        <p:spPr>
          <a:xfrm>
            <a:off x="323848" y="1058864"/>
            <a:ext cx="2771778" cy="3636962"/>
          </a:xfrm>
          <a:prstGeom prst="rect">
            <a:avLst/>
          </a:prstGeom>
        </p:spPr>
        <p:txBody>
          <a:bodyPr lIns="0" tIns="0" rIns="0" bIns="0"/>
          <a:lstStyle>
            <a:lvl1pPr>
              <a:defRPr sz="1800">
                <a:solidFill>
                  <a:schemeClr val="accent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18" name="Inhaltsplatzhalter 7"/>
          <p:cNvSpPr>
            <a:spLocks noGrp="1"/>
          </p:cNvSpPr>
          <p:nvPr>
            <p:ph sz="quarter" idx="11"/>
          </p:nvPr>
        </p:nvSpPr>
        <p:spPr>
          <a:xfrm>
            <a:off x="3167063" y="1058864"/>
            <a:ext cx="5653311" cy="3636962"/>
          </a:xfrm>
          <a:prstGeom prst="rect">
            <a:avLst/>
          </a:prstGeom>
        </p:spPr>
        <p:txBody>
          <a:bodyPr lIns="0" tIns="0" rIns="0" bIns="0"/>
          <a:lstStyle>
            <a:lvl1pPr>
              <a:defRPr sz="1800">
                <a:solidFill>
                  <a:schemeClr val="accent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Titel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324000" y="194400"/>
            <a:ext cx="6660268" cy="360000"/>
          </a:xfrm>
          <a:prstGeom prst="rect">
            <a:avLst/>
          </a:prstGeom>
        </p:spPr>
        <p:txBody>
          <a:bodyPr lIns="0" tIns="0" rIns="0" bIns="36000" anchor="ctr"/>
          <a:lstStyle>
            <a:lvl1pPr>
              <a:defRPr sz="2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AT" noProof="0" dirty="0"/>
              <a:t>Mustertitel</a:t>
            </a:r>
          </a:p>
        </p:txBody>
      </p:sp>
      <p:sp>
        <p:nvSpPr>
          <p:cNvPr id="13" name="Inhaltsplatzhalter 5"/>
          <p:cNvSpPr>
            <a:spLocks noGrp="1"/>
          </p:cNvSpPr>
          <p:nvPr>
            <p:ph sz="quarter" idx="12" hasCustomPrompt="1"/>
          </p:nvPr>
        </p:nvSpPr>
        <p:spPr>
          <a:xfrm>
            <a:off x="323847" y="561174"/>
            <a:ext cx="6660268" cy="217150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Bef>
                <a:spcPts val="0"/>
              </a:spcBef>
              <a:defRPr sz="1600" i="1" baseline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de-DE" dirty="0"/>
              <a:t>Muster-Untertitel / Take </a:t>
            </a:r>
            <a:r>
              <a:rPr lang="de-DE" dirty="0" err="1"/>
              <a:t>home</a:t>
            </a:r>
            <a:r>
              <a:rPr lang="de-DE" dirty="0"/>
              <a:t> </a:t>
            </a:r>
            <a:r>
              <a:rPr lang="de-DE" dirty="0" err="1"/>
              <a:t>message</a:t>
            </a:r>
            <a:r>
              <a:rPr lang="de-DE" dirty="0"/>
              <a:t> (1-2 zeilig)</a:t>
            </a:r>
          </a:p>
        </p:txBody>
      </p:sp>
    </p:spTree>
    <p:extLst>
      <p:ext uri="{BB962C8B-B14F-4D97-AF65-F5344CB8AC3E}">
        <p14:creationId xmlns:p14="http://schemas.microsoft.com/office/powerpoint/2010/main" val="21250060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- 2-zeiliger Titel - l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Inhaltsplatzhalter 7"/>
          <p:cNvSpPr>
            <a:spLocks noGrp="1"/>
          </p:cNvSpPr>
          <p:nvPr>
            <p:ph sz="quarter" idx="10" hasCustomPrompt="1"/>
          </p:nvPr>
        </p:nvSpPr>
        <p:spPr>
          <a:xfrm>
            <a:off x="323847" y="1058864"/>
            <a:ext cx="4176145" cy="3636962"/>
          </a:xfrm>
          <a:prstGeom prst="rect">
            <a:avLst/>
          </a:prstGeom>
        </p:spPr>
        <p:txBody>
          <a:bodyPr lIns="0" tIns="0" rIns="0" bIns="0"/>
          <a:lstStyle>
            <a:lvl1pPr>
              <a:defRPr sz="1600" baseline="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18" name="Inhaltsplatzhalter 7"/>
          <p:cNvSpPr>
            <a:spLocks noGrp="1"/>
          </p:cNvSpPr>
          <p:nvPr>
            <p:ph sz="quarter" idx="11"/>
          </p:nvPr>
        </p:nvSpPr>
        <p:spPr>
          <a:xfrm>
            <a:off x="4644008" y="1058864"/>
            <a:ext cx="4176366" cy="3636962"/>
          </a:xfrm>
          <a:prstGeom prst="rect">
            <a:avLst/>
          </a:prstGeom>
        </p:spPr>
        <p:txBody>
          <a:bodyPr lIns="0" tIns="0" rIns="0" bIns="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Titel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324000" y="194400"/>
            <a:ext cx="6660268" cy="360000"/>
          </a:xfrm>
          <a:prstGeom prst="rect">
            <a:avLst/>
          </a:prstGeom>
        </p:spPr>
        <p:txBody>
          <a:bodyPr lIns="0" tIns="0" rIns="0" bIns="36000" anchor="ctr"/>
          <a:lstStyle>
            <a:lvl1pPr>
              <a:defRPr sz="2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AT" noProof="0" dirty="0"/>
              <a:t>Mustertitel</a:t>
            </a:r>
          </a:p>
        </p:txBody>
      </p:sp>
      <p:sp>
        <p:nvSpPr>
          <p:cNvPr id="13" name="Inhaltsplatzhalter 5"/>
          <p:cNvSpPr>
            <a:spLocks noGrp="1"/>
          </p:cNvSpPr>
          <p:nvPr>
            <p:ph sz="quarter" idx="12" hasCustomPrompt="1"/>
          </p:nvPr>
        </p:nvSpPr>
        <p:spPr>
          <a:xfrm>
            <a:off x="323847" y="561174"/>
            <a:ext cx="6660268" cy="217150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Bef>
                <a:spcPts val="0"/>
              </a:spcBef>
              <a:defRPr sz="1600" i="1" baseline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de-DE" dirty="0"/>
              <a:t>Muster-Untertitel / Take </a:t>
            </a:r>
            <a:r>
              <a:rPr lang="de-DE" dirty="0" err="1"/>
              <a:t>home</a:t>
            </a:r>
            <a:r>
              <a:rPr lang="de-DE" dirty="0"/>
              <a:t> </a:t>
            </a:r>
            <a:r>
              <a:rPr lang="de-DE" dirty="0" err="1"/>
              <a:t>message</a:t>
            </a:r>
            <a:r>
              <a:rPr lang="de-DE" dirty="0"/>
              <a:t> (1-2 zeilig)</a:t>
            </a:r>
          </a:p>
        </p:txBody>
      </p:sp>
    </p:spTree>
    <p:extLst>
      <p:ext uri="{BB962C8B-B14F-4D97-AF65-F5344CB8AC3E}">
        <p14:creationId xmlns:p14="http://schemas.microsoft.com/office/powerpoint/2010/main" val="21299251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- 2-zeiliger Titel - lr - V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Inhaltsplatzhalter 7"/>
          <p:cNvSpPr>
            <a:spLocks noGrp="1"/>
          </p:cNvSpPr>
          <p:nvPr>
            <p:ph sz="quarter" idx="10" hasCustomPrompt="1"/>
          </p:nvPr>
        </p:nvSpPr>
        <p:spPr>
          <a:xfrm>
            <a:off x="323847" y="1058864"/>
            <a:ext cx="4176145" cy="3636962"/>
          </a:xfrm>
          <a:prstGeom prst="rect">
            <a:avLst/>
          </a:prstGeom>
        </p:spPr>
        <p:txBody>
          <a:bodyPr lIns="0" tIns="0" rIns="0" bIns="0"/>
          <a:lstStyle>
            <a:lvl1pPr>
              <a:defRPr sz="1800" baseline="0">
                <a:solidFill>
                  <a:schemeClr val="accent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18" name="Inhaltsplatzhalter 7"/>
          <p:cNvSpPr>
            <a:spLocks noGrp="1"/>
          </p:cNvSpPr>
          <p:nvPr>
            <p:ph sz="quarter" idx="11"/>
          </p:nvPr>
        </p:nvSpPr>
        <p:spPr>
          <a:xfrm>
            <a:off x="4644008" y="1058864"/>
            <a:ext cx="4176366" cy="3636962"/>
          </a:xfrm>
          <a:prstGeom prst="rect">
            <a:avLst/>
          </a:prstGeom>
        </p:spPr>
        <p:txBody>
          <a:bodyPr lIns="0" tIns="0" rIns="0" bIns="0"/>
          <a:lstStyle>
            <a:lvl1pPr>
              <a:defRPr sz="1800">
                <a:solidFill>
                  <a:schemeClr val="accent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2" name="Titel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324000" y="194400"/>
            <a:ext cx="6660268" cy="360000"/>
          </a:xfrm>
          <a:prstGeom prst="rect">
            <a:avLst/>
          </a:prstGeom>
        </p:spPr>
        <p:txBody>
          <a:bodyPr lIns="0" tIns="0" rIns="0" bIns="36000" anchor="ctr"/>
          <a:lstStyle>
            <a:lvl1pPr>
              <a:defRPr sz="2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AT" noProof="0" dirty="0"/>
              <a:t>Mustertitel</a:t>
            </a:r>
          </a:p>
        </p:txBody>
      </p:sp>
      <p:sp>
        <p:nvSpPr>
          <p:cNvPr id="13" name="Inhaltsplatzhalter 5"/>
          <p:cNvSpPr>
            <a:spLocks noGrp="1"/>
          </p:cNvSpPr>
          <p:nvPr>
            <p:ph sz="quarter" idx="12" hasCustomPrompt="1"/>
          </p:nvPr>
        </p:nvSpPr>
        <p:spPr>
          <a:xfrm>
            <a:off x="323847" y="561174"/>
            <a:ext cx="6660268" cy="217150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Bef>
                <a:spcPts val="0"/>
              </a:spcBef>
              <a:defRPr sz="1600" i="1" baseline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de-DE" dirty="0"/>
              <a:t>Muster-Untertitel / Take </a:t>
            </a:r>
            <a:r>
              <a:rPr lang="de-DE" dirty="0" err="1"/>
              <a:t>home</a:t>
            </a:r>
            <a:r>
              <a:rPr lang="de-DE" dirty="0"/>
              <a:t> </a:t>
            </a:r>
            <a:r>
              <a:rPr lang="de-DE" dirty="0" err="1"/>
              <a:t>message</a:t>
            </a:r>
            <a:r>
              <a:rPr lang="de-DE" dirty="0"/>
              <a:t> (1-2 zeilig)</a:t>
            </a:r>
          </a:p>
        </p:txBody>
      </p:sp>
    </p:spTree>
    <p:extLst>
      <p:ext uri="{BB962C8B-B14F-4D97-AF65-F5344CB8AC3E}">
        <p14:creationId xmlns:p14="http://schemas.microsoft.com/office/powerpoint/2010/main" val="9551557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- 2-zeiliger Titel - lm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Inhaltsplatzhalter 7"/>
          <p:cNvSpPr>
            <a:spLocks noGrp="1"/>
          </p:cNvSpPr>
          <p:nvPr>
            <p:ph sz="quarter" idx="10" hasCustomPrompt="1"/>
          </p:nvPr>
        </p:nvSpPr>
        <p:spPr>
          <a:xfrm>
            <a:off x="323847" y="1058864"/>
            <a:ext cx="2772000" cy="3637756"/>
          </a:xfrm>
          <a:prstGeom prst="rect">
            <a:avLst/>
          </a:prstGeom>
        </p:spPr>
        <p:txBody>
          <a:bodyPr lIns="0" tIns="0" rIns="0" bIns="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18" name="Inhaltsplatzhalter 7"/>
          <p:cNvSpPr>
            <a:spLocks noGrp="1"/>
          </p:cNvSpPr>
          <p:nvPr>
            <p:ph sz="quarter" idx="11"/>
          </p:nvPr>
        </p:nvSpPr>
        <p:spPr>
          <a:xfrm>
            <a:off x="6048373" y="1058864"/>
            <a:ext cx="2772000" cy="3637756"/>
          </a:xfrm>
          <a:prstGeom prst="rect">
            <a:avLst/>
          </a:prstGeom>
        </p:spPr>
        <p:txBody>
          <a:bodyPr lIns="0" tIns="0" rIns="0" bIns="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</p:txBody>
      </p:sp>
      <p:sp>
        <p:nvSpPr>
          <p:cNvPr id="10" name="Inhaltsplatzhalter 7"/>
          <p:cNvSpPr>
            <a:spLocks noGrp="1"/>
          </p:cNvSpPr>
          <p:nvPr>
            <p:ph sz="quarter" idx="13" hasCustomPrompt="1"/>
          </p:nvPr>
        </p:nvSpPr>
        <p:spPr>
          <a:xfrm>
            <a:off x="3168000" y="1058864"/>
            <a:ext cx="2805115" cy="3637756"/>
          </a:xfrm>
          <a:prstGeom prst="rect">
            <a:avLst/>
          </a:prstGeom>
        </p:spPr>
        <p:txBody>
          <a:bodyPr lIns="0" tIns="0" rIns="0" bIns="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3" name="Titel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324000" y="194400"/>
            <a:ext cx="6660268" cy="360000"/>
          </a:xfrm>
          <a:prstGeom prst="rect">
            <a:avLst/>
          </a:prstGeom>
        </p:spPr>
        <p:txBody>
          <a:bodyPr lIns="0" tIns="0" rIns="0" bIns="36000" anchor="ctr"/>
          <a:lstStyle>
            <a:lvl1pPr>
              <a:defRPr sz="2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AT" noProof="0" dirty="0"/>
              <a:t>Mustertitel</a:t>
            </a:r>
          </a:p>
        </p:txBody>
      </p:sp>
      <p:sp>
        <p:nvSpPr>
          <p:cNvPr id="14" name="Inhaltsplatzhalter 5"/>
          <p:cNvSpPr>
            <a:spLocks noGrp="1"/>
          </p:cNvSpPr>
          <p:nvPr>
            <p:ph sz="quarter" idx="12" hasCustomPrompt="1"/>
          </p:nvPr>
        </p:nvSpPr>
        <p:spPr>
          <a:xfrm>
            <a:off x="323847" y="561174"/>
            <a:ext cx="6660268" cy="217150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Bef>
                <a:spcPts val="0"/>
              </a:spcBef>
              <a:defRPr sz="1600" i="1" baseline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de-DE" dirty="0"/>
              <a:t>Muster-Untertitel / Take </a:t>
            </a:r>
            <a:r>
              <a:rPr lang="de-DE" dirty="0" err="1"/>
              <a:t>home</a:t>
            </a:r>
            <a:r>
              <a:rPr lang="de-DE" dirty="0"/>
              <a:t> </a:t>
            </a:r>
            <a:r>
              <a:rPr lang="de-DE" dirty="0" err="1"/>
              <a:t>message</a:t>
            </a:r>
            <a:r>
              <a:rPr lang="de-DE" dirty="0"/>
              <a:t> (1-2 zeilig)</a:t>
            </a:r>
          </a:p>
        </p:txBody>
      </p:sp>
    </p:spTree>
    <p:extLst>
      <p:ext uri="{BB962C8B-B14F-4D97-AF65-F5344CB8AC3E}">
        <p14:creationId xmlns:p14="http://schemas.microsoft.com/office/powerpoint/2010/main" val="7151167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- 2-zeiliger Titel - lmr - V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Inhaltsplatzhalter 7"/>
          <p:cNvSpPr>
            <a:spLocks noGrp="1"/>
          </p:cNvSpPr>
          <p:nvPr>
            <p:ph sz="quarter" idx="10" hasCustomPrompt="1"/>
          </p:nvPr>
        </p:nvSpPr>
        <p:spPr>
          <a:xfrm>
            <a:off x="323847" y="1058864"/>
            <a:ext cx="2772000" cy="3637756"/>
          </a:xfrm>
          <a:prstGeom prst="rect">
            <a:avLst/>
          </a:prstGeom>
        </p:spPr>
        <p:txBody>
          <a:bodyPr lIns="0" tIns="0" rIns="0" bIns="0"/>
          <a:lstStyle>
            <a:lvl1pPr>
              <a:defRPr sz="1800">
                <a:solidFill>
                  <a:schemeClr val="accent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18" name="Inhaltsplatzhalter 7"/>
          <p:cNvSpPr>
            <a:spLocks noGrp="1"/>
          </p:cNvSpPr>
          <p:nvPr>
            <p:ph sz="quarter" idx="11" hasCustomPrompt="1"/>
          </p:nvPr>
        </p:nvSpPr>
        <p:spPr>
          <a:xfrm>
            <a:off x="6048373" y="1058864"/>
            <a:ext cx="2772000" cy="3637756"/>
          </a:xfrm>
          <a:prstGeom prst="rect">
            <a:avLst/>
          </a:prstGeom>
        </p:spPr>
        <p:txBody>
          <a:bodyPr lIns="0" tIns="0" rIns="0" bIns="0"/>
          <a:lstStyle>
            <a:lvl1pPr>
              <a:defRPr sz="1800">
                <a:solidFill>
                  <a:schemeClr val="accent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10" name="Inhaltsplatzhalter 7"/>
          <p:cNvSpPr>
            <a:spLocks noGrp="1"/>
          </p:cNvSpPr>
          <p:nvPr>
            <p:ph sz="quarter" idx="13" hasCustomPrompt="1"/>
          </p:nvPr>
        </p:nvSpPr>
        <p:spPr>
          <a:xfrm>
            <a:off x="3168000" y="1058864"/>
            <a:ext cx="2805115" cy="3637756"/>
          </a:xfrm>
          <a:prstGeom prst="rect">
            <a:avLst/>
          </a:prstGeom>
        </p:spPr>
        <p:txBody>
          <a:bodyPr lIns="0" tIns="0" rIns="0" bIns="0"/>
          <a:lstStyle>
            <a:lvl1pPr>
              <a:defRPr sz="1800">
                <a:solidFill>
                  <a:schemeClr val="accent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0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3" name="Titel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324000" y="194400"/>
            <a:ext cx="6660268" cy="360000"/>
          </a:xfrm>
          <a:prstGeom prst="rect">
            <a:avLst/>
          </a:prstGeom>
        </p:spPr>
        <p:txBody>
          <a:bodyPr lIns="0" tIns="0" rIns="0" bIns="36000" anchor="ctr"/>
          <a:lstStyle>
            <a:lvl1pPr>
              <a:lnSpc>
                <a:spcPct val="100000"/>
              </a:lnSpc>
              <a:defRPr sz="2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AT" noProof="0" dirty="0"/>
              <a:t>Mustertitel</a:t>
            </a:r>
          </a:p>
        </p:txBody>
      </p:sp>
      <p:sp>
        <p:nvSpPr>
          <p:cNvPr id="14" name="Inhaltsplatzhalter 5"/>
          <p:cNvSpPr>
            <a:spLocks noGrp="1"/>
          </p:cNvSpPr>
          <p:nvPr>
            <p:ph sz="quarter" idx="12" hasCustomPrompt="1"/>
          </p:nvPr>
        </p:nvSpPr>
        <p:spPr>
          <a:xfrm>
            <a:off x="323847" y="561174"/>
            <a:ext cx="6660268" cy="217150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Bef>
                <a:spcPts val="0"/>
              </a:spcBef>
              <a:defRPr sz="1600" i="1" baseline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de-DE" dirty="0"/>
              <a:t>Muster-Untertitel / Take </a:t>
            </a:r>
            <a:r>
              <a:rPr lang="de-DE" dirty="0" err="1"/>
              <a:t>home</a:t>
            </a:r>
            <a:r>
              <a:rPr lang="de-DE" dirty="0"/>
              <a:t> </a:t>
            </a:r>
            <a:r>
              <a:rPr lang="de-DE" dirty="0" err="1"/>
              <a:t>message</a:t>
            </a:r>
            <a:r>
              <a:rPr lang="de-DE" dirty="0"/>
              <a:t> (1-2 zeilig)</a:t>
            </a:r>
          </a:p>
        </p:txBody>
      </p:sp>
    </p:spTree>
    <p:extLst>
      <p:ext uri="{BB962C8B-B14F-4D97-AF65-F5344CB8AC3E}">
        <p14:creationId xmlns:p14="http://schemas.microsoft.com/office/powerpoint/2010/main" val="2571833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nner - E-Contr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feld 11"/>
          <p:cNvSpPr txBox="1"/>
          <p:nvPr userDrawn="1"/>
        </p:nvSpPr>
        <p:spPr>
          <a:xfrm>
            <a:off x="334722" y="303213"/>
            <a:ext cx="6634800" cy="360000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/>
          <a:p>
            <a:pPr algn="l"/>
            <a:endParaRPr lang="en-US" sz="2600" noProof="0" dirty="0">
              <a:solidFill>
                <a:schemeClr val="bg1"/>
              </a:solidFill>
            </a:endParaRPr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27895" y="3115604"/>
            <a:ext cx="6488210" cy="1319381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2600">
                <a:solidFill>
                  <a:srgbClr val="0066A9"/>
                </a:solidFill>
              </a:defRPr>
            </a:lvl1pPr>
          </a:lstStyle>
          <a:p>
            <a:pPr lvl="0"/>
            <a:r>
              <a:rPr lang="de-DE" altLang="de-DE" noProof="0"/>
              <a:t>Master-Untertitelformat bearbeiten</a:t>
            </a:r>
            <a:endParaRPr lang="de-AT" altLang="de-DE" noProof="0" dirty="0"/>
          </a:p>
        </p:txBody>
      </p:sp>
      <p:grpSp>
        <p:nvGrpSpPr>
          <p:cNvPr id="14" name="Gruppieren 13"/>
          <p:cNvGrpSpPr>
            <a:grpSpLocks noChangeAspect="1"/>
          </p:cNvGrpSpPr>
          <p:nvPr userDrawn="1"/>
        </p:nvGrpSpPr>
        <p:grpSpPr>
          <a:xfrm>
            <a:off x="3927377" y="1401602"/>
            <a:ext cx="1289247" cy="1332000"/>
            <a:chOff x="467544" y="1660398"/>
            <a:chExt cx="1764196" cy="1822704"/>
          </a:xfrm>
        </p:grpSpPr>
        <p:pic>
          <p:nvPicPr>
            <p:cNvPr id="15" name="Grafik 14"/>
            <p:cNvPicPr>
              <a:picLocks noChangeAspect="1"/>
            </p:cNvPicPr>
            <p:nvPr userDrawn="1"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4547"/>
            <a:stretch/>
          </p:blipFill>
          <p:spPr>
            <a:xfrm>
              <a:off x="467544" y="1660398"/>
              <a:ext cx="1764196" cy="1822704"/>
            </a:xfrm>
            <a:prstGeom prst="rect">
              <a:avLst/>
            </a:prstGeom>
          </p:spPr>
        </p:pic>
        <p:sp>
          <p:nvSpPr>
            <p:cNvPr id="16" name="Rechteck 15"/>
            <p:cNvSpPr/>
            <p:nvPr userDrawn="1"/>
          </p:nvSpPr>
          <p:spPr>
            <a:xfrm>
              <a:off x="1943708" y="2374474"/>
              <a:ext cx="288032" cy="2411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rtlCol="0" anchor="t"/>
            <a:lstStyle/>
            <a:p>
              <a:pPr algn="ctr"/>
              <a:endParaRPr lang="de-DE" dirty="0">
                <a:solidFill>
                  <a:srgbClr val="0066A9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663332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288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- 2-zeiliger Titel - lmr^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feld 11"/>
          <p:cNvSpPr txBox="1"/>
          <p:nvPr userDrawn="1"/>
        </p:nvSpPr>
        <p:spPr>
          <a:xfrm>
            <a:off x="334722" y="303213"/>
            <a:ext cx="6634800" cy="360000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/>
          <a:p>
            <a:pPr algn="l"/>
            <a:endParaRPr lang="en-US" sz="2600" noProof="0" dirty="0">
              <a:solidFill>
                <a:schemeClr val="bg1"/>
              </a:solidFill>
            </a:endParaRPr>
          </a:p>
        </p:txBody>
      </p:sp>
      <p:sp>
        <p:nvSpPr>
          <p:cNvPr id="10" name="Inhaltsplatzhalter 7"/>
          <p:cNvSpPr>
            <a:spLocks noGrp="1"/>
          </p:cNvSpPr>
          <p:nvPr>
            <p:ph sz="quarter" idx="13" hasCustomPrompt="1"/>
          </p:nvPr>
        </p:nvSpPr>
        <p:spPr>
          <a:xfrm>
            <a:off x="324000" y="1058400"/>
            <a:ext cx="2772000" cy="1152988"/>
          </a:xfrm>
          <a:prstGeom prst="rect">
            <a:avLst/>
          </a:prstGeom>
        </p:spPr>
        <p:txBody>
          <a:bodyPr lIns="36000" tIns="36000" rIns="36000" bIns="3600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2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13" name="Inhaltsplatzhalter 7"/>
          <p:cNvSpPr>
            <a:spLocks noGrp="1"/>
          </p:cNvSpPr>
          <p:nvPr>
            <p:ph sz="quarter" idx="14" hasCustomPrompt="1"/>
          </p:nvPr>
        </p:nvSpPr>
        <p:spPr>
          <a:xfrm>
            <a:off x="323625" y="2290490"/>
            <a:ext cx="2772000" cy="1144859"/>
          </a:xfrm>
          <a:prstGeom prst="rect">
            <a:avLst/>
          </a:prstGeom>
        </p:spPr>
        <p:txBody>
          <a:bodyPr lIns="36000" tIns="36000" rIns="36000" bIns="3600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2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14" name="Inhaltsplatzhalter 7"/>
          <p:cNvSpPr>
            <a:spLocks noGrp="1"/>
          </p:cNvSpPr>
          <p:nvPr>
            <p:ph sz="quarter" idx="15" hasCustomPrompt="1"/>
          </p:nvPr>
        </p:nvSpPr>
        <p:spPr>
          <a:xfrm>
            <a:off x="323403" y="3514627"/>
            <a:ext cx="2772000" cy="1181198"/>
          </a:xfrm>
          <a:prstGeom prst="rect">
            <a:avLst/>
          </a:prstGeom>
        </p:spPr>
        <p:txBody>
          <a:bodyPr lIns="36000" tIns="36000" rIns="36000" bIns="3600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2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15" name="Inhaltsplatzhalter 7"/>
          <p:cNvSpPr>
            <a:spLocks noGrp="1"/>
          </p:cNvSpPr>
          <p:nvPr>
            <p:ph sz="quarter" idx="16" hasCustomPrompt="1"/>
          </p:nvPr>
        </p:nvSpPr>
        <p:spPr>
          <a:xfrm>
            <a:off x="3174773" y="1058400"/>
            <a:ext cx="2802165" cy="1152988"/>
          </a:xfrm>
          <a:prstGeom prst="rect">
            <a:avLst/>
          </a:prstGeom>
        </p:spPr>
        <p:txBody>
          <a:bodyPr lIns="36000" tIns="36000" rIns="36000" bIns="3600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2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16" name="Inhaltsplatzhalter 7"/>
          <p:cNvSpPr>
            <a:spLocks noGrp="1"/>
          </p:cNvSpPr>
          <p:nvPr>
            <p:ph sz="quarter" idx="17" hasCustomPrompt="1"/>
          </p:nvPr>
        </p:nvSpPr>
        <p:spPr>
          <a:xfrm>
            <a:off x="3174773" y="2290490"/>
            <a:ext cx="2802165" cy="1144859"/>
          </a:xfrm>
          <a:prstGeom prst="rect">
            <a:avLst/>
          </a:prstGeom>
        </p:spPr>
        <p:txBody>
          <a:bodyPr lIns="36000" tIns="36000" rIns="36000" bIns="3600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2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20" name="Inhaltsplatzhalter 7"/>
          <p:cNvSpPr>
            <a:spLocks noGrp="1"/>
          </p:cNvSpPr>
          <p:nvPr>
            <p:ph sz="quarter" idx="18" hasCustomPrompt="1"/>
          </p:nvPr>
        </p:nvSpPr>
        <p:spPr>
          <a:xfrm>
            <a:off x="3174773" y="3514627"/>
            <a:ext cx="2802165" cy="1181198"/>
          </a:xfrm>
          <a:prstGeom prst="rect">
            <a:avLst/>
          </a:prstGeom>
        </p:spPr>
        <p:txBody>
          <a:bodyPr lIns="36000" tIns="36000" rIns="36000" bIns="3600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2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21" name="Inhaltsplatzhalter 7"/>
          <p:cNvSpPr>
            <a:spLocks noGrp="1"/>
          </p:cNvSpPr>
          <p:nvPr>
            <p:ph sz="quarter" idx="19" hasCustomPrompt="1"/>
          </p:nvPr>
        </p:nvSpPr>
        <p:spPr>
          <a:xfrm>
            <a:off x="6054923" y="1058400"/>
            <a:ext cx="2765227" cy="1152988"/>
          </a:xfrm>
          <a:prstGeom prst="rect">
            <a:avLst/>
          </a:prstGeom>
        </p:spPr>
        <p:txBody>
          <a:bodyPr lIns="36000" tIns="36000" rIns="36000" bIns="3600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2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22" name="Inhaltsplatzhalter 7"/>
          <p:cNvSpPr>
            <a:spLocks noGrp="1"/>
          </p:cNvSpPr>
          <p:nvPr>
            <p:ph sz="quarter" idx="20" hasCustomPrompt="1"/>
          </p:nvPr>
        </p:nvSpPr>
        <p:spPr>
          <a:xfrm>
            <a:off x="6054923" y="2290490"/>
            <a:ext cx="2765227" cy="1144859"/>
          </a:xfrm>
          <a:prstGeom prst="rect">
            <a:avLst/>
          </a:prstGeom>
        </p:spPr>
        <p:txBody>
          <a:bodyPr lIns="36000" tIns="36000" rIns="36000" bIns="3600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2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23" name="Inhaltsplatzhalter 7"/>
          <p:cNvSpPr>
            <a:spLocks noGrp="1"/>
          </p:cNvSpPr>
          <p:nvPr>
            <p:ph sz="quarter" idx="21" hasCustomPrompt="1"/>
          </p:nvPr>
        </p:nvSpPr>
        <p:spPr>
          <a:xfrm>
            <a:off x="6054923" y="3514627"/>
            <a:ext cx="2765227" cy="1181198"/>
          </a:xfrm>
          <a:prstGeom prst="rect">
            <a:avLst/>
          </a:prstGeom>
        </p:spPr>
        <p:txBody>
          <a:bodyPr lIns="36000" tIns="36000" rIns="36000" bIns="36000"/>
          <a:lstStyle>
            <a:lvl1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266700" indent="-266700">
              <a:buClr>
                <a:srgbClr val="0066A9"/>
              </a:buClr>
              <a:buSzPct val="100000"/>
              <a:buFont typeface="Arial Narrow" panose="020B0606020202030204" pitchFamily="34" charset="0"/>
              <a:buChar char="&gt;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2pPr>
            <a:lvl3pPr marL="541338" indent="-269875">
              <a:buClr>
                <a:srgbClr val="0066A9"/>
              </a:buClr>
              <a:buSzPct val="100000"/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3pPr>
            <a:lvl4pPr marL="809625" indent="-268288">
              <a:buSzPct val="120000"/>
              <a:buFont typeface="Symbol" panose="05050102010706020507" pitchFamily="18" charset="2"/>
              <a:buChar char="-"/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lvl4pPr>
            <a:lvl5pPr marL="627063" indent="0">
              <a:buNone/>
              <a:defRPr sz="1600">
                <a:solidFill>
                  <a:schemeClr val="tx2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22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9" name="Titel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324000" y="194400"/>
            <a:ext cx="6660268" cy="360000"/>
          </a:xfrm>
          <a:prstGeom prst="rect">
            <a:avLst/>
          </a:prstGeom>
        </p:spPr>
        <p:txBody>
          <a:bodyPr lIns="0" tIns="0" rIns="0" bIns="36000" anchor="ctr"/>
          <a:lstStyle>
            <a:lvl1pPr>
              <a:defRPr sz="2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AT" noProof="0" dirty="0"/>
              <a:t>Mustertitel</a:t>
            </a:r>
          </a:p>
        </p:txBody>
      </p:sp>
      <p:sp>
        <p:nvSpPr>
          <p:cNvPr id="24" name="Inhaltsplatzhalter 5"/>
          <p:cNvSpPr>
            <a:spLocks noGrp="1"/>
          </p:cNvSpPr>
          <p:nvPr>
            <p:ph sz="quarter" idx="12" hasCustomPrompt="1"/>
          </p:nvPr>
        </p:nvSpPr>
        <p:spPr>
          <a:xfrm>
            <a:off x="323847" y="561174"/>
            <a:ext cx="6660268" cy="217150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Bef>
                <a:spcPts val="0"/>
              </a:spcBef>
              <a:defRPr sz="1600" i="1" baseline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de-DE" dirty="0"/>
              <a:t>Muster-Untertitel / Take </a:t>
            </a:r>
            <a:r>
              <a:rPr lang="de-DE" dirty="0" err="1"/>
              <a:t>home</a:t>
            </a:r>
            <a:r>
              <a:rPr lang="de-DE" dirty="0"/>
              <a:t> </a:t>
            </a:r>
            <a:r>
              <a:rPr lang="de-DE" dirty="0" err="1"/>
              <a:t>message</a:t>
            </a:r>
            <a:r>
              <a:rPr lang="de-DE" dirty="0"/>
              <a:t> (1-2 zeilig)</a:t>
            </a:r>
          </a:p>
        </p:txBody>
      </p:sp>
    </p:spTree>
    <p:extLst>
      <p:ext uri="{BB962C8B-B14F-4D97-AF65-F5344CB8AC3E}">
        <p14:creationId xmlns:p14="http://schemas.microsoft.com/office/powerpoint/2010/main" val="26281471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_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eck 15"/>
          <p:cNvSpPr/>
          <p:nvPr userDrawn="1"/>
        </p:nvSpPr>
        <p:spPr>
          <a:xfrm>
            <a:off x="3178" y="2382"/>
            <a:ext cx="9140822" cy="5141118"/>
          </a:xfrm>
          <a:prstGeom prst="rect">
            <a:avLst/>
          </a:prstGeom>
          <a:solidFill>
            <a:srgbClr val="0066A9"/>
          </a:solidFill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endParaRPr lang="de-DE" dirty="0">
              <a:solidFill>
                <a:srgbClr val="0066A9"/>
              </a:solidFill>
            </a:endParaRPr>
          </a:p>
        </p:txBody>
      </p:sp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Inhaltsplatzhalter 2"/>
          <p:cNvSpPr>
            <a:spLocks noGrp="1"/>
          </p:cNvSpPr>
          <p:nvPr>
            <p:ph idx="1" hasCustomPrompt="1"/>
          </p:nvPr>
        </p:nvSpPr>
        <p:spPr>
          <a:xfrm>
            <a:off x="2836528" y="2130720"/>
            <a:ext cx="3565178" cy="307777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>
              <a:defRPr sz="1600" b="1" cap="small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de-AT" noProof="0" dirty="0"/>
              <a:t>Titel Vorname Name</a:t>
            </a:r>
          </a:p>
        </p:txBody>
      </p:sp>
      <p:sp>
        <p:nvSpPr>
          <p:cNvPr id="10" name="Inhaltsplatzhalter 2"/>
          <p:cNvSpPr>
            <a:spLocks noGrp="1"/>
          </p:cNvSpPr>
          <p:nvPr>
            <p:ph idx="13" hasCustomPrompt="1"/>
          </p:nvPr>
        </p:nvSpPr>
        <p:spPr>
          <a:xfrm>
            <a:off x="4283967" y="2511391"/>
            <a:ext cx="2117737" cy="307777"/>
          </a:xfrm>
          <a:prstGeom prst="rect">
            <a:avLst/>
          </a:prstGeom>
        </p:spPr>
        <p:txBody>
          <a:bodyPr lIns="36000" anchor="ctr">
            <a:noAutofit/>
          </a:bodyPr>
          <a:lstStyle>
            <a:lvl1pPr>
              <a:defRPr sz="1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de-AT" noProof="0" dirty="0"/>
              <a:t>DW</a:t>
            </a:r>
          </a:p>
        </p:txBody>
      </p:sp>
      <p:sp>
        <p:nvSpPr>
          <p:cNvPr id="12" name="Textfeld 11"/>
          <p:cNvSpPr txBox="1"/>
          <p:nvPr userDrawn="1"/>
        </p:nvSpPr>
        <p:spPr>
          <a:xfrm>
            <a:off x="3329070" y="2511391"/>
            <a:ext cx="911613" cy="30777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lvl1pPr lvl="0" indent="0">
              <a:spcBef>
                <a:spcPts val="500"/>
              </a:spcBef>
              <a:buFont typeface="Arial" pitchFamily="34" charset="0"/>
              <a:buNone/>
              <a:defRPr sz="2000">
                <a:latin typeface="Arial" pitchFamily="34" charset="0"/>
                <a:cs typeface="Arial" pitchFamily="34" charset="0"/>
              </a:defRPr>
            </a:lvl1pPr>
            <a:lvl2pPr marL="179388" indent="-179388">
              <a:spcBef>
                <a:spcPts val="500"/>
              </a:spcBef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2pPr>
            <a:lvl3pPr marL="447675" indent="-268288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3pPr>
            <a:lvl4pPr marL="627063" indent="-179388">
              <a:spcBef>
                <a:spcPts val="400"/>
              </a:spcBef>
              <a:buFont typeface="Arial" pitchFamily="34" charset="0"/>
              <a:buChar char="•"/>
              <a:defRPr>
                <a:latin typeface="Arial" pitchFamily="34" charset="0"/>
                <a:cs typeface="Arial" pitchFamily="34" charset="0"/>
              </a:defRPr>
            </a:lvl4pPr>
            <a:lvl5pPr marL="896938" indent="-269875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pPr lvl="0" algn="l"/>
            <a:r>
              <a:rPr lang="de-AT" sz="1600" dirty="0">
                <a:solidFill>
                  <a:schemeClr val="bg1"/>
                </a:solidFill>
                <a:latin typeface="Arial Narrow" panose="020B0606020202030204" pitchFamily="34" charset="0"/>
              </a:rPr>
              <a:t>+43 1 24724</a:t>
            </a:r>
            <a:endParaRPr lang="en-GB" sz="16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17" name="Inhaltsplatzhalter 2"/>
          <p:cNvSpPr>
            <a:spLocks noGrp="1"/>
          </p:cNvSpPr>
          <p:nvPr>
            <p:ph idx="14" hasCustomPrompt="1"/>
          </p:nvPr>
        </p:nvSpPr>
        <p:spPr>
          <a:xfrm>
            <a:off x="3329071" y="2853637"/>
            <a:ext cx="3072634" cy="307777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algn="l">
              <a:defRPr sz="1600" b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de-AT" noProof="0" dirty="0"/>
              <a:t>vorname.nachname@e-control.at</a:t>
            </a:r>
          </a:p>
        </p:txBody>
      </p:sp>
      <p:sp>
        <p:nvSpPr>
          <p:cNvPr id="18" name="Textfeld 17"/>
          <p:cNvSpPr txBox="1"/>
          <p:nvPr userDrawn="1"/>
        </p:nvSpPr>
        <p:spPr>
          <a:xfrm>
            <a:off x="3329075" y="3205304"/>
            <a:ext cx="3072632" cy="307777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lvl="0" indent="0">
              <a:spcBef>
                <a:spcPts val="500"/>
              </a:spcBef>
              <a:buFont typeface="Arial" pitchFamily="34" charset="0"/>
              <a:buNone/>
              <a:defRPr sz="2000">
                <a:latin typeface="Arial" pitchFamily="34" charset="0"/>
                <a:cs typeface="Arial" pitchFamily="34" charset="0"/>
              </a:defRPr>
            </a:lvl1pPr>
            <a:lvl2pPr marL="179388" indent="-179388">
              <a:spcBef>
                <a:spcPts val="500"/>
              </a:spcBef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2pPr>
            <a:lvl3pPr marL="447675" indent="-268288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3pPr>
            <a:lvl4pPr marL="627063" indent="-179388">
              <a:spcBef>
                <a:spcPts val="400"/>
              </a:spcBef>
              <a:buFont typeface="Arial" pitchFamily="34" charset="0"/>
              <a:buChar char="•"/>
              <a:defRPr>
                <a:latin typeface="Arial" pitchFamily="34" charset="0"/>
                <a:cs typeface="Arial" pitchFamily="34" charset="0"/>
              </a:defRPr>
            </a:lvl4pPr>
            <a:lvl5pPr marL="896938" indent="-269875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pPr lvl="0" algn="l"/>
            <a:r>
              <a:rPr lang="de-AT" sz="1600" dirty="0">
                <a:solidFill>
                  <a:schemeClr val="bg1"/>
                </a:solidFill>
                <a:latin typeface="Arial Narrow" panose="020B0606020202030204" pitchFamily="34" charset="0"/>
              </a:rPr>
              <a:t>www.e-control.at</a:t>
            </a:r>
            <a:endParaRPr lang="en-GB" sz="16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19" name="Rechteck 18"/>
          <p:cNvSpPr/>
          <p:nvPr userDrawn="1"/>
        </p:nvSpPr>
        <p:spPr>
          <a:xfrm>
            <a:off x="2757091" y="2480613"/>
            <a:ext cx="4347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altLang="de-DE" sz="1800" dirty="0">
                <a:solidFill>
                  <a:schemeClr val="bg1"/>
                </a:solidFill>
                <a:sym typeface="Wingdings 2" pitchFamily="18" charset="2"/>
              </a:rPr>
              <a:t>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20" name="Rechteck 19"/>
          <p:cNvSpPr/>
          <p:nvPr userDrawn="1"/>
        </p:nvSpPr>
        <p:spPr>
          <a:xfrm>
            <a:off x="2751480" y="2822859"/>
            <a:ext cx="445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altLang="de-DE" b="1" dirty="0">
                <a:solidFill>
                  <a:schemeClr val="bg1"/>
                </a:solidFill>
                <a:cs typeface="Arial" charset="0"/>
                <a:sym typeface="Wingdings" pitchFamily="2" charset="2"/>
              </a:rPr>
              <a:t>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21" name="Rechteck 20"/>
          <p:cNvSpPr/>
          <p:nvPr userDrawn="1"/>
        </p:nvSpPr>
        <p:spPr>
          <a:xfrm>
            <a:off x="2766709" y="3174526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altLang="de-DE" b="1" dirty="0">
                <a:solidFill>
                  <a:schemeClr val="bg1"/>
                </a:solidFill>
                <a:cs typeface="Arial" charset="0"/>
                <a:sym typeface="Webdings" pitchFamily="18" charset="2"/>
              </a:rPr>
              <a:t></a:t>
            </a:r>
            <a:endParaRPr lang="de-DE" dirty="0">
              <a:solidFill>
                <a:schemeClr val="bg1"/>
              </a:solidFill>
            </a:endParaRPr>
          </a:p>
        </p:txBody>
      </p:sp>
      <p:pic>
        <p:nvPicPr>
          <p:cNvPr id="5" name="Grafik 4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1200" y="273600"/>
            <a:ext cx="1642756" cy="432000"/>
          </a:xfrm>
          <a:prstGeom prst="rect">
            <a:avLst/>
          </a:prstGeom>
        </p:spPr>
      </p:pic>
      <p:sp>
        <p:nvSpPr>
          <p:cNvPr id="2" name="Datumsplatzhalter 1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3" name="Titel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324000" y="309600"/>
            <a:ext cx="6660268" cy="360000"/>
          </a:xfrm>
          <a:prstGeom prst="rect">
            <a:avLst/>
          </a:prstGeom>
        </p:spPr>
        <p:txBody>
          <a:bodyPr lIns="0" tIns="0" rIns="0" bIns="36000" anchor="ctr"/>
          <a:lstStyle>
            <a:lvl1pPr>
              <a:defRPr sz="2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AT" noProof="0" dirty="0"/>
              <a:t>Kontakt</a:t>
            </a:r>
          </a:p>
        </p:txBody>
      </p:sp>
    </p:spTree>
    <p:extLst>
      <p:ext uri="{BB962C8B-B14F-4D97-AF65-F5344CB8AC3E}">
        <p14:creationId xmlns:p14="http://schemas.microsoft.com/office/powerpoint/2010/main" val="38206788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4">
          <p15:clr>
            <a:srgbClr val="FBAE40"/>
          </p15:clr>
        </p15:guide>
        <p15:guide id="4" pos="5556">
          <p15:clr>
            <a:srgbClr val="FBAE40"/>
          </p15:clr>
        </p15:guide>
        <p15:guide id="5" orient="horz" pos="690">
          <p15:clr>
            <a:srgbClr val="FBAE40"/>
          </p15:clr>
        </p15:guide>
        <p15:guide id="6" orient="horz" pos="295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_DE_mul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eck 15"/>
          <p:cNvSpPr/>
          <p:nvPr userDrawn="1"/>
        </p:nvSpPr>
        <p:spPr>
          <a:xfrm>
            <a:off x="3178" y="2382"/>
            <a:ext cx="9140822" cy="5141118"/>
          </a:xfrm>
          <a:prstGeom prst="rect">
            <a:avLst/>
          </a:prstGeom>
          <a:solidFill>
            <a:srgbClr val="0066A9"/>
          </a:solidFill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endParaRPr lang="de-DE" dirty="0">
              <a:solidFill>
                <a:srgbClr val="0066A9"/>
              </a:solidFill>
            </a:endParaRPr>
          </a:p>
        </p:txBody>
      </p:sp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fik 4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1200" y="273600"/>
            <a:ext cx="1642756" cy="432000"/>
          </a:xfrm>
          <a:prstGeom prst="rect">
            <a:avLst/>
          </a:prstGeom>
        </p:spPr>
      </p:pic>
      <p:sp>
        <p:nvSpPr>
          <p:cNvPr id="2" name="Datumsplatzhalter 1"/>
          <p:cNvSpPr>
            <a:spLocks noGrp="1"/>
          </p:cNvSpPr>
          <p:nvPr>
            <p:ph type="dt" sz="half" idx="2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2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49" name="Titel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324000" y="309600"/>
            <a:ext cx="6660268" cy="360000"/>
          </a:xfrm>
          <a:prstGeom prst="rect">
            <a:avLst/>
          </a:prstGeom>
        </p:spPr>
        <p:txBody>
          <a:bodyPr lIns="0" tIns="0" rIns="0" bIns="36000" anchor="ctr"/>
          <a:lstStyle>
            <a:lvl1pPr>
              <a:defRPr sz="2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AT" noProof="0" dirty="0"/>
              <a:t>Kontakt</a:t>
            </a:r>
          </a:p>
        </p:txBody>
      </p:sp>
      <p:sp>
        <p:nvSpPr>
          <p:cNvPr id="50" name="Inhaltsplatzhalter 2"/>
          <p:cNvSpPr>
            <a:spLocks noGrp="1"/>
          </p:cNvSpPr>
          <p:nvPr>
            <p:ph idx="1" hasCustomPrompt="1"/>
          </p:nvPr>
        </p:nvSpPr>
        <p:spPr>
          <a:xfrm>
            <a:off x="663072" y="1203598"/>
            <a:ext cx="3565178" cy="307777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>
              <a:defRPr sz="1600" b="1" cap="small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de-AT" noProof="0" dirty="0"/>
              <a:t>Titel Vorname Name</a:t>
            </a:r>
          </a:p>
        </p:txBody>
      </p:sp>
      <p:sp>
        <p:nvSpPr>
          <p:cNvPr id="51" name="Inhaltsplatzhalter 2"/>
          <p:cNvSpPr>
            <a:spLocks noGrp="1"/>
          </p:cNvSpPr>
          <p:nvPr>
            <p:ph idx="13" hasCustomPrompt="1"/>
          </p:nvPr>
        </p:nvSpPr>
        <p:spPr>
          <a:xfrm>
            <a:off x="2123727" y="1584269"/>
            <a:ext cx="2104521" cy="307777"/>
          </a:xfrm>
          <a:prstGeom prst="rect">
            <a:avLst/>
          </a:prstGeom>
        </p:spPr>
        <p:txBody>
          <a:bodyPr lIns="36000" anchor="ctr">
            <a:noAutofit/>
          </a:bodyPr>
          <a:lstStyle>
            <a:lvl1pPr>
              <a:defRPr sz="1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de-AT" noProof="0" dirty="0"/>
              <a:t>DW</a:t>
            </a:r>
          </a:p>
        </p:txBody>
      </p:sp>
      <p:sp>
        <p:nvSpPr>
          <p:cNvPr id="52" name="Textfeld 51"/>
          <p:cNvSpPr txBox="1"/>
          <p:nvPr userDrawn="1"/>
        </p:nvSpPr>
        <p:spPr>
          <a:xfrm>
            <a:off x="1155614" y="1584269"/>
            <a:ext cx="911613" cy="30777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lvl1pPr lvl="0" indent="0">
              <a:spcBef>
                <a:spcPts val="500"/>
              </a:spcBef>
              <a:buFont typeface="Arial" pitchFamily="34" charset="0"/>
              <a:buNone/>
              <a:defRPr sz="2000">
                <a:latin typeface="Arial" pitchFamily="34" charset="0"/>
                <a:cs typeface="Arial" pitchFamily="34" charset="0"/>
              </a:defRPr>
            </a:lvl1pPr>
            <a:lvl2pPr marL="179388" indent="-179388">
              <a:spcBef>
                <a:spcPts val="500"/>
              </a:spcBef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2pPr>
            <a:lvl3pPr marL="447675" indent="-268288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3pPr>
            <a:lvl4pPr marL="627063" indent="-179388">
              <a:spcBef>
                <a:spcPts val="400"/>
              </a:spcBef>
              <a:buFont typeface="Arial" pitchFamily="34" charset="0"/>
              <a:buChar char="•"/>
              <a:defRPr>
                <a:latin typeface="Arial" pitchFamily="34" charset="0"/>
                <a:cs typeface="Arial" pitchFamily="34" charset="0"/>
              </a:defRPr>
            </a:lvl4pPr>
            <a:lvl5pPr marL="896938" indent="-269875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pPr lvl="0" algn="l"/>
            <a:r>
              <a:rPr lang="de-AT" sz="1600" dirty="0">
                <a:solidFill>
                  <a:schemeClr val="bg1"/>
                </a:solidFill>
                <a:latin typeface="Arial Narrow" panose="020B0606020202030204" pitchFamily="34" charset="0"/>
              </a:rPr>
              <a:t>+43 1 24724</a:t>
            </a:r>
            <a:endParaRPr lang="en-GB" sz="16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53" name="Inhaltsplatzhalter 2"/>
          <p:cNvSpPr>
            <a:spLocks noGrp="1"/>
          </p:cNvSpPr>
          <p:nvPr>
            <p:ph idx="14" hasCustomPrompt="1"/>
          </p:nvPr>
        </p:nvSpPr>
        <p:spPr>
          <a:xfrm>
            <a:off x="1155615" y="1926515"/>
            <a:ext cx="3072634" cy="307777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algn="l">
              <a:defRPr sz="1600" b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de-AT" noProof="0" dirty="0"/>
              <a:t>vorname.nachname@e-control.at</a:t>
            </a:r>
          </a:p>
        </p:txBody>
      </p:sp>
      <p:sp>
        <p:nvSpPr>
          <p:cNvPr id="54" name="Textfeld 53"/>
          <p:cNvSpPr txBox="1"/>
          <p:nvPr userDrawn="1"/>
        </p:nvSpPr>
        <p:spPr>
          <a:xfrm>
            <a:off x="1155619" y="2278182"/>
            <a:ext cx="3072632" cy="307777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lvl="0" indent="0">
              <a:spcBef>
                <a:spcPts val="500"/>
              </a:spcBef>
              <a:buFont typeface="Arial" pitchFamily="34" charset="0"/>
              <a:buNone/>
              <a:defRPr sz="2000">
                <a:latin typeface="Arial" pitchFamily="34" charset="0"/>
                <a:cs typeface="Arial" pitchFamily="34" charset="0"/>
              </a:defRPr>
            </a:lvl1pPr>
            <a:lvl2pPr marL="179388" indent="-179388">
              <a:spcBef>
                <a:spcPts val="500"/>
              </a:spcBef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2pPr>
            <a:lvl3pPr marL="447675" indent="-268288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3pPr>
            <a:lvl4pPr marL="627063" indent="-179388">
              <a:spcBef>
                <a:spcPts val="400"/>
              </a:spcBef>
              <a:buFont typeface="Arial" pitchFamily="34" charset="0"/>
              <a:buChar char="•"/>
              <a:defRPr>
                <a:latin typeface="Arial" pitchFamily="34" charset="0"/>
                <a:cs typeface="Arial" pitchFamily="34" charset="0"/>
              </a:defRPr>
            </a:lvl4pPr>
            <a:lvl5pPr marL="896938" indent="-269875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pPr lvl="0" algn="l"/>
            <a:r>
              <a:rPr lang="de-AT" sz="1600" dirty="0">
                <a:solidFill>
                  <a:schemeClr val="bg1"/>
                </a:solidFill>
                <a:latin typeface="Arial Narrow" panose="020B0606020202030204" pitchFamily="34" charset="0"/>
              </a:rPr>
              <a:t>www.e-control.at</a:t>
            </a:r>
            <a:endParaRPr lang="en-GB" sz="16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55" name="Rechteck 54"/>
          <p:cNvSpPr/>
          <p:nvPr userDrawn="1"/>
        </p:nvSpPr>
        <p:spPr>
          <a:xfrm>
            <a:off x="583635" y="1553491"/>
            <a:ext cx="4347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altLang="de-DE" sz="1800" dirty="0">
                <a:solidFill>
                  <a:schemeClr val="bg1"/>
                </a:solidFill>
                <a:sym typeface="Wingdings 2" pitchFamily="18" charset="2"/>
              </a:rPr>
              <a:t>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56" name="Rechteck 55"/>
          <p:cNvSpPr/>
          <p:nvPr userDrawn="1"/>
        </p:nvSpPr>
        <p:spPr>
          <a:xfrm>
            <a:off x="578024" y="1895737"/>
            <a:ext cx="445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altLang="de-DE" b="1" dirty="0">
                <a:solidFill>
                  <a:schemeClr val="bg1"/>
                </a:solidFill>
                <a:cs typeface="Arial" charset="0"/>
                <a:sym typeface="Wingdings" pitchFamily="2" charset="2"/>
              </a:rPr>
              <a:t>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57" name="Rechteck 56"/>
          <p:cNvSpPr/>
          <p:nvPr userDrawn="1"/>
        </p:nvSpPr>
        <p:spPr>
          <a:xfrm>
            <a:off x="593253" y="2247404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altLang="de-DE" b="1" dirty="0">
                <a:solidFill>
                  <a:schemeClr val="bg1"/>
                </a:solidFill>
                <a:cs typeface="Arial" charset="0"/>
                <a:sym typeface="Webdings" pitchFamily="18" charset="2"/>
              </a:rPr>
              <a:t>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58" name="Inhaltsplatzhalter 2"/>
          <p:cNvSpPr>
            <a:spLocks noGrp="1"/>
          </p:cNvSpPr>
          <p:nvPr>
            <p:ph idx="27" hasCustomPrompt="1"/>
          </p:nvPr>
        </p:nvSpPr>
        <p:spPr>
          <a:xfrm>
            <a:off x="661294" y="3069252"/>
            <a:ext cx="3565178" cy="307777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>
              <a:defRPr sz="1600" b="1" cap="small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de-AT" noProof="0" dirty="0"/>
              <a:t>Titel Vorname Name</a:t>
            </a:r>
          </a:p>
        </p:txBody>
      </p:sp>
      <p:sp>
        <p:nvSpPr>
          <p:cNvPr id="59" name="Inhaltsplatzhalter 2"/>
          <p:cNvSpPr>
            <a:spLocks noGrp="1"/>
          </p:cNvSpPr>
          <p:nvPr>
            <p:ph idx="28" hasCustomPrompt="1"/>
          </p:nvPr>
        </p:nvSpPr>
        <p:spPr>
          <a:xfrm>
            <a:off x="2123727" y="3449923"/>
            <a:ext cx="2102744" cy="307777"/>
          </a:xfrm>
          <a:prstGeom prst="rect">
            <a:avLst/>
          </a:prstGeom>
        </p:spPr>
        <p:txBody>
          <a:bodyPr lIns="36000" anchor="ctr">
            <a:noAutofit/>
          </a:bodyPr>
          <a:lstStyle>
            <a:lvl1pPr>
              <a:defRPr sz="1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de-AT" noProof="0" dirty="0"/>
              <a:t>DW</a:t>
            </a:r>
          </a:p>
        </p:txBody>
      </p:sp>
      <p:sp>
        <p:nvSpPr>
          <p:cNvPr id="60" name="Textfeld 59"/>
          <p:cNvSpPr txBox="1"/>
          <p:nvPr userDrawn="1"/>
        </p:nvSpPr>
        <p:spPr>
          <a:xfrm>
            <a:off x="1153836" y="3449923"/>
            <a:ext cx="911613" cy="30777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lvl1pPr lvl="0" indent="0">
              <a:spcBef>
                <a:spcPts val="500"/>
              </a:spcBef>
              <a:buFont typeface="Arial" pitchFamily="34" charset="0"/>
              <a:buNone/>
              <a:defRPr sz="2000">
                <a:latin typeface="Arial" pitchFamily="34" charset="0"/>
                <a:cs typeface="Arial" pitchFamily="34" charset="0"/>
              </a:defRPr>
            </a:lvl1pPr>
            <a:lvl2pPr marL="179388" indent="-179388">
              <a:spcBef>
                <a:spcPts val="500"/>
              </a:spcBef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2pPr>
            <a:lvl3pPr marL="447675" indent="-268288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3pPr>
            <a:lvl4pPr marL="627063" indent="-179388">
              <a:spcBef>
                <a:spcPts val="400"/>
              </a:spcBef>
              <a:buFont typeface="Arial" pitchFamily="34" charset="0"/>
              <a:buChar char="•"/>
              <a:defRPr>
                <a:latin typeface="Arial" pitchFamily="34" charset="0"/>
                <a:cs typeface="Arial" pitchFamily="34" charset="0"/>
              </a:defRPr>
            </a:lvl4pPr>
            <a:lvl5pPr marL="896938" indent="-269875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pPr lvl="0" algn="l"/>
            <a:r>
              <a:rPr lang="de-AT" sz="1600" dirty="0">
                <a:solidFill>
                  <a:schemeClr val="bg1"/>
                </a:solidFill>
                <a:latin typeface="Arial Narrow" panose="020B0606020202030204" pitchFamily="34" charset="0"/>
              </a:rPr>
              <a:t>+43 1 24724</a:t>
            </a:r>
            <a:endParaRPr lang="en-GB" sz="16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61" name="Inhaltsplatzhalter 2"/>
          <p:cNvSpPr>
            <a:spLocks noGrp="1"/>
          </p:cNvSpPr>
          <p:nvPr>
            <p:ph idx="29" hasCustomPrompt="1"/>
          </p:nvPr>
        </p:nvSpPr>
        <p:spPr>
          <a:xfrm>
            <a:off x="1153837" y="3792169"/>
            <a:ext cx="3072634" cy="307777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algn="l">
              <a:defRPr sz="1600" b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de-AT" noProof="0" dirty="0"/>
              <a:t>vorname.nachname@e-control.at</a:t>
            </a:r>
          </a:p>
        </p:txBody>
      </p:sp>
      <p:sp>
        <p:nvSpPr>
          <p:cNvPr id="62" name="Textfeld 61"/>
          <p:cNvSpPr txBox="1"/>
          <p:nvPr userDrawn="1"/>
        </p:nvSpPr>
        <p:spPr>
          <a:xfrm>
            <a:off x="1153841" y="4143836"/>
            <a:ext cx="3072632" cy="307777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lvl="0" indent="0">
              <a:spcBef>
                <a:spcPts val="500"/>
              </a:spcBef>
              <a:buFont typeface="Arial" pitchFamily="34" charset="0"/>
              <a:buNone/>
              <a:defRPr sz="2000">
                <a:latin typeface="Arial" pitchFamily="34" charset="0"/>
                <a:cs typeface="Arial" pitchFamily="34" charset="0"/>
              </a:defRPr>
            </a:lvl1pPr>
            <a:lvl2pPr marL="179388" indent="-179388">
              <a:spcBef>
                <a:spcPts val="500"/>
              </a:spcBef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2pPr>
            <a:lvl3pPr marL="447675" indent="-268288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3pPr>
            <a:lvl4pPr marL="627063" indent="-179388">
              <a:spcBef>
                <a:spcPts val="400"/>
              </a:spcBef>
              <a:buFont typeface="Arial" pitchFamily="34" charset="0"/>
              <a:buChar char="•"/>
              <a:defRPr>
                <a:latin typeface="Arial" pitchFamily="34" charset="0"/>
                <a:cs typeface="Arial" pitchFamily="34" charset="0"/>
              </a:defRPr>
            </a:lvl4pPr>
            <a:lvl5pPr marL="896938" indent="-269875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pPr lvl="0" algn="l"/>
            <a:r>
              <a:rPr lang="de-AT" sz="1600" dirty="0">
                <a:solidFill>
                  <a:schemeClr val="bg1"/>
                </a:solidFill>
                <a:latin typeface="Arial Narrow" panose="020B0606020202030204" pitchFamily="34" charset="0"/>
              </a:rPr>
              <a:t>www.e-control.at</a:t>
            </a:r>
            <a:endParaRPr lang="en-GB" sz="16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63" name="Rechteck 62"/>
          <p:cNvSpPr/>
          <p:nvPr userDrawn="1"/>
        </p:nvSpPr>
        <p:spPr>
          <a:xfrm>
            <a:off x="581857" y="3419145"/>
            <a:ext cx="4347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altLang="de-DE" sz="1800" dirty="0">
                <a:solidFill>
                  <a:schemeClr val="bg1"/>
                </a:solidFill>
                <a:sym typeface="Wingdings 2" pitchFamily="18" charset="2"/>
              </a:rPr>
              <a:t>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64" name="Rechteck 63"/>
          <p:cNvSpPr/>
          <p:nvPr userDrawn="1"/>
        </p:nvSpPr>
        <p:spPr>
          <a:xfrm>
            <a:off x="576246" y="3761391"/>
            <a:ext cx="445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altLang="de-DE" b="1" dirty="0">
                <a:solidFill>
                  <a:schemeClr val="bg1"/>
                </a:solidFill>
                <a:cs typeface="Arial" charset="0"/>
                <a:sym typeface="Wingdings" pitchFamily="2" charset="2"/>
              </a:rPr>
              <a:t>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65" name="Rechteck 64"/>
          <p:cNvSpPr/>
          <p:nvPr userDrawn="1"/>
        </p:nvSpPr>
        <p:spPr>
          <a:xfrm>
            <a:off x="591475" y="4113058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altLang="de-DE" b="1" dirty="0">
                <a:solidFill>
                  <a:schemeClr val="bg1"/>
                </a:solidFill>
                <a:cs typeface="Arial" charset="0"/>
                <a:sym typeface="Webdings" pitchFamily="18" charset="2"/>
              </a:rPr>
              <a:t>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66" name="Inhaltsplatzhalter 2"/>
          <p:cNvSpPr>
            <a:spLocks noGrp="1"/>
          </p:cNvSpPr>
          <p:nvPr>
            <p:ph idx="30" hasCustomPrompt="1"/>
          </p:nvPr>
        </p:nvSpPr>
        <p:spPr>
          <a:xfrm>
            <a:off x="4909988" y="1203598"/>
            <a:ext cx="3565178" cy="307777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>
              <a:defRPr sz="1600" b="1" cap="small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de-AT" noProof="0" dirty="0"/>
              <a:t>Titel Vorname Name</a:t>
            </a:r>
          </a:p>
        </p:txBody>
      </p:sp>
      <p:sp>
        <p:nvSpPr>
          <p:cNvPr id="67" name="Inhaltsplatzhalter 2"/>
          <p:cNvSpPr>
            <a:spLocks noGrp="1"/>
          </p:cNvSpPr>
          <p:nvPr>
            <p:ph idx="31" hasCustomPrompt="1"/>
          </p:nvPr>
        </p:nvSpPr>
        <p:spPr>
          <a:xfrm>
            <a:off x="6372199" y="1584269"/>
            <a:ext cx="2102965" cy="307777"/>
          </a:xfrm>
          <a:prstGeom prst="rect">
            <a:avLst/>
          </a:prstGeom>
        </p:spPr>
        <p:txBody>
          <a:bodyPr lIns="36000" anchor="ctr">
            <a:noAutofit/>
          </a:bodyPr>
          <a:lstStyle>
            <a:lvl1pPr>
              <a:defRPr sz="1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de-AT" noProof="0" dirty="0"/>
              <a:t>DW</a:t>
            </a:r>
          </a:p>
        </p:txBody>
      </p:sp>
      <p:sp>
        <p:nvSpPr>
          <p:cNvPr id="68" name="Textfeld 67"/>
          <p:cNvSpPr txBox="1"/>
          <p:nvPr userDrawn="1"/>
        </p:nvSpPr>
        <p:spPr>
          <a:xfrm>
            <a:off x="5402530" y="1584269"/>
            <a:ext cx="911613" cy="30777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lvl1pPr lvl="0" indent="0">
              <a:spcBef>
                <a:spcPts val="500"/>
              </a:spcBef>
              <a:buFont typeface="Arial" pitchFamily="34" charset="0"/>
              <a:buNone/>
              <a:defRPr sz="2000">
                <a:latin typeface="Arial" pitchFamily="34" charset="0"/>
                <a:cs typeface="Arial" pitchFamily="34" charset="0"/>
              </a:defRPr>
            </a:lvl1pPr>
            <a:lvl2pPr marL="179388" indent="-179388">
              <a:spcBef>
                <a:spcPts val="500"/>
              </a:spcBef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2pPr>
            <a:lvl3pPr marL="447675" indent="-268288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3pPr>
            <a:lvl4pPr marL="627063" indent="-179388">
              <a:spcBef>
                <a:spcPts val="400"/>
              </a:spcBef>
              <a:buFont typeface="Arial" pitchFamily="34" charset="0"/>
              <a:buChar char="•"/>
              <a:defRPr>
                <a:latin typeface="Arial" pitchFamily="34" charset="0"/>
                <a:cs typeface="Arial" pitchFamily="34" charset="0"/>
              </a:defRPr>
            </a:lvl4pPr>
            <a:lvl5pPr marL="896938" indent="-269875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pPr lvl="0" algn="l"/>
            <a:r>
              <a:rPr lang="de-AT" sz="1600" dirty="0">
                <a:solidFill>
                  <a:schemeClr val="bg1"/>
                </a:solidFill>
                <a:latin typeface="Arial Narrow" panose="020B0606020202030204" pitchFamily="34" charset="0"/>
              </a:rPr>
              <a:t>+43 1 24724</a:t>
            </a:r>
            <a:endParaRPr lang="en-GB" sz="16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69" name="Inhaltsplatzhalter 2"/>
          <p:cNvSpPr>
            <a:spLocks noGrp="1"/>
          </p:cNvSpPr>
          <p:nvPr>
            <p:ph idx="32" hasCustomPrompt="1"/>
          </p:nvPr>
        </p:nvSpPr>
        <p:spPr>
          <a:xfrm>
            <a:off x="5402531" y="1926515"/>
            <a:ext cx="3072634" cy="307777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algn="l">
              <a:defRPr sz="1600" b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de-AT" noProof="0" dirty="0"/>
              <a:t>vorname.nachname@e-control.at</a:t>
            </a:r>
          </a:p>
        </p:txBody>
      </p:sp>
      <p:sp>
        <p:nvSpPr>
          <p:cNvPr id="70" name="Textfeld 69"/>
          <p:cNvSpPr txBox="1"/>
          <p:nvPr userDrawn="1"/>
        </p:nvSpPr>
        <p:spPr>
          <a:xfrm>
            <a:off x="5402535" y="2278182"/>
            <a:ext cx="3072632" cy="307777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lvl="0" indent="0">
              <a:spcBef>
                <a:spcPts val="500"/>
              </a:spcBef>
              <a:buFont typeface="Arial" pitchFamily="34" charset="0"/>
              <a:buNone/>
              <a:defRPr sz="2000">
                <a:latin typeface="Arial" pitchFamily="34" charset="0"/>
                <a:cs typeface="Arial" pitchFamily="34" charset="0"/>
              </a:defRPr>
            </a:lvl1pPr>
            <a:lvl2pPr marL="179388" indent="-179388">
              <a:spcBef>
                <a:spcPts val="500"/>
              </a:spcBef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2pPr>
            <a:lvl3pPr marL="447675" indent="-268288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3pPr>
            <a:lvl4pPr marL="627063" indent="-179388">
              <a:spcBef>
                <a:spcPts val="400"/>
              </a:spcBef>
              <a:buFont typeface="Arial" pitchFamily="34" charset="0"/>
              <a:buChar char="•"/>
              <a:defRPr>
                <a:latin typeface="Arial" pitchFamily="34" charset="0"/>
                <a:cs typeface="Arial" pitchFamily="34" charset="0"/>
              </a:defRPr>
            </a:lvl4pPr>
            <a:lvl5pPr marL="896938" indent="-269875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pPr lvl="0" algn="l"/>
            <a:r>
              <a:rPr lang="de-AT" sz="1600" dirty="0">
                <a:solidFill>
                  <a:schemeClr val="bg1"/>
                </a:solidFill>
                <a:latin typeface="Arial Narrow" panose="020B0606020202030204" pitchFamily="34" charset="0"/>
              </a:rPr>
              <a:t>www.e-control.at</a:t>
            </a:r>
            <a:endParaRPr lang="en-GB" sz="16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71" name="Rechteck 70"/>
          <p:cNvSpPr/>
          <p:nvPr userDrawn="1"/>
        </p:nvSpPr>
        <p:spPr>
          <a:xfrm>
            <a:off x="4830551" y="1553491"/>
            <a:ext cx="4347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altLang="de-DE" sz="1800" dirty="0">
                <a:solidFill>
                  <a:schemeClr val="bg1"/>
                </a:solidFill>
                <a:sym typeface="Wingdings 2" pitchFamily="18" charset="2"/>
              </a:rPr>
              <a:t>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72" name="Rechteck 71"/>
          <p:cNvSpPr/>
          <p:nvPr userDrawn="1"/>
        </p:nvSpPr>
        <p:spPr>
          <a:xfrm>
            <a:off x="4824940" y="1895737"/>
            <a:ext cx="445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altLang="de-DE" b="1" dirty="0">
                <a:solidFill>
                  <a:schemeClr val="bg1"/>
                </a:solidFill>
                <a:cs typeface="Arial" charset="0"/>
                <a:sym typeface="Wingdings" pitchFamily="2" charset="2"/>
              </a:rPr>
              <a:t>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73" name="Rechteck 72"/>
          <p:cNvSpPr/>
          <p:nvPr userDrawn="1"/>
        </p:nvSpPr>
        <p:spPr>
          <a:xfrm>
            <a:off x="4840169" y="2247404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altLang="de-DE" b="1" dirty="0">
                <a:solidFill>
                  <a:schemeClr val="bg1"/>
                </a:solidFill>
                <a:cs typeface="Arial" charset="0"/>
                <a:sym typeface="Webdings" pitchFamily="18" charset="2"/>
              </a:rPr>
              <a:t>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74" name="Inhaltsplatzhalter 2"/>
          <p:cNvSpPr>
            <a:spLocks noGrp="1"/>
          </p:cNvSpPr>
          <p:nvPr>
            <p:ph idx="33" hasCustomPrompt="1"/>
          </p:nvPr>
        </p:nvSpPr>
        <p:spPr>
          <a:xfrm>
            <a:off x="4908210" y="3069252"/>
            <a:ext cx="3565178" cy="307777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>
              <a:defRPr sz="1600" b="1" cap="small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de-AT" noProof="0" dirty="0"/>
              <a:t>Titel Vorname Name</a:t>
            </a:r>
          </a:p>
        </p:txBody>
      </p:sp>
      <p:sp>
        <p:nvSpPr>
          <p:cNvPr id="75" name="Inhaltsplatzhalter 2"/>
          <p:cNvSpPr>
            <a:spLocks noGrp="1"/>
          </p:cNvSpPr>
          <p:nvPr>
            <p:ph idx="34" hasCustomPrompt="1"/>
          </p:nvPr>
        </p:nvSpPr>
        <p:spPr>
          <a:xfrm>
            <a:off x="6372199" y="3449923"/>
            <a:ext cx="2101188" cy="307777"/>
          </a:xfrm>
          <a:prstGeom prst="rect">
            <a:avLst/>
          </a:prstGeom>
        </p:spPr>
        <p:txBody>
          <a:bodyPr lIns="36000" anchor="ctr">
            <a:noAutofit/>
          </a:bodyPr>
          <a:lstStyle>
            <a:lvl1pPr>
              <a:defRPr sz="1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de-AT" noProof="0" dirty="0"/>
              <a:t>DW</a:t>
            </a:r>
          </a:p>
        </p:txBody>
      </p:sp>
      <p:sp>
        <p:nvSpPr>
          <p:cNvPr id="76" name="Textfeld 75"/>
          <p:cNvSpPr txBox="1"/>
          <p:nvPr userDrawn="1"/>
        </p:nvSpPr>
        <p:spPr>
          <a:xfrm>
            <a:off x="5400752" y="3449923"/>
            <a:ext cx="911613" cy="307777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lvl1pPr lvl="0" indent="0">
              <a:spcBef>
                <a:spcPts val="500"/>
              </a:spcBef>
              <a:buFont typeface="Arial" pitchFamily="34" charset="0"/>
              <a:buNone/>
              <a:defRPr sz="2000">
                <a:latin typeface="Arial" pitchFamily="34" charset="0"/>
                <a:cs typeface="Arial" pitchFamily="34" charset="0"/>
              </a:defRPr>
            </a:lvl1pPr>
            <a:lvl2pPr marL="179388" indent="-179388">
              <a:spcBef>
                <a:spcPts val="500"/>
              </a:spcBef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2pPr>
            <a:lvl3pPr marL="447675" indent="-268288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3pPr>
            <a:lvl4pPr marL="627063" indent="-179388">
              <a:spcBef>
                <a:spcPts val="400"/>
              </a:spcBef>
              <a:buFont typeface="Arial" pitchFamily="34" charset="0"/>
              <a:buChar char="•"/>
              <a:defRPr>
                <a:latin typeface="Arial" pitchFamily="34" charset="0"/>
                <a:cs typeface="Arial" pitchFamily="34" charset="0"/>
              </a:defRPr>
            </a:lvl4pPr>
            <a:lvl5pPr marL="896938" indent="-269875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pPr lvl="0" algn="l"/>
            <a:r>
              <a:rPr lang="de-AT" sz="1600" dirty="0">
                <a:solidFill>
                  <a:schemeClr val="bg1"/>
                </a:solidFill>
                <a:latin typeface="Arial Narrow" panose="020B0606020202030204" pitchFamily="34" charset="0"/>
              </a:rPr>
              <a:t>+43 1 24724</a:t>
            </a:r>
            <a:endParaRPr lang="en-GB" sz="16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77" name="Inhaltsplatzhalter 2"/>
          <p:cNvSpPr>
            <a:spLocks noGrp="1"/>
          </p:cNvSpPr>
          <p:nvPr>
            <p:ph idx="35" hasCustomPrompt="1"/>
          </p:nvPr>
        </p:nvSpPr>
        <p:spPr>
          <a:xfrm>
            <a:off x="5400753" y="3792169"/>
            <a:ext cx="3072634" cy="307777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algn="l">
              <a:defRPr sz="1600" b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pPr lvl="0"/>
            <a:r>
              <a:rPr lang="de-AT" noProof="0" dirty="0"/>
              <a:t>vorname.nachname@e-control.at</a:t>
            </a:r>
          </a:p>
        </p:txBody>
      </p:sp>
      <p:sp>
        <p:nvSpPr>
          <p:cNvPr id="78" name="Textfeld 77"/>
          <p:cNvSpPr txBox="1"/>
          <p:nvPr userDrawn="1"/>
        </p:nvSpPr>
        <p:spPr>
          <a:xfrm>
            <a:off x="5400757" y="4143836"/>
            <a:ext cx="3072632" cy="307777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lvl="0" indent="0">
              <a:spcBef>
                <a:spcPts val="500"/>
              </a:spcBef>
              <a:buFont typeface="Arial" pitchFamily="34" charset="0"/>
              <a:buNone/>
              <a:defRPr sz="2000">
                <a:latin typeface="Arial" pitchFamily="34" charset="0"/>
                <a:cs typeface="Arial" pitchFamily="34" charset="0"/>
              </a:defRPr>
            </a:lvl1pPr>
            <a:lvl2pPr marL="179388" indent="-179388">
              <a:spcBef>
                <a:spcPts val="500"/>
              </a:spcBef>
              <a:buFont typeface="Arial" pitchFamily="34" charset="0"/>
              <a:buChar char="•"/>
              <a:defRPr sz="2000">
                <a:latin typeface="Arial" pitchFamily="34" charset="0"/>
                <a:cs typeface="Arial" pitchFamily="34" charset="0"/>
              </a:defRPr>
            </a:lvl2pPr>
            <a:lvl3pPr marL="447675" indent="-268288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3pPr>
            <a:lvl4pPr marL="627063" indent="-179388">
              <a:spcBef>
                <a:spcPts val="400"/>
              </a:spcBef>
              <a:buFont typeface="Arial" pitchFamily="34" charset="0"/>
              <a:buChar char="•"/>
              <a:defRPr>
                <a:latin typeface="Arial" pitchFamily="34" charset="0"/>
                <a:cs typeface="Arial" pitchFamily="34" charset="0"/>
              </a:defRPr>
            </a:lvl4pPr>
            <a:lvl5pPr marL="896938" indent="-269875">
              <a:spcBef>
                <a:spcPts val="400"/>
              </a:spcBef>
              <a:buFont typeface="Arial" pitchFamily="34" charset="0"/>
              <a:buChar char="–"/>
              <a:defRPr>
                <a:latin typeface="Arial" pitchFamily="34" charset="0"/>
                <a:cs typeface="Arial" pitchFamily="34" charset="0"/>
              </a:defRPr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pPr lvl="0" algn="l"/>
            <a:r>
              <a:rPr lang="de-AT" sz="1600" dirty="0">
                <a:solidFill>
                  <a:schemeClr val="bg1"/>
                </a:solidFill>
                <a:latin typeface="Arial Narrow" panose="020B0606020202030204" pitchFamily="34" charset="0"/>
              </a:rPr>
              <a:t>www.e-control.at</a:t>
            </a:r>
            <a:endParaRPr lang="en-GB" sz="16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79" name="Rechteck 78"/>
          <p:cNvSpPr/>
          <p:nvPr userDrawn="1"/>
        </p:nvSpPr>
        <p:spPr>
          <a:xfrm>
            <a:off x="4828773" y="3419145"/>
            <a:ext cx="4347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altLang="de-DE" sz="1800" dirty="0">
                <a:solidFill>
                  <a:schemeClr val="bg1"/>
                </a:solidFill>
                <a:sym typeface="Wingdings 2" pitchFamily="18" charset="2"/>
              </a:rPr>
              <a:t>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80" name="Rechteck 79"/>
          <p:cNvSpPr/>
          <p:nvPr userDrawn="1"/>
        </p:nvSpPr>
        <p:spPr>
          <a:xfrm>
            <a:off x="4823162" y="3761391"/>
            <a:ext cx="4459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altLang="de-DE" b="1" dirty="0">
                <a:solidFill>
                  <a:schemeClr val="bg1"/>
                </a:solidFill>
                <a:cs typeface="Arial" charset="0"/>
                <a:sym typeface="Wingdings" pitchFamily="2" charset="2"/>
              </a:rPr>
              <a:t>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81" name="Rechteck 80"/>
          <p:cNvSpPr/>
          <p:nvPr userDrawn="1"/>
        </p:nvSpPr>
        <p:spPr>
          <a:xfrm>
            <a:off x="4838391" y="4113058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altLang="de-DE" b="1" dirty="0">
                <a:solidFill>
                  <a:schemeClr val="bg1"/>
                </a:solidFill>
                <a:cs typeface="Arial" charset="0"/>
                <a:sym typeface="Webdings" pitchFamily="18" charset="2"/>
              </a:rPr>
              <a:t></a:t>
            </a:r>
            <a:endParaRPr lang="de-D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36662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4">
          <p15:clr>
            <a:srgbClr val="FBAE40"/>
          </p15:clr>
        </p15:guide>
        <p15:guide id="4" pos="5556">
          <p15:clr>
            <a:srgbClr val="FBAE40"/>
          </p15:clr>
        </p15:guide>
        <p15:guide id="5" orient="horz" pos="690">
          <p15:clr>
            <a:srgbClr val="FBAE40"/>
          </p15:clr>
        </p15:guide>
        <p15:guide id="6" orient="horz" pos="2958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aver - Ende - 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66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1350"/>
          </a:p>
        </p:txBody>
      </p:sp>
      <p:sp>
        <p:nvSpPr>
          <p:cNvPr id="2" name="Rechteck 1"/>
          <p:cNvSpPr/>
          <p:nvPr userDrawn="1"/>
        </p:nvSpPr>
        <p:spPr>
          <a:xfrm>
            <a:off x="2286000" y="2448056"/>
            <a:ext cx="4572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E-Control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Rudolfsplatz</a:t>
            </a: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13a, 1010 Wien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Tel.: +43 1 24 7 24-0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Fax: +43 1 247 24-900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E-Mail: office@e-control.at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www.e-control.at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Twitter: www.twitter.com/energiecontrol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Facebook: www.facebook.com/energie.control</a:t>
            </a:r>
          </a:p>
        </p:txBody>
      </p:sp>
      <p:sp>
        <p:nvSpPr>
          <p:cNvPr id="9" name="Rechteck 8"/>
          <p:cNvSpPr/>
          <p:nvPr userDrawn="1"/>
        </p:nvSpPr>
        <p:spPr>
          <a:xfrm>
            <a:off x="1295636" y="1293817"/>
            <a:ext cx="65527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Demi" panose="020B0703020102020204" pitchFamily="34" charset="0"/>
                <a:ea typeface="+mn-ea"/>
                <a:cs typeface="Arial" panose="020B0604020202020204" pitchFamily="34" charset="0"/>
              </a:rPr>
              <a:t>Unsere Energie </a:t>
            </a:r>
            <a:r>
              <a:rPr kumimoji="0" lang="de-DE" sz="2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 panose="020B0503020102020204" pitchFamily="34" charset="0"/>
                <a:ea typeface="+mn-ea"/>
                <a:cs typeface="Arial" panose="020B0604020202020204" pitchFamily="34" charset="0"/>
              </a:rPr>
              <a:t>gehört der Zukunft.</a:t>
            </a:r>
          </a:p>
        </p:txBody>
      </p:sp>
    </p:spTree>
    <p:extLst>
      <p:ext uri="{BB962C8B-B14F-4D97-AF65-F5344CB8AC3E}">
        <p14:creationId xmlns:p14="http://schemas.microsoft.com/office/powerpoint/2010/main" val="20670560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4">
          <p15:clr>
            <a:srgbClr val="FBAE40"/>
          </p15:clr>
        </p15:guide>
        <p15:guide id="4" pos="5556">
          <p15:clr>
            <a:srgbClr val="FBAE40"/>
          </p15:clr>
        </p15:guide>
        <p15:guide id="5" orient="horz" pos="3049">
          <p15:clr>
            <a:srgbClr val="FBAE40"/>
          </p15:clr>
        </p15:guide>
        <p15:guide id="6" orient="horz" pos="19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a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66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DE" sz="1350"/>
          </a:p>
        </p:txBody>
      </p:sp>
      <p:pic>
        <p:nvPicPr>
          <p:cNvPr id="6" name="Grafik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2813" y="1888235"/>
            <a:ext cx="5198375" cy="1367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5657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4">
          <p15:clr>
            <a:srgbClr val="FBAE40"/>
          </p15:clr>
        </p15:guide>
        <p15:guide id="4" pos="5556">
          <p15:clr>
            <a:srgbClr val="FBAE40"/>
          </p15:clr>
        </p15:guide>
        <p15:guide id="5" orient="horz" pos="3049">
          <p15:clr>
            <a:srgbClr val="FBAE40"/>
          </p15:clr>
        </p15:guide>
        <p15:guide id="6" orient="horz" pos="19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nner - G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feld 11"/>
          <p:cNvSpPr txBox="1"/>
          <p:nvPr userDrawn="1"/>
        </p:nvSpPr>
        <p:spPr>
          <a:xfrm>
            <a:off x="334722" y="303213"/>
            <a:ext cx="6634800" cy="360000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/>
          <a:p>
            <a:pPr algn="l"/>
            <a:endParaRPr lang="en-US" sz="2600" noProof="0" dirty="0">
              <a:solidFill>
                <a:schemeClr val="bg1"/>
              </a:solidFill>
            </a:endParaRPr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27895" y="3115604"/>
            <a:ext cx="6488210" cy="1319381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2600">
                <a:solidFill>
                  <a:srgbClr val="0066A9"/>
                </a:solidFill>
              </a:defRPr>
            </a:lvl1pPr>
          </a:lstStyle>
          <a:p>
            <a:pPr lvl="0"/>
            <a:r>
              <a:rPr lang="de-DE" altLang="de-DE" noProof="0"/>
              <a:t>Master-Untertitelformat bearbeiten</a:t>
            </a:r>
            <a:endParaRPr lang="de-AT" altLang="de-DE" noProof="0" dirty="0"/>
          </a:p>
        </p:txBody>
      </p:sp>
      <p:pic>
        <p:nvPicPr>
          <p:cNvPr id="13" name="Grafik 12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8994" y="1239602"/>
            <a:ext cx="1006012" cy="16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6303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28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nner - Ö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feld 11"/>
          <p:cNvSpPr txBox="1"/>
          <p:nvPr userDrawn="1"/>
        </p:nvSpPr>
        <p:spPr>
          <a:xfrm>
            <a:off x="334722" y="303213"/>
            <a:ext cx="6634800" cy="360000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/>
          <a:p>
            <a:pPr algn="l"/>
            <a:endParaRPr lang="en-US" sz="2600" noProof="0" dirty="0">
              <a:solidFill>
                <a:schemeClr val="bg1"/>
              </a:solidFill>
            </a:endParaRPr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27895" y="3115604"/>
            <a:ext cx="6488210" cy="1319381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2600">
                <a:solidFill>
                  <a:srgbClr val="0066A9"/>
                </a:solidFill>
              </a:defRPr>
            </a:lvl1pPr>
          </a:lstStyle>
          <a:p>
            <a:pPr lvl="0"/>
            <a:r>
              <a:rPr lang="de-DE" altLang="de-DE" noProof="0"/>
              <a:t>Master-Untertitelformat bearbeiten</a:t>
            </a:r>
            <a:endParaRPr lang="de-AT" altLang="de-DE" noProof="0" dirty="0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8146" y="1239602"/>
            <a:ext cx="907709" cy="16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64705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288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nner - Str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feld 11"/>
          <p:cNvSpPr txBox="1"/>
          <p:nvPr userDrawn="1"/>
        </p:nvSpPr>
        <p:spPr>
          <a:xfrm>
            <a:off x="334722" y="303213"/>
            <a:ext cx="6634800" cy="360000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/>
          <a:p>
            <a:pPr algn="l"/>
            <a:endParaRPr lang="en-US" sz="2600" noProof="0" dirty="0">
              <a:solidFill>
                <a:schemeClr val="bg1"/>
              </a:solidFill>
            </a:endParaRPr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27895" y="3115604"/>
            <a:ext cx="6488210" cy="1319381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2600">
                <a:solidFill>
                  <a:srgbClr val="0066A9"/>
                </a:solidFill>
              </a:defRPr>
            </a:lvl1pPr>
          </a:lstStyle>
          <a:p>
            <a:pPr lvl="0"/>
            <a:r>
              <a:rPr lang="de-DE" altLang="de-DE" noProof="0"/>
              <a:t>Master-Untertitelformat bearbeiten</a:t>
            </a:r>
            <a:endParaRPr lang="de-AT" altLang="de-DE" noProof="0" dirty="0"/>
          </a:p>
        </p:txBody>
      </p:sp>
      <p:pic>
        <p:nvPicPr>
          <p:cNvPr id="7" name="Grafik 6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4000" y="1239786"/>
            <a:ext cx="1656000" cy="16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2567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288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nner - Rec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feld 11"/>
          <p:cNvSpPr txBox="1"/>
          <p:nvPr userDrawn="1"/>
        </p:nvSpPr>
        <p:spPr>
          <a:xfrm>
            <a:off x="334722" y="303213"/>
            <a:ext cx="6634800" cy="360000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/>
          <a:p>
            <a:pPr algn="l"/>
            <a:endParaRPr lang="en-US" sz="2600" noProof="0" dirty="0">
              <a:solidFill>
                <a:schemeClr val="bg1"/>
              </a:solidFill>
            </a:endParaRPr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27895" y="3115604"/>
            <a:ext cx="6488210" cy="1319381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2600">
                <a:solidFill>
                  <a:srgbClr val="0066A9"/>
                </a:solidFill>
              </a:defRPr>
            </a:lvl1pPr>
          </a:lstStyle>
          <a:p>
            <a:pPr lvl="0"/>
            <a:r>
              <a:rPr lang="de-DE" altLang="de-DE" noProof="0"/>
              <a:t>Master-Untertitelformat bearbeiten</a:t>
            </a:r>
            <a:endParaRPr lang="de-AT" altLang="de-DE" noProof="0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B6FAA0BD-19A2-4CD2-890E-434FB4143F68}"/>
              </a:ext>
            </a:extLst>
          </p:cNvPr>
          <p:cNvSpPr/>
          <p:nvPr userDrawn="1"/>
        </p:nvSpPr>
        <p:spPr>
          <a:xfrm>
            <a:off x="4044378" y="749167"/>
            <a:ext cx="1055246" cy="2169825"/>
          </a:xfrm>
          <a:prstGeom prst="rect">
            <a:avLst/>
          </a:prstGeom>
          <a:noFill/>
        </p:spPr>
        <p:txBody>
          <a:bodyPr wrap="none" lIns="90000" tIns="45720" rIns="91440" bIns="45720">
            <a:spAutoFit/>
          </a:bodyPr>
          <a:lstStyle/>
          <a:p>
            <a:pPr algn="ctr"/>
            <a:r>
              <a:rPr lang="de-DE" sz="13500" b="1" cap="none" spc="50" dirty="0">
                <a:ln w="9525" cmpd="sng">
                  <a:noFill/>
                  <a:prstDash val="solid"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§</a:t>
            </a:r>
          </a:p>
        </p:txBody>
      </p:sp>
    </p:spTree>
    <p:extLst>
      <p:ext uri="{BB962C8B-B14F-4D97-AF65-F5344CB8AC3E}">
        <p14:creationId xmlns:p14="http://schemas.microsoft.com/office/powerpoint/2010/main" val="37068932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288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- 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feld 11"/>
          <p:cNvSpPr txBox="1"/>
          <p:nvPr userDrawn="1"/>
        </p:nvSpPr>
        <p:spPr>
          <a:xfrm>
            <a:off x="334722" y="303213"/>
            <a:ext cx="6634800" cy="360000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/>
          <a:p>
            <a:pPr algn="l"/>
            <a:r>
              <a:rPr lang="de-DE" sz="2600" noProof="0" dirty="0">
                <a:solidFill>
                  <a:schemeClr val="bg1"/>
                </a:solidFill>
              </a:rPr>
              <a:t>Agenda</a:t>
            </a:r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14. April 2021</a:t>
            </a:r>
            <a:endParaRPr lang="en-US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err="1"/>
              <a:t>Vorstandspräsentation</a:t>
            </a:r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266113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288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- 1-zeiliger Titel - 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324000" y="309600"/>
            <a:ext cx="6660268" cy="360000"/>
          </a:xfrm>
          <a:prstGeom prst="rect">
            <a:avLst/>
          </a:prstGeom>
        </p:spPr>
        <p:txBody>
          <a:bodyPr lIns="0" tIns="0" rIns="0" bIns="36000" anchor="ctr"/>
          <a:lstStyle>
            <a:lvl1pPr>
              <a:lnSpc>
                <a:spcPct val="90000"/>
              </a:lnSpc>
              <a:defRPr sz="2600" baseline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AT" noProof="0" dirty="0"/>
              <a:t>Mustertitel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39460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- 2-zeiliger Titel - 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kt 10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11" name="Objekt 1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324000" y="194400"/>
            <a:ext cx="6660268" cy="360000"/>
          </a:xfrm>
          <a:prstGeom prst="rect">
            <a:avLst/>
          </a:prstGeom>
        </p:spPr>
        <p:txBody>
          <a:bodyPr lIns="0" tIns="0" rIns="0" bIns="36000" anchor="ctr"/>
          <a:lstStyle>
            <a:lvl1pPr>
              <a:lnSpc>
                <a:spcPct val="100000"/>
              </a:lnSpc>
              <a:defRPr sz="2600">
                <a:solidFill>
                  <a:schemeClr val="bg1"/>
                </a:solidFill>
                <a:latin typeface="Arial Narrow" panose="020B0606020202030204" pitchFamily="34" charset="0"/>
              </a:defRPr>
            </a:lvl1pPr>
          </a:lstStyle>
          <a:p>
            <a:r>
              <a:rPr lang="de-AT" noProof="0" dirty="0"/>
              <a:t>Mustertitel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12" hasCustomPrompt="1"/>
          </p:nvPr>
        </p:nvSpPr>
        <p:spPr>
          <a:xfrm>
            <a:off x="323847" y="561174"/>
            <a:ext cx="6660268" cy="217150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Bef>
                <a:spcPts val="0"/>
              </a:spcBef>
              <a:defRPr sz="1600" i="1" baseline="0">
                <a:solidFill>
                  <a:schemeClr val="bg1"/>
                </a:solidFill>
                <a:latin typeface="Arial Narrow" panose="020B0606020202030204" pitchFamily="34" charset="0"/>
              </a:defRPr>
            </a:lvl1pPr>
            <a:lvl2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2pPr>
            <a:lvl3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de-AT" noProof="0" dirty="0"/>
              <a:t>Muster-Untertitel / Take </a:t>
            </a:r>
            <a:r>
              <a:rPr lang="de-AT" noProof="0" dirty="0" err="1"/>
              <a:t>home</a:t>
            </a:r>
            <a:r>
              <a:rPr lang="de-AT" noProof="0" dirty="0"/>
              <a:t> </a:t>
            </a:r>
            <a:r>
              <a:rPr lang="de-AT" noProof="0" dirty="0" err="1"/>
              <a:t>message</a:t>
            </a:r>
            <a:r>
              <a:rPr lang="de-AT" noProof="0" dirty="0"/>
              <a:t> (1-2 zeilig)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r>
              <a:rPr lang="de-DE"/>
              <a:t>DD. MMMMMMM 2018</a:t>
            </a:r>
            <a:endParaRPr lang="en-US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(Name Veranstaltung / Vortragstitel)</a:t>
            </a:r>
            <a:endParaRPr lang="en-US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71812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 userDrawn="1"/>
        </p:nvSpPr>
        <p:spPr>
          <a:xfrm>
            <a:off x="0" y="2381"/>
            <a:ext cx="9144000" cy="972000"/>
          </a:xfrm>
          <a:prstGeom prst="rect">
            <a:avLst/>
          </a:prstGeom>
          <a:solidFill>
            <a:srgbClr val="0066A9"/>
          </a:solidFill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endParaRPr lang="de-DE" dirty="0">
              <a:solidFill>
                <a:srgbClr val="0066A9"/>
              </a:solidFill>
            </a:endParaRPr>
          </a:p>
        </p:txBody>
      </p:sp>
      <p:graphicFrame>
        <p:nvGraphicFramePr>
          <p:cNvPr id="7" name="Objekt 6" hidden="1"/>
          <p:cNvGraphicFramePr>
            <a:graphicFrameLocks noChangeAspect="1"/>
          </p:cNvGraphicFramePr>
          <p:nvPr userDrawn="1">
            <p:custDataLst>
              <p:tags r:id="rId26"/>
            </p:custDataLst>
          </p:nvPr>
        </p:nvGraphicFramePr>
        <p:xfrm>
          <a:off x="1591" y="1192"/>
          <a:ext cx="1587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27" imgW="270" imgH="270" progId="TCLayout.ActiveDocument.1">
                  <p:embed/>
                </p:oleObj>
              </mc:Choice>
              <mc:Fallback>
                <p:oleObj name="think-cell Folie" r:id="rId27" imgW="270" imgH="270" progId="TCLayout.ActiveDocument.1">
                  <p:embed/>
                  <p:pic>
                    <p:nvPicPr>
                      <p:cNvPr id="7" name="Objekt 6" hidden="1"/>
                      <p:cNvPicPr/>
                      <p:nvPr/>
                    </p:nvPicPr>
                    <p:blipFill>
                      <a:blip r:embed="rId28"/>
                      <a:stretch>
                        <a:fillRect/>
                      </a:stretch>
                    </p:blipFill>
                    <p:spPr>
                      <a:xfrm>
                        <a:off x="1591" y="1192"/>
                        <a:ext cx="1587" cy="11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Datumsplatzhalter 2"/>
          <p:cNvSpPr>
            <a:spLocks noGrp="1"/>
          </p:cNvSpPr>
          <p:nvPr>
            <p:ph type="dt" sz="half" idx="2"/>
          </p:nvPr>
        </p:nvSpPr>
        <p:spPr>
          <a:xfrm>
            <a:off x="323850" y="4769165"/>
            <a:ext cx="108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tx2"/>
                </a:solidFill>
              </a:defRPr>
            </a:lvl1pPr>
          </a:lstStyle>
          <a:p>
            <a:r>
              <a:rPr lang="de-AT" noProof="0" dirty="0"/>
              <a:t>DD. MMMMMMM 2018</a:t>
            </a:r>
          </a:p>
        </p:txBody>
      </p:sp>
      <p:sp>
        <p:nvSpPr>
          <p:cNvPr id="15" name="Fußzeilenplatzhalter 14"/>
          <p:cNvSpPr>
            <a:spLocks noGrp="1"/>
          </p:cNvSpPr>
          <p:nvPr>
            <p:ph type="ftr" sz="quarter" idx="3"/>
          </p:nvPr>
        </p:nvSpPr>
        <p:spPr>
          <a:xfrm>
            <a:off x="2052000" y="4769165"/>
            <a:ext cx="504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>
                <a:solidFill>
                  <a:schemeClr val="tx2"/>
                </a:solidFill>
              </a:defRPr>
            </a:lvl1pPr>
          </a:lstStyle>
          <a:p>
            <a:r>
              <a:rPr lang="de-AT" noProof="0" dirty="0"/>
              <a:t>(Name Veranstaltung / Vortragstitel)</a:t>
            </a:r>
          </a:p>
        </p:txBody>
      </p:sp>
      <p:sp>
        <p:nvSpPr>
          <p:cNvPr id="16" name="Foliennummernplatzhalter 15"/>
          <p:cNvSpPr>
            <a:spLocks noGrp="1"/>
          </p:cNvSpPr>
          <p:nvPr>
            <p:ph type="sldNum" sz="quarter" idx="4"/>
          </p:nvPr>
        </p:nvSpPr>
        <p:spPr>
          <a:xfrm>
            <a:off x="7740352" y="4769165"/>
            <a:ext cx="1080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tx2"/>
                </a:solidFill>
              </a:defRPr>
            </a:lvl1pPr>
          </a:lstStyle>
          <a:p>
            <a:fld id="{69AE58CD-3741-43C7-A2FD-7865044D30D6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4" name="Grafik 3"/>
          <p:cNvPicPr>
            <a:picLocks noChangeAspect="1"/>
          </p:cNvPicPr>
          <p:nvPr userDrawn="1"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1200" y="272381"/>
            <a:ext cx="1642756" cy="432000"/>
          </a:xfrm>
          <a:prstGeom prst="rect">
            <a:avLst/>
          </a:prstGeom>
        </p:spPr>
      </p:pic>
      <p:sp>
        <p:nvSpPr>
          <p:cNvPr id="2" name="Textplatzhalter 1"/>
          <p:cNvSpPr>
            <a:spLocks noGrp="1"/>
          </p:cNvSpPr>
          <p:nvPr>
            <p:ph type="body" idx="1"/>
          </p:nvPr>
        </p:nvSpPr>
        <p:spPr>
          <a:xfrm>
            <a:off x="323850" y="1059801"/>
            <a:ext cx="8490106" cy="363602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</p:spTree>
    <p:extLst>
      <p:ext uri="{BB962C8B-B14F-4D97-AF65-F5344CB8AC3E}">
        <p14:creationId xmlns:p14="http://schemas.microsoft.com/office/powerpoint/2010/main" val="3835717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1" r:id="rId2"/>
    <p:sldLayoutId id="2147483765" r:id="rId3"/>
    <p:sldLayoutId id="2147483732" r:id="rId4"/>
    <p:sldLayoutId id="2147483733" r:id="rId5"/>
    <p:sldLayoutId id="2147483770" r:id="rId6"/>
    <p:sldLayoutId id="2147483768" r:id="rId7"/>
    <p:sldLayoutId id="2147483769" r:id="rId8"/>
    <p:sldLayoutId id="2147483766" r:id="rId9"/>
    <p:sldLayoutId id="2147483739" r:id="rId10"/>
    <p:sldLayoutId id="2147483740" r:id="rId11"/>
    <p:sldLayoutId id="2147483742" r:id="rId12"/>
    <p:sldLayoutId id="2147483743" r:id="rId13"/>
    <p:sldLayoutId id="2147483744" r:id="rId14"/>
    <p:sldLayoutId id="2147483745" r:id="rId15"/>
    <p:sldLayoutId id="2147483746" r:id="rId16"/>
    <p:sldLayoutId id="2147483747" r:id="rId17"/>
    <p:sldLayoutId id="2147483748" r:id="rId18"/>
    <p:sldLayoutId id="2147483749" r:id="rId19"/>
    <p:sldLayoutId id="2147483750" r:id="rId20"/>
    <p:sldLayoutId id="2147483767" r:id="rId21"/>
    <p:sldLayoutId id="2147483752" r:id="rId22"/>
    <p:sldLayoutId id="2147483755" r:id="rId23"/>
    <p:sldLayoutId id="2147483757" r:id="rId24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0" indent="0" algn="l" defTabSz="914400" rtl="0" eaLnBrk="1" latinLnBrk="0" hangingPunct="1">
        <a:spcBef>
          <a:spcPts val="500"/>
        </a:spcBef>
        <a:buFont typeface="Arial" pitchFamily="34" charset="0"/>
        <a:buNone/>
        <a:defRPr sz="1600" kern="1200">
          <a:solidFill>
            <a:schemeClr val="tx1"/>
          </a:solidFill>
          <a:latin typeface="+mj-lt"/>
          <a:ea typeface="+mn-ea"/>
          <a:cs typeface="Arial" pitchFamily="34" charset="0"/>
        </a:defRPr>
      </a:lvl1pPr>
      <a:lvl2pPr marL="268288" indent="-268288" algn="l" defTabSz="914400" rtl="0" eaLnBrk="1" latinLnBrk="0" hangingPunct="1">
        <a:spcBef>
          <a:spcPts val="500"/>
        </a:spcBef>
        <a:buClr>
          <a:srgbClr val="0066A9"/>
        </a:buClr>
        <a:buFont typeface="Arial" panose="020B0604020202020204" pitchFamily="34" charset="0"/>
        <a:buChar char="&gt;"/>
        <a:defRPr sz="1600" kern="1200">
          <a:solidFill>
            <a:schemeClr val="tx1"/>
          </a:solidFill>
          <a:latin typeface="+mj-lt"/>
          <a:ea typeface="+mn-ea"/>
          <a:cs typeface="Arial" pitchFamily="34" charset="0"/>
        </a:defRPr>
      </a:lvl2pPr>
      <a:lvl3pPr marL="536575" indent="-268288" algn="l" defTabSz="914400" rtl="0" eaLnBrk="1" latinLnBrk="0" hangingPunct="1">
        <a:spcBef>
          <a:spcPts val="400"/>
        </a:spcBef>
        <a:buClr>
          <a:srgbClr val="0066A9"/>
        </a:buClr>
        <a:buFont typeface="Wingdings" panose="05000000000000000000" pitchFamily="2" charset="2"/>
        <a:buChar char=""/>
        <a:defRPr sz="1600" kern="1200">
          <a:solidFill>
            <a:schemeClr val="tx1"/>
          </a:solidFill>
          <a:latin typeface="+mj-lt"/>
          <a:ea typeface="+mn-ea"/>
          <a:cs typeface="Arial" pitchFamily="34" charset="0"/>
        </a:defRPr>
      </a:lvl3pPr>
      <a:lvl4pPr marL="720725" indent="-273050" algn="l" defTabSz="914400" rtl="0" eaLnBrk="1" latinLnBrk="0" hangingPunct="1">
        <a:spcBef>
          <a:spcPts val="400"/>
        </a:spcBef>
        <a:buFont typeface="Symbol" panose="05050102010706020507" pitchFamily="18" charset="2"/>
        <a:buChar char="-"/>
        <a:defRPr sz="1600" kern="1200">
          <a:solidFill>
            <a:schemeClr val="tx1"/>
          </a:solidFill>
          <a:latin typeface="+mj-lt"/>
          <a:ea typeface="+mn-ea"/>
          <a:cs typeface="Arial" pitchFamily="34" charset="0"/>
        </a:defRPr>
      </a:lvl4pPr>
      <a:lvl5pPr marL="896938" indent="-269875" algn="l" defTabSz="914400" rtl="0" eaLnBrk="1" latinLnBrk="0" hangingPunct="1">
        <a:spcBef>
          <a:spcPts val="4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j-lt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801" userDrawn="1">
          <p15:clr>
            <a:srgbClr val="F26B43"/>
          </p15:clr>
        </p15:guide>
        <p15:guide id="2" pos="5556">
          <p15:clr>
            <a:srgbClr val="F26B43"/>
          </p15:clr>
        </p15:guide>
        <p15:guide id="4" pos="2880">
          <p15:clr>
            <a:srgbClr val="F26B43"/>
          </p15:clr>
        </p15:guide>
        <p15:guide id="5" orient="horz" pos="2958">
          <p15:clr>
            <a:srgbClr val="F26B43"/>
          </p15:clr>
        </p15:guide>
        <p15:guide id="6" orient="horz" pos="667" userDrawn="1">
          <p15:clr>
            <a:srgbClr val="F26B43"/>
          </p15:clr>
        </p15:guide>
        <p15:guide id="7" pos="204">
          <p15:clr>
            <a:srgbClr val="F26B43"/>
          </p15:clr>
        </p15:guide>
        <p15:guide id="8" pos="1950">
          <p15:clr>
            <a:srgbClr val="F26B43"/>
          </p15:clr>
        </p15:guide>
        <p15:guide id="9" pos="3810">
          <p15:clr>
            <a:srgbClr val="F26B43"/>
          </p15:clr>
        </p15:guide>
        <p15:guide id="10" pos="1995">
          <p15:clr>
            <a:srgbClr val="F26B43"/>
          </p15:clr>
        </p15:guide>
        <p15:guide id="11" pos="3765">
          <p15:clr>
            <a:srgbClr val="F26B43"/>
          </p15:clr>
        </p15:guide>
        <p15:guide id="12" orient="horz" pos="1439" userDrawn="1">
          <p15:clr>
            <a:srgbClr val="F26B43"/>
          </p15:clr>
        </p15:guide>
        <p15:guide id="13" orient="horz" pos="2210" userDrawn="1">
          <p15:clr>
            <a:srgbClr val="F26B43"/>
          </p15:clr>
        </p15:guide>
        <p15:guide id="14" orient="horz" pos="1393" userDrawn="1">
          <p15:clr>
            <a:srgbClr val="F26B43"/>
          </p15:clr>
        </p15:guide>
        <p15:guide id="16" orient="horz" pos="216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-control.at/marktteilnehmer/strom/netzentgelte/tarife-2-1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tertitel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10. September 2021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b="1" dirty="0"/>
              <a:t> Die neuen Elemente der Strommarktregulierung </a:t>
            </a:r>
            <a:br>
              <a:rPr lang="de-DE" b="1" dirty="0"/>
            </a:br>
            <a:endParaRPr lang="de-DE" sz="2250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41F2664D-7E44-4849-92D8-2009727445B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 Prof. DI Dr. Alfons Haber, MBA</a:t>
            </a:r>
          </a:p>
        </p:txBody>
      </p:sp>
    </p:spTree>
    <p:extLst>
      <p:ext uri="{BB962C8B-B14F-4D97-AF65-F5344CB8AC3E}">
        <p14:creationId xmlns:p14="http://schemas.microsoft.com/office/powerpoint/2010/main" val="41583953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10</a:t>
            </a:fld>
            <a:endParaRPr lang="de-DE" dirty="0"/>
          </a:p>
        </p:txBody>
      </p:sp>
      <p:sp>
        <p:nvSpPr>
          <p:cNvPr id="6" name="Rechteck: obere Ecken abgerundet 5"/>
          <p:cNvSpPr/>
          <p:nvPr/>
        </p:nvSpPr>
        <p:spPr>
          <a:xfrm rot="16200000">
            <a:off x="5778301" y="-200818"/>
            <a:ext cx="540000" cy="5976937"/>
          </a:xfrm>
          <a:prstGeom prst="round2SameRect">
            <a:avLst>
              <a:gd name="adj1" fmla="val 17861"/>
              <a:gd name="adj2" fmla="val 0"/>
            </a:avLst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" wrap="square" lIns="0" tIns="21600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 b="1" dirty="0">
              <a:solidFill>
                <a:schemeClr val="accent1"/>
              </a:solidFill>
            </a:endParaRPr>
          </a:p>
        </p:txBody>
      </p:sp>
      <p:sp>
        <p:nvSpPr>
          <p:cNvPr id="7" name="Rechteck: obere Ecken abgerundet 6"/>
          <p:cNvSpPr/>
          <p:nvPr/>
        </p:nvSpPr>
        <p:spPr>
          <a:xfrm rot="16200000">
            <a:off x="5778301" y="-866331"/>
            <a:ext cx="540000" cy="5976937"/>
          </a:xfrm>
          <a:prstGeom prst="round2SameRect">
            <a:avLst>
              <a:gd name="adj1" fmla="val 17861"/>
              <a:gd name="adj2" fmla="val 0"/>
            </a:avLst>
          </a:prstGeom>
          <a:solidFill>
            <a:schemeClr val="bg1"/>
          </a:solidFill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" wrap="square" lIns="0" tIns="21600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 b="1" dirty="0">
              <a:solidFill>
                <a:schemeClr val="bg1"/>
              </a:solidFill>
            </a:endParaRPr>
          </a:p>
        </p:txBody>
      </p:sp>
      <p:sp>
        <p:nvSpPr>
          <p:cNvPr id="8" name="Rechteck: obere Ecken abgerundet 7"/>
          <p:cNvSpPr/>
          <p:nvPr/>
        </p:nvSpPr>
        <p:spPr>
          <a:xfrm rot="16200000">
            <a:off x="5778301" y="-1531843"/>
            <a:ext cx="540000" cy="5976937"/>
          </a:xfrm>
          <a:prstGeom prst="round2SameRect">
            <a:avLst>
              <a:gd name="adj1" fmla="val 17861"/>
              <a:gd name="adj2" fmla="val 0"/>
            </a:avLst>
          </a:prstGeom>
          <a:noFill/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lIns="0" tIns="216000" rIns="0" rtlCol="0" anchor="ctr"/>
          <a:lstStyle/>
          <a:p>
            <a:endParaRPr lang="de-DE" b="1" dirty="0">
              <a:solidFill>
                <a:schemeClr val="accent1"/>
              </a:solidFill>
            </a:endParaRPr>
          </a:p>
        </p:txBody>
      </p:sp>
      <p:sp>
        <p:nvSpPr>
          <p:cNvPr id="11" name="Inhaltsplatzhalter 5"/>
          <p:cNvSpPr txBox="1">
            <a:spLocks/>
          </p:cNvSpPr>
          <p:nvPr/>
        </p:nvSpPr>
        <p:spPr>
          <a:xfrm>
            <a:off x="3332625" y="1269605"/>
            <a:ext cx="5364274" cy="374040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ts val="500"/>
              </a:spcBef>
              <a:buFont typeface="Arial" pitchFamily="34" charset="0"/>
              <a:buNone/>
              <a:defRPr sz="1800" b="1" kern="120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defRPr>
            </a:lvl1pPr>
            <a:lvl2pPr marL="179388" indent="-179388" algn="l" defTabSz="914400" rtl="0" eaLnBrk="1" latinLnBrk="0" hangingPunct="1"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447675" indent="-268288" algn="l" defTabSz="914400" rtl="0" eaLnBrk="1" latinLnBrk="0" hangingPunct="1">
              <a:spcBef>
                <a:spcPts val="4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627063" indent="-179388" algn="l" defTabSz="914400" rtl="0" eaLnBrk="1" latinLnBrk="0" hangingPunct="1">
              <a:spcBef>
                <a:spcPts val="4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896938" indent="-269875" algn="l" defTabSz="914400" rtl="0" eaLnBrk="1" latinLnBrk="0" hangingPunct="1">
              <a:spcBef>
                <a:spcPts val="4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0" dirty="0">
                <a:solidFill>
                  <a:srgbClr val="0066A9"/>
                </a:solidFill>
              </a:rPr>
              <a:t>1. </a:t>
            </a:r>
            <a:r>
              <a:rPr lang="de-DE" b="0" dirty="0">
                <a:solidFill>
                  <a:schemeClr val="accent1"/>
                </a:solidFill>
              </a:rPr>
              <a:t>Bisherige Regulierungssystematik – Kosten und Netzentgelte</a:t>
            </a:r>
          </a:p>
        </p:txBody>
      </p:sp>
      <p:sp>
        <p:nvSpPr>
          <p:cNvPr id="12" name="Inhaltsplatzhalter 5"/>
          <p:cNvSpPr txBox="1">
            <a:spLocks/>
          </p:cNvSpPr>
          <p:nvPr/>
        </p:nvSpPr>
        <p:spPr>
          <a:xfrm>
            <a:off x="3332625" y="1935116"/>
            <a:ext cx="5364274" cy="374040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ts val="500"/>
              </a:spcBef>
              <a:buFont typeface="Arial" pitchFamily="34" charset="0"/>
              <a:buNone/>
              <a:defRPr sz="1800" b="0" kern="1200" baseline="0">
                <a:solidFill>
                  <a:schemeClr val="accent1"/>
                </a:solidFill>
                <a:latin typeface="+mj-lt"/>
                <a:ea typeface="+mn-ea"/>
                <a:cs typeface="Arial" pitchFamily="34" charset="0"/>
              </a:defRPr>
            </a:lvl1pPr>
            <a:lvl2pPr marL="179388" indent="-179388" algn="l" defTabSz="914400" rtl="0" eaLnBrk="1" latinLnBrk="0" hangingPunct="1"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447675" indent="-268288" algn="l" defTabSz="914400" rtl="0" eaLnBrk="1" latinLnBrk="0" hangingPunct="1">
              <a:spcBef>
                <a:spcPts val="4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627063" indent="-179388" algn="l" defTabSz="914400" rtl="0" eaLnBrk="1" latinLnBrk="0" hangingPunct="1">
              <a:spcBef>
                <a:spcPts val="4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896938" indent="-269875" algn="l" defTabSz="914400" rtl="0" eaLnBrk="1" latinLnBrk="0" hangingPunct="1">
              <a:spcBef>
                <a:spcPts val="4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2. Zukunft der Regulierung und Netzinvestitionen bis 2030</a:t>
            </a:r>
          </a:p>
        </p:txBody>
      </p:sp>
      <p:sp>
        <p:nvSpPr>
          <p:cNvPr id="13" name="Inhaltsplatzhalter 5"/>
          <p:cNvSpPr txBox="1">
            <a:spLocks/>
          </p:cNvSpPr>
          <p:nvPr/>
        </p:nvSpPr>
        <p:spPr>
          <a:xfrm>
            <a:off x="3332826" y="2600629"/>
            <a:ext cx="5364274" cy="374040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ts val="500"/>
              </a:spcBef>
              <a:buFont typeface="Arial" pitchFamily="34" charset="0"/>
              <a:buNone/>
              <a:defRPr sz="1800" b="0" kern="1200">
                <a:solidFill>
                  <a:schemeClr val="accent1"/>
                </a:solidFill>
                <a:latin typeface="+mj-lt"/>
                <a:ea typeface="+mn-ea"/>
                <a:cs typeface="Arial" pitchFamily="34" charset="0"/>
              </a:defRPr>
            </a:lvl1pPr>
            <a:lvl2pPr marL="179388" indent="-179388" algn="l" defTabSz="914400" rtl="0" eaLnBrk="1" latinLnBrk="0" hangingPunct="1"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447675" indent="-268288" algn="l" defTabSz="914400" rtl="0" eaLnBrk="1" latinLnBrk="0" hangingPunct="1">
              <a:spcBef>
                <a:spcPts val="4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627063" indent="-179388" algn="l" defTabSz="914400" rtl="0" eaLnBrk="1" latinLnBrk="0" hangingPunct="1">
              <a:spcBef>
                <a:spcPts val="4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896938" indent="-269875" algn="l" defTabSz="914400" rtl="0" eaLnBrk="1" latinLnBrk="0" hangingPunct="1">
              <a:spcBef>
                <a:spcPts val="4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3. Die neue Tarifstruktur – „Tarife 2.1“</a:t>
            </a:r>
          </a:p>
        </p:txBody>
      </p:sp>
      <p:sp>
        <p:nvSpPr>
          <p:cNvPr id="14" name="Rechteck: obere Ecken abgerundet 13">
            <a:extLst>
              <a:ext uri="{FF2B5EF4-FFF2-40B4-BE49-F238E27FC236}">
                <a16:creationId xmlns:a16="http://schemas.microsoft.com/office/drawing/2014/main" id="{8700F465-B2F0-44C6-99DC-1B8B14899A6E}"/>
              </a:ext>
            </a:extLst>
          </p:cNvPr>
          <p:cNvSpPr/>
          <p:nvPr/>
        </p:nvSpPr>
        <p:spPr>
          <a:xfrm rot="16200000">
            <a:off x="5783612" y="464694"/>
            <a:ext cx="540000" cy="5976937"/>
          </a:xfrm>
          <a:prstGeom prst="round2SameRect">
            <a:avLst>
              <a:gd name="adj1" fmla="val 17861"/>
              <a:gd name="adj2" fmla="val 0"/>
            </a:avLst>
          </a:prstGeom>
          <a:noFill/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" wrap="square" lIns="0" tIns="21600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 b="1" dirty="0">
              <a:solidFill>
                <a:schemeClr val="accent1"/>
              </a:solidFill>
            </a:endParaRP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1C07E936-243F-4E27-9F04-07C5D311CFBC}"/>
              </a:ext>
            </a:extLst>
          </p:cNvPr>
          <p:cNvSpPr/>
          <p:nvPr/>
        </p:nvSpPr>
        <p:spPr>
          <a:xfrm>
            <a:off x="3239989" y="3268496"/>
            <a:ext cx="56166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>
                <a:solidFill>
                  <a:schemeClr val="accent1"/>
                </a:solidFill>
                <a:cs typeface="Arial" pitchFamily="34" charset="0"/>
              </a:rPr>
              <a:t>4. Strommarkt und Marktaufsicht</a:t>
            </a:r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AD46D5AF-9452-4D73-B370-F50B7A0931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16" y="4716882"/>
            <a:ext cx="5035732" cy="219475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906C7A2D-8CA4-409F-9DCB-F128603402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608" y="4706627"/>
            <a:ext cx="1140051" cy="219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7120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D9EE315-9D5A-4F29-9DED-7CDBB078021C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b="1" dirty="0">
                <a:solidFill>
                  <a:schemeClr val="tx1"/>
                </a:solidFill>
              </a:rPr>
              <a:t>Integration der Erneuerbaren</a:t>
            </a:r>
          </a:p>
          <a:p>
            <a:pPr marL="552450" lvl="1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/>
                </a:solidFill>
              </a:rPr>
              <a:t>Erhöhte Lastschwankungen im Netz – vermehrter Leistungsbedarf und somit schlussendlich Netzausbau</a:t>
            </a:r>
          </a:p>
          <a:p>
            <a:pPr marL="552450" lvl="1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/>
                </a:solidFill>
              </a:rPr>
              <a:t>Verursachungsgerechtigkeit</a:t>
            </a:r>
          </a:p>
          <a:p>
            <a:r>
              <a:rPr lang="de-DE" b="1" dirty="0">
                <a:solidFill>
                  <a:schemeClr val="tx1"/>
                </a:solidFill>
              </a:rPr>
              <a:t>Flexibilisierung</a:t>
            </a:r>
          </a:p>
          <a:p>
            <a:pPr marL="552450" lvl="1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/>
                </a:solidFill>
              </a:rPr>
              <a:t>Bei Verbrauch und/oder Einspeisung oder bei Energiepreis oder</a:t>
            </a:r>
            <a:br>
              <a:rPr lang="de-DE" dirty="0">
                <a:solidFill>
                  <a:schemeClr val="tx1"/>
                </a:solidFill>
              </a:rPr>
            </a:br>
            <a:r>
              <a:rPr lang="de-DE" dirty="0">
                <a:solidFill>
                  <a:schemeClr val="tx1"/>
                </a:solidFill>
              </a:rPr>
              <a:t>Netzentgelten (im Energiebereich seit 1.2.2018 verfügbar)</a:t>
            </a:r>
          </a:p>
          <a:p>
            <a:r>
              <a:rPr lang="de-DE" b="1" dirty="0">
                <a:solidFill>
                  <a:schemeClr val="tx1"/>
                </a:solidFill>
              </a:rPr>
              <a:t>Ausrollung von Smart Meter</a:t>
            </a:r>
          </a:p>
          <a:p>
            <a:pPr marL="552450" lvl="1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/>
                </a:solidFill>
              </a:rPr>
              <a:t>(theor.) Möglichkeit der flächendeckenden Lastgangmessung</a:t>
            </a:r>
          </a:p>
          <a:p>
            <a:r>
              <a:rPr lang="de-DE" b="1" dirty="0">
                <a:solidFill>
                  <a:schemeClr val="tx1"/>
                </a:solidFill>
              </a:rPr>
              <a:t>Energieeffizienz, politische Vorgaben</a:t>
            </a:r>
          </a:p>
          <a:p>
            <a:pPr marL="552450" lvl="1" indent="-285750">
              <a:buFont typeface="Arial" panose="020B0604020202020204" pitchFamily="34" charset="0"/>
              <a:buChar char="•"/>
            </a:pPr>
            <a:r>
              <a:rPr lang="de-DE" dirty="0"/>
              <a:t>EAG (inkl. Energiegemeinschaften)</a:t>
            </a:r>
          </a:p>
          <a:p>
            <a:pPr marL="552450" lvl="1" indent="-285750">
              <a:buFont typeface="Arial" panose="020B0604020202020204" pitchFamily="34" charset="0"/>
              <a:buChar char="•"/>
            </a:pPr>
            <a:r>
              <a:rPr lang="de-DE" dirty="0"/>
              <a:t>Energieeffizienzpaket, Energieeffizienzrichtlinie </a:t>
            </a:r>
          </a:p>
          <a:p>
            <a:pPr marL="552450" lvl="1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/>
                </a:solidFill>
              </a:rPr>
              <a:t>Klima- und Energiestrategie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>
              <a:solidFill>
                <a:schemeClr val="tx1"/>
              </a:solidFill>
            </a:endParaRPr>
          </a:p>
          <a:p>
            <a:endParaRPr lang="de-DE" sz="1400" dirty="0"/>
          </a:p>
          <a:p>
            <a:endParaRPr lang="de-DE" sz="1400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D20A08C-438A-4F1C-82A1-8993C8229CE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7740352" y="4769165"/>
            <a:ext cx="1080000" cy="180000"/>
          </a:xfrm>
        </p:spPr>
        <p:txBody>
          <a:bodyPr/>
          <a:lstStyle/>
          <a:p>
            <a:fld id="{69AE58CD-3741-43C7-A2FD-7865044D30D6}" type="slidenum">
              <a:rPr lang="de-DE" smtClean="0"/>
              <a:pPr/>
              <a:t>11</a:t>
            </a:fld>
            <a:endParaRPr lang="de-DE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087FCC1A-834A-4243-84A0-62A3BBAFF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47" y="175262"/>
            <a:ext cx="6660268" cy="551329"/>
          </a:xfrm>
        </p:spPr>
        <p:txBody>
          <a:bodyPr/>
          <a:lstStyle/>
          <a:p>
            <a:r>
              <a:rPr lang="de-DE" sz="2800" dirty="0"/>
              <a:t>Neue Entgeltsystematik </a:t>
            </a:r>
            <a:br>
              <a:rPr lang="de-DE" sz="2800" dirty="0"/>
            </a:br>
            <a:r>
              <a:rPr lang="de-DE" sz="1400" dirty="0"/>
              <a:t>Herausforderungen und Chancen</a:t>
            </a:r>
          </a:p>
        </p:txBody>
      </p:sp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5336F168-8DD0-449F-A10A-7854352FF915}"/>
              </a:ext>
            </a:extLst>
          </p:cNvPr>
          <p:cNvGrpSpPr/>
          <p:nvPr/>
        </p:nvGrpSpPr>
        <p:grpSpPr>
          <a:xfrm>
            <a:off x="4804391" y="1897349"/>
            <a:ext cx="4104456" cy="2330585"/>
            <a:chOff x="1763688" y="2272307"/>
            <a:chExt cx="4344233" cy="2272817"/>
          </a:xfrm>
          <a:solidFill>
            <a:srgbClr val="0066A9"/>
          </a:solidFill>
        </p:grpSpPr>
        <p:sp>
          <p:nvSpPr>
            <p:cNvPr id="9" name="Nach unten gekrümmter Pfeil 6">
              <a:extLst>
                <a:ext uri="{FF2B5EF4-FFF2-40B4-BE49-F238E27FC236}">
                  <a16:creationId xmlns:a16="http://schemas.microsoft.com/office/drawing/2014/main" id="{768DAA24-5400-4427-9071-24DA40D1AE95}"/>
                </a:ext>
              </a:extLst>
            </p:cNvPr>
            <p:cNvSpPr/>
            <p:nvPr/>
          </p:nvSpPr>
          <p:spPr>
            <a:xfrm>
              <a:off x="3275856" y="2924943"/>
              <a:ext cx="1368152" cy="648072"/>
            </a:xfrm>
            <a:prstGeom prst="curvedDown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000" dirty="0">
                <a:solidFill>
                  <a:schemeClr val="bg1"/>
                </a:solidFill>
              </a:endParaRPr>
            </a:p>
          </p:txBody>
        </p:sp>
        <p:sp>
          <p:nvSpPr>
            <p:cNvPr id="10" name="Abgerundetes Rechteck 7">
              <a:extLst>
                <a:ext uri="{FF2B5EF4-FFF2-40B4-BE49-F238E27FC236}">
                  <a16:creationId xmlns:a16="http://schemas.microsoft.com/office/drawing/2014/main" id="{0D7F7F8D-B47C-45D0-B18F-657E62BCEC98}"/>
                </a:ext>
              </a:extLst>
            </p:cNvPr>
            <p:cNvSpPr/>
            <p:nvPr/>
          </p:nvSpPr>
          <p:spPr>
            <a:xfrm>
              <a:off x="2973757" y="2272307"/>
              <a:ext cx="1972348" cy="724645"/>
            </a:xfrm>
            <a:prstGeom prst="roundRect">
              <a:avLst/>
            </a:prstGeom>
            <a:solidFill>
              <a:srgbClr val="0066A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de-DE" sz="1600" dirty="0">
                  <a:solidFill>
                    <a:schemeClr val="bg1"/>
                  </a:solidFill>
                </a:rPr>
                <a:t>Netzausbau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de-DE" sz="1600" dirty="0">
                  <a:solidFill>
                    <a:schemeClr val="bg1"/>
                  </a:solidFill>
                </a:rPr>
                <a:t>Sinkende Abgabemengen</a:t>
              </a:r>
            </a:p>
          </p:txBody>
        </p:sp>
        <p:sp>
          <p:nvSpPr>
            <p:cNvPr id="11" name="Abgerundetes Rechteck 8">
              <a:extLst>
                <a:ext uri="{FF2B5EF4-FFF2-40B4-BE49-F238E27FC236}">
                  <a16:creationId xmlns:a16="http://schemas.microsoft.com/office/drawing/2014/main" id="{01440A10-AC0F-4EB5-A037-862E044C1AF8}"/>
                </a:ext>
              </a:extLst>
            </p:cNvPr>
            <p:cNvSpPr/>
            <p:nvPr/>
          </p:nvSpPr>
          <p:spPr>
            <a:xfrm>
              <a:off x="4307721" y="3881863"/>
              <a:ext cx="1800200" cy="64807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600" dirty="0">
                  <a:solidFill>
                    <a:schemeClr val="bg1"/>
                  </a:solidFill>
                </a:rPr>
                <a:t>Anstieg Netzentgelte</a:t>
              </a:r>
            </a:p>
          </p:txBody>
        </p:sp>
        <p:sp>
          <p:nvSpPr>
            <p:cNvPr id="12" name="Abgerundetes Rechteck 9">
              <a:extLst>
                <a:ext uri="{FF2B5EF4-FFF2-40B4-BE49-F238E27FC236}">
                  <a16:creationId xmlns:a16="http://schemas.microsoft.com/office/drawing/2014/main" id="{08E8748E-3CE6-4EEE-994B-7B214999C990}"/>
                </a:ext>
              </a:extLst>
            </p:cNvPr>
            <p:cNvSpPr/>
            <p:nvPr/>
          </p:nvSpPr>
          <p:spPr>
            <a:xfrm>
              <a:off x="1763688" y="3897052"/>
              <a:ext cx="1800200" cy="648072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400" dirty="0">
                  <a:solidFill>
                    <a:schemeClr val="bg1"/>
                  </a:solidFill>
                </a:rPr>
                <a:t>Anstieg dezentrale Erzeugung bzw. Autarkiebestrebungen</a:t>
              </a:r>
            </a:p>
          </p:txBody>
        </p:sp>
        <p:sp>
          <p:nvSpPr>
            <p:cNvPr id="13" name="Nach unten gekrümmter Pfeil 10">
              <a:extLst>
                <a:ext uri="{FF2B5EF4-FFF2-40B4-BE49-F238E27FC236}">
                  <a16:creationId xmlns:a16="http://schemas.microsoft.com/office/drawing/2014/main" id="{D748CE10-0B4B-49AF-95DA-73188363E0E2}"/>
                </a:ext>
              </a:extLst>
            </p:cNvPr>
            <p:cNvSpPr/>
            <p:nvPr/>
          </p:nvSpPr>
          <p:spPr>
            <a:xfrm rot="10800000">
              <a:off x="3203848" y="3573015"/>
              <a:ext cx="1368152" cy="648072"/>
            </a:xfrm>
            <a:prstGeom prst="curvedDown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sz="2000" dirty="0">
                <a:solidFill>
                  <a:schemeClr val="bg1"/>
                </a:solidFill>
              </a:endParaRPr>
            </a:p>
          </p:txBody>
        </p:sp>
      </p:grpSp>
      <p:pic>
        <p:nvPicPr>
          <p:cNvPr id="15" name="Grafik 14">
            <a:extLst>
              <a:ext uri="{FF2B5EF4-FFF2-40B4-BE49-F238E27FC236}">
                <a16:creationId xmlns:a16="http://schemas.microsoft.com/office/drawing/2014/main" id="{8EDBFCA6-378A-470E-8778-6679C45614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5216" y="4716882"/>
            <a:ext cx="5035732" cy="219475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6E96C362-3DAD-4AE1-AE72-AEC2DC5859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7608" y="4706627"/>
            <a:ext cx="1140051" cy="219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8430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195028-6607-4C57-B537-68B99931D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3" y="306157"/>
            <a:ext cx="6660268" cy="360000"/>
          </a:xfrm>
        </p:spPr>
        <p:txBody>
          <a:bodyPr/>
          <a:lstStyle/>
          <a:p>
            <a:r>
              <a:rPr lang="de-DE" sz="2800" dirty="0"/>
              <a:t>Neue Entgeltsystematik </a:t>
            </a:r>
            <a:br>
              <a:rPr lang="de-DE" dirty="0"/>
            </a:br>
            <a:r>
              <a:rPr lang="de-DE" sz="1400" dirty="0"/>
              <a:t>Lösungsansatz – Tarife 2.1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7AD34EF-E99C-4C92-8807-E2EF1D92B9B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12</a:t>
            </a:fld>
            <a:endParaRPr lang="de-DE" dirty="0"/>
          </a:p>
        </p:txBody>
      </p:sp>
      <p:sp>
        <p:nvSpPr>
          <p:cNvPr id="13" name="Inhaltsplatzhalter 1">
            <a:extLst>
              <a:ext uri="{FF2B5EF4-FFF2-40B4-BE49-F238E27FC236}">
                <a16:creationId xmlns:a16="http://schemas.microsoft.com/office/drawing/2014/main" id="{9978340D-232B-48A1-A46E-D4C0FFECDE8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23649" y="1147649"/>
            <a:ext cx="6840639" cy="3569233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0070C0"/>
              </a:buClr>
            </a:pPr>
            <a:r>
              <a:rPr lang="de-DE" sz="1650" b="1" dirty="0"/>
              <a:t>Die neue Entgeltsystematik steigert die Verursachungsgerechtigkeit und stärkt die Gesamteffizienz.</a:t>
            </a:r>
            <a:endParaRPr lang="de-DE" dirty="0">
              <a:solidFill>
                <a:schemeClr val="tx1"/>
              </a:solidFill>
            </a:endParaRPr>
          </a:p>
          <a:p>
            <a:pPr marL="285743" indent="-285743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/>
                </a:solidFill>
              </a:rPr>
              <a:t>Eine Umstellung auf eine Leistungsverrechnung sorgt dafür, dass jene, die das Netz übermäßig stark beanspruchen, auch höhere Entgelte zu zahlen haben. </a:t>
            </a:r>
            <a:r>
              <a:rPr lang="de-DE" b="1" dirty="0"/>
              <a:t>Kunden mit geringen durchschnittlichen Lastspitzen sowie viele Kleinkunden werden entlastet.</a:t>
            </a:r>
          </a:p>
          <a:p>
            <a:pPr marL="285743" indent="-285743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de-DE" dirty="0"/>
              <a:t>Zukünftig brauchen Kunden </a:t>
            </a:r>
            <a:r>
              <a:rPr lang="de-DE" b="1" dirty="0"/>
              <a:t>kein ausgefeiltes Lastmanagement</a:t>
            </a:r>
            <a:r>
              <a:rPr lang="de-DE" dirty="0"/>
              <a:t>. Anders als bisher ist neben dem Monitoring des Gesamtverbrauchs aber der individuelle Leistungsbezug zu optimieren. </a:t>
            </a:r>
          </a:p>
          <a:p>
            <a:pPr marL="285743" indent="-285743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de-DE" dirty="0"/>
              <a:t>Durch die Schaffung von </a:t>
            </a:r>
            <a:r>
              <a:rPr lang="de-DE" b="1" dirty="0"/>
              <a:t>Flexibilitätsmöglichkeiten</a:t>
            </a:r>
            <a:r>
              <a:rPr lang="de-DE" dirty="0"/>
              <a:t> sind weitere </a:t>
            </a:r>
            <a:r>
              <a:rPr lang="de-DE" b="1" dirty="0"/>
              <a:t>Effizienzsteigerungen</a:t>
            </a:r>
            <a:r>
              <a:rPr lang="de-DE" dirty="0"/>
              <a:t> im Energiesystem zu erwarten.</a:t>
            </a:r>
          </a:p>
          <a:p>
            <a:pPr marL="285743" indent="-285743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de-DE" b="1" dirty="0"/>
              <a:t>Keine überschießenden Kosten für E-Mobilität bei netzdienlicher Nutzung. Diese wird somit nicht </a:t>
            </a:r>
            <a:r>
              <a:rPr lang="de-DE" b="1" dirty="0" err="1"/>
              <a:t>be</a:t>
            </a:r>
            <a:r>
              <a:rPr lang="de-DE" b="1" dirty="0"/>
              <a:t>- oder verhindert.</a:t>
            </a:r>
          </a:p>
          <a:p>
            <a:pPr>
              <a:buClr>
                <a:schemeClr val="tx1"/>
              </a:buClr>
            </a:pPr>
            <a:endParaRPr lang="de-DE" dirty="0"/>
          </a:p>
          <a:p>
            <a:pPr>
              <a:buClr>
                <a:schemeClr val="tx1"/>
              </a:buClr>
            </a:pPr>
            <a:r>
              <a:rPr lang="de-DE" i="1" dirty="0"/>
              <a:t>E-Control Positionspapier zur Weiterentwicklung der Netzentgeltstruktur für den Stromnetzbereich Download unter: </a:t>
            </a:r>
            <a:r>
              <a:rPr lang="de-DE" i="1" dirty="0">
                <a:hlinkClick r:id="rId3"/>
              </a:rPr>
              <a:t>https://www.e-control.at/marktteilnehmer/strom/netzentgelte/tarife-2-1</a:t>
            </a:r>
            <a:r>
              <a:rPr lang="de-DE" i="1" dirty="0"/>
              <a:t> </a:t>
            </a:r>
          </a:p>
          <a:p>
            <a:pPr marL="285743" indent="-285743">
              <a:buClr>
                <a:schemeClr val="tx1"/>
              </a:buClr>
              <a:buFont typeface="Arial" panose="020B0604020202020204" pitchFamily="34" charset="0"/>
              <a:buChar char="•"/>
            </a:pPr>
            <a:endParaRPr lang="de-DE" dirty="0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B3A4C940-2600-4685-847E-084C73C1CE48}"/>
              </a:ext>
            </a:extLst>
          </p:cNvPr>
          <p:cNvSpPr/>
          <p:nvPr/>
        </p:nvSpPr>
        <p:spPr>
          <a:xfrm>
            <a:off x="7235649" y="1898545"/>
            <a:ext cx="1872855" cy="1813142"/>
          </a:xfrm>
          <a:prstGeom prst="ellipse">
            <a:avLst/>
          </a:prstGeom>
          <a:ln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rtlCol="0" anchor="t"/>
          <a:lstStyle/>
          <a:p>
            <a:pPr marL="1" algn="ctr">
              <a:buClr>
                <a:schemeClr val="tx1"/>
              </a:buClr>
            </a:pPr>
            <a:endParaRPr lang="de-DE" sz="1200" b="1" dirty="0"/>
          </a:p>
          <a:p>
            <a:pPr marL="1" algn="ctr">
              <a:buClr>
                <a:schemeClr val="tx1"/>
              </a:buClr>
            </a:pPr>
            <a:r>
              <a:rPr lang="de-DE" sz="1350" b="1" dirty="0"/>
              <a:t>Leistbarkeit durch </a:t>
            </a:r>
            <a:r>
              <a:rPr lang="de-DE" sz="1350" b="1" dirty="0" err="1"/>
              <a:t>Lastmanagementund</a:t>
            </a:r>
            <a:r>
              <a:rPr lang="de-DE" sz="1350" b="1" dirty="0"/>
              <a:t> Flexibilität !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B542DDA3-9C73-415A-AE8E-DE805F3B477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5216" y="4716882"/>
            <a:ext cx="5035732" cy="219475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38D1DB87-6F24-460C-A65A-4BB9E5B03F3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7608" y="4706627"/>
            <a:ext cx="1140051" cy="219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4942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13</a:t>
            </a:fld>
            <a:endParaRPr lang="de-DE" dirty="0"/>
          </a:p>
        </p:txBody>
      </p:sp>
      <p:sp>
        <p:nvSpPr>
          <p:cNvPr id="6" name="Rechteck: obere Ecken abgerundet 5"/>
          <p:cNvSpPr/>
          <p:nvPr/>
        </p:nvSpPr>
        <p:spPr>
          <a:xfrm rot="16200000">
            <a:off x="5778302" y="-200818"/>
            <a:ext cx="540000" cy="5976937"/>
          </a:xfrm>
          <a:prstGeom prst="round2SameRect">
            <a:avLst>
              <a:gd name="adj1" fmla="val 17861"/>
              <a:gd name="adj2" fmla="val 0"/>
            </a:avLst>
          </a:prstGeom>
          <a:noFill/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" wrap="square" lIns="0" tIns="21600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 b="1" dirty="0">
              <a:solidFill>
                <a:schemeClr val="accent1"/>
              </a:solidFill>
            </a:endParaRPr>
          </a:p>
        </p:txBody>
      </p:sp>
      <p:sp>
        <p:nvSpPr>
          <p:cNvPr id="7" name="Rechteck: obere Ecken abgerundet 6"/>
          <p:cNvSpPr/>
          <p:nvPr/>
        </p:nvSpPr>
        <p:spPr>
          <a:xfrm rot="16200000">
            <a:off x="5778301" y="-866331"/>
            <a:ext cx="540000" cy="5976937"/>
          </a:xfrm>
          <a:prstGeom prst="round2SameRect">
            <a:avLst>
              <a:gd name="adj1" fmla="val 17861"/>
              <a:gd name="adj2" fmla="val 0"/>
            </a:avLst>
          </a:prstGeom>
          <a:solidFill>
            <a:schemeClr val="bg1"/>
          </a:solidFill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" wrap="square" lIns="0" tIns="21600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 b="1" dirty="0">
              <a:solidFill>
                <a:schemeClr val="bg1"/>
              </a:solidFill>
            </a:endParaRPr>
          </a:p>
        </p:txBody>
      </p:sp>
      <p:sp>
        <p:nvSpPr>
          <p:cNvPr id="8" name="Rechteck: obere Ecken abgerundet 7"/>
          <p:cNvSpPr/>
          <p:nvPr/>
        </p:nvSpPr>
        <p:spPr>
          <a:xfrm rot="16200000">
            <a:off x="5778302" y="-1531843"/>
            <a:ext cx="540000" cy="5976937"/>
          </a:xfrm>
          <a:prstGeom prst="round2SameRect">
            <a:avLst>
              <a:gd name="adj1" fmla="val 17861"/>
              <a:gd name="adj2" fmla="val 0"/>
            </a:avLst>
          </a:prstGeom>
          <a:noFill/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lIns="0" tIns="216000" rIns="0" rtlCol="0" anchor="ctr"/>
          <a:lstStyle/>
          <a:p>
            <a:endParaRPr lang="de-DE" b="1" dirty="0">
              <a:solidFill>
                <a:schemeClr val="accent1"/>
              </a:solidFill>
            </a:endParaRPr>
          </a:p>
        </p:txBody>
      </p:sp>
      <p:sp>
        <p:nvSpPr>
          <p:cNvPr id="11" name="Inhaltsplatzhalter 5"/>
          <p:cNvSpPr txBox="1">
            <a:spLocks/>
          </p:cNvSpPr>
          <p:nvPr/>
        </p:nvSpPr>
        <p:spPr>
          <a:xfrm>
            <a:off x="3332626" y="1269605"/>
            <a:ext cx="5364274" cy="374040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ts val="500"/>
              </a:spcBef>
              <a:buFont typeface="Arial" pitchFamily="34" charset="0"/>
              <a:buNone/>
              <a:defRPr sz="1800" b="1" kern="120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defRPr>
            </a:lvl1pPr>
            <a:lvl2pPr marL="179388" indent="-179388" algn="l" defTabSz="914400" rtl="0" eaLnBrk="1" latinLnBrk="0" hangingPunct="1"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447675" indent="-268288" algn="l" defTabSz="914400" rtl="0" eaLnBrk="1" latinLnBrk="0" hangingPunct="1">
              <a:spcBef>
                <a:spcPts val="4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627063" indent="-179388" algn="l" defTabSz="914400" rtl="0" eaLnBrk="1" latinLnBrk="0" hangingPunct="1">
              <a:spcBef>
                <a:spcPts val="4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896938" indent="-269875" algn="l" defTabSz="914400" rtl="0" eaLnBrk="1" latinLnBrk="0" hangingPunct="1">
              <a:spcBef>
                <a:spcPts val="4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0" dirty="0">
                <a:solidFill>
                  <a:srgbClr val="0066A9"/>
                </a:solidFill>
              </a:rPr>
              <a:t>1. </a:t>
            </a:r>
            <a:r>
              <a:rPr lang="de-DE" b="0" dirty="0">
                <a:solidFill>
                  <a:schemeClr val="accent1"/>
                </a:solidFill>
              </a:rPr>
              <a:t>Bisherige Regulierungssystematik – Kosten und Netzentgelte</a:t>
            </a:r>
          </a:p>
        </p:txBody>
      </p:sp>
      <p:sp>
        <p:nvSpPr>
          <p:cNvPr id="12" name="Inhaltsplatzhalter 5"/>
          <p:cNvSpPr txBox="1">
            <a:spLocks/>
          </p:cNvSpPr>
          <p:nvPr/>
        </p:nvSpPr>
        <p:spPr>
          <a:xfrm>
            <a:off x="3332626" y="1935116"/>
            <a:ext cx="5364274" cy="374040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ts val="500"/>
              </a:spcBef>
              <a:buFont typeface="Arial" pitchFamily="34" charset="0"/>
              <a:buNone/>
              <a:defRPr sz="1800" b="0" kern="1200" baseline="0">
                <a:solidFill>
                  <a:schemeClr val="accent1"/>
                </a:solidFill>
                <a:latin typeface="+mj-lt"/>
                <a:ea typeface="+mn-ea"/>
                <a:cs typeface="Arial" pitchFamily="34" charset="0"/>
              </a:defRPr>
            </a:lvl1pPr>
            <a:lvl2pPr marL="179388" indent="-179388" algn="l" defTabSz="914400" rtl="0" eaLnBrk="1" latinLnBrk="0" hangingPunct="1"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447675" indent="-268288" algn="l" defTabSz="914400" rtl="0" eaLnBrk="1" latinLnBrk="0" hangingPunct="1">
              <a:spcBef>
                <a:spcPts val="4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627063" indent="-179388" algn="l" defTabSz="914400" rtl="0" eaLnBrk="1" latinLnBrk="0" hangingPunct="1">
              <a:spcBef>
                <a:spcPts val="4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896938" indent="-269875" algn="l" defTabSz="914400" rtl="0" eaLnBrk="1" latinLnBrk="0" hangingPunct="1">
              <a:spcBef>
                <a:spcPts val="4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2. Zukunft der Regulierung und Netzinvestitionen bis 2030</a:t>
            </a:r>
          </a:p>
        </p:txBody>
      </p:sp>
      <p:sp>
        <p:nvSpPr>
          <p:cNvPr id="13" name="Inhaltsplatzhalter 5"/>
          <p:cNvSpPr txBox="1">
            <a:spLocks/>
          </p:cNvSpPr>
          <p:nvPr/>
        </p:nvSpPr>
        <p:spPr>
          <a:xfrm>
            <a:off x="3332827" y="2600629"/>
            <a:ext cx="5364274" cy="374040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ts val="500"/>
              </a:spcBef>
              <a:buFont typeface="Arial" pitchFamily="34" charset="0"/>
              <a:buNone/>
              <a:defRPr sz="1800" b="0" kern="1200">
                <a:solidFill>
                  <a:schemeClr val="accent1"/>
                </a:solidFill>
                <a:latin typeface="+mj-lt"/>
                <a:ea typeface="+mn-ea"/>
                <a:cs typeface="Arial" pitchFamily="34" charset="0"/>
              </a:defRPr>
            </a:lvl1pPr>
            <a:lvl2pPr marL="179388" indent="-179388" algn="l" defTabSz="914400" rtl="0" eaLnBrk="1" latinLnBrk="0" hangingPunct="1"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447675" indent="-268288" algn="l" defTabSz="914400" rtl="0" eaLnBrk="1" latinLnBrk="0" hangingPunct="1">
              <a:spcBef>
                <a:spcPts val="4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627063" indent="-179388" algn="l" defTabSz="914400" rtl="0" eaLnBrk="1" latinLnBrk="0" hangingPunct="1">
              <a:spcBef>
                <a:spcPts val="4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896938" indent="-269875" algn="l" defTabSz="914400" rtl="0" eaLnBrk="1" latinLnBrk="0" hangingPunct="1">
              <a:spcBef>
                <a:spcPts val="4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3. Die neue Tarifstruktur – „Tarife 2.1“</a:t>
            </a:r>
          </a:p>
        </p:txBody>
      </p:sp>
      <p:sp>
        <p:nvSpPr>
          <p:cNvPr id="14" name="Rechteck: obere Ecken abgerundet 13">
            <a:extLst>
              <a:ext uri="{FF2B5EF4-FFF2-40B4-BE49-F238E27FC236}">
                <a16:creationId xmlns:a16="http://schemas.microsoft.com/office/drawing/2014/main" id="{8700F465-B2F0-44C6-99DC-1B8B14899A6E}"/>
              </a:ext>
            </a:extLst>
          </p:cNvPr>
          <p:cNvSpPr/>
          <p:nvPr/>
        </p:nvSpPr>
        <p:spPr>
          <a:xfrm rot="16200000">
            <a:off x="5783613" y="464694"/>
            <a:ext cx="540000" cy="5976937"/>
          </a:xfrm>
          <a:prstGeom prst="round2SameRect">
            <a:avLst>
              <a:gd name="adj1" fmla="val 17861"/>
              <a:gd name="adj2" fmla="val 0"/>
            </a:avLst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" wrap="square" lIns="0" tIns="21600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 b="1" dirty="0">
              <a:solidFill>
                <a:schemeClr val="accent1"/>
              </a:solidFill>
            </a:endParaRP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1C07E936-243F-4E27-9F04-07C5D311CFBC}"/>
              </a:ext>
            </a:extLst>
          </p:cNvPr>
          <p:cNvSpPr/>
          <p:nvPr/>
        </p:nvSpPr>
        <p:spPr>
          <a:xfrm>
            <a:off x="3239990" y="3268496"/>
            <a:ext cx="56166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>
                <a:solidFill>
                  <a:schemeClr val="accent1"/>
                </a:solidFill>
                <a:cs typeface="Arial" pitchFamily="34" charset="0"/>
              </a:rPr>
              <a:t>4. Strommarkt und Marktaufsicht</a:t>
            </a:r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685E597F-DE32-4995-B63C-453475161B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16" y="4716882"/>
            <a:ext cx="5035732" cy="219475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3D62C45D-E837-477F-847B-A51941FEAA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608" y="4706627"/>
            <a:ext cx="1140051" cy="219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53967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7C96E27-0AC6-43E4-85A6-E47B758A36DA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/>
          </a:bodyPr>
          <a:lstStyle/>
          <a:p>
            <a:r>
              <a:rPr lang="de-DE" b="1" dirty="0"/>
              <a:t>Ausgangslage</a:t>
            </a:r>
            <a:r>
              <a:rPr lang="de-DE" dirty="0"/>
              <a:t>: Laufend veraltete Kraftwerke in den einzelnen EU-Staaten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Schritt 1: „Effizienz- und Umweltgewinn“ durch Handel</a:t>
            </a:r>
          </a:p>
          <a:p>
            <a:pPr marL="552450" lvl="1" indent="-285750">
              <a:buFont typeface="Arial" panose="020B0604020202020204" pitchFamily="34" charset="0"/>
              <a:buChar char="•"/>
            </a:pPr>
            <a:r>
              <a:rPr lang="de-DE" b="1" dirty="0"/>
              <a:t>Explizite Kapazitätsvergabe</a:t>
            </a:r>
            <a:r>
              <a:rPr lang="de-DE" dirty="0"/>
              <a:t>, dann </a:t>
            </a:r>
            <a:r>
              <a:rPr lang="de-DE" b="1" dirty="0"/>
              <a:t>implizite</a:t>
            </a:r>
            <a:r>
              <a:rPr lang="de-DE" dirty="0"/>
              <a:t> mit festen Transportmöglichkeiten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Schritt 2: Integration der Erneuerbaren</a:t>
            </a:r>
          </a:p>
          <a:p>
            <a:pPr marL="552450" lvl="1" indent="-285750">
              <a:buFont typeface="Arial" panose="020B0604020202020204" pitchFamily="34" charset="0"/>
              <a:buChar char="•"/>
            </a:pPr>
            <a:r>
              <a:rPr lang="de-DE" dirty="0"/>
              <a:t>Implizit </a:t>
            </a:r>
            <a:r>
              <a:rPr lang="de-DE" b="1" dirty="0"/>
              <a:t>mit laufender Neuberechnung alle 4 sec</a:t>
            </a:r>
          </a:p>
          <a:p>
            <a:endParaRPr lang="de-DE" dirty="0"/>
          </a:p>
          <a:p>
            <a:endParaRPr lang="de-DE" dirty="0"/>
          </a:p>
          <a:p>
            <a:endParaRPr lang="de-AT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5F32889-F762-45BA-9FD3-2E17D2AC4AD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14</a:t>
            </a:fld>
            <a:endParaRPr lang="de-DE" dirty="0"/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476CD5A7-49D0-437B-AB93-F9BBF37EF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Strommarkt</a:t>
            </a:r>
            <a:endParaRPr lang="de-AT" dirty="0"/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3233292F-008E-4C2C-B986-12037F5D1FB2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/>
              <a:t>Von EU-Integration zu Integration Erneuerbarer Erzeugung</a:t>
            </a:r>
            <a:endParaRPr lang="de-AT" dirty="0"/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95215253-3187-4B56-8E28-0420A2A852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47" y="1468110"/>
            <a:ext cx="2960240" cy="3215650"/>
          </a:xfrm>
          <a:prstGeom prst="rect">
            <a:avLst/>
          </a:prstGeom>
        </p:spPr>
      </p:pic>
      <p:pic>
        <p:nvPicPr>
          <p:cNvPr id="14" name="Inhaltsplatzhalter 13">
            <a:extLst>
              <a:ext uri="{FF2B5EF4-FFF2-40B4-BE49-F238E27FC236}">
                <a16:creationId xmlns:a16="http://schemas.microsoft.com/office/drawing/2014/main" id="{1A70BB7F-81A5-41F0-93AC-5BE2BE58365B}"/>
              </a:ext>
            </a:extLst>
          </p:cNvPr>
          <p:cNvPicPr>
            <a:picLocks noGrp="1" noChangeAspect="1"/>
          </p:cNvPicPr>
          <p:nvPr>
            <p:ph sz="quarter" idx="10"/>
          </p:nvPr>
        </p:nvPicPr>
        <p:blipFill>
          <a:blip r:embed="rId3"/>
          <a:stretch>
            <a:fillRect/>
          </a:stretch>
        </p:blipFill>
        <p:spPr>
          <a:xfrm>
            <a:off x="2411760" y="1131590"/>
            <a:ext cx="3506679" cy="1944345"/>
          </a:xfrm>
        </p:spPr>
      </p:pic>
      <p:sp>
        <p:nvSpPr>
          <p:cNvPr id="17" name="Pfeil: nach links 16">
            <a:extLst>
              <a:ext uri="{FF2B5EF4-FFF2-40B4-BE49-F238E27FC236}">
                <a16:creationId xmlns:a16="http://schemas.microsoft.com/office/drawing/2014/main" id="{4B342E99-FC76-481D-80D8-29348BCEE802}"/>
              </a:ext>
            </a:extLst>
          </p:cNvPr>
          <p:cNvSpPr/>
          <p:nvPr/>
        </p:nvSpPr>
        <p:spPr>
          <a:xfrm>
            <a:off x="3275856" y="4093798"/>
            <a:ext cx="1224136" cy="576064"/>
          </a:xfrm>
          <a:prstGeom prst="leftArrow">
            <a:avLst/>
          </a:prstGeom>
          <a:noFill/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r>
              <a:rPr lang="de-DE" sz="1100" dirty="0">
                <a:solidFill>
                  <a:srgbClr val="0066A9"/>
                </a:solidFill>
              </a:rPr>
              <a:t>12.00 Uhr Vortag</a:t>
            </a:r>
            <a:endParaRPr lang="de-AT" sz="1100" dirty="0">
              <a:solidFill>
                <a:srgbClr val="0066A9"/>
              </a:solidFill>
            </a:endParaRPr>
          </a:p>
        </p:txBody>
      </p:sp>
      <p:sp>
        <p:nvSpPr>
          <p:cNvPr id="18" name="Pfeil: nach links 17">
            <a:extLst>
              <a:ext uri="{FF2B5EF4-FFF2-40B4-BE49-F238E27FC236}">
                <a16:creationId xmlns:a16="http://schemas.microsoft.com/office/drawing/2014/main" id="{798C4964-D391-4681-B5B1-C578BB4506BB}"/>
              </a:ext>
            </a:extLst>
          </p:cNvPr>
          <p:cNvSpPr/>
          <p:nvPr/>
        </p:nvSpPr>
        <p:spPr>
          <a:xfrm rot="5400000">
            <a:off x="4662114" y="2872942"/>
            <a:ext cx="1224136" cy="1018969"/>
          </a:xfrm>
          <a:prstGeom prst="leftArrow">
            <a:avLst/>
          </a:prstGeom>
          <a:noFill/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r>
              <a:rPr lang="de-DE" sz="1100" dirty="0">
                <a:solidFill>
                  <a:srgbClr val="0066A9"/>
                </a:solidFill>
              </a:rPr>
              <a:t>Laufend bis 45min vorher</a:t>
            </a:r>
            <a:endParaRPr lang="de-AT" sz="1100" dirty="0">
              <a:solidFill>
                <a:srgbClr val="0066A9"/>
              </a:solidFill>
            </a:endParaRPr>
          </a:p>
        </p:txBody>
      </p:sp>
      <p:sp>
        <p:nvSpPr>
          <p:cNvPr id="19" name="Rechteck: abgerundete Ecken 18">
            <a:extLst>
              <a:ext uri="{FF2B5EF4-FFF2-40B4-BE49-F238E27FC236}">
                <a16:creationId xmlns:a16="http://schemas.microsoft.com/office/drawing/2014/main" id="{2FE4A9C6-D732-42B4-AA1C-D6DA37E76929}"/>
              </a:ext>
            </a:extLst>
          </p:cNvPr>
          <p:cNvSpPr/>
          <p:nvPr/>
        </p:nvSpPr>
        <p:spPr>
          <a:xfrm>
            <a:off x="4708276" y="4218419"/>
            <a:ext cx="1368152" cy="451443"/>
          </a:xfrm>
          <a:prstGeom prst="roundRect">
            <a:avLst/>
          </a:prstGeom>
          <a:noFill/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rtlCol="0" anchor="t"/>
          <a:lstStyle/>
          <a:p>
            <a:pPr algn="ctr"/>
            <a:r>
              <a:rPr lang="de-DE" b="1" dirty="0">
                <a:solidFill>
                  <a:srgbClr val="0066A9"/>
                </a:solidFill>
              </a:rPr>
              <a:t>Handel</a:t>
            </a:r>
            <a:endParaRPr lang="de-AT" b="1" dirty="0">
              <a:solidFill>
                <a:srgbClr val="0066A9"/>
              </a:solidFill>
            </a:endParaRPr>
          </a:p>
        </p:txBody>
      </p:sp>
      <p:pic>
        <p:nvPicPr>
          <p:cNvPr id="15" name="Grafik 14">
            <a:extLst>
              <a:ext uri="{FF2B5EF4-FFF2-40B4-BE49-F238E27FC236}">
                <a16:creationId xmlns:a16="http://schemas.microsoft.com/office/drawing/2014/main" id="{3A16780D-F347-4E93-848A-FF91CA7963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5216" y="4716882"/>
            <a:ext cx="5035732" cy="219475"/>
          </a:xfrm>
          <a:prstGeom prst="rect">
            <a:avLst/>
          </a:prstGeom>
        </p:spPr>
      </p:pic>
      <p:pic>
        <p:nvPicPr>
          <p:cNvPr id="20" name="Grafik 19">
            <a:extLst>
              <a:ext uri="{FF2B5EF4-FFF2-40B4-BE49-F238E27FC236}">
                <a16:creationId xmlns:a16="http://schemas.microsoft.com/office/drawing/2014/main" id="{7613F350-AEA6-4E4E-8824-5A6BC360FDD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7608" y="4706627"/>
            <a:ext cx="1140051" cy="219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89644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EAFCC0EC-0A1C-4061-AFDC-E8A7C6218B8A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de-DE" b="1" dirty="0"/>
              <a:t>Großhandel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dirty="0"/>
              <a:t>Marktintegration stellt hohe Anforderungen an das </a:t>
            </a:r>
            <a:r>
              <a:rPr lang="de-AT" dirty="0" err="1"/>
              <a:t>Know-How</a:t>
            </a:r>
            <a:r>
              <a:rPr lang="de-AT" dirty="0"/>
              <a:t> und Technik der Händler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dirty="0"/>
              <a:t>Mechanismen werden teilweise zu eigenen Gunsten und zum Schaden der Verbraucher ausgenutzt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dirty="0"/>
              <a:t>Strukturelle Schwächen der Märkte werden durch das Kartellrecht behoben – Konzentration vor allem auf Erstabsatzmarkt (Kraftwerke)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dirty="0"/>
              <a:t>Missbrauch immer leichter möglich auch durch relativ kleine Unternehmen oder auch reine Handelsunternehmen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dirty="0"/>
              <a:t>REMIT ist das Vehikel effiziente Märkte sicher zu stellen</a:t>
            </a:r>
          </a:p>
          <a:p>
            <a:endParaRPr lang="de-AT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5041FB8-B227-4BB6-ADF0-8DDBEF65E26B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AT" b="1" dirty="0"/>
              <a:t>Wo wird gehandelt?</a:t>
            </a:r>
            <a:r>
              <a:rPr lang="de-AT" dirty="0"/>
              <a:t> </a:t>
            </a:r>
          </a:p>
          <a:p>
            <a:pPr marL="552450" lvl="1" indent="-285750">
              <a:buFont typeface="Arial" panose="020B0604020202020204" pitchFamily="34" charset="0"/>
              <a:buChar char="•"/>
            </a:pPr>
            <a:r>
              <a:rPr lang="de-AT" dirty="0"/>
              <a:t>Börsen, Broker, OTC Handel</a:t>
            </a:r>
          </a:p>
          <a:p>
            <a:r>
              <a:rPr lang="de-AT" b="1" dirty="0"/>
              <a:t>Was wird gehandelt?</a:t>
            </a:r>
            <a:r>
              <a:rPr lang="de-AT" dirty="0"/>
              <a:t> </a:t>
            </a:r>
          </a:p>
          <a:p>
            <a:pPr marL="552450" lvl="1" indent="-285750">
              <a:buFont typeface="Arial" panose="020B0604020202020204" pitchFamily="34" charset="0"/>
              <a:buChar char="•"/>
            </a:pPr>
            <a:r>
              <a:rPr lang="de-AT" dirty="0"/>
              <a:t>Marktteilnehmer untereinander, mit Netzbetreiber (Regelenergie, Energieverluste, Netzreserve, Engpassmanagement) </a:t>
            </a:r>
          </a:p>
          <a:p>
            <a:r>
              <a:rPr lang="de-AT" b="1" dirty="0"/>
              <a:t>Wann wird gehandelt?</a:t>
            </a:r>
            <a:endParaRPr lang="de-AT" dirty="0"/>
          </a:p>
          <a:p>
            <a:pPr marL="552450" lvl="1" indent="-285750">
              <a:buFont typeface="Arial" panose="020B0604020202020204" pitchFamily="34" charset="0"/>
              <a:buChar char="•"/>
            </a:pPr>
            <a:r>
              <a:rPr lang="de-AT" dirty="0"/>
              <a:t>Forward/Futures, Day-Ahead (DA), Intraday (ID) </a:t>
            </a:r>
          </a:p>
          <a:p>
            <a:r>
              <a:rPr lang="de-AT" b="1" dirty="0"/>
              <a:t>Wie wird gehandelt?</a:t>
            </a:r>
            <a:endParaRPr lang="de-AT" dirty="0"/>
          </a:p>
          <a:p>
            <a:pPr marL="552450" lvl="1" indent="-285750">
              <a:buFont typeface="Arial" panose="020B0604020202020204" pitchFamily="34" charset="0"/>
              <a:buChar char="•"/>
            </a:pPr>
            <a:r>
              <a:rPr lang="de-AT" dirty="0"/>
              <a:t>Fließhandel (ID, Futures), Auktion (DA), Ausschreibung (Netzbetreiber)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C72EC0F-5CB0-4703-9F34-8E32FC9B1EE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15</a:t>
            </a:fld>
            <a:endParaRPr lang="de-DE" dirty="0"/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AE40437D-92B4-4209-8CFD-2ADBA369D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Marktaufsicht</a:t>
            </a:r>
            <a:endParaRPr lang="de-AT" dirty="0"/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DF242EB3-0263-4F35-B049-E6E50262404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/>
              <a:t>Entwicklung des Großhandels im Fokus der letzten 20 Jahre</a:t>
            </a:r>
            <a:endParaRPr lang="de-AT" dirty="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EB26D253-7618-488D-83E6-3B95347545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16" y="4716882"/>
            <a:ext cx="5035732" cy="219475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B7CA8D5A-7FF1-4E6D-B470-BB55949D3F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608" y="4706627"/>
            <a:ext cx="1140051" cy="219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42190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B5EDC52A-0009-4277-AA64-D25FF82AC21E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de-DE" b="1" dirty="0"/>
              <a:t>Einzelhandel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dirty="0"/>
              <a:t>Energievertrag ist Teil eines größeren Vertrags von Abnahme, Einspeisung, Dienstleistung, Mehrwerten, etc.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dirty="0"/>
              <a:t>Transparenz wird geringer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dirty="0"/>
              <a:t>Vergleichbarkeit wird schwieriger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dirty="0"/>
              <a:t>„Nicht-Standardverträge“ das neue „Normal“ auch bei vielen Haushalten?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dirty="0"/>
              <a:t>Bisher gab es größenabhängige Märkte, die räumlich Österreich oder das Verteilnetzgebiet umfassten</a:t>
            </a:r>
            <a:r>
              <a:rPr lang="de-AT" dirty="0">
                <a:sym typeface="Wingdings" panose="05000000000000000000" pitchFamily="2" charset="2"/>
              </a:rPr>
              <a:t></a:t>
            </a:r>
            <a:r>
              <a:rPr lang="de-AT" dirty="0"/>
              <a:t> Sachliche Zersplitterung des Endkundenmarktes in Normalmärkte und andere?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9F02AF5-FC9C-4BE3-BE3B-85254CF93823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de-DE" b="1" dirty="0"/>
              <a:t>Herkömmliche Stromlieferverträge</a:t>
            </a:r>
          </a:p>
          <a:p>
            <a:pPr marL="552450" lvl="1" indent="-285750">
              <a:buFont typeface="Arial" panose="020B0604020202020204" pitchFamily="34" charset="0"/>
              <a:buChar char="•"/>
            </a:pPr>
            <a:r>
              <a:rPr lang="de-DE" dirty="0"/>
              <a:t>Vertrag über variable Menge aber festen Preis (Hedge)</a:t>
            </a:r>
          </a:p>
          <a:p>
            <a:r>
              <a:rPr lang="de-DE" b="1" dirty="0"/>
              <a:t>Verträge mit variablen Tarife</a:t>
            </a:r>
          </a:p>
          <a:p>
            <a:pPr marL="552450" lvl="1" indent="-285750">
              <a:buFont typeface="Arial" panose="020B0604020202020204" pitchFamily="34" charset="0"/>
              <a:buChar char="•"/>
            </a:pPr>
            <a:r>
              <a:rPr lang="de-DE" dirty="0"/>
              <a:t>Vertrag über variable Menge und variablen Preis (ohne Hedge)</a:t>
            </a:r>
          </a:p>
          <a:p>
            <a:r>
              <a:rPr lang="de-DE" b="1" dirty="0"/>
              <a:t>Verbraucher/Erzeuger</a:t>
            </a:r>
          </a:p>
          <a:p>
            <a:pPr marL="552450" lvl="1" indent="-285750">
              <a:buFont typeface="Arial" panose="020B0604020202020204" pitchFamily="34" charset="0"/>
              <a:buChar char="•"/>
            </a:pPr>
            <a:r>
              <a:rPr lang="de-DE" dirty="0"/>
              <a:t>Liefervertrag und Einspeisevertrag</a:t>
            </a:r>
          </a:p>
          <a:p>
            <a:r>
              <a:rPr lang="de-DE" b="1" dirty="0"/>
              <a:t>Energiegemeinschaften</a:t>
            </a:r>
          </a:p>
          <a:p>
            <a:pPr marL="552450" lvl="1" indent="-285750">
              <a:buFont typeface="Arial" panose="020B0604020202020204" pitchFamily="34" charset="0"/>
              <a:buChar char="•"/>
            </a:pPr>
            <a:r>
              <a:rPr lang="de-DE" dirty="0"/>
              <a:t>Vertrag beinhaltet Lieferung, Service der Gemeinschaft, Verkauf am GH-Markt,…</a:t>
            </a:r>
            <a:endParaRPr lang="de-AT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C83DE46-861D-4543-B962-FBF62D96071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16</a:t>
            </a:fld>
            <a:endParaRPr lang="de-DE" dirty="0"/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F5D3DA63-A308-4EDD-9265-BE5D768EF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Marktaufsicht</a:t>
            </a:r>
            <a:endParaRPr lang="de-AT" dirty="0"/>
          </a:p>
        </p:txBody>
      </p:sp>
      <p:sp>
        <p:nvSpPr>
          <p:cNvPr id="8" name="Inhaltsplatzhalter 7">
            <a:extLst>
              <a:ext uri="{FF2B5EF4-FFF2-40B4-BE49-F238E27FC236}">
                <a16:creationId xmlns:a16="http://schemas.microsoft.com/office/drawing/2014/main" id="{D7930234-8A8D-4903-9DAC-8E21C9132AF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/>
              <a:t>Einzelhandel und Dezentrale Produktion ist Fokus der nächsten Jahrzehnte</a:t>
            </a:r>
            <a:endParaRPr lang="de-AT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4D0901EA-2F03-4053-90E1-0F95DCAB91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16" y="4716882"/>
            <a:ext cx="5035732" cy="219475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03E03490-A6E5-4A66-AF43-D7C7707D80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608" y="4706627"/>
            <a:ext cx="1140051" cy="219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86805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195028-6607-4C57-B537-68B99931D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3" y="306157"/>
            <a:ext cx="6660268" cy="360000"/>
          </a:xfrm>
        </p:spPr>
        <p:txBody>
          <a:bodyPr/>
          <a:lstStyle/>
          <a:p>
            <a:r>
              <a:rPr lang="de-DE" sz="2800" dirty="0"/>
              <a:t>Zusammenfassung und Ausblick</a:t>
            </a:r>
            <a:br>
              <a:rPr lang="de-DE" dirty="0"/>
            </a:br>
            <a:endParaRPr lang="de-DE" sz="1400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7AD34EF-E99C-4C92-8807-E2EF1D92B9B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17</a:t>
            </a:fld>
            <a:endParaRPr lang="de-DE" dirty="0"/>
          </a:p>
        </p:txBody>
      </p:sp>
      <p:sp>
        <p:nvSpPr>
          <p:cNvPr id="13" name="Inhaltsplatzhalter 1">
            <a:extLst>
              <a:ext uri="{FF2B5EF4-FFF2-40B4-BE49-F238E27FC236}">
                <a16:creationId xmlns:a16="http://schemas.microsoft.com/office/drawing/2014/main" id="{9978340D-232B-48A1-A46E-D4C0FFECDE8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23649" y="1147649"/>
            <a:ext cx="8136784" cy="3512333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0070C0"/>
              </a:buClr>
            </a:pPr>
            <a:r>
              <a:rPr lang="de-DE" sz="1650" b="1" dirty="0">
                <a:solidFill>
                  <a:schemeClr val="tx1"/>
                </a:solidFill>
              </a:rPr>
              <a:t>Wandel in der Energiewirtschaft macht Änderungen in der Regulierung erforderlich</a:t>
            </a:r>
            <a:endParaRPr lang="de-DE" dirty="0">
              <a:solidFill>
                <a:schemeClr val="tx1"/>
              </a:solidFill>
            </a:endParaRPr>
          </a:p>
          <a:p>
            <a:pPr marL="285743" indent="-285743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de-DE" dirty="0">
                <a:solidFill>
                  <a:srgbClr val="0066A9"/>
                </a:solidFill>
              </a:rPr>
              <a:t>Regulierung der Kosten von Stromnetzen</a:t>
            </a:r>
          </a:p>
          <a:p>
            <a:pPr marL="552443" lvl="1" indent="-285743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de-DE" dirty="0"/>
              <a:t>Bis 2030 ist mit einem Anstieg der Investitionen in Netze zu rechnen </a:t>
            </a:r>
          </a:p>
          <a:p>
            <a:pPr marL="552443" lvl="1" indent="-285743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de-DE" dirty="0"/>
              <a:t>Neue Regulierungsrahmen ist mit 1.1.2024 umzusetzen</a:t>
            </a:r>
          </a:p>
          <a:p>
            <a:pPr marL="552443" lvl="1" indent="-285743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/>
                </a:solidFill>
              </a:rPr>
              <a:t>Auf bestehende flexible Regulierungssystem kann zurückgegriffen werden</a:t>
            </a:r>
            <a:endParaRPr lang="de-DE" dirty="0"/>
          </a:p>
          <a:p>
            <a:pPr marL="552443" lvl="1" indent="-285743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de-DE" dirty="0"/>
              <a:t>Geänderte Rahmenbedingungen (EAG inkl. 100%-Ziel) sind in der Ausgestaltung zu berücksichtigen</a:t>
            </a:r>
          </a:p>
          <a:p>
            <a:pPr marL="285743" indent="-285743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de-DE" dirty="0">
                <a:solidFill>
                  <a:srgbClr val="0066A9"/>
                </a:solidFill>
              </a:rPr>
              <a:t>Veränderung der Netzentgelte </a:t>
            </a:r>
          </a:p>
          <a:p>
            <a:pPr marL="552443" lvl="1" indent="-285743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de-DE" dirty="0"/>
              <a:t>Bestehendes Entgeltsystem ist bereits mehr als 20 Jahre in Anwendung</a:t>
            </a:r>
          </a:p>
          <a:p>
            <a:pPr marL="552443" lvl="1" indent="-285743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de-DE" dirty="0"/>
              <a:t>Neu Technologien und Veränderungen des Energiesystems können und sollen abgebildet werden</a:t>
            </a:r>
          </a:p>
          <a:p>
            <a:pPr marL="552443" lvl="1" indent="-285743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de-DE" dirty="0"/>
              <a:t>Durch Bepreisung von Netzbelastung über Leistungspreise und Nutzung von Flexibilitäten sollen Stromnetze besser ausgelastet und damit kosteneffizienter betrieben werden können (Geringverbraucher ohne außerordentliche Lastspitzen werden entlastet, da Pauschalen wegfallen)</a:t>
            </a:r>
          </a:p>
          <a:p>
            <a:pPr marL="285743" indent="-285743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de-DE" dirty="0">
                <a:solidFill>
                  <a:srgbClr val="0066A9"/>
                </a:solidFill>
              </a:rPr>
              <a:t>Durch europaweiten Ausbau von Erneuerbarer Erzeugung gibt es neue Herausforderungen für die Marktaufsicht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86A975B5-D5FD-411C-8597-39544CD1D5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5216" y="4716882"/>
            <a:ext cx="5035732" cy="219475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0E682CE7-2FF6-45A5-95FB-B6DF71744C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7608" y="4706627"/>
            <a:ext cx="1140051" cy="219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5944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78374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3062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6" name="Rechteck: obere Ecken abgerundet 5"/>
          <p:cNvSpPr/>
          <p:nvPr/>
        </p:nvSpPr>
        <p:spPr>
          <a:xfrm rot="16200000">
            <a:off x="5493489" y="-200818"/>
            <a:ext cx="540000" cy="5976937"/>
          </a:xfrm>
          <a:prstGeom prst="round2SameRect">
            <a:avLst>
              <a:gd name="adj1" fmla="val 17861"/>
              <a:gd name="adj2" fmla="val 0"/>
            </a:avLst>
          </a:prstGeom>
          <a:noFill/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" wrap="square" lIns="0" tIns="21600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 b="1" dirty="0">
              <a:solidFill>
                <a:schemeClr val="accent1"/>
              </a:solidFill>
            </a:endParaRPr>
          </a:p>
        </p:txBody>
      </p:sp>
      <p:sp>
        <p:nvSpPr>
          <p:cNvPr id="7" name="Rechteck: obere Ecken abgerundet 6"/>
          <p:cNvSpPr/>
          <p:nvPr/>
        </p:nvSpPr>
        <p:spPr>
          <a:xfrm rot="16200000">
            <a:off x="5493489" y="-870126"/>
            <a:ext cx="540000" cy="5976937"/>
          </a:xfrm>
          <a:prstGeom prst="round2SameRect">
            <a:avLst>
              <a:gd name="adj1" fmla="val 17861"/>
              <a:gd name="adj2" fmla="val 0"/>
            </a:avLst>
          </a:prstGeom>
          <a:solidFill>
            <a:schemeClr val="bg1"/>
          </a:solidFill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" wrap="square" lIns="0" tIns="21600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 b="1" dirty="0">
              <a:solidFill>
                <a:schemeClr val="bg1"/>
              </a:solidFill>
            </a:endParaRPr>
          </a:p>
        </p:txBody>
      </p:sp>
      <p:sp>
        <p:nvSpPr>
          <p:cNvPr id="8" name="Rechteck: obere Ecken abgerundet 7"/>
          <p:cNvSpPr/>
          <p:nvPr/>
        </p:nvSpPr>
        <p:spPr>
          <a:xfrm rot="16200000">
            <a:off x="5490268" y="-1516821"/>
            <a:ext cx="540000" cy="5976937"/>
          </a:xfrm>
          <a:prstGeom prst="round2SameRect">
            <a:avLst>
              <a:gd name="adj1" fmla="val 17861"/>
              <a:gd name="adj2" fmla="val 0"/>
            </a:avLst>
          </a:prstGeom>
          <a:noFill/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lIns="0" tIns="216000" rIns="0" rtlCol="0" anchor="ctr"/>
          <a:lstStyle/>
          <a:p>
            <a:pPr algn="ctr"/>
            <a:endParaRPr lang="de-DE" b="1" dirty="0">
              <a:solidFill>
                <a:schemeClr val="accent1"/>
              </a:solidFill>
            </a:endParaRPr>
          </a:p>
        </p:txBody>
      </p:sp>
      <p:sp>
        <p:nvSpPr>
          <p:cNvPr id="11" name="Inhaltsplatzhalter 5"/>
          <p:cNvSpPr txBox="1">
            <a:spLocks/>
          </p:cNvSpPr>
          <p:nvPr/>
        </p:nvSpPr>
        <p:spPr>
          <a:xfrm>
            <a:off x="2987824" y="1269605"/>
            <a:ext cx="5364274" cy="374040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ts val="500"/>
              </a:spcBef>
              <a:buFont typeface="Arial" pitchFamily="34" charset="0"/>
              <a:buNone/>
              <a:defRPr sz="1800" b="1" kern="120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defRPr>
            </a:lvl1pPr>
            <a:lvl2pPr marL="179388" indent="-179388" algn="l" defTabSz="914400" rtl="0" eaLnBrk="1" latinLnBrk="0" hangingPunct="1"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447675" indent="-268288" algn="l" defTabSz="914400" rtl="0" eaLnBrk="1" latinLnBrk="0" hangingPunct="1">
              <a:spcBef>
                <a:spcPts val="4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627063" indent="-179388" algn="l" defTabSz="914400" rtl="0" eaLnBrk="1" latinLnBrk="0" hangingPunct="1">
              <a:spcBef>
                <a:spcPts val="4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896938" indent="-269875" algn="l" defTabSz="914400" rtl="0" eaLnBrk="1" latinLnBrk="0" hangingPunct="1">
              <a:spcBef>
                <a:spcPts val="4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0" dirty="0">
                <a:solidFill>
                  <a:srgbClr val="0066A9"/>
                </a:solidFill>
              </a:rPr>
              <a:t>1. </a:t>
            </a:r>
            <a:r>
              <a:rPr lang="de-DE" b="0" dirty="0">
                <a:solidFill>
                  <a:schemeClr val="accent1"/>
                </a:solidFill>
              </a:rPr>
              <a:t>Regulierungssystematik – Kosten und Netzentgelte</a:t>
            </a:r>
          </a:p>
        </p:txBody>
      </p:sp>
      <p:sp>
        <p:nvSpPr>
          <p:cNvPr id="12" name="Inhaltsplatzhalter 5"/>
          <p:cNvSpPr txBox="1">
            <a:spLocks/>
          </p:cNvSpPr>
          <p:nvPr/>
        </p:nvSpPr>
        <p:spPr>
          <a:xfrm>
            <a:off x="2987824" y="1935116"/>
            <a:ext cx="5364274" cy="374040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ts val="500"/>
              </a:spcBef>
              <a:buFont typeface="Arial" pitchFamily="34" charset="0"/>
              <a:buNone/>
              <a:defRPr sz="1800" b="0" kern="1200" baseline="0">
                <a:solidFill>
                  <a:schemeClr val="accent1"/>
                </a:solidFill>
                <a:latin typeface="+mj-lt"/>
                <a:ea typeface="+mn-ea"/>
                <a:cs typeface="Arial" pitchFamily="34" charset="0"/>
              </a:defRPr>
            </a:lvl1pPr>
            <a:lvl2pPr marL="179388" indent="-179388" algn="l" defTabSz="914400" rtl="0" eaLnBrk="1" latinLnBrk="0" hangingPunct="1"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447675" indent="-268288" algn="l" defTabSz="914400" rtl="0" eaLnBrk="1" latinLnBrk="0" hangingPunct="1">
              <a:spcBef>
                <a:spcPts val="4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627063" indent="-179388" algn="l" defTabSz="914400" rtl="0" eaLnBrk="1" latinLnBrk="0" hangingPunct="1">
              <a:spcBef>
                <a:spcPts val="4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896938" indent="-269875" algn="l" defTabSz="914400" rtl="0" eaLnBrk="1" latinLnBrk="0" hangingPunct="1">
              <a:spcBef>
                <a:spcPts val="4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2. Zukunft der Regulierung und Netzinvestitionen bis 2030</a:t>
            </a:r>
          </a:p>
        </p:txBody>
      </p:sp>
      <p:sp>
        <p:nvSpPr>
          <p:cNvPr id="13" name="Inhaltsplatzhalter 5"/>
          <p:cNvSpPr txBox="1">
            <a:spLocks/>
          </p:cNvSpPr>
          <p:nvPr/>
        </p:nvSpPr>
        <p:spPr>
          <a:xfrm>
            <a:off x="2987824" y="2579435"/>
            <a:ext cx="5364274" cy="374040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ts val="500"/>
              </a:spcBef>
              <a:buFont typeface="Arial" pitchFamily="34" charset="0"/>
              <a:buNone/>
              <a:defRPr sz="1800" b="0" kern="1200">
                <a:solidFill>
                  <a:schemeClr val="accent1"/>
                </a:solidFill>
                <a:latin typeface="+mj-lt"/>
                <a:ea typeface="+mn-ea"/>
                <a:cs typeface="Arial" pitchFamily="34" charset="0"/>
              </a:defRPr>
            </a:lvl1pPr>
            <a:lvl2pPr marL="179388" indent="-179388" algn="l" defTabSz="914400" rtl="0" eaLnBrk="1" latinLnBrk="0" hangingPunct="1"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447675" indent="-268288" algn="l" defTabSz="914400" rtl="0" eaLnBrk="1" latinLnBrk="0" hangingPunct="1">
              <a:spcBef>
                <a:spcPts val="4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627063" indent="-179388" algn="l" defTabSz="914400" rtl="0" eaLnBrk="1" latinLnBrk="0" hangingPunct="1">
              <a:spcBef>
                <a:spcPts val="4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896938" indent="-269875" algn="l" defTabSz="914400" rtl="0" eaLnBrk="1" latinLnBrk="0" hangingPunct="1">
              <a:spcBef>
                <a:spcPts val="4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3. Die neue Tarifstruktur – „Tarife 2.1“</a:t>
            </a:r>
          </a:p>
        </p:txBody>
      </p:sp>
      <p:sp>
        <p:nvSpPr>
          <p:cNvPr id="14" name="Rechteck: obere Ecken abgerundet 13">
            <a:extLst>
              <a:ext uri="{FF2B5EF4-FFF2-40B4-BE49-F238E27FC236}">
                <a16:creationId xmlns:a16="http://schemas.microsoft.com/office/drawing/2014/main" id="{8700F465-B2F0-44C6-99DC-1B8B14899A6E}"/>
              </a:ext>
            </a:extLst>
          </p:cNvPr>
          <p:cNvSpPr/>
          <p:nvPr/>
        </p:nvSpPr>
        <p:spPr>
          <a:xfrm rot="16200000">
            <a:off x="5490268" y="464694"/>
            <a:ext cx="540000" cy="5976937"/>
          </a:xfrm>
          <a:prstGeom prst="round2SameRect">
            <a:avLst>
              <a:gd name="adj1" fmla="val 17861"/>
              <a:gd name="adj2" fmla="val 0"/>
            </a:avLst>
          </a:prstGeom>
          <a:noFill/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" wrap="square" lIns="0" tIns="21600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 b="1" dirty="0">
              <a:solidFill>
                <a:schemeClr val="accent1"/>
              </a:solidFill>
            </a:endParaRP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1C07E936-243F-4E27-9F04-07C5D311CFBC}"/>
              </a:ext>
            </a:extLst>
          </p:cNvPr>
          <p:cNvSpPr/>
          <p:nvPr/>
        </p:nvSpPr>
        <p:spPr>
          <a:xfrm>
            <a:off x="2861649" y="3268496"/>
            <a:ext cx="56166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>
                <a:solidFill>
                  <a:schemeClr val="accent1"/>
                </a:solidFill>
                <a:cs typeface="Arial" pitchFamily="34" charset="0"/>
              </a:rPr>
              <a:t>4. Strommarkt und Marktaufsicht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88C2D114-F2EC-46EE-863B-2278FDA141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16" y="4716882"/>
            <a:ext cx="5035732" cy="219475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1BE7A67F-96BE-407C-B7E3-F21D9BF6F1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608" y="4706627"/>
            <a:ext cx="1140051" cy="219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7551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6" name="Rechteck: obere Ecken abgerundet 5"/>
          <p:cNvSpPr/>
          <p:nvPr/>
        </p:nvSpPr>
        <p:spPr>
          <a:xfrm rot="16200000">
            <a:off x="5493489" y="-200818"/>
            <a:ext cx="540000" cy="5976937"/>
          </a:xfrm>
          <a:prstGeom prst="round2SameRect">
            <a:avLst>
              <a:gd name="adj1" fmla="val 17861"/>
              <a:gd name="adj2" fmla="val 0"/>
            </a:avLst>
          </a:prstGeom>
          <a:noFill/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" wrap="square" lIns="0" tIns="21600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 b="1" dirty="0">
              <a:solidFill>
                <a:schemeClr val="accent1"/>
              </a:solidFill>
            </a:endParaRPr>
          </a:p>
        </p:txBody>
      </p:sp>
      <p:sp>
        <p:nvSpPr>
          <p:cNvPr id="7" name="Rechteck: obere Ecken abgerundet 6"/>
          <p:cNvSpPr/>
          <p:nvPr/>
        </p:nvSpPr>
        <p:spPr>
          <a:xfrm rot="16200000">
            <a:off x="5493489" y="-870126"/>
            <a:ext cx="540000" cy="5976937"/>
          </a:xfrm>
          <a:prstGeom prst="round2SameRect">
            <a:avLst>
              <a:gd name="adj1" fmla="val 17861"/>
              <a:gd name="adj2" fmla="val 0"/>
            </a:avLst>
          </a:prstGeom>
          <a:solidFill>
            <a:schemeClr val="bg1"/>
          </a:solidFill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" wrap="square" lIns="0" tIns="21600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 b="1" dirty="0">
              <a:solidFill>
                <a:schemeClr val="bg1"/>
              </a:solidFill>
            </a:endParaRPr>
          </a:p>
        </p:txBody>
      </p:sp>
      <p:sp>
        <p:nvSpPr>
          <p:cNvPr id="8" name="Rechteck: obere Ecken abgerundet 7"/>
          <p:cNvSpPr/>
          <p:nvPr/>
        </p:nvSpPr>
        <p:spPr>
          <a:xfrm rot="16200000">
            <a:off x="5490268" y="-1516821"/>
            <a:ext cx="540000" cy="5976937"/>
          </a:xfrm>
          <a:prstGeom prst="round2SameRect">
            <a:avLst>
              <a:gd name="adj1" fmla="val 17861"/>
              <a:gd name="adj2" fmla="val 0"/>
            </a:avLst>
          </a:prstGeom>
          <a:solidFill>
            <a:schemeClr val="accent3">
              <a:lumMod val="40000"/>
              <a:lumOff val="60000"/>
            </a:schemeClr>
          </a:solidFill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lIns="0" tIns="216000" rIns="0" rtlCol="0" anchor="ctr"/>
          <a:lstStyle/>
          <a:p>
            <a:pPr algn="ctr"/>
            <a:endParaRPr lang="de-DE" b="1" dirty="0">
              <a:solidFill>
                <a:schemeClr val="accent1"/>
              </a:solidFill>
            </a:endParaRPr>
          </a:p>
        </p:txBody>
      </p:sp>
      <p:sp>
        <p:nvSpPr>
          <p:cNvPr id="11" name="Inhaltsplatzhalter 5"/>
          <p:cNvSpPr txBox="1">
            <a:spLocks/>
          </p:cNvSpPr>
          <p:nvPr/>
        </p:nvSpPr>
        <p:spPr>
          <a:xfrm>
            <a:off x="2987824" y="1269605"/>
            <a:ext cx="5364274" cy="374040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ts val="500"/>
              </a:spcBef>
              <a:buFont typeface="Arial" pitchFamily="34" charset="0"/>
              <a:buNone/>
              <a:defRPr sz="1800" b="1" kern="120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defRPr>
            </a:lvl1pPr>
            <a:lvl2pPr marL="179388" indent="-179388" algn="l" defTabSz="914400" rtl="0" eaLnBrk="1" latinLnBrk="0" hangingPunct="1"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447675" indent="-268288" algn="l" defTabSz="914400" rtl="0" eaLnBrk="1" latinLnBrk="0" hangingPunct="1">
              <a:spcBef>
                <a:spcPts val="4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627063" indent="-179388" algn="l" defTabSz="914400" rtl="0" eaLnBrk="1" latinLnBrk="0" hangingPunct="1">
              <a:spcBef>
                <a:spcPts val="4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896938" indent="-269875" algn="l" defTabSz="914400" rtl="0" eaLnBrk="1" latinLnBrk="0" hangingPunct="1">
              <a:spcBef>
                <a:spcPts val="4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0" dirty="0">
                <a:solidFill>
                  <a:srgbClr val="0066A9"/>
                </a:solidFill>
              </a:rPr>
              <a:t>1. </a:t>
            </a:r>
            <a:r>
              <a:rPr lang="de-DE" b="0" dirty="0">
                <a:solidFill>
                  <a:schemeClr val="accent1"/>
                </a:solidFill>
              </a:rPr>
              <a:t>Regulierungssystematik – Kosten und Netzentgelte</a:t>
            </a:r>
          </a:p>
        </p:txBody>
      </p:sp>
      <p:sp>
        <p:nvSpPr>
          <p:cNvPr id="12" name="Inhaltsplatzhalter 5"/>
          <p:cNvSpPr txBox="1">
            <a:spLocks/>
          </p:cNvSpPr>
          <p:nvPr/>
        </p:nvSpPr>
        <p:spPr>
          <a:xfrm>
            <a:off x="2987824" y="1935116"/>
            <a:ext cx="5364274" cy="374040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ts val="500"/>
              </a:spcBef>
              <a:buFont typeface="Arial" pitchFamily="34" charset="0"/>
              <a:buNone/>
              <a:defRPr sz="1800" b="0" kern="1200" baseline="0">
                <a:solidFill>
                  <a:schemeClr val="accent1"/>
                </a:solidFill>
                <a:latin typeface="+mj-lt"/>
                <a:ea typeface="+mn-ea"/>
                <a:cs typeface="Arial" pitchFamily="34" charset="0"/>
              </a:defRPr>
            </a:lvl1pPr>
            <a:lvl2pPr marL="179388" indent="-179388" algn="l" defTabSz="914400" rtl="0" eaLnBrk="1" latinLnBrk="0" hangingPunct="1"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447675" indent="-268288" algn="l" defTabSz="914400" rtl="0" eaLnBrk="1" latinLnBrk="0" hangingPunct="1">
              <a:spcBef>
                <a:spcPts val="4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627063" indent="-179388" algn="l" defTabSz="914400" rtl="0" eaLnBrk="1" latinLnBrk="0" hangingPunct="1">
              <a:spcBef>
                <a:spcPts val="4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896938" indent="-269875" algn="l" defTabSz="914400" rtl="0" eaLnBrk="1" latinLnBrk="0" hangingPunct="1">
              <a:spcBef>
                <a:spcPts val="4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2. Zukunft der Regulierung und Netzinvestitionen bis 2030</a:t>
            </a:r>
          </a:p>
        </p:txBody>
      </p:sp>
      <p:sp>
        <p:nvSpPr>
          <p:cNvPr id="13" name="Inhaltsplatzhalter 5"/>
          <p:cNvSpPr txBox="1">
            <a:spLocks/>
          </p:cNvSpPr>
          <p:nvPr/>
        </p:nvSpPr>
        <p:spPr>
          <a:xfrm>
            <a:off x="2987824" y="2579435"/>
            <a:ext cx="5364274" cy="374040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ts val="500"/>
              </a:spcBef>
              <a:buFont typeface="Arial" pitchFamily="34" charset="0"/>
              <a:buNone/>
              <a:defRPr sz="1800" b="0" kern="1200">
                <a:solidFill>
                  <a:schemeClr val="accent1"/>
                </a:solidFill>
                <a:latin typeface="+mj-lt"/>
                <a:ea typeface="+mn-ea"/>
                <a:cs typeface="Arial" pitchFamily="34" charset="0"/>
              </a:defRPr>
            </a:lvl1pPr>
            <a:lvl2pPr marL="179388" indent="-179388" algn="l" defTabSz="914400" rtl="0" eaLnBrk="1" latinLnBrk="0" hangingPunct="1"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447675" indent="-268288" algn="l" defTabSz="914400" rtl="0" eaLnBrk="1" latinLnBrk="0" hangingPunct="1">
              <a:spcBef>
                <a:spcPts val="4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627063" indent="-179388" algn="l" defTabSz="914400" rtl="0" eaLnBrk="1" latinLnBrk="0" hangingPunct="1">
              <a:spcBef>
                <a:spcPts val="4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896938" indent="-269875" algn="l" defTabSz="914400" rtl="0" eaLnBrk="1" latinLnBrk="0" hangingPunct="1">
              <a:spcBef>
                <a:spcPts val="4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3. Die neue Tarifstruktur – „Tarife 2.1“</a:t>
            </a:r>
          </a:p>
        </p:txBody>
      </p:sp>
      <p:sp>
        <p:nvSpPr>
          <p:cNvPr id="14" name="Rechteck: obere Ecken abgerundet 13">
            <a:extLst>
              <a:ext uri="{FF2B5EF4-FFF2-40B4-BE49-F238E27FC236}">
                <a16:creationId xmlns:a16="http://schemas.microsoft.com/office/drawing/2014/main" id="{8700F465-B2F0-44C6-99DC-1B8B14899A6E}"/>
              </a:ext>
            </a:extLst>
          </p:cNvPr>
          <p:cNvSpPr/>
          <p:nvPr/>
        </p:nvSpPr>
        <p:spPr>
          <a:xfrm rot="16200000">
            <a:off x="5490268" y="464694"/>
            <a:ext cx="540000" cy="5976937"/>
          </a:xfrm>
          <a:prstGeom prst="round2SameRect">
            <a:avLst>
              <a:gd name="adj1" fmla="val 17861"/>
              <a:gd name="adj2" fmla="val 0"/>
            </a:avLst>
          </a:prstGeom>
          <a:noFill/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" wrap="square" lIns="0" tIns="21600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 b="1" dirty="0">
              <a:solidFill>
                <a:schemeClr val="accent1"/>
              </a:solidFill>
            </a:endParaRP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1C07E936-243F-4E27-9F04-07C5D311CFBC}"/>
              </a:ext>
            </a:extLst>
          </p:cNvPr>
          <p:cNvSpPr/>
          <p:nvPr/>
        </p:nvSpPr>
        <p:spPr>
          <a:xfrm>
            <a:off x="2861649" y="3268496"/>
            <a:ext cx="56166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>
                <a:solidFill>
                  <a:schemeClr val="accent1"/>
                </a:solidFill>
                <a:cs typeface="Arial" pitchFamily="34" charset="0"/>
              </a:rPr>
              <a:t>4. Strommarkt und Marktaufsicht</a:t>
            </a:r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0DF74048-C174-4F89-AD74-13E54E38CF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16" y="4716882"/>
            <a:ext cx="5035732" cy="219475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99693063-828D-474F-B483-B2C4654758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608" y="4706627"/>
            <a:ext cx="1140051" cy="219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6739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B437C6B-D2A6-4934-A9D4-8C8F6D132C1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ED37B97E-AE38-4395-9FD0-A1BA32DD4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Regulierungssystematik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4A3F9342-CD85-4548-A77F-6E3C690DEEED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/>
              <a:t>Warum regulieren?</a:t>
            </a:r>
          </a:p>
        </p:txBody>
      </p:sp>
      <p:sp>
        <p:nvSpPr>
          <p:cNvPr id="491" name="Foliennummernplatzhalter 4">
            <a:extLst>
              <a:ext uri="{FF2B5EF4-FFF2-40B4-BE49-F238E27FC236}">
                <a16:creationId xmlns:a16="http://schemas.microsoft.com/office/drawing/2014/main" id="{C8D2A580-0734-40CC-A8C3-497FD1C62ED6}"/>
              </a:ext>
            </a:extLst>
          </p:cNvPr>
          <p:cNvSpPr txBox="1">
            <a:spLocks/>
          </p:cNvSpPr>
          <p:nvPr/>
        </p:nvSpPr>
        <p:spPr>
          <a:xfrm>
            <a:off x="7740352" y="4769165"/>
            <a:ext cx="1080000" cy="180000"/>
          </a:xfrm>
          <a:prstGeom prst="rect">
            <a:avLst/>
          </a:prstGeom>
          <a:noFill/>
        </p:spPr>
        <p:txBody>
          <a:bodyPr/>
          <a:lstStyle>
            <a:defPPr>
              <a:defRPr lang="en-US"/>
            </a:defPPr>
            <a:lvl1pPr marL="0" algn="l" defTabSz="914400" rtl="0" eaLnBrk="0" latinLnBrk="0" hangingPunct="0">
              <a:defRPr sz="1800" kern="1200">
                <a:solidFill>
                  <a:srgbClr val="000066"/>
                </a:solidFill>
                <a:latin typeface="Arial" charset="0"/>
                <a:ea typeface="+mn-ea"/>
                <a:cs typeface="+mn-cs"/>
              </a:defRPr>
            </a:lvl1pPr>
            <a:lvl2pPr marL="557213" indent="-214313" algn="l" defTabSz="914400" rtl="0" eaLnBrk="0" latinLnBrk="0" hangingPunct="0">
              <a:defRPr sz="1800" kern="1200">
                <a:solidFill>
                  <a:srgbClr val="000066"/>
                </a:solidFill>
                <a:latin typeface="Arial" charset="0"/>
                <a:ea typeface="+mn-ea"/>
                <a:cs typeface="+mn-cs"/>
              </a:defRPr>
            </a:lvl2pPr>
            <a:lvl3pPr marL="857250" indent="-171450" algn="l" defTabSz="914400" rtl="0" eaLnBrk="0" latinLnBrk="0" hangingPunct="0">
              <a:defRPr sz="1800" kern="1200">
                <a:solidFill>
                  <a:srgbClr val="000066"/>
                </a:solidFill>
                <a:latin typeface="Arial" charset="0"/>
                <a:ea typeface="+mn-ea"/>
                <a:cs typeface="+mn-cs"/>
              </a:defRPr>
            </a:lvl3pPr>
            <a:lvl4pPr marL="1200150" indent="-171450" algn="l" defTabSz="914400" rtl="0" eaLnBrk="0" latinLnBrk="0" hangingPunct="0">
              <a:defRPr sz="1800" kern="1200">
                <a:solidFill>
                  <a:srgbClr val="000066"/>
                </a:solidFill>
                <a:latin typeface="Arial" charset="0"/>
                <a:ea typeface="+mn-ea"/>
                <a:cs typeface="+mn-cs"/>
              </a:defRPr>
            </a:lvl4pPr>
            <a:lvl5pPr marL="1543050" indent="-171450" algn="l" defTabSz="914400" rtl="0" eaLnBrk="0" latinLnBrk="0" hangingPunct="0">
              <a:defRPr sz="1800" kern="1200">
                <a:solidFill>
                  <a:srgbClr val="000066"/>
                </a:solidFill>
                <a:latin typeface="Arial" charset="0"/>
                <a:ea typeface="+mn-ea"/>
                <a:cs typeface="+mn-cs"/>
              </a:defRPr>
            </a:lvl5pPr>
            <a:lvl6pPr marL="1885950" indent="-17145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10000"/>
              </a:spcAft>
              <a:buChar char="•"/>
              <a:defRPr sz="1800" kern="1200">
                <a:solidFill>
                  <a:srgbClr val="000066"/>
                </a:solidFill>
                <a:latin typeface="Arial" charset="0"/>
                <a:ea typeface="+mn-ea"/>
                <a:cs typeface="+mn-cs"/>
              </a:defRPr>
            </a:lvl6pPr>
            <a:lvl7pPr marL="2228850" indent="-17145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10000"/>
              </a:spcAft>
              <a:buChar char="•"/>
              <a:defRPr sz="1800" kern="1200">
                <a:solidFill>
                  <a:srgbClr val="000066"/>
                </a:solidFill>
                <a:latin typeface="Arial" charset="0"/>
                <a:ea typeface="+mn-ea"/>
                <a:cs typeface="+mn-cs"/>
              </a:defRPr>
            </a:lvl7pPr>
            <a:lvl8pPr marL="2571750" indent="-17145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10000"/>
              </a:spcAft>
              <a:buChar char="•"/>
              <a:defRPr sz="1800" kern="1200">
                <a:solidFill>
                  <a:srgbClr val="000066"/>
                </a:solidFill>
                <a:latin typeface="Arial" charset="0"/>
                <a:ea typeface="+mn-ea"/>
                <a:cs typeface="+mn-cs"/>
              </a:defRPr>
            </a:lvl8pPr>
            <a:lvl9pPr marL="2914650" indent="-171450" algn="l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10000"/>
              </a:spcAft>
              <a:buChar char="•"/>
              <a:defRPr sz="1800" kern="1200">
                <a:solidFill>
                  <a:srgbClr val="000066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endParaRPr lang="de-DE" altLang="de-DE" dirty="0"/>
          </a:p>
        </p:txBody>
      </p:sp>
      <p:sp>
        <p:nvSpPr>
          <p:cNvPr id="12" name="Line 2">
            <a:extLst>
              <a:ext uri="{FF2B5EF4-FFF2-40B4-BE49-F238E27FC236}">
                <a16:creationId xmlns:a16="http://schemas.microsoft.com/office/drawing/2014/main" id="{4C5CBB3A-544A-4A07-8662-0914A74C43A9}"/>
              </a:ext>
            </a:extLst>
          </p:cNvPr>
          <p:cNvSpPr>
            <a:spLocks noChangeShapeType="1"/>
          </p:cNvSpPr>
          <p:nvPr/>
        </p:nvSpPr>
        <p:spPr bwMode="auto">
          <a:xfrm>
            <a:off x="4718447" y="1628775"/>
            <a:ext cx="0" cy="2919413"/>
          </a:xfrm>
          <a:prstGeom prst="line">
            <a:avLst/>
          </a:prstGeom>
          <a:noFill/>
          <a:ln w="57150">
            <a:solidFill>
              <a:srgbClr val="C0C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1350" dirty="0">
              <a:solidFill>
                <a:srgbClr val="000066"/>
              </a:solidFill>
            </a:endParaRPr>
          </a:p>
        </p:txBody>
      </p:sp>
      <p:sp>
        <p:nvSpPr>
          <p:cNvPr id="13" name="Oval 3">
            <a:extLst>
              <a:ext uri="{FF2B5EF4-FFF2-40B4-BE49-F238E27FC236}">
                <a16:creationId xmlns:a16="http://schemas.microsoft.com/office/drawing/2014/main" id="{B863FE04-0A7B-42DE-861D-3AA3C800F0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5662" y="2130028"/>
            <a:ext cx="2757488" cy="1908572"/>
          </a:xfrm>
          <a:prstGeom prst="ellipse">
            <a:avLst/>
          </a:prstGeom>
          <a:noFill/>
          <a:ln w="101600">
            <a:solidFill>
              <a:srgbClr val="C0C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GB" sz="1350" dirty="0">
              <a:solidFill>
                <a:srgbClr val="000066"/>
              </a:solidFill>
            </a:endParaRPr>
          </a:p>
        </p:txBody>
      </p:sp>
      <p:sp>
        <p:nvSpPr>
          <p:cNvPr id="14" name="Oval 4">
            <a:extLst>
              <a:ext uri="{FF2B5EF4-FFF2-40B4-BE49-F238E27FC236}">
                <a16:creationId xmlns:a16="http://schemas.microsoft.com/office/drawing/2014/main" id="{E1E36653-59EE-45F5-804E-495B712F8F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4813" y="1750219"/>
            <a:ext cx="965597" cy="657225"/>
          </a:xfrm>
          <a:prstGeom prst="ellipse">
            <a:avLst/>
          </a:prstGeom>
          <a:solidFill>
            <a:schemeClr val="bg1"/>
          </a:solidFill>
          <a:ln w="6350">
            <a:solidFill>
              <a:srgbClr val="000066"/>
            </a:solidFill>
            <a:round/>
            <a:headEnd/>
            <a:tailEnd/>
          </a:ln>
        </p:spPr>
        <p:txBody>
          <a:bodyPr lIns="0" rIns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i="1" dirty="0" err="1">
                <a:solidFill>
                  <a:schemeClr val="accent1"/>
                </a:solidFill>
              </a:rPr>
              <a:t>Netz-betreiber</a:t>
            </a:r>
            <a:endParaRPr lang="en-US" sz="1200" b="1" i="1" dirty="0">
              <a:solidFill>
                <a:schemeClr val="accent1"/>
              </a:solidFill>
            </a:endParaRPr>
          </a:p>
        </p:txBody>
      </p:sp>
      <p:sp>
        <p:nvSpPr>
          <p:cNvPr id="15" name="Oval 5">
            <a:extLst>
              <a:ext uri="{FF2B5EF4-FFF2-40B4-BE49-F238E27FC236}">
                <a16:creationId xmlns:a16="http://schemas.microsoft.com/office/drawing/2014/main" id="{3E92D52C-FB07-474F-86A4-6F91C6B6B6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5288" y="3690938"/>
            <a:ext cx="965597" cy="659606"/>
          </a:xfrm>
          <a:prstGeom prst="ellipse">
            <a:avLst/>
          </a:prstGeom>
          <a:solidFill>
            <a:schemeClr val="bg1"/>
          </a:solidFill>
          <a:ln w="6350">
            <a:solidFill>
              <a:srgbClr val="000066"/>
            </a:solidFill>
            <a:round/>
            <a:headEnd/>
            <a:tailEnd/>
          </a:ln>
        </p:spPr>
        <p:txBody>
          <a:bodyPr lIns="0" rIns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i="1" dirty="0">
                <a:solidFill>
                  <a:schemeClr val="accent1"/>
                </a:solidFill>
              </a:rPr>
              <a:t>Eigen-</a:t>
            </a:r>
            <a:r>
              <a:rPr lang="en-US" sz="1200" b="1" i="1" dirty="0" err="1">
                <a:solidFill>
                  <a:schemeClr val="accent1"/>
                </a:solidFill>
              </a:rPr>
              <a:t>tümer</a:t>
            </a:r>
            <a:endParaRPr lang="en-US" sz="1200" b="1" i="1" dirty="0">
              <a:solidFill>
                <a:schemeClr val="accent1"/>
              </a:solidFill>
            </a:endParaRPr>
          </a:p>
        </p:txBody>
      </p:sp>
      <p:sp>
        <p:nvSpPr>
          <p:cNvPr id="16" name="Oval 6">
            <a:extLst>
              <a:ext uri="{FF2B5EF4-FFF2-40B4-BE49-F238E27FC236}">
                <a16:creationId xmlns:a16="http://schemas.microsoft.com/office/drawing/2014/main" id="{1F8AA7EA-CDED-4534-A42D-3156481471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7007" y="2731294"/>
            <a:ext cx="965597" cy="658416"/>
          </a:xfrm>
          <a:prstGeom prst="ellipse">
            <a:avLst/>
          </a:prstGeom>
          <a:solidFill>
            <a:schemeClr val="bg1"/>
          </a:solidFill>
          <a:ln w="6350">
            <a:solidFill>
              <a:srgbClr val="000066"/>
            </a:solidFill>
            <a:round/>
            <a:headEnd/>
            <a:tailEnd/>
          </a:ln>
        </p:spPr>
        <p:txBody>
          <a:bodyPr lIns="0" rIns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i="1" dirty="0" err="1">
                <a:solidFill>
                  <a:schemeClr val="accent1"/>
                </a:solidFill>
              </a:rPr>
              <a:t>Arbeit-nehmer</a:t>
            </a:r>
            <a:endParaRPr lang="en-US" sz="1200" b="1" i="1" dirty="0">
              <a:solidFill>
                <a:schemeClr val="accent1"/>
              </a:solidFill>
            </a:endParaRPr>
          </a:p>
        </p:txBody>
      </p:sp>
      <p:sp>
        <p:nvSpPr>
          <p:cNvPr id="17" name="Rectangle 7">
            <a:extLst>
              <a:ext uri="{FF2B5EF4-FFF2-40B4-BE49-F238E27FC236}">
                <a16:creationId xmlns:a16="http://schemas.microsoft.com/office/drawing/2014/main" id="{C8F4C0F7-EE4D-4061-9A63-146D5C963E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640" y="1128159"/>
            <a:ext cx="67507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fontAlgn="base">
              <a:lnSpc>
                <a:spcPct val="130000"/>
              </a:lnSpc>
              <a:spcBef>
                <a:spcPts val="1200"/>
              </a:spcBef>
              <a:spcAft>
                <a:spcPct val="10000"/>
              </a:spcAft>
            </a:pPr>
            <a:r>
              <a:rPr lang="en-US" sz="2000" b="1" dirty="0">
                <a:solidFill>
                  <a:schemeClr val="accent1"/>
                </a:solidFill>
                <a:latin typeface="Arial Narrow" panose="020B0606020202030204" pitchFamily="34" charset="0"/>
                <a:cs typeface="Arial" pitchFamily="34" charset="0"/>
              </a:rPr>
              <a:t>Interessenausgleich zwischen privaten und </a:t>
            </a:r>
            <a:r>
              <a:rPr lang="en-US" sz="2000" b="1" dirty="0" err="1">
                <a:solidFill>
                  <a:schemeClr val="accent1"/>
                </a:solidFill>
                <a:latin typeface="Arial Narrow" panose="020B0606020202030204" pitchFamily="34" charset="0"/>
                <a:cs typeface="Arial" pitchFamily="34" charset="0"/>
              </a:rPr>
              <a:t>öffentlichen</a:t>
            </a:r>
            <a:r>
              <a:rPr lang="en-US" sz="2000" b="1" dirty="0">
                <a:solidFill>
                  <a:schemeClr val="accent1"/>
                </a:solidFill>
                <a:latin typeface="Arial Narrow" panose="020B0606020202030204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chemeClr val="accent1"/>
                </a:solidFill>
                <a:latin typeface="Arial Narrow" panose="020B0606020202030204" pitchFamily="34" charset="0"/>
                <a:cs typeface="Arial" pitchFamily="34" charset="0"/>
              </a:rPr>
              <a:t>Interessen</a:t>
            </a:r>
            <a:endParaRPr lang="en-GB" sz="2000" b="1" dirty="0">
              <a:solidFill>
                <a:schemeClr val="accent1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18" name="Line 8">
            <a:extLst>
              <a:ext uri="{FF2B5EF4-FFF2-40B4-BE49-F238E27FC236}">
                <a16:creationId xmlns:a16="http://schemas.microsoft.com/office/drawing/2014/main" id="{8C71A50E-0BFA-421C-9298-E296A2F734ED}"/>
              </a:ext>
            </a:extLst>
          </p:cNvPr>
          <p:cNvSpPr>
            <a:spLocks noChangeShapeType="1"/>
          </p:cNvSpPr>
          <p:nvPr/>
        </p:nvSpPr>
        <p:spPr bwMode="auto">
          <a:xfrm>
            <a:off x="3679031" y="3084910"/>
            <a:ext cx="2100263" cy="0"/>
          </a:xfrm>
          <a:prstGeom prst="line">
            <a:avLst/>
          </a:prstGeom>
          <a:noFill/>
          <a:ln w="19050">
            <a:solidFill>
              <a:srgbClr val="C0C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1350" dirty="0">
              <a:solidFill>
                <a:srgbClr val="000066"/>
              </a:solidFill>
            </a:endParaRPr>
          </a:p>
        </p:txBody>
      </p:sp>
      <p:sp>
        <p:nvSpPr>
          <p:cNvPr id="19" name="Line 9">
            <a:extLst>
              <a:ext uri="{FF2B5EF4-FFF2-40B4-BE49-F238E27FC236}">
                <a16:creationId xmlns:a16="http://schemas.microsoft.com/office/drawing/2014/main" id="{787C07CE-71C5-47C3-872D-999186B7664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68354" y="2664619"/>
            <a:ext cx="1473994" cy="800100"/>
          </a:xfrm>
          <a:prstGeom prst="line">
            <a:avLst/>
          </a:prstGeom>
          <a:noFill/>
          <a:ln w="19050">
            <a:solidFill>
              <a:srgbClr val="C0C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1350" dirty="0">
              <a:solidFill>
                <a:srgbClr val="000066"/>
              </a:solidFill>
            </a:endParaRPr>
          </a:p>
        </p:txBody>
      </p:sp>
      <p:sp>
        <p:nvSpPr>
          <p:cNvPr id="20" name="Line 10">
            <a:extLst>
              <a:ext uri="{FF2B5EF4-FFF2-40B4-BE49-F238E27FC236}">
                <a16:creationId xmlns:a16="http://schemas.microsoft.com/office/drawing/2014/main" id="{DCC81D9C-2B44-40DC-8B58-895BEA91C59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929062" y="2650331"/>
            <a:ext cx="1595438" cy="867966"/>
          </a:xfrm>
          <a:prstGeom prst="line">
            <a:avLst/>
          </a:prstGeom>
          <a:noFill/>
          <a:ln w="19050">
            <a:solidFill>
              <a:srgbClr val="C0C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1350" dirty="0">
              <a:solidFill>
                <a:srgbClr val="000066"/>
              </a:solidFill>
            </a:endParaRPr>
          </a:p>
        </p:txBody>
      </p:sp>
      <p:sp>
        <p:nvSpPr>
          <p:cNvPr id="21" name="AutoShape 11">
            <a:extLst>
              <a:ext uri="{FF2B5EF4-FFF2-40B4-BE49-F238E27FC236}">
                <a16:creationId xmlns:a16="http://schemas.microsoft.com/office/drawing/2014/main" id="{5937C7B5-B02D-492E-BC1D-584452BD5C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1981" y="2907506"/>
            <a:ext cx="572691" cy="339329"/>
          </a:xfrm>
          <a:prstGeom prst="roundRect">
            <a:avLst>
              <a:gd name="adj" fmla="val 16667"/>
            </a:avLst>
          </a:prstGeom>
          <a:solidFill>
            <a:srgbClr val="E0E4F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endParaRPr lang="en-GB" sz="1350" dirty="0">
              <a:solidFill>
                <a:srgbClr val="000066"/>
              </a:solidFill>
            </a:endParaRPr>
          </a:p>
        </p:txBody>
      </p:sp>
      <p:sp>
        <p:nvSpPr>
          <p:cNvPr id="22" name="Text Box 12">
            <a:extLst>
              <a:ext uri="{FF2B5EF4-FFF2-40B4-BE49-F238E27FC236}">
                <a16:creationId xmlns:a16="http://schemas.microsoft.com/office/drawing/2014/main" id="{A71DCBE3-98E4-4F33-8F1A-6007F34B5D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1266" y="2930129"/>
            <a:ext cx="642676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500" b="1" dirty="0">
                <a:solidFill>
                  <a:srgbClr val="000066"/>
                </a:solidFill>
                <a:latin typeface="Garamond (W1)"/>
              </a:rPr>
              <a:t>TOM</a:t>
            </a:r>
          </a:p>
        </p:txBody>
      </p:sp>
      <p:sp>
        <p:nvSpPr>
          <p:cNvPr id="23" name="Oval 14">
            <a:extLst>
              <a:ext uri="{FF2B5EF4-FFF2-40B4-BE49-F238E27FC236}">
                <a16:creationId xmlns:a16="http://schemas.microsoft.com/office/drawing/2014/main" id="{DE4D4FAA-650E-4EF5-9774-4DCEAD0AC7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5644" y="3396854"/>
            <a:ext cx="965597" cy="658415"/>
          </a:xfrm>
          <a:prstGeom prst="ellipse">
            <a:avLst/>
          </a:prstGeom>
          <a:solidFill>
            <a:schemeClr val="bg1"/>
          </a:solidFill>
          <a:ln w="6350">
            <a:solidFill>
              <a:srgbClr val="000066"/>
            </a:solidFill>
            <a:round/>
            <a:headEnd/>
            <a:tailEnd/>
          </a:ln>
        </p:spPr>
        <p:txBody>
          <a:bodyPr lIns="0" rIns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i="1" dirty="0">
                <a:solidFill>
                  <a:schemeClr val="accent1"/>
                </a:solidFill>
              </a:rPr>
              <a:t>Politik</a:t>
            </a:r>
          </a:p>
        </p:txBody>
      </p:sp>
      <p:sp>
        <p:nvSpPr>
          <p:cNvPr id="24" name="Oval 15">
            <a:extLst>
              <a:ext uri="{FF2B5EF4-FFF2-40B4-BE49-F238E27FC236}">
                <a16:creationId xmlns:a16="http://schemas.microsoft.com/office/drawing/2014/main" id="{887B8561-3627-4C5F-9AE2-88FD488B1C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9755" y="2069306"/>
            <a:ext cx="964345" cy="658416"/>
          </a:xfrm>
          <a:prstGeom prst="ellipse">
            <a:avLst/>
          </a:prstGeom>
          <a:solidFill>
            <a:schemeClr val="bg1"/>
          </a:solidFill>
          <a:ln w="6350">
            <a:solidFill>
              <a:srgbClr val="000066"/>
            </a:solidFill>
            <a:round/>
            <a:headEnd/>
            <a:tailEnd/>
          </a:ln>
        </p:spPr>
        <p:txBody>
          <a:bodyPr lIns="0" rIns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i="1" dirty="0">
                <a:solidFill>
                  <a:schemeClr val="accent1"/>
                </a:solidFill>
              </a:rPr>
              <a:t>Industrie</a:t>
            </a:r>
          </a:p>
        </p:txBody>
      </p:sp>
      <p:sp>
        <p:nvSpPr>
          <p:cNvPr id="25" name="Oval 16">
            <a:extLst>
              <a:ext uri="{FF2B5EF4-FFF2-40B4-BE49-F238E27FC236}">
                <a16:creationId xmlns:a16="http://schemas.microsoft.com/office/drawing/2014/main" id="{455688DF-5AE4-4FE2-9387-18575455D0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9691" y="2069306"/>
            <a:ext cx="965597" cy="658416"/>
          </a:xfrm>
          <a:prstGeom prst="ellipse">
            <a:avLst/>
          </a:prstGeom>
          <a:solidFill>
            <a:schemeClr val="bg1"/>
          </a:solidFill>
          <a:ln w="6350">
            <a:solidFill>
              <a:srgbClr val="000066"/>
            </a:solidFill>
            <a:round/>
            <a:headEnd/>
            <a:tailEnd/>
          </a:ln>
        </p:spPr>
        <p:txBody>
          <a:bodyPr lIns="0" rIns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i="1" dirty="0">
                <a:solidFill>
                  <a:schemeClr val="accent1"/>
                </a:solidFill>
              </a:rPr>
              <a:t>Private Haushalte</a:t>
            </a:r>
          </a:p>
        </p:txBody>
      </p:sp>
      <p:sp>
        <p:nvSpPr>
          <p:cNvPr id="26" name="Oval 17">
            <a:extLst>
              <a:ext uri="{FF2B5EF4-FFF2-40B4-BE49-F238E27FC236}">
                <a16:creationId xmlns:a16="http://schemas.microsoft.com/office/drawing/2014/main" id="{8074FC3E-1547-4779-965F-299BA53153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7023" y="3401617"/>
            <a:ext cx="961840" cy="659606"/>
          </a:xfrm>
          <a:prstGeom prst="ellipse">
            <a:avLst/>
          </a:prstGeom>
          <a:solidFill>
            <a:schemeClr val="bg1"/>
          </a:solidFill>
          <a:ln w="6350">
            <a:solidFill>
              <a:srgbClr val="000066"/>
            </a:solidFill>
            <a:round/>
            <a:headEnd/>
            <a:tailEnd/>
          </a:ln>
        </p:spPr>
        <p:txBody>
          <a:bodyPr lIns="0" rIns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i="1" dirty="0" err="1">
                <a:solidFill>
                  <a:schemeClr val="accent1"/>
                </a:solidFill>
              </a:rPr>
              <a:t>Interessens</a:t>
            </a:r>
            <a:r>
              <a:rPr lang="en-US" sz="1100" b="1" i="1" dirty="0">
                <a:solidFill>
                  <a:schemeClr val="accent1"/>
                </a:solidFill>
              </a:rPr>
              <a:t>-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100" b="1" i="1" dirty="0" err="1">
                <a:solidFill>
                  <a:schemeClr val="accent1"/>
                </a:solidFill>
              </a:rPr>
              <a:t>vertr</a:t>
            </a:r>
            <a:r>
              <a:rPr lang="en-US" sz="1100" b="1" i="1" dirty="0">
                <a:solidFill>
                  <a:schemeClr val="accent1"/>
                </a:solidFill>
              </a:rPr>
              <a:t>., NGOs</a:t>
            </a:r>
            <a:endParaRPr lang="en-US" sz="1200" b="1" i="1" dirty="0">
              <a:solidFill>
                <a:schemeClr val="accent1"/>
              </a:solidFill>
            </a:endParaRPr>
          </a:p>
        </p:txBody>
      </p:sp>
      <p:sp>
        <p:nvSpPr>
          <p:cNvPr id="27" name="Oval 18">
            <a:extLst>
              <a:ext uri="{FF2B5EF4-FFF2-40B4-BE49-F238E27FC236}">
                <a16:creationId xmlns:a16="http://schemas.microsoft.com/office/drawing/2014/main" id="{328FF726-0763-47E0-9D6A-2465CF31C5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9522" y="2731294"/>
            <a:ext cx="965597" cy="658416"/>
          </a:xfrm>
          <a:prstGeom prst="ellipse">
            <a:avLst/>
          </a:prstGeom>
          <a:solidFill>
            <a:schemeClr val="bg1"/>
          </a:solidFill>
          <a:ln w="6350">
            <a:solidFill>
              <a:srgbClr val="000066"/>
            </a:solidFill>
            <a:round/>
            <a:headEnd/>
            <a:tailEnd/>
          </a:ln>
        </p:spPr>
        <p:txBody>
          <a:bodyPr lIns="0" rIns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b="1" i="1" dirty="0">
                <a:solidFill>
                  <a:schemeClr val="accent1"/>
                </a:solidFill>
              </a:rPr>
              <a:t>Gewerbe (KMUs)</a:t>
            </a:r>
          </a:p>
        </p:txBody>
      </p:sp>
      <p:sp>
        <p:nvSpPr>
          <p:cNvPr id="28" name="Rectangle 50">
            <a:extLst>
              <a:ext uri="{FF2B5EF4-FFF2-40B4-BE49-F238E27FC236}">
                <a16:creationId xmlns:a16="http://schemas.microsoft.com/office/drawing/2014/main" id="{4DA8527A-D321-48BE-B67A-C0D410E6E5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1060" y="4640764"/>
            <a:ext cx="5507460" cy="263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sz="2000" b="1" dirty="0">
                <a:solidFill>
                  <a:schemeClr val="accent1"/>
                </a:solidFill>
                <a:latin typeface="Arial Narrow" panose="020B0606020202030204" pitchFamily="34" charset="0"/>
                <a:cs typeface="Arial" pitchFamily="34" charset="0"/>
              </a:rPr>
              <a:t>Interessenausgleich zwischen divergierenden Zielen </a:t>
            </a:r>
          </a:p>
        </p:txBody>
      </p:sp>
      <p:sp>
        <p:nvSpPr>
          <p:cNvPr id="29" name="Oval 46">
            <a:extLst>
              <a:ext uri="{FF2B5EF4-FFF2-40B4-BE49-F238E27FC236}">
                <a16:creationId xmlns:a16="http://schemas.microsoft.com/office/drawing/2014/main" id="{7EA2B9DB-6F2B-4D87-9D65-5BEFAE200B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1179" y="2765823"/>
            <a:ext cx="1184487" cy="635794"/>
          </a:xfrm>
          <a:prstGeom prst="ellipse">
            <a:avLst/>
          </a:prstGeom>
          <a:gradFill flip="none" rotWithShape="1">
            <a:gsLst>
              <a:gs pos="0">
                <a:schemeClr val="accent2">
                  <a:tint val="66000"/>
                  <a:satMod val="160000"/>
                </a:schemeClr>
              </a:gs>
              <a:gs pos="50000">
                <a:schemeClr val="accent2">
                  <a:tint val="44500"/>
                  <a:satMod val="160000"/>
                </a:schemeClr>
              </a:gs>
              <a:gs pos="100000">
                <a:schemeClr val="accent2">
                  <a:tint val="23500"/>
                  <a:satMod val="160000"/>
                </a:schemeClr>
              </a:gs>
            </a:gsLst>
            <a:lin ang="2700000" scaled="1"/>
            <a:tileRect/>
          </a:gradFill>
          <a:ln w="9525">
            <a:solidFill>
              <a:srgbClr val="000066"/>
            </a:solidFill>
            <a:round/>
            <a:headEnd/>
            <a:tailEnd/>
          </a:ln>
        </p:spPr>
        <p:txBody>
          <a:bodyPr anchor="ctr"/>
          <a:lstStyle/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sz="1200" b="1" i="1" dirty="0">
                <a:solidFill>
                  <a:schemeClr val="accent1"/>
                </a:solidFill>
              </a:rPr>
              <a:t>Regulator</a:t>
            </a:r>
          </a:p>
        </p:txBody>
      </p:sp>
      <p:sp>
        <p:nvSpPr>
          <p:cNvPr id="30" name="Line 29">
            <a:extLst>
              <a:ext uri="{FF2B5EF4-FFF2-40B4-BE49-F238E27FC236}">
                <a16:creationId xmlns:a16="http://schemas.microsoft.com/office/drawing/2014/main" id="{5801902E-E6F2-4309-B209-E3D178131CB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17627" y="4194572"/>
            <a:ext cx="366713" cy="213122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1350" dirty="0">
              <a:solidFill>
                <a:srgbClr val="000066"/>
              </a:solidFill>
            </a:endParaRPr>
          </a:p>
        </p:txBody>
      </p:sp>
      <p:sp>
        <p:nvSpPr>
          <p:cNvPr id="31" name="Line 30">
            <a:extLst>
              <a:ext uri="{FF2B5EF4-FFF2-40B4-BE49-F238E27FC236}">
                <a16:creationId xmlns:a16="http://schemas.microsoft.com/office/drawing/2014/main" id="{B8067EBE-8F1C-4A1B-97E3-7A8413BACBD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93207" y="3729038"/>
            <a:ext cx="403696" cy="138856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1350" dirty="0">
              <a:solidFill>
                <a:srgbClr val="000066"/>
              </a:solidFill>
            </a:endParaRPr>
          </a:p>
        </p:txBody>
      </p:sp>
      <p:sp>
        <p:nvSpPr>
          <p:cNvPr id="32" name="Line 31">
            <a:extLst>
              <a:ext uri="{FF2B5EF4-FFF2-40B4-BE49-F238E27FC236}">
                <a16:creationId xmlns:a16="http://schemas.microsoft.com/office/drawing/2014/main" id="{99D5911C-3F0C-4400-B19C-0D4B522F1605}"/>
              </a:ext>
            </a:extLst>
          </p:cNvPr>
          <p:cNvSpPr>
            <a:spLocks noChangeShapeType="1"/>
          </p:cNvSpPr>
          <p:nvPr/>
        </p:nvSpPr>
        <p:spPr bwMode="auto">
          <a:xfrm>
            <a:off x="2456148" y="3013472"/>
            <a:ext cx="217884" cy="51197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1350" dirty="0">
              <a:solidFill>
                <a:srgbClr val="000066"/>
              </a:solidFill>
            </a:endParaRPr>
          </a:p>
        </p:txBody>
      </p:sp>
      <p:sp>
        <p:nvSpPr>
          <p:cNvPr id="33" name="Line 32">
            <a:extLst>
              <a:ext uri="{FF2B5EF4-FFF2-40B4-BE49-F238E27FC236}">
                <a16:creationId xmlns:a16="http://schemas.microsoft.com/office/drawing/2014/main" id="{A6C4F4C1-C4C1-41A4-A3F0-036A085130FC}"/>
              </a:ext>
            </a:extLst>
          </p:cNvPr>
          <p:cNvSpPr>
            <a:spLocks noChangeShapeType="1"/>
          </p:cNvSpPr>
          <p:nvPr/>
        </p:nvSpPr>
        <p:spPr bwMode="auto">
          <a:xfrm>
            <a:off x="3317565" y="1798976"/>
            <a:ext cx="866775" cy="195526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1350" dirty="0">
              <a:solidFill>
                <a:srgbClr val="000066"/>
              </a:solidFill>
            </a:endParaRPr>
          </a:p>
        </p:txBody>
      </p:sp>
      <p:sp>
        <p:nvSpPr>
          <p:cNvPr id="34" name="Line 33">
            <a:extLst>
              <a:ext uri="{FF2B5EF4-FFF2-40B4-BE49-F238E27FC236}">
                <a16:creationId xmlns:a16="http://schemas.microsoft.com/office/drawing/2014/main" id="{BE95316F-6D93-4286-86C0-1862C9C88E0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835254" y="1812768"/>
            <a:ext cx="317896" cy="253172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1350" dirty="0">
              <a:solidFill>
                <a:srgbClr val="000066"/>
              </a:solidFill>
            </a:endParaRPr>
          </a:p>
        </p:txBody>
      </p:sp>
      <p:sp>
        <p:nvSpPr>
          <p:cNvPr id="35" name="Line 34">
            <a:extLst>
              <a:ext uri="{FF2B5EF4-FFF2-40B4-BE49-F238E27FC236}">
                <a16:creationId xmlns:a16="http://schemas.microsoft.com/office/drawing/2014/main" id="{2A7BEBA6-A457-4B9E-955E-648EE436B32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67610" y="2697272"/>
            <a:ext cx="496677" cy="265003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1350" dirty="0">
              <a:solidFill>
                <a:srgbClr val="000066"/>
              </a:solidFill>
            </a:endParaRPr>
          </a:p>
        </p:txBody>
      </p:sp>
      <p:sp>
        <p:nvSpPr>
          <p:cNvPr id="36" name="Line 36">
            <a:extLst>
              <a:ext uri="{FF2B5EF4-FFF2-40B4-BE49-F238E27FC236}">
                <a16:creationId xmlns:a16="http://schemas.microsoft.com/office/drawing/2014/main" id="{DDEBE9F8-5CDA-4D3E-9CE2-406FC374AD6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861001" y="4074058"/>
            <a:ext cx="159544" cy="270272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1350" dirty="0">
              <a:solidFill>
                <a:srgbClr val="000066"/>
              </a:solidFill>
            </a:endParaRPr>
          </a:p>
        </p:txBody>
      </p:sp>
      <p:sp>
        <p:nvSpPr>
          <p:cNvPr id="37" name="Line 49">
            <a:extLst>
              <a:ext uri="{FF2B5EF4-FFF2-40B4-BE49-F238E27FC236}">
                <a16:creationId xmlns:a16="http://schemas.microsoft.com/office/drawing/2014/main" id="{AF475034-65ED-4F3C-89C6-3EDFC377D88B}"/>
              </a:ext>
            </a:extLst>
          </p:cNvPr>
          <p:cNvSpPr>
            <a:spLocks noChangeShapeType="1"/>
          </p:cNvSpPr>
          <p:nvPr/>
        </p:nvSpPr>
        <p:spPr bwMode="auto">
          <a:xfrm>
            <a:off x="2931244" y="2346108"/>
            <a:ext cx="280988" cy="45244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de-DE" sz="1350" dirty="0">
              <a:solidFill>
                <a:srgbClr val="000066"/>
              </a:solidFill>
            </a:endParaRPr>
          </a:p>
        </p:txBody>
      </p:sp>
      <p:sp>
        <p:nvSpPr>
          <p:cNvPr id="38" name="Text Box 28">
            <a:extLst>
              <a:ext uri="{FF2B5EF4-FFF2-40B4-BE49-F238E27FC236}">
                <a16:creationId xmlns:a16="http://schemas.microsoft.com/office/drawing/2014/main" id="{2C0F83E6-6E39-4265-A835-A42B257382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4600" y="2335981"/>
            <a:ext cx="200784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BBE0E3"/>
              </a:buClr>
              <a:buFont typeface="Wingdings" pitchFamily="2" charset="2"/>
              <a:buNone/>
            </a:pPr>
            <a:r>
              <a:rPr lang="en-GB" sz="1000" b="1" dirty="0">
                <a:solidFill>
                  <a:schemeClr val="accent1"/>
                </a:solidFill>
              </a:rPr>
              <a:t>Minimierung von Regulierungs-aufwand und -kosten</a:t>
            </a:r>
          </a:p>
        </p:txBody>
      </p:sp>
      <p:sp>
        <p:nvSpPr>
          <p:cNvPr id="39" name="Text Box 28">
            <a:extLst>
              <a:ext uri="{FF2B5EF4-FFF2-40B4-BE49-F238E27FC236}">
                <a16:creationId xmlns:a16="http://schemas.microsoft.com/office/drawing/2014/main" id="{DB244551-F806-4205-A0AD-229791228D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2226" y="4227934"/>
            <a:ext cx="2100174" cy="453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BBE0E3"/>
              </a:buClr>
              <a:buFont typeface="Wingdings" pitchFamily="2" charset="2"/>
              <a:buNone/>
            </a:pPr>
            <a:r>
              <a:rPr lang="en-GB" sz="1000" b="1" dirty="0">
                <a:solidFill>
                  <a:schemeClr val="accent1"/>
                </a:solidFill>
              </a:rPr>
              <a:t>Konsumentenschutz, Transparenz, Schutz der Umwelt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BBE0E3"/>
              </a:buClr>
              <a:buFont typeface="Wingdings" pitchFamily="2" charset="2"/>
              <a:buNone/>
            </a:pPr>
            <a:endParaRPr lang="en-GB" sz="788" dirty="0">
              <a:solidFill>
                <a:srgbClr val="000066"/>
              </a:solidFill>
            </a:endParaRPr>
          </a:p>
        </p:txBody>
      </p:sp>
      <p:sp>
        <p:nvSpPr>
          <p:cNvPr id="40" name="Text Box 28">
            <a:extLst>
              <a:ext uri="{FF2B5EF4-FFF2-40B4-BE49-F238E27FC236}">
                <a16:creationId xmlns:a16="http://schemas.microsoft.com/office/drawing/2014/main" id="{F1CCAECF-6509-40FA-95A7-34784B468C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3351" y="2157740"/>
            <a:ext cx="245665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BBE0E3"/>
              </a:buClr>
              <a:buFont typeface="Wingdings" pitchFamily="2" charset="2"/>
              <a:buNone/>
            </a:pPr>
            <a:r>
              <a:rPr lang="en-GB" sz="1000" b="1" dirty="0">
                <a:solidFill>
                  <a:schemeClr val="accent1"/>
                </a:solidFill>
              </a:rPr>
              <a:t>Faire Preise, </a:t>
            </a:r>
            <a:r>
              <a:rPr lang="en-GB" sz="1000" b="1" dirty="0" err="1">
                <a:solidFill>
                  <a:schemeClr val="accent1"/>
                </a:solidFill>
              </a:rPr>
              <a:t>Versorgungssicherheit</a:t>
            </a:r>
            <a:r>
              <a:rPr lang="en-GB" sz="1000" b="1" dirty="0">
                <a:solidFill>
                  <a:schemeClr val="accent1"/>
                </a:solidFill>
              </a:rPr>
              <a:t>, Nachhaltigkeit der Erzeugung</a:t>
            </a:r>
          </a:p>
        </p:txBody>
      </p:sp>
      <p:sp>
        <p:nvSpPr>
          <p:cNvPr id="41" name="Text Box 28">
            <a:extLst>
              <a:ext uri="{FF2B5EF4-FFF2-40B4-BE49-F238E27FC236}">
                <a16:creationId xmlns:a16="http://schemas.microsoft.com/office/drawing/2014/main" id="{0AF53E9C-8A6F-4089-BE5B-B9BAB16B8C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5258" y="1644030"/>
            <a:ext cx="203915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BBE0E3"/>
              </a:buClr>
              <a:buFont typeface="Wingdings" pitchFamily="2" charset="2"/>
              <a:buNone/>
            </a:pPr>
            <a:r>
              <a:rPr lang="en-GB" sz="1000" b="1" dirty="0">
                <a:solidFill>
                  <a:schemeClr val="accent1"/>
                </a:solidFill>
              </a:rPr>
              <a:t>Stabilität und Qualität, attraktive Preise, Wettbewerbsvorteile </a:t>
            </a:r>
          </a:p>
        </p:txBody>
      </p:sp>
      <p:sp>
        <p:nvSpPr>
          <p:cNvPr id="42" name="Text Box 28">
            <a:extLst>
              <a:ext uri="{FF2B5EF4-FFF2-40B4-BE49-F238E27FC236}">
                <a16:creationId xmlns:a16="http://schemas.microsoft.com/office/drawing/2014/main" id="{5754F700-0742-473D-9071-EE7EABCD69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8877" y="1607769"/>
            <a:ext cx="194421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BBE0E3"/>
              </a:buClr>
              <a:buFont typeface="Wingdings" pitchFamily="2" charset="2"/>
              <a:buNone/>
            </a:pPr>
            <a:r>
              <a:rPr lang="en-GB" sz="1000" b="1" dirty="0">
                <a:solidFill>
                  <a:schemeClr val="accent1"/>
                </a:solidFill>
              </a:rPr>
              <a:t>Planungssicherheit, Investitionsanreize</a:t>
            </a:r>
          </a:p>
        </p:txBody>
      </p:sp>
      <p:sp>
        <p:nvSpPr>
          <p:cNvPr id="43" name="Text Box 28">
            <a:extLst>
              <a:ext uri="{FF2B5EF4-FFF2-40B4-BE49-F238E27FC236}">
                <a16:creationId xmlns:a16="http://schemas.microsoft.com/office/drawing/2014/main" id="{CADD85E8-2274-4271-84A1-44F5899019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837" y="3704133"/>
            <a:ext cx="2294979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BBE0E3"/>
              </a:buClr>
              <a:buFont typeface="Wingdings" pitchFamily="2" charset="2"/>
              <a:buNone/>
            </a:pPr>
            <a:r>
              <a:rPr lang="en-GB" sz="1000" b="1" dirty="0">
                <a:solidFill>
                  <a:schemeClr val="accent1"/>
                </a:solidFill>
              </a:rPr>
              <a:t>Produktive und allokative Effizienz, </a:t>
            </a:r>
            <a:r>
              <a:rPr lang="en-GB" sz="1000" b="1" dirty="0">
                <a:solidFill>
                  <a:srgbClr val="0066A9"/>
                </a:solidFill>
              </a:rPr>
              <a:t>Nachhaltigkeit, </a:t>
            </a:r>
            <a:r>
              <a:rPr lang="en-GB" sz="1000" b="1" dirty="0" err="1">
                <a:solidFill>
                  <a:srgbClr val="0066A9"/>
                </a:solidFill>
              </a:rPr>
              <a:t>Transparenz</a:t>
            </a:r>
            <a:r>
              <a:rPr lang="en-GB" sz="1000" b="1" dirty="0">
                <a:solidFill>
                  <a:srgbClr val="0066A9"/>
                </a:solidFill>
              </a:rPr>
              <a:t>, </a:t>
            </a:r>
            <a:r>
              <a:rPr lang="en-GB" sz="1000" b="1" dirty="0" err="1">
                <a:solidFill>
                  <a:srgbClr val="0066A9"/>
                </a:solidFill>
              </a:rPr>
              <a:t>Umsetzung</a:t>
            </a:r>
            <a:r>
              <a:rPr lang="en-GB" sz="1000" b="1" dirty="0">
                <a:solidFill>
                  <a:srgbClr val="0066A9"/>
                </a:solidFill>
              </a:rPr>
              <a:t> </a:t>
            </a:r>
            <a:r>
              <a:rPr lang="en-GB" sz="1000" b="1" dirty="0" err="1">
                <a:solidFill>
                  <a:srgbClr val="0066A9"/>
                </a:solidFill>
              </a:rPr>
              <a:t>gesetzlicher</a:t>
            </a:r>
            <a:r>
              <a:rPr lang="en-GB" sz="1000" b="1" dirty="0">
                <a:solidFill>
                  <a:srgbClr val="0066A9"/>
                </a:solidFill>
              </a:rPr>
              <a:t> </a:t>
            </a:r>
            <a:r>
              <a:rPr lang="en-GB" sz="1000" b="1" dirty="0" err="1">
                <a:solidFill>
                  <a:srgbClr val="0066A9"/>
                </a:solidFill>
              </a:rPr>
              <a:t>Vorgaben</a:t>
            </a:r>
            <a:r>
              <a:rPr lang="en-GB" sz="1000" b="1" dirty="0">
                <a:solidFill>
                  <a:srgbClr val="0066A9"/>
                </a:solidFill>
              </a:rPr>
              <a:t> (</a:t>
            </a:r>
            <a:r>
              <a:rPr lang="en-GB" sz="1000" b="1" dirty="0" err="1">
                <a:solidFill>
                  <a:srgbClr val="0066A9"/>
                </a:solidFill>
              </a:rPr>
              <a:t>z.B.</a:t>
            </a:r>
            <a:r>
              <a:rPr lang="en-GB" sz="1000" b="1" dirty="0">
                <a:solidFill>
                  <a:srgbClr val="0066A9"/>
                </a:solidFill>
              </a:rPr>
              <a:t> EAG)</a:t>
            </a:r>
          </a:p>
        </p:txBody>
      </p:sp>
      <p:sp>
        <p:nvSpPr>
          <p:cNvPr id="44" name="Text Box 28">
            <a:extLst>
              <a:ext uri="{FF2B5EF4-FFF2-40B4-BE49-F238E27FC236}">
                <a16:creationId xmlns:a16="http://schemas.microsoft.com/office/drawing/2014/main" id="{7D480EB2-BF2F-4B7D-9510-B0A4657F67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600" y="2931790"/>
            <a:ext cx="149598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BBE0E3"/>
              </a:buClr>
              <a:buFont typeface="Wingdings" pitchFamily="2" charset="2"/>
              <a:buNone/>
            </a:pPr>
            <a:r>
              <a:rPr lang="en-GB" sz="1000" b="1" dirty="0">
                <a:solidFill>
                  <a:schemeClr val="accent1"/>
                </a:solidFill>
              </a:rPr>
              <a:t>Sicheres Arbeitsumfeld</a:t>
            </a:r>
          </a:p>
        </p:txBody>
      </p:sp>
      <p:sp>
        <p:nvSpPr>
          <p:cNvPr id="45" name="Text Box 28">
            <a:extLst>
              <a:ext uri="{FF2B5EF4-FFF2-40B4-BE49-F238E27FC236}">
                <a16:creationId xmlns:a16="http://schemas.microsoft.com/office/drawing/2014/main" id="{2A661FFB-A022-40B9-B28B-BAAE477F64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3667" y="4362078"/>
            <a:ext cx="95427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BBE0E3"/>
              </a:buClr>
              <a:buFont typeface="Wingdings" pitchFamily="2" charset="2"/>
              <a:buNone/>
            </a:pPr>
            <a:r>
              <a:rPr lang="en-GB" sz="1000" b="1" dirty="0">
                <a:solidFill>
                  <a:schemeClr val="accent1"/>
                </a:solidFill>
              </a:rPr>
              <a:t>Dividenden </a:t>
            </a:r>
          </a:p>
        </p:txBody>
      </p:sp>
      <p:sp>
        <p:nvSpPr>
          <p:cNvPr id="47" name="Foliennummernplatzhalter 5">
            <a:extLst>
              <a:ext uri="{FF2B5EF4-FFF2-40B4-BE49-F238E27FC236}">
                <a16:creationId xmlns:a16="http://schemas.microsoft.com/office/drawing/2014/main" id="{EE0876BE-D37D-40C5-A776-804067C6CA12}"/>
              </a:ext>
            </a:extLst>
          </p:cNvPr>
          <p:cNvSpPr txBox="1">
            <a:spLocks/>
          </p:cNvSpPr>
          <p:nvPr/>
        </p:nvSpPr>
        <p:spPr>
          <a:xfrm>
            <a:off x="7738447" y="4931218"/>
            <a:ext cx="63719" cy="1385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600" i="1" kern="1200" baseline="0">
                <a:solidFill>
                  <a:schemeClr val="bg1"/>
                </a:solidFill>
                <a:latin typeface="Arial Narrow" panose="020B0606020202030204" pitchFamily="34" charset="0"/>
                <a:ea typeface="+mn-ea"/>
                <a:cs typeface="Arial" pitchFamily="34" charset="0"/>
              </a:defRPr>
            </a:lvl1pPr>
            <a:lvl2pPr marL="268288" indent="-268288" algn="l" defTabSz="914400" rtl="0" eaLnBrk="1" latinLnBrk="0" hangingPunct="1">
              <a:spcBef>
                <a:spcPts val="500"/>
              </a:spcBef>
              <a:buClr>
                <a:srgbClr val="0066A9"/>
              </a:buClr>
              <a:buFont typeface="Arial" panose="020B0604020202020204" pitchFamily="34" charset="0"/>
              <a:buChar char="&gt;"/>
              <a:defRPr sz="1600" kern="1200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  <a:ea typeface="+mn-ea"/>
                <a:cs typeface="Arial" pitchFamily="34" charset="0"/>
              </a:defRPr>
            </a:lvl2pPr>
            <a:lvl3pPr marL="536575" indent="-268288" algn="l" defTabSz="914400" rtl="0" eaLnBrk="1" latinLnBrk="0" hangingPunct="1">
              <a:spcBef>
                <a:spcPts val="400"/>
              </a:spcBef>
              <a:buClr>
                <a:srgbClr val="0066A9"/>
              </a:buClr>
              <a:buFont typeface="Wingdings" panose="05000000000000000000" pitchFamily="2" charset="2"/>
              <a:buChar char=""/>
              <a:defRPr sz="1600" kern="1200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  <a:ea typeface="+mn-ea"/>
                <a:cs typeface="Arial" pitchFamily="34" charset="0"/>
              </a:defRPr>
            </a:lvl3pPr>
            <a:lvl4pPr marL="720725" indent="-273050" algn="l" defTabSz="914400" rtl="0" eaLnBrk="1" latinLnBrk="0" hangingPunct="1">
              <a:spcBef>
                <a:spcPts val="400"/>
              </a:spcBef>
              <a:buFont typeface="Symbol" panose="05050102010706020507" pitchFamily="18" charset="2"/>
              <a:buChar char="-"/>
              <a:defRPr sz="1600" kern="1200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  <a:ea typeface="+mn-ea"/>
                <a:cs typeface="Arial" pitchFamily="34" charset="0"/>
              </a:defRPr>
            </a:lvl4pPr>
            <a:lvl5pPr marL="896938" indent="-269875" algn="l" defTabSz="914400" rtl="0" eaLnBrk="1" latinLnBrk="0" hangingPunct="1">
              <a:spcBef>
                <a:spcPts val="400"/>
              </a:spcBef>
              <a:buFont typeface="Arial" pitchFamily="34" charset="0"/>
              <a:buChar char="–"/>
              <a:defRPr sz="1600" kern="1200">
                <a:solidFill>
                  <a:schemeClr val="tx2">
                    <a:lumMod val="50000"/>
                    <a:lumOff val="50000"/>
                  </a:schemeClr>
                </a:solidFill>
                <a:latin typeface="+mj-lt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4FCD378-6C8F-4A99-9169-FAADC2BB18F6}" type="slidenum">
              <a:rPr lang="en-GB" sz="900" smtClean="0"/>
              <a:pPr/>
              <a:t>4</a:t>
            </a:fld>
            <a:endParaRPr lang="en-GB" sz="900" dirty="0"/>
          </a:p>
        </p:txBody>
      </p:sp>
      <p:pic>
        <p:nvPicPr>
          <p:cNvPr id="48" name="Grafik 47">
            <a:extLst>
              <a:ext uri="{FF2B5EF4-FFF2-40B4-BE49-F238E27FC236}">
                <a16:creationId xmlns:a16="http://schemas.microsoft.com/office/drawing/2014/main" id="{74503828-16E5-4C05-99AC-BBBA8649FB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608" y="4706627"/>
            <a:ext cx="1140051" cy="219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3265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8BB262E0-B4B7-42B9-8D66-80F9485B08B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24049" y="1058864"/>
            <a:ext cx="8496303" cy="3636962"/>
          </a:xfrm>
        </p:spPr>
        <p:txBody>
          <a:bodyPr vert="horz" lIns="0" tIns="0" rIns="0" bIns="0" rtlCol="0">
            <a:normAutofit/>
          </a:bodyPr>
          <a:lstStyle/>
          <a:p>
            <a:pPr>
              <a:lnSpc>
                <a:spcPct val="90000"/>
              </a:lnSpc>
              <a:spcAft>
                <a:spcPct val="10000"/>
              </a:spcAft>
            </a:pPr>
            <a:endParaRPr lang="de-DE" altLang="de-DE" sz="100" dirty="0"/>
          </a:p>
          <a:p>
            <a:pPr>
              <a:lnSpc>
                <a:spcPct val="90000"/>
              </a:lnSpc>
              <a:spcAft>
                <a:spcPct val="10000"/>
              </a:spcAft>
            </a:pPr>
            <a:endParaRPr lang="de-DE" altLang="de-DE" dirty="0"/>
          </a:p>
          <a:p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B437C6B-D2A6-4934-A9D4-8C8F6D132C1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5</a:t>
            </a:fld>
            <a:endParaRPr lang="de-DE" dirty="0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ED37B97E-AE38-4395-9FD0-A1BA32DD4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Regulierungssystematik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4A3F9342-CD85-4548-A77F-6E3C690DEEED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/>
              <a:t>Regulierungsmodell für Verteilernetzbetreiber</a:t>
            </a:r>
          </a:p>
        </p:txBody>
      </p:sp>
      <p:sp>
        <p:nvSpPr>
          <p:cNvPr id="492" name="Rectangle 2">
            <a:extLst>
              <a:ext uri="{FF2B5EF4-FFF2-40B4-BE49-F238E27FC236}">
                <a16:creationId xmlns:a16="http://schemas.microsoft.com/office/drawing/2014/main" id="{AAB8429D-B435-40B1-8A21-C10BB4BE3968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lIns="0" tIns="0" rIns="0" bIns="36000" anchor="ctr"/>
          <a:lstStyle>
            <a:lvl1pPr algn="l" defTabSz="914400" rtl="0" eaLnBrk="1" latinLnBrk="0" hangingPunct="1">
              <a:spcBef>
                <a:spcPct val="0"/>
              </a:spcBef>
              <a:buNone/>
              <a:defRPr sz="2600" kern="1200">
                <a:solidFill>
                  <a:schemeClr val="bg1"/>
                </a:solidFill>
                <a:latin typeface="Arial Narrow" panose="020B0606020202030204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de-DE" altLang="de-DE" dirty="0"/>
              <a:t>Wertschöpfungskette Strom</a:t>
            </a:r>
            <a:endParaRPr lang="de-AT" altLang="de-DE" dirty="0"/>
          </a:p>
        </p:txBody>
      </p:sp>
      <p:graphicFrame>
        <p:nvGraphicFramePr>
          <p:cNvPr id="9" name="Diagramm 8">
            <a:extLst>
              <a:ext uri="{FF2B5EF4-FFF2-40B4-BE49-F238E27FC236}">
                <a16:creationId xmlns:a16="http://schemas.microsoft.com/office/drawing/2014/main" id="{DAC33DA5-E1BA-4513-93E2-E21402FFF03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13568489"/>
              </p:ext>
            </p:extLst>
          </p:nvPr>
        </p:nvGraphicFramePr>
        <p:xfrm>
          <a:off x="467544" y="1152744"/>
          <a:ext cx="8064896" cy="34492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1" name="Grafik 10">
            <a:extLst>
              <a:ext uri="{FF2B5EF4-FFF2-40B4-BE49-F238E27FC236}">
                <a16:creationId xmlns:a16="http://schemas.microsoft.com/office/drawing/2014/main" id="{07DE2A7C-2EF1-4C69-9554-781343E665A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725216" y="4716882"/>
            <a:ext cx="5035732" cy="219475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A1043EAA-B397-48E9-AD20-C4A668E9FE4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97608" y="4706627"/>
            <a:ext cx="1140051" cy="219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8510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B437C6B-D2A6-4934-A9D4-8C8F6D132C1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ED37B97E-AE38-4395-9FD0-A1BA32DD4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Regulierungssystematik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4A3F9342-CD85-4548-A77F-6E3C690DEEED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/>
              <a:t>Netzentgeltentwicklung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26DC9D14-C13B-49CD-9D53-B583181A08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5" y="1108823"/>
            <a:ext cx="8712848" cy="3599919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5176065C-F1AA-49C4-9FFE-D35D40975FC4}"/>
              </a:ext>
            </a:extLst>
          </p:cNvPr>
          <p:cNvSpPr txBox="1"/>
          <p:nvPr/>
        </p:nvSpPr>
        <p:spPr>
          <a:xfrm rot="16200000">
            <a:off x="621609" y="2307157"/>
            <a:ext cx="1152128" cy="28803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r>
              <a:rPr lang="de-DE" sz="900" dirty="0">
                <a:solidFill>
                  <a:srgbClr val="000000"/>
                </a:solidFill>
              </a:rPr>
              <a:t>In Mio. EUR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C3459FA4-6640-43C0-839E-0B108FF38FE7}"/>
              </a:ext>
            </a:extLst>
          </p:cNvPr>
          <p:cNvSpPr txBox="1"/>
          <p:nvPr/>
        </p:nvSpPr>
        <p:spPr>
          <a:xfrm rot="16200000">
            <a:off x="8486823" y="2280365"/>
            <a:ext cx="1152128" cy="28803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r>
              <a:rPr lang="de-DE" sz="900" dirty="0">
                <a:solidFill>
                  <a:srgbClr val="000000"/>
                </a:solidFill>
              </a:rPr>
              <a:t>In Prozent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196FBED6-4C65-4362-924F-5D3E77B5BE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5216" y="4741333"/>
            <a:ext cx="5035732" cy="195024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147ECA84-C946-4FA6-85E3-BB3F17D880D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7608" y="4706627"/>
            <a:ext cx="1140051" cy="219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1112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7</a:t>
            </a:fld>
            <a:endParaRPr lang="de-DE" dirty="0"/>
          </a:p>
        </p:txBody>
      </p:sp>
      <p:sp>
        <p:nvSpPr>
          <p:cNvPr id="6" name="Rechteck: obere Ecken abgerundet 5"/>
          <p:cNvSpPr/>
          <p:nvPr/>
        </p:nvSpPr>
        <p:spPr>
          <a:xfrm rot="16200000">
            <a:off x="5778301" y="-200818"/>
            <a:ext cx="540000" cy="5976937"/>
          </a:xfrm>
          <a:prstGeom prst="round2SameRect">
            <a:avLst>
              <a:gd name="adj1" fmla="val 17861"/>
              <a:gd name="adj2" fmla="val 0"/>
            </a:avLst>
          </a:prstGeom>
          <a:noFill/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" wrap="square" lIns="0" tIns="21600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 b="1" dirty="0">
              <a:solidFill>
                <a:schemeClr val="accent1"/>
              </a:solidFill>
            </a:endParaRPr>
          </a:p>
        </p:txBody>
      </p:sp>
      <p:sp>
        <p:nvSpPr>
          <p:cNvPr id="7" name="Rechteck: obere Ecken abgerundet 6"/>
          <p:cNvSpPr/>
          <p:nvPr/>
        </p:nvSpPr>
        <p:spPr>
          <a:xfrm rot="16200000">
            <a:off x="5778301" y="-866331"/>
            <a:ext cx="540000" cy="5976937"/>
          </a:xfrm>
          <a:prstGeom prst="round2SameRect">
            <a:avLst>
              <a:gd name="adj1" fmla="val 17861"/>
              <a:gd name="adj2" fmla="val 0"/>
            </a:avLst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" wrap="square" lIns="0" tIns="21600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 b="1" dirty="0">
              <a:solidFill>
                <a:schemeClr val="bg1"/>
              </a:solidFill>
            </a:endParaRPr>
          </a:p>
        </p:txBody>
      </p:sp>
      <p:sp>
        <p:nvSpPr>
          <p:cNvPr id="8" name="Rechteck: obere Ecken abgerundet 7"/>
          <p:cNvSpPr/>
          <p:nvPr/>
        </p:nvSpPr>
        <p:spPr>
          <a:xfrm rot="16200000">
            <a:off x="5778301" y="-1531843"/>
            <a:ext cx="540000" cy="5976937"/>
          </a:xfrm>
          <a:prstGeom prst="round2SameRect">
            <a:avLst>
              <a:gd name="adj1" fmla="val 17861"/>
              <a:gd name="adj2" fmla="val 0"/>
            </a:avLst>
          </a:prstGeom>
          <a:noFill/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lIns="0" tIns="216000" rIns="0" rtlCol="0" anchor="ctr"/>
          <a:lstStyle/>
          <a:p>
            <a:endParaRPr lang="de-DE" b="1" dirty="0">
              <a:solidFill>
                <a:schemeClr val="accent1"/>
              </a:solidFill>
            </a:endParaRPr>
          </a:p>
        </p:txBody>
      </p:sp>
      <p:sp>
        <p:nvSpPr>
          <p:cNvPr id="11" name="Inhaltsplatzhalter 5"/>
          <p:cNvSpPr txBox="1">
            <a:spLocks/>
          </p:cNvSpPr>
          <p:nvPr/>
        </p:nvSpPr>
        <p:spPr>
          <a:xfrm>
            <a:off x="3332625" y="1269605"/>
            <a:ext cx="5364274" cy="374040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ts val="500"/>
              </a:spcBef>
              <a:buFont typeface="Arial" pitchFamily="34" charset="0"/>
              <a:buNone/>
              <a:defRPr sz="1800" b="1" kern="120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defRPr>
            </a:lvl1pPr>
            <a:lvl2pPr marL="179388" indent="-179388" algn="l" defTabSz="914400" rtl="0" eaLnBrk="1" latinLnBrk="0" hangingPunct="1"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447675" indent="-268288" algn="l" defTabSz="914400" rtl="0" eaLnBrk="1" latinLnBrk="0" hangingPunct="1">
              <a:spcBef>
                <a:spcPts val="4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627063" indent="-179388" algn="l" defTabSz="914400" rtl="0" eaLnBrk="1" latinLnBrk="0" hangingPunct="1">
              <a:spcBef>
                <a:spcPts val="4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896938" indent="-269875" algn="l" defTabSz="914400" rtl="0" eaLnBrk="1" latinLnBrk="0" hangingPunct="1">
              <a:spcBef>
                <a:spcPts val="4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b="0" dirty="0">
                <a:solidFill>
                  <a:srgbClr val="0066A9"/>
                </a:solidFill>
              </a:rPr>
              <a:t>1. </a:t>
            </a:r>
            <a:r>
              <a:rPr lang="de-DE" b="0" dirty="0">
                <a:solidFill>
                  <a:schemeClr val="accent1"/>
                </a:solidFill>
              </a:rPr>
              <a:t>Bisherige Regulierungssystematik – Kosten und Netzentgelte</a:t>
            </a:r>
          </a:p>
        </p:txBody>
      </p:sp>
      <p:sp>
        <p:nvSpPr>
          <p:cNvPr id="12" name="Inhaltsplatzhalter 5"/>
          <p:cNvSpPr txBox="1">
            <a:spLocks/>
          </p:cNvSpPr>
          <p:nvPr/>
        </p:nvSpPr>
        <p:spPr>
          <a:xfrm>
            <a:off x="3332625" y="1935116"/>
            <a:ext cx="5364274" cy="374040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ts val="500"/>
              </a:spcBef>
              <a:buFont typeface="Arial" pitchFamily="34" charset="0"/>
              <a:buNone/>
              <a:defRPr sz="1800" b="0" kern="1200" baseline="0">
                <a:solidFill>
                  <a:schemeClr val="accent1"/>
                </a:solidFill>
                <a:latin typeface="+mj-lt"/>
                <a:ea typeface="+mn-ea"/>
                <a:cs typeface="Arial" pitchFamily="34" charset="0"/>
              </a:defRPr>
            </a:lvl1pPr>
            <a:lvl2pPr marL="179388" indent="-179388" algn="l" defTabSz="914400" rtl="0" eaLnBrk="1" latinLnBrk="0" hangingPunct="1"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447675" indent="-268288" algn="l" defTabSz="914400" rtl="0" eaLnBrk="1" latinLnBrk="0" hangingPunct="1">
              <a:spcBef>
                <a:spcPts val="4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627063" indent="-179388" algn="l" defTabSz="914400" rtl="0" eaLnBrk="1" latinLnBrk="0" hangingPunct="1">
              <a:spcBef>
                <a:spcPts val="4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896938" indent="-269875" algn="l" defTabSz="914400" rtl="0" eaLnBrk="1" latinLnBrk="0" hangingPunct="1">
              <a:spcBef>
                <a:spcPts val="4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2. Zukunft der Regulierung und Netzinvestitionen bis 2030</a:t>
            </a:r>
          </a:p>
        </p:txBody>
      </p:sp>
      <p:sp>
        <p:nvSpPr>
          <p:cNvPr id="13" name="Inhaltsplatzhalter 5"/>
          <p:cNvSpPr txBox="1">
            <a:spLocks/>
          </p:cNvSpPr>
          <p:nvPr/>
        </p:nvSpPr>
        <p:spPr>
          <a:xfrm>
            <a:off x="3332826" y="2600629"/>
            <a:ext cx="5364274" cy="374040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l" defTabSz="914400" rtl="0" eaLnBrk="1" latinLnBrk="0" hangingPunct="1">
              <a:spcBef>
                <a:spcPts val="500"/>
              </a:spcBef>
              <a:buFont typeface="Arial" pitchFamily="34" charset="0"/>
              <a:buNone/>
              <a:defRPr sz="1800" b="0" kern="1200">
                <a:solidFill>
                  <a:schemeClr val="accent1"/>
                </a:solidFill>
                <a:latin typeface="+mj-lt"/>
                <a:ea typeface="+mn-ea"/>
                <a:cs typeface="Arial" pitchFamily="34" charset="0"/>
              </a:defRPr>
            </a:lvl1pPr>
            <a:lvl2pPr marL="179388" indent="-179388" algn="l" defTabSz="914400" rtl="0" eaLnBrk="1" latinLnBrk="0" hangingPunct="1">
              <a:spcBef>
                <a:spcPts val="5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447675" indent="-268288" algn="l" defTabSz="914400" rtl="0" eaLnBrk="1" latinLnBrk="0" hangingPunct="1">
              <a:spcBef>
                <a:spcPts val="4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627063" indent="-179388" algn="l" defTabSz="914400" rtl="0" eaLnBrk="1" latinLnBrk="0" hangingPunct="1">
              <a:spcBef>
                <a:spcPts val="4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896938" indent="-269875" algn="l" defTabSz="914400" rtl="0" eaLnBrk="1" latinLnBrk="0" hangingPunct="1">
              <a:spcBef>
                <a:spcPts val="4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3. Die neue Tarifstruktur – „Tarife 2.1“</a:t>
            </a:r>
          </a:p>
        </p:txBody>
      </p:sp>
      <p:sp>
        <p:nvSpPr>
          <p:cNvPr id="14" name="Rechteck: obere Ecken abgerundet 13">
            <a:extLst>
              <a:ext uri="{FF2B5EF4-FFF2-40B4-BE49-F238E27FC236}">
                <a16:creationId xmlns:a16="http://schemas.microsoft.com/office/drawing/2014/main" id="{8700F465-B2F0-44C6-99DC-1B8B14899A6E}"/>
              </a:ext>
            </a:extLst>
          </p:cNvPr>
          <p:cNvSpPr/>
          <p:nvPr/>
        </p:nvSpPr>
        <p:spPr>
          <a:xfrm rot="16200000">
            <a:off x="5783612" y="464694"/>
            <a:ext cx="540000" cy="5976937"/>
          </a:xfrm>
          <a:prstGeom prst="round2SameRect">
            <a:avLst>
              <a:gd name="adj1" fmla="val 17861"/>
              <a:gd name="adj2" fmla="val 0"/>
            </a:avLst>
          </a:prstGeom>
          <a:noFill/>
          <a:ln w="12700">
            <a:solidFill>
              <a:srgbClr val="006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vert" wrap="square" lIns="0" tIns="21600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de-DE" b="1" dirty="0">
              <a:solidFill>
                <a:schemeClr val="accent1"/>
              </a:solidFill>
            </a:endParaRP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1C07E936-243F-4E27-9F04-07C5D311CFBC}"/>
              </a:ext>
            </a:extLst>
          </p:cNvPr>
          <p:cNvSpPr/>
          <p:nvPr/>
        </p:nvSpPr>
        <p:spPr>
          <a:xfrm>
            <a:off x="3239989" y="3268496"/>
            <a:ext cx="56166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>
                <a:solidFill>
                  <a:schemeClr val="accent1"/>
                </a:solidFill>
                <a:cs typeface="Arial" pitchFamily="34" charset="0"/>
              </a:rPr>
              <a:t>4. Strommarkt und Marktaufsicht</a:t>
            </a: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C29539B0-BCDE-4458-9297-FA01CC9004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16" y="4716882"/>
            <a:ext cx="5035732" cy="219475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25DC4145-D083-463B-A58A-3001A7729A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608" y="4706627"/>
            <a:ext cx="1140051" cy="219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9820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D9EE315-9D5A-4F29-9DED-7CDBB078021C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de-DE" b="1" dirty="0">
                <a:solidFill>
                  <a:schemeClr val="tx1"/>
                </a:solidFill>
              </a:rPr>
              <a:t>Aktualisierung Regulierungssystem</a:t>
            </a:r>
          </a:p>
          <a:p>
            <a:pPr marL="5524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/>
                </a:solidFill>
              </a:rPr>
              <a:t>Mit 31.12.2023 endet die laufende Regulierungsperiode (Unternehmen mit einer Abgabemenge an </a:t>
            </a:r>
            <a:r>
              <a:rPr lang="de-DE" dirty="0" err="1">
                <a:solidFill>
                  <a:schemeClr val="tx1"/>
                </a:solidFill>
              </a:rPr>
              <a:t>Entnehmer</a:t>
            </a:r>
            <a:r>
              <a:rPr lang="de-DE" dirty="0">
                <a:solidFill>
                  <a:schemeClr val="tx1"/>
                </a:solidFill>
              </a:rPr>
              <a:t> von mehr als 50 </a:t>
            </a:r>
            <a:r>
              <a:rPr lang="de-DE" dirty="0" err="1">
                <a:solidFill>
                  <a:schemeClr val="tx1"/>
                </a:solidFill>
              </a:rPr>
              <a:t>GWh</a:t>
            </a:r>
            <a:r>
              <a:rPr lang="de-DE" dirty="0">
                <a:solidFill>
                  <a:schemeClr val="tx1"/>
                </a:solidFill>
              </a:rPr>
              <a:t> im Kalenderjahr 2008)</a:t>
            </a:r>
          </a:p>
          <a:p>
            <a:pPr marL="552450" lvl="1" indent="-285750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/>
                </a:solidFill>
              </a:rPr>
              <a:t>Zahlreiche bestehende und neue Themen sind somit ab 1.1.2024 zu regeln</a:t>
            </a:r>
          </a:p>
          <a:p>
            <a:pPr marL="827088" lvl="2" indent="-28575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de-DE" dirty="0"/>
              <a:t>Höhe der Abgeltung für die erforderliche Finanzierung der Investitionen </a:t>
            </a:r>
          </a:p>
          <a:p>
            <a:pPr marL="827088" lvl="2" indent="-28575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de-DE" dirty="0">
                <a:solidFill>
                  <a:schemeClr val="tx1"/>
                </a:solidFill>
              </a:rPr>
              <a:t>Bestimmung von Zielvorgaben („Effizienzanreize“) für effizienten Netzbetrieb</a:t>
            </a:r>
          </a:p>
          <a:p>
            <a:pPr marL="827088" lvl="2" indent="-28575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de-DE" dirty="0"/>
              <a:t>Effekte aus Ausrollung Smart Meter</a:t>
            </a:r>
          </a:p>
          <a:p>
            <a:pPr marL="827088" lvl="2" indent="-285750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de-DE" dirty="0">
                <a:solidFill>
                  <a:schemeClr val="tx1"/>
                </a:solidFill>
              </a:rPr>
              <a:t>Integration erneuerbarer dezentraler Erzeugung</a:t>
            </a:r>
          </a:p>
          <a:p>
            <a:pPr marL="827088" lvl="2" indent="-285750">
              <a:spcAft>
                <a:spcPts val="300"/>
              </a:spcAft>
              <a:buFont typeface="Wingdings" panose="05000000000000000000" pitchFamily="2" charset="2"/>
              <a:buChar char="Ø"/>
            </a:pPr>
            <a:endParaRPr lang="de-DE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>
              <a:solidFill>
                <a:schemeClr val="tx1"/>
              </a:solidFill>
            </a:endParaRPr>
          </a:p>
          <a:p>
            <a:endParaRPr lang="de-DE" sz="1400" dirty="0"/>
          </a:p>
          <a:p>
            <a:endParaRPr lang="de-DE" sz="1400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D20A08C-438A-4F1C-82A1-8993C8229CE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7740352" y="4769165"/>
            <a:ext cx="1080000" cy="180000"/>
          </a:xfrm>
        </p:spPr>
        <p:txBody>
          <a:bodyPr/>
          <a:lstStyle/>
          <a:p>
            <a:fld id="{69AE58CD-3741-43C7-A2FD-7865044D30D6}" type="slidenum">
              <a:rPr lang="de-DE" smtClean="0"/>
              <a:pPr/>
              <a:t>8</a:t>
            </a:fld>
            <a:endParaRPr lang="de-DE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087FCC1A-834A-4243-84A0-62A3BBAFF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47" y="175262"/>
            <a:ext cx="6660268" cy="551329"/>
          </a:xfrm>
        </p:spPr>
        <p:txBody>
          <a:bodyPr/>
          <a:lstStyle/>
          <a:p>
            <a:r>
              <a:rPr lang="de-DE" sz="2800" dirty="0"/>
              <a:t>Zukunft der Regulierung</a:t>
            </a: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FE94AAE1-DE7B-4AE6-B379-E2A0FA9D4648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323847" y="649239"/>
            <a:ext cx="6660268" cy="217150"/>
          </a:xfrm>
        </p:spPr>
        <p:txBody>
          <a:bodyPr>
            <a:normAutofit fontScale="92500" lnSpcReduction="10000"/>
          </a:bodyPr>
          <a:lstStyle/>
          <a:p>
            <a:r>
              <a:rPr lang="de-DE" dirty="0"/>
              <a:t>Kostenermittlung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DC7CE470-3B44-43C7-BF81-4FDDDF07DC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5216" y="4716882"/>
            <a:ext cx="5035732" cy="219475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D41447CB-8D89-4979-AEF4-F46C2E1ACF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7608" y="4706627"/>
            <a:ext cx="1140051" cy="219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2793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B437C6B-D2A6-4934-A9D4-8C8F6D132C1C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9AE58CD-3741-43C7-A2FD-7865044D30D6}" type="slidenum">
              <a:rPr lang="de-DE" smtClean="0"/>
              <a:pPr/>
              <a:t>9</a:t>
            </a:fld>
            <a:endParaRPr lang="de-DE" dirty="0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ED37B97E-AE38-4395-9FD0-A1BA32DD4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 dirty="0"/>
              <a:t>Zukunft der Regulierung</a:t>
            </a:r>
            <a:endParaRPr lang="de-DE" dirty="0"/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4A3F9342-CD85-4548-A77F-6E3C690DEEED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/>
              <a:t>Investitionsentwicklung</a:t>
            </a:r>
          </a:p>
        </p:txBody>
      </p:sp>
      <p:sp>
        <p:nvSpPr>
          <p:cNvPr id="11" name="Inhaltsplatzhalter 1">
            <a:extLst>
              <a:ext uri="{FF2B5EF4-FFF2-40B4-BE49-F238E27FC236}">
                <a16:creationId xmlns:a16="http://schemas.microsoft.com/office/drawing/2014/main" id="{DE277904-90A3-49CD-A36C-2430F60D7DED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79512" y="4083918"/>
            <a:ext cx="8856984" cy="864096"/>
          </a:xfrm>
        </p:spPr>
        <p:txBody>
          <a:bodyPr>
            <a:normAutofit fontScale="62500" lnSpcReduction="20000"/>
          </a:bodyPr>
          <a:lstStyle/>
          <a:p>
            <a:pPr marL="285750" indent="-28575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de-AT" dirty="0"/>
              <a:t>Für den Zeitraum 2020 bis 2030 sind deutlich mehr Investitionen geplant als zwischen 2001 und 2019 umgesetzt wurden</a:t>
            </a:r>
          </a:p>
          <a:p>
            <a:pPr marL="285750" indent="-28575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de-AT" dirty="0"/>
              <a:t>Hintergrund hierfür ist die Ermöglichung der Energiewende, Erneuerung des bestehenden Netzes und neue Technologien (z.B. Smart Metering)</a:t>
            </a:r>
          </a:p>
          <a:p>
            <a:pPr marL="285750" indent="-285750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de-AT" dirty="0"/>
              <a:t>Die Planung für die Jahre ab 2024 ist noch sehr grob – je nach Effekten der Energiewende können diese Investitionen höher oder geringer ausfallen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EEDFB2DB-B1E4-4051-A357-AB733D3D09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1642" y="1085773"/>
            <a:ext cx="6585288" cy="2971953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F96DF4C8-0D96-425E-B87A-DF46D01B0D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5216" y="4716882"/>
            <a:ext cx="5035732" cy="219475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754A25F7-A2B5-42B8-8F76-1DE3CFC6D5C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7608" y="4706627"/>
            <a:ext cx="1140051" cy="219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0756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3045&quot;&gt;&lt;version val=&quot;24162&quot;/&gt;&lt;CPresentation id=&quot;1&quot;&gt;&lt;m_precDefaultNumber&gt;&lt;m_bNumberIsYear val=&quot;1&quot;/&gt;&lt;m_chMinusSymbol&gt;-&lt;/m_chMinusSymbol&gt;&lt;m_chDecimalSymbol17909&gt;,&lt;/m_chDecimalSymbol17909&gt;&lt;m_nGroupingDigits17909 val=&quot;3&quot;/&gt;&lt;m_chGroupingSymbol17909&gt;.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,&lt;/m_chDecimalSymbol17909&gt;&lt;m_nGroupingDigits17909 val=&quot;3&quot;/&gt;&lt;m_chGroupingSymbol17909&gt;.&lt;/m_chGroupingSymbol17909&gt;&lt;m_strSuffix17909&gt; %&lt;/m_strSuffix17909&gt;&lt;m_yearfmt&gt;&lt;begin val=&quot;0&quot;/&gt;&lt;end val=&quot;4&quot;/&gt;&lt;/m_yearfmt&gt;&lt;/m_precDefaultPercent&gt;&lt;m_precDefaultDate&gt;&lt;m_bNumberIsYear val=&quot;0&quot;/&gt;&lt;m_strFormatTime&gt;%#d.%#m.&lt;/m_strFormatTime&gt;&lt;m_yearfmt&gt;&lt;begin val=&quot;0&quot;/&gt;&lt;end val=&quot;0&quot;/&gt;&lt;/m_yearfmt&gt;&lt;/m_precDefaultDate&gt;&lt;m_precDefaultYear&gt;&lt;m_yearfmt&gt;&lt;begin val=&quot;0&quot;/&gt;&lt;end val=&quot;4&quot;/&gt;&lt;/m_yearfmt&gt;&lt;/m_precDefaultYear&gt;&lt;m_precDefaultQuarter&gt;&lt;m_yearfmt&gt;&lt;begin val=&quot;0&quot;/&gt;&lt;end val=&quot;4&quot;/&gt;&lt;/m_yearfmt&gt;&lt;/m_precDefaultQuarter&gt;&lt;m_precDefaultMonth&gt;&lt;m_yearfmt&gt;&lt;begin val=&quot;0&quot;/&gt;&lt;end val=&quot;4&quot;/&gt;&lt;/m_yearfmt&gt;&lt;/m_precDefaultMonth&gt;&lt;m_precDefaultWeek&gt;&lt;m_yearfmt&gt;&lt;begin val=&quot;0&quot;/&gt;&lt;end val=&quot;4&quot;/&gt;&lt;/m_yearfmt&gt;&lt;/m_precDefaultWeek&gt;&lt;m_precDefaultDay&gt;&lt;m_yearfmt&gt;&lt;begin val=&quot;0&quot;/&gt;&lt;end val=&quot;4&quot;/&gt;&lt;/m_yearfmt&gt;&lt;/m_precDefaultDay&gt;&lt;m_mruColor&gt;&lt;m_vecMRU length=&quot;3&quot;&gt;&lt;elem m_fUsage=&quot;2.50703100000000000000E+000&quot;&gt;&lt;m_msothmcolidx val=&quot;0&quot;/&gt;&lt;m_rgb r=&quot;05&quot; g=&quot;A5&quot; b=&quot;A5&quot;/&gt;&lt;m_nBrightness val=&quot;0&quot;/&gt;&lt;/elem&gt;&lt;elem m_fUsage=&quot;1.89999999999999990000E+000&quot;&gt;&lt;m_msothmcolidx val=&quot;0&quot;/&gt;&lt;m_rgb r=&quot;F7&quot; g=&quot;DB&quot; b=&quot;C8&quot;/&gt;&lt;m_nBrightness val=&quot;0&quot;/&gt;&lt;/elem&gt;&lt;elem m_fUsage=&quot;8.10000000000000050000E-001&quot;&gt;&lt;m_msothmcolidx val=&quot;0&quot;/&gt;&lt;m_rgb r=&quot;FE&quot; g=&quot;7D&quot; b=&quot;6B&quot;/&gt;&lt;m_nBrightness val=&quot;0&quot;/&gt;&lt;/elem&gt;&lt;/m_vecMRU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C5Y4GW4SkqOdmnkzyXPkQ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C5Y4GW4SkqOdmnkzyXPkQ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C5Y4GW4SkqOdmnkzyXPkQ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C5Y4GW4SkqOdmnkzyXPkQ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C5Y4GW4SkqOdmnkzyXPkQ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C5Y4GW4SkqOdmnkzyXPkQ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C5Y4GW4SkqOdmnkzyXPkQ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C5Y4GW4SkqOdmnkzyXPkQ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C5Y4GW4SkqOdmnkzyXPkQ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C5Y4GW4SkqOdmnkzyXPkQ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C5Y4GW4SkqOdmnkzyXPkQ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C5Y4GW4SkqOdmnkzyXPkQ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C5Y4GW4SkqOdmnkzyXPkQ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C5Y4GW4SkqOdmnkzyXPkQ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C5Y4GW4SkqOdmnkzyXPk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Supermaster">
  <a:themeElements>
    <a:clrScheme name="ECA allg">
      <a:dk1>
        <a:srgbClr val="58585A"/>
      </a:dk1>
      <a:lt1>
        <a:srgbClr val="FFFFFF"/>
      </a:lt1>
      <a:dk2>
        <a:srgbClr val="87888A"/>
      </a:dk2>
      <a:lt2>
        <a:srgbClr val="CC071E"/>
      </a:lt2>
      <a:accent1>
        <a:srgbClr val="0066A9"/>
      </a:accent1>
      <a:accent2>
        <a:srgbClr val="699AC9"/>
      </a:accent2>
      <a:accent3>
        <a:srgbClr val="A0BADA"/>
      </a:accent3>
      <a:accent4>
        <a:srgbClr val="E49C00"/>
      </a:accent4>
      <a:accent5>
        <a:srgbClr val="FABB00"/>
      </a:accent5>
      <a:accent6>
        <a:srgbClr val="3FA535"/>
      </a:accent6>
      <a:hlink>
        <a:srgbClr val="0066A9"/>
      </a:hlink>
      <a:folHlink>
        <a:srgbClr val="7030A0"/>
      </a:folHlink>
    </a:clrScheme>
    <a:fontScheme name="ECA allg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00">
          <a:solidFill>
            <a:srgbClr val="0066A9"/>
          </a:solidFill>
        </a:ln>
      </a:spPr>
      <a:bodyPr lIns="72000" rtlCol="0" anchor="t"/>
      <a:lstStyle>
        <a:defPPr algn="ctr">
          <a:defRPr dirty="0" smtClean="0">
            <a:solidFill>
              <a:srgbClr val="0066A9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vert="horz" wrap="square" lIns="0" tIns="0" rIns="0" bIns="0" rtlCol="0">
        <a:noAutofit/>
      </a:bodyPr>
      <a:lstStyle>
        <a:defPPr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Vorstandspräsentation - Volkswirtschaft_14042021_jma.potx" id="{91167C76-9D34-49E9-8472-A0E06323A3A5}" vid="{F1CD9E9D-6752-4D28-ABBD-1281F97A680A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1121</Words>
  <Application>Microsoft Office PowerPoint</Application>
  <PresentationFormat>Bildschirmpräsentation (16:9)</PresentationFormat>
  <Paragraphs>182</Paragraphs>
  <Slides>19</Slides>
  <Notes>8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9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19</vt:i4>
      </vt:variant>
    </vt:vector>
  </HeadingPairs>
  <TitlesOfParts>
    <vt:vector size="30" baseType="lpstr">
      <vt:lpstr>Arial</vt:lpstr>
      <vt:lpstr>Arial Narrow</vt:lpstr>
      <vt:lpstr>Calibri</vt:lpstr>
      <vt:lpstr>Franklin Gothic Book</vt:lpstr>
      <vt:lpstr>Franklin Gothic Demi</vt:lpstr>
      <vt:lpstr>Garamond (W1)</vt:lpstr>
      <vt:lpstr>Symbol</vt:lpstr>
      <vt:lpstr>Times New Roman</vt:lpstr>
      <vt:lpstr>Wingdings</vt:lpstr>
      <vt:lpstr>Supermaster</vt:lpstr>
      <vt:lpstr>think-cell Folie</vt:lpstr>
      <vt:lpstr> Die neuen Elemente der Strommarktregulierung  </vt:lpstr>
      <vt:lpstr>PowerPoint-Präsentation</vt:lpstr>
      <vt:lpstr>PowerPoint-Präsentation</vt:lpstr>
      <vt:lpstr>Regulierungssystematik</vt:lpstr>
      <vt:lpstr>Regulierungssystematik</vt:lpstr>
      <vt:lpstr>Regulierungssystematik</vt:lpstr>
      <vt:lpstr>PowerPoint-Präsentation</vt:lpstr>
      <vt:lpstr>Zukunft der Regulierung</vt:lpstr>
      <vt:lpstr>Zukunft der Regulierung</vt:lpstr>
      <vt:lpstr>PowerPoint-Präsentation</vt:lpstr>
      <vt:lpstr>Neue Entgeltsystematik  Herausforderungen und Chancen</vt:lpstr>
      <vt:lpstr>Neue Entgeltsystematik  Lösungsansatz – Tarife 2.1</vt:lpstr>
      <vt:lpstr>PowerPoint-Präsentation</vt:lpstr>
      <vt:lpstr>Strommarkt</vt:lpstr>
      <vt:lpstr>Marktaufsicht</vt:lpstr>
      <vt:lpstr>Marktaufsicht</vt:lpstr>
      <vt:lpstr>Zusammenfassung und Ausblick 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2018-02-27T18:40:04Z</dcterms:created>
  <dcterms:modified xsi:type="dcterms:W3CDTF">2021-09-02T09:55:35Z</dcterms:modified>
</cp:coreProperties>
</file>