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5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  <p:sldMasterId id="2147483679" r:id="rId3"/>
    <p:sldMasterId id="2147483685" r:id="rId4"/>
    <p:sldMasterId id="2147483691" r:id="rId5"/>
    <p:sldMasterId id="2147483697" r:id="rId6"/>
  </p:sldMasterIdLst>
  <p:notesMasterIdLst>
    <p:notesMasterId r:id="rId23"/>
  </p:notesMasterIdLst>
  <p:sldIdLst>
    <p:sldId id="256" r:id="rId7"/>
    <p:sldId id="257" r:id="rId8"/>
    <p:sldId id="258" r:id="rId9"/>
    <p:sldId id="259" r:id="rId10"/>
    <p:sldId id="266" r:id="rId11"/>
    <p:sldId id="271" r:id="rId12"/>
    <p:sldId id="264" r:id="rId13"/>
    <p:sldId id="260" r:id="rId14"/>
    <p:sldId id="262" r:id="rId15"/>
    <p:sldId id="263" r:id="rId16"/>
    <p:sldId id="265" r:id="rId17"/>
    <p:sldId id="261" r:id="rId18"/>
    <p:sldId id="268" r:id="rId19"/>
    <p:sldId id="267" r:id="rId20"/>
    <p:sldId id="269" r:id="rId21"/>
    <p:sldId id="270" r:id="rId22"/>
  </p:sldIdLst>
  <p:sldSz cx="12192000" cy="6858000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9" autoAdjust="0"/>
    <p:restoredTop sz="74570" autoAdjust="0"/>
  </p:normalViewPr>
  <p:slideViewPr>
    <p:cSldViewPr snapToGrid="0">
      <p:cViewPr varScale="1">
        <p:scale>
          <a:sx n="65" d="100"/>
          <a:sy n="65" d="100"/>
        </p:scale>
        <p:origin x="117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bach3\user3$\sia\FORECAST_Projects\CO2-SensitivityAnalysis\SensitivityAnalysis_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Final Energy Demand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491-47D9-948D-39B1C67878B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491-47D9-948D-39B1C67878B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491-47D9-948D-39B1C67878B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491-47D9-948D-39B1C67878B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491-47D9-948D-39B1C67878B7}"/>
              </c:ext>
            </c:extLst>
          </c:dPt>
          <c:cat>
            <c:strRef>
              <c:f>Sheet1!$A$2:$A$6</c:f>
              <c:strCache>
                <c:ptCount val="5"/>
                <c:pt idx="0">
                  <c:v>Transport</c:v>
                </c:pt>
                <c:pt idx="1">
                  <c:v>Industry</c:v>
                </c:pt>
                <c:pt idx="2">
                  <c:v>Residential</c:v>
                </c:pt>
                <c:pt idx="3">
                  <c:v>Commercial</c:v>
                </c:pt>
                <c:pt idx="4">
                  <c:v>Agriculture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359</c:v>
                </c:pt>
                <c:pt idx="1">
                  <c:v>294</c:v>
                </c:pt>
                <c:pt idx="2">
                  <c:v>293</c:v>
                </c:pt>
                <c:pt idx="3">
                  <c:v>137</c:v>
                </c:pt>
                <c:pt idx="4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5E-434D-9992-5C5C1212C7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[SensitivityAnalysis_Results.xlsx]Pivot-AllVAR!PivotTable1</c:name>
    <c:fmtId val="-1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2"/>
      </c:pivotFmt>
      <c:pivotFmt>
        <c:idx val="33"/>
      </c:pivotFmt>
      <c:pivotFmt>
        <c:idx val="34"/>
        <c:spPr>
          <a:solidFill>
            <a:schemeClr val="accent1"/>
          </a:solidFill>
          <a:ln>
            <a:noFill/>
          </a:ln>
          <a:effectLst/>
        </c:spPr>
      </c:pivotFmt>
      <c:pivotFmt>
        <c:idx val="35"/>
      </c:pivotFmt>
      <c:pivotFmt>
        <c:idx val="36"/>
      </c:pivotFmt>
      <c:pivotFmt>
        <c:idx val="37"/>
        <c:spPr>
          <a:solidFill>
            <a:schemeClr val="accent1"/>
          </a:solidFill>
          <a:ln>
            <a:noFill/>
          </a:ln>
          <a:effectLst/>
        </c:spPr>
      </c:pivotFmt>
      <c:pivotFmt>
        <c:idx val="38"/>
        <c:spPr>
          <a:solidFill>
            <a:schemeClr val="accent1"/>
          </a:solidFill>
          <a:ln>
            <a:noFill/>
          </a:ln>
          <a:effectLst/>
        </c:spPr>
      </c:pivotFmt>
      <c:pivotFmt>
        <c:idx val="39"/>
        <c:spPr>
          <a:solidFill>
            <a:schemeClr val="accent1"/>
          </a:solidFill>
          <a:ln>
            <a:noFill/>
          </a:ln>
          <a:effectLst/>
        </c:spPr>
      </c:pivotFmt>
      <c:pivotFmt>
        <c:idx val="40"/>
        <c:spPr>
          <a:solidFill>
            <a:schemeClr val="accent1"/>
          </a:solidFill>
          <a:ln>
            <a:noFill/>
          </a:ln>
          <a:effectLst/>
        </c:spPr>
      </c:pivotFmt>
      <c:pivotFmt>
        <c:idx val="4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8"/>
        <c:spPr>
          <a:solidFill>
            <a:schemeClr val="accent1"/>
          </a:solidFill>
          <a:ln>
            <a:noFill/>
          </a:ln>
          <a:effectLst/>
        </c:spPr>
      </c:pivotFmt>
      <c:pivotFmt>
        <c:idx val="99"/>
        <c:spPr>
          <a:solidFill>
            <a:schemeClr val="accent1"/>
          </a:solidFill>
          <a:ln>
            <a:noFill/>
          </a:ln>
          <a:effectLst/>
        </c:spPr>
      </c:pivotFmt>
      <c:pivotFmt>
        <c:idx val="100"/>
        <c:spPr>
          <a:solidFill>
            <a:schemeClr val="accent1"/>
          </a:solidFill>
          <a:ln>
            <a:noFill/>
          </a:ln>
          <a:effectLst/>
        </c:spPr>
      </c:pivotFmt>
      <c:pivotFmt>
        <c:idx val="101"/>
        <c:spPr>
          <a:solidFill>
            <a:schemeClr val="accent1"/>
          </a:solidFill>
          <a:ln>
            <a:noFill/>
          </a:ln>
          <a:effectLst/>
        </c:spPr>
      </c:pivotFmt>
      <c:pivotFmt>
        <c:idx val="102"/>
        <c:spPr>
          <a:solidFill>
            <a:schemeClr val="accent1"/>
          </a:solidFill>
          <a:ln>
            <a:noFill/>
          </a:ln>
          <a:effectLst/>
        </c:spPr>
      </c:pivotFmt>
      <c:pivotFmt>
        <c:idx val="103"/>
        <c:spPr>
          <a:solidFill>
            <a:schemeClr val="accent1"/>
          </a:solidFill>
          <a:ln>
            <a:noFill/>
          </a:ln>
          <a:effectLst/>
        </c:spPr>
      </c:pivotFmt>
      <c:pivotFmt>
        <c:idx val="104"/>
        <c:spPr>
          <a:solidFill>
            <a:schemeClr val="accent1"/>
          </a:solidFill>
          <a:ln>
            <a:noFill/>
          </a:ln>
          <a:effectLst/>
        </c:spPr>
      </c:pivotFmt>
      <c:pivotFmt>
        <c:idx val="105"/>
        <c:spPr>
          <a:solidFill>
            <a:schemeClr val="accent1"/>
          </a:solidFill>
          <a:ln>
            <a:noFill/>
          </a:ln>
          <a:effectLst/>
        </c:spPr>
      </c:pivotFmt>
      <c:pivotFmt>
        <c:idx val="10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0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0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0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2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2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2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2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24"/>
        <c:spPr>
          <a:solidFill>
            <a:schemeClr val="bg1">
              <a:lumMod val="50000"/>
            </a:schemeClr>
          </a:solidFill>
          <a:ln>
            <a:noFill/>
          </a:ln>
          <a:effectLst/>
        </c:spPr>
        <c:marker>
          <c:symbol val="none"/>
        </c:marker>
      </c:pivotFmt>
      <c:pivotFmt>
        <c:idx val="225"/>
        <c:spPr>
          <a:solidFill>
            <a:schemeClr val="tx1"/>
          </a:solidFill>
          <a:ln>
            <a:noFill/>
          </a:ln>
          <a:effectLst/>
        </c:spPr>
        <c:marker>
          <c:symbol val="none"/>
        </c:marker>
      </c:pivotFmt>
      <c:pivotFmt>
        <c:idx val="226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</c:pivotFmt>
      <c:pivotFmt>
        <c:idx val="227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</c:pivotFmt>
      <c:pivotFmt>
        <c:idx val="228"/>
        <c:spPr>
          <a:solidFill>
            <a:srgbClr val="7030A0"/>
          </a:solidFill>
          <a:ln>
            <a:noFill/>
          </a:ln>
          <a:effectLst/>
        </c:spPr>
        <c:marker>
          <c:symbol val="none"/>
        </c:marker>
      </c:pivotFmt>
      <c:pivotFmt>
        <c:idx val="229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</c:pivotFmt>
      <c:pivotFmt>
        <c:idx val="23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31"/>
        <c:spPr>
          <a:solidFill>
            <a:schemeClr val="accent4"/>
          </a:solidFill>
          <a:ln>
            <a:noFill/>
          </a:ln>
          <a:effectLst/>
        </c:spPr>
        <c:marker>
          <c:symbol val="none"/>
        </c:marker>
      </c:pivotFmt>
      <c:pivotFmt>
        <c:idx val="232"/>
        <c:spPr>
          <a:solidFill>
            <a:schemeClr val="accent4">
              <a:lumMod val="50000"/>
            </a:schemeClr>
          </a:solidFill>
          <a:ln>
            <a:noFill/>
          </a:ln>
          <a:effectLst/>
        </c:spPr>
        <c:marker>
          <c:symbol val="none"/>
        </c:marker>
      </c:pivotFmt>
      <c:pivotFmt>
        <c:idx val="23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3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3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3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3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3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3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8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8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8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11837073266865533"/>
          <c:y val="2.7378985785631964E-2"/>
          <c:w val="0.85665797747977745"/>
          <c:h val="0.6300873991548213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'Pivot-AllVAR'!$B$8:$B$10</c:f>
              <c:strCache>
                <c:ptCount val="1"/>
                <c:pt idx="0">
                  <c:v>Natural Gas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'Pivot-AllVAR'!$A$11:$A$38</c:f>
              <c:multiLvlStrCache>
                <c:ptCount val="20"/>
                <c:lvl>
                  <c:pt idx="0">
                    <c:v>VAR0</c:v>
                  </c:pt>
                  <c:pt idx="1">
                    <c:v>VAR1</c:v>
                  </c:pt>
                  <c:pt idx="2">
                    <c:v>VAR2</c:v>
                  </c:pt>
                  <c:pt idx="3">
                    <c:v>VAR3</c:v>
                  </c:pt>
                  <c:pt idx="4">
                    <c:v>VAR4</c:v>
                  </c:pt>
                  <c:pt idx="5">
                    <c:v>VAR0</c:v>
                  </c:pt>
                  <c:pt idx="6">
                    <c:v>VAR1</c:v>
                  </c:pt>
                  <c:pt idx="7">
                    <c:v>VAR2</c:v>
                  </c:pt>
                  <c:pt idx="8">
                    <c:v>VAR3</c:v>
                  </c:pt>
                  <c:pt idx="9">
                    <c:v>VAR4</c:v>
                  </c:pt>
                  <c:pt idx="10">
                    <c:v>VAR0</c:v>
                  </c:pt>
                  <c:pt idx="11">
                    <c:v>VAR1</c:v>
                  </c:pt>
                  <c:pt idx="12">
                    <c:v>VAR2</c:v>
                  </c:pt>
                  <c:pt idx="13">
                    <c:v>VAR3</c:v>
                  </c:pt>
                  <c:pt idx="14">
                    <c:v>VAR4</c:v>
                  </c:pt>
                  <c:pt idx="15">
                    <c:v>VAR0</c:v>
                  </c:pt>
                  <c:pt idx="16">
                    <c:v>VAR1</c:v>
                  </c:pt>
                  <c:pt idx="17">
                    <c:v>VAR2</c:v>
                  </c:pt>
                  <c:pt idx="18">
                    <c:v>VAR3</c:v>
                  </c:pt>
                  <c:pt idx="19">
                    <c:v>VAR4</c:v>
                  </c:pt>
                </c:lvl>
                <c:lvl>
                  <c:pt idx="0">
                    <c:v> 2015 </c:v>
                  </c:pt>
                  <c:pt idx="5">
                    <c:v> 2030 </c:v>
                  </c:pt>
                  <c:pt idx="10">
                    <c:v> 2040 </c:v>
                  </c:pt>
                  <c:pt idx="15">
                    <c:v> 2050 </c:v>
                  </c:pt>
                </c:lvl>
              </c:multiLvlStrCache>
            </c:multiLvlStrRef>
          </c:cat>
          <c:val>
            <c:numRef>
              <c:f>'Pivot-AllVAR'!$B$11:$B$38</c:f>
              <c:numCache>
                <c:formatCode>General</c:formatCode>
                <c:ptCount val="20"/>
                <c:pt idx="0">
                  <c:v>1665.2448741105561</c:v>
                </c:pt>
                <c:pt idx="1">
                  <c:v>1665.2438963088894</c:v>
                </c:pt>
                <c:pt idx="2">
                  <c:v>1665.2440735063894</c:v>
                </c:pt>
                <c:pt idx="3">
                  <c:v>1665.2435779458331</c:v>
                </c:pt>
                <c:pt idx="4">
                  <c:v>1665.243621627221</c:v>
                </c:pt>
                <c:pt idx="5">
                  <c:v>1182.0007710944449</c:v>
                </c:pt>
                <c:pt idx="6">
                  <c:v>1151.7126632502777</c:v>
                </c:pt>
                <c:pt idx="7">
                  <c:v>1124.95640692611</c:v>
                </c:pt>
                <c:pt idx="8">
                  <c:v>1105.1689125680557</c:v>
                </c:pt>
                <c:pt idx="9">
                  <c:v>1100.7507522444444</c:v>
                </c:pt>
                <c:pt idx="10">
                  <c:v>685.96218019472235</c:v>
                </c:pt>
                <c:pt idx="11">
                  <c:v>634.64015123500019</c:v>
                </c:pt>
                <c:pt idx="12">
                  <c:v>604.84872554083324</c:v>
                </c:pt>
                <c:pt idx="13">
                  <c:v>573.91746737416668</c:v>
                </c:pt>
                <c:pt idx="14">
                  <c:v>562.96601321555579</c:v>
                </c:pt>
                <c:pt idx="15">
                  <c:v>343.38744499277738</c:v>
                </c:pt>
                <c:pt idx="16">
                  <c:v>289.16278129833341</c:v>
                </c:pt>
                <c:pt idx="17">
                  <c:v>267.72907544555551</c:v>
                </c:pt>
                <c:pt idx="18">
                  <c:v>240.24649183805562</c:v>
                </c:pt>
                <c:pt idx="19">
                  <c:v>230.41791567833346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D9-40BA-BCD4-03221A95464E}"/>
            </c:ext>
          </c:extLst>
        </c:ser>
        <c:ser>
          <c:idx val="1"/>
          <c:order val="1"/>
          <c:tx>
            <c:strRef>
              <c:f>'Pivot-AllVAR'!$C$8:$C$10</c:f>
              <c:strCache>
                <c:ptCount val="1"/>
                <c:pt idx="0">
                  <c:v>Fuel Oil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multiLvlStrRef>
              <c:f>'Pivot-AllVAR'!$A$11:$A$38</c:f>
              <c:multiLvlStrCache>
                <c:ptCount val="20"/>
                <c:lvl>
                  <c:pt idx="0">
                    <c:v>VAR0</c:v>
                  </c:pt>
                  <c:pt idx="1">
                    <c:v>VAR1</c:v>
                  </c:pt>
                  <c:pt idx="2">
                    <c:v>VAR2</c:v>
                  </c:pt>
                  <c:pt idx="3">
                    <c:v>VAR3</c:v>
                  </c:pt>
                  <c:pt idx="4">
                    <c:v>VAR4</c:v>
                  </c:pt>
                  <c:pt idx="5">
                    <c:v>VAR0</c:v>
                  </c:pt>
                  <c:pt idx="6">
                    <c:v>VAR1</c:v>
                  </c:pt>
                  <c:pt idx="7">
                    <c:v>VAR2</c:v>
                  </c:pt>
                  <c:pt idx="8">
                    <c:v>VAR3</c:v>
                  </c:pt>
                  <c:pt idx="9">
                    <c:v>VAR4</c:v>
                  </c:pt>
                  <c:pt idx="10">
                    <c:v>VAR0</c:v>
                  </c:pt>
                  <c:pt idx="11">
                    <c:v>VAR1</c:v>
                  </c:pt>
                  <c:pt idx="12">
                    <c:v>VAR2</c:v>
                  </c:pt>
                  <c:pt idx="13">
                    <c:v>VAR3</c:v>
                  </c:pt>
                  <c:pt idx="14">
                    <c:v>VAR4</c:v>
                  </c:pt>
                  <c:pt idx="15">
                    <c:v>VAR0</c:v>
                  </c:pt>
                  <c:pt idx="16">
                    <c:v>VAR1</c:v>
                  </c:pt>
                  <c:pt idx="17">
                    <c:v>VAR2</c:v>
                  </c:pt>
                  <c:pt idx="18">
                    <c:v>VAR3</c:v>
                  </c:pt>
                  <c:pt idx="19">
                    <c:v>VAR4</c:v>
                  </c:pt>
                </c:lvl>
                <c:lvl>
                  <c:pt idx="0">
                    <c:v> 2015 </c:v>
                  </c:pt>
                  <c:pt idx="5">
                    <c:v> 2030 </c:v>
                  </c:pt>
                  <c:pt idx="10">
                    <c:v> 2040 </c:v>
                  </c:pt>
                  <c:pt idx="15">
                    <c:v> 2050 </c:v>
                  </c:pt>
                </c:lvl>
              </c:multiLvlStrCache>
            </c:multiLvlStrRef>
          </c:cat>
          <c:val>
            <c:numRef>
              <c:f>'Pivot-AllVAR'!$C$11:$C$38</c:f>
              <c:numCache>
                <c:formatCode>General</c:formatCode>
                <c:ptCount val="20"/>
                <c:pt idx="0">
                  <c:v>519.26780866944443</c:v>
                </c:pt>
                <c:pt idx="1">
                  <c:v>519.26780866666695</c:v>
                </c:pt>
                <c:pt idx="2">
                  <c:v>519.2678086672222</c:v>
                </c:pt>
                <c:pt idx="3">
                  <c:v>519.26780866361139</c:v>
                </c:pt>
                <c:pt idx="4">
                  <c:v>519.26780866611102</c:v>
                </c:pt>
                <c:pt idx="5">
                  <c:v>216.97177495416662</c:v>
                </c:pt>
                <c:pt idx="6">
                  <c:v>209.3196875144443</c:v>
                </c:pt>
                <c:pt idx="7">
                  <c:v>207.27153122944449</c:v>
                </c:pt>
                <c:pt idx="8">
                  <c:v>204.49384777333324</c:v>
                </c:pt>
                <c:pt idx="9">
                  <c:v>202.62537475749988</c:v>
                </c:pt>
                <c:pt idx="10">
                  <c:v>84.282795943611205</c:v>
                </c:pt>
                <c:pt idx="11">
                  <c:v>71.568522665277783</c:v>
                </c:pt>
                <c:pt idx="12">
                  <c:v>66.354523181388899</c:v>
                </c:pt>
                <c:pt idx="13">
                  <c:v>59.139935490555544</c:v>
                </c:pt>
                <c:pt idx="14">
                  <c:v>59.71288009305556</c:v>
                </c:pt>
                <c:pt idx="15">
                  <c:v>40.608293686944407</c:v>
                </c:pt>
                <c:pt idx="16">
                  <c:v>29.537924170555534</c:v>
                </c:pt>
                <c:pt idx="17">
                  <c:v>25.840516437777751</c:v>
                </c:pt>
                <c:pt idx="18">
                  <c:v>19.152016552500012</c:v>
                </c:pt>
                <c:pt idx="19">
                  <c:v>17.761883073333323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D9-40BA-BCD4-03221A95464E}"/>
            </c:ext>
          </c:extLst>
        </c:ser>
        <c:ser>
          <c:idx val="2"/>
          <c:order val="2"/>
          <c:tx>
            <c:strRef>
              <c:f>'Pivot-AllVAR'!$D$8:$D$10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rgbClr val="5B9BD5">
                <a:lumMod val="20000"/>
                <a:lumOff val="80000"/>
              </a:srgbClr>
            </a:solidFill>
            <a:ln>
              <a:noFill/>
            </a:ln>
            <a:effectLst/>
          </c:spPr>
          <c:invertIfNegative val="0"/>
          <c:cat>
            <c:multiLvlStrRef>
              <c:f>'Pivot-AllVAR'!$A$11:$A$38</c:f>
              <c:multiLvlStrCache>
                <c:ptCount val="20"/>
                <c:lvl>
                  <c:pt idx="0">
                    <c:v>VAR0</c:v>
                  </c:pt>
                  <c:pt idx="1">
                    <c:v>VAR1</c:v>
                  </c:pt>
                  <c:pt idx="2">
                    <c:v>VAR2</c:v>
                  </c:pt>
                  <c:pt idx="3">
                    <c:v>VAR3</c:v>
                  </c:pt>
                  <c:pt idx="4">
                    <c:v>VAR4</c:v>
                  </c:pt>
                  <c:pt idx="5">
                    <c:v>VAR0</c:v>
                  </c:pt>
                  <c:pt idx="6">
                    <c:v>VAR1</c:v>
                  </c:pt>
                  <c:pt idx="7">
                    <c:v>VAR2</c:v>
                  </c:pt>
                  <c:pt idx="8">
                    <c:v>VAR3</c:v>
                  </c:pt>
                  <c:pt idx="9">
                    <c:v>VAR4</c:v>
                  </c:pt>
                  <c:pt idx="10">
                    <c:v>VAR0</c:v>
                  </c:pt>
                  <c:pt idx="11">
                    <c:v>VAR1</c:v>
                  </c:pt>
                  <c:pt idx="12">
                    <c:v>VAR2</c:v>
                  </c:pt>
                  <c:pt idx="13">
                    <c:v>VAR3</c:v>
                  </c:pt>
                  <c:pt idx="14">
                    <c:v>VAR4</c:v>
                  </c:pt>
                  <c:pt idx="15">
                    <c:v>VAR0</c:v>
                  </c:pt>
                  <c:pt idx="16">
                    <c:v>VAR1</c:v>
                  </c:pt>
                  <c:pt idx="17">
                    <c:v>VAR2</c:v>
                  </c:pt>
                  <c:pt idx="18">
                    <c:v>VAR3</c:v>
                  </c:pt>
                  <c:pt idx="19">
                    <c:v>VAR4</c:v>
                  </c:pt>
                </c:lvl>
                <c:lvl>
                  <c:pt idx="0">
                    <c:v> 2015 </c:v>
                  </c:pt>
                  <c:pt idx="5">
                    <c:v> 2030 </c:v>
                  </c:pt>
                  <c:pt idx="10">
                    <c:v> 2040 </c:v>
                  </c:pt>
                  <c:pt idx="15">
                    <c:v> 2050 </c:v>
                  </c:pt>
                </c:lvl>
              </c:multiLvlStrCache>
            </c:multiLvlStrRef>
          </c:cat>
          <c:val>
            <c:numRef>
              <c:f>'Pivot-AllVAR'!$D$11:$D$38</c:f>
              <c:numCache>
                <c:formatCode>General</c:formatCode>
                <c:ptCount val="20"/>
                <c:pt idx="0">
                  <c:v>101.78978513694442</c:v>
                </c:pt>
                <c:pt idx="1">
                  <c:v>101.80206683222217</c:v>
                </c:pt>
                <c:pt idx="2">
                  <c:v>101.82594432222227</c:v>
                </c:pt>
                <c:pt idx="3">
                  <c:v>101.78691973138889</c:v>
                </c:pt>
                <c:pt idx="4">
                  <c:v>101.82931532638885</c:v>
                </c:pt>
                <c:pt idx="5">
                  <c:v>33.695325653333349</c:v>
                </c:pt>
                <c:pt idx="6">
                  <c:v>32.339066700833293</c:v>
                </c:pt>
                <c:pt idx="7">
                  <c:v>32.289991889166664</c:v>
                </c:pt>
                <c:pt idx="8">
                  <c:v>31.322695570833307</c:v>
                </c:pt>
                <c:pt idx="9">
                  <c:v>32.368239359444445</c:v>
                </c:pt>
                <c:pt idx="10">
                  <c:v>4.3469817022222159</c:v>
                </c:pt>
                <c:pt idx="11">
                  <c:v>3.303969173333333</c:v>
                </c:pt>
                <c:pt idx="12">
                  <c:v>2.8677424000000005</c:v>
                </c:pt>
                <c:pt idx="13">
                  <c:v>2.9581374819444473</c:v>
                </c:pt>
                <c:pt idx="14">
                  <c:v>3.1342162033333238</c:v>
                </c:pt>
                <c:pt idx="15">
                  <c:v>0.44135964111111164</c:v>
                </c:pt>
                <c:pt idx="16">
                  <c:v>1.2793332777777779E-2</c:v>
                </c:pt>
                <c:pt idx="17">
                  <c:v>1.1393873055555549E-2</c:v>
                </c:pt>
                <c:pt idx="18">
                  <c:v>9.2336275000000027E-3</c:v>
                </c:pt>
                <c:pt idx="19">
                  <c:v>9.5333613888888887E-3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D9-40BA-BCD4-03221A95464E}"/>
            </c:ext>
          </c:extLst>
        </c:ser>
        <c:ser>
          <c:idx val="3"/>
          <c:order val="3"/>
          <c:tx>
            <c:strRef>
              <c:f>'Pivot-AllVAR'!$E$8:$E$10</c:f>
              <c:strCache>
                <c:ptCount val="1"/>
                <c:pt idx="0">
                  <c:v>Bioenergy  - Biogas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'Pivot-AllVAR'!$A$11:$A$38</c:f>
              <c:multiLvlStrCache>
                <c:ptCount val="20"/>
                <c:lvl>
                  <c:pt idx="0">
                    <c:v>VAR0</c:v>
                  </c:pt>
                  <c:pt idx="1">
                    <c:v>VAR1</c:v>
                  </c:pt>
                  <c:pt idx="2">
                    <c:v>VAR2</c:v>
                  </c:pt>
                  <c:pt idx="3">
                    <c:v>VAR3</c:v>
                  </c:pt>
                  <c:pt idx="4">
                    <c:v>VAR4</c:v>
                  </c:pt>
                  <c:pt idx="5">
                    <c:v>VAR0</c:v>
                  </c:pt>
                  <c:pt idx="6">
                    <c:v>VAR1</c:v>
                  </c:pt>
                  <c:pt idx="7">
                    <c:v>VAR2</c:v>
                  </c:pt>
                  <c:pt idx="8">
                    <c:v>VAR3</c:v>
                  </c:pt>
                  <c:pt idx="9">
                    <c:v>VAR4</c:v>
                  </c:pt>
                  <c:pt idx="10">
                    <c:v>VAR0</c:v>
                  </c:pt>
                  <c:pt idx="11">
                    <c:v>VAR1</c:v>
                  </c:pt>
                  <c:pt idx="12">
                    <c:v>VAR2</c:v>
                  </c:pt>
                  <c:pt idx="13">
                    <c:v>VAR3</c:v>
                  </c:pt>
                  <c:pt idx="14">
                    <c:v>VAR4</c:v>
                  </c:pt>
                  <c:pt idx="15">
                    <c:v>VAR0</c:v>
                  </c:pt>
                  <c:pt idx="16">
                    <c:v>VAR1</c:v>
                  </c:pt>
                  <c:pt idx="17">
                    <c:v>VAR2</c:v>
                  </c:pt>
                  <c:pt idx="18">
                    <c:v>VAR3</c:v>
                  </c:pt>
                  <c:pt idx="19">
                    <c:v>VAR4</c:v>
                  </c:pt>
                </c:lvl>
                <c:lvl>
                  <c:pt idx="0">
                    <c:v> 2015 </c:v>
                  </c:pt>
                  <c:pt idx="5">
                    <c:v> 2030 </c:v>
                  </c:pt>
                  <c:pt idx="10">
                    <c:v> 2040 </c:v>
                  </c:pt>
                  <c:pt idx="15">
                    <c:v> 2050 </c:v>
                  </c:pt>
                </c:lvl>
              </c:multiLvlStrCache>
            </c:multiLvlStrRef>
          </c:cat>
          <c:val>
            <c:numRef>
              <c:f>'Pivot-AllVAR'!$E$11:$E$38</c:f>
              <c:numCache>
                <c:formatCode>General</c:formatCode>
                <c:ptCount val="20"/>
                <c:pt idx="0">
                  <c:v>5.9252693641666694</c:v>
                </c:pt>
                <c:pt idx="1">
                  <c:v>4.1002178738888873</c:v>
                </c:pt>
                <c:pt idx="2">
                  <c:v>5.2605676141666597</c:v>
                </c:pt>
                <c:pt idx="3">
                  <c:v>6.6104755849999908</c:v>
                </c:pt>
                <c:pt idx="4">
                  <c:v>4.6427367652777809</c:v>
                </c:pt>
                <c:pt idx="5">
                  <c:v>29.315457194999986</c:v>
                </c:pt>
                <c:pt idx="6">
                  <c:v>27.235429717500004</c:v>
                </c:pt>
                <c:pt idx="7">
                  <c:v>24.149173992499982</c:v>
                </c:pt>
                <c:pt idx="8">
                  <c:v>25.146591385000001</c:v>
                </c:pt>
                <c:pt idx="9">
                  <c:v>24.83565635694444</c:v>
                </c:pt>
                <c:pt idx="10">
                  <c:v>63.099266378333354</c:v>
                </c:pt>
                <c:pt idx="11">
                  <c:v>53.775173262222211</c:v>
                </c:pt>
                <c:pt idx="12">
                  <c:v>53.50850095472223</c:v>
                </c:pt>
                <c:pt idx="13">
                  <c:v>53.255581061666668</c:v>
                </c:pt>
                <c:pt idx="14">
                  <c:v>46.111451808888901</c:v>
                </c:pt>
                <c:pt idx="15">
                  <c:v>97.037354133888954</c:v>
                </c:pt>
                <c:pt idx="16">
                  <c:v>74.403918163055536</c:v>
                </c:pt>
                <c:pt idx="17">
                  <c:v>73.378628527500027</c:v>
                </c:pt>
                <c:pt idx="18">
                  <c:v>85.939667174722217</c:v>
                </c:pt>
                <c:pt idx="19">
                  <c:v>67.812457163888865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9D9-40BA-BCD4-03221A95464E}"/>
            </c:ext>
          </c:extLst>
        </c:ser>
        <c:ser>
          <c:idx val="4"/>
          <c:order val="4"/>
          <c:tx>
            <c:strRef>
              <c:f>'Pivot-AllVAR'!$F$8:$F$10</c:f>
              <c:strCache>
                <c:ptCount val="1"/>
                <c:pt idx="0">
                  <c:v>Bioenergy  - Biomass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'Pivot-AllVAR'!$A$11:$A$38</c:f>
              <c:multiLvlStrCache>
                <c:ptCount val="20"/>
                <c:lvl>
                  <c:pt idx="0">
                    <c:v>VAR0</c:v>
                  </c:pt>
                  <c:pt idx="1">
                    <c:v>VAR1</c:v>
                  </c:pt>
                  <c:pt idx="2">
                    <c:v>VAR2</c:v>
                  </c:pt>
                  <c:pt idx="3">
                    <c:v>VAR3</c:v>
                  </c:pt>
                  <c:pt idx="4">
                    <c:v>VAR4</c:v>
                  </c:pt>
                  <c:pt idx="5">
                    <c:v>VAR0</c:v>
                  </c:pt>
                  <c:pt idx="6">
                    <c:v>VAR1</c:v>
                  </c:pt>
                  <c:pt idx="7">
                    <c:v>VAR2</c:v>
                  </c:pt>
                  <c:pt idx="8">
                    <c:v>VAR3</c:v>
                  </c:pt>
                  <c:pt idx="9">
                    <c:v>VAR4</c:v>
                  </c:pt>
                  <c:pt idx="10">
                    <c:v>VAR0</c:v>
                  </c:pt>
                  <c:pt idx="11">
                    <c:v>VAR1</c:v>
                  </c:pt>
                  <c:pt idx="12">
                    <c:v>VAR2</c:v>
                  </c:pt>
                  <c:pt idx="13">
                    <c:v>VAR3</c:v>
                  </c:pt>
                  <c:pt idx="14">
                    <c:v>VAR4</c:v>
                  </c:pt>
                  <c:pt idx="15">
                    <c:v>VAR0</c:v>
                  </c:pt>
                  <c:pt idx="16">
                    <c:v>VAR1</c:v>
                  </c:pt>
                  <c:pt idx="17">
                    <c:v>VAR2</c:v>
                  </c:pt>
                  <c:pt idx="18">
                    <c:v>VAR3</c:v>
                  </c:pt>
                  <c:pt idx="19">
                    <c:v>VAR4</c:v>
                  </c:pt>
                </c:lvl>
                <c:lvl>
                  <c:pt idx="0">
                    <c:v> 2015 </c:v>
                  </c:pt>
                  <c:pt idx="5">
                    <c:v> 2030 </c:v>
                  </c:pt>
                  <c:pt idx="10">
                    <c:v> 2040 </c:v>
                  </c:pt>
                  <c:pt idx="15">
                    <c:v> 2050 </c:v>
                  </c:pt>
                </c:lvl>
              </c:multiLvlStrCache>
            </c:multiLvlStrRef>
          </c:cat>
          <c:val>
            <c:numRef>
              <c:f>'Pivot-AllVAR'!$F$11:$F$38</c:f>
              <c:numCache>
                <c:formatCode>General</c:formatCode>
                <c:ptCount val="20"/>
                <c:pt idx="0">
                  <c:v>547.57478134222174</c:v>
                </c:pt>
                <c:pt idx="1">
                  <c:v>547.46809714916674</c:v>
                </c:pt>
                <c:pt idx="2">
                  <c:v>547.59351103305551</c:v>
                </c:pt>
                <c:pt idx="3">
                  <c:v>547.48153607611118</c:v>
                </c:pt>
                <c:pt idx="4">
                  <c:v>547.40993711055546</c:v>
                </c:pt>
                <c:pt idx="5">
                  <c:v>612.27748049000002</c:v>
                </c:pt>
                <c:pt idx="6">
                  <c:v>635.40030399583293</c:v>
                </c:pt>
                <c:pt idx="7">
                  <c:v>646.74101270166693</c:v>
                </c:pt>
                <c:pt idx="8">
                  <c:v>659.91671306833371</c:v>
                </c:pt>
                <c:pt idx="9">
                  <c:v>656.97182742972223</c:v>
                </c:pt>
                <c:pt idx="10">
                  <c:v>642.44585323027638</c:v>
                </c:pt>
                <c:pt idx="11">
                  <c:v>679.98803452611071</c:v>
                </c:pt>
                <c:pt idx="12">
                  <c:v>685.91804225583292</c:v>
                </c:pt>
                <c:pt idx="13">
                  <c:v>708.33009363888857</c:v>
                </c:pt>
                <c:pt idx="14">
                  <c:v>709.88427616027786</c:v>
                </c:pt>
                <c:pt idx="15">
                  <c:v>528.58896122749934</c:v>
                </c:pt>
                <c:pt idx="16">
                  <c:v>566.16162075194427</c:v>
                </c:pt>
                <c:pt idx="17">
                  <c:v>570.63049515277805</c:v>
                </c:pt>
                <c:pt idx="18">
                  <c:v>590.67974000277752</c:v>
                </c:pt>
                <c:pt idx="19">
                  <c:v>590.77098788611136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9D9-40BA-BCD4-03221A95464E}"/>
            </c:ext>
          </c:extLst>
        </c:ser>
        <c:ser>
          <c:idx val="5"/>
          <c:order val="5"/>
          <c:tx>
            <c:strRef>
              <c:f>'Pivot-AllVAR'!$H$8:$H$10</c:f>
              <c:strCache>
                <c:ptCount val="1"/>
                <c:pt idx="0">
                  <c:v>District Heating </c:v>
                </c:pt>
              </c:strCache>
            </c:strRef>
          </c:tx>
          <c:spPr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cat>
            <c:multiLvlStrRef>
              <c:f>'Pivot-AllVAR'!$A$11:$A$38</c:f>
              <c:multiLvlStrCache>
                <c:ptCount val="20"/>
                <c:lvl>
                  <c:pt idx="0">
                    <c:v>VAR0</c:v>
                  </c:pt>
                  <c:pt idx="1">
                    <c:v>VAR1</c:v>
                  </c:pt>
                  <c:pt idx="2">
                    <c:v>VAR2</c:v>
                  </c:pt>
                  <c:pt idx="3">
                    <c:v>VAR3</c:v>
                  </c:pt>
                  <c:pt idx="4">
                    <c:v>VAR4</c:v>
                  </c:pt>
                  <c:pt idx="5">
                    <c:v>VAR0</c:v>
                  </c:pt>
                  <c:pt idx="6">
                    <c:v>VAR1</c:v>
                  </c:pt>
                  <c:pt idx="7">
                    <c:v>VAR2</c:v>
                  </c:pt>
                  <c:pt idx="8">
                    <c:v>VAR3</c:v>
                  </c:pt>
                  <c:pt idx="9">
                    <c:v>VAR4</c:v>
                  </c:pt>
                  <c:pt idx="10">
                    <c:v>VAR0</c:v>
                  </c:pt>
                  <c:pt idx="11">
                    <c:v>VAR1</c:v>
                  </c:pt>
                  <c:pt idx="12">
                    <c:v>VAR2</c:v>
                  </c:pt>
                  <c:pt idx="13">
                    <c:v>VAR3</c:v>
                  </c:pt>
                  <c:pt idx="14">
                    <c:v>VAR4</c:v>
                  </c:pt>
                  <c:pt idx="15">
                    <c:v>VAR0</c:v>
                  </c:pt>
                  <c:pt idx="16">
                    <c:v>VAR1</c:v>
                  </c:pt>
                  <c:pt idx="17">
                    <c:v>VAR2</c:v>
                  </c:pt>
                  <c:pt idx="18">
                    <c:v>VAR3</c:v>
                  </c:pt>
                  <c:pt idx="19">
                    <c:v>VAR4</c:v>
                  </c:pt>
                </c:lvl>
                <c:lvl>
                  <c:pt idx="0">
                    <c:v> 2015 </c:v>
                  </c:pt>
                  <c:pt idx="5">
                    <c:v> 2030 </c:v>
                  </c:pt>
                  <c:pt idx="10">
                    <c:v> 2040 </c:v>
                  </c:pt>
                  <c:pt idx="15">
                    <c:v> 2050 </c:v>
                  </c:pt>
                </c:lvl>
              </c:multiLvlStrCache>
            </c:multiLvlStrRef>
          </c:cat>
          <c:val>
            <c:numRef>
              <c:f>'Pivot-AllVAR'!$H$11:$H$38</c:f>
              <c:numCache>
                <c:formatCode>General</c:formatCode>
                <c:ptCount val="20"/>
                <c:pt idx="0">
                  <c:v>351.9361193680557</c:v>
                </c:pt>
                <c:pt idx="1">
                  <c:v>351.92640038638854</c:v>
                </c:pt>
                <c:pt idx="2">
                  <c:v>351.93869825777745</c:v>
                </c:pt>
                <c:pt idx="3">
                  <c:v>351.89214315777775</c:v>
                </c:pt>
                <c:pt idx="4">
                  <c:v>351.93791585916659</c:v>
                </c:pt>
                <c:pt idx="5">
                  <c:v>378.56087206805495</c:v>
                </c:pt>
                <c:pt idx="6">
                  <c:v>389.05351549194432</c:v>
                </c:pt>
                <c:pt idx="7">
                  <c:v>394.91317041222209</c:v>
                </c:pt>
                <c:pt idx="8">
                  <c:v>396.07782558527771</c:v>
                </c:pt>
                <c:pt idx="9">
                  <c:v>399.07679598666653</c:v>
                </c:pt>
                <c:pt idx="10">
                  <c:v>494.6297193811111</c:v>
                </c:pt>
                <c:pt idx="11">
                  <c:v>513.24986977999981</c:v>
                </c:pt>
                <c:pt idx="12">
                  <c:v>525.78068268000015</c:v>
                </c:pt>
                <c:pt idx="13">
                  <c:v>523.59325043694446</c:v>
                </c:pt>
                <c:pt idx="14">
                  <c:v>524.76066602416643</c:v>
                </c:pt>
                <c:pt idx="15">
                  <c:v>600.50148468027737</c:v>
                </c:pt>
                <c:pt idx="16">
                  <c:v>620.94771911416672</c:v>
                </c:pt>
                <c:pt idx="17">
                  <c:v>633.9902933683336</c:v>
                </c:pt>
                <c:pt idx="18">
                  <c:v>627.12665691999985</c:v>
                </c:pt>
                <c:pt idx="19">
                  <c:v>628.86119384388871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9D9-40BA-BCD4-03221A95464E}"/>
            </c:ext>
          </c:extLst>
        </c:ser>
        <c:ser>
          <c:idx val="6"/>
          <c:order val="6"/>
          <c:tx>
            <c:strRef>
              <c:f>'Pivot-AllVAR'!$I$8:$I$10</c:f>
              <c:strCache>
                <c:ptCount val="1"/>
                <c:pt idx="0">
                  <c:v>Electricity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'Pivot-AllVAR'!$A$11:$A$38</c:f>
              <c:multiLvlStrCache>
                <c:ptCount val="20"/>
                <c:lvl>
                  <c:pt idx="0">
                    <c:v>VAR0</c:v>
                  </c:pt>
                  <c:pt idx="1">
                    <c:v>VAR1</c:v>
                  </c:pt>
                  <c:pt idx="2">
                    <c:v>VAR2</c:v>
                  </c:pt>
                  <c:pt idx="3">
                    <c:v>VAR3</c:v>
                  </c:pt>
                  <c:pt idx="4">
                    <c:v>VAR4</c:v>
                  </c:pt>
                  <c:pt idx="5">
                    <c:v>VAR0</c:v>
                  </c:pt>
                  <c:pt idx="6">
                    <c:v>VAR1</c:v>
                  </c:pt>
                  <c:pt idx="7">
                    <c:v>VAR2</c:v>
                  </c:pt>
                  <c:pt idx="8">
                    <c:v>VAR3</c:v>
                  </c:pt>
                  <c:pt idx="9">
                    <c:v>VAR4</c:v>
                  </c:pt>
                  <c:pt idx="10">
                    <c:v>VAR0</c:v>
                  </c:pt>
                  <c:pt idx="11">
                    <c:v>VAR1</c:v>
                  </c:pt>
                  <c:pt idx="12">
                    <c:v>VAR2</c:v>
                  </c:pt>
                  <c:pt idx="13">
                    <c:v>VAR3</c:v>
                  </c:pt>
                  <c:pt idx="14">
                    <c:v>VAR4</c:v>
                  </c:pt>
                  <c:pt idx="15">
                    <c:v>VAR0</c:v>
                  </c:pt>
                  <c:pt idx="16">
                    <c:v>VAR1</c:v>
                  </c:pt>
                  <c:pt idx="17">
                    <c:v>VAR2</c:v>
                  </c:pt>
                  <c:pt idx="18">
                    <c:v>VAR3</c:v>
                  </c:pt>
                  <c:pt idx="19">
                    <c:v>VAR4</c:v>
                  </c:pt>
                </c:lvl>
                <c:lvl>
                  <c:pt idx="0">
                    <c:v> 2015 </c:v>
                  </c:pt>
                  <c:pt idx="5">
                    <c:v> 2030 </c:v>
                  </c:pt>
                  <c:pt idx="10">
                    <c:v> 2040 </c:v>
                  </c:pt>
                  <c:pt idx="15">
                    <c:v> 2050 </c:v>
                  </c:pt>
                </c:lvl>
              </c:multiLvlStrCache>
            </c:multiLvlStrRef>
          </c:cat>
          <c:val>
            <c:numRef>
              <c:f>'Pivot-AllVAR'!$I$11:$I$38</c:f>
              <c:numCache>
                <c:formatCode>General</c:formatCode>
                <c:ptCount val="20"/>
                <c:pt idx="0">
                  <c:v>87.355310163888831</c:v>
                </c:pt>
                <c:pt idx="1">
                  <c:v>87.234180178055581</c:v>
                </c:pt>
                <c:pt idx="2">
                  <c:v>86.852573536111194</c:v>
                </c:pt>
                <c:pt idx="3">
                  <c:v>87.866854953055551</c:v>
                </c:pt>
                <c:pt idx="4">
                  <c:v>86.988702735833357</c:v>
                </c:pt>
                <c:pt idx="5">
                  <c:v>103.73335873249997</c:v>
                </c:pt>
                <c:pt idx="6">
                  <c:v>106.61963641111107</c:v>
                </c:pt>
                <c:pt idx="7">
                  <c:v>107.75588709361108</c:v>
                </c:pt>
                <c:pt idx="8">
                  <c:v>108.07353289972218</c:v>
                </c:pt>
                <c:pt idx="9">
                  <c:v>108.37515298527779</c:v>
                </c:pt>
                <c:pt idx="10">
                  <c:v>131.37566475055542</c:v>
                </c:pt>
                <c:pt idx="11">
                  <c:v>137.68348217833324</c:v>
                </c:pt>
                <c:pt idx="12">
                  <c:v>139.51390787138908</c:v>
                </c:pt>
                <c:pt idx="13">
                  <c:v>139.91120564805559</c:v>
                </c:pt>
                <c:pt idx="14">
                  <c:v>143.37803759749994</c:v>
                </c:pt>
                <c:pt idx="15">
                  <c:v>159.69641274666634</c:v>
                </c:pt>
                <c:pt idx="16">
                  <c:v>168.40282747694454</c:v>
                </c:pt>
                <c:pt idx="17">
                  <c:v>171.37563365583344</c:v>
                </c:pt>
                <c:pt idx="18">
                  <c:v>170.63630570083336</c:v>
                </c:pt>
                <c:pt idx="19">
                  <c:v>176.35436435666685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9D9-40BA-BCD4-03221A95464E}"/>
            </c:ext>
          </c:extLst>
        </c:ser>
        <c:ser>
          <c:idx val="7"/>
          <c:order val="7"/>
          <c:tx>
            <c:strRef>
              <c:f>'Pivot-AllVAR'!$J$8:$J$10</c:f>
              <c:strCache>
                <c:ptCount val="1"/>
                <c:pt idx="0">
                  <c:v>Ambient heat</c:v>
                </c:pt>
              </c:strCache>
            </c:strRef>
          </c:tx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'Pivot-AllVAR'!$A$11:$A$38</c:f>
              <c:multiLvlStrCache>
                <c:ptCount val="20"/>
                <c:lvl>
                  <c:pt idx="0">
                    <c:v>VAR0</c:v>
                  </c:pt>
                  <c:pt idx="1">
                    <c:v>VAR1</c:v>
                  </c:pt>
                  <c:pt idx="2">
                    <c:v>VAR2</c:v>
                  </c:pt>
                  <c:pt idx="3">
                    <c:v>VAR3</c:v>
                  </c:pt>
                  <c:pt idx="4">
                    <c:v>VAR4</c:v>
                  </c:pt>
                  <c:pt idx="5">
                    <c:v>VAR0</c:v>
                  </c:pt>
                  <c:pt idx="6">
                    <c:v>VAR1</c:v>
                  </c:pt>
                  <c:pt idx="7">
                    <c:v>VAR2</c:v>
                  </c:pt>
                  <c:pt idx="8">
                    <c:v>VAR3</c:v>
                  </c:pt>
                  <c:pt idx="9">
                    <c:v>VAR4</c:v>
                  </c:pt>
                  <c:pt idx="10">
                    <c:v>VAR0</c:v>
                  </c:pt>
                  <c:pt idx="11">
                    <c:v>VAR1</c:v>
                  </c:pt>
                  <c:pt idx="12">
                    <c:v>VAR2</c:v>
                  </c:pt>
                  <c:pt idx="13">
                    <c:v>VAR3</c:v>
                  </c:pt>
                  <c:pt idx="14">
                    <c:v>VAR4</c:v>
                  </c:pt>
                  <c:pt idx="15">
                    <c:v>VAR0</c:v>
                  </c:pt>
                  <c:pt idx="16">
                    <c:v>VAR1</c:v>
                  </c:pt>
                  <c:pt idx="17">
                    <c:v>VAR2</c:v>
                  </c:pt>
                  <c:pt idx="18">
                    <c:v>VAR3</c:v>
                  </c:pt>
                  <c:pt idx="19">
                    <c:v>VAR4</c:v>
                  </c:pt>
                </c:lvl>
                <c:lvl>
                  <c:pt idx="0">
                    <c:v> 2015 </c:v>
                  </c:pt>
                  <c:pt idx="5">
                    <c:v> 2030 </c:v>
                  </c:pt>
                  <c:pt idx="10">
                    <c:v> 2040 </c:v>
                  </c:pt>
                  <c:pt idx="15">
                    <c:v> 2050 </c:v>
                  </c:pt>
                </c:lvl>
              </c:multiLvlStrCache>
            </c:multiLvlStrRef>
          </c:cat>
          <c:val>
            <c:numRef>
              <c:f>'Pivot-AllVAR'!$J$11:$J$38</c:f>
              <c:numCache>
                <c:formatCode>General</c:formatCode>
                <c:ptCount val="20"/>
                <c:pt idx="0">
                  <c:v>86.372305576944427</c:v>
                </c:pt>
                <c:pt idx="1">
                  <c:v>85.977862277222201</c:v>
                </c:pt>
                <c:pt idx="2">
                  <c:v>85.795746124722143</c:v>
                </c:pt>
                <c:pt idx="3">
                  <c:v>86.360671455277824</c:v>
                </c:pt>
                <c:pt idx="4">
                  <c:v>85.999676868611118</c:v>
                </c:pt>
                <c:pt idx="5">
                  <c:v>216.69185885888876</c:v>
                </c:pt>
                <c:pt idx="6">
                  <c:v>222.67930554083333</c:v>
                </c:pt>
                <c:pt idx="7">
                  <c:v>224.94095406444438</c:v>
                </c:pt>
                <c:pt idx="8">
                  <c:v>222.87637054027775</c:v>
                </c:pt>
                <c:pt idx="9">
                  <c:v>225.69747709333336</c:v>
                </c:pt>
                <c:pt idx="10">
                  <c:v>331.77454310111028</c:v>
                </c:pt>
                <c:pt idx="11">
                  <c:v>342.68222523527771</c:v>
                </c:pt>
                <c:pt idx="12">
                  <c:v>346.57883443666697</c:v>
                </c:pt>
                <c:pt idx="13">
                  <c:v>339.02310192055546</c:v>
                </c:pt>
                <c:pt idx="14">
                  <c:v>347.93294459083313</c:v>
                </c:pt>
                <c:pt idx="15">
                  <c:v>444.33374397416634</c:v>
                </c:pt>
                <c:pt idx="16">
                  <c:v>460.02731876666655</c:v>
                </c:pt>
                <c:pt idx="17">
                  <c:v>466.30158796305534</c:v>
                </c:pt>
                <c:pt idx="18">
                  <c:v>449.89595153861103</c:v>
                </c:pt>
                <c:pt idx="19">
                  <c:v>463.9282710936111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9D9-40BA-BCD4-03221A95464E}"/>
            </c:ext>
          </c:extLst>
        </c:ser>
        <c:ser>
          <c:idx val="8"/>
          <c:order val="8"/>
          <c:tx>
            <c:strRef>
              <c:f>'Pivot-AllVAR'!$K$8:$K$10</c:f>
              <c:strCache>
                <c:ptCount val="1"/>
                <c:pt idx="0">
                  <c:v>Solar Thermal</c:v>
                </c:pt>
              </c:strCache>
            </c:strRef>
          </c:tx>
          <c:spPr>
            <a:solidFill>
              <a:schemeClr val="accent5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'Pivot-AllVAR'!$A$11:$A$38</c:f>
              <c:multiLvlStrCache>
                <c:ptCount val="20"/>
                <c:lvl>
                  <c:pt idx="0">
                    <c:v>VAR0</c:v>
                  </c:pt>
                  <c:pt idx="1">
                    <c:v>VAR1</c:v>
                  </c:pt>
                  <c:pt idx="2">
                    <c:v>VAR2</c:v>
                  </c:pt>
                  <c:pt idx="3">
                    <c:v>VAR3</c:v>
                  </c:pt>
                  <c:pt idx="4">
                    <c:v>VAR4</c:v>
                  </c:pt>
                  <c:pt idx="5">
                    <c:v>VAR0</c:v>
                  </c:pt>
                  <c:pt idx="6">
                    <c:v>VAR1</c:v>
                  </c:pt>
                  <c:pt idx="7">
                    <c:v>VAR2</c:v>
                  </c:pt>
                  <c:pt idx="8">
                    <c:v>VAR3</c:v>
                  </c:pt>
                  <c:pt idx="9">
                    <c:v>VAR4</c:v>
                  </c:pt>
                  <c:pt idx="10">
                    <c:v>VAR0</c:v>
                  </c:pt>
                  <c:pt idx="11">
                    <c:v>VAR1</c:v>
                  </c:pt>
                  <c:pt idx="12">
                    <c:v>VAR2</c:v>
                  </c:pt>
                  <c:pt idx="13">
                    <c:v>VAR3</c:v>
                  </c:pt>
                  <c:pt idx="14">
                    <c:v>VAR4</c:v>
                  </c:pt>
                  <c:pt idx="15">
                    <c:v>VAR0</c:v>
                  </c:pt>
                  <c:pt idx="16">
                    <c:v>VAR1</c:v>
                  </c:pt>
                  <c:pt idx="17">
                    <c:v>VAR2</c:v>
                  </c:pt>
                  <c:pt idx="18">
                    <c:v>VAR3</c:v>
                  </c:pt>
                  <c:pt idx="19">
                    <c:v>VAR4</c:v>
                  </c:pt>
                </c:lvl>
                <c:lvl>
                  <c:pt idx="0">
                    <c:v> 2015 </c:v>
                  </c:pt>
                  <c:pt idx="5">
                    <c:v> 2030 </c:v>
                  </c:pt>
                  <c:pt idx="10">
                    <c:v> 2040 </c:v>
                  </c:pt>
                  <c:pt idx="15">
                    <c:v> 2050 </c:v>
                  </c:pt>
                </c:lvl>
              </c:multiLvlStrCache>
            </c:multiLvlStrRef>
          </c:cat>
          <c:val>
            <c:numRef>
              <c:f>'Pivot-AllVAR'!$K$11:$K$38</c:f>
              <c:numCache>
                <c:formatCode>General</c:formatCode>
                <c:ptCount val="20"/>
                <c:pt idx="0">
                  <c:v>25.13901432583333</c:v>
                </c:pt>
                <c:pt idx="1">
                  <c:v>25.115689721388886</c:v>
                </c:pt>
                <c:pt idx="2">
                  <c:v>25.095025713333335</c:v>
                </c:pt>
                <c:pt idx="3">
                  <c:v>25.083367178055571</c:v>
                </c:pt>
                <c:pt idx="4">
                  <c:v>25.079172381666663</c:v>
                </c:pt>
                <c:pt idx="5">
                  <c:v>48.660402526666623</c:v>
                </c:pt>
                <c:pt idx="6">
                  <c:v>48.201145168888878</c:v>
                </c:pt>
                <c:pt idx="7">
                  <c:v>47.719004981111119</c:v>
                </c:pt>
                <c:pt idx="8">
                  <c:v>47.588445047777789</c:v>
                </c:pt>
                <c:pt idx="9">
                  <c:v>47.930255120555586</c:v>
                </c:pt>
                <c:pt idx="10">
                  <c:v>66.365282218055469</c:v>
                </c:pt>
                <c:pt idx="11">
                  <c:v>63.174260981666691</c:v>
                </c:pt>
                <c:pt idx="12">
                  <c:v>62.153699758611083</c:v>
                </c:pt>
                <c:pt idx="13">
                  <c:v>59.688198566388891</c:v>
                </c:pt>
                <c:pt idx="14">
                  <c:v>58.679623929722226</c:v>
                </c:pt>
                <c:pt idx="15">
                  <c:v>88.594511957777769</c:v>
                </c:pt>
                <c:pt idx="16">
                  <c:v>82.118178045277759</c:v>
                </c:pt>
                <c:pt idx="17">
                  <c:v>79.417178725277779</c:v>
                </c:pt>
                <c:pt idx="18">
                  <c:v>74.248079597777803</c:v>
                </c:pt>
                <c:pt idx="19">
                  <c:v>72.688387213333357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9D9-40BA-BCD4-03221A95464E}"/>
            </c:ext>
          </c:extLst>
        </c:ser>
        <c:ser>
          <c:idx val="9"/>
          <c:order val="9"/>
          <c:tx>
            <c:strRef>
              <c:f>'Pivot-AllVAR'!$L$8:$L$10</c:f>
              <c:strCache>
                <c:ptCount val="1"/>
                <c:pt idx="0">
                  <c:v>Hydrogen</c:v>
                </c:pt>
              </c:strCache>
            </c:strRef>
          </c:tx>
          <c:spPr>
            <a:solidFill>
              <a:sysClr val="windowText" lastClr="000000"/>
            </a:solidFill>
            <a:ln>
              <a:noFill/>
            </a:ln>
            <a:effectLst/>
          </c:spPr>
          <c:invertIfNegative val="0"/>
          <c:cat>
            <c:multiLvlStrRef>
              <c:f>'Pivot-AllVAR'!$A$11:$A$38</c:f>
              <c:multiLvlStrCache>
                <c:ptCount val="20"/>
                <c:lvl>
                  <c:pt idx="0">
                    <c:v>VAR0</c:v>
                  </c:pt>
                  <c:pt idx="1">
                    <c:v>VAR1</c:v>
                  </c:pt>
                  <c:pt idx="2">
                    <c:v>VAR2</c:v>
                  </c:pt>
                  <c:pt idx="3">
                    <c:v>VAR3</c:v>
                  </c:pt>
                  <c:pt idx="4">
                    <c:v>VAR4</c:v>
                  </c:pt>
                  <c:pt idx="5">
                    <c:v>VAR0</c:v>
                  </c:pt>
                  <c:pt idx="6">
                    <c:v>VAR1</c:v>
                  </c:pt>
                  <c:pt idx="7">
                    <c:v>VAR2</c:v>
                  </c:pt>
                  <c:pt idx="8">
                    <c:v>VAR3</c:v>
                  </c:pt>
                  <c:pt idx="9">
                    <c:v>VAR4</c:v>
                  </c:pt>
                  <c:pt idx="10">
                    <c:v>VAR0</c:v>
                  </c:pt>
                  <c:pt idx="11">
                    <c:v>VAR1</c:v>
                  </c:pt>
                  <c:pt idx="12">
                    <c:v>VAR2</c:v>
                  </c:pt>
                  <c:pt idx="13">
                    <c:v>VAR3</c:v>
                  </c:pt>
                  <c:pt idx="14">
                    <c:v>VAR4</c:v>
                  </c:pt>
                  <c:pt idx="15">
                    <c:v>VAR0</c:v>
                  </c:pt>
                  <c:pt idx="16">
                    <c:v>VAR1</c:v>
                  </c:pt>
                  <c:pt idx="17">
                    <c:v>VAR2</c:v>
                  </c:pt>
                  <c:pt idx="18">
                    <c:v>VAR3</c:v>
                  </c:pt>
                  <c:pt idx="19">
                    <c:v>VAR4</c:v>
                  </c:pt>
                </c:lvl>
                <c:lvl>
                  <c:pt idx="0">
                    <c:v> 2015 </c:v>
                  </c:pt>
                  <c:pt idx="5">
                    <c:v> 2030 </c:v>
                  </c:pt>
                  <c:pt idx="10">
                    <c:v> 2040 </c:v>
                  </c:pt>
                  <c:pt idx="15">
                    <c:v> 2050 </c:v>
                  </c:pt>
                </c:lvl>
              </c:multiLvlStrCache>
            </c:multiLvlStrRef>
          </c:cat>
          <c:val>
            <c:numRef>
              <c:f>'Pivot-AllVAR'!$L$11:$L$38</c:f>
              <c:numCache>
                <c:formatCode>General</c:formatCode>
                <c:ptCount val="20"/>
                <c:pt idx="0">
                  <c:v>4.8793611111111102E-5</c:v>
                </c:pt>
                <c:pt idx="1">
                  <c:v>4.8793611111111102E-5</c:v>
                </c:pt>
                <c:pt idx="2">
                  <c:v>7.3396944444444431E-5</c:v>
                </c:pt>
                <c:pt idx="3">
                  <c:v>4.8793611111111102E-5</c:v>
                </c:pt>
                <c:pt idx="4">
                  <c:v>5.2157222222222207E-5</c:v>
                </c:pt>
                <c:pt idx="5">
                  <c:v>6.6730666666666699E-3</c:v>
                </c:pt>
                <c:pt idx="6">
                  <c:v>4.3780172222222264E-3</c:v>
                </c:pt>
                <c:pt idx="7">
                  <c:v>8.8421483333333412E-3</c:v>
                </c:pt>
                <c:pt idx="8">
                  <c:v>4.6932575000000034E-3</c:v>
                </c:pt>
                <c:pt idx="9">
                  <c:v>4.9957341666666717E-3</c:v>
                </c:pt>
                <c:pt idx="10">
                  <c:v>3.9744164444444424E-2</c:v>
                </c:pt>
                <c:pt idx="11">
                  <c:v>3.8564362777777778E-2</c:v>
                </c:pt>
                <c:pt idx="12">
                  <c:v>3.5959716388888882E-2</c:v>
                </c:pt>
                <c:pt idx="13">
                  <c:v>3.1358191944444454E-2</c:v>
                </c:pt>
                <c:pt idx="14">
                  <c:v>3.1194446388888863E-2</c:v>
                </c:pt>
                <c:pt idx="15">
                  <c:v>0.11372587500000003</c:v>
                </c:pt>
                <c:pt idx="16">
                  <c:v>0.12791250694444453</c:v>
                </c:pt>
                <c:pt idx="17">
                  <c:v>0.13829544277777772</c:v>
                </c:pt>
                <c:pt idx="18">
                  <c:v>0.14841171388888896</c:v>
                </c:pt>
                <c:pt idx="19">
                  <c:v>0.14832459805555565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9D9-40BA-BCD4-03221A9546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1215079760"/>
        <c:axId val="1215077792"/>
      </c:barChart>
      <c:catAx>
        <c:axId val="1215079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15077792"/>
        <c:crosses val="autoZero"/>
        <c:auto val="1"/>
        <c:lblAlgn val="ctr"/>
        <c:lblOffset val="100"/>
        <c:noMultiLvlLbl val="0"/>
      </c:catAx>
      <c:valAx>
        <c:axId val="1215077792"/>
        <c:scaling>
          <c:orientation val="minMax"/>
          <c:max val="3500"/>
        </c:scaling>
        <c:delete val="0"/>
        <c:axPos val="l"/>
        <c:majorGridlines>
          <c:spPr>
            <a:ln w="3175" cap="flat" cmpd="sng" algn="ctr">
              <a:solidFill>
                <a:sysClr val="windowText" lastClr="000000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Final Heating Energy Demand (TWh)</a:t>
                </a:r>
              </a:p>
            </c:rich>
          </c:tx>
          <c:layout>
            <c:manualLayout>
              <c:xMode val="edge"/>
              <c:yMode val="edge"/>
              <c:x val="5.4320854944326499E-3"/>
              <c:y val="6.3345658855167131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15079760"/>
        <c:crosses val="autoZero"/>
        <c:crossBetween val="between"/>
      </c:valAx>
      <c:spPr>
        <a:noFill/>
        <a:ln w="3175">
          <a:solidFill>
            <a:sysClr val="windowText" lastClr="000000"/>
          </a:solidFill>
        </a:ln>
        <a:effectLst/>
      </c:spPr>
    </c:plotArea>
    <c:legend>
      <c:legendPos val="b"/>
      <c:layout>
        <c:manualLayout>
          <c:xMode val="edge"/>
          <c:yMode val="edge"/>
          <c:x val="0.11631112663818047"/>
          <c:y val="0.82998895505186321"/>
          <c:w val="0.85611476893033422"/>
          <c:h val="0.14866548213599692"/>
        </c:manualLayout>
      </c:layout>
      <c:overlay val="0"/>
      <c:spPr>
        <a:noFill/>
        <a:ln w="3175">
          <a:solidFill>
            <a:sysClr val="windowText" lastClr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317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C84E4-D240-40B0-9527-25E993A4B3C1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1461A7-9BDD-4294-896D-BDCFC60CD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118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461A7-9BDD-4294-896D-BDCFC60CD9A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482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461A7-9BDD-4294-896D-BDCFC60CD9A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218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461A7-9BDD-4294-896D-BDCFC60CD9A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054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461A7-9BDD-4294-896D-BDCFC60CD9A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801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461A7-9BDD-4294-896D-BDCFC60CD9A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988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461A7-9BDD-4294-896D-BDCFC60CD9A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459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461A7-9BDD-4294-896D-BDCFC60CD9A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472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461A7-9BDD-4294-896D-BDCFC60CD9A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10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461A7-9BDD-4294-896D-BDCFC60CD9A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60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461A7-9BDD-4294-896D-BDCFC60CD9A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504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461A7-9BDD-4294-896D-BDCFC60CD9A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8272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461A7-9BDD-4294-896D-BDCFC60CD9A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246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2300" y="1773238"/>
            <a:ext cx="10944000" cy="6476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DE" noProof="0" dirty="0" smtClean="0"/>
          </a:p>
        </p:txBody>
      </p:sp>
      <p:sp>
        <p:nvSpPr>
          <p:cNvPr id="4" name="Line 13"/>
          <p:cNvSpPr>
            <a:spLocks noChangeShapeType="1"/>
          </p:cNvSpPr>
          <p:nvPr/>
        </p:nvSpPr>
        <p:spPr bwMode="auto">
          <a:xfrm>
            <a:off x="622300" y="2492870"/>
            <a:ext cx="109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800"/>
          </a:p>
        </p:txBody>
      </p:sp>
      <p:sp>
        <p:nvSpPr>
          <p:cNvPr id="5" name="Bildplatzhalter 2"/>
          <p:cNvSpPr>
            <a:spLocks noGrp="1"/>
          </p:cNvSpPr>
          <p:nvPr>
            <p:ph type="pic" sz="quarter" idx="10"/>
          </p:nvPr>
        </p:nvSpPr>
        <p:spPr>
          <a:xfrm>
            <a:off x="625700" y="2636890"/>
            <a:ext cx="10944000" cy="338447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e-DE" dirty="0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 flipV="1">
            <a:off x="622300" y="404813"/>
            <a:ext cx="109440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80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2300" y="476823"/>
            <a:ext cx="10944000" cy="1008140"/>
          </a:xfrm>
          <a:noFill/>
        </p:spPr>
        <p:txBody>
          <a:bodyPr/>
          <a:lstStyle>
            <a:lvl1pPr marL="0" indent="0">
              <a:defRPr sz="3200" cap="all" baseline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de-DE" noProof="0" dirty="0" smtClean="0"/>
          </a:p>
        </p:txBody>
      </p:sp>
    </p:spTree>
    <p:extLst>
      <p:ext uri="{BB962C8B-B14F-4D97-AF65-F5344CB8AC3E}">
        <p14:creationId xmlns:p14="http://schemas.microsoft.com/office/powerpoint/2010/main" val="4150098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numerie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14400" y="1728000"/>
            <a:ext cx="10963200" cy="4140000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rgbClr val="007A87"/>
              </a:buClr>
              <a:buFont typeface="+mj-lt"/>
              <a:buAutoNum type="arabicPeriod"/>
              <a:defRPr>
                <a:latin typeface="Frutiger LT Com 45 Light" pitchFamily="34" charset="0"/>
              </a:defRPr>
            </a:lvl1pPr>
            <a:lvl2pPr marL="625475" indent="-263525">
              <a:buClr>
                <a:schemeClr val="accent3"/>
              </a:buClr>
              <a:buFont typeface="+mj-lt"/>
              <a:buAutoNum type="arabicPeriod"/>
              <a:defRPr>
                <a:latin typeface="Frutiger LT Com 45 Light" pitchFamily="34" charset="0"/>
              </a:defRPr>
            </a:lvl2pPr>
            <a:lvl3pPr marL="898525" indent="-269875">
              <a:buClr>
                <a:schemeClr val="accent3"/>
              </a:buClr>
              <a:buFont typeface="+mj-lt"/>
              <a:buAutoNum type="arabicPeriod"/>
              <a:defRPr>
                <a:latin typeface="Frutiger LT Com 45 Light" pitchFamily="34" charset="0"/>
              </a:defRPr>
            </a:lvl3pPr>
            <a:lvl4pPr marL="1165225" indent="-269875">
              <a:buClr>
                <a:schemeClr val="accent3"/>
              </a:buClr>
              <a:buFont typeface="+mj-lt"/>
              <a:buAutoNum type="arabicPeriod"/>
              <a:defRPr/>
            </a:lvl4pPr>
            <a:lvl5pPr marL="1431925" indent="-266700">
              <a:buClr>
                <a:schemeClr val="accent3"/>
              </a:buClr>
              <a:buFont typeface="+mj-lt"/>
              <a:buAutoNum type="arabicPeriod"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cxnSp>
        <p:nvCxnSpPr>
          <p:cNvPr id="5" name="Gerade Verbindung 4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839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09600" y="1728000"/>
            <a:ext cx="5232000" cy="414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>
                <a:srgbClr val="007A87"/>
              </a:buClr>
              <a:buFont typeface="Wingdings" pitchFamily="2" charset="2"/>
              <a:buNone/>
              <a:defRPr>
                <a:latin typeface="Frutiger LT Com 45 Light" pitchFamily="34" charset="0"/>
              </a:defRPr>
            </a:lvl1pPr>
            <a:lvl2pPr marL="358775" indent="-358775">
              <a:buClr>
                <a:srgbClr val="007A87"/>
              </a:buClr>
              <a:buSzPct val="120000"/>
              <a:defRPr>
                <a:latin typeface="Frutiger LT Com 45 Light" pitchFamily="34" charset="0"/>
              </a:defRPr>
            </a:lvl2pPr>
            <a:lvl3pPr marL="62547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 marL="898525" indent="-27305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 marL="116522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4" name="Inhaltsplatzhalter 8"/>
          <p:cNvSpPr>
            <a:spLocks noGrp="1"/>
          </p:cNvSpPr>
          <p:nvPr>
            <p:ph sz="quarter" idx="12"/>
          </p:nvPr>
        </p:nvSpPr>
        <p:spPr>
          <a:xfrm>
            <a:off x="6331200" y="1753200"/>
            <a:ext cx="5232000" cy="414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>
                <a:srgbClr val="007A87"/>
              </a:buClr>
              <a:buFont typeface="Wingdings" pitchFamily="2" charset="2"/>
              <a:buNone/>
              <a:tabLst>
                <a:tab pos="0" algn="l"/>
              </a:tabLst>
              <a:defRPr>
                <a:latin typeface="Frutiger LT Com 45 Light" pitchFamily="34" charset="0"/>
              </a:defRPr>
            </a:lvl1pPr>
            <a:lvl2pPr marL="358775" indent="-358775">
              <a:buClr>
                <a:srgbClr val="007A87"/>
              </a:buClr>
              <a:buSzPct val="120000"/>
              <a:defRPr>
                <a:latin typeface="Frutiger LT Com 45 Light" pitchFamily="34" charset="0"/>
              </a:defRPr>
            </a:lvl2pPr>
            <a:lvl3pPr marL="62547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 marL="898525" indent="-27305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 marL="116522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9641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Bild-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09600" y="1728000"/>
            <a:ext cx="2640000" cy="198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2"/>
          </p:nvPr>
        </p:nvSpPr>
        <p:spPr>
          <a:xfrm>
            <a:off x="609600" y="3888000"/>
            <a:ext cx="2640000" cy="198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3"/>
          </p:nvPr>
        </p:nvSpPr>
        <p:spPr>
          <a:xfrm>
            <a:off x="3456000" y="1728000"/>
            <a:ext cx="8107200" cy="41400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Frutiger LT Com 45 Light" pitchFamily="34" charset="0"/>
              </a:defRPr>
            </a:lvl1pPr>
            <a:lvl2pPr marL="358775" indent="-358775">
              <a:buSzPct val="120000"/>
              <a:defRPr>
                <a:latin typeface="Frutiger LT Com 45 Light" pitchFamily="34" charset="0"/>
              </a:defRPr>
            </a:lvl2pPr>
            <a:lvl3pPr marL="62547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 marL="898525" indent="-27305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 marL="116522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cxnSp>
        <p:nvCxnSpPr>
          <p:cNvPr id="8" name="Gerade Verbindung 7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6666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Bild-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8942400" y="1728000"/>
            <a:ext cx="2640000" cy="198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2"/>
          </p:nvPr>
        </p:nvSpPr>
        <p:spPr>
          <a:xfrm>
            <a:off x="8942400" y="3888000"/>
            <a:ext cx="2640000" cy="198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3"/>
          </p:nvPr>
        </p:nvSpPr>
        <p:spPr>
          <a:xfrm>
            <a:off x="614400" y="1728000"/>
            <a:ext cx="8107200" cy="41400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Frutiger LT Com 45 Light" pitchFamily="34" charset="0"/>
              </a:defRPr>
            </a:lvl1pPr>
            <a:lvl2pPr marL="358775" indent="-358775">
              <a:buSzPct val="120000"/>
              <a:defRPr>
                <a:latin typeface="Frutiger LT Com 45 Light" pitchFamily="34" charset="0"/>
              </a:defRPr>
            </a:lvl2pPr>
            <a:lvl3pPr marL="62547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 marL="898525" indent="-27305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 marL="116522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cxnSp>
        <p:nvCxnSpPr>
          <p:cNvPr id="8" name="Gerade Verbindung 7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44581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14400" y="1728000"/>
            <a:ext cx="10968000" cy="414000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cxnSp>
        <p:nvCxnSpPr>
          <p:cNvPr id="5" name="Gerade Verbindung 4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276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Fluss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flussdiagramm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1" y="1728000"/>
            <a:ext cx="10963767" cy="4138842"/>
          </a:xfrm>
          <a:prstGeom prst="rect">
            <a:avLst/>
          </a:prstGeom>
        </p:spPr>
      </p:pic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811200" y="1836000"/>
            <a:ext cx="2400000" cy="37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>
                <a:latin typeface="Frutiger LT Com 45 Light" pitchFamily="34" charset="0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8976000" y="1836000"/>
            <a:ext cx="2400000" cy="37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>
                <a:latin typeface="Frutiger LT Com 45 Light" pitchFamily="34" charset="0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platzhalter 5"/>
          <p:cNvSpPr>
            <a:spLocks noGrp="1"/>
          </p:cNvSpPr>
          <p:nvPr>
            <p:ph type="body" sz="quarter" idx="14"/>
          </p:nvPr>
        </p:nvSpPr>
        <p:spPr>
          <a:xfrm>
            <a:off x="4824000" y="1836000"/>
            <a:ext cx="2400000" cy="37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 baseline="0">
                <a:latin typeface="Frutiger LT Com 45 Light" pitchFamily="34" charset="0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cxnSp>
        <p:nvCxnSpPr>
          <p:cNvPr id="7" name="Gerade Verbindung 6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5880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fik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4538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E3314-FE53-4ABB-8E4A-9127967E4F8B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08.09.2021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1D20-F159-4D06-9D21-36CE961D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055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2300" y="1773238"/>
            <a:ext cx="10944000" cy="6476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DE" noProof="0" dirty="0" smtClean="0"/>
          </a:p>
        </p:txBody>
      </p:sp>
      <p:sp>
        <p:nvSpPr>
          <p:cNvPr id="4" name="Line 13"/>
          <p:cNvSpPr>
            <a:spLocks noChangeShapeType="1"/>
          </p:cNvSpPr>
          <p:nvPr/>
        </p:nvSpPr>
        <p:spPr bwMode="auto">
          <a:xfrm>
            <a:off x="622300" y="2492870"/>
            <a:ext cx="109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" name="Bildplatzhalter 2"/>
          <p:cNvSpPr>
            <a:spLocks noGrp="1"/>
          </p:cNvSpPr>
          <p:nvPr>
            <p:ph type="pic" sz="quarter" idx="10"/>
          </p:nvPr>
        </p:nvSpPr>
        <p:spPr>
          <a:xfrm>
            <a:off x="625700" y="2636890"/>
            <a:ext cx="10944000" cy="338447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e-DE" dirty="0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 flipV="1">
            <a:off x="622300" y="404813"/>
            <a:ext cx="109440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2300" y="476823"/>
            <a:ext cx="10944000" cy="1008140"/>
          </a:xfrm>
          <a:noFill/>
        </p:spPr>
        <p:txBody>
          <a:bodyPr/>
          <a:lstStyle>
            <a:lvl1pPr marL="0" indent="0">
              <a:defRPr sz="3200" cap="all" baseline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de-DE" noProof="0" dirty="0" smtClean="0"/>
          </a:p>
        </p:txBody>
      </p:sp>
    </p:spTree>
    <p:extLst>
      <p:ext uri="{BB962C8B-B14F-4D97-AF65-F5344CB8AC3E}">
        <p14:creationId xmlns:p14="http://schemas.microsoft.com/office/powerpoint/2010/main" val="2438302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4" name="Line 12"/>
          <p:cNvSpPr>
            <a:spLocks noChangeShapeType="1"/>
          </p:cNvSpPr>
          <p:nvPr/>
        </p:nvSpPr>
        <p:spPr bwMode="auto">
          <a:xfrm flipV="1">
            <a:off x="622300" y="406800"/>
            <a:ext cx="109440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622300" y="2492870"/>
            <a:ext cx="109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607484" y="6433201"/>
            <a:ext cx="1200149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sz="800" dirty="0">
                <a:solidFill>
                  <a:schemeClr val="bg2"/>
                </a:solidFill>
              </a:rPr>
              <a:t>© Fraunhofer </a:t>
            </a:r>
            <a:r>
              <a:rPr lang="de-DE" sz="800" dirty="0" smtClean="0">
                <a:solidFill>
                  <a:schemeClr val="bg2"/>
                </a:solidFill>
              </a:rPr>
              <a:t>ISI</a:t>
            </a:r>
            <a:endParaRPr lang="de-DE" sz="800" dirty="0">
              <a:solidFill>
                <a:schemeClr val="bg2"/>
              </a:solidFill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625700" y="6165380"/>
            <a:ext cx="10944000" cy="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2300" y="476823"/>
            <a:ext cx="10944000" cy="1008140"/>
          </a:xfrm>
          <a:noFill/>
        </p:spPr>
        <p:txBody>
          <a:bodyPr/>
          <a:lstStyle>
            <a:lvl1pPr marL="0" indent="0">
              <a:defRPr sz="3200" b="0" cap="all" spc="300" baseline="0">
                <a:latin typeface="+mn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de-DE" noProof="0" dirty="0" smtClean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2300" y="1773238"/>
            <a:ext cx="10944000" cy="64762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DE" noProof="0" dirty="0" smtClean="0"/>
          </a:p>
        </p:txBody>
      </p:sp>
      <p:pic>
        <p:nvPicPr>
          <p:cNvPr id="15" name="Grafik 14" descr="Logo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5598" y="3429001"/>
            <a:ext cx="5760805" cy="1182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760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4" name="Line 12"/>
          <p:cNvSpPr>
            <a:spLocks noChangeShapeType="1"/>
          </p:cNvSpPr>
          <p:nvPr/>
        </p:nvSpPr>
        <p:spPr bwMode="auto">
          <a:xfrm flipV="1">
            <a:off x="622300" y="406800"/>
            <a:ext cx="109440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800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622300" y="2492870"/>
            <a:ext cx="109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800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607484" y="6433201"/>
            <a:ext cx="1200149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sz="800" dirty="0">
                <a:solidFill>
                  <a:schemeClr val="bg2"/>
                </a:solidFill>
              </a:rPr>
              <a:t>© Fraunhofer </a:t>
            </a:r>
            <a:r>
              <a:rPr lang="de-DE" sz="800" dirty="0" smtClean="0">
                <a:solidFill>
                  <a:schemeClr val="bg2"/>
                </a:solidFill>
              </a:rPr>
              <a:t>ISI</a:t>
            </a:r>
            <a:endParaRPr lang="de-DE" sz="800" dirty="0">
              <a:solidFill>
                <a:schemeClr val="bg2"/>
              </a:solidFill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625700" y="6165380"/>
            <a:ext cx="10944000" cy="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80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2300" y="476823"/>
            <a:ext cx="10944000" cy="1008140"/>
          </a:xfrm>
          <a:noFill/>
        </p:spPr>
        <p:txBody>
          <a:bodyPr/>
          <a:lstStyle>
            <a:lvl1pPr marL="0" indent="0">
              <a:defRPr sz="3200" b="0" cap="all" spc="300" baseline="0">
                <a:latin typeface="+mn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de-DE" noProof="0" dirty="0" smtClean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2300" y="1773238"/>
            <a:ext cx="10944000" cy="64762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DE" noProof="0" dirty="0" smtClean="0"/>
          </a:p>
        </p:txBody>
      </p:sp>
      <p:pic>
        <p:nvPicPr>
          <p:cNvPr id="15" name="Grafik 14" descr="Logo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5598" y="3429001"/>
            <a:ext cx="5760805" cy="1182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064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2300" y="476823"/>
            <a:ext cx="10944000" cy="1007908"/>
          </a:xfrm>
        </p:spPr>
        <p:txBody>
          <a:bodyPr/>
          <a:lstStyle>
            <a:lvl1pPr marL="0" indent="0">
              <a:defRPr sz="3200" cap="all" baseline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de-DE" noProof="0" dirty="0" smtClean="0"/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 flipV="1">
            <a:off x="622300" y="406800"/>
            <a:ext cx="109440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624000" y="1558800"/>
            <a:ext cx="109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622301" y="1773238"/>
            <a:ext cx="10945700" cy="4248150"/>
          </a:xfrm>
        </p:spPr>
        <p:txBody>
          <a:bodyPr/>
          <a:lstStyle>
            <a:lvl1pPr marL="360000" indent="-360000">
              <a:buFont typeface="Wingdings" pitchFamily="2" charset="2"/>
              <a:buChar char="n"/>
              <a:defRPr/>
            </a:lvl1pPr>
            <a:lvl2pPr marL="720000" indent="-360000">
              <a:buFont typeface="Wingdings" pitchFamily="2" charset="2"/>
              <a:buChar char="n"/>
              <a:defRPr/>
            </a:lvl2pPr>
            <a:lvl3pPr marL="1080000">
              <a:defRPr/>
            </a:lvl3pPr>
            <a:lvl4pPr marL="1440000">
              <a:defRPr/>
            </a:lvl4pPr>
            <a:lvl5pPr marL="1800000" indent="-360000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636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2300" y="334800"/>
            <a:ext cx="10944000" cy="369332"/>
          </a:xfrm>
        </p:spPr>
        <p:txBody>
          <a:bodyPr wrap="square">
            <a:spAutoFit/>
          </a:bodyPr>
          <a:lstStyle>
            <a:lvl1pPr marL="0" indent="0" defTabSz="504000">
              <a:defRPr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2300" y="1773238"/>
            <a:ext cx="10944000" cy="42481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4" name="Line 13"/>
          <p:cNvSpPr>
            <a:spLocks noChangeShapeType="1"/>
          </p:cNvSpPr>
          <p:nvPr/>
        </p:nvSpPr>
        <p:spPr bwMode="auto">
          <a:xfrm>
            <a:off x="622300" y="836712"/>
            <a:ext cx="10944000" cy="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746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1957-C74E-4149-BFA5-641F1D2B9044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08.09.2021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1D20-F159-4D06-9D21-36CE961D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663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2300" y="1773238"/>
            <a:ext cx="10944000" cy="6476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DE" noProof="0" dirty="0" smtClean="0"/>
          </a:p>
        </p:txBody>
      </p:sp>
      <p:sp>
        <p:nvSpPr>
          <p:cNvPr id="4" name="Line 13"/>
          <p:cNvSpPr>
            <a:spLocks noChangeShapeType="1"/>
          </p:cNvSpPr>
          <p:nvPr/>
        </p:nvSpPr>
        <p:spPr bwMode="auto">
          <a:xfrm>
            <a:off x="622300" y="2492870"/>
            <a:ext cx="109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" name="Bildplatzhalter 2"/>
          <p:cNvSpPr>
            <a:spLocks noGrp="1"/>
          </p:cNvSpPr>
          <p:nvPr>
            <p:ph type="pic" sz="quarter" idx="10"/>
          </p:nvPr>
        </p:nvSpPr>
        <p:spPr>
          <a:xfrm>
            <a:off x="625700" y="2636890"/>
            <a:ext cx="10944000" cy="338447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e-DE" dirty="0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 flipV="1">
            <a:off x="622300" y="404813"/>
            <a:ext cx="109440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2300" y="476823"/>
            <a:ext cx="10944000" cy="1008140"/>
          </a:xfrm>
          <a:noFill/>
        </p:spPr>
        <p:txBody>
          <a:bodyPr/>
          <a:lstStyle>
            <a:lvl1pPr marL="0" indent="0">
              <a:defRPr sz="3200" cap="all" baseline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de-DE" noProof="0" dirty="0" smtClean="0"/>
          </a:p>
        </p:txBody>
      </p:sp>
    </p:spTree>
    <p:extLst>
      <p:ext uri="{BB962C8B-B14F-4D97-AF65-F5344CB8AC3E}">
        <p14:creationId xmlns:p14="http://schemas.microsoft.com/office/powerpoint/2010/main" val="4088064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4" name="Line 12"/>
          <p:cNvSpPr>
            <a:spLocks noChangeShapeType="1"/>
          </p:cNvSpPr>
          <p:nvPr/>
        </p:nvSpPr>
        <p:spPr bwMode="auto">
          <a:xfrm flipV="1">
            <a:off x="622300" y="406800"/>
            <a:ext cx="109440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622300" y="2492870"/>
            <a:ext cx="109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607484" y="6433201"/>
            <a:ext cx="1200149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sz="800" dirty="0">
                <a:solidFill>
                  <a:schemeClr val="bg2"/>
                </a:solidFill>
              </a:rPr>
              <a:t>© Fraunhofer </a:t>
            </a:r>
            <a:r>
              <a:rPr lang="de-DE" sz="800" dirty="0" smtClean="0">
                <a:solidFill>
                  <a:schemeClr val="bg2"/>
                </a:solidFill>
              </a:rPr>
              <a:t>ISI</a:t>
            </a:r>
            <a:endParaRPr lang="de-DE" sz="800" dirty="0">
              <a:solidFill>
                <a:schemeClr val="bg2"/>
              </a:solidFill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625700" y="6165380"/>
            <a:ext cx="10944000" cy="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2300" y="476823"/>
            <a:ext cx="10944000" cy="1008140"/>
          </a:xfrm>
          <a:noFill/>
        </p:spPr>
        <p:txBody>
          <a:bodyPr/>
          <a:lstStyle>
            <a:lvl1pPr marL="0" indent="0">
              <a:defRPr sz="3200" b="0" cap="all" spc="300" baseline="0">
                <a:latin typeface="+mn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de-DE" noProof="0" dirty="0" smtClean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2300" y="1773238"/>
            <a:ext cx="10944000" cy="64762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DE" noProof="0" dirty="0" smtClean="0"/>
          </a:p>
        </p:txBody>
      </p:sp>
      <p:pic>
        <p:nvPicPr>
          <p:cNvPr id="15" name="Grafik 14" descr="Logo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5598" y="3429001"/>
            <a:ext cx="5760805" cy="1182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251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2300" y="476823"/>
            <a:ext cx="10944000" cy="1007908"/>
          </a:xfrm>
        </p:spPr>
        <p:txBody>
          <a:bodyPr/>
          <a:lstStyle>
            <a:lvl1pPr marL="0" indent="0">
              <a:defRPr sz="3200" cap="all" baseline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de-DE" noProof="0" dirty="0" smtClean="0"/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 flipV="1">
            <a:off x="622300" y="406800"/>
            <a:ext cx="109440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624000" y="1558800"/>
            <a:ext cx="109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622301" y="1773238"/>
            <a:ext cx="10945700" cy="4248150"/>
          </a:xfrm>
        </p:spPr>
        <p:txBody>
          <a:bodyPr/>
          <a:lstStyle>
            <a:lvl1pPr marL="360000" indent="-360000">
              <a:buFont typeface="Wingdings" pitchFamily="2" charset="2"/>
              <a:buChar char="n"/>
              <a:defRPr/>
            </a:lvl1pPr>
            <a:lvl2pPr marL="720000" indent="-360000">
              <a:buFont typeface="Wingdings" pitchFamily="2" charset="2"/>
              <a:buChar char="n"/>
              <a:defRPr/>
            </a:lvl2pPr>
            <a:lvl3pPr marL="1080000">
              <a:defRPr/>
            </a:lvl3pPr>
            <a:lvl4pPr marL="1440000">
              <a:defRPr/>
            </a:lvl4pPr>
            <a:lvl5pPr marL="1800000" indent="-360000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83991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2300" y="334800"/>
            <a:ext cx="10944000" cy="369332"/>
          </a:xfrm>
        </p:spPr>
        <p:txBody>
          <a:bodyPr wrap="square">
            <a:spAutoFit/>
          </a:bodyPr>
          <a:lstStyle>
            <a:lvl1pPr marL="0" indent="0" defTabSz="504000">
              <a:defRPr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2300" y="1773238"/>
            <a:ext cx="10944000" cy="42481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4" name="Line 13"/>
          <p:cNvSpPr>
            <a:spLocks noChangeShapeType="1"/>
          </p:cNvSpPr>
          <p:nvPr/>
        </p:nvSpPr>
        <p:spPr bwMode="auto">
          <a:xfrm>
            <a:off x="622300" y="836712"/>
            <a:ext cx="10944000" cy="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27626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8AB0-7538-4199-900D-590B47E74192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08.09.2021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1D20-F159-4D06-9D21-36CE961D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2605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2300" y="1773238"/>
            <a:ext cx="10944000" cy="6476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DE" noProof="0" dirty="0" smtClean="0"/>
          </a:p>
        </p:txBody>
      </p:sp>
      <p:sp>
        <p:nvSpPr>
          <p:cNvPr id="4" name="Line 13"/>
          <p:cNvSpPr>
            <a:spLocks noChangeShapeType="1"/>
          </p:cNvSpPr>
          <p:nvPr/>
        </p:nvSpPr>
        <p:spPr bwMode="auto">
          <a:xfrm>
            <a:off x="622300" y="2492870"/>
            <a:ext cx="109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" name="Bildplatzhalter 2"/>
          <p:cNvSpPr>
            <a:spLocks noGrp="1"/>
          </p:cNvSpPr>
          <p:nvPr>
            <p:ph type="pic" sz="quarter" idx="10"/>
          </p:nvPr>
        </p:nvSpPr>
        <p:spPr>
          <a:xfrm>
            <a:off x="625700" y="2636890"/>
            <a:ext cx="10944000" cy="338447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e-DE" dirty="0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 flipV="1">
            <a:off x="622300" y="404813"/>
            <a:ext cx="109440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2300" y="476823"/>
            <a:ext cx="10944000" cy="1008140"/>
          </a:xfrm>
          <a:noFill/>
        </p:spPr>
        <p:txBody>
          <a:bodyPr/>
          <a:lstStyle>
            <a:lvl1pPr marL="0" indent="0">
              <a:defRPr sz="3200" cap="all" baseline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de-DE" noProof="0" dirty="0" smtClean="0"/>
          </a:p>
        </p:txBody>
      </p:sp>
    </p:spTree>
    <p:extLst>
      <p:ext uri="{BB962C8B-B14F-4D97-AF65-F5344CB8AC3E}">
        <p14:creationId xmlns:p14="http://schemas.microsoft.com/office/powerpoint/2010/main" val="1594786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4" name="Line 12"/>
          <p:cNvSpPr>
            <a:spLocks noChangeShapeType="1"/>
          </p:cNvSpPr>
          <p:nvPr/>
        </p:nvSpPr>
        <p:spPr bwMode="auto">
          <a:xfrm flipV="1">
            <a:off x="622300" y="406800"/>
            <a:ext cx="109440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622300" y="2492870"/>
            <a:ext cx="109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607484" y="6433201"/>
            <a:ext cx="1200149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sz="800" dirty="0">
                <a:solidFill>
                  <a:schemeClr val="bg2"/>
                </a:solidFill>
              </a:rPr>
              <a:t>© Fraunhofer </a:t>
            </a:r>
            <a:r>
              <a:rPr lang="de-DE" sz="800" dirty="0" smtClean="0">
                <a:solidFill>
                  <a:schemeClr val="bg2"/>
                </a:solidFill>
              </a:rPr>
              <a:t>ISI</a:t>
            </a:r>
            <a:endParaRPr lang="de-DE" sz="800" dirty="0">
              <a:solidFill>
                <a:schemeClr val="bg2"/>
              </a:solidFill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625700" y="6165380"/>
            <a:ext cx="10944000" cy="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2300" y="476823"/>
            <a:ext cx="10944000" cy="1008140"/>
          </a:xfrm>
          <a:noFill/>
        </p:spPr>
        <p:txBody>
          <a:bodyPr/>
          <a:lstStyle>
            <a:lvl1pPr marL="0" indent="0">
              <a:defRPr sz="3200" b="0" cap="all" spc="300" baseline="0">
                <a:latin typeface="+mn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de-DE" noProof="0" dirty="0" smtClean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2300" y="1773238"/>
            <a:ext cx="10944000" cy="64762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DE" noProof="0" dirty="0" smtClean="0"/>
          </a:p>
        </p:txBody>
      </p:sp>
      <p:pic>
        <p:nvPicPr>
          <p:cNvPr id="15" name="Grafik 14" descr="Logo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5598" y="3429001"/>
            <a:ext cx="5760805" cy="1182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109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2300" y="476823"/>
            <a:ext cx="10944000" cy="1007908"/>
          </a:xfrm>
        </p:spPr>
        <p:txBody>
          <a:bodyPr/>
          <a:lstStyle>
            <a:lvl1pPr marL="0" indent="0">
              <a:defRPr sz="3200" cap="all" baseline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de-DE" noProof="0" dirty="0" smtClean="0"/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 flipV="1">
            <a:off x="622300" y="406800"/>
            <a:ext cx="109440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80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624000" y="1558800"/>
            <a:ext cx="109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800"/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622301" y="1773238"/>
            <a:ext cx="10945700" cy="4248150"/>
          </a:xfrm>
        </p:spPr>
        <p:txBody>
          <a:bodyPr/>
          <a:lstStyle>
            <a:lvl1pPr marL="360000" indent="-360000">
              <a:buFont typeface="Wingdings" pitchFamily="2" charset="2"/>
              <a:buChar char="n"/>
              <a:defRPr/>
            </a:lvl1pPr>
            <a:lvl2pPr marL="720000" indent="-360000">
              <a:buFont typeface="Wingdings" pitchFamily="2" charset="2"/>
              <a:buChar char="n"/>
              <a:defRPr/>
            </a:lvl2pPr>
            <a:lvl3pPr marL="1080000">
              <a:defRPr/>
            </a:lvl3pPr>
            <a:lvl4pPr marL="1440000">
              <a:defRPr/>
            </a:lvl4pPr>
            <a:lvl5pPr marL="1800000" indent="-360000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983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2300" y="476823"/>
            <a:ext cx="10944000" cy="1007908"/>
          </a:xfrm>
        </p:spPr>
        <p:txBody>
          <a:bodyPr/>
          <a:lstStyle>
            <a:lvl1pPr marL="0" indent="0">
              <a:defRPr sz="3200" cap="all" baseline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de-DE" noProof="0" dirty="0" smtClean="0"/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 flipV="1">
            <a:off x="622300" y="406800"/>
            <a:ext cx="109440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624000" y="1558800"/>
            <a:ext cx="109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622301" y="1773238"/>
            <a:ext cx="10945700" cy="4248150"/>
          </a:xfrm>
        </p:spPr>
        <p:txBody>
          <a:bodyPr/>
          <a:lstStyle>
            <a:lvl1pPr marL="360000" indent="-360000">
              <a:buFont typeface="Wingdings" pitchFamily="2" charset="2"/>
              <a:buChar char="n"/>
              <a:defRPr/>
            </a:lvl1pPr>
            <a:lvl2pPr marL="720000" indent="-360000">
              <a:buFont typeface="Wingdings" pitchFamily="2" charset="2"/>
              <a:buChar char="n"/>
              <a:defRPr/>
            </a:lvl2pPr>
            <a:lvl3pPr marL="1080000">
              <a:defRPr/>
            </a:lvl3pPr>
            <a:lvl4pPr marL="1440000">
              <a:defRPr/>
            </a:lvl4pPr>
            <a:lvl5pPr marL="1800000" indent="-360000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13658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2300" y="334800"/>
            <a:ext cx="10944000" cy="369332"/>
          </a:xfrm>
        </p:spPr>
        <p:txBody>
          <a:bodyPr wrap="square">
            <a:spAutoFit/>
          </a:bodyPr>
          <a:lstStyle>
            <a:lvl1pPr marL="0" indent="0" defTabSz="504000">
              <a:defRPr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2300" y="1773238"/>
            <a:ext cx="10944000" cy="42481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4" name="Line 13"/>
          <p:cNvSpPr>
            <a:spLocks noChangeShapeType="1"/>
          </p:cNvSpPr>
          <p:nvPr/>
        </p:nvSpPr>
        <p:spPr bwMode="auto">
          <a:xfrm>
            <a:off x="622300" y="836712"/>
            <a:ext cx="10944000" cy="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0092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9EA8-9991-46BE-81F1-42C5CB71E4EA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08.09.2021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1D20-F159-4D06-9D21-36CE961D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3438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14400" y="1573200"/>
            <a:ext cx="10963200" cy="54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800" spc="300" baseline="0">
                <a:solidFill>
                  <a:srgbClr val="007A87"/>
                </a:solidFill>
              </a:defRPr>
            </a:lvl1pPr>
          </a:lstStyle>
          <a:p>
            <a:pPr lvl="0"/>
            <a:r>
              <a:rPr lang="de-DE" dirty="0" smtClean="0"/>
              <a:t>Master-Untertitelformat bearbeiten</a:t>
            </a:r>
            <a:endParaRPr lang="de-DE" dirty="0"/>
          </a:p>
        </p:txBody>
      </p:sp>
      <p:cxnSp>
        <p:nvCxnSpPr>
          <p:cNvPr id="12" name="Gerade Verbindung 11"/>
          <p:cNvCxnSpPr/>
          <p:nvPr/>
        </p:nvCxnSpPr>
        <p:spPr>
          <a:xfrm>
            <a:off x="614400" y="25164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614400" y="26208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ildplatzhalter 14"/>
          <p:cNvSpPr>
            <a:spLocks noGrp="1"/>
          </p:cNvSpPr>
          <p:nvPr>
            <p:ph type="pic" sz="quarter" idx="12"/>
          </p:nvPr>
        </p:nvSpPr>
        <p:spPr>
          <a:xfrm>
            <a:off x="614400" y="2844000"/>
            <a:ext cx="10963200" cy="3031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de-DE" dirty="0"/>
          </a:p>
        </p:txBody>
      </p:sp>
      <p:sp>
        <p:nvSpPr>
          <p:cNvPr id="16" name="Titel 1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cxnSp>
        <p:nvCxnSpPr>
          <p:cNvPr id="9" name="Gerade Verbindung 8"/>
          <p:cNvCxnSpPr/>
          <p:nvPr/>
        </p:nvCxnSpPr>
        <p:spPr>
          <a:xfrm>
            <a:off x="614400" y="201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614400" y="61128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609600" y="6436800"/>
            <a:ext cx="2400000" cy="12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de-DE" sz="800" kern="1200" spc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©</a:t>
            </a:r>
            <a:r>
              <a:rPr lang="de-DE" sz="800" spc="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de-DE" sz="800" kern="1200" spc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Fraunhofer ISI</a:t>
            </a:r>
            <a:endParaRPr lang="de-DE" sz="800" kern="1200" spc="0" dirty="0">
              <a:solidFill>
                <a:srgbClr val="A8AFA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0" name="Grafik 19" descr="isi_43mm_p334_rgb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86400" y="6300001"/>
            <a:ext cx="1891200" cy="39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7192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14400" y="1573200"/>
            <a:ext cx="10963200" cy="54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800" spc="300" baseline="0">
                <a:solidFill>
                  <a:srgbClr val="007A87"/>
                </a:solidFill>
              </a:defRPr>
            </a:lvl1pPr>
          </a:lstStyle>
          <a:p>
            <a:pPr lvl="0"/>
            <a:r>
              <a:rPr lang="de-DE" dirty="0" smtClean="0"/>
              <a:t>Master-Untertitelformat bearbeiten</a:t>
            </a:r>
            <a:endParaRPr lang="de-DE" dirty="0"/>
          </a:p>
        </p:txBody>
      </p:sp>
      <p:cxnSp>
        <p:nvCxnSpPr>
          <p:cNvPr id="12" name="Gerade Verbindung 11"/>
          <p:cNvCxnSpPr/>
          <p:nvPr/>
        </p:nvCxnSpPr>
        <p:spPr>
          <a:xfrm>
            <a:off x="614400" y="25164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614400" y="26208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ildplatzhalter 14"/>
          <p:cNvSpPr>
            <a:spLocks noGrp="1"/>
          </p:cNvSpPr>
          <p:nvPr>
            <p:ph type="pic" sz="quarter" idx="12"/>
          </p:nvPr>
        </p:nvSpPr>
        <p:spPr>
          <a:xfrm>
            <a:off x="614400" y="2844000"/>
            <a:ext cx="5304000" cy="306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de-DE" dirty="0"/>
          </a:p>
        </p:txBody>
      </p:sp>
      <p:sp>
        <p:nvSpPr>
          <p:cNvPr id="7" name="Bildplatzhalter 14"/>
          <p:cNvSpPr>
            <a:spLocks noGrp="1"/>
          </p:cNvSpPr>
          <p:nvPr>
            <p:ph type="pic" sz="quarter" idx="13"/>
          </p:nvPr>
        </p:nvSpPr>
        <p:spPr>
          <a:xfrm>
            <a:off x="6240000" y="2844000"/>
            <a:ext cx="5304000" cy="306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614400" y="61128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>
            <a:off x="614400" y="201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/>
          <p:cNvSpPr txBox="1"/>
          <p:nvPr/>
        </p:nvSpPr>
        <p:spPr>
          <a:xfrm>
            <a:off x="609600" y="6436800"/>
            <a:ext cx="2400000" cy="12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de-DE" sz="800" kern="1200" spc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©</a:t>
            </a:r>
            <a:r>
              <a:rPr lang="de-DE" sz="800" spc="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de-DE" sz="800" kern="1200" spc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Fraunhofer ISI</a:t>
            </a:r>
            <a:endParaRPr lang="de-DE" sz="800" kern="1200" spc="0" dirty="0">
              <a:solidFill>
                <a:srgbClr val="A8AFA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9" name="Grafik 18" descr="isi_43mm_p334_rgb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86400" y="6300001"/>
            <a:ext cx="1891200" cy="39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0222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linksbuend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14400" y="1728000"/>
            <a:ext cx="10963200" cy="414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>
                <a:latin typeface="Frutiger LT Com 45 Light" pitchFamily="34" charset="0"/>
              </a:defRPr>
            </a:lvl1pPr>
            <a:lvl2pPr>
              <a:buSzPct val="120000"/>
              <a:defRPr>
                <a:latin typeface="Frutiger LT Com 45 Light" pitchFamily="34" charset="0"/>
              </a:defRPr>
            </a:lvl2pPr>
            <a:lvl3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cxnSp>
        <p:nvCxnSpPr>
          <p:cNvPr id="4" name="Gerade Verbindung 3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8261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bullet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14400" y="1728000"/>
            <a:ext cx="10963200" cy="4140000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rgbClr val="007A87"/>
              </a:buClr>
              <a:buSzPct val="120000"/>
              <a:buFont typeface="Wingdings" pitchFamily="2" charset="2"/>
              <a:buChar char="§"/>
              <a:defRPr>
                <a:latin typeface="Frutiger LT Com 45 Light" pitchFamily="34" charset="0"/>
              </a:defRPr>
            </a:lvl1pPr>
            <a:lvl2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2pPr>
            <a:lvl3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cxnSp>
        <p:nvCxnSpPr>
          <p:cNvPr id="4" name="Gerade Verbindung 3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286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numerie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14400" y="1728000"/>
            <a:ext cx="10963200" cy="4140000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rgbClr val="007A87"/>
              </a:buClr>
              <a:buFont typeface="+mj-lt"/>
              <a:buAutoNum type="arabicPeriod"/>
              <a:defRPr>
                <a:latin typeface="Frutiger LT Com 45 Light" pitchFamily="34" charset="0"/>
              </a:defRPr>
            </a:lvl1pPr>
            <a:lvl2pPr marL="625475" indent="-263525">
              <a:buClr>
                <a:schemeClr val="accent3"/>
              </a:buClr>
              <a:buFont typeface="+mj-lt"/>
              <a:buAutoNum type="arabicPeriod"/>
              <a:defRPr>
                <a:latin typeface="Frutiger LT Com 45 Light" pitchFamily="34" charset="0"/>
              </a:defRPr>
            </a:lvl2pPr>
            <a:lvl3pPr marL="898525" indent="-269875">
              <a:buClr>
                <a:schemeClr val="accent3"/>
              </a:buClr>
              <a:buFont typeface="+mj-lt"/>
              <a:buAutoNum type="arabicPeriod"/>
              <a:defRPr>
                <a:latin typeface="Frutiger LT Com 45 Light" pitchFamily="34" charset="0"/>
              </a:defRPr>
            </a:lvl3pPr>
            <a:lvl4pPr marL="1165225" indent="-269875">
              <a:buClr>
                <a:schemeClr val="accent3"/>
              </a:buClr>
              <a:buFont typeface="+mj-lt"/>
              <a:buAutoNum type="arabicPeriod"/>
              <a:defRPr/>
            </a:lvl4pPr>
            <a:lvl5pPr marL="1431925" indent="-266700">
              <a:buClr>
                <a:schemeClr val="accent3"/>
              </a:buClr>
              <a:buFont typeface="+mj-lt"/>
              <a:buAutoNum type="arabicPeriod"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cxnSp>
        <p:nvCxnSpPr>
          <p:cNvPr id="5" name="Gerade Verbindung 4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6910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09600" y="1728000"/>
            <a:ext cx="5232000" cy="414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>
                <a:srgbClr val="007A87"/>
              </a:buClr>
              <a:buFont typeface="Wingdings" pitchFamily="2" charset="2"/>
              <a:buNone/>
              <a:defRPr>
                <a:latin typeface="Frutiger LT Com 45 Light" pitchFamily="34" charset="0"/>
              </a:defRPr>
            </a:lvl1pPr>
            <a:lvl2pPr marL="358775" indent="-358775">
              <a:buClr>
                <a:srgbClr val="007A87"/>
              </a:buClr>
              <a:buSzPct val="120000"/>
              <a:defRPr>
                <a:latin typeface="Frutiger LT Com 45 Light" pitchFamily="34" charset="0"/>
              </a:defRPr>
            </a:lvl2pPr>
            <a:lvl3pPr marL="62547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 marL="898525" indent="-27305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 marL="116522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4" name="Inhaltsplatzhalter 8"/>
          <p:cNvSpPr>
            <a:spLocks noGrp="1"/>
          </p:cNvSpPr>
          <p:nvPr>
            <p:ph sz="quarter" idx="12"/>
          </p:nvPr>
        </p:nvSpPr>
        <p:spPr>
          <a:xfrm>
            <a:off x="6331200" y="1753200"/>
            <a:ext cx="5232000" cy="414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>
                <a:srgbClr val="007A87"/>
              </a:buClr>
              <a:buFont typeface="Wingdings" pitchFamily="2" charset="2"/>
              <a:buNone/>
              <a:tabLst>
                <a:tab pos="0" algn="l"/>
              </a:tabLst>
              <a:defRPr>
                <a:latin typeface="Frutiger LT Com 45 Light" pitchFamily="34" charset="0"/>
              </a:defRPr>
            </a:lvl1pPr>
            <a:lvl2pPr marL="358775" indent="-358775">
              <a:buClr>
                <a:srgbClr val="007A87"/>
              </a:buClr>
              <a:buSzPct val="120000"/>
              <a:defRPr>
                <a:latin typeface="Frutiger LT Com 45 Light" pitchFamily="34" charset="0"/>
              </a:defRPr>
            </a:lvl2pPr>
            <a:lvl3pPr marL="62547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 marL="898525" indent="-27305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 marL="116522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076576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Bild-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09600" y="1728000"/>
            <a:ext cx="2640000" cy="198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2"/>
          </p:nvPr>
        </p:nvSpPr>
        <p:spPr>
          <a:xfrm>
            <a:off x="609600" y="3888000"/>
            <a:ext cx="2640000" cy="198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3"/>
          </p:nvPr>
        </p:nvSpPr>
        <p:spPr>
          <a:xfrm>
            <a:off x="3456000" y="1728000"/>
            <a:ext cx="8107200" cy="41400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Frutiger LT Com 45 Light" pitchFamily="34" charset="0"/>
              </a:defRPr>
            </a:lvl1pPr>
            <a:lvl2pPr marL="358775" indent="-358775">
              <a:buSzPct val="120000"/>
              <a:defRPr>
                <a:latin typeface="Frutiger LT Com 45 Light" pitchFamily="34" charset="0"/>
              </a:defRPr>
            </a:lvl2pPr>
            <a:lvl3pPr marL="62547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 marL="898525" indent="-27305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 marL="116522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cxnSp>
        <p:nvCxnSpPr>
          <p:cNvPr id="8" name="Gerade Verbindung 7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53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2300" y="334800"/>
            <a:ext cx="10944000" cy="369332"/>
          </a:xfrm>
        </p:spPr>
        <p:txBody>
          <a:bodyPr wrap="square">
            <a:spAutoFit/>
          </a:bodyPr>
          <a:lstStyle>
            <a:lvl1pPr marL="0" indent="0" defTabSz="504000">
              <a:defRPr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2300" y="1773238"/>
            <a:ext cx="10944000" cy="42481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4" name="Line 13"/>
          <p:cNvSpPr>
            <a:spLocks noChangeShapeType="1"/>
          </p:cNvSpPr>
          <p:nvPr/>
        </p:nvSpPr>
        <p:spPr bwMode="auto">
          <a:xfrm>
            <a:off x="622300" y="836712"/>
            <a:ext cx="10944000" cy="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800"/>
          </a:p>
        </p:txBody>
      </p:sp>
    </p:spTree>
    <p:extLst>
      <p:ext uri="{BB962C8B-B14F-4D97-AF65-F5344CB8AC3E}">
        <p14:creationId xmlns:p14="http://schemas.microsoft.com/office/powerpoint/2010/main" val="1221380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Bild-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8942400" y="1728000"/>
            <a:ext cx="2640000" cy="198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2"/>
          </p:nvPr>
        </p:nvSpPr>
        <p:spPr>
          <a:xfrm>
            <a:off x="8942400" y="3888000"/>
            <a:ext cx="2640000" cy="198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3"/>
          </p:nvPr>
        </p:nvSpPr>
        <p:spPr>
          <a:xfrm>
            <a:off x="614400" y="1728000"/>
            <a:ext cx="8107200" cy="41400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Frutiger LT Com 45 Light" pitchFamily="34" charset="0"/>
              </a:defRPr>
            </a:lvl1pPr>
            <a:lvl2pPr marL="358775" indent="-358775">
              <a:buSzPct val="120000"/>
              <a:defRPr>
                <a:latin typeface="Frutiger LT Com 45 Light" pitchFamily="34" charset="0"/>
              </a:defRPr>
            </a:lvl2pPr>
            <a:lvl3pPr marL="62547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 marL="898525" indent="-27305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 marL="116522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cxnSp>
        <p:nvCxnSpPr>
          <p:cNvPr id="8" name="Gerade Verbindung 7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15743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14400" y="1728000"/>
            <a:ext cx="10968000" cy="414000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cxnSp>
        <p:nvCxnSpPr>
          <p:cNvPr id="5" name="Gerade Verbindung 4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753313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Fluss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flussdiagramm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1" y="1728000"/>
            <a:ext cx="10963767" cy="4138842"/>
          </a:xfrm>
          <a:prstGeom prst="rect">
            <a:avLst/>
          </a:prstGeom>
        </p:spPr>
      </p:pic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811200" y="1836000"/>
            <a:ext cx="2400000" cy="37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>
                <a:latin typeface="Frutiger LT Com 45 Light" pitchFamily="34" charset="0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8976000" y="1836000"/>
            <a:ext cx="2400000" cy="37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>
                <a:latin typeface="Frutiger LT Com 45 Light" pitchFamily="34" charset="0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platzhalter 5"/>
          <p:cNvSpPr>
            <a:spLocks noGrp="1"/>
          </p:cNvSpPr>
          <p:nvPr>
            <p:ph type="body" sz="quarter" idx="14"/>
          </p:nvPr>
        </p:nvSpPr>
        <p:spPr>
          <a:xfrm>
            <a:off x="4824000" y="1836000"/>
            <a:ext cx="2400000" cy="37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 baseline="0">
                <a:latin typeface="Frutiger LT Com 45 Light" pitchFamily="34" charset="0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cxnSp>
        <p:nvCxnSpPr>
          <p:cNvPr id="7" name="Gerade Verbindung 6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77490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fik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30945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2CA5-ACF4-44D2-A34B-77C998A0B2B2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08.09.2021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1D20-F159-4D06-9D21-36CE961D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553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13A7-2966-4E6D-BE1E-EBD2B1BA7ED4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08.09.2021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1D20-F159-4D06-9D21-36CE961D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340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14400" y="1573200"/>
            <a:ext cx="10963200" cy="54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800" spc="300" baseline="0">
                <a:solidFill>
                  <a:srgbClr val="007A87"/>
                </a:solidFill>
              </a:defRPr>
            </a:lvl1pPr>
          </a:lstStyle>
          <a:p>
            <a:pPr lvl="0"/>
            <a:r>
              <a:rPr lang="de-DE" dirty="0" smtClean="0"/>
              <a:t>Master-Untertitelformat bearbeiten</a:t>
            </a:r>
            <a:endParaRPr lang="de-DE" dirty="0"/>
          </a:p>
        </p:txBody>
      </p:sp>
      <p:cxnSp>
        <p:nvCxnSpPr>
          <p:cNvPr id="12" name="Gerade Verbindung 11"/>
          <p:cNvCxnSpPr/>
          <p:nvPr/>
        </p:nvCxnSpPr>
        <p:spPr>
          <a:xfrm>
            <a:off x="614400" y="25164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614400" y="26208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ildplatzhalter 14"/>
          <p:cNvSpPr>
            <a:spLocks noGrp="1"/>
          </p:cNvSpPr>
          <p:nvPr>
            <p:ph type="pic" sz="quarter" idx="12"/>
          </p:nvPr>
        </p:nvSpPr>
        <p:spPr>
          <a:xfrm>
            <a:off x="614400" y="2844000"/>
            <a:ext cx="10963200" cy="3031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de-DE" dirty="0"/>
          </a:p>
        </p:txBody>
      </p:sp>
      <p:sp>
        <p:nvSpPr>
          <p:cNvPr id="16" name="Titel 1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cxnSp>
        <p:nvCxnSpPr>
          <p:cNvPr id="9" name="Gerade Verbindung 8"/>
          <p:cNvCxnSpPr/>
          <p:nvPr/>
        </p:nvCxnSpPr>
        <p:spPr>
          <a:xfrm>
            <a:off x="614400" y="201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614400" y="61128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609600" y="6436800"/>
            <a:ext cx="2400000" cy="12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de-DE" sz="800" kern="1200" spc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©</a:t>
            </a:r>
            <a:r>
              <a:rPr lang="de-DE" sz="800" spc="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de-DE" sz="800" kern="1200" spc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Fraunhofer ISI</a:t>
            </a:r>
            <a:endParaRPr lang="de-DE" sz="800" kern="1200" spc="0" dirty="0">
              <a:solidFill>
                <a:srgbClr val="A8AFA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0" name="Grafik 19" descr="isi_43mm_p334_rgb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86400" y="6300001"/>
            <a:ext cx="1891200" cy="39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205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14400" y="1573200"/>
            <a:ext cx="10963200" cy="54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800" spc="300" baseline="0">
                <a:solidFill>
                  <a:srgbClr val="007A87"/>
                </a:solidFill>
              </a:defRPr>
            </a:lvl1pPr>
          </a:lstStyle>
          <a:p>
            <a:pPr lvl="0"/>
            <a:r>
              <a:rPr lang="de-DE" dirty="0" smtClean="0"/>
              <a:t>Master-Untertitelformat bearbeiten</a:t>
            </a:r>
            <a:endParaRPr lang="de-DE" dirty="0"/>
          </a:p>
        </p:txBody>
      </p:sp>
      <p:cxnSp>
        <p:nvCxnSpPr>
          <p:cNvPr id="12" name="Gerade Verbindung 11"/>
          <p:cNvCxnSpPr/>
          <p:nvPr/>
        </p:nvCxnSpPr>
        <p:spPr>
          <a:xfrm>
            <a:off x="614400" y="25164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614400" y="26208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ildplatzhalter 14"/>
          <p:cNvSpPr>
            <a:spLocks noGrp="1"/>
          </p:cNvSpPr>
          <p:nvPr>
            <p:ph type="pic" sz="quarter" idx="12"/>
          </p:nvPr>
        </p:nvSpPr>
        <p:spPr>
          <a:xfrm>
            <a:off x="614400" y="2844000"/>
            <a:ext cx="5304000" cy="306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de-DE" dirty="0"/>
          </a:p>
        </p:txBody>
      </p:sp>
      <p:sp>
        <p:nvSpPr>
          <p:cNvPr id="7" name="Bildplatzhalter 14"/>
          <p:cNvSpPr>
            <a:spLocks noGrp="1"/>
          </p:cNvSpPr>
          <p:nvPr>
            <p:ph type="pic" sz="quarter" idx="13"/>
          </p:nvPr>
        </p:nvSpPr>
        <p:spPr>
          <a:xfrm>
            <a:off x="6240000" y="2844000"/>
            <a:ext cx="5304000" cy="306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614400" y="61128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>
            <a:off x="614400" y="201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/>
          <p:cNvSpPr txBox="1"/>
          <p:nvPr/>
        </p:nvSpPr>
        <p:spPr>
          <a:xfrm>
            <a:off x="609600" y="6436800"/>
            <a:ext cx="2400000" cy="12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de-DE" sz="800" kern="1200" spc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©</a:t>
            </a:r>
            <a:r>
              <a:rPr lang="de-DE" sz="800" spc="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de-DE" sz="800" kern="1200" spc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Fraunhofer ISI</a:t>
            </a:r>
            <a:endParaRPr lang="de-DE" sz="800" kern="1200" spc="0" dirty="0">
              <a:solidFill>
                <a:srgbClr val="A8AFA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9" name="Grafik 18" descr="isi_43mm_p334_rgb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86400" y="6300001"/>
            <a:ext cx="1891200" cy="39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63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linksbuend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14400" y="1728000"/>
            <a:ext cx="10963200" cy="414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>
                <a:latin typeface="Frutiger LT Com 45 Light" pitchFamily="34" charset="0"/>
              </a:defRPr>
            </a:lvl1pPr>
            <a:lvl2pPr>
              <a:buSzPct val="120000"/>
              <a:defRPr>
                <a:latin typeface="Frutiger LT Com 45 Light" pitchFamily="34" charset="0"/>
              </a:defRPr>
            </a:lvl2pPr>
            <a:lvl3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cxnSp>
        <p:nvCxnSpPr>
          <p:cNvPr id="4" name="Gerade Verbindung 3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2995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bullet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14400" y="1728000"/>
            <a:ext cx="10963200" cy="4140000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rgbClr val="007A87"/>
              </a:buClr>
              <a:buSzPct val="120000"/>
              <a:buFont typeface="Wingdings" pitchFamily="2" charset="2"/>
              <a:buChar char="§"/>
              <a:defRPr>
                <a:latin typeface="Frutiger LT Com 45 Light" pitchFamily="34" charset="0"/>
              </a:defRPr>
            </a:lvl1pPr>
            <a:lvl2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2pPr>
            <a:lvl3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cxnSp>
        <p:nvCxnSpPr>
          <p:cNvPr id="4" name="Gerade Verbindung 3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614400" y="1425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614400" y="1314000"/>
            <a:ext cx="109632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9215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2300" y="334800"/>
            <a:ext cx="10944000" cy="12255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DE" dirty="0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774800"/>
            <a:ext cx="10944000" cy="4248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607484" y="6433201"/>
            <a:ext cx="1200149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sz="800" dirty="0">
                <a:solidFill>
                  <a:schemeClr val="bg2"/>
                </a:solidFill>
              </a:rPr>
              <a:t>© </a:t>
            </a:r>
            <a:r>
              <a:rPr lang="de-DE" sz="800" dirty="0" smtClean="0">
                <a:solidFill>
                  <a:schemeClr val="bg2"/>
                </a:solidFill>
              </a:rPr>
              <a:t>Fraunhofer ISI </a:t>
            </a:r>
            <a:endParaRPr lang="de-DE" sz="800" dirty="0">
              <a:solidFill>
                <a:schemeClr val="bg2"/>
              </a:solidFill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625700" y="6165380"/>
            <a:ext cx="10944000" cy="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800"/>
          </a:p>
        </p:txBody>
      </p:sp>
      <p:pic>
        <p:nvPicPr>
          <p:cNvPr id="8" name="Grafik 7" descr="Logo_ausgetauscht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9691199" y="6299999"/>
            <a:ext cx="1890183" cy="38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9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0" indent="0" algn="l" defTabSz="504000" rtl="0" eaLnBrk="1" fontAlgn="base" hangingPunct="1">
        <a:spcBef>
          <a:spcPct val="0"/>
        </a:spcBef>
        <a:spcAft>
          <a:spcPct val="0"/>
        </a:spcAft>
        <a:defRPr sz="2400" b="0" spc="30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9pPr>
    </p:titleStyle>
    <p:bodyStyle>
      <a:lvl1pPr marL="36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tx2"/>
        </a:buClr>
        <a:buFont typeface="Wingdings" pitchFamily="2" charset="2"/>
        <a:buChar char="n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2pPr>
      <a:lvl3pPr marL="108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144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180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18875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3447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28019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2591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erade Verbindung 14"/>
          <p:cNvCxnSpPr/>
          <p:nvPr/>
        </p:nvCxnSpPr>
        <p:spPr>
          <a:xfrm>
            <a:off x="614400" y="61128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elplatzhalter 18"/>
          <p:cNvSpPr>
            <a:spLocks noGrp="1"/>
          </p:cNvSpPr>
          <p:nvPr>
            <p:ph type="title"/>
          </p:nvPr>
        </p:nvSpPr>
        <p:spPr>
          <a:xfrm>
            <a:off x="614400" y="356400"/>
            <a:ext cx="10963200" cy="9144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22" name="Textfeld 21"/>
          <p:cNvSpPr txBox="1"/>
          <p:nvPr/>
        </p:nvSpPr>
        <p:spPr>
          <a:xfrm>
            <a:off x="609600" y="6436800"/>
            <a:ext cx="2400000" cy="12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de-DE" sz="800" kern="1200" spc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©</a:t>
            </a:r>
            <a:r>
              <a:rPr lang="de-DE" sz="800" spc="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de-DE" sz="800" kern="1200" spc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Fraunhofer ISI</a:t>
            </a:r>
            <a:endParaRPr lang="de-DE" sz="800" kern="1200" spc="0" dirty="0">
              <a:solidFill>
                <a:srgbClr val="A8AFA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609600" y="6588000"/>
            <a:ext cx="2400000" cy="12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800" kern="1200" spc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Seite </a:t>
            </a:r>
            <a:fld id="{35D2E405-F80B-413D-A98C-CAAD2FD4AFEC}" type="slidenum">
              <a:rPr lang="de-DE" sz="800" smtClean="0">
                <a:solidFill>
                  <a:srgbClr val="A8AFAF"/>
                </a:solidFill>
                <a:latin typeface="+mn-lt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de-DE" sz="800" dirty="0" smtClean="0">
              <a:solidFill>
                <a:srgbClr val="A8AFAF"/>
              </a:solidFill>
              <a:latin typeface="+mn-lt"/>
            </a:endParaRPr>
          </a:p>
          <a:p>
            <a:r>
              <a:rPr lang="de-DE" sz="800" kern="1200" spc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800" kern="1200" spc="0" baseline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 </a:t>
            </a:r>
            <a:endParaRPr lang="de-DE" sz="800" kern="1200" spc="0" dirty="0">
              <a:solidFill>
                <a:srgbClr val="A8AFAF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614400" y="201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fik 10" descr="isi_43mm_p334_rgb.emf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686400" y="6300001"/>
            <a:ext cx="1891200" cy="39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90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700" kern="1200" spc="300">
          <a:solidFill>
            <a:schemeClr val="tx1"/>
          </a:solidFill>
          <a:latin typeface="Frutiger LT Com 45 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550"/>
        </a:spcAft>
        <a:buFont typeface="Arial" pitchFamily="34" charset="0"/>
        <a:buNone/>
        <a:defRPr sz="1600" kern="1200" baseline="0">
          <a:solidFill>
            <a:schemeClr val="tx1"/>
          </a:solidFill>
          <a:latin typeface="Frutiger 45 Light" pitchFamily="34" charset="0"/>
          <a:ea typeface="+mn-ea"/>
          <a:cs typeface="+mn-cs"/>
        </a:defRPr>
      </a:lvl1pPr>
      <a:lvl2pPr marL="628650" indent="-266700" algn="l" defTabSz="914400" rtl="0" eaLnBrk="1" latinLnBrk="0" hangingPunct="1">
        <a:spcBef>
          <a:spcPts val="0"/>
        </a:spcBef>
        <a:spcAft>
          <a:spcPts val="550"/>
        </a:spcAft>
        <a:buClr>
          <a:srgbClr val="007A87"/>
        </a:buClr>
        <a:buFont typeface="Wingdings" pitchFamily="2" charset="2"/>
        <a:buChar char="§"/>
        <a:defRPr sz="1600" kern="1200">
          <a:solidFill>
            <a:schemeClr val="tx1"/>
          </a:solidFill>
          <a:latin typeface="Frutiger 45 Light" pitchFamily="34" charset="0"/>
          <a:ea typeface="+mn-ea"/>
          <a:cs typeface="+mn-cs"/>
        </a:defRPr>
      </a:lvl2pPr>
      <a:lvl3pPr marL="895350" indent="-266700" algn="l" defTabSz="914400" rtl="0" eaLnBrk="1" latinLnBrk="0" hangingPunct="1">
        <a:spcBef>
          <a:spcPts val="0"/>
        </a:spcBef>
        <a:spcAft>
          <a:spcPts val="550"/>
        </a:spcAft>
        <a:buClr>
          <a:srgbClr val="A8AFAF"/>
        </a:buClr>
        <a:buFont typeface="Wingdings" pitchFamily="2" charset="2"/>
        <a:buChar char="§"/>
        <a:defRPr sz="1600" kern="1200">
          <a:solidFill>
            <a:schemeClr val="tx1"/>
          </a:solidFill>
          <a:latin typeface="Frutiger 45 Light" pitchFamily="34" charset="0"/>
          <a:ea typeface="+mn-ea"/>
          <a:cs typeface="+mn-cs"/>
        </a:defRPr>
      </a:lvl3pPr>
      <a:lvl4pPr marL="1162050" indent="-266700" algn="l" defTabSz="914400" rtl="0" eaLnBrk="1" latinLnBrk="0" hangingPunct="1">
        <a:spcBef>
          <a:spcPts val="0"/>
        </a:spcBef>
        <a:spcAft>
          <a:spcPts val="550"/>
        </a:spcAft>
        <a:buClr>
          <a:srgbClr val="A8AFAF"/>
        </a:buClr>
        <a:buFont typeface="Wingdings" pitchFamily="2" charset="2"/>
        <a:buChar char="§"/>
        <a:defRPr sz="1600" kern="1200">
          <a:solidFill>
            <a:schemeClr val="tx1"/>
          </a:solidFill>
          <a:latin typeface="Frutiger 45 Light" pitchFamily="34" charset="0"/>
          <a:ea typeface="+mn-ea"/>
          <a:cs typeface="+mn-cs"/>
        </a:defRPr>
      </a:lvl4pPr>
      <a:lvl5pPr marL="1438275" indent="-276225" algn="l" defTabSz="914400" rtl="0" eaLnBrk="1" latinLnBrk="0" hangingPunct="1">
        <a:spcBef>
          <a:spcPts val="0"/>
        </a:spcBef>
        <a:spcAft>
          <a:spcPts val="550"/>
        </a:spcAft>
        <a:buClr>
          <a:srgbClr val="A8AFAF"/>
        </a:buClr>
        <a:buFont typeface="Wingdings" pitchFamily="2" charset="2"/>
        <a:buChar char="§"/>
        <a:defRPr sz="1600" kern="1200">
          <a:solidFill>
            <a:schemeClr val="tx1"/>
          </a:solidFill>
          <a:latin typeface="Frutiger 45 Light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2300" y="334800"/>
            <a:ext cx="10944000" cy="12255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DE" dirty="0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774800"/>
            <a:ext cx="10944000" cy="4248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607484" y="6433201"/>
            <a:ext cx="1200149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sz="800" dirty="0">
                <a:solidFill>
                  <a:schemeClr val="bg2"/>
                </a:solidFill>
              </a:rPr>
              <a:t>© </a:t>
            </a:r>
            <a:r>
              <a:rPr lang="de-DE" sz="800" dirty="0" smtClean="0">
                <a:solidFill>
                  <a:schemeClr val="bg2"/>
                </a:solidFill>
              </a:rPr>
              <a:t>Fraunhofer ISI </a:t>
            </a:r>
            <a:endParaRPr lang="de-DE" sz="800" dirty="0">
              <a:solidFill>
                <a:schemeClr val="bg2"/>
              </a:solidFill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625700" y="6165380"/>
            <a:ext cx="10944000" cy="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8" name="Grafik 7" descr="Logo_ausgetauscht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9691199" y="6299999"/>
            <a:ext cx="1890183" cy="38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57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0" indent="0" algn="l" defTabSz="504000" rtl="0" eaLnBrk="1" fontAlgn="base" hangingPunct="1">
        <a:spcBef>
          <a:spcPct val="0"/>
        </a:spcBef>
        <a:spcAft>
          <a:spcPct val="0"/>
        </a:spcAft>
        <a:defRPr sz="2400" b="0" spc="30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9pPr>
    </p:titleStyle>
    <p:bodyStyle>
      <a:lvl1pPr marL="36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tx2"/>
        </a:buClr>
        <a:buFont typeface="Wingdings" pitchFamily="2" charset="2"/>
        <a:buChar char="n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2pPr>
      <a:lvl3pPr marL="108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144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180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18875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3447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28019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2591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2300" y="334800"/>
            <a:ext cx="10944000" cy="12255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DE" dirty="0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774800"/>
            <a:ext cx="10944000" cy="4248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607484" y="6433201"/>
            <a:ext cx="1200149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sz="800" dirty="0">
                <a:solidFill>
                  <a:schemeClr val="bg2"/>
                </a:solidFill>
              </a:rPr>
              <a:t>© </a:t>
            </a:r>
            <a:r>
              <a:rPr lang="de-DE" sz="800" dirty="0" smtClean="0">
                <a:solidFill>
                  <a:schemeClr val="bg2"/>
                </a:solidFill>
              </a:rPr>
              <a:t>Fraunhofer ISI </a:t>
            </a:r>
            <a:endParaRPr lang="de-DE" sz="800" dirty="0">
              <a:solidFill>
                <a:schemeClr val="bg2"/>
              </a:solidFill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625700" y="6165380"/>
            <a:ext cx="10944000" cy="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8" name="Grafik 7" descr="Logo_ausgetauscht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9691199" y="6299999"/>
            <a:ext cx="1890183" cy="38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051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0" indent="0" algn="l" defTabSz="504000" rtl="0" eaLnBrk="1" fontAlgn="base" hangingPunct="1">
        <a:spcBef>
          <a:spcPct val="0"/>
        </a:spcBef>
        <a:spcAft>
          <a:spcPct val="0"/>
        </a:spcAft>
        <a:defRPr sz="2400" b="0" spc="30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9pPr>
    </p:titleStyle>
    <p:bodyStyle>
      <a:lvl1pPr marL="36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tx2"/>
        </a:buClr>
        <a:buFont typeface="Wingdings" pitchFamily="2" charset="2"/>
        <a:buChar char="n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2pPr>
      <a:lvl3pPr marL="108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144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180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18875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3447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28019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2591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2300" y="334800"/>
            <a:ext cx="10944000" cy="12255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DE" dirty="0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774800"/>
            <a:ext cx="10944000" cy="4248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607484" y="6433201"/>
            <a:ext cx="1200149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sz="800" dirty="0">
                <a:solidFill>
                  <a:schemeClr val="bg2"/>
                </a:solidFill>
              </a:rPr>
              <a:t>© </a:t>
            </a:r>
            <a:r>
              <a:rPr lang="de-DE" sz="800" dirty="0" smtClean="0">
                <a:solidFill>
                  <a:schemeClr val="bg2"/>
                </a:solidFill>
              </a:rPr>
              <a:t>Fraunhofer ISI </a:t>
            </a:r>
            <a:endParaRPr lang="de-DE" sz="800" dirty="0">
              <a:solidFill>
                <a:schemeClr val="bg2"/>
              </a:solidFill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625700" y="6165380"/>
            <a:ext cx="10944000" cy="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8" name="Grafik 7" descr="Logo_ausgetauscht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9691199" y="6299999"/>
            <a:ext cx="1890183" cy="38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245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0" indent="0" algn="l" defTabSz="504000" rtl="0" eaLnBrk="1" fontAlgn="base" hangingPunct="1">
        <a:spcBef>
          <a:spcPct val="0"/>
        </a:spcBef>
        <a:spcAft>
          <a:spcPct val="0"/>
        </a:spcAft>
        <a:defRPr sz="2400" b="0" spc="30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9pPr>
    </p:titleStyle>
    <p:bodyStyle>
      <a:lvl1pPr marL="36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tx2"/>
        </a:buClr>
        <a:buFont typeface="Wingdings" pitchFamily="2" charset="2"/>
        <a:buChar char="n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2pPr>
      <a:lvl3pPr marL="108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144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180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18875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3447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28019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2591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erade Verbindung 14"/>
          <p:cNvCxnSpPr/>
          <p:nvPr/>
        </p:nvCxnSpPr>
        <p:spPr>
          <a:xfrm>
            <a:off x="614400" y="61128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elplatzhalter 18"/>
          <p:cNvSpPr>
            <a:spLocks noGrp="1"/>
          </p:cNvSpPr>
          <p:nvPr>
            <p:ph type="title"/>
          </p:nvPr>
        </p:nvSpPr>
        <p:spPr>
          <a:xfrm>
            <a:off x="614400" y="356400"/>
            <a:ext cx="10963200" cy="9144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22" name="Textfeld 21"/>
          <p:cNvSpPr txBox="1"/>
          <p:nvPr/>
        </p:nvSpPr>
        <p:spPr>
          <a:xfrm>
            <a:off x="609600" y="6436800"/>
            <a:ext cx="2400000" cy="12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de-DE" sz="800" kern="1200" spc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©</a:t>
            </a:r>
            <a:r>
              <a:rPr lang="de-DE" sz="800" spc="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de-DE" sz="800" kern="1200" spc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Fraunhofer ISI</a:t>
            </a:r>
            <a:endParaRPr lang="de-DE" sz="800" kern="1200" spc="0" dirty="0">
              <a:solidFill>
                <a:srgbClr val="A8AFA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609600" y="6588000"/>
            <a:ext cx="2400000" cy="12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800" kern="1200" spc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Seite </a:t>
            </a:r>
            <a:fld id="{35D2E405-F80B-413D-A98C-CAAD2FD4AFEC}" type="slidenum">
              <a:rPr lang="de-DE" sz="800" smtClean="0">
                <a:solidFill>
                  <a:srgbClr val="A8AFAF"/>
                </a:solidFill>
                <a:latin typeface="+mn-lt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de-DE" sz="800" dirty="0" smtClean="0">
              <a:solidFill>
                <a:srgbClr val="A8AFAF"/>
              </a:solidFill>
              <a:latin typeface="+mn-lt"/>
            </a:endParaRPr>
          </a:p>
          <a:p>
            <a:r>
              <a:rPr lang="de-DE" sz="800" kern="1200" spc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800" kern="1200" spc="0" baseline="0" dirty="0" smtClean="0">
                <a:solidFill>
                  <a:srgbClr val="A8AFAF"/>
                </a:solidFill>
                <a:latin typeface="+mn-lt"/>
                <a:ea typeface="+mn-ea"/>
                <a:cs typeface="+mn-cs"/>
              </a:rPr>
              <a:t> </a:t>
            </a:r>
            <a:endParaRPr lang="de-DE" sz="800" kern="1200" spc="0" dirty="0">
              <a:solidFill>
                <a:srgbClr val="A8AFAF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614400" y="201600"/>
            <a:ext cx="109632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fik 10" descr="isi_43mm_p334_rgb.emf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686400" y="6300001"/>
            <a:ext cx="1891200" cy="39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075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700" kern="1200" spc="300">
          <a:solidFill>
            <a:schemeClr val="tx1"/>
          </a:solidFill>
          <a:latin typeface="Frutiger LT Com 45 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550"/>
        </a:spcAft>
        <a:buFont typeface="Arial" pitchFamily="34" charset="0"/>
        <a:buNone/>
        <a:defRPr sz="1600" kern="1200" baseline="0">
          <a:solidFill>
            <a:schemeClr val="tx1"/>
          </a:solidFill>
          <a:latin typeface="Frutiger 45 Light" pitchFamily="34" charset="0"/>
          <a:ea typeface="+mn-ea"/>
          <a:cs typeface="+mn-cs"/>
        </a:defRPr>
      </a:lvl1pPr>
      <a:lvl2pPr marL="628650" indent="-266700" algn="l" defTabSz="914400" rtl="0" eaLnBrk="1" latinLnBrk="0" hangingPunct="1">
        <a:spcBef>
          <a:spcPts val="0"/>
        </a:spcBef>
        <a:spcAft>
          <a:spcPts val="550"/>
        </a:spcAft>
        <a:buClr>
          <a:srgbClr val="007A87"/>
        </a:buClr>
        <a:buFont typeface="Wingdings" pitchFamily="2" charset="2"/>
        <a:buChar char="§"/>
        <a:defRPr sz="1600" kern="1200">
          <a:solidFill>
            <a:schemeClr val="tx1"/>
          </a:solidFill>
          <a:latin typeface="Frutiger 45 Light" pitchFamily="34" charset="0"/>
          <a:ea typeface="+mn-ea"/>
          <a:cs typeface="+mn-cs"/>
        </a:defRPr>
      </a:lvl2pPr>
      <a:lvl3pPr marL="895350" indent="-266700" algn="l" defTabSz="914400" rtl="0" eaLnBrk="1" latinLnBrk="0" hangingPunct="1">
        <a:spcBef>
          <a:spcPts val="0"/>
        </a:spcBef>
        <a:spcAft>
          <a:spcPts val="550"/>
        </a:spcAft>
        <a:buClr>
          <a:srgbClr val="A8AFAF"/>
        </a:buClr>
        <a:buFont typeface="Wingdings" pitchFamily="2" charset="2"/>
        <a:buChar char="§"/>
        <a:defRPr sz="1600" kern="1200">
          <a:solidFill>
            <a:schemeClr val="tx1"/>
          </a:solidFill>
          <a:latin typeface="Frutiger 45 Light" pitchFamily="34" charset="0"/>
          <a:ea typeface="+mn-ea"/>
          <a:cs typeface="+mn-cs"/>
        </a:defRPr>
      </a:lvl3pPr>
      <a:lvl4pPr marL="1162050" indent="-266700" algn="l" defTabSz="914400" rtl="0" eaLnBrk="1" latinLnBrk="0" hangingPunct="1">
        <a:spcBef>
          <a:spcPts val="0"/>
        </a:spcBef>
        <a:spcAft>
          <a:spcPts val="550"/>
        </a:spcAft>
        <a:buClr>
          <a:srgbClr val="A8AFAF"/>
        </a:buClr>
        <a:buFont typeface="Wingdings" pitchFamily="2" charset="2"/>
        <a:buChar char="§"/>
        <a:defRPr sz="1600" kern="1200">
          <a:solidFill>
            <a:schemeClr val="tx1"/>
          </a:solidFill>
          <a:latin typeface="Frutiger 45 Light" pitchFamily="34" charset="0"/>
          <a:ea typeface="+mn-ea"/>
          <a:cs typeface="+mn-cs"/>
        </a:defRPr>
      </a:lvl4pPr>
      <a:lvl5pPr marL="1438275" indent="-276225" algn="l" defTabSz="914400" rtl="0" eaLnBrk="1" latinLnBrk="0" hangingPunct="1">
        <a:spcBef>
          <a:spcPts val="0"/>
        </a:spcBef>
        <a:spcAft>
          <a:spcPts val="550"/>
        </a:spcAft>
        <a:buClr>
          <a:srgbClr val="A8AFAF"/>
        </a:buClr>
        <a:buFont typeface="Wingdings" pitchFamily="2" charset="2"/>
        <a:buChar char="§"/>
        <a:defRPr sz="1600" kern="1200">
          <a:solidFill>
            <a:schemeClr val="tx1"/>
          </a:solidFill>
          <a:latin typeface="Frutiger 45 Light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ea.org/reports/world-energy-outlook-2020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On the way to low-emission European buildings: investigating the role of non-ETS CO</a:t>
            </a:r>
            <a:r>
              <a:rPr lang="en-US" sz="3600" b="1" baseline="-25000" dirty="0"/>
              <a:t>2</a:t>
            </a:r>
            <a:r>
              <a:rPr lang="en-US" sz="3600" b="1" dirty="0"/>
              <a:t> pricing in the residential and tertiary sectors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788568"/>
          </a:xfrm>
        </p:spPr>
        <p:txBody>
          <a:bodyPr/>
          <a:lstStyle/>
          <a:p>
            <a:r>
              <a:rPr lang="de-DE" dirty="0" err="1" smtClean="0"/>
              <a:t>Presented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en-US" dirty="0" err="1"/>
              <a:t>Şirin</a:t>
            </a:r>
            <a:r>
              <a:rPr lang="en-US" dirty="0"/>
              <a:t> </a:t>
            </a:r>
            <a:r>
              <a:rPr lang="en-US" dirty="0" err="1" smtClean="0"/>
              <a:t>Alibaş</a:t>
            </a:r>
            <a:endParaRPr lang="en-US" dirty="0" smtClean="0"/>
          </a:p>
          <a:p>
            <a:pPr algn="r"/>
            <a:r>
              <a:rPr lang="en-US" dirty="0" smtClean="0"/>
              <a:t>Co-authors: Tobias Fleiter</a:t>
            </a:r>
          </a:p>
          <a:p>
            <a:pPr algn="r"/>
            <a:r>
              <a:rPr lang="en-US" dirty="0"/>
              <a:t>Pia Manz</a:t>
            </a:r>
          </a:p>
          <a:p>
            <a:pPr algn="r"/>
            <a:r>
              <a:rPr lang="en-US" dirty="0" smtClean="0"/>
              <a:t>Rainer </a:t>
            </a:r>
            <a:r>
              <a:rPr lang="en-US" dirty="0"/>
              <a:t>Elsland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1210" r="2526" b="23880"/>
          <a:stretch/>
        </p:blipFill>
        <p:spPr>
          <a:xfrm>
            <a:off x="1524000" y="4861447"/>
            <a:ext cx="2869960" cy="529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741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7486650" y="1753200"/>
            <a:ext cx="4076550" cy="4140000"/>
          </a:xfrm>
        </p:spPr>
        <p:txBody>
          <a:bodyPr lIns="0" tIns="0" rIns="0" bIns="0"/>
          <a:lstStyle/>
          <a:p>
            <a:pPr marL="342900" indent="-342900">
              <a:buSzPct val="120000"/>
              <a:buChar char="§"/>
            </a:pPr>
            <a:r>
              <a:rPr lang="en-US" sz="1800" dirty="0" smtClean="0"/>
              <a:t>Top </a:t>
            </a:r>
            <a:r>
              <a:rPr lang="en-US" sz="1800" dirty="0"/>
              <a:t>3 </a:t>
            </a:r>
            <a:r>
              <a:rPr lang="en-US" sz="1800" dirty="0" smtClean="0"/>
              <a:t>contributors; </a:t>
            </a:r>
            <a:r>
              <a:rPr lang="en-US" sz="1800" dirty="0"/>
              <a:t>Germany, UK and </a:t>
            </a:r>
            <a:r>
              <a:rPr lang="en-US" sz="1800" dirty="0" smtClean="0"/>
              <a:t>France: 88% (up to 92%) reduction</a:t>
            </a:r>
          </a:p>
          <a:p>
            <a:pPr marL="342900" indent="-342900">
              <a:buSzPct val="120000"/>
              <a:buFont typeface="Wingdings" pitchFamily="2" charset="2"/>
              <a:buChar char="§"/>
            </a:pPr>
            <a:r>
              <a:rPr lang="de-DE" sz="1800" dirty="0" err="1"/>
              <a:t>Italy</a:t>
            </a:r>
            <a:r>
              <a:rPr lang="de-DE" sz="1800" dirty="0"/>
              <a:t> </a:t>
            </a:r>
            <a:r>
              <a:rPr lang="de-DE" sz="1800" dirty="0" err="1"/>
              <a:t>and</a:t>
            </a:r>
            <a:r>
              <a:rPr lang="de-DE" sz="1800" dirty="0"/>
              <a:t> </a:t>
            </a:r>
            <a:r>
              <a:rPr lang="de-DE" sz="1800" dirty="0" smtClean="0"/>
              <a:t>Spain: </a:t>
            </a:r>
            <a:r>
              <a:rPr lang="de-DE" sz="1800" dirty="0" err="1" smtClean="0"/>
              <a:t>lowest</a:t>
            </a:r>
            <a:r>
              <a:rPr lang="de-DE" sz="1800" dirty="0" smtClean="0"/>
              <a:t> </a:t>
            </a:r>
            <a:r>
              <a:rPr lang="de-DE" sz="1800" dirty="0" err="1" smtClean="0"/>
              <a:t>response</a:t>
            </a:r>
            <a:r>
              <a:rPr lang="de-DE" sz="1800" dirty="0" smtClean="0"/>
              <a:t>. 65% (</a:t>
            </a:r>
            <a:r>
              <a:rPr lang="de-DE" sz="1800" dirty="0" err="1" smtClean="0"/>
              <a:t>up</a:t>
            </a:r>
            <a:r>
              <a:rPr lang="de-DE" sz="1800" dirty="0" smtClean="0"/>
              <a:t> </a:t>
            </a:r>
            <a:r>
              <a:rPr lang="de-DE" sz="1800" dirty="0" err="1" smtClean="0"/>
              <a:t>to</a:t>
            </a:r>
            <a:r>
              <a:rPr lang="de-DE" sz="1800" dirty="0" smtClean="0"/>
              <a:t> 72%) </a:t>
            </a:r>
            <a:r>
              <a:rPr lang="de-DE" sz="1800" dirty="0" err="1" smtClean="0"/>
              <a:t>reduction</a:t>
            </a:r>
            <a:endParaRPr lang="de-DE" sz="1800" dirty="0" smtClean="0"/>
          </a:p>
          <a:p>
            <a:pPr marL="342900" indent="-342900">
              <a:buSzPct val="120000"/>
              <a:buFont typeface="Wingdings" pitchFamily="2" charset="2"/>
              <a:buChar char="§"/>
            </a:pPr>
            <a:r>
              <a:rPr lang="en-US" sz="1800" dirty="0" smtClean="0"/>
              <a:t>Most </a:t>
            </a:r>
            <a:r>
              <a:rPr lang="en-US" sz="1800" dirty="0"/>
              <a:t>successful in </a:t>
            </a:r>
            <a:r>
              <a:rPr lang="en-US" sz="1800" dirty="0" smtClean="0"/>
              <a:t>Poland: 92</a:t>
            </a:r>
            <a:r>
              <a:rPr lang="en-US" sz="1800" dirty="0"/>
              <a:t>% </a:t>
            </a:r>
            <a:r>
              <a:rPr lang="en-US" sz="1800" dirty="0" smtClean="0"/>
              <a:t>reduction </a:t>
            </a:r>
            <a:r>
              <a:rPr lang="en-US" sz="1800" dirty="0"/>
              <a:t>by </a:t>
            </a:r>
            <a:r>
              <a:rPr lang="en-US" sz="1800" dirty="0" smtClean="0"/>
              <a:t>2050, </a:t>
            </a:r>
            <a:r>
              <a:rPr lang="en-US" sz="1800" dirty="0"/>
              <a:t>with </a:t>
            </a:r>
            <a:r>
              <a:rPr lang="en-US" sz="1800" dirty="0" smtClean="0"/>
              <a:t>15 </a:t>
            </a:r>
            <a:r>
              <a:rPr lang="en-US" sz="1800" dirty="0"/>
              <a:t>EUR/t in 2030 and 23 EUR/t in 2050 (VAR0</a:t>
            </a:r>
            <a:r>
              <a:rPr lang="en-US" sz="1800" dirty="0" smtClean="0"/>
              <a:t>)</a:t>
            </a:r>
          </a:p>
          <a:p>
            <a:pPr marL="701675" lvl="1" indent="-342900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en-US" sz="1800" dirty="0" smtClean="0"/>
          </a:p>
          <a:p>
            <a:pPr marL="701675" lvl="1" indent="-34290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sz="1800" dirty="0" smtClean="0"/>
              <a:t>Relative price </a:t>
            </a:r>
            <a:r>
              <a:rPr lang="en-US" sz="1800" dirty="0"/>
              <a:t>of useful </a:t>
            </a:r>
            <a:r>
              <a:rPr lang="en-US" sz="1800" dirty="0" smtClean="0"/>
              <a:t>energy is important in determining the success of CO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 price in buildings. This is specific to each country.</a:t>
            </a:r>
            <a:endParaRPr lang="de-DE" sz="1800" dirty="0"/>
          </a:p>
          <a:p>
            <a:pPr marL="342900" indent="-342900">
              <a:buSzPct val="120000"/>
              <a:buChar char="§"/>
            </a:pPr>
            <a:endParaRPr lang="en-US" sz="1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Results</a:t>
            </a:r>
            <a:r>
              <a:rPr lang="de-DE" dirty="0" smtClean="0"/>
              <a:t> - </a:t>
            </a:r>
            <a:r>
              <a:rPr lang="de-DE" dirty="0" err="1" smtClean="0"/>
              <a:t>Highest</a:t>
            </a:r>
            <a:r>
              <a:rPr lang="de-DE" dirty="0" smtClean="0"/>
              <a:t> </a:t>
            </a:r>
            <a:r>
              <a:rPr lang="de-DE" dirty="0" err="1" smtClean="0"/>
              <a:t>Contributing</a:t>
            </a:r>
            <a:r>
              <a:rPr lang="de-DE" dirty="0" smtClean="0"/>
              <a:t> Countries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0" y="1759950"/>
            <a:ext cx="6523812" cy="41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12807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sz="1800" dirty="0" smtClean="0"/>
              <a:t>Currently </a:t>
            </a:r>
            <a:r>
              <a:rPr lang="en-US" sz="1800" dirty="0"/>
              <a:t>planned </a:t>
            </a:r>
            <a:r>
              <a:rPr lang="en-US" sz="1800" dirty="0" smtClean="0"/>
              <a:t>price </a:t>
            </a:r>
            <a:r>
              <a:rPr lang="en-US" sz="1800" dirty="0"/>
              <a:t>pathway </a:t>
            </a:r>
            <a:r>
              <a:rPr lang="en-US" sz="1800" b="1" dirty="0" smtClean="0"/>
              <a:t>does </a:t>
            </a:r>
            <a:r>
              <a:rPr lang="en-US" sz="1800" b="1" dirty="0"/>
              <a:t>not </a:t>
            </a:r>
            <a:r>
              <a:rPr lang="en-US" sz="1800" dirty="0"/>
              <a:t>carry </a:t>
            </a:r>
            <a:r>
              <a:rPr lang="en-US" sz="1800" dirty="0" smtClean="0"/>
              <a:t>the sectoral </a:t>
            </a:r>
            <a:r>
              <a:rPr lang="en-US" sz="1800" dirty="0"/>
              <a:t>emissions to the target </a:t>
            </a:r>
            <a:r>
              <a:rPr lang="en-US" sz="1800" dirty="0" smtClean="0"/>
              <a:t>levels</a:t>
            </a:r>
          </a:p>
          <a:p>
            <a:pPr lvl="1"/>
            <a:r>
              <a:rPr lang="en-US" dirty="0" smtClean="0"/>
              <a:t>Success </a:t>
            </a:r>
            <a:r>
              <a:rPr lang="en-US" dirty="0"/>
              <a:t>of the CO</a:t>
            </a:r>
            <a:r>
              <a:rPr lang="en-US" baseline="-25000" dirty="0"/>
              <a:t>2</a:t>
            </a:r>
            <a:r>
              <a:rPr lang="en-US" dirty="0"/>
              <a:t> price is linked to the success of other </a:t>
            </a:r>
            <a:r>
              <a:rPr lang="en-US" dirty="0" err="1"/>
              <a:t>decarbonization</a:t>
            </a:r>
            <a:r>
              <a:rPr lang="en-US" dirty="0"/>
              <a:t> </a:t>
            </a:r>
            <a:r>
              <a:rPr lang="en-US" dirty="0" smtClean="0"/>
              <a:t>measures</a:t>
            </a:r>
          </a:p>
          <a:p>
            <a:pPr lvl="1"/>
            <a:r>
              <a:rPr lang="en-US" dirty="0" smtClean="0"/>
              <a:t>Energy </a:t>
            </a:r>
            <a:r>
              <a:rPr lang="en-US" dirty="0"/>
              <a:t>demand of the building stock and the replacement speed of the technological stock pose greater </a:t>
            </a:r>
            <a:r>
              <a:rPr lang="en-US" dirty="0" smtClean="0"/>
              <a:t>barriers</a:t>
            </a:r>
          </a:p>
          <a:p>
            <a:pPr marL="361950" lvl="1" indent="0">
              <a:buNone/>
            </a:pPr>
            <a:endParaRPr lang="en-US" sz="400" dirty="0" smtClean="0"/>
          </a:p>
          <a:p>
            <a:r>
              <a:rPr lang="en-US" sz="1800" dirty="0" smtClean="0"/>
              <a:t>The impact of the CO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 price is strongly linked to the relative price of energy carriers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impact of the CO</a:t>
            </a:r>
            <a:r>
              <a:rPr lang="en-US" baseline="-25000" dirty="0"/>
              <a:t>2</a:t>
            </a:r>
            <a:r>
              <a:rPr lang="en-US" dirty="0"/>
              <a:t> price </a:t>
            </a:r>
            <a:r>
              <a:rPr lang="en-US" dirty="0" smtClean="0"/>
              <a:t>on the direct emissions does </a:t>
            </a:r>
            <a:r>
              <a:rPr lang="en-US" dirty="0"/>
              <a:t>not necessarily get stronger </a:t>
            </a:r>
            <a:r>
              <a:rPr lang="en-US" dirty="0" smtClean="0"/>
              <a:t>at higher prices</a:t>
            </a:r>
          </a:p>
          <a:p>
            <a:pPr lvl="1"/>
            <a:r>
              <a:rPr lang="en-US" dirty="0" smtClean="0"/>
              <a:t>One </a:t>
            </a:r>
            <a:r>
              <a:rPr lang="en-US" dirty="0"/>
              <a:t>common CO</a:t>
            </a:r>
            <a:r>
              <a:rPr lang="en-US" baseline="-25000" dirty="0"/>
              <a:t>2</a:t>
            </a:r>
            <a:r>
              <a:rPr lang="en-US" dirty="0"/>
              <a:t> price for the whole </a:t>
            </a:r>
            <a:r>
              <a:rPr lang="en-US" dirty="0" smtClean="0"/>
              <a:t>EU </a:t>
            </a:r>
            <a:r>
              <a:rPr lang="en-US" dirty="0"/>
              <a:t>is not </a:t>
            </a:r>
            <a:r>
              <a:rPr lang="en-US" dirty="0" smtClean="0"/>
              <a:t>necessary. Smart </a:t>
            </a:r>
            <a:r>
              <a:rPr lang="en-US" dirty="0"/>
              <a:t>to </a:t>
            </a:r>
            <a:r>
              <a:rPr lang="en-US" dirty="0" smtClean="0"/>
              <a:t>optimize </a:t>
            </a:r>
            <a:r>
              <a:rPr lang="en-US" dirty="0"/>
              <a:t>the </a:t>
            </a:r>
            <a:r>
              <a:rPr lang="en-US" b="1" dirty="0"/>
              <a:t>price specific to each </a:t>
            </a:r>
            <a:r>
              <a:rPr lang="en-US" b="1" dirty="0" smtClean="0"/>
              <a:t>nation</a:t>
            </a:r>
          </a:p>
          <a:p>
            <a:pPr marL="361950" lvl="1" indent="0">
              <a:buNone/>
            </a:pPr>
            <a:endParaRPr lang="en-US" sz="400" dirty="0"/>
          </a:p>
          <a:p>
            <a:r>
              <a:rPr lang="en-US" sz="1800" dirty="0"/>
              <a:t>Residential buildings are forecasted to cut their emissions faster than the commercial </a:t>
            </a:r>
            <a:r>
              <a:rPr lang="en-US" sz="1800" dirty="0" smtClean="0"/>
              <a:t>buildings</a:t>
            </a:r>
          </a:p>
          <a:p>
            <a:pPr lvl="1"/>
            <a:r>
              <a:rPr lang="en-US" dirty="0" smtClean="0"/>
              <a:t>Potential </a:t>
            </a:r>
            <a:r>
              <a:rPr lang="en-US" dirty="0"/>
              <a:t>of the CO</a:t>
            </a:r>
            <a:r>
              <a:rPr lang="en-US" baseline="-25000" dirty="0"/>
              <a:t>2</a:t>
            </a:r>
            <a:r>
              <a:rPr lang="en-US" dirty="0"/>
              <a:t> pricing </a:t>
            </a:r>
            <a:r>
              <a:rPr lang="en-US" dirty="0" smtClean="0"/>
              <a:t>and </a:t>
            </a:r>
            <a:r>
              <a:rPr lang="en-US" dirty="0"/>
              <a:t>fuel switch to renewables </a:t>
            </a:r>
            <a:r>
              <a:rPr lang="en-US" dirty="0" smtClean="0"/>
              <a:t>is higher in </a:t>
            </a:r>
            <a:r>
              <a:rPr lang="en-US" dirty="0"/>
              <a:t>the residential </a:t>
            </a:r>
            <a:r>
              <a:rPr lang="en-US" dirty="0" smtClean="0"/>
              <a:t>sector</a:t>
            </a:r>
          </a:p>
          <a:p>
            <a:pPr lvl="1"/>
            <a:r>
              <a:rPr lang="en-US" dirty="0" smtClean="0"/>
              <a:t>Education </a:t>
            </a:r>
            <a:r>
              <a:rPr lang="en-US" dirty="0"/>
              <a:t>and health </a:t>
            </a:r>
            <a:r>
              <a:rPr lang="en-US" dirty="0" smtClean="0"/>
              <a:t>sector buildings require </a:t>
            </a:r>
            <a:r>
              <a:rPr lang="en-US" dirty="0"/>
              <a:t>stricter measures to reduce their direct </a:t>
            </a:r>
            <a:r>
              <a:rPr lang="en-US" dirty="0" smtClean="0"/>
              <a:t>emissions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Conclusions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43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sz="1800" dirty="0" smtClean="0"/>
              <a:t>Integration of </a:t>
            </a:r>
            <a:r>
              <a:rPr lang="en-US" sz="1800" b="1" dirty="0" smtClean="0"/>
              <a:t>synthetic methane or heating oil (</a:t>
            </a:r>
            <a:r>
              <a:rPr lang="en-US" sz="1800" b="1" dirty="0" err="1" smtClean="0"/>
              <a:t>PtX</a:t>
            </a:r>
            <a:r>
              <a:rPr lang="en-US" sz="1800" b="1" dirty="0" smtClean="0"/>
              <a:t>)</a:t>
            </a:r>
          </a:p>
          <a:p>
            <a:endParaRPr lang="en-US" sz="1800" dirty="0" smtClean="0"/>
          </a:p>
          <a:p>
            <a:r>
              <a:rPr lang="en-US" sz="1800" dirty="0" smtClean="0"/>
              <a:t>Investigation of the effect of </a:t>
            </a:r>
            <a:r>
              <a:rPr lang="en-US" sz="1800" dirty="0"/>
              <a:t>CO</a:t>
            </a:r>
            <a:r>
              <a:rPr lang="en-US" sz="1800" baseline="-25000" dirty="0"/>
              <a:t>2</a:t>
            </a:r>
            <a:r>
              <a:rPr lang="en-US" sz="1800" dirty="0"/>
              <a:t> pricing in the electricity and district heating </a:t>
            </a:r>
            <a:r>
              <a:rPr lang="en-US" sz="1800" dirty="0" smtClean="0"/>
              <a:t>supply</a:t>
            </a:r>
          </a:p>
          <a:p>
            <a:pPr lvl="1"/>
            <a:r>
              <a:rPr lang="en-US" sz="1800" dirty="0" smtClean="0"/>
              <a:t>energy </a:t>
            </a:r>
            <a:r>
              <a:rPr lang="en-US" sz="1800" dirty="0"/>
              <a:t>carrier prices </a:t>
            </a:r>
            <a:r>
              <a:rPr lang="en-US" sz="1800" dirty="0" smtClean="0"/>
              <a:t>for end-users</a:t>
            </a:r>
          </a:p>
          <a:p>
            <a:pPr lvl="1"/>
            <a:r>
              <a:rPr lang="en-US" sz="1800" dirty="0" smtClean="0"/>
              <a:t>overall </a:t>
            </a:r>
            <a:r>
              <a:rPr lang="en-US" sz="1800" dirty="0"/>
              <a:t>choice of heating </a:t>
            </a:r>
            <a:r>
              <a:rPr lang="en-US" sz="1800" dirty="0" smtClean="0"/>
              <a:t>technologies</a:t>
            </a:r>
          </a:p>
          <a:p>
            <a:endParaRPr lang="en-US" sz="1800" dirty="0" smtClean="0"/>
          </a:p>
          <a:p>
            <a:r>
              <a:rPr lang="en-US" sz="1800" dirty="0" smtClean="0"/>
              <a:t>Modeling social </a:t>
            </a:r>
            <a:r>
              <a:rPr lang="en-US" sz="1800" dirty="0"/>
              <a:t>factors such as community awareness, incentives and campaigns for </a:t>
            </a:r>
            <a:r>
              <a:rPr lang="en-US" sz="1800" dirty="0" smtClean="0"/>
              <a:t>mobilization</a:t>
            </a:r>
          </a:p>
          <a:p>
            <a:pPr lvl="1"/>
            <a:r>
              <a:rPr lang="en-US" sz="1800" dirty="0" smtClean="0"/>
              <a:t>turnover </a:t>
            </a:r>
            <a:r>
              <a:rPr lang="en-US" sz="1800" dirty="0"/>
              <a:t>of the heating technology </a:t>
            </a:r>
            <a:r>
              <a:rPr lang="en-US" sz="1800" dirty="0" smtClean="0"/>
              <a:t>stock</a:t>
            </a:r>
            <a:endParaRPr lang="en-US" sz="1800" dirty="0"/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Outlook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020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sz="1800" dirty="0" smtClean="0"/>
              <a:t>Eurostat</a:t>
            </a:r>
            <a:r>
              <a:rPr lang="en-US" sz="1800" dirty="0"/>
              <a:t>, 2019. Complete energy balances (Accessed in April 2021)</a:t>
            </a:r>
            <a:endParaRPr lang="en-US" sz="1800" b="1" dirty="0"/>
          </a:p>
          <a:p>
            <a:r>
              <a:rPr lang="en-US" sz="1800" dirty="0" smtClean="0"/>
              <a:t>Eurostat</a:t>
            </a:r>
            <a:r>
              <a:rPr lang="en-US" sz="1800" dirty="0"/>
              <a:t>, 2018. Disaggregated final energy consumption in households – quantities (Accessed in April 2021)</a:t>
            </a:r>
            <a:endParaRPr lang="en-US" sz="1800" b="1" dirty="0"/>
          </a:p>
          <a:p>
            <a:r>
              <a:rPr lang="en-US" sz="1800" dirty="0" smtClean="0"/>
              <a:t>Eurostat</a:t>
            </a:r>
            <a:r>
              <a:rPr lang="en-US" sz="1800" dirty="0"/>
              <a:t>, 2019. Share of fuels in final energy consumption (Accessed in April 2021</a:t>
            </a:r>
            <a:r>
              <a:rPr lang="en-US" sz="1800" dirty="0" smtClean="0"/>
              <a:t>)</a:t>
            </a:r>
            <a:endParaRPr lang="de-DE" sz="1800" dirty="0" smtClean="0"/>
          </a:p>
          <a:p>
            <a:r>
              <a:rPr lang="en-US" sz="1800" dirty="0" smtClean="0"/>
              <a:t>IEA </a:t>
            </a:r>
            <a:r>
              <a:rPr lang="en-US" sz="1800" dirty="0"/>
              <a:t>(International Energy </a:t>
            </a:r>
            <a:r>
              <a:rPr lang="en-US" sz="1800" dirty="0" smtClean="0"/>
              <a:t>Agency), 2020. </a:t>
            </a:r>
            <a:r>
              <a:rPr lang="en-US" sz="1800" dirty="0"/>
              <a:t>World Energy Outlook-2020, IEA, Paris, </a:t>
            </a:r>
            <a:r>
              <a:rPr lang="en-US" sz="1800" u="sng" dirty="0">
                <a:hlinkClick r:id="rId3"/>
              </a:rPr>
              <a:t>https://www.iea.org/reports/world-energy-outlook-2020</a:t>
            </a:r>
            <a:r>
              <a:rPr lang="en-US" sz="1800" dirty="0"/>
              <a:t>.</a:t>
            </a:r>
            <a:endParaRPr lang="en-US" sz="1800" b="1" dirty="0"/>
          </a:p>
          <a:p>
            <a:r>
              <a:rPr lang="en-US" sz="1800" dirty="0" smtClean="0"/>
              <a:t>World Bank, 2020. </a:t>
            </a:r>
            <a:r>
              <a:rPr lang="en-US" sz="1800" dirty="0"/>
              <a:t>“State and Trends of Carbon Pricing 2020” (May), World Bank, Washington, DC. </a:t>
            </a:r>
            <a:r>
              <a:rPr lang="en-US" sz="1800" dirty="0" err="1"/>
              <a:t>Doi</a:t>
            </a:r>
            <a:r>
              <a:rPr lang="en-US" sz="1800" dirty="0"/>
              <a:t>: 10.1596/978-1-4648-1586-7. License: Creative Commons Attribution CC BY 3.0 IGO</a:t>
            </a:r>
            <a:endParaRPr lang="en-US" sz="1800" b="1" dirty="0"/>
          </a:p>
          <a:p>
            <a:endParaRPr lang="de-DE" sz="1800" dirty="0" smtClean="0"/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345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3200" dirty="0" smtClean="0"/>
              <a:t>THANK YOU FOR YOUR ATTENTION!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057471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062130"/>
              </p:ext>
            </p:extLst>
          </p:nvPr>
        </p:nvGraphicFramePr>
        <p:xfrm>
          <a:off x="3767578" y="433633"/>
          <a:ext cx="4656843" cy="55676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3191">
                  <a:extLst>
                    <a:ext uri="{9D8B030D-6E8A-4147-A177-3AD203B41FA5}">
                      <a16:colId xmlns:a16="http://schemas.microsoft.com/office/drawing/2014/main" val="1182631895"/>
                    </a:ext>
                  </a:extLst>
                </a:gridCol>
                <a:gridCol w="499621">
                  <a:extLst>
                    <a:ext uri="{9D8B030D-6E8A-4147-A177-3AD203B41FA5}">
                      <a16:colId xmlns:a16="http://schemas.microsoft.com/office/drawing/2014/main" val="310732411"/>
                    </a:ext>
                  </a:extLst>
                </a:gridCol>
                <a:gridCol w="413433">
                  <a:extLst>
                    <a:ext uri="{9D8B030D-6E8A-4147-A177-3AD203B41FA5}">
                      <a16:colId xmlns:a16="http://schemas.microsoft.com/office/drawing/2014/main" val="983177087"/>
                    </a:ext>
                  </a:extLst>
                </a:gridCol>
                <a:gridCol w="413433">
                  <a:extLst>
                    <a:ext uri="{9D8B030D-6E8A-4147-A177-3AD203B41FA5}">
                      <a16:colId xmlns:a16="http://schemas.microsoft.com/office/drawing/2014/main" val="3065658722"/>
                    </a:ext>
                  </a:extLst>
                </a:gridCol>
                <a:gridCol w="413433">
                  <a:extLst>
                    <a:ext uri="{9D8B030D-6E8A-4147-A177-3AD203B41FA5}">
                      <a16:colId xmlns:a16="http://schemas.microsoft.com/office/drawing/2014/main" val="3914139243"/>
                    </a:ext>
                  </a:extLst>
                </a:gridCol>
                <a:gridCol w="413433">
                  <a:extLst>
                    <a:ext uri="{9D8B030D-6E8A-4147-A177-3AD203B41FA5}">
                      <a16:colId xmlns:a16="http://schemas.microsoft.com/office/drawing/2014/main" val="2557561877"/>
                    </a:ext>
                  </a:extLst>
                </a:gridCol>
                <a:gridCol w="413433">
                  <a:extLst>
                    <a:ext uri="{9D8B030D-6E8A-4147-A177-3AD203B41FA5}">
                      <a16:colId xmlns:a16="http://schemas.microsoft.com/office/drawing/2014/main" val="3823005544"/>
                    </a:ext>
                  </a:extLst>
                </a:gridCol>
                <a:gridCol w="413433">
                  <a:extLst>
                    <a:ext uri="{9D8B030D-6E8A-4147-A177-3AD203B41FA5}">
                      <a16:colId xmlns:a16="http://schemas.microsoft.com/office/drawing/2014/main" val="3818965057"/>
                    </a:ext>
                  </a:extLst>
                </a:gridCol>
                <a:gridCol w="413433">
                  <a:extLst>
                    <a:ext uri="{9D8B030D-6E8A-4147-A177-3AD203B41FA5}">
                      <a16:colId xmlns:a16="http://schemas.microsoft.com/office/drawing/2014/main" val="340677457"/>
                    </a:ext>
                  </a:extLst>
                </a:gridCol>
              </a:tblGrid>
              <a:tr h="26413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Country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2021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2025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2030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2035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2040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2045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2050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extLst>
                  <a:ext uri="{0D108BD9-81ED-4DB2-BD59-A6C34878D82A}">
                    <a16:rowId xmlns:a16="http://schemas.microsoft.com/office/drawing/2014/main" val="1311990839"/>
                  </a:ext>
                </a:extLst>
              </a:tr>
              <a:tr h="9940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Austria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EUR/t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20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40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65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79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90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101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111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1248203518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Belgium</a:t>
                      </a:r>
                      <a:endParaRPr lang="en-US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EUR/t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20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40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65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79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90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101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111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3276749867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Cyprus</a:t>
                      </a:r>
                      <a:endParaRPr lang="en-US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EUR/t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2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7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21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23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152995815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Czech Rep.</a:t>
                      </a:r>
                      <a:endParaRPr lang="en-US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2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7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21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23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4236515313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Denmark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36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42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47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51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55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59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1113535290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Estonia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3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11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14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16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2888074605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Finland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55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68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81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93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103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113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122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895989308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France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47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54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63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70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77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83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89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3396783285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Germany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55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65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84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93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103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112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1020574601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effectLst/>
                        </a:rPr>
                        <a:t>Greece</a:t>
                      </a:r>
                      <a:endParaRPr lang="en-US" sz="105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39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51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60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67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74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80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2048010305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effectLst/>
                        </a:rPr>
                        <a:t>Hungary</a:t>
                      </a:r>
                      <a:endParaRPr lang="en-US" sz="105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15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17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19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21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23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3136821975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Ireland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26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50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80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97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111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124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136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4156618843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Italy</a:t>
                      </a:r>
                      <a:endParaRPr lang="en-US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35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50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58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66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72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79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635045680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Latvia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24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39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54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69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84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99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3294730497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effectLst/>
                        </a:rPr>
                        <a:t>Lithuania</a:t>
                      </a:r>
                      <a:endParaRPr lang="en-US" sz="105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24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39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54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69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84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99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92651979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Luxembourg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20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40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65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79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90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101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111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2906052428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Malta</a:t>
                      </a:r>
                      <a:endParaRPr lang="en-US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39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51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60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67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74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80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2449777265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effectLst/>
                        </a:rPr>
                        <a:t>Netherlands</a:t>
                      </a:r>
                      <a:endParaRPr lang="en-US" sz="105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39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51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60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67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74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80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65163754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Poland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17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21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23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761824448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Portugal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36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42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47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51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55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59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1765317480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Slovakia</a:t>
                      </a:r>
                      <a:endParaRPr lang="en-US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19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21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23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3054572066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Slovenia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21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32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38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43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47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51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55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185535214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Spain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39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51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60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67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74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80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4153846418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Sweden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114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132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152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169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186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201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215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1157671278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UK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26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50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80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97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111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124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136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903143668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Romania</a:t>
                      </a:r>
                      <a:endParaRPr lang="en-US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EUR/t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21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23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4241217630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Bulgaria</a:t>
                      </a:r>
                      <a:endParaRPr lang="en-US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EUR/t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15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19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21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23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2061169828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Croatia</a:t>
                      </a:r>
                      <a:endParaRPr lang="en-US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EUR/t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21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32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38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43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47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51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55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2986695900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</a:rPr>
                        <a:t>Average</a:t>
                      </a:r>
                      <a:endParaRPr lang="en-US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effectLst/>
                        </a:rPr>
                        <a:t>EUR/t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21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34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47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56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</a:rPr>
                        <a:t>63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70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</a:rPr>
                        <a:t>77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b"/>
                </a:tc>
                <a:extLst>
                  <a:ext uri="{0D108BD9-81ED-4DB2-BD59-A6C34878D82A}">
                    <a16:rowId xmlns:a16="http://schemas.microsoft.com/office/drawing/2014/main" val="3803138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4679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3034665" y="1913642"/>
          <a:ext cx="6122670" cy="34129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920">
                  <a:extLst>
                    <a:ext uri="{9D8B030D-6E8A-4147-A177-3AD203B41FA5}">
                      <a16:colId xmlns:a16="http://schemas.microsoft.com/office/drawing/2014/main" val="986934145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3512824006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437413382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890389014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471090185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583432697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414845115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1911199219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39459561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3271477367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1462088498"/>
                    </a:ext>
                  </a:extLst>
                </a:gridCol>
              </a:tblGrid>
              <a:tr h="328925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100" dirty="0">
                          <a:effectLst/>
                        </a:rPr>
                        <a:t>CO</a:t>
                      </a:r>
                      <a:r>
                        <a:rPr lang="en-US" sz="1100" baseline="-25000" dirty="0">
                          <a:effectLst/>
                        </a:rPr>
                        <a:t>2</a:t>
                      </a:r>
                      <a:r>
                        <a:rPr lang="en-US" sz="1100" dirty="0">
                          <a:effectLst/>
                        </a:rPr>
                        <a:t> Emission | Reduction with respect to 1990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8041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100" b="1" dirty="0">
                          <a:effectLst/>
                        </a:rPr>
                        <a:t>1990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100" b="1" dirty="0">
                          <a:effectLst/>
                        </a:rPr>
                        <a:t>2015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100" b="1" dirty="0">
                          <a:effectLst/>
                        </a:rPr>
                        <a:t>2030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100" b="1" dirty="0">
                          <a:effectLst/>
                        </a:rPr>
                        <a:t>2040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100" b="1" dirty="0">
                          <a:effectLst/>
                        </a:rPr>
                        <a:t>2050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9286389"/>
                  </a:ext>
                </a:extLst>
              </a:tr>
              <a:tr h="288290"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Residential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VAR0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343,4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353,2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-3%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204,7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40%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104,3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70%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47,0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86%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48809686"/>
                  </a:ext>
                </a:extLst>
              </a:tr>
              <a:tr h="288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VAR1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343,4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353,2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-3%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198,2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42%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94,8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72%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38,2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89%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1379214"/>
                  </a:ext>
                </a:extLst>
              </a:tr>
              <a:tr h="288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VAR2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343,4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353,2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-3%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193,8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44%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89,9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74%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35,0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90%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6928804"/>
                  </a:ext>
                </a:extLst>
              </a:tr>
              <a:tr h="288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VAR3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343,4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353,2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-3%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190,4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45%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84,8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75%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31,2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91%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92732145"/>
                  </a:ext>
                </a:extLst>
              </a:tr>
              <a:tr h="288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VAR4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343,4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353,2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-3%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189,3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45%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83,6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76%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29,7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91%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9519883"/>
                  </a:ext>
                </a:extLst>
              </a:tr>
              <a:tr h="288290"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Commercial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VAR0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193,1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156,6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19%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104,1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46%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58,8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70%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33,6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83%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36966426"/>
                  </a:ext>
                </a:extLst>
              </a:tr>
              <a:tr h="288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VAR1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193,1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156,6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19%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102,0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47%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54,2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72%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28,3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85%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216519"/>
                  </a:ext>
                </a:extLst>
              </a:tr>
              <a:tr h="288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VAR2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193,1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156,6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19%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100,4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48%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51,5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73%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26,3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86%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46572858"/>
                  </a:ext>
                </a:extLst>
              </a:tr>
              <a:tr h="288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VAR3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193,1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156,6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19%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98,7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49%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48,4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75%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22,7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88%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36008028"/>
                  </a:ext>
                </a:extLst>
              </a:tr>
              <a:tr h="288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VAR4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193,1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156,6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98,7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49%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47,6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75%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21,8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89%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70829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1041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1413928842"/>
              </p:ext>
            </p:extLst>
          </p:nvPr>
        </p:nvGraphicFramePr>
        <p:xfrm>
          <a:off x="5878286" y="1728788"/>
          <a:ext cx="5699351" cy="4138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Buildings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EU </a:t>
            </a:r>
            <a:r>
              <a:rPr lang="en-US" dirty="0" smtClean="0"/>
              <a:t>(EU27+UK</a:t>
            </a:r>
            <a:r>
              <a:rPr lang="en-US" dirty="0"/>
              <a:t>) </a:t>
            </a:r>
          </a:p>
        </p:txBody>
      </p:sp>
      <p:grpSp>
        <p:nvGrpSpPr>
          <p:cNvPr id="18" name="Group 17"/>
          <p:cNvGrpSpPr/>
          <p:nvPr/>
        </p:nvGrpSpPr>
        <p:grpSpPr>
          <a:xfrm rot="1576828">
            <a:off x="5446968" y="2494465"/>
            <a:ext cx="2396835" cy="2342605"/>
            <a:chOff x="5860182" y="2758793"/>
            <a:chExt cx="2396835" cy="2342605"/>
          </a:xfrm>
        </p:grpSpPr>
        <p:cxnSp>
          <p:nvCxnSpPr>
            <p:cNvPr id="8" name="Straight Connector 7"/>
            <p:cNvCxnSpPr/>
            <p:nvPr/>
          </p:nvCxnSpPr>
          <p:spPr>
            <a:xfrm rot="20023172" flipH="1" flipV="1">
              <a:off x="5860182" y="2774362"/>
              <a:ext cx="2330141" cy="37875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20023172" flipH="1" flipV="1">
              <a:off x="6315006" y="2758793"/>
              <a:ext cx="1942011" cy="234260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783770" y="2063930"/>
            <a:ext cx="5094515" cy="3803469"/>
          </a:xfrm>
          <a:prstGeom prst="rect">
            <a:avLst/>
          </a:prstGeom>
        </p:spPr>
        <p:txBody>
          <a:bodyPr lIns="0" tIns="0" rIns="0" bIns="0"/>
          <a:lstStyle>
            <a:lvl1pPr marL="342900" indent="-342900" defTabSz="914400" eaLnBrk="1" latinLnBrk="0" hangingPunct="1">
              <a:spcBef>
                <a:spcPts val="0"/>
              </a:spcBef>
              <a:spcAft>
                <a:spcPts val="550"/>
              </a:spcAft>
              <a:buClr>
                <a:srgbClr val="007A87"/>
              </a:buClr>
              <a:buSzPct val="120000"/>
              <a:buChar char="§"/>
              <a:defRPr sz="1600" baseline="0">
                <a:latin typeface="Frutiger LT Com 45 Light" pitchFamily="34" charset="0"/>
              </a:defRPr>
            </a:lvl1pPr>
            <a:lvl2pPr marL="628650" indent="-266700" defTabSz="914400" eaLnBrk="1" latinLnBrk="0" hangingPunct="1">
              <a:spcBef>
                <a:spcPts val="0"/>
              </a:spcBef>
              <a:spcAft>
                <a:spcPts val="550"/>
              </a:spcAft>
              <a:buClr>
                <a:schemeClr val="accent3"/>
              </a:buClr>
              <a:buSzPct val="120000"/>
              <a:buChar char="§"/>
              <a:defRPr sz="1600">
                <a:latin typeface="Frutiger LT Com 45 Light" pitchFamily="34" charset="0"/>
              </a:defRPr>
            </a:lvl2pPr>
            <a:lvl3pPr marL="895350" indent="-266700" defTabSz="914400" eaLnBrk="1" latinLnBrk="0" hangingPunct="1">
              <a:spcBef>
                <a:spcPts val="0"/>
              </a:spcBef>
              <a:spcAft>
                <a:spcPts val="550"/>
              </a:spcAft>
              <a:buClr>
                <a:schemeClr val="accent3"/>
              </a:buClr>
              <a:buSzPct val="120000"/>
              <a:buChar char="§"/>
              <a:defRPr sz="1600">
                <a:latin typeface="Frutiger LT Com 45 Light" pitchFamily="34" charset="0"/>
              </a:defRPr>
            </a:lvl3pPr>
            <a:lvl4pPr marL="1162050" indent="-266700" defTabSz="914400" eaLnBrk="1" latinLnBrk="0" hangingPunct="1">
              <a:spcBef>
                <a:spcPts val="0"/>
              </a:spcBef>
              <a:spcAft>
                <a:spcPts val="550"/>
              </a:spcAft>
              <a:buClr>
                <a:schemeClr val="accent3"/>
              </a:buClr>
              <a:buSzPct val="120000"/>
              <a:buChar char="§"/>
              <a:defRPr sz="1600">
                <a:latin typeface="Frutiger LT Com 45 Light" pitchFamily="34" charset="0"/>
              </a:defRPr>
            </a:lvl4pPr>
            <a:lvl5pPr marL="1438275" indent="-276225" defTabSz="914400" eaLnBrk="1" latinLnBrk="0" hangingPunct="1">
              <a:spcBef>
                <a:spcPts val="0"/>
              </a:spcBef>
              <a:spcAft>
                <a:spcPts val="550"/>
              </a:spcAft>
              <a:buClr>
                <a:schemeClr val="accent3"/>
              </a:buClr>
              <a:buSzPct val="120000"/>
              <a:buChar char="§"/>
              <a:defRPr sz="1600">
                <a:latin typeface="Frutiger LT Com 45 Light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>
                <a:latin typeface="+mn-lt"/>
              </a:defRPr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>
                <a:latin typeface="+mn-lt"/>
              </a:defRPr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>
                <a:latin typeface="+mn-lt"/>
              </a:defRPr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>
                <a:latin typeface="+mn-lt"/>
              </a:defRPr>
            </a:lvl9pPr>
          </a:lstStyle>
          <a:p>
            <a:r>
              <a:rPr lang="en-US" sz="1800" dirty="0"/>
              <a:t>The buildings of the EU </a:t>
            </a:r>
            <a:r>
              <a:rPr lang="en-US" sz="1800" dirty="0" smtClean="0"/>
              <a:t>responsible from </a:t>
            </a:r>
            <a:r>
              <a:rPr lang="en-US" sz="1800" dirty="0"/>
              <a:t>37% of the total final energy </a:t>
            </a:r>
            <a:r>
              <a:rPr lang="en-US" sz="1800" dirty="0" smtClean="0"/>
              <a:t>demand, approx. </a:t>
            </a:r>
            <a:r>
              <a:rPr lang="en-US" sz="1800" dirty="0"/>
              <a:t>5000 </a:t>
            </a:r>
            <a:r>
              <a:rPr lang="en-US" sz="1800" dirty="0" err="1"/>
              <a:t>TWh</a:t>
            </a:r>
            <a:r>
              <a:rPr lang="en-US" sz="1800" dirty="0"/>
              <a:t> [Eurostat, 2019</a:t>
            </a:r>
            <a:r>
              <a:rPr lang="en-US" sz="1800" dirty="0" smtClean="0"/>
              <a:t>]</a:t>
            </a:r>
            <a:endParaRPr lang="en-US" sz="1800" dirty="0"/>
          </a:p>
          <a:p>
            <a:r>
              <a:rPr lang="en-US" sz="1800" dirty="0"/>
              <a:t>The space heating demand alone </a:t>
            </a:r>
            <a:r>
              <a:rPr lang="en-US" sz="1800" dirty="0" smtClean="0"/>
              <a:t>makes </a:t>
            </a:r>
            <a:r>
              <a:rPr lang="en-US" sz="1800" dirty="0"/>
              <a:t>up </a:t>
            </a:r>
            <a:r>
              <a:rPr lang="en-US" sz="1800" dirty="0" smtClean="0"/>
              <a:t>~65% of </a:t>
            </a:r>
            <a:r>
              <a:rPr lang="en-US" sz="1800" dirty="0"/>
              <a:t>the final energy demand of residential buildings [Eurostat, 2018</a:t>
            </a:r>
            <a:r>
              <a:rPr lang="en-US" sz="1800" dirty="0" smtClean="0"/>
              <a:t>]</a:t>
            </a:r>
            <a:endParaRPr lang="en-US" sz="1800" dirty="0"/>
          </a:p>
          <a:p>
            <a:r>
              <a:rPr lang="en-US" sz="1800" dirty="0"/>
              <a:t>Fossil fuels provided 58% </a:t>
            </a:r>
            <a:r>
              <a:rPr lang="en-US" sz="1800" dirty="0" smtClean="0"/>
              <a:t>in </a:t>
            </a:r>
            <a:r>
              <a:rPr lang="en-US" sz="1800" dirty="0"/>
              <a:t>2019 [</a:t>
            </a:r>
            <a:r>
              <a:rPr lang="en-US" sz="1800" dirty="0" smtClean="0"/>
              <a:t>Eurostat</a:t>
            </a:r>
            <a:r>
              <a:rPr lang="en-US" sz="1800" dirty="0"/>
              <a:t>, 2019</a:t>
            </a:r>
            <a:r>
              <a:rPr lang="en-US" sz="1800" dirty="0" smtClean="0"/>
              <a:t>]</a:t>
            </a:r>
            <a:endParaRPr lang="en-US" sz="1800" dirty="0"/>
          </a:p>
          <a:p>
            <a:r>
              <a:rPr lang="en-US" sz="1800" dirty="0" smtClean="0"/>
              <a:t>The residential </a:t>
            </a:r>
            <a:r>
              <a:rPr lang="en-US" sz="1800" dirty="0"/>
              <a:t>and tertiary sectors </a:t>
            </a:r>
            <a:r>
              <a:rPr lang="en-US" sz="1800" dirty="0" smtClean="0"/>
              <a:t>(</a:t>
            </a:r>
            <a:r>
              <a:rPr lang="en-US" sz="1800" dirty="0"/>
              <a:t>excluding agriculture</a:t>
            </a:r>
            <a:r>
              <a:rPr lang="en-US" sz="1800" dirty="0" smtClean="0"/>
              <a:t>) responsible </a:t>
            </a:r>
            <a:r>
              <a:rPr lang="en-US" sz="1800" dirty="0"/>
              <a:t>for </a:t>
            </a:r>
            <a:r>
              <a:rPr lang="en-US" sz="1800" dirty="0" smtClean="0"/>
              <a:t>~15</a:t>
            </a:r>
            <a:r>
              <a:rPr lang="en-US" sz="1800" dirty="0"/>
              <a:t>% of </a:t>
            </a:r>
            <a:r>
              <a:rPr lang="en-US" sz="1800" dirty="0" smtClean="0"/>
              <a:t>total </a:t>
            </a:r>
            <a:r>
              <a:rPr lang="en-US" sz="1800" dirty="0"/>
              <a:t>CO</a:t>
            </a:r>
            <a:r>
              <a:rPr lang="en-US" sz="1800" baseline="-25000" dirty="0"/>
              <a:t>2</a:t>
            </a:r>
            <a:r>
              <a:rPr lang="en-US" sz="1800" dirty="0"/>
              <a:t> </a:t>
            </a:r>
            <a:r>
              <a:rPr lang="en-US" sz="1800" dirty="0" smtClean="0"/>
              <a:t>emissions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91488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sz="1800" dirty="0"/>
              <a:t>Improving the energy performance of the building </a:t>
            </a:r>
            <a:r>
              <a:rPr lang="en-US" sz="1800" dirty="0" smtClean="0"/>
              <a:t>envelope</a:t>
            </a:r>
          </a:p>
          <a:p>
            <a:r>
              <a:rPr lang="en-US" sz="1800" dirty="0" smtClean="0"/>
              <a:t>Installation of </a:t>
            </a:r>
            <a:r>
              <a:rPr lang="en-US" sz="1800" dirty="0"/>
              <a:t>efficient </a:t>
            </a:r>
            <a:r>
              <a:rPr lang="en-US" sz="1800" dirty="0" smtClean="0"/>
              <a:t>equipment</a:t>
            </a:r>
          </a:p>
          <a:p>
            <a:r>
              <a:rPr lang="en-US" sz="1800" dirty="0" smtClean="0"/>
              <a:t>Fuel switch to renewables</a:t>
            </a:r>
          </a:p>
          <a:p>
            <a:r>
              <a:rPr lang="en-US" sz="1800" dirty="0" smtClean="0"/>
              <a:t>Smart operation </a:t>
            </a:r>
            <a:r>
              <a:rPr lang="en-US" sz="1800" dirty="0"/>
              <a:t>of </a:t>
            </a:r>
            <a:r>
              <a:rPr lang="en-US" sz="1800" dirty="0" smtClean="0"/>
              <a:t>buildings</a:t>
            </a:r>
            <a:endParaRPr lang="en-US" sz="1800" dirty="0"/>
          </a:p>
          <a:p>
            <a:r>
              <a:rPr lang="en-US" sz="1800" dirty="0"/>
              <a:t>Carbon pricing in the non-ETS </a:t>
            </a:r>
            <a:r>
              <a:rPr lang="en-US" sz="1800" dirty="0" smtClean="0"/>
              <a:t>sectors</a:t>
            </a:r>
          </a:p>
          <a:p>
            <a:pPr lvl="1"/>
            <a:r>
              <a:rPr lang="en-US" dirty="0" smtClean="0"/>
              <a:t>fossil </a:t>
            </a:r>
            <a:r>
              <a:rPr lang="en-US" dirty="0"/>
              <a:t>fuel prices are expected to stay constant or slightly decrease towards 2050 [</a:t>
            </a:r>
            <a:r>
              <a:rPr lang="en-US" dirty="0" smtClean="0"/>
              <a:t>IEA, 2020]</a:t>
            </a:r>
          </a:p>
          <a:p>
            <a:pPr lvl="1"/>
            <a:r>
              <a:rPr lang="en-US" dirty="0"/>
              <a:t>CO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smtClean="0"/>
              <a:t>price makes </a:t>
            </a:r>
            <a:r>
              <a:rPr lang="en-US" dirty="0"/>
              <a:t>the </a:t>
            </a:r>
            <a:r>
              <a:rPr lang="en-US" dirty="0" smtClean="0"/>
              <a:t>RE carriers </a:t>
            </a:r>
            <a:r>
              <a:rPr lang="en-US" dirty="0"/>
              <a:t>financially </a:t>
            </a:r>
            <a:r>
              <a:rPr lang="en-US" dirty="0" smtClean="0"/>
              <a:t>attractive against </a:t>
            </a:r>
            <a:r>
              <a:rPr lang="en-US" dirty="0"/>
              <a:t>fossil </a:t>
            </a:r>
            <a:r>
              <a:rPr lang="en-US" dirty="0" smtClean="0"/>
              <a:t>fuels</a:t>
            </a:r>
          </a:p>
          <a:p>
            <a:pPr lvl="2"/>
            <a:endParaRPr lang="en-US" sz="1800" dirty="0"/>
          </a:p>
          <a:p>
            <a:pPr lvl="2"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en-US" sz="1800" dirty="0" smtClean="0"/>
              <a:t>Can </a:t>
            </a:r>
            <a:r>
              <a:rPr lang="en-US" sz="1800" dirty="0"/>
              <a:t>the EU building </a:t>
            </a:r>
            <a:r>
              <a:rPr lang="en-US" sz="1800" dirty="0" smtClean="0"/>
              <a:t>sectors </a:t>
            </a:r>
            <a:r>
              <a:rPr lang="en-US" sz="1800" dirty="0"/>
              <a:t>manage to decarbonize by 2050 with the implementation of currently stated policies, including non-ETS CO</a:t>
            </a:r>
            <a:r>
              <a:rPr lang="en-US" sz="1800" baseline="-25000" dirty="0"/>
              <a:t>2</a:t>
            </a:r>
            <a:r>
              <a:rPr lang="en-US" sz="1800" dirty="0"/>
              <a:t> </a:t>
            </a:r>
            <a:r>
              <a:rPr lang="en-US" sz="1800" dirty="0" smtClean="0"/>
              <a:t>pricing?</a:t>
            </a:r>
          </a:p>
          <a:p>
            <a:pPr lvl="2"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en-US" sz="1800" dirty="0" smtClean="0"/>
              <a:t>What </a:t>
            </a:r>
            <a:r>
              <a:rPr lang="en-US" sz="1800" dirty="0"/>
              <a:t>is the effective non-ETS CO</a:t>
            </a:r>
            <a:r>
              <a:rPr lang="en-US" sz="1800" baseline="-25000" dirty="0"/>
              <a:t>2</a:t>
            </a:r>
            <a:r>
              <a:rPr lang="en-US" sz="1800" dirty="0"/>
              <a:t> </a:t>
            </a:r>
            <a:r>
              <a:rPr lang="en-US" sz="1800" dirty="0" smtClean="0"/>
              <a:t>price </a:t>
            </a:r>
            <a:r>
              <a:rPr lang="en-US" sz="1800" dirty="0"/>
              <a:t>in the building </a:t>
            </a:r>
            <a:r>
              <a:rPr lang="en-US" sz="1800" dirty="0" smtClean="0"/>
              <a:t>sectors </a:t>
            </a:r>
            <a:r>
              <a:rPr lang="en-US" sz="1800" dirty="0"/>
              <a:t>when applied simultaneously with the other planned policy instruments</a:t>
            </a:r>
            <a:r>
              <a:rPr lang="en-US" sz="1800" dirty="0" smtClean="0"/>
              <a:t>?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Decarbonization</a:t>
            </a:r>
            <a:r>
              <a:rPr lang="de-DE" dirty="0" smtClean="0"/>
              <a:t> </a:t>
            </a:r>
            <a:r>
              <a:rPr lang="de-DE" dirty="0" err="1"/>
              <a:t>M</a:t>
            </a:r>
            <a:r>
              <a:rPr lang="de-DE" dirty="0" err="1" smtClean="0"/>
              <a:t>easures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497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609600" y="1727999"/>
            <a:ext cx="5461262" cy="4305155"/>
          </a:xfrm>
        </p:spPr>
        <p:txBody>
          <a:bodyPr lIns="0" tIns="0" rIns="0" bIns="0"/>
          <a:lstStyle/>
          <a:p>
            <a:pPr marL="342900" indent="-342900">
              <a:buSzPct val="120000"/>
              <a:buChar char="§"/>
            </a:pPr>
            <a:r>
              <a:rPr lang="en-US" sz="1800" dirty="0"/>
              <a:t>Each EU member state decides </a:t>
            </a:r>
            <a:r>
              <a:rPr lang="en-US" sz="1800" dirty="0" smtClean="0"/>
              <a:t>the implementation </a:t>
            </a:r>
            <a:r>
              <a:rPr lang="en-US" sz="1800" dirty="0"/>
              <a:t>and prices </a:t>
            </a:r>
            <a:r>
              <a:rPr lang="en-US" sz="1800" dirty="0" smtClean="0"/>
              <a:t>nationally</a:t>
            </a:r>
          </a:p>
          <a:p>
            <a:pPr marL="701675" lvl="1" indent="-342900"/>
            <a:r>
              <a:rPr lang="en-US" dirty="0" smtClean="0"/>
              <a:t>Scandinavian </a:t>
            </a:r>
            <a:r>
              <a:rPr lang="en-US" dirty="0"/>
              <a:t>states </a:t>
            </a:r>
            <a:r>
              <a:rPr lang="en-US" dirty="0" smtClean="0"/>
              <a:t>first to apply, since 1990s. Sweden </a:t>
            </a:r>
            <a:r>
              <a:rPr lang="en-US" dirty="0"/>
              <a:t>takes the lead with </a:t>
            </a:r>
            <a:r>
              <a:rPr lang="en-US" dirty="0" smtClean="0"/>
              <a:t>119 </a:t>
            </a:r>
            <a:r>
              <a:rPr lang="en-US" dirty="0"/>
              <a:t>US$/</a:t>
            </a:r>
            <a:r>
              <a:rPr lang="en-US" dirty="0" smtClean="0"/>
              <a:t>tCO</a:t>
            </a:r>
            <a:r>
              <a:rPr lang="en-US" baseline="-25000" dirty="0" smtClean="0"/>
              <a:t>2</a:t>
            </a:r>
            <a:r>
              <a:rPr lang="en-US" dirty="0" smtClean="0"/>
              <a:t>e </a:t>
            </a:r>
            <a:r>
              <a:rPr lang="en-US" dirty="0"/>
              <a:t>[World </a:t>
            </a:r>
            <a:r>
              <a:rPr lang="en-US" dirty="0" smtClean="0"/>
              <a:t>Bank, 2020</a:t>
            </a:r>
            <a:r>
              <a:rPr lang="en-US" dirty="0"/>
              <a:t>]</a:t>
            </a:r>
            <a:endParaRPr lang="en-US" dirty="0" smtClean="0"/>
          </a:p>
          <a:p>
            <a:pPr marL="701675" lvl="1" indent="-342900"/>
            <a:r>
              <a:rPr lang="en-US" dirty="0" smtClean="0"/>
              <a:t>Finland </a:t>
            </a:r>
            <a:r>
              <a:rPr lang="en-US" dirty="0"/>
              <a:t>and France follow with 58 and 49 US$/tCO</a:t>
            </a:r>
            <a:r>
              <a:rPr lang="en-US" baseline="-25000" dirty="0"/>
              <a:t>2</a:t>
            </a:r>
            <a:r>
              <a:rPr lang="en-US" dirty="0"/>
              <a:t>e [World Bank, 2020]</a:t>
            </a:r>
            <a:endParaRPr lang="en-US" dirty="0" smtClean="0"/>
          </a:p>
          <a:p>
            <a:pPr marL="701675" lvl="1" indent="-342900"/>
            <a:r>
              <a:rPr lang="en-US" dirty="0" smtClean="0"/>
              <a:t>Germany</a:t>
            </a:r>
            <a:r>
              <a:rPr lang="en-US" dirty="0"/>
              <a:t>, Austria and Luxembourg </a:t>
            </a:r>
            <a:r>
              <a:rPr lang="en-US" dirty="0" smtClean="0"/>
              <a:t>announced </a:t>
            </a:r>
            <a:r>
              <a:rPr lang="en-US" dirty="0" err="1" smtClean="0"/>
              <a:t>implemention</a:t>
            </a:r>
            <a:r>
              <a:rPr lang="en-US" dirty="0" smtClean="0"/>
              <a:t> </a:t>
            </a:r>
            <a:r>
              <a:rPr lang="en-US" dirty="0"/>
              <a:t>as early as 2021 at a price of around 25 US$/tCO</a:t>
            </a:r>
            <a:r>
              <a:rPr lang="en-US" baseline="-25000" dirty="0"/>
              <a:t>2</a:t>
            </a:r>
            <a:r>
              <a:rPr lang="en-US" dirty="0"/>
              <a:t>e [World Bank, 2020]</a:t>
            </a:r>
          </a:p>
          <a:p>
            <a:pPr marL="342900" indent="-342900">
              <a:buSzPct val="120000"/>
              <a:buChar char="§"/>
            </a:pPr>
            <a:r>
              <a:rPr lang="en-US" sz="1800" dirty="0" smtClean="0"/>
              <a:t>5 </a:t>
            </a:r>
            <a:r>
              <a:rPr lang="en-US" sz="1800" dirty="0"/>
              <a:t>different non-ETS CO</a:t>
            </a:r>
            <a:r>
              <a:rPr lang="en-US" sz="1800" baseline="-25000" dirty="0"/>
              <a:t>2</a:t>
            </a:r>
            <a:r>
              <a:rPr lang="en-US" sz="1800" dirty="0"/>
              <a:t>-price </a:t>
            </a:r>
            <a:r>
              <a:rPr lang="en-US" sz="1800" dirty="0" smtClean="0"/>
              <a:t>pathways</a:t>
            </a:r>
          </a:p>
          <a:p>
            <a:pPr marL="701675" lvl="1" indent="-342900"/>
            <a:r>
              <a:rPr lang="en-US" i="1" dirty="0" smtClean="0"/>
              <a:t>VAR0</a:t>
            </a:r>
            <a:r>
              <a:rPr lang="en-US" dirty="0"/>
              <a:t>, includes the prices that were announced </a:t>
            </a:r>
            <a:r>
              <a:rPr lang="en-US" dirty="0" smtClean="0"/>
              <a:t>(introduces </a:t>
            </a:r>
            <a:r>
              <a:rPr lang="en-US" dirty="0" err="1" smtClean="0"/>
              <a:t>appr</a:t>
            </a:r>
            <a:r>
              <a:rPr lang="en-US" dirty="0" smtClean="0"/>
              <a:t>. prices also in countries </a:t>
            </a:r>
            <a:r>
              <a:rPr lang="en-US" dirty="0"/>
              <a:t>who did not announce </a:t>
            </a:r>
            <a:r>
              <a:rPr lang="en-US" dirty="0" smtClean="0"/>
              <a:t>implementation)</a:t>
            </a:r>
          </a:p>
          <a:p>
            <a:pPr marL="701675" lvl="1" indent="-342900"/>
            <a:r>
              <a:rPr lang="en-US" dirty="0" smtClean="0"/>
              <a:t>higher intermediate prices in </a:t>
            </a:r>
            <a:r>
              <a:rPr lang="en-US" i="1" dirty="0" smtClean="0"/>
              <a:t>VAR1-VAR4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930107108"/>
              </p:ext>
            </p:extLst>
          </p:nvPr>
        </p:nvGraphicFramePr>
        <p:xfrm>
          <a:off x="6626770" y="3763919"/>
          <a:ext cx="4950830" cy="22692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7508">
                  <a:extLst>
                    <a:ext uri="{9D8B030D-6E8A-4147-A177-3AD203B41FA5}">
                      <a16:colId xmlns:a16="http://schemas.microsoft.com/office/drawing/2014/main" val="415132033"/>
                    </a:ext>
                  </a:extLst>
                </a:gridCol>
                <a:gridCol w="1340808">
                  <a:extLst>
                    <a:ext uri="{9D8B030D-6E8A-4147-A177-3AD203B41FA5}">
                      <a16:colId xmlns:a16="http://schemas.microsoft.com/office/drawing/2014/main" val="3665035457"/>
                    </a:ext>
                  </a:extLst>
                </a:gridCol>
                <a:gridCol w="830838">
                  <a:extLst>
                    <a:ext uri="{9D8B030D-6E8A-4147-A177-3AD203B41FA5}">
                      <a16:colId xmlns:a16="http://schemas.microsoft.com/office/drawing/2014/main" val="2590198167"/>
                    </a:ext>
                  </a:extLst>
                </a:gridCol>
                <a:gridCol w="830838">
                  <a:extLst>
                    <a:ext uri="{9D8B030D-6E8A-4147-A177-3AD203B41FA5}">
                      <a16:colId xmlns:a16="http://schemas.microsoft.com/office/drawing/2014/main" val="712083854"/>
                    </a:ext>
                  </a:extLst>
                </a:gridCol>
                <a:gridCol w="830838">
                  <a:extLst>
                    <a:ext uri="{9D8B030D-6E8A-4147-A177-3AD203B41FA5}">
                      <a16:colId xmlns:a16="http://schemas.microsoft.com/office/drawing/2014/main" val="2976175253"/>
                    </a:ext>
                  </a:extLst>
                </a:gridCol>
              </a:tblGrid>
              <a:tr h="482555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Pathway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Unit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2030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2040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2050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3426268"/>
                  </a:ext>
                </a:extLst>
              </a:tr>
              <a:tr h="357336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VAR0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EUR/tCO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r>
                        <a:rPr lang="en-US" sz="1600" dirty="0">
                          <a:effectLst/>
                        </a:rPr>
                        <a:t>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47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63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77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2475848"/>
                  </a:ext>
                </a:extLst>
              </a:tr>
              <a:tr h="357336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VAR1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EUR/tCO</a:t>
                      </a:r>
                      <a:r>
                        <a:rPr lang="en-US" sz="1600" baseline="-25000">
                          <a:effectLst/>
                        </a:rPr>
                        <a:t>2</a:t>
                      </a:r>
                      <a:r>
                        <a:rPr lang="en-US" sz="1600">
                          <a:effectLst/>
                        </a:rPr>
                        <a:t>e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102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142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181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7946655"/>
                  </a:ext>
                </a:extLst>
              </a:tr>
              <a:tr h="357336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VAR2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EUR/tCO</a:t>
                      </a:r>
                      <a:r>
                        <a:rPr lang="en-US" sz="1600" baseline="-25000">
                          <a:effectLst/>
                        </a:rPr>
                        <a:t>2</a:t>
                      </a:r>
                      <a:r>
                        <a:rPr lang="en-US" sz="1600">
                          <a:effectLst/>
                        </a:rPr>
                        <a:t>e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131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166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201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7032065"/>
                  </a:ext>
                </a:extLst>
              </a:tr>
              <a:tr h="357336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VAR3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EUR/tCO</a:t>
                      </a:r>
                      <a:r>
                        <a:rPr lang="en-US" sz="1600" baseline="-25000">
                          <a:effectLst/>
                        </a:rPr>
                        <a:t>2</a:t>
                      </a:r>
                      <a:r>
                        <a:rPr lang="en-US" sz="1600">
                          <a:effectLst/>
                        </a:rPr>
                        <a:t>e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180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240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300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3095241"/>
                  </a:ext>
                </a:extLst>
              </a:tr>
              <a:tr h="357336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VAR4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EUR/tCO</a:t>
                      </a:r>
                      <a:r>
                        <a:rPr lang="en-US" sz="1600" baseline="-25000">
                          <a:effectLst/>
                        </a:rPr>
                        <a:t>2</a:t>
                      </a:r>
                      <a:r>
                        <a:rPr lang="en-US" sz="1600">
                          <a:effectLst/>
                        </a:rPr>
                        <a:t>e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200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275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350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3902556"/>
                  </a:ext>
                </a:extLst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</a:t>
            </a:r>
            <a:r>
              <a:rPr lang="en-US" dirty="0" smtClean="0"/>
              <a:t>Scenario and CO</a:t>
            </a:r>
            <a:r>
              <a:rPr lang="en-US" baseline="-25000" dirty="0" smtClean="0"/>
              <a:t>2</a:t>
            </a:r>
            <a:r>
              <a:rPr lang="en-US" dirty="0" smtClean="0"/>
              <a:t>-Price Modifications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626770" y="1727999"/>
            <a:ext cx="4950830" cy="1870765"/>
          </a:xfrm>
          <a:prstGeom prst="rect">
            <a:avLst/>
          </a:prstGeom>
        </p:spPr>
        <p:txBody>
          <a:bodyPr lIns="0" tIns="0" rIns="0" bIns="0"/>
          <a:lstStyle/>
          <a:p>
            <a:pPr marL="342900" indent="-342900">
              <a:spcBef>
                <a:spcPts val="0"/>
              </a:spcBef>
              <a:spcAft>
                <a:spcPts val="550"/>
              </a:spcAft>
              <a:buClr>
                <a:srgbClr val="007A87"/>
              </a:buClr>
              <a:buSzPct val="120000"/>
              <a:buChar char="§"/>
            </a:pPr>
            <a:r>
              <a:rPr lang="en-US" dirty="0" smtClean="0">
                <a:latin typeface="Frutiger LT Com 45 Light" pitchFamily="34" charset="0"/>
              </a:rPr>
              <a:t>Basis </a:t>
            </a:r>
            <a:r>
              <a:rPr lang="en-US" dirty="0">
                <a:latin typeface="Frutiger LT Com 45 Light" pitchFamily="34" charset="0"/>
              </a:rPr>
              <a:t>scenario </a:t>
            </a:r>
            <a:r>
              <a:rPr lang="en-US" dirty="0" smtClean="0">
                <a:latin typeface="Frutiger LT Com 45 Light" pitchFamily="34" charset="0"/>
              </a:rPr>
              <a:t>represents </a:t>
            </a:r>
            <a:r>
              <a:rPr lang="en-US" dirty="0">
                <a:latin typeface="Frutiger LT Com 45 Light" pitchFamily="34" charset="0"/>
              </a:rPr>
              <a:t>evolution of the </a:t>
            </a:r>
            <a:r>
              <a:rPr lang="en-US" dirty="0" smtClean="0">
                <a:latin typeface="Frutiger LT Com 45 Light" pitchFamily="34" charset="0"/>
              </a:rPr>
              <a:t>building </a:t>
            </a:r>
            <a:r>
              <a:rPr lang="en-US" dirty="0">
                <a:latin typeface="Frutiger LT Com 45 Light" pitchFamily="34" charset="0"/>
              </a:rPr>
              <a:t>stock under the continuation of declared </a:t>
            </a:r>
            <a:r>
              <a:rPr lang="en-US" dirty="0" smtClean="0">
                <a:latin typeface="Frutiger LT Com 45 Light" pitchFamily="34" charset="0"/>
              </a:rPr>
              <a:t>policies</a:t>
            </a:r>
            <a:endParaRPr lang="en-US" dirty="0">
              <a:latin typeface="Frutiger LT Com 45 Light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550"/>
              </a:spcAft>
              <a:buClr>
                <a:srgbClr val="007A87"/>
              </a:buClr>
              <a:buSzPct val="120000"/>
              <a:buChar char="§"/>
            </a:pPr>
            <a:r>
              <a:rPr lang="en-US" dirty="0" smtClean="0">
                <a:latin typeface="Frutiger LT Com 45 Light" pitchFamily="34" charset="0"/>
              </a:rPr>
              <a:t>Regulations </a:t>
            </a:r>
            <a:r>
              <a:rPr lang="en-US" dirty="0">
                <a:latin typeface="Frutiger LT Com 45 Light" pitchFamily="34" charset="0"/>
              </a:rPr>
              <a:t>on </a:t>
            </a:r>
            <a:r>
              <a:rPr lang="en-US" dirty="0" smtClean="0">
                <a:latin typeface="Frutiger LT Com 45 Light" pitchFamily="34" charset="0"/>
              </a:rPr>
              <a:t>the </a:t>
            </a:r>
            <a:r>
              <a:rPr lang="en-US" dirty="0">
                <a:latin typeface="Frutiger LT Com 45 Light" pitchFamily="34" charset="0"/>
              </a:rPr>
              <a:t>efficiency and performance of building components and technological devices are </a:t>
            </a:r>
            <a:r>
              <a:rPr lang="en-US" dirty="0" smtClean="0">
                <a:latin typeface="Frutiger LT Com 45 Light" pitchFamily="34" charset="0"/>
              </a:rPr>
              <a:t>captured</a:t>
            </a:r>
            <a:endParaRPr lang="en-US" dirty="0">
              <a:latin typeface="Frutiger LT Com 45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714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614400" y="1728000"/>
            <a:ext cx="4070722" cy="4140000"/>
          </a:xfrm>
        </p:spPr>
        <p:txBody>
          <a:bodyPr/>
          <a:lstStyle/>
          <a:p>
            <a:r>
              <a:rPr lang="en-US" sz="1800" dirty="0"/>
              <a:t>The building stock, renovation and investment decisions are modelled with the bottom-up simulation model </a:t>
            </a:r>
            <a:r>
              <a:rPr lang="en-US" sz="1800" b="1" dirty="0"/>
              <a:t>FORECAST</a:t>
            </a:r>
            <a:r>
              <a:rPr lang="en-US" sz="1800" b="1" dirty="0" smtClean="0"/>
              <a:t>™</a:t>
            </a:r>
            <a:endParaRPr lang="en-US" sz="1800" b="1" dirty="0"/>
          </a:p>
          <a:p>
            <a:pPr lvl="1"/>
            <a:r>
              <a:rPr lang="en-US" sz="1800" dirty="0" smtClean="0"/>
              <a:t>socio-techno-economic factors</a:t>
            </a:r>
          </a:p>
          <a:p>
            <a:pPr lvl="1"/>
            <a:r>
              <a:rPr lang="en-US" sz="1800" dirty="0" smtClean="0"/>
              <a:t>policy </a:t>
            </a:r>
            <a:r>
              <a:rPr lang="en-US" sz="1800" dirty="0"/>
              <a:t>instruments </a:t>
            </a:r>
            <a:endParaRPr lang="en-US" sz="1800" dirty="0" smtClean="0"/>
          </a:p>
          <a:p>
            <a:pPr lvl="1"/>
            <a:r>
              <a:rPr lang="en-US" sz="1800" dirty="0" smtClean="0"/>
              <a:t>energy </a:t>
            </a:r>
            <a:r>
              <a:rPr lang="en-US" sz="1800" dirty="0"/>
              <a:t>carrier specific </a:t>
            </a:r>
            <a:r>
              <a:rPr lang="en-US" sz="1800" dirty="0" smtClean="0"/>
              <a:t>restrictions</a:t>
            </a:r>
            <a:endParaRPr lang="en-US" sz="1800" dirty="0"/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Method</a:t>
            </a:r>
            <a:r>
              <a:rPr lang="de-DE" dirty="0" smtClean="0"/>
              <a:t> – </a:t>
            </a:r>
            <a:r>
              <a:rPr lang="de-DE" dirty="0" err="1" smtClean="0"/>
              <a:t>Energy</a:t>
            </a:r>
            <a:r>
              <a:rPr lang="de-DE" dirty="0" smtClean="0"/>
              <a:t> Demand Simulation Model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88816" y="1728000"/>
            <a:ext cx="6788784" cy="414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1264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0554" y="3279409"/>
            <a:ext cx="9144000" cy="2387600"/>
          </a:xfrm>
        </p:spPr>
        <p:txBody>
          <a:bodyPr/>
          <a:lstStyle/>
          <a:p>
            <a:pPr algn="l"/>
            <a:r>
              <a:rPr lang="de-DE" sz="3600" dirty="0" smtClean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50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614400" y="1728000"/>
            <a:ext cx="5232000" cy="4140000"/>
          </a:xfrm>
        </p:spPr>
        <p:txBody>
          <a:bodyPr lIns="0" tIns="0" rIns="0" bIns="0"/>
          <a:lstStyle/>
          <a:p>
            <a:pPr marL="342900" indent="-342900">
              <a:buSzPct val="120000"/>
              <a:buFont typeface="Wingdings" pitchFamily="2" charset="2"/>
              <a:buChar char="§"/>
              <a:tabLst>
                <a:tab pos="0" algn="l"/>
              </a:tabLst>
            </a:pPr>
            <a:r>
              <a:rPr lang="en-US" sz="1800" dirty="0"/>
              <a:t>S</a:t>
            </a:r>
            <a:r>
              <a:rPr lang="en-US" sz="1800" dirty="0" smtClean="0"/>
              <a:t>trong </a:t>
            </a:r>
            <a:r>
              <a:rPr lang="en-US" sz="1800" dirty="0"/>
              <a:t>decrease in fossil fuels </a:t>
            </a:r>
          </a:p>
          <a:p>
            <a:pPr marL="701675" lvl="1" indent="-342900">
              <a:tabLst>
                <a:tab pos="0" algn="l"/>
              </a:tabLst>
            </a:pPr>
            <a:r>
              <a:rPr lang="en-US" dirty="0" smtClean="0"/>
              <a:t>In 2050: 248-384 </a:t>
            </a:r>
            <a:r>
              <a:rPr lang="en-US" dirty="0" err="1"/>
              <a:t>TWh</a:t>
            </a:r>
            <a:r>
              <a:rPr lang="en-US" dirty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10-15</a:t>
            </a:r>
            <a:r>
              <a:rPr lang="en-US" dirty="0"/>
              <a:t>% of </a:t>
            </a:r>
            <a:r>
              <a:rPr lang="en-US" dirty="0" smtClean="0"/>
              <a:t>heat demand</a:t>
            </a:r>
          </a:p>
          <a:p>
            <a:pPr marL="342900" indent="-342900">
              <a:buSzPct val="120000"/>
              <a:buFont typeface="Wingdings" pitchFamily="2" charset="2"/>
              <a:buChar char="§"/>
              <a:tabLst>
                <a:tab pos="0" algn="l"/>
              </a:tabLst>
            </a:pPr>
            <a:r>
              <a:rPr lang="en-US" sz="1800" dirty="0"/>
              <a:t>F</a:t>
            </a:r>
            <a:r>
              <a:rPr lang="en-US" sz="1800" dirty="0" smtClean="0"/>
              <a:t>uel </a:t>
            </a:r>
            <a:r>
              <a:rPr lang="en-US" sz="1800" dirty="0"/>
              <a:t>switch </a:t>
            </a:r>
            <a:r>
              <a:rPr lang="en-US" sz="1800" dirty="0" smtClean="0"/>
              <a:t>dominantly </a:t>
            </a:r>
            <a:r>
              <a:rPr lang="en-US" sz="1800" dirty="0"/>
              <a:t>towards district heating, biomass and ambient heat (i.e. heat pumps</a:t>
            </a:r>
            <a:r>
              <a:rPr lang="en-US" sz="1800" dirty="0" smtClean="0"/>
              <a:t>)</a:t>
            </a:r>
          </a:p>
          <a:p>
            <a:pPr marL="342900" indent="-342900">
              <a:buSzPct val="120000"/>
              <a:buFont typeface="Wingdings" pitchFamily="2" charset="2"/>
              <a:buChar char="§"/>
              <a:tabLst>
                <a:tab pos="0" algn="l"/>
              </a:tabLst>
            </a:pPr>
            <a:r>
              <a:rPr lang="en-US" sz="1800" dirty="0" smtClean="0"/>
              <a:t>Hydrogen </a:t>
            </a:r>
            <a:r>
              <a:rPr lang="en-US" sz="1800" dirty="0"/>
              <a:t>is not able to diffuse into the </a:t>
            </a:r>
            <a:r>
              <a:rPr lang="en-US" sz="1800" dirty="0" smtClean="0"/>
              <a:t>market</a:t>
            </a:r>
          </a:p>
          <a:p>
            <a:pPr marL="701675" lvl="1" indent="-342900">
              <a:tabLst>
                <a:tab pos="0" algn="l"/>
              </a:tabLst>
            </a:pPr>
            <a:r>
              <a:rPr lang="en-US" dirty="0" smtClean="0"/>
              <a:t>high </a:t>
            </a:r>
            <a:r>
              <a:rPr lang="en-US" dirty="0"/>
              <a:t>prices of the </a:t>
            </a:r>
            <a:r>
              <a:rPr lang="en-US" dirty="0" smtClean="0"/>
              <a:t>fuel</a:t>
            </a:r>
          </a:p>
          <a:p>
            <a:pPr marL="701675" lvl="1" indent="-342900">
              <a:tabLst>
                <a:tab pos="0" algn="l"/>
              </a:tabLst>
            </a:pPr>
            <a:r>
              <a:rPr lang="en-US" dirty="0" smtClean="0"/>
              <a:t>investment </a:t>
            </a:r>
            <a:r>
              <a:rPr lang="en-US" dirty="0"/>
              <a:t>costs of the heating </a:t>
            </a:r>
            <a:r>
              <a:rPr lang="en-US" dirty="0" smtClean="0"/>
              <a:t>equipment</a:t>
            </a:r>
            <a:endParaRPr lang="en-US" dirty="0"/>
          </a:p>
          <a:p>
            <a:pPr marL="342900" indent="-342900">
              <a:buSzPct val="120000"/>
              <a:buChar char="§"/>
              <a:tabLst>
                <a:tab pos="0" algn="l"/>
              </a:tabLst>
            </a:pPr>
            <a:r>
              <a:rPr lang="en-US" sz="1800" dirty="0" smtClean="0"/>
              <a:t>Small difference in total </a:t>
            </a:r>
            <a:r>
              <a:rPr lang="en-US" sz="1800" dirty="0"/>
              <a:t>heat demand </a:t>
            </a:r>
            <a:r>
              <a:rPr lang="en-US" sz="1800" dirty="0" smtClean="0"/>
              <a:t>between different </a:t>
            </a:r>
            <a:r>
              <a:rPr lang="en-US" sz="1800" dirty="0"/>
              <a:t>price </a:t>
            </a:r>
            <a:r>
              <a:rPr lang="en-US" sz="1800" dirty="0" smtClean="0"/>
              <a:t>pathways</a:t>
            </a:r>
          </a:p>
          <a:p>
            <a:pPr marL="342900" indent="-342900">
              <a:buSzPct val="120000"/>
              <a:buChar char="§"/>
              <a:tabLst>
                <a:tab pos="0" algn="l"/>
              </a:tabLst>
            </a:pPr>
            <a:r>
              <a:rPr lang="en-US" sz="1800" dirty="0" smtClean="0"/>
              <a:t>Demand </a:t>
            </a:r>
            <a:r>
              <a:rPr lang="en-US" sz="1800" dirty="0"/>
              <a:t>reduction depends on the renovation </a:t>
            </a:r>
            <a:r>
              <a:rPr lang="en-US" sz="1800" dirty="0" smtClean="0"/>
              <a:t>activities*</a:t>
            </a:r>
            <a:endParaRPr lang="en-US" sz="1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Results</a:t>
            </a:r>
            <a:r>
              <a:rPr lang="de-DE" dirty="0" smtClean="0"/>
              <a:t> - Final </a:t>
            </a:r>
            <a:r>
              <a:rPr lang="de-DE" dirty="0" err="1" smtClean="0"/>
              <a:t>Energy</a:t>
            </a:r>
            <a:r>
              <a:rPr lang="de-DE" dirty="0" smtClean="0"/>
              <a:t> Carrier Demand </a:t>
            </a:r>
            <a:r>
              <a:rPr lang="de-DE" dirty="0" err="1" smtClean="0"/>
              <a:t>for</a:t>
            </a:r>
            <a:r>
              <a:rPr lang="de-DE" dirty="0" smtClean="0"/>
              <a:t> Building </a:t>
            </a:r>
            <a:r>
              <a:rPr lang="de-DE" dirty="0" err="1" smtClean="0"/>
              <a:t>Heating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176964464"/>
              </p:ext>
            </p:extLst>
          </p:nvPr>
        </p:nvGraphicFramePr>
        <p:xfrm>
          <a:off x="5981700" y="1728000"/>
          <a:ext cx="5581650" cy="416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372061"/>
              </p:ext>
            </p:extLst>
          </p:nvPr>
        </p:nvGraphicFramePr>
        <p:xfrm>
          <a:off x="2028093" y="4973508"/>
          <a:ext cx="3529410" cy="108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7138">
                  <a:extLst>
                    <a:ext uri="{9D8B030D-6E8A-4147-A177-3AD203B41FA5}">
                      <a16:colId xmlns:a16="http://schemas.microsoft.com/office/drawing/2014/main" val="2623372062"/>
                    </a:ext>
                  </a:extLst>
                </a:gridCol>
                <a:gridCol w="797424">
                  <a:extLst>
                    <a:ext uri="{9D8B030D-6E8A-4147-A177-3AD203B41FA5}">
                      <a16:colId xmlns:a16="http://schemas.microsoft.com/office/drawing/2014/main" val="2468940883"/>
                    </a:ext>
                  </a:extLst>
                </a:gridCol>
                <a:gridCol w="797424">
                  <a:extLst>
                    <a:ext uri="{9D8B030D-6E8A-4147-A177-3AD203B41FA5}">
                      <a16:colId xmlns:a16="http://schemas.microsoft.com/office/drawing/2014/main" val="685448743"/>
                    </a:ext>
                  </a:extLst>
                </a:gridCol>
                <a:gridCol w="797424">
                  <a:extLst>
                    <a:ext uri="{9D8B030D-6E8A-4147-A177-3AD203B41FA5}">
                      <a16:colId xmlns:a16="http://schemas.microsoft.com/office/drawing/2014/main" val="400348956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2021-30</a:t>
                      </a:r>
                      <a:endParaRPr lang="en-US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2031-40</a:t>
                      </a:r>
                      <a:endParaRPr lang="en-US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2041-50</a:t>
                      </a:r>
                      <a:endParaRPr lang="en-US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8138782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smtClean="0">
                          <a:effectLst/>
                        </a:rPr>
                        <a:t>Residential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1,6%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2,1%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2,4%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6678014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Tertiary</a:t>
                      </a:r>
                      <a:endParaRPr lang="en-US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9937005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4400" y="6164384"/>
            <a:ext cx="602566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de-DE" sz="1000" dirty="0" smtClean="0">
                <a:latin typeface="+mj-lt"/>
              </a:rPr>
              <a:t>*</a:t>
            </a:r>
            <a:r>
              <a:rPr lang="de-DE" sz="1000" dirty="0" err="1" smtClean="0">
                <a:latin typeface="+mj-lt"/>
              </a:rPr>
              <a:t>energy-related</a:t>
            </a:r>
            <a:r>
              <a:rPr lang="de-DE" sz="1000" dirty="0" smtClean="0">
                <a:latin typeface="+mj-lt"/>
              </a:rPr>
              <a:t> </a:t>
            </a:r>
            <a:r>
              <a:rPr lang="de-DE" sz="1000" dirty="0" err="1" smtClean="0">
                <a:latin typeface="+mj-lt"/>
              </a:rPr>
              <a:t>renovation</a:t>
            </a:r>
            <a:r>
              <a:rPr lang="de-DE" sz="1000" dirty="0" smtClean="0">
                <a:latin typeface="+mj-lt"/>
              </a:rPr>
              <a:t> </a:t>
            </a:r>
            <a:r>
              <a:rPr lang="de-DE" sz="1000" dirty="0" err="1" smtClean="0">
                <a:latin typeface="+mj-lt"/>
              </a:rPr>
              <a:t>rates</a:t>
            </a:r>
            <a:r>
              <a:rPr lang="de-DE" sz="1000" dirty="0" smtClean="0">
                <a:latin typeface="+mj-lt"/>
              </a:rPr>
              <a:t>, </a:t>
            </a:r>
            <a:r>
              <a:rPr lang="de-DE" sz="1000" dirty="0" err="1" smtClean="0">
                <a:latin typeface="+mj-lt"/>
              </a:rPr>
              <a:t>renovations</a:t>
            </a:r>
            <a:r>
              <a:rPr lang="de-DE" sz="1000" dirty="0" smtClean="0">
                <a:latin typeface="+mj-lt"/>
              </a:rPr>
              <a:t> </a:t>
            </a:r>
            <a:r>
              <a:rPr lang="de-DE" sz="1000" dirty="0" err="1" smtClean="0">
                <a:latin typeface="+mj-lt"/>
              </a:rPr>
              <a:t>above</a:t>
            </a:r>
            <a:r>
              <a:rPr lang="de-DE" sz="1000" dirty="0" smtClean="0">
                <a:latin typeface="+mj-lt"/>
              </a:rPr>
              <a:t> light-</a:t>
            </a:r>
            <a:r>
              <a:rPr lang="de-DE" sz="1000" dirty="0" err="1" smtClean="0">
                <a:latin typeface="+mj-lt"/>
              </a:rPr>
              <a:t>depth</a:t>
            </a:r>
            <a:endParaRPr lang="en-US" sz="1000" dirty="0" err="1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31015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614400" y="1728000"/>
            <a:ext cx="5708023" cy="4140000"/>
          </a:xfrm>
        </p:spPr>
        <p:txBody>
          <a:bodyPr/>
          <a:lstStyle/>
          <a:p>
            <a:r>
              <a:rPr lang="en-US" sz="1800" dirty="0" smtClean="0"/>
              <a:t>Reduction of 42</a:t>
            </a:r>
            <a:r>
              <a:rPr lang="en-US" sz="1800" dirty="0"/>
              <a:t>% by 2030 and 85% by 2050 </a:t>
            </a:r>
            <a:r>
              <a:rPr lang="en-US" sz="1800" dirty="0" smtClean="0"/>
              <a:t>comp. to 1990</a:t>
            </a:r>
          </a:p>
          <a:p>
            <a:pPr lvl="1"/>
            <a:r>
              <a:rPr lang="en-US" dirty="0" smtClean="0"/>
              <a:t>Doubling to VAR1: </a:t>
            </a:r>
            <a:r>
              <a:rPr lang="en-US" dirty="0"/>
              <a:t>direct emissions of the EU building stock drop down to </a:t>
            </a:r>
            <a:r>
              <a:rPr lang="en-US" dirty="0" smtClean="0"/>
              <a:t>88</a:t>
            </a:r>
            <a:r>
              <a:rPr lang="en-US" dirty="0"/>
              <a:t>% </a:t>
            </a:r>
            <a:r>
              <a:rPr lang="en-US" dirty="0" smtClean="0"/>
              <a:t>of 1990</a:t>
            </a:r>
          </a:p>
          <a:p>
            <a:pPr lvl="1"/>
            <a:r>
              <a:rPr lang="en-US" dirty="0" smtClean="0"/>
              <a:t>Further </a:t>
            </a:r>
            <a:r>
              <a:rPr lang="en-US" dirty="0"/>
              <a:t>doubling </a:t>
            </a:r>
            <a:r>
              <a:rPr lang="en-US" dirty="0" smtClean="0"/>
              <a:t>to VAR4: leads </a:t>
            </a:r>
            <a:r>
              <a:rPr lang="en-US" dirty="0"/>
              <a:t>to </a:t>
            </a:r>
            <a:r>
              <a:rPr lang="en-US" dirty="0" smtClean="0"/>
              <a:t>90% reduction by 2050</a:t>
            </a:r>
          </a:p>
          <a:p>
            <a:r>
              <a:rPr lang="en-US" sz="1800" dirty="0" smtClean="0"/>
              <a:t>The </a:t>
            </a:r>
            <a:r>
              <a:rPr lang="en-US" sz="1800" dirty="0"/>
              <a:t>achieved emission reductions are </a:t>
            </a:r>
            <a:r>
              <a:rPr lang="en-US" sz="1800" dirty="0" smtClean="0"/>
              <a:t>below </a:t>
            </a:r>
            <a:r>
              <a:rPr lang="en-US" sz="1800" dirty="0"/>
              <a:t>the </a:t>
            </a:r>
            <a:r>
              <a:rPr lang="en-US" sz="1800" dirty="0" smtClean="0"/>
              <a:t>target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Ø"/>
            </a:pPr>
            <a:endParaRPr lang="en-US" sz="1800" dirty="0" smtClean="0"/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1800" dirty="0" smtClean="0"/>
              <a:t>Effect of CO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 </a:t>
            </a:r>
            <a:r>
              <a:rPr lang="en-US" sz="1800" dirty="0"/>
              <a:t>pricing in the </a:t>
            </a:r>
            <a:r>
              <a:rPr lang="en-US" sz="1800" dirty="0" smtClean="0"/>
              <a:t>building sectors, </a:t>
            </a:r>
            <a:r>
              <a:rPr lang="en-US" sz="1800" dirty="0"/>
              <a:t>even if significantly </a:t>
            </a:r>
            <a:r>
              <a:rPr lang="en-US" sz="1800" dirty="0" smtClean="0"/>
              <a:t>high, is limited.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1800" dirty="0" smtClean="0"/>
              <a:t>The </a:t>
            </a:r>
            <a:r>
              <a:rPr lang="en-US" sz="1800" dirty="0"/>
              <a:t>transition to a fossil-free and low-energy building stock is not fast enough and a considerable amount of </a:t>
            </a:r>
            <a:r>
              <a:rPr lang="en-US" sz="1800" dirty="0" smtClean="0"/>
              <a:t>fossils </a:t>
            </a:r>
            <a:r>
              <a:rPr lang="en-US" sz="1800" dirty="0"/>
              <a:t>has to stay in the </a:t>
            </a:r>
            <a:r>
              <a:rPr lang="en-US" sz="1800" dirty="0" smtClean="0"/>
              <a:t>system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Results</a:t>
            </a:r>
            <a:r>
              <a:rPr lang="de-DE" dirty="0" smtClean="0"/>
              <a:t> – CO</a:t>
            </a:r>
            <a:r>
              <a:rPr lang="de-DE" baseline="-25000" dirty="0" smtClean="0"/>
              <a:t>2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endParaRPr lang="en-US" dirty="0"/>
          </a:p>
        </p:txBody>
      </p:sp>
      <p:pic>
        <p:nvPicPr>
          <p:cNvPr id="4" name="Picture 3" descr="P:\FORECAST_Projects\CO2-SensitivityAnalysis\Figure2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595" y="1728000"/>
            <a:ext cx="5081006" cy="414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9347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Results</a:t>
            </a:r>
            <a:r>
              <a:rPr lang="de-DE" dirty="0" smtClean="0"/>
              <a:t> - </a:t>
            </a:r>
            <a:r>
              <a:rPr lang="de-DE" dirty="0" err="1" smtClean="0"/>
              <a:t>Subsectoral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endParaRPr lang="en-US" dirty="0"/>
          </a:p>
        </p:txBody>
      </p:sp>
      <p:pic>
        <p:nvPicPr>
          <p:cNvPr id="10" name="Picture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74" y="1998000"/>
            <a:ext cx="5400000" cy="3600000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600" y="1998000"/>
            <a:ext cx="5400000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24766"/>
      </p:ext>
    </p:extLst>
  </p:cSld>
  <p:clrMapOvr>
    <a:masterClrMapping/>
  </p:clrMapOvr>
</p:sld>
</file>

<file path=ppt/theme/theme1.xml><?xml version="1.0" encoding="utf-8"?>
<a:theme xmlns:a="http://schemas.openxmlformats.org/drawingml/2006/main" name="ISI-Design2016">
  <a:themeElements>
    <a:clrScheme name="Benutzerdefiniert 1">
      <a:dk1>
        <a:sysClr val="windowText" lastClr="000000"/>
      </a:dk1>
      <a:lt1>
        <a:srgbClr val="FFFFFF"/>
      </a:lt1>
      <a:dk2>
        <a:srgbClr val="007A87"/>
      </a:dk2>
      <a:lt2>
        <a:srgbClr val="A8AFAF"/>
      </a:lt2>
      <a:accent1>
        <a:srgbClr val="EB6A0A"/>
      </a:accent1>
      <a:accent2>
        <a:srgbClr val="B1C800"/>
      </a:accent2>
      <a:accent3>
        <a:srgbClr val="25BAE2"/>
      </a:accent3>
      <a:accent4>
        <a:srgbClr val="179C7D"/>
      </a:accent4>
      <a:accent5>
        <a:srgbClr val="D4E6F4"/>
      </a:accent5>
      <a:accent6>
        <a:srgbClr val="E1E3E3"/>
      </a:accent6>
      <a:hlink>
        <a:srgbClr val="007A87"/>
      </a:hlink>
      <a:folHlink>
        <a:srgbClr val="A8AFAF"/>
      </a:folHlink>
    </a:clrScheme>
    <a:fontScheme name="Benutzerdefiniert 1">
      <a:majorFont>
        <a:latin typeface="Frutiger LT Com 55 Roman"/>
        <a:ea typeface=""/>
        <a:cs typeface=""/>
      </a:majorFont>
      <a:minorFont>
        <a:latin typeface="Frutiger LT Com 55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algn="ctr">
          <a:solidFill>
            <a:schemeClr val="tx2"/>
          </a:solidFill>
          <a:miter lim="800000"/>
          <a:headEnd/>
          <a:tailEnd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square" lIns="72000" tIns="54000" rIns="72000" bIns="54000">
        <a:spAutoFit/>
      </a:bodyPr>
      <a:lstStyle>
        <a:defPPr marL="215900" indent="-215900">
          <a:spcAft>
            <a:spcPts val="563"/>
          </a:spcAft>
          <a:buClr>
            <a:schemeClr val="tx2"/>
          </a:buClr>
          <a:defRPr sz="1400" dirty="0"/>
        </a:defPPr>
      </a:lstStyle>
    </a:spDef>
    <a:lnDef>
      <a:spPr bwMode="auto">
        <a:noFill/>
        <a:ln w="9525" cap="flat" cmpd="sng" algn="ctr">
          <a:solidFill>
            <a:srgbClr val="179C7D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3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4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009475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8669"/>
        </a:accent6>
        <a:hlink>
          <a:srgbClr val="009475"/>
        </a:hlink>
        <a:folHlink>
          <a:srgbClr val="0094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5">
        <a:dk1>
          <a:srgbClr val="000000"/>
        </a:dk1>
        <a:lt1>
          <a:srgbClr val="FFFFFF"/>
        </a:lt1>
        <a:dk2>
          <a:srgbClr val="009475"/>
        </a:dk2>
        <a:lt2>
          <a:srgbClr val="A8AFAF"/>
        </a:lt2>
        <a:accent1>
          <a:srgbClr val="25BAE2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CD9EE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6">
        <a:dk1>
          <a:srgbClr val="000000"/>
        </a:dk1>
        <a:lt1>
          <a:srgbClr val="FFFFFF"/>
        </a:lt1>
        <a:dk2>
          <a:srgbClr val="009475"/>
        </a:dk2>
        <a:lt2>
          <a:srgbClr val="25BAE2"/>
        </a:lt2>
        <a:accent1>
          <a:srgbClr val="009475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SI-Design2010">
  <a:themeElements>
    <a:clrScheme name="ISI-Designfarben2010">
      <a:dk1>
        <a:sysClr val="windowText" lastClr="000000"/>
      </a:dk1>
      <a:lt1>
        <a:srgbClr val="FFFFFF"/>
      </a:lt1>
      <a:dk2>
        <a:srgbClr val="7F7F7F"/>
      </a:dk2>
      <a:lt2>
        <a:srgbClr val="FFFFFF"/>
      </a:lt2>
      <a:accent1>
        <a:srgbClr val="6EB7CF"/>
      </a:accent1>
      <a:accent2>
        <a:srgbClr val="2F3F6E"/>
      </a:accent2>
      <a:accent3>
        <a:srgbClr val="AEBFC0"/>
      </a:accent3>
      <a:accent4>
        <a:srgbClr val="007A87"/>
      </a:accent4>
      <a:accent5>
        <a:srgbClr val="A2C780"/>
      </a:accent5>
      <a:accent6>
        <a:srgbClr val="9C5DA4"/>
      </a:accent6>
      <a:hlink>
        <a:srgbClr val="007A87"/>
      </a:hlink>
      <a:folHlink>
        <a:srgbClr val="A8AFAF"/>
      </a:folHlink>
    </a:clrScheme>
    <a:fontScheme name="ISI-Designschriften2010">
      <a:majorFont>
        <a:latin typeface="Frutiger LT Com 45 Light"/>
        <a:ea typeface=""/>
        <a:cs typeface=""/>
      </a:majorFont>
      <a:minorFont>
        <a:latin typeface="Frutiger LT Com 45 Light"/>
        <a:ea typeface=""/>
        <a:cs typeface=""/>
      </a:minorFont>
    </a:fontScheme>
    <a:fmtScheme name="Okeanos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A87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lIns="0" tIns="0" rIns="0" bIns="0" rtlCol="0">
        <a:noAutofit/>
      </a:bodyPr>
      <a:lstStyle>
        <a:defPPr>
          <a:defRPr sz="1600" dirty="0" err="1" smtClean="0">
            <a:latin typeface="+mj-lt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1_ISI-Design2016">
  <a:themeElements>
    <a:clrScheme name="Benutzerdefiniert 1">
      <a:dk1>
        <a:sysClr val="windowText" lastClr="000000"/>
      </a:dk1>
      <a:lt1>
        <a:srgbClr val="FFFFFF"/>
      </a:lt1>
      <a:dk2>
        <a:srgbClr val="007A87"/>
      </a:dk2>
      <a:lt2>
        <a:srgbClr val="A8AFAF"/>
      </a:lt2>
      <a:accent1>
        <a:srgbClr val="EB6A0A"/>
      </a:accent1>
      <a:accent2>
        <a:srgbClr val="B1C800"/>
      </a:accent2>
      <a:accent3>
        <a:srgbClr val="25BAE2"/>
      </a:accent3>
      <a:accent4>
        <a:srgbClr val="179C7D"/>
      </a:accent4>
      <a:accent5>
        <a:srgbClr val="D4E6F4"/>
      </a:accent5>
      <a:accent6>
        <a:srgbClr val="E1E3E3"/>
      </a:accent6>
      <a:hlink>
        <a:srgbClr val="007A87"/>
      </a:hlink>
      <a:folHlink>
        <a:srgbClr val="A8AFAF"/>
      </a:folHlink>
    </a:clrScheme>
    <a:fontScheme name="Benutzerdefiniert 1">
      <a:majorFont>
        <a:latin typeface="Frutiger LT Com 55 Roman"/>
        <a:ea typeface=""/>
        <a:cs typeface=""/>
      </a:majorFont>
      <a:minorFont>
        <a:latin typeface="Frutiger LT Com 55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algn="ctr">
          <a:solidFill>
            <a:schemeClr val="tx2"/>
          </a:solidFill>
          <a:miter lim="800000"/>
          <a:headEnd/>
          <a:tailEnd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square" lIns="72000" tIns="54000" rIns="72000" bIns="54000">
        <a:spAutoFit/>
      </a:bodyPr>
      <a:lstStyle>
        <a:defPPr marL="215900" indent="-215900">
          <a:spcAft>
            <a:spcPts val="563"/>
          </a:spcAft>
          <a:buClr>
            <a:schemeClr val="tx2"/>
          </a:buClr>
          <a:defRPr sz="1400" dirty="0"/>
        </a:defPPr>
      </a:lstStyle>
    </a:spDef>
    <a:lnDef>
      <a:spPr bwMode="auto">
        <a:noFill/>
        <a:ln w="9525" cap="flat" cmpd="sng" algn="ctr">
          <a:solidFill>
            <a:srgbClr val="179C7D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3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4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009475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8669"/>
        </a:accent6>
        <a:hlink>
          <a:srgbClr val="009475"/>
        </a:hlink>
        <a:folHlink>
          <a:srgbClr val="0094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5">
        <a:dk1>
          <a:srgbClr val="000000"/>
        </a:dk1>
        <a:lt1>
          <a:srgbClr val="FFFFFF"/>
        </a:lt1>
        <a:dk2>
          <a:srgbClr val="009475"/>
        </a:dk2>
        <a:lt2>
          <a:srgbClr val="A8AFAF"/>
        </a:lt2>
        <a:accent1>
          <a:srgbClr val="25BAE2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CD9EE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6">
        <a:dk1>
          <a:srgbClr val="000000"/>
        </a:dk1>
        <a:lt1>
          <a:srgbClr val="FFFFFF"/>
        </a:lt1>
        <a:dk2>
          <a:srgbClr val="009475"/>
        </a:dk2>
        <a:lt2>
          <a:srgbClr val="25BAE2"/>
        </a:lt2>
        <a:accent1>
          <a:srgbClr val="009475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ISI-Design2016">
  <a:themeElements>
    <a:clrScheme name="Benutzerdefiniert 1">
      <a:dk1>
        <a:sysClr val="windowText" lastClr="000000"/>
      </a:dk1>
      <a:lt1>
        <a:srgbClr val="FFFFFF"/>
      </a:lt1>
      <a:dk2>
        <a:srgbClr val="007A87"/>
      </a:dk2>
      <a:lt2>
        <a:srgbClr val="A8AFAF"/>
      </a:lt2>
      <a:accent1>
        <a:srgbClr val="EB6A0A"/>
      </a:accent1>
      <a:accent2>
        <a:srgbClr val="B1C800"/>
      </a:accent2>
      <a:accent3>
        <a:srgbClr val="25BAE2"/>
      </a:accent3>
      <a:accent4>
        <a:srgbClr val="179C7D"/>
      </a:accent4>
      <a:accent5>
        <a:srgbClr val="D4E6F4"/>
      </a:accent5>
      <a:accent6>
        <a:srgbClr val="E1E3E3"/>
      </a:accent6>
      <a:hlink>
        <a:srgbClr val="007A87"/>
      </a:hlink>
      <a:folHlink>
        <a:srgbClr val="A8AFAF"/>
      </a:folHlink>
    </a:clrScheme>
    <a:fontScheme name="Benutzerdefiniert 1">
      <a:majorFont>
        <a:latin typeface="Frutiger LT Com 55 Roman"/>
        <a:ea typeface=""/>
        <a:cs typeface=""/>
      </a:majorFont>
      <a:minorFont>
        <a:latin typeface="Frutiger LT Com 55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algn="ctr">
          <a:solidFill>
            <a:schemeClr val="tx2"/>
          </a:solidFill>
          <a:miter lim="800000"/>
          <a:headEnd/>
          <a:tailEnd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square" lIns="72000" tIns="54000" rIns="72000" bIns="54000">
        <a:spAutoFit/>
      </a:bodyPr>
      <a:lstStyle>
        <a:defPPr marL="215900" indent="-215900">
          <a:spcAft>
            <a:spcPts val="563"/>
          </a:spcAft>
          <a:buClr>
            <a:schemeClr val="tx2"/>
          </a:buClr>
          <a:defRPr sz="1400" dirty="0"/>
        </a:defPPr>
      </a:lstStyle>
    </a:spDef>
    <a:lnDef>
      <a:spPr bwMode="auto">
        <a:noFill/>
        <a:ln w="9525" cap="flat" cmpd="sng" algn="ctr">
          <a:solidFill>
            <a:srgbClr val="179C7D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3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4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009475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8669"/>
        </a:accent6>
        <a:hlink>
          <a:srgbClr val="009475"/>
        </a:hlink>
        <a:folHlink>
          <a:srgbClr val="0094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5">
        <a:dk1>
          <a:srgbClr val="000000"/>
        </a:dk1>
        <a:lt1>
          <a:srgbClr val="FFFFFF"/>
        </a:lt1>
        <a:dk2>
          <a:srgbClr val="009475"/>
        </a:dk2>
        <a:lt2>
          <a:srgbClr val="A8AFAF"/>
        </a:lt2>
        <a:accent1>
          <a:srgbClr val="25BAE2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CD9EE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6">
        <a:dk1>
          <a:srgbClr val="000000"/>
        </a:dk1>
        <a:lt1>
          <a:srgbClr val="FFFFFF"/>
        </a:lt1>
        <a:dk2>
          <a:srgbClr val="009475"/>
        </a:dk2>
        <a:lt2>
          <a:srgbClr val="25BAE2"/>
        </a:lt2>
        <a:accent1>
          <a:srgbClr val="009475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ISI-Design2016">
  <a:themeElements>
    <a:clrScheme name="Benutzerdefiniert 1">
      <a:dk1>
        <a:sysClr val="windowText" lastClr="000000"/>
      </a:dk1>
      <a:lt1>
        <a:srgbClr val="FFFFFF"/>
      </a:lt1>
      <a:dk2>
        <a:srgbClr val="007A87"/>
      </a:dk2>
      <a:lt2>
        <a:srgbClr val="A8AFAF"/>
      </a:lt2>
      <a:accent1>
        <a:srgbClr val="EB6A0A"/>
      </a:accent1>
      <a:accent2>
        <a:srgbClr val="B1C800"/>
      </a:accent2>
      <a:accent3>
        <a:srgbClr val="25BAE2"/>
      </a:accent3>
      <a:accent4>
        <a:srgbClr val="179C7D"/>
      </a:accent4>
      <a:accent5>
        <a:srgbClr val="D4E6F4"/>
      </a:accent5>
      <a:accent6>
        <a:srgbClr val="E1E3E3"/>
      </a:accent6>
      <a:hlink>
        <a:srgbClr val="007A87"/>
      </a:hlink>
      <a:folHlink>
        <a:srgbClr val="A8AFAF"/>
      </a:folHlink>
    </a:clrScheme>
    <a:fontScheme name="Benutzerdefiniert 1">
      <a:majorFont>
        <a:latin typeface="Frutiger LT Com 55 Roman"/>
        <a:ea typeface=""/>
        <a:cs typeface=""/>
      </a:majorFont>
      <a:minorFont>
        <a:latin typeface="Frutiger LT Com 55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algn="ctr">
          <a:solidFill>
            <a:schemeClr val="tx2"/>
          </a:solidFill>
          <a:miter lim="800000"/>
          <a:headEnd/>
          <a:tailEnd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square" lIns="72000" tIns="54000" rIns="72000" bIns="54000">
        <a:spAutoFit/>
      </a:bodyPr>
      <a:lstStyle>
        <a:defPPr marL="215900" indent="-215900">
          <a:spcAft>
            <a:spcPts val="563"/>
          </a:spcAft>
          <a:buClr>
            <a:schemeClr val="tx2"/>
          </a:buClr>
          <a:defRPr sz="1400" dirty="0"/>
        </a:defPPr>
      </a:lstStyle>
    </a:spDef>
    <a:lnDef>
      <a:spPr bwMode="auto">
        <a:noFill/>
        <a:ln w="9525" cap="flat" cmpd="sng" algn="ctr">
          <a:solidFill>
            <a:srgbClr val="179C7D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3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4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009475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8669"/>
        </a:accent6>
        <a:hlink>
          <a:srgbClr val="009475"/>
        </a:hlink>
        <a:folHlink>
          <a:srgbClr val="0094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5">
        <a:dk1>
          <a:srgbClr val="000000"/>
        </a:dk1>
        <a:lt1>
          <a:srgbClr val="FFFFFF"/>
        </a:lt1>
        <a:dk2>
          <a:srgbClr val="009475"/>
        </a:dk2>
        <a:lt2>
          <a:srgbClr val="A8AFAF"/>
        </a:lt2>
        <a:accent1>
          <a:srgbClr val="25BAE2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CD9EE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6">
        <a:dk1>
          <a:srgbClr val="000000"/>
        </a:dk1>
        <a:lt1>
          <a:srgbClr val="FFFFFF"/>
        </a:lt1>
        <a:dk2>
          <a:srgbClr val="009475"/>
        </a:dk2>
        <a:lt2>
          <a:srgbClr val="25BAE2"/>
        </a:lt2>
        <a:accent1>
          <a:srgbClr val="009475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ISI-Design2010">
  <a:themeElements>
    <a:clrScheme name="ISI-Designfarben2010">
      <a:dk1>
        <a:sysClr val="windowText" lastClr="000000"/>
      </a:dk1>
      <a:lt1>
        <a:srgbClr val="FFFFFF"/>
      </a:lt1>
      <a:dk2>
        <a:srgbClr val="7F7F7F"/>
      </a:dk2>
      <a:lt2>
        <a:srgbClr val="FFFFFF"/>
      </a:lt2>
      <a:accent1>
        <a:srgbClr val="6EB7CF"/>
      </a:accent1>
      <a:accent2>
        <a:srgbClr val="2F3F6E"/>
      </a:accent2>
      <a:accent3>
        <a:srgbClr val="AEBFC0"/>
      </a:accent3>
      <a:accent4>
        <a:srgbClr val="007A87"/>
      </a:accent4>
      <a:accent5>
        <a:srgbClr val="A2C780"/>
      </a:accent5>
      <a:accent6>
        <a:srgbClr val="9C5DA4"/>
      </a:accent6>
      <a:hlink>
        <a:srgbClr val="007A87"/>
      </a:hlink>
      <a:folHlink>
        <a:srgbClr val="A8AFAF"/>
      </a:folHlink>
    </a:clrScheme>
    <a:fontScheme name="ISI-Designschriften2010">
      <a:majorFont>
        <a:latin typeface="Frutiger LT Com 45 Light"/>
        <a:ea typeface=""/>
        <a:cs typeface=""/>
      </a:majorFont>
      <a:minorFont>
        <a:latin typeface="Frutiger LT Com 45 Light"/>
        <a:ea typeface=""/>
        <a:cs typeface=""/>
      </a:minorFont>
    </a:fontScheme>
    <a:fmtScheme name="Okeanos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A87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lIns="0" tIns="0" rIns="0" bIns="0" rtlCol="0">
        <a:noAutofit/>
      </a:bodyPr>
      <a:lstStyle>
        <a:defPPr>
          <a:defRPr sz="1600" dirty="0" err="1" smtClean="0">
            <a:latin typeface="+mj-lt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ISI-Design2016</Template>
  <TotalTime>0</TotalTime>
  <Words>1482</Words>
  <Application>Microsoft Office PowerPoint</Application>
  <PresentationFormat>Widescreen</PresentationFormat>
  <Paragraphs>525</Paragraphs>
  <Slides>16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Arial</vt:lpstr>
      <vt:lpstr>Calibri</vt:lpstr>
      <vt:lpstr>Frutiger 45 Light</vt:lpstr>
      <vt:lpstr>Frutiger LT Com 45 Light</vt:lpstr>
      <vt:lpstr>Frutiger LT Com 55 Roman</vt:lpstr>
      <vt:lpstr>Times New Roman</vt:lpstr>
      <vt:lpstr>Wingdings</vt:lpstr>
      <vt:lpstr>ISI-Design2016</vt:lpstr>
      <vt:lpstr>ISI-Design2010</vt:lpstr>
      <vt:lpstr>1_ISI-Design2016</vt:lpstr>
      <vt:lpstr>2_ISI-Design2016</vt:lpstr>
      <vt:lpstr>3_ISI-Design2016</vt:lpstr>
      <vt:lpstr>1_ISI-Design2010</vt:lpstr>
      <vt:lpstr>On the way to low-emission European buildings: investigating the role of non-ETS CO2 pricing in the residential and tertiary sectors</vt:lpstr>
      <vt:lpstr>Buildings of the EU (EU27+UK) </vt:lpstr>
      <vt:lpstr>Decarbonization Measures</vt:lpstr>
      <vt:lpstr>Basic Scenario and CO2-Price Modifications</vt:lpstr>
      <vt:lpstr>Method – Energy Demand Simulation Model</vt:lpstr>
      <vt:lpstr>RESULTS</vt:lpstr>
      <vt:lpstr>Results - Final Energy Carrier Demand for Building Heating</vt:lpstr>
      <vt:lpstr>Results – CO2 Emissions</vt:lpstr>
      <vt:lpstr>Results - Subsectoral Emissions</vt:lpstr>
      <vt:lpstr>Results - Highest Contributing Countries</vt:lpstr>
      <vt:lpstr>Conclusions</vt:lpstr>
      <vt:lpstr>Outlook</vt:lpstr>
      <vt:lpstr>References</vt:lpstr>
      <vt:lpstr>PowerPoint Presentation</vt:lpstr>
      <vt:lpstr>PowerPoint Presentation</vt:lpstr>
      <vt:lpstr>PowerPoint Presentation</vt:lpstr>
    </vt:vector>
  </TitlesOfParts>
  <Company>Fraunhofer ISI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the way to low-emission European buildings: investigating the role of non-ETS CO2 pricing in the residential and tertiary sectors</dc:title>
  <dc:creator>Alibas, Sirin</dc:creator>
  <cp:lastModifiedBy>Alibas, Sirin</cp:lastModifiedBy>
  <cp:revision>50</cp:revision>
  <dcterms:created xsi:type="dcterms:W3CDTF">2021-09-06T11:16:36Z</dcterms:created>
  <dcterms:modified xsi:type="dcterms:W3CDTF">2021-09-08T08:40:21Z</dcterms:modified>
</cp:coreProperties>
</file>