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727" r:id="rId1"/>
  </p:sldMasterIdLst>
  <p:notesMasterIdLst>
    <p:notesMasterId r:id="rId17"/>
  </p:notesMasterIdLst>
  <p:handoutMasterIdLst>
    <p:handoutMasterId r:id="rId18"/>
  </p:handoutMasterIdLst>
  <p:sldIdLst>
    <p:sldId id="303" r:id="rId2"/>
    <p:sldId id="305" r:id="rId3"/>
    <p:sldId id="306" r:id="rId4"/>
    <p:sldId id="307" r:id="rId5"/>
    <p:sldId id="308" r:id="rId6"/>
    <p:sldId id="309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04" r:id="rId16"/>
  </p:sldIdLst>
  <p:sldSz cx="12192000" cy="6858000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pos="3900" userDrawn="1">
          <p15:clr>
            <a:srgbClr val="A4A3A4"/>
          </p15:clr>
        </p15:guide>
        <p15:guide id="3" pos="447" userDrawn="1">
          <p15:clr>
            <a:srgbClr val="A4A3A4"/>
          </p15:clr>
        </p15:guide>
        <p15:guide id="4" pos="7233" userDrawn="1">
          <p15:clr>
            <a:srgbClr val="A4A3A4"/>
          </p15:clr>
        </p15:guide>
        <p15:guide id="5" pos="6683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377" userDrawn="1">
          <p15:clr>
            <a:srgbClr val="A4A3A4"/>
          </p15:clr>
        </p15:guide>
        <p15:guide id="8" orient="horz" pos="1000" userDrawn="1">
          <p15:clr>
            <a:srgbClr val="A4A3A4"/>
          </p15:clr>
        </p15:guide>
        <p15:guide id="9" pos="37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git Reithofer" initials="BR" lastIdx="1" clrIdx="0">
    <p:extLst>
      <p:ext uri="{19B8F6BF-5375-455C-9EA6-DF929625EA0E}">
        <p15:presenceInfo xmlns:p15="http://schemas.microsoft.com/office/powerpoint/2012/main" userId="S::Birgit.Reithofer@aitonline.onmicrosoft.com::d67887ba-a677-442b-b47b-0fc25d928a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8388"/>
    <a:srgbClr val="617D2B"/>
    <a:srgbClr val="F3D6BC"/>
    <a:srgbClr val="E5AE7C"/>
    <a:srgbClr val="D7843F"/>
    <a:srgbClr val="BEBEBE"/>
    <a:srgbClr val="FFFFFF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65"/>
    <p:restoredTop sz="94698"/>
  </p:normalViewPr>
  <p:slideViewPr>
    <p:cSldViewPr showGuides="1">
      <p:cViewPr varScale="1">
        <p:scale>
          <a:sx n="81" d="100"/>
          <a:sy n="81" d="100"/>
        </p:scale>
        <p:origin x="1114" y="62"/>
      </p:cViewPr>
      <p:guideLst>
        <p:guide orient="horz" pos="566"/>
        <p:guide pos="3900"/>
        <p:guide pos="447"/>
        <p:guide pos="7233"/>
        <p:guide pos="6683"/>
        <p:guide orient="horz" pos="3793"/>
        <p:guide orient="horz" pos="3377"/>
        <p:guide orient="horz" pos="1000"/>
        <p:guide pos="37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9286428-3033-F948-BAA0-5E6A7D49C7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851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768350"/>
            <a:ext cx="68183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148692A-D6D2-8340-BB47-13E8A19B5F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15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6001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Erklären warum Praktische Anwendbarkeit limitiert ist: weil sich die ganzen Leute keine EMS leisten können und nicht leisten können werden etc. alles viel zu kompliziert und komplex </a:t>
            </a:r>
            <a:r>
              <a:rPr lang="de-DE" dirty="0">
                <a:sym typeface="Wingdings" panose="05000000000000000000" pitchFamily="2" charset="2"/>
              </a:rPr>
              <a:t> bedarf nach einfachen aber gleichzeitig </a:t>
            </a:r>
            <a:r>
              <a:rPr lang="de-DE" dirty="0" err="1">
                <a:sym typeface="Wingdings" panose="05000000000000000000" pitchFamily="2" charset="2"/>
              </a:rPr>
              <a:t>realisitschen</a:t>
            </a:r>
            <a:r>
              <a:rPr lang="de-DE" dirty="0">
                <a:sym typeface="Wingdings" panose="05000000000000000000" pitchFamily="2" charset="2"/>
              </a:rPr>
              <a:t> Abschätzungstools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48692A-D6D2-8340-BB47-13E8A19B5FC4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95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Kostenkalkulation analog zu Simulation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48692A-D6D2-8340-BB47-13E8A19B5FC4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99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37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96002" y="1767801"/>
            <a:ext cx="10769601" cy="1495743"/>
          </a:xfrm>
        </p:spPr>
        <p:txBody>
          <a:bodyPr anchor="b"/>
          <a:lstStyle>
            <a:lvl1pPr>
              <a:lnSpc>
                <a:spcPts val="5333"/>
              </a:lnSpc>
              <a:defRPr sz="4800" cap="all" baseline="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6969" y="3290517"/>
            <a:ext cx="10765367" cy="1194600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667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Master-Untertitelformat bearbeiten</a:t>
            </a:r>
            <a:endParaRPr lang="en-GB" noProof="0" dirty="0"/>
          </a:p>
        </p:txBody>
      </p:sp>
      <p:sp>
        <p:nvSpPr>
          <p:cNvPr id="5" name="Inhaltsplatzhalter 3"/>
          <p:cNvSpPr>
            <a:spLocks noGrp="1"/>
          </p:cNvSpPr>
          <p:nvPr>
            <p:ph sz="half" idx="2"/>
          </p:nvPr>
        </p:nvSpPr>
        <p:spPr>
          <a:xfrm>
            <a:off x="706967" y="4476047"/>
            <a:ext cx="10769600" cy="1550640"/>
          </a:xfrm>
        </p:spPr>
        <p:txBody>
          <a:bodyPr/>
          <a:lstStyle>
            <a:lvl1pPr>
              <a:buNone/>
              <a:defRPr sz="2133">
                <a:solidFill>
                  <a:srgbClr val="000A10"/>
                </a:solidFill>
              </a:defRPr>
            </a:lvl1pPr>
            <a:lvl2pPr>
              <a:defRPr sz="2400">
                <a:solidFill>
                  <a:srgbClr val="000A10"/>
                </a:solidFill>
              </a:defRPr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267" y="607783"/>
            <a:ext cx="2982707" cy="879516"/>
          </a:xfrm>
          <a:prstGeom prst="rect">
            <a:avLst/>
          </a:prstGeom>
        </p:spPr>
      </p:pic>
      <p:grpSp>
        <p:nvGrpSpPr>
          <p:cNvPr id="9" name="Gruppierung 8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10" name="Gruppierung 9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Rechteck 35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1" name="Gruppierung 10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4" name="Parallelogramm 23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2"/>
          </p:nvPr>
        </p:nvSpPr>
        <p:spPr bwMode="auto">
          <a:xfrm>
            <a:off x="710795" y="1237921"/>
            <a:ext cx="10781056" cy="4780236"/>
          </a:xfrm>
          <a:custGeom>
            <a:avLst/>
            <a:gdLst>
              <a:gd name="connsiteX0" fmla="*/ 8 w 8085792"/>
              <a:gd name="connsiteY0" fmla="*/ 0 h 3585177"/>
              <a:gd name="connsiteX1" fmla="*/ 8085792 w 8085792"/>
              <a:gd name="connsiteY1" fmla="*/ 0 h 3585177"/>
              <a:gd name="connsiteX2" fmla="*/ 8083990 w 8085792"/>
              <a:gd name="connsiteY2" fmla="*/ 2920424 h 3585177"/>
              <a:gd name="connsiteX3" fmla="*/ 7426443 w 8085792"/>
              <a:gd name="connsiteY3" fmla="*/ 3585177 h 3585177"/>
              <a:gd name="connsiteX4" fmla="*/ 305 w 8085792"/>
              <a:gd name="connsiteY4" fmla="*/ 3581991 h 3585177"/>
              <a:gd name="connsiteX5" fmla="*/ 3 w 8085792"/>
              <a:gd name="connsiteY5" fmla="*/ 34892 h 3585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5792" h="3585177">
                <a:moveTo>
                  <a:pt x="8" y="0"/>
                </a:moveTo>
                <a:lnTo>
                  <a:pt x="8085792" y="0"/>
                </a:lnTo>
                <a:lnTo>
                  <a:pt x="8083990" y="2920424"/>
                </a:lnTo>
                <a:lnTo>
                  <a:pt x="7426443" y="3585177"/>
                </a:lnTo>
                <a:lnTo>
                  <a:pt x="305" y="3581991"/>
                </a:lnTo>
                <a:cubicBezTo>
                  <a:pt x="1165" y="2190443"/>
                  <a:pt x="-71" y="1255292"/>
                  <a:pt x="3" y="34892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 noProof="0"/>
              <a:t>Bild auf Platzhalter ziehen oder durch Klicken auf Symbol hinzufügen</a:t>
            </a:r>
            <a:endParaRPr lang="en-GB" noProof="0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8752" y="6275246"/>
            <a:ext cx="2432049" cy="25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‹Nr.›</a:t>
            </a:fld>
            <a:endParaRPr lang="en-GB" noProof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579" y="6273149"/>
            <a:ext cx="2540000" cy="25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5F8A39F7-97EC-2142-B264-F44D66BBE89D}" type="datetime1">
              <a:rPr lang="en-GB" noProof="0" smtClean="0"/>
              <a:t>08/09/2021</a:t>
            </a:fld>
            <a:endParaRPr lang="en-GB" noProof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9" name="Gruppierung 8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Rechteck 35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0" name="Gruppierung 9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4" name="Parallelogramm 23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03888D3A-B182-8949-9F70-1309707E4E20}" type="slidenum">
              <a:rPr lang="en-GB" noProof="0" smtClean="0"/>
              <a:pPr>
                <a:defRPr/>
              </a:pPr>
              <a:t>‹Nr.›</a:t>
            </a:fld>
            <a:endParaRPr lang="en-GB" sz="1867" noProof="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98AD64C-CCF5-CC4A-BA46-EEB0FF8EC03D}" type="datetime1">
              <a:rPr lang="en-GB" noProof="0" smtClean="0"/>
              <a:t>08/09/2021</a:t>
            </a:fld>
            <a:endParaRPr lang="en-GB" sz="1867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12"/>
          </p:nvPr>
        </p:nvSpPr>
        <p:spPr>
          <a:xfrm>
            <a:off x="719669" y="160234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7"/>
          </p:nvPr>
        </p:nvSpPr>
        <p:spPr>
          <a:xfrm>
            <a:off x="719669" y="3121103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9" name="Bildplatzhalter 7"/>
          <p:cNvSpPr>
            <a:spLocks noGrp="1"/>
          </p:cNvSpPr>
          <p:nvPr>
            <p:ph type="pic" sz="quarter" idx="22"/>
          </p:nvPr>
        </p:nvSpPr>
        <p:spPr>
          <a:xfrm>
            <a:off x="719669" y="463080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2" name="Bildplatzhalter 7"/>
          <p:cNvSpPr>
            <a:spLocks noGrp="1"/>
          </p:cNvSpPr>
          <p:nvPr>
            <p:ph type="pic" sz="quarter" idx="23"/>
          </p:nvPr>
        </p:nvSpPr>
        <p:spPr>
          <a:xfrm>
            <a:off x="3590396" y="160234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24"/>
          </p:nvPr>
        </p:nvSpPr>
        <p:spPr>
          <a:xfrm>
            <a:off x="3590396" y="3121103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4" name="Bildplatzhalter 7"/>
          <p:cNvSpPr>
            <a:spLocks noGrp="1"/>
          </p:cNvSpPr>
          <p:nvPr>
            <p:ph type="pic" sz="quarter" idx="25"/>
          </p:nvPr>
        </p:nvSpPr>
        <p:spPr>
          <a:xfrm>
            <a:off x="3590396" y="463080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5" name="Bildplatzhalter 7"/>
          <p:cNvSpPr>
            <a:spLocks noGrp="1"/>
          </p:cNvSpPr>
          <p:nvPr>
            <p:ph type="pic" sz="quarter" idx="26"/>
          </p:nvPr>
        </p:nvSpPr>
        <p:spPr>
          <a:xfrm>
            <a:off x="6461123" y="160234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sp>
        <p:nvSpPr>
          <p:cNvPr id="16" name="Bildplatzhalter 7"/>
          <p:cNvSpPr>
            <a:spLocks noGrp="1"/>
          </p:cNvSpPr>
          <p:nvPr>
            <p:ph type="pic" sz="quarter" idx="27"/>
          </p:nvPr>
        </p:nvSpPr>
        <p:spPr>
          <a:xfrm>
            <a:off x="6461123" y="3121103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7" name="Bildplatzhalter 7"/>
          <p:cNvSpPr>
            <a:spLocks noGrp="1"/>
          </p:cNvSpPr>
          <p:nvPr>
            <p:ph type="pic" sz="quarter" idx="28"/>
          </p:nvPr>
        </p:nvSpPr>
        <p:spPr>
          <a:xfrm>
            <a:off x="6461123" y="463080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8" name="Bildplatzhalter 7"/>
          <p:cNvSpPr>
            <a:spLocks noGrp="1"/>
          </p:cNvSpPr>
          <p:nvPr>
            <p:ph type="pic" sz="quarter" idx="29"/>
          </p:nvPr>
        </p:nvSpPr>
        <p:spPr>
          <a:xfrm>
            <a:off x="9331851" y="160234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9" name="Bildplatzhalter 7"/>
          <p:cNvSpPr>
            <a:spLocks noGrp="1"/>
          </p:cNvSpPr>
          <p:nvPr>
            <p:ph type="pic" sz="quarter" idx="30"/>
          </p:nvPr>
        </p:nvSpPr>
        <p:spPr>
          <a:xfrm>
            <a:off x="9331851" y="3121103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20" name="Bildplatzhalter 7"/>
          <p:cNvSpPr>
            <a:spLocks noGrp="1"/>
          </p:cNvSpPr>
          <p:nvPr>
            <p:ph type="pic" sz="quarter" idx="31"/>
          </p:nvPr>
        </p:nvSpPr>
        <p:spPr>
          <a:xfrm>
            <a:off x="9331851" y="4630809"/>
            <a:ext cx="2160000" cy="1392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22" name="Gruppierung 21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36" name="Gerade Verbindung 35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Gerade Verbindung 36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Gerade Verbindung 37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Gerade Verbindung 38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Gerade Verbindung 39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Gerade Verbindung 40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Gerade Verbindung 41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Gerade Verbindung 42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Gerade Verbindung 43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Gerade Verbindung 44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Gerade Verbindung 45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Rechteck 46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23" name="Gruppierung 22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24" name="Parallelogramm 23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5" name="Parallelogramm 24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6" name="Parallelogramm 25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7" name="Parallelogramm 26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8" name="Parallelogramm 27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9" name="Parallelogramm 28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0" name="Parallelogramm 29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1" name="Parallelogramm 30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2" name="Parallelogramm 31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3" name="Parallelogramm 32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4" name="Parallelogramm 33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5" name="Parallelogramm 34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696002" y="1728001"/>
            <a:ext cx="10769601" cy="1089025"/>
          </a:xfrm>
        </p:spPr>
        <p:txBody>
          <a:bodyPr anchor="b"/>
          <a:lstStyle>
            <a:lvl1pPr>
              <a:lnSpc>
                <a:spcPts val="5333"/>
              </a:lnSpc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GB" noProof="0" dirty="0"/>
              <a:t>Thank you!</a:t>
            </a:r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6969" y="2844000"/>
            <a:ext cx="10765367" cy="801024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667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Master-Untertitelformat bearbeiten</a:t>
            </a:r>
            <a:endParaRPr lang="en-GB" noProof="0" dirty="0"/>
          </a:p>
        </p:txBody>
      </p:sp>
      <p:grpSp>
        <p:nvGrpSpPr>
          <p:cNvPr id="6" name="Gruppierung 5"/>
          <p:cNvGrpSpPr/>
          <p:nvPr userDrawn="1"/>
        </p:nvGrpSpPr>
        <p:grpSpPr>
          <a:xfrm>
            <a:off x="4847861" y="5121109"/>
            <a:ext cx="7344139" cy="1736891"/>
            <a:chOff x="3635896" y="5555331"/>
            <a:chExt cx="5508104" cy="1302668"/>
          </a:xfrm>
        </p:grpSpPr>
        <p:sp>
          <p:nvSpPr>
            <p:cNvPr id="7" name="Parallelogramm 6"/>
            <p:cNvSpPr/>
            <p:nvPr/>
          </p:nvSpPr>
          <p:spPr bwMode="auto">
            <a:xfrm>
              <a:off x="4957911" y="5558506"/>
              <a:ext cx="2483505" cy="1299493"/>
            </a:xfrm>
            <a:prstGeom prst="parallelogram">
              <a:avLst>
                <a:gd name="adj" fmla="val 99957"/>
              </a:avLst>
            </a:prstGeom>
            <a:gradFill>
              <a:gsLst>
                <a:gs pos="0">
                  <a:srgbClr val="3A9EAA"/>
                </a:gs>
                <a:gs pos="100000">
                  <a:srgbClr val="3D7591"/>
                </a:gs>
              </a:gsLst>
              <a:lin ang="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" name="Freihandform 7"/>
            <p:cNvSpPr/>
            <p:nvPr/>
          </p:nvSpPr>
          <p:spPr bwMode="auto">
            <a:xfrm>
              <a:off x="8348187" y="6061844"/>
              <a:ext cx="795813" cy="796155"/>
            </a:xfrm>
            <a:custGeom>
              <a:avLst/>
              <a:gdLst>
                <a:gd name="connsiteX0" fmla="*/ 718073 w 718073"/>
                <a:gd name="connsiteY0" fmla="*/ 0 h 718382"/>
                <a:gd name="connsiteX1" fmla="*/ 718073 w 718073"/>
                <a:gd name="connsiteY1" fmla="*/ 718382 h 718382"/>
                <a:gd name="connsiteX2" fmla="*/ 0 w 718073"/>
                <a:gd name="connsiteY2" fmla="*/ 718382 h 71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8073" h="718382">
                  <a:moveTo>
                    <a:pt x="718073" y="0"/>
                  </a:moveTo>
                  <a:lnTo>
                    <a:pt x="718073" y="718382"/>
                  </a:lnTo>
                  <a:lnTo>
                    <a:pt x="0" y="718382"/>
                  </a:lnTo>
                  <a:close/>
                </a:path>
              </a:pathLst>
            </a:custGeom>
            <a:solidFill>
              <a:srgbClr val="3D75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grpSp>
          <p:nvGrpSpPr>
            <p:cNvPr id="9" name="Gruppierung 8"/>
            <p:cNvGrpSpPr/>
            <p:nvPr/>
          </p:nvGrpSpPr>
          <p:grpSpPr>
            <a:xfrm>
              <a:off x="3635896" y="5555331"/>
              <a:ext cx="2170426" cy="299369"/>
              <a:chOff x="3635896" y="5555331"/>
              <a:chExt cx="2170426" cy="299369"/>
            </a:xfrm>
          </p:grpSpPr>
          <p:sp>
            <p:nvSpPr>
              <p:cNvPr id="16" name="Parallelogramm 15"/>
              <p:cNvSpPr/>
              <p:nvPr/>
            </p:nvSpPr>
            <p:spPr bwMode="auto">
              <a:xfrm>
                <a:off x="363589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/>
            </p:nvSpPr>
            <p:spPr bwMode="auto">
              <a:xfrm>
                <a:off x="400248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/>
            </p:nvSpPr>
            <p:spPr bwMode="auto">
              <a:xfrm>
                <a:off x="436906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/>
            </p:nvSpPr>
            <p:spPr bwMode="auto">
              <a:xfrm>
                <a:off x="473565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/>
            </p:nvSpPr>
            <p:spPr bwMode="auto">
              <a:xfrm>
                <a:off x="510223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/>
            </p:nvSpPr>
            <p:spPr bwMode="auto">
              <a:xfrm>
                <a:off x="5468819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2" name="Gruppierung 11"/>
            <p:cNvGrpSpPr/>
            <p:nvPr/>
          </p:nvGrpSpPr>
          <p:grpSpPr>
            <a:xfrm>
              <a:off x="6732240" y="6061844"/>
              <a:ext cx="2045210" cy="592328"/>
              <a:chOff x="6709616" y="6061844"/>
              <a:chExt cx="2045210" cy="592328"/>
            </a:xfrm>
          </p:grpSpPr>
          <p:sp>
            <p:nvSpPr>
              <p:cNvPr id="13" name="Parallelogramm 12"/>
              <p:cNvSpPr/>
              <p:nvPr/>
            </p:nvSpPr>
            <p:spPr bwMode="auto">
              <a:xfrm>
                <a:off x="6709616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/>
            </p:nvSpPr>
            <p:spPr bwMode="auto">
              <a:xfrm>
                <a:off x="74131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/>
            </p:nvSpPr>
            <p:spPr bwMode="auto">
              <a:xfrm>
                <a:off x="81243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  <p:grpSp>
        <p:nvGrpSpPr>
          <p:cNvPr id="22" name="Gruppierung 21"/>
          <p:cNvGrpSpPr/>
          <p:nvPr userDrawn="1"/>
        </p:nvGrpSpPr>
        <p:grpSpPr>
          <a:xfrm>
            <a:off x="3450614" y="3979398"/>
            <a:ext cx="6568468" cy="519653"/>
            <a:chOff x="2587960" y="4027999"/>
            <a:chExt cx="4926351" cy="389740"/>
          </a:xfrm>
        </p:grpSpPr>
        <p:sp>
          <p:nvSpPr>
            <p:cNvPr id="23" name="Parallelogramm 22"/>
            <p:cNvSpPr/>
            <p:nvPr userDrawn="1"/>
          </p:nvSpPr>
          <p:spPr bwMode="auto">
            <a:xfrm>
              <a:off x="2587960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9A0A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4" name="Parallelogramm 23"/>
            <p:cNvSpPr/>
            <p:nvPr userDrawn="1"/>
          </p:nvSpPr>
          <p:spPr bwMode="auto">
            <a:xfrm>
              <a:off x="348178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B8A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5" name="Parallelogramm 24"/>
            <p:cNvSpPr/>
            <p:nvPr userDrawn="1"/>
          </p:nvSpPr>
          <p:spPr bwMode="auto">
            <a:xfrm>
              <a:off x="436906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D6D8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6" name="Parallelogramm 25"/>
            <p:cNvSpPr/>
            <p:nvPr userDrawn="1"/>
          </p:nvSpPr>
          <p:spPr bwMode="auto">
            <a:xfrm>
              <a:off x="526414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F57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7" name="Parallelogramm 26"/>
            <p:cNvSpPr/>
            <p:nvPr userDrawn="1"/>
          </p:nvSpPr>
          <p:spPr bwMode="auto">
            <a:xfrm>
              <a:off x="6157479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4042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8" name="Parallelogramm 27"/>
            <p:cNvSpPr/>
            <p:nvPr userDrawn="1"/>
          </p:nvSpPr>
          <p:spPr bwMode="auto">
            <a:xfrm>
              <a:off x="7050774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422B6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pic>
        <p:nvPicPr>
          <p:cNvPr id="29" name="Bild 2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267" y="607783"/>
            <a:ext cx="2982707" cy="8795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uppierung 58"/>
          <p:cNvGrpSpPr/>
          <p:nvPr userDrawn="1"/>
        </p:nvGrpSpPr>
        <p:grpSpPr>
          <a:xfrm>
            <a:off x="-10421" y="0"/>
            <a:ext cx="12212841" cy="6858000"/>
            <a:chOff x="-7816" y="0"/>
            <a:chExt cx="9159631" cy="5143500"/>
          </a:xfrm>
        </p:grpSpPr>
        <p:grpSp>
          <p:nvGrpSpPr>
            <p:cNvPr id="25" name="Gruppierung 24"/>
            <p:cNvGrpSpPr/>
            <p:nvPr userDrawn="1"/>
          </p:nvGrpSpPr>
          <p:grpSpPr>
            <a:xfrm>
              <a:off x="-7816" y="0"/>
              <a:ext cx="9159631" cy="5143500"/>
              <a:chOff x="-7816" y="0"/>
              <a:chExt cx="9159631" cy="5143500"/>
            </a:xfrm>
          </p:grpSpPr>
          <p:grpSp>
            <p:nvGrpSpPr>
              <p:cNvPr id="26" name="Gruppierung 25"/>
              <p:cNvGrpSpPr/>
              <p:nvPr userDrawn="1"/>
            </p:nvGrpSpPr>
            <p:grpSpPr>
              <a:xfrm>
                <a:off x="-7816" y="0"/>
                <a:ext cx="9159631" cy="5143500"/>
                <a:chOff x="-7816" y="0"/>
                <a:chExt cx="9159631" cy="5143500"/>
              </a:xfrm>
            </p:grpSpPr>
            <p:cxnSp>
              <p:nvCxnSpPr>
                <p:cNvPr id="28" name="Gerade Verbindung 27"/>
                <p:cNvCxnSpPr/>
                <p:nvPr userDrawn="1"/>
              </p:nvCxnSpPr>
              <p:spPr bwMode="auto">
                <a:xfrm>
                  <a:off x="530225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9" name="Gerade Verbindung 28"/>
                <p:cNvCxnSpPr/>
                <p:nvPr userDrawn="1"/>
              </p:nvCxnSpPr>
              <p:spPr bwMode="auto">
                <a:xfrm>
                  <a:off x="8615685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" name="Gerade Verbindung 29"/>
                <p:cNvCxnSpPr/>
                <p:nvPr userDrawn="1"/>
              </p:nvCxnSpPr>
              <p:spPr bwMode="auto">
                <a:xfrm>
                  <a:off x="7815" y="1201842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1" name="Gerade Verbindung 30"/>
                <p:cNvCxnSpPr/>
                <p:nvPr userDrawn="1"/>
              </p:nvCxnSpPr>
              <p:spPr bwMode="auto">
                <a:xfrm>
                  <a:off x="0" y="580012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2" name="Gerade Verbindung 31"/>
                <p:cNvCxnSpPr/>
                <p:nvPr userDrawn="1"/>
              </p:nvCxnSpPr>
              <p:spPr bwMode="auto">
                <a:xfrm>
                  <a:off x="-7816" y="4814186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3" name="Gerade Verbindung 32"/>
                <p:cNvCxnSpPr/>
                <p:nvPr userDrawn="1"/>
              </p:nvCxnSpPr>
              <p:spPr bwMode="auto">
                <a:xfrm>
                  <a:off x="7956376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4" name="Gerade Verbindung 33"/>
                <p:cNvCxnSpPr/>
                <p:nvPr userDrawn="1"/>
              </p:nvCxnSpPr>
              <p:spPr bwMode="auto">
                <a:xfrm>
                  <a:off x="0" y="4515966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27" name="Gerade Verbindung 26"/>
              <p:cNvCxnSpPr/>
              <p:nvPr userDrawn="1"/>
            </p:nvCxnSpPr>
            <p:spPr bwMode="auto">
              <a:xfrm>
                <a:off x="0" y="928439"/>
                <a:ext cx="9144000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5" name="Gerade Verbindung 54"/>
            <p:cNvCxnSpPr/>
            <p:nvPr userDrawn="1"/>
          </p:nvCxnSpPr>
          <p:spPr bwMode="auto">
            <a:xfrm>
              <a:off x="3572273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Gerade Verbindung 55"/>
            <p:cNvCxnSpPr/>
            <p:nvPr userDrawn="1"/>
          </p:nvCxnSpPr>
          <p:spPr bwMode="auto">
            <a:xfrm>
              <a:off x="3419872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Gerade Verbindung 56"/>
            <p:cNvCxnSpPr/>
            <p:nvPr userDrawn="1"/>
          </p:nvCxnSpPr>
          <p:spPr bwMode="auto">
            <a:xfrm>
              <a:off x="4641850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Gerade Verbindung 57"/>
            <p:cNvCxnSpPr/>
            <p:nvPr userDrawn="1"/>
          </p:nvCxnSpPr>
          <p:spPr bwMode="auto">
            <a:xfrm>
              <a:off x="4489449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96002" y="4950105"/>
            <a:ext cx="10769601" cy="612161"/>
          </a:xfrm>
        </p:spPr>
        <p:txBody>
          <a:bodyPr anchor="b"/>
          <a:lstStyle>
            <a:lvl1pPr>
              <a:lnSpc>
                <a:spcPts val="5333"/>
              </a:lnSpc>
              <a:defRPr sz="3600" cap="all" baseline="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6969" y="5589240"/>
            <a:ext cx="10765367" cy="801024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667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Master-Untertitelformat bearbeiten</a:t>
            </a:r>
            <a:endParaRPr lang="en-GB" noProof="0" dirty="0"/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3"/>
          </p:nvPr>
        </p:nvSpPr>
        <p:spPr bwMode="auto">
          <a:xfrm>
            <a:off x="711203" y="1914104"/>
            <a:ext cx="10779263" cy="2998797"/>
          </a:xfrm>
          <a:custGeom>
            <a:avLst/>
            <a:gdLst>
              <a:gd name="connsiteX0" fmla="*/ 0 w 8084447"/>
              <a:gd name="connsiteY0" fmla="*/ 0 h 2249098"/>
              <a:gd name="connsiteX1" fmla="*/ 8083969 w 8084447"/>
              <a:gd name="connsiteY1" fmla="*/ 0 h 2249098"/>
              <a:gd name="connsiteX2" fmla="*/ 8084277 w 8084447"/>
              <a:gd name="connsiteY2" fmla="*/ 352027 h 2249098"/>
              <a:gd name="connsiteX3" fmla="*/ 8083685 w 8084447"/>
              <a:gd name="connsiteY3" fmla="*/ 1586625 h 2249098"/>
              <a:gd name="connsiteX4" fmla="*/ 7426138 w 8084447"/>
              <a:gd name="connsiteY4" fmla="*/ 2249098 h 2249098"/>
              <a:gd name="connsiteX5" fmla="*/ 0 w 8084447"/>
              <a:gd name="connsiteY5" fmla="*/ 2245923 h 224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4447" h="2249098">
                <a:moveTo>
                  <a:pt x="0" y="0"/>
                </a:moveTo>
                <a:lnTo>
                  <a:pt x="8083969" y="0"/>
                </a:lnTo>
                <a:lnTo>
                  <a:pt x="8084277" y="352027"/>
                </a:lnTo>
                <a:cubicBezTo>
                  <a:pt x="8084578" y="798937"/>
                  <a:pt x="8084538" y="1221624"/>
                  <a:pt x="8083685" y="1586625"/>
                </a:cubicBezTo>
                <a:lnTo>
                  <a:pt x="7426138" y="2249098"/>
                </a:lnTo>
                <a:lnTo>
                  <a:pt x="0" y="2245923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 noProof="0"/>
              <a:t>Bild auf Platzhalter ziehen oder durch Klicken auf Symbol hinzufügen</a:t>
            </a:r>
            <a:endParaRPr lang="en-GB" noProof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267" y="607783"/>
            <a:ext cx="2982707" cy="879516"/>
          </a:xfrm>
          <a:prstGeom prst="rect">
            <a:avLst/>
          </a:prstGeom>
        </p:spPr>
      </p:pic>
      <p:grpSp>
        <p:nvGrpSpPr>
          <p:cNvPr id="9" name="Gruppierung 8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10" name="Gruppierung 9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Gerade Verbindung 35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" name="Rechteck 36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1" name="Gruppierung 10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4" name="Parallelogramm 23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5" name="Parallelogramm 24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96002" y="1728001"/>
            <a:ext cx="10769601" cy="1089025"/>
          </a:xfrm>
        </p:spPr>
        <p:txBody>
          <a:bodyPr anchor="b"/>
          <a:lstStyle>
            <a:lvl1pPr>
              <a:lnSpc>
                <a:spcPts val="5333"/>
              </a:lnSpc>
              <a:defRPr sz="3600" cap="all" baseline="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6969" y="2844000"/>
            <a:ext cx="10765367" cy="1194600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667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Master-Untertitelformat bearbeiten</a:t>
            </a:r>
            <a:endParaRPr lang="en-GB" noProof="0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267" y="607783"/>
            <a:ext cx="2982707" cy="879516"/>
          </a:xfrm>
          <a:prstGeom prst="rect">
            <a:avLst/>
          </a:prstGeom>
        </p:spPr>
      </p:pic>
      <p:grpSp>
        <p:nvGrpSpPr>
          <p:cNvPr id="7" name="Gruppierung 6"/>
          <p:cNvGrpSpPr/>
          <p:nvPr userDrawn="1"/>
        </p:nvGrpSpPr>
        <p:grpSpPr>
          <a:xfrm>
            <a:off x="4847861" y="5121109"/>
            <a:ext cx="7344139" cy="1736891"/>
            <a:chOff x="3635896" y="5555331"/>
            <a:chExt cx="5508104" cy="1302668"/>
          </a:xfrm>
        </p:grpSpPr>
        <p:sp>
          <p:nvSpPr>
            <p:cNvPr id="8" name="Parallelogramm 7"/>
            <p:cNvSpPr/>
            <p:nvPr/>
          </p:nvSpPr>
          <p:spPr bwMode="auto">
            <a:xfrm>
              <a:off x="4957911" y="5558506"/>
              <a:ext cx="2483505" cy="1299493"/>
            </a:xfrm>
            <a:prstGeom prst="parallelogram">
              <a:avLst>
                <a:gd name="adj" fmla="val 99957"/>
              </a:avLst>
            </a:prstGeom>
            <a:gradFill>
              <a:gsLst>
                <a:gs pos="0">
                  <a:srgbClr val="3A9EAA"/>
                </a:gs>
                <a:gs pos="100000">
                  <a:srgbClr val="3D7591"/>
                </a:gs>
              </a:gsLst>
              <a:lin ang="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" name="Freihandform 8"/>
            <p:cNvSpPr/>
            <p:nvPr/>
          </p:nvSpPr>
          <p:spPr bwMode="auto">
            <a:xfrm>
              <a:off x="8348187" y="6061844"/>
              <a:ext cx="795813" cy="796155"/>
            </a:xfrm>
            <a:custGeom>
              <a:avLst/>
              <a:gdLst>
                <a:gd name="connsiteX0" fmla="*/ 718073 w 718073"/>
                <a:gd name="connsiteY0" fmla="*/ 0 h 718382"/>
                <a:gd name="connsiteX1" fmla="*/ 718073 w 718073"/>
                <a:gd name="connsiteY1" fmla="*/ 718382 h 718382"/>
                <a:gd name="connsiteX2" fmla="*/ 0 w 718073"/>
                <a:gd name="connsiteY2" fmla="*/ 718382 h 71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8073" h="718382">
                  <a:moveTo>
                    <a:pt x="718073" y="0"/>
                  </a:moveTo>
                  <a:lnTo>
                    <a:pt x="718073" y="718382"/>
                  </a:lnTo>
                  <a:lnTo>
                    <a:pt x="0" y="718382"/>
                  </a:lnTo>
                  <a:close/>
                </a:path>
              </a:pathLst>
            </a:custGeom>
            <a:solidFill>
              <a:srgbClr val="3D75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21917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333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grpSp>
          <p:nvGrpSpPr>
            <p:cNvPr id="11" name="Gruppierung 10"/>
            <p:cNvGrpSpPr/>
            <p:nvPr/>
          </p:nvGrpSpPr>
          <p:grpSpPr>
            <a:xfrm>
              <a:off x="3635896" y="5555331"/>
              <a:ext cx="2170426" cy="299369"/>
              <a:chOff x="3635896" y="5555331"/>
              <a:chExt cx="2170426" cy="299369"/>
            </a:xfrm>
          </p:grpSpPr>
          <p:sp>
            <p:nvSpPr>
              <p:cNvPr id="16" name="Parallelogramm 15"/>
              <p:cNvSpPr/>
              <p:nvPr/>
            </p:nvSpPr>
            <p:spPr bwMode="auto">
              <a:xfrm>
                <a:off x="363589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/>
            </p:nvSpPr>
            <p:spPr bwMode="auto">
              <a:xfrm>
                <a:off x="400248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/>
            </p:nvSpPr>
            <p:spPr bwMode="auto">
              <a:xfrm>
                <a:off x="436906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/>
            </p:nvSpPr>
            <p:spPr bwMode="auto">
              <a:xfrm>
                <a:off x="473565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/>
            </p:nvSpPr>
            <p:spPr bwMode="auto">
              <a:xfrm>
                <a:off x="510223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/>
            </p:nvSpPr>
            <p:spPr bwMode="auto">
              <a:xfrm>
                <a:off x="5468819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2" name="Gruppierung 11"/>
            <p:cNvGrpSpPr/>
            <p:nvPr/>
          </p:nvGrpSpPr>
          <p:grpSpPr>
            <a:xfrm>
              <a:off x="6732240" y="6061844"/>
              <a:ext cx="2045210" cy="592328"/>
              <a:chOff x="6709616" y="6061844"/>
              <a:chExt cx="2045210" cy="592328"/>
            </a:xfrm>
          </p:grpSpPr>
          <p:sp>
            <p:nvSpPr>
              <p:cNvPr id="13" name="Parallelogramm 12"/>
              <p:cNvSpPr/>
              <p:nvPr/>
            </p:nvSpPr>
            <p:spPr bwMode="auto">
              <a:xfrm>
                <a:off x="6709616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/>
            </p:nvSpPr>
            <p:spPr bwMode="auto">
              <a:xfrm>
                <a:off x="74131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/>
            </p:nvSpPr>
            <p:spPr bwMode="auto">
              <a:xfrm>
                <a:off x="81243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nhaltsplatzhalter 17"/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4416491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706967" y="356659"/>
            <a:ext cx="8365364" cy="960107"/>
          </a:xfrm>
        </p:spPr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8752" y="6275246"/>
            <a:ext cx="2432049" cy="2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‹Nr.›</a:t>
            </a:fld>
            <a:endParaRPr lang="en-GB" noProof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579" y="6273149"/>
            <a:ext cx="2540000" cy="2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Subtitel Fre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706969" y="1584797"/>
            <a:ext cx="10773833" cy="290753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2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de-DE" noProof="0"/>
              <a:t>Master-Untertitelformat bearbeiten</a:t>
            </a:r>
            <a:endParaRPr lang="en-GB" noProof="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8" name="Inhaltsplatzhalter 17"/>
          <p:cNvSpPr>
            <a:spLocks noGrp="1"/>
          </p:cNvSpPr>
          <p:nvPr>
            <p:ph sz="quarter" idx="12"/>
          </p:nvPr>
        </p:nvSpPr>
        <p:spPr>
          <a:xfrm>
            <a:off x="706967" y="1953493"/>
            <a:ext cx="10780613" cy="4067796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  <p:sp>
        <p:nvSpPr>
          <p:cNvPr id="9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8752" y="6275246"/>
            <a:ext cx="2432049" cy="2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‹Nr.›</a:t>
            </a:fld>
            <a:endParaRPr lang="en-GB" noProof="0"/>
          </a:p>
        </p:txBody>
      </p:sp>
      <p:sp>
        <p:nvSpPr>
          <p:cNvPr id="10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579" y="6273149"/>
            <a:ext cx="2540000" cy="2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8FC4669-B5B2-424D-A5E6-D35A4A957E17}" type="datetime1">
              <a:rPr lang="en-GB" noProof="0" smtClean="0"/>
              <a:t>08/09/2021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06966" y="1604797"/>
            <a:ext cx="5278967" cy="4416491"/>
          </a:xfrm>
        </p:spPr>
        <p:txBody>
          <a:bodyPr/>
          <a:lstStyle>
            <a:lvl1pPr>
              <a:buClr>
                <a:schemeClr val="tx1"/>
              </a:buClr>
              <a:defRPr sz="2133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2133"/>
            </a:lvl2pPr>
            <a:lvl3pPr>
              <a:buClr>
                <a:schemeClr val="accent3"/>
              </a:buClr>
              <a:defRPr sz="2133"/>
            </a:lvl3pPr>
            <a:lvl4pPr>
              <a:buClr>
                <a:schemeClr val="tx1"/>
              </a:buClr>
              <a:defRPr sz="2133"/>
            </a:lvl4pPr>
            <a:lvl5pPr>
              <a:buClr>
                <a:schemeClr val="tx1"/>
              </a:buClr>
              <a:defRPr sz="21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F6EC-59F6-4747-AD02-8B2929E149E7}" type="slidenum">
              <a:rPr lang="en-GB" noProof="0" smtClean="0"/>
              <a:pPr>
                <a:defRPr/>
              </a:pPr>
              <a:t>‹Nr.›</a:t>
            </a:fld>
            <a:endParaRPr lang="en-GB" sz="1867" noProof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DA6A-1854-574C-A769-87800A426702}" type="datetime1">
              <a:rPr lang="en-GB" noProof="0" smtClean="0"/>
              <a:t>08/09/2021</a:t>
            </a:fld>
            <a:endParaRPr lang="en-GB" sz="1867" noProof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2"/>
          </p:nvPr>
        </p:nvSpPr>
        <p:spPr bwMode="auto">
          <a:xfrm>
            <a:off x="6192012" y="1602349"/>
            <a:ext cx="5299625" cy="4418939"/>
          </a:xfrm>
          <a:custGeom>
            <a:avLst/>
            <a:gdLst>
              <a:gd name="connsiteX0" fmla="*/ 0 w 3974719"/>
              <a:gd name="connsiteY0" fmla="*/ 0 h 3314204"/>
              <a:gd name="connsiteX1" fmla="*/ 3974719 w 3974719"/>
              <a:gd name="connsiteY1" fmla="*/ 0 h 3314204"/>
              <a:gd name="connsiteX2" fmla="*/ 3973079 w 3974719"/>
              <a:gd name="connsiteY2" fmla="*/ 2650893 h 3314204"/>
              <a:gd name="connsiteX3" fmla="*/ 3315532 w 3974719"/>
              <a:gd name="connsiteY3" fmla="*/ 3314204 h 3314204"/>
              <a:gd name="connsiteX4" fmla="*/ 0 w 3974719"/>
              <a:gd name="connsiteY4" fmla="*/ 3312785 h 33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4719" h="3314204">
                <a:moveTo>
                  <a:pt x="0" y="0"/>
                </a:moveTo>
                <a:lnTo>
                  <a:pt x="3974719" y="0"/>
                </a:lnTo>
                <a:lnTo>
                  <a:pt x="3973079" y="2650893"/>
                </a:lnTo>
                <a:lnTo>
                  <a:pt x="3315532" y="3314204"/>
                </a:lnTo>
                <a:lnTo>
                  <a:pt x="0" y="3312785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 noProof="0"/>
              <a:t>Bild auf Platzhalter ziehen oder durch Klicken auf Symbol hinzufügen</a:t>
            </a:r>
            <a:endParaRPr lang="en-GB" noProof="0"/>
          </a:p>
        </p:txBody>
      </p:sp>
      <p:sp>
        <p:nvSpPr>
          <p:cNvPr id="7" name="Titel 2"/>
          <p:cNvSpPr>
            <a:spLocks noGrp="1"/>
          </p:cNvSpPr>
          <p:nvPr>
            <p:ph type="title"/>
          </p:nvPr>
        </p:nvSpPr>
        <p:spPr>
          <a:xfrm>
            <a:off x="706967" y="452669"/>
            <a:ext cx="8365364" cy="864096"/>
          </a:xfrm>
        </p:spPr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06966" y="1604797"/>
            <a:ext cx="5278967" cy="4416491"/>
          </a:xfrm>
        </p:spPr>
        <p:txBody>
          <a:bodyPr/>
          <a:lstStyle>
            <a:lvl1pPr>
              <a:buClr>
                <a:schemeClr val="tx1"/>
              </a:buClr>
              <a:defRPr sz="2133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2133"/>
            </a:lvl2pPr>
            <a:lvl3pPr>
              <a:buClr>
                <a:schemeClr val="accent3"/>
              </a:buClr>
              <a:defRPr sz="2133"/>
            </a:lvl3pPr>
            <a:lvl4pPr>
              <a:buClr>
                <a:schemeClr val="tx1"/>
              </a:buClr>
              <a:defRPr sz="2133"/>
            </a:lvl4pPr>
            <a:lvl5pPr>
              <a:buClr>
                <a:schemeClr val="tx1"/>
              </a:buClr>
              <a:defRPr sz="21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F6EC-59F6-4747-AD02-8B2929E149E7}" type="slidenum">
              <a:rPr lang="en-GB" noProof="0" smtClean="0"/>
              <a:pPr>
                <a:defRPr/>
              </a:pPr>
              <a:t>‹Nr.›</a:t>
            </a:fld>
            <a:endParaRPr lang="en-GB" sz="1867" noProof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DA6A-1854-574C-A769-87800A426702}" type="datetime1">
              <a:rPr lang="en-GB" noProof="0" smtClean="0"/>
              <a:t>08/09/2021</a:t>
            </a:fld>
            <a:endParaRPr lang="en-GB" sz="1867" noProof="0"/>
          </a:p>
        </p:txBody>
      </p:sp>
      <p:sp>
        <p:nvSpPr>
          <p:cNvPr id="7" name="Titel 2"/>
          <p:cNvSpPr>
            <a:spLocks noGrp="1"/>
          </p:cNvSpPr>
          <p:nvPr>
            <p:ph type="title"/>
          </p:nvPr>
        </p:nvSpPr>
        <p:spPr>
          <a:xfrm>
            <a:off x="706967" y="452669"/>
            <a:ext cx="8365364" cy="864096"/>
          </a:xfrm>
        </p:spPr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Inhaltsplatzhalter 2"/>
          <p:cNvSpPr>
            <a:spLocks noGrp="1"/>
          </p:cNvSpPr>
          <p:nvPr>
            <p:ph sz="half" idx="13"/>
          </p:nvPr>
        </p:nvSpPr>
        <p:spPr>
          <a:xfrm>
            <a:off x="6192011" y="1604797"/>
            <a:ext cx="5280587" cy="4416491"/>
          </a:xfrm>
        </p:spPr>
        <p:txBody>
          <a:bodyPr/>
          <a:lstStyle>
            <a:lvl1pPr>
              <a:buClr>
                <a:schemeClr val="tx1"/>
              </a:buClr>
              <a:defRPr sz="2133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2133"/>
            </a:lvl2pPr>
            <a:lvl3pPr>
              <a:buClr>
                <a:schemeClr val="accent3"/>
              </a:buClr>
              <a:defRPr sz="2133"/>
            </a:lvl3pPr>
            <a:lvl4pPr>
              <a:buClr>
                <a:schemeClr val="tx1"/>
              </a:buClr>
              <a:defRPr sz="2133"/>
            </a:lvl4pPr>
            <a:lvl5pPr>
              <a:buClr>
                <a:schemeClr val="tx1"/>
              </a:buClr>
              <a:defRPr sz="21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03888D3A-B182-8949-9F70-1309707E4E20}" type="slidenum">
              <a:rPr lang="en-GB" noProof="0" smtClean="0"/>
              <a:pPr>
                <a:defRPr/>
              </a:pPr>
              <a:t>‹Nr.›</a:t>
            </a:fld>
            <a:endParaRPr lang="en-GB" sz="1867" noProof="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98AD64C-CCF5-CC4A-BA46-EEB0FF8EC03D}" type="datetime1">
              <a:rPr lang="en-GB" noProof="0" smtClean="0"/>
              <a:t>08/09/2021</a:t>
            </a:fld>
            <a:endParaRPr lang="en-GB" sz="1867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 bwMode="auto">
          <a:xfrm>
            <a:off x="710806" y="1602349"/>
            <a:ext cx="10780831" cy="4418939"/>
          </a:xfrm>
          <a:custGeom>
            <a:avLst/>
            <a:gdLst>
              <a:gd name="connsiteX0" fmla="*/ 0 w 8085623"/>
              <a:gd name="connsiteY0" fmla="*/ 0 h 3310018"/>
              <a:gd name="connsiteX1" fmla="*/ 8085623 w 8085623"/>
              <a:gd name="connsiteY1" fmla="*/ 0 h 3310018"/>
              <a:gd name="connsiteX2" fmla="*/ 8083983 w 8085623"/>
              <a:gd name="connsiteY2" fmla="*/ 2647545 h 3310018"/>
              <a:gd name="connsiteX3" fmla="*/ 7426436 w 8085623"/>
              <a:gd name="connsiteY3" fmla="*/ 3310018 h 3310018"/>
              <a:gd name="connsiteX4" fmla="*/ 298 w 8085623"/>
              <a:gd name="connsiteY4" fmla="*/ 3306843 h 3310018"/>
              <a:gd name="connsiteX5" fmla="*/ 1 w 8085623"/>
              <a:gd name="connsiteY5" fmla="*/ 47868 h 33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5623" h="3310018">
                <a:moveTo>
                  <a:pt x="0" y="0"/>
                </a:moveTo>
                <a:lnTo>
                  <a:pt x="8085623" y="0"/>
                </a:lnTo>
                <a:lnTo>
                  <a:pt x="8083983" y="2647545"/>
                </a:lnTo>
                <a:lnTo>
                  <a:pt x="7426436" y="3310018"/>
                </a:lnTo>
                <a:lnTo>
                  <a:pt x="298" y="3306843"/>
                </a:lnTo>
                <a:cubicBezTo>
                  <a:pt x="1092" y="2026744"/>
                  <a:pt x="100" y="1134193"/>
                  <a:pt x="1" y="47868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 noProof="0"/>
              <a:t>Bild auf Platzhalter ziehen oder durch Klicken auf Symbol hinzufügen</a:t>
            </a:r>
            <a:endParaRPr lang="en-GB" noProof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8" name="Gruppierung 7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4" name="Gerade Verbindung 23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" name="Rechteck 34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9" name="Gruppierung 8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8752" y="6275246"/>
            <a:ext cx="2432049" cy="25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‹Nr.›</a:t>
            </a:fld>
            <a:endParaRPr lang="en-GB" noProof="0"/>
          </a:p>
        </p:txBody>
      </p:sp>
      <p:sp>
        <p:nvSpPr>
          <p:cNvPr id="9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579" y="6273149"/>
            <a:ext cx="2540000" cy="25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FAF9002-F3AC-9D48-9425-5ADC68E24044}" type="datetime1">
              <a:rPr lang="en-GB" noProof="0" smtClean="0"/>
              <a:t>08/09/2021</a:t>
            </a:fld>
            <a:endParaRPr lang="en-GB" noProof="0"/>
          </a:p>
        </p:txBody>
      </p:sp>
      <p:grpSp>
        <p:nvGrpSpPr>
          <p:cNvPr id="6" name="Gruppierung 5"/>
          <p:cNvGrpSpPr/>
          <p:nvPr userDrawn="1"/>
        </p:nvGrpSpPr>
        <p:grpSpPr>
          <a:xfrm>
            <a:off x="5711958" y="6271165"/>
            <a:ext cx="5948781" cy="608404"/>
            <a:chOff x="3435423" y="6319903"/>
            <a:chExt cx="5385049" cy="550749"/>
          </a:xfrm>
        </p:grpSpPr>
        <p:grpSp>
          <p:nvGrpSpPr>
            <p:cNvPr id="7" name="Gruppierung 6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3" name="Gerade Verbindung 22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Gerade Verbindung 23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" name="Rechteck 33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0" name="Gruppierung 9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1" name="Parallelogramm 10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2" name="Parallelogramm 11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21917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333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8752" y="6275246"/>
            <a:ext cx="2432049" cy="2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‹Nr.›</a:t>
            </a:fld>
            <a:endParaRPr lang="en-GB" noProof="0"/>
          </a:p>
        </p:txBody>
      </p:sp>
      <p:sp>
        <p:nvSpPr>
          <p:cNvPr id="1075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579" y="6273149"/>
            <a:ext cx="2540000" cy="2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5197BF1-BDDE-E74D-BA45-32BDC1105D8B}" type="datetime1">
              <a:rPr lang="en-GB" noProof="0" smtClean="0"/>
              <a:t>08/09/2021</a:t>
            </a:fld>
            <a:endParaRPr lang="en-GB" noProof="0"/>
          </a:p>
        </p:txBody>
      </p:sp>
      <p:sp>
        <p:nvSpPr>
          <p:cNvPr id="1028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706967" y="356659"/>
            <a:ext cx="8365364" cy="96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noProof="0" dirty="0" err="1"/>
              <a:t>Mastertitelformat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bearbeiten</a:t>
            </a:r>
            <a:endParaRPr lang="en-GB" altLang="de-DE" noProof="0" dirty="0"/>
          </a:p>
        </p:txBody>
      </p:sp>
      <p:sp>
        <p:nvSpPr>
          <p:cNvPr id="1029" name="Rectangle 5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6968" y="1602318"/>
            <a:ext cx="10773833" cy="441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noProof="0" dirty="0" err="1"/>
              <a:t>Mastertextformat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bearbeiten</a:t>
            </a:r>
            <a:endParaRPr lang="en-GB" altLang="de-DE" noProof="0" dirty="0"/>
          </a:p>
          <a:p>
            <a:pPr lvl="1"/>
            <a:r>
              <a:rPr lang="en-GB" altLang="de-DE" noProof="0" dirty="0" err="1"/>
              <a:t>Zweite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Ebene</a:t>
            </a:r>
            <a:endParaRPr lang="en-GB" altLang="de-DE" noProof="0" dirty="0"/>
          </a:p>
          <a:p>
            <a:pPr lvl="2"/>
            <a:r>
              <a:rPr lang="en-GB" altLang="de-DE" noProof="0" dirty="0" err="1"/>
              <a:t>Dritte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Ebene</a:t>
            </a:r>
            <a:endParaRPr lang="en-GB" altLang="de-DE" noProof="0" dirty="0"/>
          </a:p>
          <a:p>
            <a:pPr lvl="3"/>
            <a:r>
              <a:rPr lang="en-GB" altLang="de-DE" noProof="0" dirty="0" err="1"/>
              <a:t>Vierte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Ebene</a:t>
            </a:r>
            <a:endParaRPr lang="en-GB" altLang="de-DE" noProof="0" dirty="0"/>
          </a:p>
          <a:p>
            <a:pPr lvl="4"/>
            <a:r>
              <a:rPr lang="en-GB" altLang="de-DE" noProof="0" dirty="0" err="1"/>
              <a:t>Fünfte</a:t>
            </a:r>
            <a:r>
              <a:rPr lang="en-GB" altLang="de-DE" noProof="0" dirty="0"/>
              <a:t> </a:t>
            </a:r>
            <a:r>
              <a:rPr lang="en-GB" altLang="de-DE" noProof="0" dirty="0" err="1"/>
              <a:t>Ebene</a:t>
            </a:r>
            <a:endParaRPr lang="en-GB" altLang="de-DE" noProof="0" dirty="0"/>
          </a:p>
        </p:txBody>
      </p:sp>
      <p:cxnSp>
        <p:nvCxnSpPr>
          <p:cNvPr id="1031" name="Gerade Verbindung 12"/>
          <p:cNvCxnSpPr>
            <a:cxnSpLocks noChangeShapeType="1"/>
          </p:cNvCxnSpPr>
          <p:nvPr/>
        </p:nvCxnSpPr>
        <p:spPr bwMode="auto">
          <a:xfrm>
            <a:off x="6021919" y="427039"/>
            <a:ext cx="1096433" cy="8223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pic>
        <p:nvPicPr>
          <p:cNvPr id="8" name="Bild 7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639"/>
          <a:stretch/>
        </p:blipFill>
        <p:spPr>
          <a:xfrm>
            <a:off x="9421521" y="347617"/>
            <a:ext cx="2057780" cy="46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57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28" r:id="rId1"/>
    <p:sldLayoutId id="2147484729" r:id="rId2"/>
    <p:sldLayoutId id="2147484730" r:id="rId3"/>
    <p:sldLayoutId id="2147484731" r:id="rId4"/>
    <p:sldLayoutId id="2147484732" r:id="rId5"/>
    <p:sldLayoutId id="2147484733" r:id="rId6"/>
    <p:sldLayoutId id="2147484734" r:id="rId7"/>
    <p:sldLayoutId id="2147484735" r:id="rId8"/>
    <p:sldLayoutId id="2147484736" r:id="rId9"/>
    <p:sldLayoutId id="2147484737" r:id="rId10"/>
    <p:sldLayoutId id="2147484738" r:id="rId11"/>
    <p:sldLayoutId id="2147484739" r:id="rId12"/>
    <p:sldLayoutId id="2147484740" r:id="rId13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33" cap="all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467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467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467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467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59824" indent="-359824" algn="l" rtl="0" eaLnBrk="1" fontAlgn="base" hangingPunct="1">
        <a:spcBef>
          <a:spcPts val="533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2133">
          <a:solidFill>
            <a:schemeClr val="tx1"/>
          </a:solidFill>
          <a:latin typeface="+mn-lt"/>
          <a:ea typeface="+mn-ea"/>
          <a:cs typeface="+mn-cs"/>
        </a:defRPr>
      </a:lvl1pPr>
      <a:lvl2pPr marL="713300" indent="-353475" algn="l" rtl="0" eaLnBrk="1" fontAlgn="base" hangingPunct="1">
        <a:spcBef>
          <a:spcPts val="533"/>
        </a:spcBef>
        <a:spcAft>
          <a:spcPct val="0"/>
        </a:spcAft>
        <a:buClr>
          <a:schemeClr val="accent3"/>
        </a:buClr>
        <a:buFont typeface="Arial" charset="0"/>
        <a:buChar char="•"/>
        <a:tabLst/>
        <a:defRPr sz="2133">
          <a:solidFill>
            <a:schemeClr val="tx1"/>
          </a:solidFill>
          <a:latin typeface="+mn-lt"/>
          <a:ea typeface="+mn-ea"/>
          <a:cs typeface="ＭＳ Ｐゴシック" charset="0"/>
        </a:defRPr>
      </a:lvl2pPr>
      <a:lvl3pPr marL="1073124" indent="-359824" algn="l" rtl="0" eaLnBrk="1" fontAlgn="base" hangingPunct="1">
        <a:spcBef>
          <a:spcPts val="533"/>
        </a:spcBef>
        <a:spcAft>
          <a:spcPct val="0"/>
        </a:spcAft>
        <a:buClr>
          <a:schemeClr val="accent3"/>
        </a:buClr>
        <a:buFont typeface="Arial" charset="0"/>
        <a:buChar char="•"/>
        <a:tabLst/>
        <a:defRPr sz="2133">
          <a:solidFill>
            <a:schemeClr val="tx1"/>
          </a:solidFill>
          <a:latin typeface="+mn-lt"/>
          <a:ea typeface="Geneva" pitchFamily="-107" charset="-128"/>
          <a:cs typeface="Geneva" pitchFamily="-107" charset="-128"/>
        </a:defRPr>
      </a:lvl3pPr>
      <a:lvl4pPr marL="1454113" indent="-380990" algn="l" rtl="0" eaLnBrk="1" fontAlgn="base" hangingPunct="1">
        <a:spcBef>
          <a:spcPts val="533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2133">
          <a:solidFill>
            <a:schemeClr val="tx1"/>
          </a:solidFill>
          <a:latin typeface="+mn-lt"/>
          <a:ea typeface="Geneva" pitchFamily="-107" charset="-128"/>
          <a:cs typeface="Geneva" charset="0"/>
        </a:defRPr>
      </a:lvl4pPr>
      <a:lvl5pPr marL="1807588" indent="-380990" algn="l" rtl="0" eaLnBrk="1" fontAlgn="base" hangingPunct="1">
        <a:spcBef>
          <a:spcPts val="533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2133">
          <a:solidFill>
            <a:schemeClr val="tx1"/>
          </a:solidFill>
          <a:latin typeface="+mn-lt"/>
          <a:ea typeface="Geneva" pitchFamily="-107" charset="-128"/>
          <a:cs typeface="Geneva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el 10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altLang="de-DE" sz="3200" dirty="0"/>
              <a:t>PV-allokation in Energiegemeinschaften – ein vergleich von </a:t>
            </a:r>
            <a:r>
              <a:rPr lang="de-DE" altLang="de-DE" sz="3200" dirty="0" err="1"/>
              <a:t>simulation</a:t>
            </a:r>
            <a:r>
              <a:rPr lang="de-DE" altLang="de-DE" sz="3200" dirty="0"/>
              <a:t> und </a:t>
            </a:r>
            <a:r>
              <a:rPr lang="de-DE" altLang="de-DE" sz="3200" dirty="0" err="1"/>
              <a:t>abschätzung</a:t>
            </a:r>
            <a:endParaRPr lang="de-DE" altLang="de-DE" sz="3200" dirty="0"/>
          </a:p>
        </p:txBody>
      </p:sp>
      <p:sp>
        <p:nvSpPr>
          <p:cNvPr id="12290" name="Untertitel 1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de-DE" altLang="de-DE" dirty="0"/>
              <a:t>IEWT, 08/09/2021</a:t>
            </a:r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</p:txBody>
      </p:sp>
      <p:sp>
        <p:nvSpPr>
          <p:cNvPr id="12291" name="Inhaltsplatzhalter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altLang="de-DE" dirty="0"/>
              <a:t>Bernadette Fina</a:t>
            </a:r>
          </a:p>
          <a:p>
            <a:r>
              <a:rPr lang="de-DE" altLang="de-DE" dirty="0"/>
              <a:t>AIT Austrian Institute of Technology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564FE3-1FF0-42BB-95ED-BB77CD4F62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10</a:t>
            </a:fld>
            <a:endParaRPr lang="en-GB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E4C00D9-6D64-4B9D-898F-7A1456A4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Ergebnisse – Statisch vs. Dynamisch</a:t>
            </a:r>
          </a:p>
        </p:txBody>
      </p:sp>
      <p:pic>
        <p:nvPicPr>
          <p:cNvPr id="9" name="Grafik 8" descr="Ein Bild, das Tisch enthält.&#10;&#10;Automatisch generierte Beschreibung">
            <a:extLst>
              <a:ext uri="{FF2B5EF4-FFF2-40B4-BE49-F238E27FC236}">
                <a16:creationId xmlns:a16="http://schemas.microsoft.com/office/drawing/2014/main" id="{3AE97F04-B012-4B1A-B094-579C0E779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19" y="1670678"/>
            <a:ext cx="8521824" cy="2377370"/>
          </a:xfrm>
          <a:prstGeom prst="rect">
            <a:avLst/>
          </a:prstGeom>
        </p:spPr>
      </p:pic>
      <p:pic>
        <p:nvPicPr>
          <p:cNvPr id="11" name="Grafik 10" descr="Ein Bild, das Tisch enthält.&#10;&#10;Automatisch generierte Beschreibung">
            <a:extLst>
              <a:ext uri="{FF2B5EF4-FFF2-40B4-BE49-F238E27FC236}">
                <a16:creationId xmlns:a16="http://schemas.microsoft.com/office/drawing/2014/main" id="{8746FDA4-D4C8-442F-A9CB-C97DA4051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07" y="4415457"/>
            <a:ext cx="8595377" cy="2325911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6F57AFBE-9102-41FF-82CC-2CC36D5AF29A}"/>
              </a:ext>
            </a:extLst>
          </p:cNvPr>
          <p:cNvSpPr txBox="1"/>
          <p:nvPr/>
        </p:nvSpPr>
        <p:spPr bwMode="auto">
          <a:xfrm>
            <a:off x="191344" y="1526595"/>
            <a:ext cx="40324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b="1" kern="0" dirty="0">
                <a:solidFill>
                  <a:schemeClr val="tx1"/>
                </a:solidFill>
              </a:rPr>
              <a:t>Statische Zuordnung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B4FB2E3-258D-4936-8C13-A67E30C65B26}"/>
              </a:ext>
            </a:extLst>
          </p:cNvPr>
          <p:cNvSpPr txBox="1"/>
          <p:nvPr/>
        </p:nvSpPr>
        <p:spPr bwMode="auto">
          <a:xfrm>
            <a:off x="191344" y="4190891"/>
            <a:ext cx="40324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b="1" kern="0" dirty="0">
                <a:solidFill>
                  <a:schemeClr val="tx1"/>
                </a:solidFill>
              </a:rPr>
              <a:t>Dynamische Zuordnung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D0B512D-DA39-4A2F-886E-4545B5FA21B8}"/>
              </a:ext>
            </a:extLst>
          </p:cNvPr>
          <p:cNvSpPr txBox="1"/>
          <p:nvPr/>
        </p:nvSpPr>
        <p:spPr bwMode="auto">
          <a:xfrm>
            <a:off x="9200984" y="1683296"/>
            <a:ext cx="2799672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10% mehr PV-Energie werden bei dynamischer im Vergleich zu statischer Verteilung genutzt</a:t>
            </a:r>
            <a:br>
              <a:rPr lang="de-DE" sz="1600" kern="0" dirty="0">
                <a:solidFill>
                  <a:schemeClr val="tx1"/>
                </a:solidFill>
              </a:rPr>
            </a:b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höhere Effizienz</a:t>
            </a:r>
            <a:br>
              <a:rPr lang="de-DE" sz="1600" kern="0" dirty="0">
                <a:solidFill>
                  <a:schemeClr val="tx1"/>
                </a:solidFill>
              </a:rPr>
            </a:b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weniger Überschuss-einspeisung</a:t>
            </a:r>
            <a:b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geringere Netzbelastung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Dynamische Verteilung ist besonders vorteilhaft für Teilnehmer ohne eigene PV-Anlage (Situation wird durchwegs verbessert)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Gleichzeitig keine Verschlechterung der Situation d. HH mit eigener PV-Anlage.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de-DE" sz="1600" kern="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187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00A1AE4D-671B-4463-A672-D298E1272DC0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697012" y="1640156"/>
            <a:ext cx="6411431" cy="4848373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F1586445-B2A9-46FD-BE74-02680451E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Ergebnisse – Kosten durch Teilnahme an einer </a:t>
            </a:r>
            <a:r>
              <a:rPr lang="de-DE" dirty="0" err="1"/>
              <a:t>energiegemeinschaft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73F5DC-2878-4BDF-A258-7139919F1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11</a:t>
            </a:fld>
            <a:endParaRPr lang="en-GB" noProof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3E34E3E-6179-4F12-8B25-985677F61793}"/>
              </a:ext>
            </a:extLst>
          </p:cNvPr>
          <p:cNvSpPr txBox="1"/>
          <p:nvPr/>
        </p:nvSpPr>
        <p:spPr bwMode="auto">
          <a:xfrm>
            <a:off x="7536160" y="1556841"/>
            <a:ext cx="3958828" cy="46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Teilnahme per se an einer Energiegemeinschaft ist wirtschaftlich</a:t>
            </a:r>
            <a:br>
              <a:rPr lang="de-DE" sz="1600" kern="0" dirty="0">
                <a:solidFill>
                  <a:schemeClr val="tx1"/>
                </a:solidFill>
              </a:rPr>
            </a:br>
            <a:endParaRPr lang="de-DE" sz="1600" kern="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Ersparnisse sind jedoch überschaubar</a:t>
            </a:r>
            <a:br>
              <a:rPr lang="de-DE" sz="1600" kern="0" dirty="0">
                <a:solidFill>
                  <a:schemeClr val="tx1"/>
                </a:solidFill>
              </a:rPr>
            </a:br>
            <a:endParaRPr lang="de-DE" sz="1600" kern="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Die Berechnungen berücksichtigen keine Kosten für Gründung, Betrieb, Abrechnung etc.</a:t>
            </a:r>
            <a:b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Spanne für solche Ausgaben gering!</a:t>
            </a:r>
            <a:b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endParaRPr lang="de-DE" sz="1600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Ersparnisse durch Teilnahme liegen ungefähr zwischen 3,5% und fast 10%, abhängig von den </a:t>
            </a:r>
            <a:r>
              <a:rPr lang="de-DE" sz="1600" kern="0" dirty="0" err="1">
                <a:solidFill>
                  <a:schemeClr val="tx1"/>
                </a:solidFill>
                <a:sym typeface="Wingdings" panose="05000000000000000000" pitchFamily="2" charset="2"/>
              </a:rPr>
              <a:t>Characteristika</a:t>
            </a: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 der HH sowie des Zuteilungsschlüssels.</a:t>
            </a:r>
            <a:b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endParaRPr lang="de-DE" sz="1600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Dynamische Zuteilung erhöht die Ersparnisse im Vergleich zur statischen Zuteilung um 1,5%-3,1%.</a:t>
            </a:r>
            <a:endParaRPr lang="de-DE" sz="1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9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F407FD2-525C-4789-86C9-482E0535E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579" y="260648"/>
            <a:ext cx="8365364" cy="552062"/>
          </a:xfrm>
        </p:spPr>
        <p:txBody>
          <a:bodyPr/>
          <a:lstStyle/>
          <a:p>
            <a:r>
              <a:rPr lang="de-DE" dirty="0"/>
              <a:t>Vergleich </a:t>
            </a:r>
            <a:r>
              <a:rPr lang="de-DE" dirty="0" err="1"/>
              <a:t>simulation</a:t>
            </a:r>
            <a:r>
              <a:rPr lang="de-DE" dirty="0"/>
              <a:t> und Abschätzung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A40C7DA-CD2D-4905-AEBD-BA581E3B8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12</a:t>
            </a:fld>
            <a:endParaRPr lang="en-GB" noProof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457FDA-6BA4-46F5-BEEF-C3F8639A3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1744" y="2605919"/>
            <a:ext cx="7344817" cy="378215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2BA3BA3-C3FE-42EF-BA69-BA536199548E}"/>
              </a:ext>
            </a:extLst>
          </p:cNvPr>
          <p:cNvSpPr txBox="1"/>
          <p:nvPr/>
        </p:nvSpPr>
        <p:spPr bwMode="auto">
          <a:xfrm>
            <a:off x="704579" y="1038336"/>
            <a:ext cx="9721081" cy="168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400"/>
              </a:spcBef>
            </a:pPr>
            <a:r>
              <a:rPr lang="de-DE" sz="1600" u="sng" kern="0" dirty="0">
                <a:solidFill>
                  <a:schemeClr val="tx1"/>
                </a:solidFill>
              </a:rPr>
              <a:t>Aus den Abschätzungsergebnissen:</a:t>
            </a:r>
          </a:p>
          <a:p>
            <a:pPr marL="285750" indent="-285750">
              <a:spcBef>
                <a:spcPts val="400"/>
              </a:spcBef>
              <a:buFont typeface="Wingdings" panose="05000000000000000000" pitchFamily="2" charset="2"/>
              <a:buChar char="à"/>
            </a:pPr>
            <a:r>
              <a:rPr lang="de-DE" sz="1600" kern="0" dirty="0">
                <a:solidFill>
                  <a:schemeClr val="tx1"/>
                </a:solidFill>
              </a:rPr>
              <a:t>Kosten der beiden Teilnehmer-gruppen (Teilnehmer mit PV-Anlage und Teilnehmer ohne PV-Anlage)</a:t>
            </a:r>
          </a:p>
          <a:p>
            <a:pPr>
              <a:spcBef>
                <a:spcPts val="400"/>
              </a:spcBef>
            </a:pPr>
            <a:r>
              <a:rPr lang="de-DE" sz="1600" kern="0" dirty="0">
                <a:solidFill>
                  <a:schemeClr val="tx1"/>
                </a:solidFill>
              </a:rPr>
              <a:t>Deshalb </a:t>
            </a:r>
            <a:r>
              <a:rPr lang="de-DE" sz="1600" u="sng" kern="0" dirty="0">
                <a:solidFill>
                  <a:schemeClr val="tx1"/>
                </a:solidFill>
              </a:rPr>
              <a:t>zur Vergleichbarkeit aus den Simulationsergebnissen:</a:t>
            </a:r>
          </a:p>
          <a:p>
            <a:pPr>
              <a:spcBef>
                <a:spcPts val="400"/>
              </a:spcBef>
            </a:pP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Durchschnittskosten, jeweils für HH mit PV bzw. ohne PV</a:t>
            </a:r>
            <a:b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</a:br>
            <a:r>
              <a:rPr lang="de-DE" sz="1600" kern="0" dirty="0">
                <a:solidFill>
                  <a:schemeClr val="tx1"/>
                </a:solidFill>
                <a:sym typeface="Wingdings" panose="05000000000000000000" pitchFamily="2" charset="2"/>
              </a:rPr>
              <a:t> Maximum und Minimum der Kosten jeweils für HH mit und ohne PV</a:t>
            </a:r>
            <a:endParaRPr lang="de-DE" sz="1600" kern="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de-DE" sz="1600" kern="0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8BE9E2E-22E9-4A78-8ECC-2AB1D7E1D950}"/>
              </a:ext>
            </a:extLst>
          </p:cNvPr>
          <p:cNvSpPr txBox="1"/>
          <p:nvPr/>
        </p:nvSpPr>
        <p:spPr bwMode="auto">
          <a:xfrm>
            <a:off x="704579" y="2672163"/>
            <a:ext cx="338437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b="1" kern="0" dirty="0">
                <a:solidFill>
                  <a:schemeClr val="tx1"/>
                </a:solidFill>
              </a:rPr>
              <a:t>Teilnehmer mit PV-Anlage: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Ergebnisse der Abschätzung liegen im Bereich der Ergebnisse der Simulation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Die genauesten Ergebnisse wurden für UC1-UC3 errechnet (Annahmen d. Direktverbrauchs von 40%)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Bei Annahmen von 20% und 30% Direktverbrauch weichen die geschätzten Kosten weiter vom Durchschnitt ab, liegen jedoch immer noch innerhalb der Grenzen der Simulation. </a:t>
            </a:r>
          </a:p>
        </p:txBody>
      </p:sp>
    </p:spTree>
    <p:extLst>
      <p:ext uri="{BB962C8B-B14F-4D97-AF65-F5344CB8AC3E}">
        <p14:creationId xmlns:p14="http://schemas.microsoft.com/office/powerpoint/2010/main" val="1531705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A67FED9-E2C6-4504-8706-4A2BB23A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Vergleich </a:t>
            </a:r>
            <a:r>
              <a:rPr lang="de-DE" dirty="0" err="1"/>
              <a:t>simulation</a:t>
            </a:r>
            <a:r>
              <a:rPr lang="de-DE" dirty="0"/>
              <a:t> und Abschätzung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AA7B04-42F6-4C82-899D-79E88CAC5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13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39268F-BA3F-4676-B2C8-997227C8A63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AB857B5-7BCF-482F-8E41-3585594AD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591" y="1629093"/>
            <a:ext cx="8055253" cy="4176464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5A97209-2832-4E3C-AD7D-6463A6F509A0}"/>
              </a:ext>
            </a:extLst>
          </p:cNvPr>
          <p:cNvSpPr txBox="1"/>
          <p:nvPr/>
        </p:nvSpPr>
        <p:spPr bwMode="auto">
          <a:xfrm>
            <a:off x="839416" y="1916832"/>
            <a:ext cx="338437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b="1" kern="0" dirty="0">
                <a:solidFill>
                  <a:schemeClr val="tx1"/>
                </a:solidFill>
              </a:rPr>
              <a:t>Teilnehmer ohne PV-Anlage:</a:t>
            </a:r>
          </a:p>
          <a:p>
            <a:pPr indent="0">
              <a:spcBef>
                <a:spcPts val="400"/>
              </a:spcBef>
              <a:buFont typeface="Arial" charset="0"/>
              <a:buNone/>
            </a:pPr>
            <a:endParaRPr lang="de-DE" sz="1600" b="1" kern="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Ergebnisse der Abschätzung liegen ebenfalls im Bereich der Ergebnisse der Simulation</a:t>
            </a:r>
            <a:br>
              <a:rPr lang="de-DE" sz="1600" kern="0" dirty="0">
                <a:solidFill>
                  <a:schemeClr val="tx1"/>
                </a:solidFill>
              </a:rPr>
            </a:br>
            <a:endParaRPr lang="de-DE" sz="1600" kern="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sz="1600" kern="0" dirty="0">
                <a:solidFill>
                  <a:schemeClr val="tx1"/>
                </a:solidFill>
              </a:rPr>
              <a:t>Die Annahmen von 20% und 30% Verbrauch innerhalb der Energiegemeinschaft können als besonders akkurat bestätigt werden.</a:t>
            </a:r>
            <a:br>
              <a:rPr lang="de-DE" sz="1600" kern="0" dirty="0">
                <a:solidFill>
                  <a:schemeClr val="tx1"/>
                </a:solidFill>
              </a:rPr>
            </a:br>
            <a:r>
              <a:rPr lang="de-DE" sz="1600" kern="0" dirty="0">
                <a:solidFill>
                  <a:schemeClr val="tx1"/>
                </a:solidFill>
              </a:rPr>
              <a:t>(dies ist jedoch stark von den Charakteristika der Teilnehmer abhängig!)</a:t>
            </a:r>
          </a:p>
        </p:txBody>
      </p:sp>
    </p:spTree>
    <p:extLst>
      <p:ext uri="{BB962C8B-B14F-4D97-AF65-F5344CB8AC3E}">
        <p14:creationId xmlns:p14="http://schemas.microsoft.com/office/powerpoint/2010/main" val="2776750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7D18749-D151-4473-8913-7E55E400B12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de-DE" sz="1800" dirty="0"/>
              <a:t>Für eine möglichst effiziente Energiezuordnung ist ein dynamischer einem statischen Aufteilungsschlüssel vorzuziehen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Auch die statische Zuordnung hat jedoch ihre Berechtigung hinsichtlich besserer Verständlichkeit für die Teilnehmenden einer Energiegemeinschaft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Energiegemeinschaften sind sowohl bei dynamischer als auch bei statischer Zuordnung wirtschaftlich, allerdings ohne Berücksichtigung zusätzlicher Kosten wie Kosten für Gründung, Betrieb etc.; Wirtschaftlichkeit hängt stark von der </a:t>
            </a:r>
            <a:r>
              <a:rPr lang="de-DE" sz="1800"/>
              <a:t>gewählten Preisstruktur ab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Die Ergebnisse des Abschätzungsmodells sind beachtenswert in ihrer Genauigkeit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>
                <a:sym typeface="Wingdings" panose="05000000000000000000" pitchFamily="2" charset="2"/>
              </a:rPr>
              <a:t> Die Nutzung bzw. Entwicklung komplexer Modelle kann somit in manch Fällen in Frage gestellt, bzw. durch einfachere Lösungen ersetzt werden.</a:t>
            </a:r>
            <a:r>
              <a:rPr lang="de-DE" sz="1800" dirty="0"/>
              <a:t>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4A7499B-9A76-487E-9286-2BB67534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schlussfolgerungen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56661F2-FFA9-43A4-ACC6-C9A247E00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14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B26DE6-A9FE-4775-8CB2-45EB150D6FA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85590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el 10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altLang="de-DE" sz="3200" dirty="0" err="1"/>
              <a:t>Electricity</a:t>
            </a:r>
            <a:r>
              <a:rPr lang="de-DE" altLang="de-DE" sz="3200" dirty="0"/>
              <a:t> </a:t>
            </a:r>
            <a:r>
              <a:rPr lang="de-DE" altLang="de-DE" sz="3200" dirty="0" err="1"/>
              <a:t>allocation</a:t>
            </a:r>
            <a:r>
              <a:rPr lang="de-DE" altLang="de-DE" sz="3200" dirty="0"/>
              <a:t> in </a:t>
            </a:r>
            <a:r>
              <a:rPr lang="de-DE" altLang="de-DE" sz="3200" dirty="0" err="1"/>
              <a:t>communities</a:t>
            </a:r>
            <a:r>
              <a:rPr lang="de-DE" altLang="de-DE" sz="3200" dirty="0"/>
              <a:t> – Simulation versus </a:t>
            </a:r>
            <a:r>
              <a:rPr lang="de-DE" altLang="de-DE" sz="3200" dirty="0" err="1"/>
              <a:t>Estimation</a:t>
            </a:r>
            <a:endParaRPr lang="de-DE" altLang="de-DE" sz="3200" dirty="0"/>
          </a:p>
        </p:txBody>
      </p:sp>
      <p:sp>
        <p:nvSpPr>
          <p:cNvPr id="12290" name="Untertitel 1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de-DE" altLang="de-DE" dirty="0"/>
              <a:t>IEWT, 08/09/2021</a:t>
            </a:r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</p:txBody>
      </p:sp>
      <p:sp>
        <p:nvSpPr>
          <p:cNvPr id="12291" name="Inhaltsplatzhalter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altLang="de-DE" dirty="0"/>
              <a:t>Bernadette Fina</a:t>
            </a:r>
          </a:p>
          <a:p>
            <a:r>
              <a:rPr lang="de-DE" altLang="de-DE" dirty="0"/>
              <a:t>AIT Austrian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916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D01EF8-361F-4F2F-A767-BBCEEB2BD0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de-DE" sz="1800" dirty="0"/>
              <a:t>Kurze Einführung zu Energiegemeinschaften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Hintergrund und Motivation dieser Arbeit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Simulationsmodell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Abschätzungsmodell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Ergebnisse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Schlussfolgerungen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D97C154-FF05-429A-B489-B2D38A28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FAD05E-74D8-499F-B6DD-1F1A8AF4D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2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1F415E-9C26-4FDA-8F9A-06CC29B594D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5755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AD3618F-8F85-4412-A926-673B0710D40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de-DE" sz="1800" u="sng" dirty="0"/>
              <a:t>Gesetzliche Grundlage</a:t>
            </a:r>
            <a:r>
              <a:rPr lang="de-DE" sz="1800" dirty="0"/>
              <a:t> zur Umsetzung von Erneuerbaren-Energiegemeinschaften und Bürgerenergiegemeinschaften in Österreich seit Anfang </a:t>
            </a:r>
            <a:r>
              <a:rPr lang="de-DE" sz="1800" u="sng" dirty="0"/>
              <a:t>Juli 2021 in Kraft</a:t>
            </a:r>
            <a:r>
              <a:rPr lang="de-DE" sz="1800" dirty="0"/>
              <a:t>.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Energiegemeinschaften sind Konzepte, deren </a:t>
            </a:r>
            <a:r>
              <a:rPr lang="de-DE" sz="1800" u="sng" dirty="0"/>
              <a:t>primäres Ziel</a:t>
            </a:r>
            <a:r>
              <a:rPr lang="de-DE" sz="1800" dirty="0"/>
              <a:t> es </a:t>
            </a:r>
            <a:r>
              <a:rPr lang="de-DE" sz="1800" u="sng" dirty="0"/>
              <a:t>nicht sein darf</a:t>
            </a:r>
            <a:r>
              <a:rPr lang="de-DE" sz="1800" dirty="0"/>
              <a:t>, </a:t>
            </a:r>
            <a:r>
              <a:rPr lang="de-DE" sz="1800" u="sng" dirty="0"/>
              <a:t>finanzielle Gewinne</a:t>
            </a:r>
            <a:r>
              <a:rPr lang="de-DE" sz="1800" dirty="0"/>
              <a:t> zu lukrieren.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Dennoch: eine gewisse </a:t>
            </a:r>
            <a:r>
              <a:rPr lang="de-DE" sz="1800" u="sng" dirty="0"/>
              <a:t>Wirtschaftlichkeit</a:t>
            </a:r>
            <a:r>
              <a:rPr lang="de-DE" sz="1800" dirty="0"/>
              <a:t> wird </a:t>
            </a:r>
            <a:r>
              <a:rPr lang="de-DE" sz="1800" u="sng" dirty="0"/>
              <a:t>nötig</a:t>
            </a:r>
            <a:r>
              <a:rPr lang="de-DE" sz="1800" dirty="0"/>
              <a:t> sein, um eine </a:t>
            </a:r>
            <a:r>
              <a:rPr lang="de-DE" sz="1800" u="sng" dirty="0"/>
              <a:t>breite Ausrollung</a:t>
            </a:r>
            <a:r>
              <a:rPr lang="de-DE" sz="1800" dirty="0"/>
              <a:t> von Energiegemeinschaften zu ermöglichen (auch Einkommensschwächere Haushalte sollen von der Teilnahme nicht ausgeschlossen sein).</a:t>
            </a:r>
            <a:br>
              <a:rPr lang="de-DE" sz="1800" dirty="0"/>
            </a:br>
            <a:endParaRPr lang="de-DE" sz="1800" dirty="0"/>
          </a:p>
          <a:p>
            <a:r>
              <a:rPr lang="de-DE" sz="1800" dirty="0"/>
              <a:t>Ein wesentlicher </a:t>
            </a:r>
            <a:r>
              <a:rPr lang="de-DE" sz="1800" u="sng" dirty="0"/>
              <a:t>Faktor der Wirtschaftlichkeit</a:t>
            </a:r>
            <a:r>
              <a:rPr lang="de-DE" sz="1800" dirty="0"/>
              <a:t> von Energiegemeinschaften ist die </a:t>
            </a:r>
            <a:r>
              <a:rPr lang="de-DE" sz="1800" u="sng" dirty="0"/>
              <a:t>Allokation der erzeugten Energie</a:t>
            </a:r>
            <a:r>
              <a:rPr lang="de-DE" sz="1800" dirty="0"/>
              <a:t> sowie der entstehenden Kosten.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4E36340-0131-49A5-B9A2-B461E8E7C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30178D-AEE4-4AC0-AB3C-BA9819B3F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3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99989A-ADB0-4729-AC5B-91276C0A57F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7629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66C52EEE-AC40-4269-BC36-112B758E888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4632515"/>
          </a:xfrm>
        </p:spPr>
        <p:txBody>
          <a:bodyPr/>
          <a:lstStyle/>
          <a:p>
            <a:r>
              <a:rPr lang="de-DE" sz="1800" b="1" dirty="0"/>
              <a:t>Wissenschaftlicher Literatur</a:t>
            </a:r>
            <a:r>
              <a:rPr lang="de-DE" sz="1800" dirty="0"/>
              <a:t> zu Energie/Kostenallokation: </a:t>
            </a:r>
            <a:br>
              <a:rPr lang="de-DE" sz="1800" dirty="0"/>
            </a:br>
            <a:r>
              <a:rPr lang="de-DE" sz="1800" dirty="0">
                <a:sym typeface="Wingdings" panose="05000000000000000000" pitchFamily="2" charset="2"/>
              </a:rPr>
              <a:t> K</a:t>
            </a:r>
            <a:r>
              <a:rPr lang="de-DE" sz="1800" dirty="0"/>
              <a:t>omplexe Optimierungsmodelle</a:t>
            </a:r>
            <a:br>
              <a:rPr lang="de-DE" sz="1800" dirty="0"/>
            </a:br>
            <a:r>
              <a:rPr lang="de-DE" sz="1800" dirty="0">
                <a:sym typeface="Wingdings" panose="05000000000000000000" pitchFamily="2" charset="2"/>
              </a:rPr>
              <a:t> </a:t>
            </a:r>
            <a:r>
              <a:rPr lang="de-DE" sz="1800" dirty="0"/>
              <a:t>Spieltheorie </a:t>
            </a:r>
            <a:br>
              <a:rPr lang="de-DE" sz="1800" dirty="0"/>
            </a:br>
            <a:r>
              <a:rPr lang="de-DE" sz="1800" dirty="0">
                <a:sym typeface="Wingdings" panose="05000000000000000000" pitchFamily="2" charset="2"/>
              </a:rPr>
              <a:t> </a:t>
            </a:r>
            <a:r>
              <a:rPr lang="de-DE" sz="1800" dirty="0"/>
              <a:t>Berücksichtigung von Energiemanagement-Systemen.</a:t>
            </a:r>
            <a:br>
              <a:rPr lang="de-DE" sz="1800" dirty="0"/>
            </a:br>
            <a:br>
              <a:rPr lang="de-DE" sz="1800" dirty="0"/>
            </a:br>
            <a:r>
              <a:rPr lang="de-DE" sz="1800" dirty="0">
                <a:sym typeface="Wingdings" panose="05000000000000000000" pitchFamily="2" charset="2"/>
              </a:rPr>
              <a:t> Von hoher theoretischer und wissenschaftlicher Relevanz</a:t>
            </a:r>
            <a:br>
              <a:rPr lang="de-DE" sz="18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 Jedoch: praktische Anwendbarkeit limitiert</a:t>
            </a:r>
            <a:r>
              <a:rPr lang="de-DE" sz="1800" dirty="0"/>
              <a:t> </a:t>
            </a:r>
          </a:p>
          <a:p>
            <a:endParaRPr lang="de-DE" sz="1800" dirty="0"/>
          </a:p>
          <a:p>
            <a:r>
              <a:rPr lang="de-DE" sz="1800" dirty="0"/>
              <a:t>Die </a:t>
            </a:r>
            <a:r>
              <a:rPr lang="de-DE" sz="1800" b="1" dirty="0"/>
              <a:t>Motivation dieser Arbeit </a:t>
            </a:r>
            <a:r>
              <a:rPr lang="de-DE" sz="1800" dirty="0"/>
              <a:t>ist deshalb:</a:t>
            </a:r>
            <a:br>
              <a:rPr lang="de-DE" sz="1800" dirty="0"/>
            </a:br>
            <a:r>
              <a:rPr lang="de-DE" sz="1800" dirty="0">
                <a:sym typeface="Wingdings" panose="05000000000000000000" pitchFamily="2" charset="2"/>
              </a:rPr>
              <a:t> Entwicklung eines </a:t>
            </a:r>
            <a:r>
              <a:rPr lang="de-DE" sz="1800" u="sng" dirty="0">
                <a:sym typeface="Wingdings" panose="05000000000000000000" pitchFamily="2" charset="2"/>
              </a:rPr>
              <a:t>realistischen Simulationsmodells</a:t>
            </a:r>
            <a:r>
              <a:rPr lang="de-DE" sz="1800" dirty="0">
                <a:sym typeface="Wingdings" panose="05000000000000000000" pitchFamily="2" charset="2"/>
              </a:rPr>
              <a:t> (ohne Berücksichtigung von Flexibilitäten oder Last-Management) zur Bestimmung der Kosten sowie der Energieflüsse</a:t>
            </a:r>
            <a:br>
              <a:rPr lang="de-DE" sz="18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 Untersuchung der </a:t>
            </a:r>
            <a:r>
              <a:rPr lang="de-DE" sz="1800" u="sng" dirty="0">
                <a:sym typeface="Wingdings" panose="05000000000000000000" pitchFamily="2" charset="2"/>
              </a:rPr>
              <a:t>Auswirkungen</a:t>
            </a:r>
            <a:r>
              <a:rPr lang="de-DE" sz="1800" dirty="0">
                <a:sym typeface="Wingdings" panose="05000000000000000000" pitchFamily="2" charset="2"/>
              </a:rPr>
              <a:t> unterschiedlicher </a:t>
            </a:r>
            <a:r>
              <a:rPr lang="de-DE" sz="1800" u="sng" dirty="0">
                <a:sym typeface="Wingdings" panose="05000000000000000000" pitchFamily="2" charset="2"/>
              </a:rPr>
              <a:t>Varianten der Energieallokation</a:t>
            </a:r>
            <a:r>
              <a:rPr lang="de-DE" sz="1800" dirty="0">
                <a:sym typeface="Wingdings" panose="05000000000000000000" pitchFamily="2" charset="2"/>
              </a:rPr>
              <a:t> (statische oder dynamische Zuteilung der Energie)</a:t>
            </a:r>
            <a:br>
              <a:rPr lang="de-DE" sz="18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 Entwicklung eines einfachen, aber gleichzeitig realistischen </a:t>
            </a:r>
            <a:r>
              <a:rPr lang="de-DE" sz="1800" u="sng" dirty="0">
                <a:sym typeface="Wingdings" panose="05000000000000000000" pitchFamily="2" charset="2"/>
              </a:rPr>
              <a:t>Abschätzungsmodells</a:t>
            </a:r>
            <a:br>
              <a:rPr lang="de-DE" sz="18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 </a:t>
            </a:r>
            <a:r>
              <a:rPr lang="de-DE" sz="1800" u="sng" dirty="0">
                <a:sym typeface="Wingdings" panose="05000000000000000000" pitchFamily="2" charset="2"/>
              </a:rPr>
              <a:t>Vergleich</a:t>
            </a:r>
            <a:r>
              <a:rPr lang="de-DE" sz="1800" dirty="0">
                <a:sym typeface="Wingdings" panose="05000000000000000000" pitchFamily="2" charset="2"/>
              </a:rPr>
              <a:t> von </a:t>
            </a:r>
            <a:r>
              <a:rPr lang="de-DE" sz="1800" u="sng" dirty="0">
                <a:sym typeface="Wingdings" panose="05000000000000000000" pitchFamily="2" charset="2"/>
              </a:rPr>
              <a:t>Simulation und Abschätzung</a:t>
            </a:r>
            <a:r>
              <a:rPr lang="de-DE" sz="1800" dirty="0">
                <a:sym typeface="Wingdings" panose="05000000000000000000" pitchFamily="2" charset="2"/>
              </a:rPr>
              <a:t> (ist Simulation/Optimierung zwingend nötig um gute Ergebnisse zu erhalten?)</a:t>
            </a:r>
            <a:endParaRPr lang="de-DE" sz="18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2D64CD3-DCC6-4590-9729-9256D9D25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Hintergrund und </a:t>
            </a:r>
            <a:r>
              <a:rPr lang="de-DE" dirty="0" err="1"/>
              <a:t>motivation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96DB85-BEA2-4371-B608-004540204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4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9D6214-172B-4DAE-9400-B0683D0828E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95226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E6D5F8E-86DB-4BEA-92FB-7CA4A004D89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4632515"/>
          </a:xfrm>
        </p:spPr>
        <p:txBody>
          <a:bodyPr/>
          <a:lstStyle/>
          <a:p>
            <a:pPr marL="0" indent="0">
              <a:buNone/>
            </a:pPr>
            <a:r>
              <a:rPr lang="de-DE" sz="1800" b="1" dirty="0"/>
              <a:t>Case Study:</a:t>
            </a:r>
          </a:p>
          <a:p>
            <a:r>
              <a:rPr lang="de-DE" sz="1800" dirty="0"/>
              <a:t>Erneuerbare-Energiegemeinschaft innerhalb des Niederspannungsnetzes aus 10 Einfamilienhäusern</a:t>
            </a:r>
          </a:p>
          <a:p>
            <a:r>
              <a:rPr lang="de-DE" sz="1800" dirty="0"/>
              <a:t>5 Gebäude sind mit </a:t>
            </a:r>
            <a:r>
              <a:rPr lang="de-DE" sz="1800" dirty="0" err="1"/>
              <a:t>Aufdach</a:t>
            </a:r>
            <a:r>
              <a:rPr lang="de-DE" sz="1800" dirty="0"/>
              <a:t>-PV-Anlagen ausgestattet (3kWp – 6kWp)</a:t>
            </a:r>
          </a:p>
          <a:p>
            <a:r>
              <a:rPr lang="de-DE" sz="1800" dirty="0"/>
              <a:t>Last und Erzeugungsprofile in 15-minütiger Auflösung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b="1" dirty="0"/>
              <a:t>Implementierung des Simulationsmodells:</a:t>
            </a:r>
          </a:p>
          <a:p>
            <a:pPr marL="0" indent="0">
              <a:buNone/>
            </a:pPr>
            <a:r>
              <a:rPr lang="de-DE" sz="1800" dirty="0"/>
              <a:t>Schritt 1 		– 	Eigenverbrauch (in einzelnen Gebäuden)</a:t>
            </a:r>
          </a:p>
          <a:p>
            <a:pPr marL="0" indent="0">
              <a:buNone/>
            </a:pPr>
            <a:r>
              <a:rPr lang="de-DE" sz="1800" dirty="0"/>
              <a:t>Schritt 2a 	– 	Statische Energieaufteilung (innerhalb der Energiegemeinschaft)</a:t>
            </a:r>
          </a:p>
          <a:p>
            <a:pPr marL="0" indent="0">
              <a:buNone/>
            </a:pPr>
            <a:r>
              <a:rPr lang="de-DE" sz="1800" dirty="0"/>
              <a:t>Schritt 2b 	– 	Dynamische Energieaufteilung (innerhalb der Energiegemeinschaft)</a:t>
            </a:r>
          </a:p>
          <a:p>
            <a:pPr marL="0" indent="0">
              <a:buNone/>
            </a:pPr>
            <a:r>
              <a:rPr lang="de-DE" sz="1800" dirty="0"/>
              <a:t>Schritt 3		– 	Reststrombezug und Überschusseinspeisung</a:t>
            </a:r>
          </a:p>
          <a:p>
            <a:pPr marL="0" indent="0">
              <a:buNone/>
            </a:pPr>
            <a:r>
              <a:rPr lang="de-DE" sz="1800" dirty="0"/>
              <a:t>Schritt 4 		– 	Bestimmung der Kosten basierend aus davor ermittelten Energieflüssen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100" dirty="0"/>
              <a:t>Für die Nomenklatur der folgenden Folien sei auf die dazugehörige bald erscheinende Journal Publikation im Journal of Cleaner </a:t>
            </a:r>
            <a:r>
              <a:rPr lang="de-DE" sz="1100" dirty="0" err="1"/>
              <a:t>Production</a:t>
            </a:r>
            <a:r>
              <a:rPr lang="de-DE" sz="1100" dirty="0"/>
              <a:t> verwiesen: B. Fina, C. Monsberger, H. Auer; Static vs. Dynamic </a:t>
            </a:r>
            <a:r>
              <a:rPr lang="de-DE" sz="1100" dirty="0" err="1"/>
              <a:t>Electricity</a:t>
            </a:r>
            <a:r>
              <a:rPr lang="de-DE" sz="1100" dirty="0"/>
              <a:t> </a:t>
            </a:r>
            <a:r>
              <a:rPr lang="de-DE" sz="1100" dirty="0" err="1"/>
              <a:t>Allocation</a:t>
            </a:r>
            <a:r>
              <a:rPr lang="de-DE" sz="1100" dirty="0"/>
              <a:t> and </a:t>
            </a:r>
            <a:r>
              <a:rPr lang="de-DE" sz="1100" dirty="0" err="1"/>
              <a:t>Estimation</a:t>
            </a:r>
            <a:r>
              <a:rPr lang="de-DE" sz="1100" dirty="0"/>
              <a:t> vs. Simulation – Financial Benefits of </a:t>
            </a:r>
            <a:r>
              <a:rPr lang="de-DE" sz="1100" dirty="0" err="1"/>
              <a:t>Renewable</a:t>
            </a:r>
            <a:r>
              <a:rPr lang="de-DE" sz="1100" dirty="0"/>
              <a:t> Energy Communities; Journal of Cleaner </a:t>
            </a:r>
            <a:r>
              <a:rPr lang="de-DE" sz="1100" dirty="0" err="1"/>
              <a:t>Production</a:t>
            </a:r>
            <a:r>
              <a:rPr lang="de-DE" sz="1100" dirty="0"/>
              <a:t>; Elsevier; </a:t>
            </a:r>
            <a:r>
              <a:rPr lang="de-DE" sz="1100" dirty="0" err="1"/>
              <a:t>Revisions</a:t>
            </a:r>
            <a:r>
              <a:rPr lang="de-DE" sz="1100" dirty="0"/>
              <a:t> </a:t>
            </a:r>
            <a:r>
              <a:rPr lang="de-DE" sz="1100" dirty="0" err="1"/>
              <a:t>currently</a:t>
            </a:r>
            <a:r>
              <a:rPr lang="de-DE" sz="1100" dirty="0"/>
              <a:t> </a:t>
            </a:r>
            <a:r>
              <a:rPr lang="de-DE" sz="1100" dirty="0" err="1"/>
              <a:t>under</a:t>
            </a:r>
            <a:r>
              <a:rPr lang="de-DE" sz="1100" dirty="0"/>
              <a:t> review.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93EDF63-8DE0-4984-B058-36FDE18A1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Simulationsmodell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0F7699-1DD8-41FF-9691-2C6DBA411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5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1F544F-B5BE-4A12-AAE1-198622DCA19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385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98EF610-7B0B-4E26-820B-A155B457A52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406177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/>
              <a:t>Fall 1: Erzeugung eines HH größer/gleich der Last dieses HH</a:t>
            </a:r>
          </a:p>
          <a:p>
            <a:pPr marL="0" indent="0">
              <a:buNone/>
            </a:pPr>
            <a:endParaRPr lang="de-DE" sz="18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7756D1-E8FE-4A28-8F34-0EBBBABD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Simulationsmodell – Schritt 1: Eigenverbrauch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FE01E0-D145-4E77-8D99-3B7ED4243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6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01E6A0-A2AE-4835-9323-D1A72F745CF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C3BC7984-3242-40FB-906A-A59CBFF6A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75" y="1954921"/>
            <a:ext cx="6218427" cy="1808109"/>
          </a:xfrm>
          <a:prstGeom prst="rect">
            <a:avLst/>
          </a:prstGeom>
        </p:spPr>
      </p:pic>
      <p:sp>
        <p:nvSpPr>
          <p:cNvPr id="8" name="Inhaltsplatzhalter 1">
            <a:extLst>
              <a:ext uri="{FF2B5EF4-FFF2-40B4-BE49-F238E27FC236}">
                <a16:creationId xmlns:a16="http://schemas.microsoft.com/office/drawing/2014/main" id="{88A8B01F-C352-4879-90FC-806665CE8DC6}"/>
              </a:ext>
            </a:extLst>
          </p:cNvPr>
          <p:cNvSpPr txBox="1">
            <a:spLocks/>
          </p:cNvSpPr>
          <p:nvPr/>
        </p:nvSpPr>
        <p:spPr bwMode="auto">
          <a:xfrm>
            <a:off x="704579" y="3968907"/>
            <a:ext cx="10780613" cy="34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9824" indent="-359824" algn="l" rtl="0" eaLnBrk="1" fontAlgn="base" hangingPunct="1">
              <a:spcBef>
                <a:spcPts val="533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2133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3300" indent="-353475" algn="l" rtl="0" eaLnBrk="1" fontAlgn="base" hangingPunct="1">
              <a:spcBef>
                <a:spcPts val="533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2133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2pPr>
            <a:lvl3pPr marL="1073124" indent="-359824" algn="l" rtl="0" eaLnBrk="1" fontAlgn="base" hangingPunct="1">
              <a:spcBef>
                <a:spcPts val="533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2133">
                <a:solidFill>
                  <a:schemeClr val="tx1"/>
                </a:solidFill>
                <a:latin typeface="+mn-lt"/>
                <a:ea typeface="Geneva" pitchFamily="-107" charset="-128"/>
                <a:cs typeface="Geneva" pitchFamily="-107" charset="-128"/>
              </a:defRPr>
            </a:lvl3pPr>
            <a:lvl4pPr marL="1454113" indent="-380990" algn="l" rtl="0" eaLnBrk="1" fontAlgn="base" hangingPunct="1">
              <a:spcBef>
                <a:spcPts val="533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2133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4pPr>
            <a:lvl5pPr marL="1807588" indent="-380990" algn="l" rtl="0" eaLnBrk="1" fontAlgn="base" hangingPunct="1">
              <a:spcBef>
                <a:spcPts val="533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2133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5pPr>
            <a:lvl6pPr marL="3352716" indent="-304792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3962301" indent="-304792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4571886" indent="-304792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5181470" indent="-304792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de-DE" sz="1800" kern="0" dirty="0"/>
              <a:t>Fall 2: Erzeugung eines HH kleiner der Last dieses HH</a:t>
            </a:r>
          </a:p>
          <a:p>
            <a:pPr marL="0" indent="0">
              <a:buFont typeface="Arial" charset="0"/>
              <a:buNone/>
            </a:pPr>
            <a:endParaRPr lang="de-DE" sz="1800" kern="0" dirty="0"/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CB936C00-EA92-4161-AED9-643AC1855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35" y="4345646"/>
            <a:ext cx="6480720" cy="181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84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1BA9964-6CC1-4B40-B726-34F849E17B8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384043"/>
          </a:xfrm>
        </p:spPr>
        <p:txBody>
          <a:bodyPr/>
          <a:lstStyle/>
          <a:p>
            <a:pPr marL="0" indent="0">
              <a:buNone/>
            </a:pPr>
            <a:r>
              <a:rPr lang="de-DE" sz="1800" b="1" dirty="0"/>
              <a:t>Beispiel der dynamischen Allokation:</a:t>
            </a:r>
          </a:p>
          <a:p>
            <a:pPr marL="0" indent="0">
              <a:buNone/>
            </a:pPr>
            <a:endParaRPr lang="de-DE" sz="18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D6B0D1F-7069-4759-8310-6E8A9885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Simulationsmodell – Schritt 2 Statische oder dynamische </a:t>
            </a:r>
            <a:r>
              <a:rPr lang="de-DE" dirty="0" err="1"/>
              <a:t>allokation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0BB37B-F2BD-4113-AFAA-F24630FD3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7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5B97FA-4713-4A66-9698-9057C7FB152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5A29CFF-89AF-4BE9-B3CA-7195B0FFF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920" y="2055041"/>
            <a:ext cx="4577935" cy="936104"/>
          </a:xfrm>
          <a:prstGeom prst="rect">
            <a:avLst/>
          </a:prstGeom>
        </p:spPr>
      </p:pic>
      <p:pic>
        <p:nvPicPr>
          <p:cNvPr id="9" name="Grafik 8" descr="Ein Bild, das Text enthält.&#10;&#10;Automatisch generierte Beschreibung">
            <a:extLst>
              <a:ext uri="{FF2B5EF4-FFF2-40B4-BE49-F238E27FC236}">
                <a16:creationId xmlns:a16="http://schemas.microsoft.com/office/drawing/2014/main" id="{53956417-6BC3-4649-A18E-E38B5C4AB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5920" y="2956527"/>
            <a:ext cx="5704319" cy="1586408"/>
          </a:xfrm>
          <a:prstGeom prst="rect">
            <a:avLst/>
          </a:prstGeom>
        </p:spPr>
      </p:pic>
      <p:pic>
        <p:nvPicPr>
          <p:cNvPr id="11" name="Grafik 10" descr="Ein Bild, das Text enthält.&#10;&#10;Automatisch generierte Beschreibung">
            <a:extLst>
              <a:ext uri="{FF2B5EF4-FFF2-40B4-BE49-F238E27FC236}">
                <a16:creationId xmlns:a16="http://schemas.microsoft.com/office/drawing/2014/main" id="{61D81324-D2A1-4A2B-8C3D-5F823D8875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0856" y="4615886"/>
            <a:ext cx="6135664" cy="1586408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7C32ABB8-6D29-45A7-BEF4-386DA5991E11}"/>
              </a:ext>
            </a:extLst>
          </p:cNvPr>
          <p:cNvSpPr txBox="1"/>
          <p:nvPr/>
        </p:nvSpPr>
        <p:spPr bwMode="auto">
          <a:xfrm>
            <a:off x="704579" y="2184663"/>
            <a:ext cx="44553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Bestimmen der Anteile der einzelnen Haushalte an der Gesamtlast und Gesamterzeugung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286F1C9-33DE-4ED3-B3EF-5F0B4441A462}"/>
              </a:ext>
            </a:extLst>
          </p:cNvPr>
          <p:cNvSpPr txBox="1"/>
          <p:nvPr/>
        </p:nvSpPr>
        <p:spPr bwMode="auto">
          <a:xfrm>
            <a:off x="704579" y="3175671"/>
            <a:ext cx="44553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Gesamterzeugung innerhalb der Energiegemeinschaft ist größer oder gleich der Gesamtlast der Energiegemeinschaft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093EC83-ED5D-4E00-B467-0A7D5552C8F0}"/>
              </a:ext>
            </a:extLst>
          </p:cNvPr>
          <p:cNvSpPr txBox="1"/>
          <p:nvPr/>
        </p:nvSpPr>
        <p:spPr bwMode="auto">
          <a:xfrm>
            <a:off x="723224" y="4869161"/>
            <a:ext cx="44553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Gesamterzeugung innerhalb der Energiegemeinschaft ist kleiner der Gesamtlast der Energiegemeinschaft</a:t>
            </a:r>
          </a:p>
        </p:txBody>
      </p:sp>
    </p:spTree>
    <p:extLst>
      <p:ext uri="{BB962C8B-B14F-4D97-AF65-F5344CB8AC3E}">
        <p14:creationId xmlns:p14="http://schemas.microsoft.com/office/powerpoint/2010/main" val="238295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DB07FDA8-629D-4424-B31F-51A17B46E3FB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4561975" y="2671267"/>
            <a:ext cx="6687749" cy="1660563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A4528267-547C-40C1-98C2-3511C2FC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Simulationsmodell – Schritt 3 und 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A2D2C1-2AAB-41B7-9ED6-2890EA78E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8</a:t>
            </a:fld>
            <a:endParaRPr lang="en-GB" noProof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CA6AF9-B609-43E9-BC9F-AC94436C906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en-GB" noProof="0" smtClean="0"/>
              <a:t>08/09/2021</a:t>
            </a:fld>
            <a:endParaRPr lang="en-GB" noProof="0"/>
          </a:p>
        </p:txBody>
      </p:sp>
      <p:pic>
        <p:nvPicPr>
          <p:cNvPr id="9" name="Grafik 8" descr="Ein Bild, das Text enthält.&#10;&#10;Automatisch generierte Beschreibung">
            <a:extLst>
              <a:ext uri="{FF2B5EF4-FFF2-40B4-BE49-F238E27FC236}">
                <a16:creationId xmlns:a16="http://schemas.microsoft.com/office/drawing/2014/main" id="{55740596-5959-4293-8FCA-507983C4E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975" y="4542885"/>
            <a:ext cx="7368480" cy="2126475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F00DFFE1-7EDE-449A-AF62-1FF230B117CF}"/>
              </a:ext>
            </a:extLst>
          </p:cNvPr>
          <p:cNvSpPr txBox="1"/>
          <p:nvPr/>
        </p:nvSpPr>
        <p:spPr bwMode="auto">
          <a:xfrm>
            <a:off x="802352" y="2769203"/>
            <a:ext cx="334943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Schritt 4: Berechnung der Default-Kosten (ohne Teilnahme an einer Energiegemeinschaft)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203EC0E-9B40-45A5-BED7-3665C3046A3A}"/>
              </a:ext>
            </a:extLst>
          </p:cNvPr>
          <p:cNvSpPr txBox="1"/>
          <p:nvPr/>
        </p:nvSpPr>
        <p:spPr bwMode="auto">
          <a:xfrm>
            <a:off x="704579" y="4774392"/>
            <a:ext cx="334943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Schritt 4: Berechnung der Kosten der Haushalte im Falle der Teilnahme an einer Energiegemeinschaft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752726A-CB9D-4E61-BE05-7CF662E813B6}"/>
              </a:ext>
            </a:extLst>
          </p:cNvPr>
          <p:cNvSpPr txBox="1"/>
          <p:nvPr/>
        </p:nvSpPr>
        <p:spPr bwMode="auto">
          <a:xfrm>
            <a:off x="733345" y="1688747"/>
            <a:ext cx="334943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Schritt 3: Restlastdeckung und Überschusseinspeisung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7B8A47F-A382-463B-B0F6-1815868862DD}"/>
              </a:ext>
            </a:extLst>
          </p:cNvPr>
          <p:cNvSpPr txBox="1"/>
          <p:nvPr/>
        </p:nvSpPr>
        <p:spPr bwMode="auto">
          <a:xfrm>
            <a:off x="4690564" y="1682224"/>
            <a:ext cx="643056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Die regulär aus dem Netz zu deckende Residuallast und die ins Netz einzuspeisende Überschusserzeugung ergibt sich aus den vorangegangenen Berechnungen der Schritte 1, 2a und 2b.</a:t>
            </a:r>
          </a:p>
        </p:txBody>
      </p:sp>
    </p:spTree>
    <p:extLst>
      <p:ext uri="{BB962C8B-B14F-4D97-AF65-F5344CB8AC3E}">
        <p14:creationId xmlns:p14="http://schemas.microsoft.com/office/powerpoint/2010/main" val="422389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CD9EBAE-73D4-43B4-86FA-A22726AA7BC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6967" y="1604797"/>
            <a:ext cx="10780613" cy="1824203"/>
          </a:xfrm>
        </p:spPr>
        <p:txBody>
          <a:bodyPr/>
          <a:lstStyle/>
          <a:p>
            <a:pPr marL="0" indent="0">
              <a:buNone/>
            </a:pPr>
            <a:r>
              <a:rPr lang="de-DE" sz="1600" dirty="0"/>
              <a:t>Nötige </a:t>
            </a:r>
            <a:r>
              <a:rPr lang="de-DE" sz="1600" b="1" dirty="0"/>
              <a:t>Vereinfachungen bzw. Annahmen </a:t>
            </a:r>
            <a:r>
              <a:rPr lang="de-DE" sz="1600" dirty="0"/>
              <a:t>im Vergleich zum Simulationsmodell</a:t>
            </a:r>
          </a:p>
          <a:p>
            <a:r>
              <a:rPr lang="de-DE" sz="1600" dirty="0"/>
              <a:t>Unterscheidung zwischen zwei Teilnehmergruppen (mit und ohne PV, keine Unterscheidung je HH)</a:t>
            </a:r>
          </a:p>
          <a:p>
            <a:r>
              <a:rPr lang="de-DE" sz="1600" dirty="0"/>
              <a:t>Rechnen mit Jahreslasten und Jahreserzeugung (keine 15-min Datenauflösung)</a:t>
            </a:r>
          </a:p>
          <a:p>
            <a:r>
              <a:rPr lang="de-DE" sz="1600" dirty="0"/>
              <a:t>Annahmen Prozentsätze für Direktverbrauch (20%-40%), Verbrauch innerhalb der Gemeinschaft jeweils für HH mit PV-Anlagen (5%) und ohne PV-Anlagen (20%-40%)</a:t>
            </a:r>
            <a:br>
              <a:rPr lang="de-DE" sz="1600" dirty="0"/>
            </a:br>
            <a:endParaRPr lang="de-DE" sz="1600" dirty="0"/>
          </a:p>
          <a:p>
            <a:pPr marL="0" indent="0">
              <a:buNone/>
            </a:pPr>
            <a:r>
              <a:rPr lang="de-DE" sz="1600" b="1" dirty="0"/>
              <a:t>Berechnungen im Überblick:</a:t>
            </a:r>
          </a:p>
          <a:p>
            <a:endParaRPr lang="de-DE" sz="18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7401E93-20F9-4A15-9923-F9F144A0E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Abschätzungsmodell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845B9C-D9C7-4410-8BE7-3ECFB8485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en-GB" noProof="0" smtClean="0"/>
              <a:pPr>
                <a:defRPr/>
              </a:pPr>
              <a:t>9</a:t>
            </a:fld>
            <a:endParaRPr lang="en-GB" noProof="0"/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41562CC4-04F3-4A54-811F-B51BFF6C1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3429000"/>
            <a:ext cx="4004670" cy="1138828"/>
          </a:xfrm>
          <a:prstGeom prst="rect">
            <a:avLst/>
          </a:prstGeom>
        </p:spPr>
      </p:pic>
      <p:pic>
        <p:nvPicPr>
          <p:cNvPr id="9" name="Grafik 8" descr="Ein Bild, das Text enthält.&#10;&#10;Automatisch generierte Beschreibung">
            <a:extLst>
              <a:ext uri="{FF2B5EF4-FFF2-40B4-BE49-F238E27FC236}">
                <a16:creationId xmlns:a16="http://schemas.microsoft.com/office/drawing/2014/main" id="{9FCB9917-B2BF-4B15-9F35-7890C77C53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6830" y="4577837"/>
            <a:ext cx="6456369" cy="880415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6942239C-847A-4289-98B0-8C3BA2E43455}"/>
              </a:ext>
            </a:extLst>
          </p:cNvPr>
          <p:cNvSpPr txBox="1"/>
          <p:nvPr/>
        </p:nvSpPr>
        <p:spPr bwMode="auto">
          <a:xfrm>
            <a:off x="704579" y="3670262"/>
            <a:ext cx="36724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Direktverbrauch der Haushalte mit PV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8E7CD36-EC23-47AB-965A-32E684DA916E}"/>
              </a:ext>
            </a:extLst>
          </p:cNvPr>
          <p:cNvSpPr txBox="1"/>
          <p:nvPr/>
        </p:nvSpPr>
        <p:spPr bwMode="auto">
          <a:xfrm>
            <a:off x="704579" y="4733192"/>
            <a:ext cx="367240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Lastdeckung innerhalb der EG der HH ohne PV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D08A7B5-8825-4E2C-B671-C482C77AC579}"/>
              </a:ext>
            </a:extLst>
          </p:cNvPr>
          <p:cNvSpPr txBox="1"/>
          <p:nvPr/>
        </p:nvSpPr>
        <p:spPr bwMode="auto">
          <a:xfrm>
            <a:off x="713561" y="5661248"/>
            <a:ext cx="367240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indent="0">
              <a:spcBef>
                <a:spcPts val="400"/>
              </a:spcBef>
              <a:buFont typeface="Arial" charset="0"/>
              <a:buNone/>
            </a:pPr>
            <a:r>
              <a:rPr lang="de-DE" sz="1600" kern="0" dirty="0">
                <a:solidFill>
                  <a:schemeClr val="tx1"/>
                </a:solidFill>
              </a:rPr>
              <a:t>Lastdeckung innerhalb der EG der HH mit PV sowie Überschusserzeugung</a:t>
            </a:r>
          </a:p>
        </p:txBody>
      </p:sp>
      <p:pic>
        <p:nvPicPr>
          <p:cNvPr id="16" name="Grafik 15" descr="Ein Bild, das Text enthält.&#10;&#10;Automatisch generierte Beschreibung">
            <a:extLst>
              <a:ext uri="{FF2B5EF4-FFF2-40B4-BE49-F238E27FC236}">
                <a16:creationId xmlns:a16="http://schemas.microsoft.com/office/drawing/2014/main" id="{50BD0FCD-366C-46EF-B049-14D244575D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5840" y="5500641"/>
            <a:ext cx="5973953" cy="107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1407"/>
      </p:ext>
    </p:extLst>
  </p:cSld>
  <p:clrMapOvr>
    <a:masterClrMapping/>
  </p:clrMapOvr>
</p:sld>
</file>

<file path=ppt/theme/theme1.xml><?xml version="1.0" encoding="utf-8"?>
<a:theme xmlns:a="http://schemas.openxmlformats.org/drawingml/2006/main" name="AIT_Power_Point_Vorlage-1">
  <a:themeElements>
    <a:clrScheme name="AIT RZ">
      <a:dk1>
        <a:srgbClr val="000000"/>
      </a:dk1>
      <a:lt1>
        <a:srgbClr val="FFFFFF"/>
      </a:lt1>
      <a:dk2>
        <a:srgbClr val="790B1A"/>
      </a:dk2>
      <a:lt2>
        <a:srgbClr val="FFFFFF"/>
      </a:lt2>
      <a:accent1>
        <a:srgbClr val="790B1A"/>
      </a:accent1>
      <a:accent2>
        <a:srgbClr val="5D6C74"/>
      </a:accent2>
      <a:accent3>
        <a:srgbClr val="40AA9B"/>
      </a:accent3>
      <a:accent4>
        <a:srgbClr val="330040"/>
      </a:accent4>
      <a:accent5>
        <a:srgbClr val="BDBDBD"/>
      </a:accent5>
      <a:accent6>
        <a:srgbClr val="000000"/>
      </a:accent6>
      <a:hlink>
        <a:srgbClr val="790B1A"/>
      </a:hlink>
      <a:folHlink>
        <a:srgbClr val="790B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rgbClr val="666369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indent="0">
          <a:spcBef>
            <a:spcPts val="400"/>
          </a:spcBef>
          <a:buFont typeface="Arial" charset="0"/>
          <a:buNone/>
          <a:defRPr sz="1600" kern="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ARC_BasisPPT_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A6173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IT_PPTMaster_16zu9_EN_170216" id="{1B95EC1C-B472-450A-8903-C98D4969BD52}" vid="{33B5C33D-DA2D-4FC3-AD9E-3EDC816E9345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1120</Words>
  <Application>Microsoft Office PowerPoint</Application>
  <PresentationFormat>Breitbild</PresentationFormat>
  <Paragraphs>122</Paragraphs>
  <Slides>15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Arial</vt:lpstr>
      <vt:lpstr>Wingdings</vt:lpstr>
      <vt:lpstr>AIT_Power_Point_Vorlage-1</vt:lpstr>
      <vt:lpstr>PV-allokation in Energiegemeinschaften – ein vergleich von simulation und abschätzung</vt:lpstr>
      <vt:lpstr>Agenda</vt:lpstr>
      <vt:lpstr>Einführung</vt:lpstr>
      <vt:lpstr>Hintergrund und motivation</vt:lpstr>
      <vt:lpstr>Simulationsmodell </vt:lpstr>
      <vt:lpstr>Simulationsmodell – Schritt 1: Eigenverbrauch</vt:lpstr>
      <vt:lpstr>Simulationsmodell – Schritt 2 Statische oder dynamische allokation</vt:lpstr>
      <vt:lpstr>Simulationsmodell – Schritt 3 und 4</vt:lpstr>
      <vt:lpstr>Abschätzungsmodell</vt:lpstr>
      <vt:lpstr>Ergebnisse – Statisch vs. Dynamisch</vt:lpstr>
      <vt:lpstr>Ergebnisse – Kosten durch Teilnahme an einer energiegemeinschaft</vt:lpstr>
      <vt:lpstr>Vergleich simulation und Abschätzung</vt:lpstr>
      <vt:lpstr>Vergleich simulation und Abschätzung</vt:lpstr>
      <vt:lpstr>schlussfolgerungen</vt:lpstr>
      <vt:lpstr>Electricity allocation in communities – Simulation versus Estimation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Institute  of Technology</dc:title>
  <dc:creator>Spirit Software</dc:creator>
  <cp:lastModifiedBy>Fina Bernadette</cp:lastModifiedBy>
  <cp:revision>142</cp:revision>
  <cp:lastPrinted>2016-12-29T10:32:45Z</cp:lastPrinted>
  <dcterms:created xsi:type="dcterms:W3CDTF">2016-12-27T07:56:53Z</dcterms:created>
  <dcterms:modified xsi:type="dcterms:W3CDTF">2021-09-08T06:02:50Z</dcterms:modified>
</cp:coreProperties>
</file>