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4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59" r:id="rId5"/>
    <p:sldId id="260" r:id="rId6"/>
    <p:sldId id="261" r:id="rId7"/>
    <p:sldId id="265" r:id="rId8"/>
    <p:sldId id="262" r:id="rId9"/>
    <p:sldId id="267" r:id="rId10"/>
    <p:sldId id="266" r:id="rId11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32" autoAdjust="0"/>
  </p:normalViewPr>
  <p:slideViewPr>
    <p:cSldViewPr>
      <p:cViewPr varScale="1">
        <p:scale>
          <a:sx n="112" d="100"/>
          <a:sy n="112" d="100"/>
        </p:scale>
        <p:origin x="468" y="114"/>
      </p:cViewPr>
      <p:guideLst>
        <p:guide orient="horz" pos="2160"/>
        <p:guide pos="272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15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32699-2D3D-44F1-AA0E-7105CAEFF501}" type="datetimeFigureOut">
              <a:rPr lang="de-AT" smtClean="0"/>
              <a:t>06.09.2021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B245-C623-4D13-8965-D051289B067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3642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9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9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83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7350" y="685800"/>
            <a:ext cx="6070600" cy="34163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3084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59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31F0FB-8B5D-47EE-B018-3663947A0F4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3359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33" y="4299794"/>
            <a:ext cx="1414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1262064"/>
            <a:ext cx="10894152" cy="1080021"/>
          </a:xfrm>
          <a:prstGeom prst="rect">
            <a:avLst/>
          </a:prstGeom>
        </p:spPr>
        <p:txBody>
          <a:bodyPr/>
          <a:lstStyle>
            <a:lvl1pPr marL="109538" indent="0">
              <a:buNone/>
              <a:defRPr lang="de-AT" sz="3600" b="1" kern="12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de-AT" dirty="0" smtClean="0"/>
              <a:t>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2348881"/>
            <a:ext cx="10894152" cy="1080021"/>
          </a:xfrm>
          <a:prstGeom prst="rect">
            <a:avLst/>
          </a:prstGeom>
        </p:spPr>
        <p:txBody>
          <a:bodyPr/>
          <a:lstStyle>
            <a:lvl1pPr marL="109538" indent="0">
              <a:buNone/>
              <a:defRPr lang="de-AT" sz="1800" b="1" kern="12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de-AT" dirty="0" smtClean="0"/>
              <a:t>Untertitel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1" y="4299794"/>
            <a:ext cx="5568619" cy="497359"/>
          </a:xfrm>
          <a:prstGeom prst="rect">
            <a:avLst/>
          </a:prstGeom>
        </p:spPr>
        <p:txBody>
          <a:bodyPr/>
          <a:lstStyle>
            <a:lvl1pPr marL="109538" indent="0">
              <a:buNone/>
              <a:defRPr lang="de-AT" sz="1800" b="0" kern="12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de-AT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58619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33" y="4299794"/>
            <a:ext cx="1432800" cy="211320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1262064"/>
            <a:ext cx="10894152" cy="1080021"/>
          </a:xfrm>
          <a:prstGeom prst="rect">
            <a:avLst/>
          </a:prstGeom>
        </p:spPr>
        <p:txBody>
          <a:bodyPr/>
          <a:lstStyle>
            <a:lvl1pPr marL="109538" indent="0">
              <a:buNone/>
              <a:defRPr lang="de-AT" sz="3600" b="1" kern="12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de-AT" dirty="0" smtClean="0"/>
              <a:t>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2348881"/>
            <a:ext cx="10894152" cy="1080021"/>
          </a:xfrm>
          <a:prstGeom prst="rect">
            <a:avLst/>
          </a:prstGeom>
        </p:spPr>
        <p:txBody>
          <a:bodyPr/>
          <a:lstStyle>
            <a:lvl1pPr marL="109538" indent="0">
              <a:buNone/>
              <a:defRPr lang="de-AT" sz="1800" b="1" kern="1200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de-AT" dirty="0" smtClean="0"/>
              <a:t>Untertitel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381" y="4299794"/>
            <a:ext cx="5568619" cy="497359"/>
          </a:xfrm>
          <a:prstGeom prst="rect">
            <a:avLst/>
          </a:prstGeom>
        </p:spPr>
        <p:txBody>
          <a:bodyPr/>
          <a:lstStyle>
            <a:lvl1pPr marL="109538" indent="0">
              <a:buNone/>
              <a:defRPr lang="de-AT" sz="1800" b="0" kern="12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lvl="0"/>
            <a:r>
              <a:rPr lang="de-AT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030098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 txBox="1">
            <a:spLocks/>
          </p:cNvSpPr>
          <p:nvPr userDrawn="1"/>
        </p:nvSpPr>
        <p:spPr>
          <a:xfrm>
            <a:off x="11104034" y="6561139"/>
            <a:ext cx="1087967" cy="34607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0" sz="800" b="0" kern="1200">
                <a:solidFill>
                  <a:schemeClr val="bg1"/>
                </a:solidFill>
                <a:latin typeface="+mj-lt"/>
                <a:ea typeface="MS PGothic" pitchFamily="34" charset="-128"/>
                <a:cs typeface="Aharoni" panose="02010803020104030203" pitchFamily="2" charset="-79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BC60280-C4AB-43BE-8518-3587930FA179}" type="slidenum">
              <a:rPr lang="de-AT" altLang="de-DE" sz="1000" smtClean="0">
                <a:solidFill>
                  <a:srgbClr val="161616"/>
                </a:solidFill>
              </a:rPr>
              <a:pPr>
                <a:defRPr/>
              </a:pPr>
              <a:t>‹#›</a:t>
            </a:fld>
            <a:endParaRPr lang="de-AT" altLang="de-DE" sz="1000" dirty="0">
              <a:solidFill>
                <a:srgbClr val="1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82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x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 txBox="1">
            <a:spLocks/>
          </p:cNvSpPr>
          <p:nvPr userDrawn="1"/>
        </p:nvSpPr>
        <p:spPr>
          <a:xfrm>
            <a:off x="11104034" y="6561139"/>
            <a:ext cx="1087967" cy="34607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0" sz="800" b="0" kern="1200">
                <a:solidFill>
                  <a:schemeClr val="bg1"/>
                </a:solidFill>
                <a:latin typeface="+mj-lt"/>
                <a:ea typeface="MS PGothic" pitchFamily="34" charset="-128"/>
                <a:cs typeface="Aharoni" panose="02010803020104030203" pitchFamily="2" charset="-79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BC60280-C4AB-43BE-8518-3587930FA179}" type="slidenum">
              <a:rPr lang="de-AT" altLang="de-DE" sz="1000" smtClean="0">
                <a:solidFill>
                  <a:srgbClr val="161616"/>
                </a:solidFill>
              </a:rPr>
              <a:pPr>
                <a:defRPr/>
              </a:pPr>
              <a:t>‹#›</a:t>
            </a:fld>
            <a:endParaRPr lang="de-AT" altLang="de-DE" sz="800" dirty="0">
              <a:solidFill>
                <a:srgbClr val="161616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836000"/>
            <a:ext cx="10752000" cy="4752208"/>
          </a:xfrm>
          <a:prstGeom prst="rect">
            <a:avLst/>
          </a:prstGeom>
        </p:spPr>
        <p:txBody>
          <a:bodyPr/>
          <a:lstStyle>
            <a:lvl1pPr marL="355600" indent="-246063">
              <a:buClrTx/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1pPr>
            <a:lvl2pPr marL="625475" indent="-214313">
              <a:buClrTx/>
              <a:buFont typeface="Calibri" panose="020F0502020204030204" pitchFamily="34" charset="0"/>
              <a:buChar char="▫"/>
              <a:defRPr sz="1800">
                <a:solidFill>
                  <a:srgbClr val="000000"/>
                </a:solidFill>
              </a:defRPr>
            </a:lvl2pPr>
          </a:lstStyle>
          <a:p>
            <a:pPr lvl="0"/>
            <a:r>
              <a:rPr lang="de-AT" dirty="0" smtClean="0"/>
              <a:t>Erstens</a:t>
            </a:r>
          </a:p>
          <a:p>
            <a:pPr lvl="1"/>
            <a:r>
              <a:rPr lang="de-DE" dirty="0" smtClean="0"/>
              <a:t>erstens</a:t>
            </a:r>
            <a:endParaRPr lang="de-AT" dirty="0" smtClean="0"/>
          </a:p>
          <a:p>
            <a:pPr lvl="0"/>
            <a:r>
              <a:rPr lang="de-AT" dirty="0" smtClean="0"/>
              <a:t>Zweitens</a:t>
            </a:r>
          </a:p>
          <a:p>
            <a:pPr lvl="1"/>
            <a:r>
              <a:rPr lang="de-DE" dirty="0" smtClean="0"/>
              <a:t>zweitens</a:t>
            </a:r>
            <a:endParaRPr lang="de-AT" dirty="0" smtClean="0"/>
          </a:p>
          <a:p>
            <a:pPr lvl="0"/>
            <a:r>
              <a:rPr lang="de-AT" dirty="0" smtClean="0"/>
              <a:t>Drittens</a:t>
            </a:r>
          </a:p>
          <a:p>
            <a:pPr lvl="1"/>
            <a:r>
              <a:rPr lang="de-DE" dirty="0" smtClean="0"/>
              <a:t>drittens</a:t>
            </a:r>
            <a:endParaRPr lang="de-AT" dirty="0" smtClean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7" y="612001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AT" dirty="0" smtClean="0"/>
              <a:t>Überschrift groß</a:t>
            </a:r>
            <a:endParaRPr lang="de-AT" dirty="0"/>
          </a:p>
        </p:txBody>
      </p:sp>
      <p:sp>
        <p:nvSpPr>
          <p:cNvPr id="39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119530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2300" i="0">
                <a:effectLst/>
              </a:defRPr>
            </a:lvl1pPr>
          </a:lstStyle>
          <a:p>
            <a:pPr lvl="0"/>
            <a:r>
              <a:rPr lang="de-AT" dirty="0" smtClean="0"/>
              <a:t>Überschrift klein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723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xativ +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836000"/>
            <a:ext cx="10752000" cy="4752208"/>
          </a:xfrm>
          <a:prstGeom prst="rect">
            <a:avLst/>
          </a:prstGeom>
        </p:spPr>
        <p:txBody>
          <a:bodyPr/>
          <a:lstStyle>
            <a:lvl1pPr marL="355600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 lang="de-AT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  <a:tabLst>
                <a:tab pos="625475" algn="l"/>
              </a:tabLst>
              <a:defRPr lang="de-AT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AT" dirty="0" smtClean="0"/>
              <a:t>Erstens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</a:pPr>
            <a:r>
              <a:rPr lang="de-DE" dirty="0" smtClean="0"/>
              <a:t>erstens</a:t>
            </a:r>
            <a:endParaRPr lang="de-AT" dirty="0" smtClean="0"/>
          </a:p>
          <a:p>
            <a:pPr lvl="0"/>
            <a:r>
              <a:rPr lang="de-AT" dirty="0" smtClean="0"/>
              <a:t>Zweitens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  <a:tabLst>
                <a:tab pos="625475" algn="l"/>
              </a:tabLst>
            </a:pPr>
            <a:r>
              <a:rPr lang="de-DE" dirty="0" smtClean="0"/>
              <a:t>zweitens</a:t>
            </a:r>
            <a:endParaRPr lang="de-AT" dirty="0" smtClean="0"/>
          </a:p>
          <a:p>
            <a:pPr lvl="0"/>
            <a:r>
              <a:rPr lang="de-AT" dirty="0" smtClean="0"/>
              <a:t>Drittens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  <a:tabLst>
                <a:tab pos="625475" algn="l"/>
              </a:tabLst>
            </a:pPr>
            <a:r>
              <a:rPr lang="de-DE" dirty="0" smtClean="0"/>
              <a:t>drittens</a:t>
            </a:r>
            <a:endParaRPr lang="de-AT" dirty="0" smtClean="0"/>
          </a:p>
          <a:p>
            <a:pPr lvl="0"/>
            <a:endParaRPr lang="de-AT" dirty="0" smtClean="0"/>
          </a:p>
          <a:p>
            <a:pPr lvl="1"/>
            <a:endParaRPr lang="de-AT" dirty="0" smtClean="0"/>
          </a:p>
        </p:txBody>
      </p:sp>
      <p:sp>
        <p:nvSpPr>
          <p:cNvPr id="2" name="Foliennummernplatzhalter 5"/>
          <p:cNvSpPr txBox="1">
            <a:spLocks/>
          </p:cNvSpPr>
          <p:nvPr userDrawn="1"/>
        </p:nvSpPr>
        <p:spPr>
          <a:xfrm>
            <a:off x="11104034" y="6561139"/>
            <a:ext cx="1087967" cy="34607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0" sz="800" b="0" kern="1200">
                <a:solidFill>
                  <a:schemeClr val="bg1"/>
                </a:solidFill>
                <a:latin typeface="+mj-lt"/>
                <a:ea typeface="MS PGothic" pitchFamily="34" charset="-128"/>
                <a:cs typeface="Aharoni" panose="02010803020104030203" pitchFamily="2" charset="-79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BC60280-C4AB-43BE-8518-3587930FA179}" type="slidenum">
              <a:rPr lang="de-AT" altLang="de-DE" sz="1000" smtClean="0">
                <a:solidFill>
                  <a:srgbClr val="161616"/>
                </a:solidFill>
              </a:rPr>
              <a:pPr>
                <a:defRPr/>
              </a:pPr>
              <a:t>‹#›</a:t>
            </a:fld>
            <a:endParaRPr lang="de-AT" altLang="de-DE" sz="800" dirty="0">
              <a:solidFill>
                <a:srgbClr val="161616"/>
              </a:solidFill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8016213" y="1988840"/>
            <a:ext cx="1756800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/>
          <a:lstStyle>
            <a:lvl1pPr marL="0" indent="0">
              <a:buNone/>
              <a:defRPr sz="1400" b="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marL="177800" indent="-177800">
              <a:buClr>
                <a:srgbClr val="002060"/>
              </a:buClr>
              <a:buFont typeface="Wingdings" panose="05000000000000000000" pitchFamily="2" charset="2"/>
              <a:buChar char="§"/>
              <a:defRPr sz="1400" i="1">
                <a:solidFill>
                  <a:srgbClr val="002060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de-DE" dirty="0" smtClean="0"/>
              <a:t>Überschrift</a:t>
            </a:r>
          </a:p>
          <a:p>
            <a:pPr lvl="1"/>
            <a:r>
              <a:rPr lang="de-DE" dirty="0" smtClean="0"/>
              <a:t>Erstens</a:t>
            </a:r>
          </a:p>
        </p:txBody>
      </p:sp>
      <p:cxnSp>
        <p:nvCxnSpPr>
          <p:cNvPr id="20" name="Gerade Verbindung mit Pfeil 19"/>
          <p:cNvCxnSpPr>
            <a:stCxn id="16" idx="2"/>
          </p:cNvCxnSpPr>
          <p:nvPr userDrawn="1"/>
        </p:nvCxnSpPr>
        <p:spPr>
          <a:xfrm flipH="1">
            <a:off x="8496267" y="2770041"/>
            <a:ext cx="398347" cy="53637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16213" y="3429000"/>
            <a:ext cx="1756800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/>
          <a:lstStyle>
            <a:lvl1pPr marL="0" indent="0">
              <a:buNone/>
              <a:defRPr sz="1400" b="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marL="177800" indent="-177800">
              <a:buClr>
                <a:srgbClr val="C00000"/>
              </a:buClr>
              <a:buFont typeface="Wingdings" panose="05000000000000000000" pitchFamily="2" charset="2"/>
              <a:buChar char="§"/>
              <a:defRPr sz="1400" i="1">
                <a:solidFill>
                  <a:srgbClr val="C00000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de-DE" dirty="0" smtClean="0"/>
              <a:t>Überschrift</a:t>
            </a:r>
          </a:p>
          <a:p>
            <a:pPr lvl="1"/>
            <a:r>
              <a:rPr lang="de-DE" dirty="0" smtClean="0"/>
              <a:t>Erstens</a:t>
            </a:r>
          </a:p>
        </p:txBody>
      </p:sp>
      <p:cxnSp>
        <p:nvCxnSpPr>
          <p:cNvPr id="23" name="Gerade Verbindung mit Pfeil 22"/>
          <p:cNvCxnSpPr>
            <a:stCxn id="22" idx="2"/>
          </p:cNvCxnSpPr>
          <p:nvPr userDrawn="1"/>
        </p:nvCxnSpPr>
        <p:spPr>
          <a:xfrm flipH="1">
            <a:off x="8496267" y="4210201"/>
            <a:ext cx="398347" cy="53637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016213" y="4880707"/>
            <a:ext cx="1756800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 b="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  <a:lvl2pPr marL="177800" indent="-177800">
              <a:buClrTx/>
              <a:buFont typeface="Wingdings" panose="05000000000000000000" pitchFamily="2" charset="2"/>
              <a:buChar char="§"/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</a:lstStyle>
          <a:p>
            <a:pPr lvl="0"/>
            <a:r>
              <a:rPr lang="de-DE" dirty="0" smtClean="0"/>
              <a:t>Überschrift</a:t>
            </a:r>
          </a:p>
          <a:p>
            <a:pPr lvl="1"/>
            <a:r>
              <a:rPr lang="de-DE" dirty="0" smtClean="0"/>
              <a:t>Erstens</a:t>
            </a:r>
          </a:p>
        </p:txBody>
      </p:sp>
      <p:cxnSp>
        <p:nvCxnSpPr>
          <p:cNvPr id="25" name="Gerade Verbindung mit Pfeil 24"/>
          <p:cNvCxnSpPr>
            <a:stCxn id="24" idx="2"/>
          </p:cNvCxnSpPr>
          <p:nvPr userDrawn="1"/>
        </p:nvCxnSpPr>
        <p:spPr>
          <a:xfrm flipH="1">
            <a:off x="8496267" y="5661908"/>
            <a:ext cx="398347" cy="5363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612001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AT" dirty="0" smtClean="0"/>
              <a:t>Überschrift groß</a:t>
            </a:r>
            <a:endParaRPr lang="de-AT" dirty="0"/>
          </a:p>
        </p:txBody>
      </p:sp>
      <p:sp>
        <p:nvSpPr>
          <p:cNvPr id="29" name="Textplatzhalt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119530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2300" i="0">
                <a:effectLst/>
              </a:defRPr>
            </a:lvl1pPr>
          </a:lstStyle>
          <a:p>
            <a:pPr lvl="0"/>
            <a:r>
              <a:rPr lang="de-AT" dirty="0" smtClean="0"/>
              <a:t>Überschrift klein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2211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xativ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 txBox="1">
            <a:spLocks/>
          </p:cNvSpPr>
          <p:nvPr userDrawn="1"/>
        </p:nvSpPr>
        <p:spPr>
          <a:xfrm>
            <a:off x="11104034" y="6561139"/>
            <a:ext cx="1087967" cy="34607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0" sz="800" b="0" kern="1200">
                <a:solidFill>
                  <a:schemeClr val="bg1"/>
                </a:solidFill>
                <a:latin typeface="+mj-lt"/>
                <a:ea typeface="MS PGothic" pitchFamily="34" charset="-128"/>
                <a:cs typeface="Aharoni" panose="02010803020104030203" pitchFamily="2" charset="-79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BC60280-C4AB-43BE-8518-3587930FA179}" type="slidenum">
              <a:rPr lang="de-AT" altLang="de-DE" sz="1000" smtClean="0">
                <a:solidFill>
                  <a:srgbClr val="161616"/>
                </a:solidFill>
              </a:rPr>
              <a:pPr>
                <a:defRPr/>
              </a:pPr>
              <a:t>‹#›</a:t>
            </a:fld>
            <a:endParaRPr lang="de-AT" altLang="de-DE" sz="800" dirty="0">
              <a:solidFill>
                <a:srgbClr val="161616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836000"/>
            <a:ext cx="10752000" cy="2004503"/>
          </a:xfrm>
          <a:prstGeom prst="rect">
            <a:avLst/>
          </a:prstGeom>
        </p:spPr>
        <p:txBody>
          <a:bodyPr/>
          <a:lstStyle>
            <a:lvl1pPr marL="355600" indent="-246063">
              <a:buClrTx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25475" indent="-214313">
              <a:buClr>
                <a:srgbClr val="000000"/>
              </a:buClr>
              <a:buSzPct val="100000"/>
              <a:buFont typeface="Calibri" panose="020F0502020204030204" pitchFamily="34" charset="0"/>
              <a:buChar char="▫"/>
              <a:defRPr lang="de-DE" sz="1800" kern="12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AT" dirty="0" smtClean="0"/>
              <a:t>Erstens</a:t>
            </a:r>
          </a:p>
          <a:p>
            <a:pPr lvl="1"/>
            <a:r>
              <a:rPr lang="de-DE" dirty="0" smtClean="0"/>
              <a:t>erstens</a:t>
            </a:r>
            <a:endParaRPr lang="de-AT" dirty="0" smtClean="0"/>
          </a:p>
          <a:p>
            <a:pPr lvl="0"/>
            <a:r>
              <a:rPr lang="de-AT" dirty="0" smtClean="0"/>
              <a:t>Zweitens</a:t>
            </a:r>
          </a:p>
          <a:p>
            <a:pPr lvl="1"/>
            <a:r>
              <a:rPr lang="de-DE" dirty="0" smtClean="0"/>
              <a:t>zweitens</a:t>
            </a:r>
            <a:endParaRPr lang="de-AT" dirty="0" smtClean="0"/>
          </a:p>
          <a:p>
            <a:pPr lvl="0"/>
            <a:r>
              <a:rPr lang="de-AT" dirty="0" smtClean="0"/>
              <a:t>Drittens</a:t>
            </a:r>
          </a:p>
          <a:p>
            <a:pPr lvl="1"/>
            <a:r>
              <a:rPr lang="de-DE" dirty="0" smtClean="0"/>
              <a:t>drittens</a:t>
            </a:r>
            <a:endParaRPr lang="de-AT" dirty="0" smtClean="0"/>
          </a:p>
        </p:txBody>
      </p:sp>
      <p:sp>
        <p:nvSpPr>
          <p:cNvPr id="7" name="Tabellenplatzhalter 6"/>
          <p:cNvSpPr>
            <a:spLocks noGrp="1"/>
          </p:cNvSpPr>
          <p:nvPr>
            <p:ph type="tbl" sz="quarter" idx="12"/>
          </p:nvPr>
        </p:nvSpPr>
        <p:spPr>
          <a:xfrm>
            <a:off x="711983" y="3861048"/>
            <a:ext cx="10752000" cy="2679547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de-AT" dirty="0"/>
          </a:p>
        </p:txBody>
      </p:sp>
      <p:sp>
        <p:nvSpPr>
          <p:cNvPr id="11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612001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AT" dirty="0" smtClean="0"/>
              <a:t>Überschrift groß</a:t>
            </a:r>
            <a:endParaRPr lang="de-AT" dirty="0"/>
          </a:p>
        </p:txBody>
      </p:sp>
      <p:sp>
        <p:nvSpPr>
          <p:cNvPr id="12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1119530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2300" i="0">
                <a:effectLst/>
              </a:defRPr>
            </a:lvl1pPr>
          </a:lstStyle>
          <a:p>
            <a:pPr lvl="0"/>
            <a:r>
              <a:rPr lang="de-AT" dirty="0" smtClean="0"/>
              <a:t>Überschrift klein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62511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xativ +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 txBox="1">
            <a:spLocks/>
          </p:cNvSpPr>
          <p:nvPr userDrawn="1"/>
        </p:nvSpPr>
        <p:spPr>
          <a:xfrm>
            <a:off x="11104034" y="6561139"/>
            <a:ext cx="1087967" cy="34607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0" sz="800" b="0" kern="1200">
                <a:solidFill>
                  <a:schemeClr val="bg1"/>
                </a:solidFill>
                <a:latin typeface="+mj-lt"/>
                <a:ea typeface="MS PGothic" pitchFamily="34" charset="-128"/>
                <a:cs typeface="Aharoni" panose="02010803020104030203" pitchFamily="2" charset="-79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BC60280-C4AB-43BE-8518-3587930FA179}" type="slidenum">
              <a:rPr lang="de-AT" altLang="de-DE" sz="1000" smtClean="0">
                <a:solidFill>
                  <a:srgbClr val="161616"/>
                </a:solidFill>
              </a:rPr>
              <a:pPr>
                <a:defRPr/>
              </a:pPr>
              <a:t>‹#›</a:t>
            </a:fld>
            <a:endParaRPr lang="de-AT" altLang="de-DE" sz="800" dirty="0">
              <a:solidFill>
                <a:srgbClr val="161616"/>
              </a:solidFill>
            </a:endParaRPr>
          </a:p>
        </p:txBody>
      </p:sp>
      <p:sp>
        <p:nvSpPr>
          <p:cNvPr id="28" name="Textplatzhalter 37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612001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AT" dirty="0" smtClean="0"/>
              <a:t>Überschrift groß</a:t>
            </a:r>
            <a:endParaRPr lang="de-AT" dirty="0"/>
          </a:p>
        </p:txBody>
      </p:sp>
      <p:sp>
        <p:nvSpPr>
          <p:cNvPr id="29" name="Textplatzhalt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719667" y="1119530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2300" i="0">
                <a:effectLst/>
              </a:defRPr>
            </a:lvl1pPr>
          </a:lstStyle>
          <a:p>
            <a:pPr lvl="0"/>
            <a:r>
              <a:rPr lang="de-AT" dirty="0" smtClean="0"/>
              <a:t>Überschrift klein</a:t>
            </a:r>
            <a:endParaRPr lang="de-AT" dirty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1836000"/>
            <a:ext cx="10752000" cy="4761353"/>
          </a:xfrm>
          <a:prstGeom prst="rect">
            <a:avLst/>
          </a:prstGeom>
        </p:spPr>
        <p:txBody>
          <a:bodyPr/>
          <a:lstStyle>
            <a:lvl1pPr marL="355600" indent="-246063">
              <a:buClrTx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25475" indent="-214313">
              <a:buClr>
                <a:srgbClr val="000000"/>
              </a:buClr>
              <a:buSzPct val="100000"/>
              <a:buFont typeface="Calibri" panose="020F0502020204030204" pitchFamily="34" charset="0"/>
              <a:buChar char="▫"/>
              <a:defRPr lang="de-DE" sz="1800" kern="120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AT" dirty="0" smtClean="0"/>
              <a:t>Erstens</a:t>
            </a:r>
          </a:p>
          <a:p>
            <a:pPr lvl="1"/>
            <a:r>
              <a:rPr lang="de-DE" dirty="0" smtClean="0"/>
              <a:t>erstens</a:t>
            </a:r>
            <a:endParaRPr lang="de-AT" dirty="0" smtClean="0"/>
          </a:p>
          <a:p>
            <a:pPr lvl="0"/>
            <a:r>
              <a:rPr lang="de-AT" dirty="0" smtClean="0"/>
              <a:t>Zweitens</a:t>
            </a:r>
          </a:p>
          <a:p>
            <a:pPr lvl="1"/>
            <a:r>
              <a:rPr lang="de-DE" dirty="0" smtClean="0"/>
              <a:t>zweitens</a:t>
            </a:r>
            <a:endParaRPr lang="de-AT" dirty="0" smtClean="0"/>
          </a:p>
          <a:p>
            <a:pPr lvl="0"/>
            <a:r>
              <a:rPr lang="de-AT" dirty="0" smtClean="0"/>
              <a:t>Drittens</a:t>
            </a:r>
          </a:p>
          <a:p>
            <a:pPr lvl="1"/>
            <a:r>
              <a:rPr lang="de-DE" dirty="0" smtClean="0"/>
              <a:t>drittens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3795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xativ +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336000" y="1836000"/>
            <a:ext cx="5136000" cy="4752208"/>
          </a:xfrm>
          <a:prstGeom prst="rect">
            <a:avLst/>
          </a:prstGeom>
        </p:spPr>
        <p:txBody>
          <a:bodyPr/>
          <a:lstStyle>
            <a:lvl1pPr marL="355600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 lang="de-DE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96912" indent="-285750"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Erstens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</a:pPr>
            <a:r>
              <a:rPr lang="de-DE" dirty="0" smtClean="0"/>
              <a:t>erstens</a:t>
            </a:r>
          </a:p>
          <a:p>
            <a:pPr lvl="0"/>
            <a:r>
              <a:rPr lang="de-DE" dirty="0" smtClean="0"/>
              <a:t>Zweitens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</a:pPr>
            <a:r>
              <a:rPr lang="de-DE" dirty="0" smtClean="0"/>
              <a:t>zweitens</a:t>
            </a:r>
          </a:p>
          <a:p>
            <a:pPr lvl="0"/>
            <a:r>
              <a:rPr lang="de-DE" dirty="0" smtClean="0"/>
              <a:t>Drittens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</a:pPr>
            <a:r>
              <a:rPr lang="de-DE" dirty="0" smtClean="0"/>
              <a:t>drittens</a:t>
            </a:r>
          </a:p>
        </p:txBody>
      </p:sp>
      <p:sp>
        <p:nvSpPr>
          <p:cNvPr id="2" name="Foliennummernplatzhalter 5"/>
          <p:cNvSpPr txBox="1">
            <a:spLocks/>
          </p:cNvSpPr>
          <p:nvPr userDrawn="1"/>
        </p:nvSpPr>
        <p:spPr>
          <a:xfrm>
            <a:off x="11104034" y="6561139"/>
            <a:ext cx="1087967" cy="34607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defTabSz="449263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umimoji="0" sz="800" b="0" kern="1200">
                <a:solidFill>
                  <a:schemeClr val="bg1"/>
                </a:solidFill>
                <a:latin typeface="+mj-lt"/>
                <a:ea typeface="MS PGothic" pitchFamily="34" charset="-128"/>
                <a:cs typeface="Aharoni" panose="02010803020104030203" pitchFamily="2" charset="-79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6BC60280-C4AB-43BE-8518-3587930FA179}" type="slidenum">
              <a:rPr lang="de-AT" altLang="de-DE" sz="1000" smtClean="0">
                <a:solidFill>
                  <a:srgbClr val="161616"/>
                </a:solidFill>
              </a:rPr>
              <a:pPr>
                <a:defRPr/>
              </a:pPr>
              <a:t>‹#›</a:t>
            </a:fld>
            <a:endParaRPr lang="de-AT" altLang="de-DE" sz="800" dirty="0">
              <a:solidFill>
                <a:srgbClr val="161616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836000"/>
            <a:ext cx="5136000" cy="4752208"/>
          </a:xfrm>
          <a:prstGeom prst="rect">
            <a:avLst/>
          </a:prstGeom>
        </p:spPr>
        <p:txBody>
          <a:bodyPr/>
          <a:lstStyle>
            <a:lvl1pPr marL="355600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 lang="de-DE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25475" indent="-214313"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 smtClean="0"/>
              <a:t>Erstens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</a:pPr>
            <a:r>
              <a:rPr lang="de-DE" dirty="0" smtClean="0"/>
              <a:t>erstens</a:t>
            </a:r>
          </a:p>
          <a:p>
            <a:pPr lvl="0"/>
            <a:r>
              <a:rPr lang="de-DE" dirty="0" smtClean="0"/>
              <a:t>Zweitens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</a:pPr>
            <a:r>
              <a:rPr lang="de-DE" dirty="0" smtClean="0"/>
              <a:t>zweitens</a:t>
            </a:r>
          </a:p>
          <a:p>
            <a:pPr lvl="0"/>
            <a:r>
              <a:rPr lang="de-DE" dirty="0" smtClean="0"/>
              <a:t>Drittens</a:t>
            </a:r>
          </a:p>
          <a:p>
            <a:pPr marL="625475" lvl="1" indent="-214313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Calibri" panose="020F0502020204030204" pitchFamily="34" charset="0"/>
              <a:buChar char="▫"/>
            </a:pPr>
            <a:r>
              <a:rPr lang="de-DE" dirty="0" smtClean="0"/>
              <a:t>drittens</a:t>
            </a:r>
          </a:p>
        </p:txBody>
      </p:sp>
      <p:sp>
        <p:nvSpPr>
          <p:cNvPr id="9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612001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AT" dirty="0" smtClean="0"/>
              <a:t>Überschrift groß</a:t>
            </a:r>
            <a:endParaRPr lang="de-AT" dirty="0"/>
          </a:p>
        </p:txBody>
      </p:sp>
      <p:sp>
        <p:nvSpPr>
          <p:cNvPr id="10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1119530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r">
              <a:buNone/>
              <a:defRPr sz="2300" i="0">
                <a:effectLst/>
              </a:defRPr>
            </a:lvl1pPr>
          </a:lstStyle>
          <a:p>
            <a:pPr lvl="0"/>
            <a:r>
              <a:rPr lang="de-AT" dirty="0" smtClean="0"/>
              <a:t>Überschrift klein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6236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584" y="4310064"/>
            <a:ext cx="1885949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37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612001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l">
              <a:buNone/>
              <a:defRPr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AT" dirty="0" smtClean="0"/>
              <a:t>Zusammenfassung</a:t>
            </a:r>
            <a:endParaRPr lang="de-AT" dirty="0"/>
          </a:p>
        </p:txBody>
      </p:sp>
      <p:sp>
        <p:nvSpPr>
          <p:cNvPr id="6" name="Textplatzhalt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3068961"/>
            <a:ext cx="10752667" cy="504825"/>
          </a:xfrm>
          <a:prstGeom prst="rect">
            <a:avLst/>
          </a:prstGeom>
        </p:spPr>
        <p:txBody>
          <a:bodyPr/>
          <a:lstStyle>
            <a:lvl1pPr marL="109538" indent="0" algn="l">
              <a:buNone/>
              <a:defRPr sz="320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AT" dirty="0" smtClean="0"/>
              <a:t>Ausblick</a:t>
            </a:r>
            <a:endParaRPr lang="de-AT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239349" y="566124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i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Danke</a:t>
            </a:r>
            <a:r>
              <a:rPr lang="de-AT" sz="3200" i="0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für Ihre Aufmerksamkeit</a:t>
            </a:r>
            <a:r>
              <a:rPr lang="de-AT" baseline="0" dirty="0" smtClean="0">
                <a:solidFill>
                  <a:srgbClr val="FF0000"/>
                </a:solidFill>
              </a:rPr>
              <a:t> </a:t>
            </a:r>
            <a:endParaRPr lang="de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45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0" y="-3175"/>
            <a:ext cx="12192000" cy="8413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 flipV="1">
            <a:off x="7213600" y="-9525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 flipV="1">
            <a:off x="7213600" y="69851"/>
            <a:ext cx="49784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7209367" y="127001"/>
            <a:ext cx="408516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9831917" y="21907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hteck 34"/>
          <p:cNvSpPr/>
          <p:nvPr/>
        </p:nvSpPr>
        <p:spPr bwMode="invGray">
          <a:xfrm>
            <a:off x="12113684" y="-354013"/>
            <a:ext cx="762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Rechteck 35"/>
          <p:cNvSpPr/>
          <p:nvPr/>
        </p:nvSpPr>
        <p:spPr bwMode="invGray">
          <a:xfrm>
            <a:off x="12058651" y="-354013"/>
            <a:ext cx="3810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Rechteck 36"/>
          <p:cNvSpPr/>
          <p:nvPr/>
        </p:nvSpPr>
        <p:spPr bwMode="invGray">
          <a:xfrm>
            <a:off x="12033251" y="-354013"/>
            <a:ext cx="12700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hteck 37"/>
          <p:cNvSpPr/>
          <p:nvPr/>
        </p:nvSpPr>
        <p:spPr bwMode="invGray">
          <a:xfrm>
            <a:off x="11967633" y="-354013"/>
            <a:ext cx="35984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hteck 38"/>
          <p:cNvSpPr/>
          <p:nvPr/>
        </p:nvSpPr>
        <p:spPr bwMode="invGray">
          <a:xfrm>
            <a:off x="11887201" y="-352425"/>
            <a:ext cx="74084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hteck 39"/>
          <p:cNvSpPr/>
          <p:nvPr/>
        </p:nvSpPr>
        <p:spPr bwMode="invGray">
          <a:xfrm>
            <a:off x="11832167" y="-352425"/>
            <a:ext cx="10584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0" y="266700"/>
            <a:ext cx="756000" cy="445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88" r:id="rId1"/>
    <p:sldLayoutId id="2147486798" r:id="rId2"/>
    <p:sldLayoutId id="2147486797" r:id="rId3"/>
    <p:sldLayoutId id="2147486789" r:id="rId4"/>
    <p:sldLayoutId id="2147486799" r:id="rId5"/>
    <p:sldLayoutId id="2147486795" r:id="rId6"/>
    <p:sldLayoutId id="2147486794" r:id="rId7"/>
    <p:sldLayoutId id="2147486793" r:id="rId8"/>
    <p:sldLayoutId id="2147486796" r:id="rId9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anose="020B0603020202020204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anose="020B0603020202020204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anose="020B0603020202020204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anose="020B0603020202020204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3538" indent="-254000" algn="l" rtl="0" eaLnBrk="1" fontAlgn="base" hangingPunct="1">
        <a:spcBef>
          <a:spcPts val="300"/>
        </a:spcBef>
        <a:spcAft>
          <a:spcPct val="0"/>
        </a:spcAft>
        <a:buClr>
          <a:srgbClr val="9B528A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5638" indent="-244475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rgbClr val="686868"/>
          </a:solidFill>
          <a:latin typeface="+mn-lt"/>
          <a:ea typeface="+mn-ea"/>
          <a:cs typeface="+mn-cs"/>
        </a:defRPr>
      </a:lvl2pPr>
      <a:lvl3pPr marL="920750" indent="-217488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7925" indent="-198438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7475" indent="-180975" algn="l" rtl="0" eaLnBrk="1" fontAlgn="base" hangingPunct="1">
        <a:spcBef>
          <a:spcPts val="300"/>
        </a:spcBef>
        <a:spcAft>
          <a:spcPct val="0"/>
        </a:spcAft>
        <a:buClr>
          <a:srgbClr val="9B528A"/>
        </a:buClr>
        <a:buFont typeface="Georgia" panose="02040502050405020303" pitchFamily="18" charset="0"/>
        <a:buChar char="▫"/>
        <a:defRPr sz="2000" kern="1200">
          <a:solidFill>
            <a:srgbClr val="9B528A"/>
          </a:solidFill>
          <a:latin typeface="+mn-lt"/>
          <a:ea typeface="+mn-ea"/>
          <a:cs typeface="+mn-cs"/>
        </a:defRPr>
      </a:lvl5pPr>
      <a:lvl6pPr marL="1609304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754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17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24" indent="-182875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FlyGrid – Integration of Energy Storage Systems into EV Fast Charging Infrastructure</a:t>
            </a:r>
            <a:endParaRPr lang="de-AT" dirty="0"/>
          </a:p>
          <a:p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27381" y="3501008"/>
            <a:ext cx="5568619" cy="1361454"/>
          </a:xfrm>
        </p:spPr>
        <p:txBody>
          <a:bodyPr/>
          <a:lstStyle/>
          <a:p>
            <a:r>
              <a:rPr lang="de-AT" i="1" dirty="0"/>
              <a:t>Bernd </a:t>
            </a:r>
            <a:r>
              <a:rPr lang="de-AT" i="1" dirty="0" smtClean="0"/>
              <a:t>Thormann, Thomas Kienberger</a:t>
            </a:r>
            <a:endParaRPr lang="de-AT" i="1" dirty="0"/>
          </a:p>
          <a:p>
            <a:r>
              <a:rPr lang="de-AT" dirty="0"/>
              <a:t>Lehrstuhl für </a:t>
            </a:r>
            <a:r>
              <a:rPr lang="de-AT" dirty="0" smtClean="0"/>
              <a:t>Energieverbundtechnik</a:t>
            </a:r>
          </a:p>
          <a:p>
            <a:endParaRPr lang="de-AT" dirty="0"/>
          </a:p>
          <a:p>
            <a:r>
              <a:rPr lang="de-AT" i="1" dirty="0"/>
              <a:t>René </a:t>
            </a:r>
            <a:r>
              <a:rPr lang="de-AT" i="1" dirty="0" smtClean="0"/>
              <a:t>Braunstein</a:t>
            </a:r>
          </a:p>
          <a:p>
            <a:r>
              <a:rPr lang="de-AT" dirty="0" smtClean="0"/>
              <a:t>Energie Steiermark Technik GmbH</a:t>
            </a:r>
            <a:endParaRPr lang="de-AT" dirty="0"/>
          </a:p>
          <a:p>
            <a:endParaRPr lang="de-AT" dirty="0"/>
          </a:p>
          <a:p>
            <a:r>
              <a:rPr lang="de-AT" dirty="0"/>
              <a:t>IEWT </a:t>
            </a:r>
            <a:r>
              <a:rPr lang="de-AT" dirty="0" smtClean="0"/>
              <a:t>2021</a:t>
            </a:r>
          </a:p>
          <a:p>
            <a:r>
              <a:rPr lang="de-AT" dirty="0" smtClean="0"/>
              <a:t>8</a:t>
            </a:r>
            <a:r>
              <a:rPr lang="de-AT" dirty="0"/>
              <a:t>.-10.September</a:t>
            </a:r>
          </a:p>
          <a:p>
            <a:endParaRPr lang="de-A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80" y="5157192"/>
            <a:ext cx="3004885" cy="1296016"/>
          </a:xfrm>
          <a:prstGeom prst="rect">
            <a:avLst/>
          </a:prstGeom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597" y="5157192"/>
            <a:ext cx="1510795" cy="12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5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23392" y="1340768"/>
            <a:ext cx="10752667" cy="3960440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Bernd </a:t>
            </a:r>
            <a:r>
              <a:rPr lang="en-US" sz="2400" b="1" dirty="0">
                <a:effectLst/>
              </a:rPr>
              <a:t>Thormann</a:t>
            </a:r>
          </a:p>
          <a:p>
            <a:r>
              <a:rPr lang="en-US" sz="2400" dirty="0" err="1" smtClean="0">
                <a:effectLst/>
              </a:rPr>
              <a:t>Lehrstuhl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für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Energieverbundtechnik</a:t>
            </a:r>
            <a:r>
              <a:rPr lang="en-US" sz="2400" dirty="0" smtClean="0">
                <a:effectLst/>
              </a:rPr>
              <a:t>, </a:t>
            </a:r>
            <a:r>
              <a:rPr lang="en-US" sz="2400" dirty="0" err="1" smtClean="0">
                <a:effectLst/>
              </a:rPr>
              <a:t>Montanuniversität</a:t>
            </a:r>
            <a:r>
              <a:rPr lang="en-US" sz="2400" dirty="0" smtClean="0">
                <a:effectLst/>
              </a:rPr>
              <a:t> Leoben</a:t>
            </a:r>
            <a:endParaRPr lang="en-US" sz="2400" dirty="0">
              <a:effectLst/>
            </a:endParaRPr>
          </a:p>
          <a:p>
            <a:r>
              <a:rPr lang="en-US" sz="2400" dirty="0">
                <a:effectLst/>
              </a:rPr>
              <a:t>bernd.thormann@unileoben.ac.at</a:t>
            </a:r>
          </a:p>
          <a:p>
            <a:r>
              <a:rPr lang="en-US" sz="2400" dirty="0">
                <a:effectLst/>
              </a:rPr>
              <a:t>Tel.: 0043 3842 402 </a:t>
            </a:r>
            <a:r>
              <a:rPr lang="en-US" sz="2400" dirty="0" smtClean="0">
                <a:effectLst/>
              </a:rPr>
              <a:t>5409</a:t>
            </a:r>
          </a:p>
          <a:p>
            <a:r>
              <a:rPr lang="en-US" sz="2400" dirty="0" smtClean="0">
                <a:effectLst/>
              </a:rPr>
              <a:t>www.evt-unileoben.at</a:t>
            </a:r>
            <a:endParaRPr lang="de-DE" sz="2400" dirty="0">
              <a:effectLst/>
            </a:endParaRPr>
          </a:p>
          <a:p>
            <a:endParaRPr lang="de-DE" sz="2400" dirty="0" smtClean="0">
              <a:effectLst/>
            </a:endParaRPr>
          </a:p>
          <a:p>
            <a:r>
              <a:rPr lang="en-US" sz="2400" b="1" dirty="0" smtClean="0">
                <a:effectLst/>
              </a:rPr>
              <a:t>FlyGrid Homepage:</a:t>
            </a:r>
          </a:p>
          <a:p>
            <a:r>
              <a:rPr lang="en-US" sz="2400" dirty="0" smtClean="0">
                <a:effectLst/>
              </a:rPr>
              <a:t>www.tugraz.at/projekte/flygrid/home</a:t>
            </a:r>
            <a:r>
              <a:rPr lang="en-US" sz="2400" dirty="0">
                <a:effectLst/>
              </a:rPr>
              <a:t>/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432100" y="612000"/>
            <a:ext cx="8064500" cy="504825"/>
          </a:xfrm>
          <a:prstGeom prst="rect">
            <a:avLst/>
          </a:prstGeom>
        </p:spPr>
        <p:txBody>
          <a:bodyPr/>
          <a:lstStyle>
            <a:lvl1pPr marL="363538" indent="-2540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9B528A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5638" indent="-2444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2pPr>
            <a:lvl3pPr marL="920750" indent="-2174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7925" indent="-1984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7475" indent="-1809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9B528A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9B528A"/>
                </a:solidFill>
                <a:latin typeface="+mn-lt"/>
                <a:ea typeface="+mn-ea"/>
                <a:cs typeface="+mn-cs"/>
              </a:defRPr>
            </a:lvl5pPr>
            <a:lvl6pPr marL="160930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17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24" indent="-182875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 algn="r" defTabSz="914400">
              <a:buFont typeface="Georgia" panose="02040502050405020303" pitchFamily="18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27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Leuchtturmprojekt im Rahmen der 9. Ausschreibung „Leuchttürme der Elektromobilität“</a:t>
            </a:r>
          </a:p>
          <a:p>
            <a:r>
              <a:rPr lang="de-DE" dirty="0"/>
              <a:t>Laufzeit: 07/18 – 06/22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Projekt FlyGrid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80" y="488653"/>
            <a:ext cx="2434736" cy="1050109"/>
          </a:xfrm>
          <a:prstGeom prst="rect">
            <a:avLst/>
          </a:prstGeom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88653"/>
            <a:ext cx="1224136" cy="1050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6200" y="2317809"/>
            <a:ext cx="3960440" cy="1554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i="1" u="sng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</a:rPr>
              <a:t>Ziele</a:t>
            </a:r>
            <a:r>
              <a:rPr lang="de-DE" b="0" i="1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Integration </a:t>
            </a:r>
            <a:r>
              <a:rPr lang="de-DE" dirty="0">
                <a:solidFill>
                  <a:schemeClr val="tx1"/>
                </a:solidFill>
                <a:latin typeface="Arial Narrow" panose="020B0606020202030204" pitchFamily="34" charset="0"/>
              </a:rPr>
              <a:t>von Hochleistungs-Schwungradspeicher in Ladestationen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Arial Narrow" panose="020B0606020202030204" pitchFamily="34" charset="0"/>
              </a:rPr>
              <a:t>Abdeckung von EV-Spitzenlasten zur Entlastung der </a:t>
            </a:r>
            <a:r>
              <a:rPr lang="de-D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Verteilernetze</a:t>
            </a:r>
            <a:endParaRPr lang="de-D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6200" y="4293096"/>
            <a:ext cx="3960440" cy="18312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i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Forschungsfragen: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Wie viele EVs können in bestehende Verteilernetze integregriert werden?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Wie müssen ESS dimensioniert werden, um EV-Spitzenlasten abdecken zu können?</a:t>
            </a:r>
            <a:endParaRPr lang="en-US" b="0" kern="120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>
            <a:off x="9876420" y="3872081"/>
            <a:ext cx="0" cy="421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23" b="7052"/>
          <a:stretch/>
        </p:blipFill>
        <p:spPr>
          <a:xfrm>
            <a:off x="1559496" y="6316571"/>
            <a:ext cx="9514377" cy="4691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2660593"/>
            <a:ext cx="4558725" cy="35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06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Methodik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869160"/>
            <a:ext cx="4272030" cy="1741339"/>
          </a:xfrm>
          <a:prstGeom prst="rect">
            <a:avLst/>
          </a:prstGeom>
        </p:spPr>
      </p:pic>
      <p:pic>
        <p:nvPicPr>
          <p:cNvPr id="7" name="Grafik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47" y="3501008"/>
            <a:ext cx="2674960" cy="214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778" y="5373216"/>
            <a:ext cx="810464" cy="807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46" y="2928210"/>
            <a:ext cx="4072165" cy="205599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81935"/>
              </p:ext>
            </p:extLst>
          </p:nvPr>
        </p:nvGraphicFramePr>
        <p:xfrm>
          <a:off x="479377" y="3010507"/>
          <a:ext cx="3600401" cy="15758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10733">
                  <a:extLst>
                    <a:ext uri="{9D8B030D-6E8A-4147-A177-3AD203B41FA5}">
                      <a16:colId xmlns:a16="http://schemas.microsoft.com/office/drawing/2014/main" val="2581995170"/>
                    </a:ext>
                  </a:extLst>
                </a:gridCol>
                <a:gridCol w="2079031">
                  <a:extLst>
                    <a:ext uri="{9D8B030D-6E8A-4147-A177-3AD203B41FA5}">
                      <a16:colId xmlns:a16="http://schemas.microsoft.com/office/drawing/2014/main" val="2103483503"/>
                    </a:ext>
                  </a:extLst>
                </a:gridCol>
                <a:gridCol w="1310637">
                  <a:extLst>
                    <a:ext uri="{9D8B030D-6E8A-4147-A177-3AD203B41FA5}">
                      <a16:colId xmlns:a16="http://schemas.microsoft.com/office/drawing/2014/main" val="2624988585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EV Use Case</a:t>
                      </a:r>
                      <a:endParaRPr lang="en-US" sz="9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effectLst/>
                        </a:rPr>
                        <a:t>Ladeleistung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 (kVA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9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9789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Laden an </a:t>
                      </a:r>
                      <a:r>
                        <a:rPr lang="en-US" sz="1100" dirty="0" err="1" smtClean="0">
                          <a:effectLst/>
                        </a:rPr>
                        <a:t>öffentlichen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</a:rPr>
                        <a:t>Parkplätzen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3.7 – </a:t>
                      </a:r>
                      <a:r>
                        <a:rPr lang="en-US" sz="1100" dirty="0" smtClean="0">
                          <a:effectLst/>
                        </a:rPr>
                        <a:t>100.0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555334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e-</a:t>
                      </a:r>
                      <a:r>
                        <a:rPr lang="en-US" sz="1100" dirty="0" err="1" smtClean="0">
                          <a:effectLst/>
                        </a:rPr>
                        <a:t>carsharing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3.7 – 100.0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58747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Schnelllader</a:t>
                      </a:r>
                      <a:r>
                        <a:rPr lang="en-US" sz="1100" dirty="0" smtClean="0">
                          <a:effectLst/>
                        </a:rPr>
                        <a:t> an </a:t>
                      </a:r>
                      <a:r>
                        <a:rPr lang="en-US" sz="1100" dirty="0" err="1" smtClean="0">
                          <a:effectLst/>
                        </a:rPr>
                        <a:t>Autobahnen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50.0 – 350.0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334822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Öffentliches</a:t>
                      </a:r>
                      <a:r>
                        <a:rPr lang="en-US" sz="1100" dirty="0" smtClean="0">
                          <a:effectLst/>
                        </a:rPr>
                        <a:t> Laden in</a:t>
                      </a:r>
                      <a:r>
                        <a:rPr lang="en-US" sz="1100" baseline="0" dirty="0" smtClean="0">
                          <a:effectLst/>
                        </a:rPr>
                        <a:t> EKZ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3.7 – 100.0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66380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e-</a:t>
                      </a:r>
                      <a:r>
                        <a:rPr lang="en-US" sz="1100" dirty="0" err="1" smtClean="0">
                          <a:effectLst/>
                        </a:rPr>
                        <a:t>Busse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100.0 – 600.0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434265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de-DE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e-Taxies</a:t>
                      </a:r>
                      <a:endParaRPr kumimoji="0"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3.7 – 100.0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73011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e-LKWs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effectLst/>
                        </a:rPr>
                        <a:t>für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Last-Mile</a:t>
                      </a:r>
                      <a:r>
                        <a:rPr lang="en-US" sz="1100" baseline="0" dirty="0" smtClean="0">
                          <a:effectLst/>
                        </a:rPr>
                        <a:t> Delivery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100.0 – 350.0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73258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1424" y="1949629"/>
            <a:ext cx="25922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1. Modellierung zeitlich aufgelöster EV-Ladeprofile</a:t>
            </a:r>
            <a:endParaRPr lang="en-US" b="1" kern="120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44395" y="2056768"/>
            <a:ext cx="576064" cy="432048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9856" y="1949628"/>
            <a:ext cx="25922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2. Ermittlung potenzieller Netzüberlastungen</a:t>
            </a:r>
            <a:endParaRPr lang="en-US" b="1" kern="120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8288" y="1949627"/>
            <a:ext cx="25922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3. Auslegung der Speichereinheiten</a:t>
            </a:r>
            <a:endParaRPr lang="en-US" b="1" kern="1200" dirty="0" smtClean="0">
              <a:solidFill>
                <a:srgbClr val="00000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771541" y="2056768"/>
            <a:ext cx="576064" cy="432048"/>
          </a:xfrm>
          <a:prstGeom prst="rightArrow">
            <a:avLst/>
          </a:prstGeom>
          <a:solidFill>
            <a:schemeClr val="accent1"/>
          </a:solidFill>
          <a:ln w="28575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97373"/>
              </p:ext>
            </p:extLst>
          </p:nvPr>
        </p:nvGraphicFramePr>
        <p:xfrm>
          <a:off x="8594590" y="5229200"/>
          <a:ext cx="2685986" cy="12954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93898">
                  <a:extLst>
                    <a:ext uri="{9D8B030D-6E8A-4147-A177-3AD203B41FA5}">
                      <a16:colId xmlns:a16="http://schemas.microsoft.com/office/drawing/2014/main" val="21034835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24988585"/>
                    </a:ext>
                  </a:extLst>
                </a:gridCol>
              </a:tblGrid>
              <a:tr h="143867">
                <a:tc>
                  <a:txBody>
                    <a:bodyPr/>
                    <a:lstStyle/>
                    <a:p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ESS parameter per module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497896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Wirkungsgrad: ESS-Laden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553346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Wirkungsgrad: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ESS-Entladen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587473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Max. Standby-Verluste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0.5 kW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48225"/>
                  </a:ext>
                </a:extLst>
              </a:tr>
              <a:tr h="143867"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Cos(</a:t>
                      </a:r>
                      <a:r>
                        <a:rPr lang="el-GR" sz="1100" b="0" dirty="0" smtClean="0">
                          <a:solidFill>
                            <a:schemeClr val="tx1"/>
                          </a:solidFill>
                        </a:rPr>
                        <a:t>ϕ</a:t>
                      </a:r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  <a:r>
                        <a:rPr lang="de-DE" sz="1100" b="0" baseline="0" dirty="0" smtClean="0">
                          <a:solidFill>
                            <a:schemeClr val="tx1"/>
                          </a:solidFill>
                        </a:rPr>
                        <a:t> ESS-Laden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66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095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Ergebnisse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Lastflussberechnung – Netzebene 7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19672" y="1844824"/>
            <a:ext cx="720080" cy="1592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6179" y="1844824"/>
            <a:ext cx="720080" cy="1592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49395" y="1844824"/>
            <a:ext cx="720080" cy="15925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12384" y="1785651"/>
            <a:ext cx="2340000" cy="4873763"/>
            <a:chOff x="3455530" y="1747779"/>
            <a:chExt cx="2340000" cy="48737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8" r="50480"/>
            <a:stretch/>
          </p:blipFill>
          <p:spPr>
            <a:xfrm>
              <a:off x="3455530" y="1816287"/>
              <a:ext cx="2340000" cy="480525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829473" y="1747779"/>
              <a:ext cx="1805919" cy="25316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 rtl="0" eaLnBrk="1" fontAlgn="base" hangingPunct="1">
                <a:spcBef>
                  <a:spcPts val="3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de-DE" sz="1400" b="1" kern="12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UC 2: e-Carsharging</a:t>
              </a:r>
              <a:endParaRPr lang="en-US" sz="1400" b="1" kern="12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16640" y="1817852"/>
            <a:ext cx="2340000" cy="4770356"/>
            <a:chOff x="8176214" y="2004076"/>
            <a:chExt cx="2340000" cy="47703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6"/>
            <a:stretch/>
          </p:blipFill>
          <p:spPr>
            <a:xfrm>
              <a:off x="8176214" y="2043082"/>
              <a:ext cx="2340000" cy="47313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482421" y="2004076"/>
              <a:ext cx="2006067" cy="25316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 rtl="0" eaLnBrk="1" fontAlgn="base" hangingPunct="1">
                <a:spcBef>
                  <a:spcPts val="3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de-DE" sz="1400" b="1" kern="12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UC 6: e-Taxies</a:t>
              </a:r>
              <a:endParaRPr lang="en-US" sz="1400" b="1" kern="12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2954" y="1573364"/>
            <a:ext cx="3433596" cy="276998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i="1" u="sng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Fazit: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Transformatorüberlastung nur bei sehr hoher Ladeleistung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Spannungsbandprobleme erst bei hoher Durchdringung</a:t>
            </a:r>
            <a:endParaRPr lang="de-DE" sz="16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b="1" i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Hauptproblem:</a:t>
            </a:r>
            <a:br>
              <a:rPr lang="de-DE" sz="1600" b="1" i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</a:b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Kurzzeitige thermische Überlastung von Betriebsmitteln</a:t>
            </a:r>
            <a:r>
              <a:rPr lang="en-US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/>
            </a:r>
            <a:br>
              <a:rPr lang="en-US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</a:br>
            <a:r>
              <a:rPr lang="en-US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sym typeface="Wingdings" panose="05000000000000000000" pitchFamily="2" charset="2"/>
              </a:rPr>
              <a:t> </a:t>
            </a:r>
            <a:r>
              <a:rPr lang="en-US" sz="1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sym typeface="Wingdings" panose="05000000000000000000" pitchFamily="2" charset="2"/>
              </a:rPr>
              <a:t>Entlastung</a:t>
            </a:r>
            <a:r>
              <a:rPr lang="en-US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sym typeface="Wingdings" panose="05000000000000000000" pitchFamily="2" charset="2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sym typeface="Wingdings" panose="05000000000000000000" pitchFamily="2" charset="2"/>
              </a:rPr>
              <a:t>mittels</a:t>
            </a:r>
            <a:r>
              <a:rPr lang="en-US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sym typeface="Wingdings" panose="05000000000000000000" pitchFamily="2" charset="2"/>
              </a:rPr>
              <a:t> ESS?</a:t>
            </a:r>
            <a:endParaRPr lang="de-DE" sz="16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" y="4968000"/>
            <a:ext cx="4788000" cy="17292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55676" y="5187087"/>
            <a:ext cx="11999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i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0.3 – 1.5 % der Zeit überlastet!</a:t>
            </a:r>
            <a:endParaRPr lang="en-US" sz="1400" b="0" i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911424" y="5448697"/>
            <a:ext cx="744252" cy="35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28048" y="5187087"/>
            <a:ext cx="216024" cy="834201"/>
          </a:xfrm>
          <a:prstGeom prst="rect">
            <a:avLst/>
          </a:prstGeom>
          <a:noFill/>
          <a:ln w="28575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4510259" y="5589240"/>
            <a:ext cx="2017789" cy="14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27134" y="284352"/>
            <a:ext cx="396044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i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Forschungsfragen:</a:t>
            </a:r>
          </a:p>
          <a:p>
            <a:pPr>
              <a:spcAft>
                <a:spcPts val="600"/>
              </a:spcAft>
            </a:pPr>
            <a:r>
              <a:rPr lang="de-DE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Wie viele EVs können in bestehende Verteilernetze integregriert werden?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362757" y="1759224"/>
            <a:ext cx="3169917" cy="4900190"/>
            <a:chOff x="250177" y="1757752"/>
            <a:chExt cx="3169917" cy="49001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71"/>
            <a:stretch/>
          </p:blipFill>
          <p:spPr>
            <a:xfrm>
              <a:off x="711094" y="1816287"/>
              <a:ext cx="2340000" cy="484165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50177" y="1757752"/>
              <a:ext cx="3169917" cy="253165"/>
            </a:xfrm>
            <a:prstGeom prst="rect">
              <a:avLst/>
            </a:prstGeom>
            <a:solidFill>
              <a:schemeClr val="bg1"/>
            </a:solidFill>
            <a:ln w="28575">
              <a:noFill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 rtl="0" eaLnBrk="1" fontAlgn="base" hangingPunct="1">
                <a:spcBef>
                  <a:spcPts val="3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de-DE" sz="1400" b="1" kern="12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+mn-ea"/>
                  <a:cs typeface="+mn-cs"/>
                </a:rPr>
                <a:t>UC 1: Laden an öffentlichen Parkplätzen</a:t>
              </a:r>
              <a:endParaRPr lang="en-US" sz="1400" b="1" kern="120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4407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0" y="4147990"/>
            <a:ext cx="4788000" cy="17292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Ergebnisse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Lastflussberechnung – Netzebene 6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 b="51530"/>
          <a:stretch/>
        </p:blipFill>
        <p:spPr>
          <a:xfrm>
            <a:off x="5163561" y="1833947"/>
            <a:ext cx="2772000" cy="235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r="35234" b="52958"/>
          <a:stretch/>
        </p:blipFill>
        <p:spPr>
          <a:xfrm>
            <a:off x="8714259" y="1834989"/>
            <a:ext cx="2772000" cy="2286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5" b="52673"/>
          <a:stretch/>
        </p:blipFill>
        <p:spPr>
          <a:xfrm>
            <a:off x="5159896" y="4437112"/>
            <a:ext cx="2772000" cy="2272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1" t="51494"/>
          <a:stretch/>
        </p:blipFill>
        <p:spPr>
          <a:xfrm>
            <a:off x="8708010" y="4336858"/>
            <a:ext cx="2772000" cy="23730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55873" y="1751753"/>
            <a:ext cx="1957013" cy="2165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9156" y="1751753"/>
            <a:ext cx="1871168" cy="2165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2073" y="4342826"/>
            <a:ext cx="1957013" cy="2165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5872" y="4324685"/>
            <a:ext cx="1957013" cy="2165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59304" y="1646575"/>
            <a:ext cx="2450871" cy="270257"/>
          </a:xfrm>
          <a:prstGeom prst="rect">
            <a:avLst/>
          </a:prstGeom>
          <a:solidFill>
            <a:schemeClr val="bg1"/>
          </a:solidFill>
          <a:ln w="28575">
            <a:noFill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300"/>
              </a:spcBef>
            </a:pPr>
            <a:r>
              <a:rPr lang="de-DE" sz="1400" b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UC 4:</a:t>
            </a:r>
            <a:r>
              <a:rPr 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Öffentliches Laden in EKZ</a:t>
            </a:r>
            <a:endParaRPr lang="de-DE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80114" y="4342826"/>
            <a:ext cx="2032771" cy="253165"/>
          </a:xfrm>
          <a:prstGeom prst="rect">
            <a:avLst/>
          </a:prstGeom>
          <a:solidFill>
            <a:schemeClr val="bg1"/>
          </a:solidFill>
          <a:ln w="28575">
            <a:noFill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300"/>
              </a:spcBef>
            </a:pPr>
            <a:r>
              <a:rPr lang="de-DE" sz="1400" b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UC 5: </a:t>
            </a:r>
            <a:r>
              <a:rPr 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e-Busse</a:t>
            </a:r>
            <a:endParaRPr lang="de-DE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08010" y="4221088"/>
            <a:ext cx="2663256" cy="253165"/>
          </a:xfrm>
          <a:prstGeom prst="rect">
            <a:avLst/>
          </a:prstGeom>
          <a:solidFill>
            <a:schemeClr val="bg1"/>
          </a:solidFill>
          <a:ln w="28575">
            <a:noFill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300"/>
              </a:spcBef>
            </a:pPr>
            <a:r>
              <a:rPr lang="de-DE" sz="1400" b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UC 7:</a:t>
            </a:r>
            <a:r>
              <a:rPr 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e-LKWs für Last-Mile Delivery </a:t>
            </a:r>
            <a:endParaRPr lang="de-DE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3561" y="1595906"/>
            <a:ext cx="2454810" cy="383489"/>
          </a:xfrm>
          <a:prstGeom prst="rect">
            <a:avLst/>
          </a:prstGeom>
          <a:solidFill>
            <a:schemeClr val="bg1"/>
          </a:solidFill>
          <a:ln w="28575">
            <a:noFill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ts val="300"/>
              </a:spcBef>
            </a:pPr>
            <a:r>
              <a:rPr lang="de-DE" sz="1400" b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</a:rPr>
              <a:t>UC 3:</a:t>
            </a:r>
            <a:r>
              <a:rPr 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Schnelllader an </a:t>
            </a:r>
            <a:r>
              <a:rPr 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Autobahnen</a:t>
            </a:r>
            <a:endParaRPr lang="de-DE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7183" y="5229200"/>
            <a:ext cx="216024" cy="219133"/>
          </a:xfrm>
          <a:prstGeom prst="rect">
            <a:avLst/>
          </a:prstGeom>
          <a:noFill/>
          <a:ln w="28575">
            <a:solidFill>
              <a:schemeClr val="accent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 flipV="1">
            <a:off x="4943872" y="5085184"/>
            <a:ext cx="1703311" cy="25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3336" y="3983456"/>
            <a:ext cx="115212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i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0.6 % der Zeit </a:t>
            </a:r>
            <a:endParaRPr lang="en-US" sz="1400" b="0" i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893548" y="4137345"/>
            <a:ext cx="479788" cy="547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73336" y="4384314"/>
            <a:ext cx="115212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9</a:t>
            </a:r>
            <a:r>
              <a:rPr lang="de-DE" sz="1400" b="0" i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.8 % der Zeit </a:t>
            </a:r>
            <a:endParaRPr lang="en-US" sz="1400" b="0" i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1589360" y="4692091"/>
            <a:ext cx="360040" cy="320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2954" y="1573364"/>
            <a:ext cx="3433596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i="1" u="sng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Fazit: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Erforderliche </a:t>
            </a:r>
            <a:r>
              <a:rPr lang="de-DE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Trafoleistung nur selten benötigt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Reduktion der Trafoleistung mittels ESS? </a:t>
            </a:r>
            <a:endParaRPr lang="de-DE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134" y="284352"/>
            <a:ext cx="396044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i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Forschungsfragen:</a:t>
            </a:r>
          </a:p>
          <a:p>
            <a:pPr>
              <a:spcAft>
                <a:spcPts val="600"/>
              </a:spcAft>
            </a:pPr>
            <a:r>
              <a:rPr lang="de-DE" sz="14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Wie viele EVs können in bestehende Verteilernetze integregriert werden?</a:t>
            </a:r>
          </a:p>
        </p:txBody>
      </p:sp>
    </p:spTree>
    <p:extLst>
      <p:ext uri="{BB962C8B-B14F-4D97-AF65-F5344CB8AC3E}">
        <p14:creationId xmlns:p14="http://schemas.microsoft.com/office/powerpoint/2010/main" val="830380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r="11689" b="17246"/>
          <a:stretch/>
        </p:blipFill>
        <p:spPr>
          <a:xfrm>
            <a:off x="3942384" y="2204864"/>
            <a:ext cx="4016379" cy="35870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Ergebnisse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Erforderliche ESS-Spezifikationen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336" y="1965129"/>
            <a:ext cx="272604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Erforderliche </a:t>
            </a:r>
            <a:r>
              <a:rPr lang="de-DE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ESS-Spezifikationen stark abhängig </a:t>
            </a: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von: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EV </a:t>
            </a:r>
            <a:r>
              <a:rPr lang="de-DE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use </a:t>
            </a: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case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Standort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Ladeleistung</a:t>
            </a:r>
            <a:endParaRPr lang="de-DE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49" y="4221088"/>
            <a:ext cx="2916000" cy="2552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7" y="3861048"/>
            <a:ext cx="2916000" cy="255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049" y="1556792"/>
            <a:ext cx="2916000" cy="2552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7134" y="284352"/>
            <a:ext cx="396044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i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Forschungsfragen:</a:t>
            </a:r>
          </a:p>
          <a:p>
            <a:r>
              <a:rPr lang="de-DE" sz="1400" i="1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Wie müssen ESS dimensioniert werden, um EV-Spitzenlasten abdecken zu können</a:t>
            </a:r>
            <a:r>
              <a:rPr lang="de-DE" sz="1400" i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?</a:t>
            </a:r>
            <a:endParaRPr lang="de-DE" sz="1400" i="1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60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Ergebnisse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Erforderliche ESS-Spezifikationen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1836000"/>
            <a:ext cx="6120000" cy="2210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4170972"/>
            <a:ext cx="6120000" cy="22103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415480" y="2951472"/>
            <a:ext cx="54000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79880" y="2808000"/>
            <a:ext cx="612264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sz="1400" b="0" i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5 kWh</a:t>
            </a: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15480" y="4788000"/>
            <a:ext cx="5400000" cy="0"/>
          </a:xfrm>
          <a:prstGeom prst="line">
            <a:avLst/>
          </a:prstGeom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04000" y="4643984"/>
            <a:ext cx="77620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2D05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 rtl="0" eaLnBrk="1" fontAlgn="base" hangingPunct="1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sz="1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100 kVA</a:t>
            </a:r>
            <a:endParaRPr lang="en-US" sz="1400" b="0" i="1" kern="1200" dirty="0" err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0216" y="1916832"/>
            <a:ext cx="3298799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67 % der EV-Anwendungen benötigen:</a:t>
            </a:r>
            <a:b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</a:b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&lt; 5kWh</a:t>
            </a:r>
            <a:b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</a:b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&lt; 100 kVA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Restliche Anwendungen mit höheren Anforderungen an ESS könnten über modularem Ausbau versorgt werden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Nicht alle EV-Anwendungen für ESS geeignet </a:t>
            </a:r>
            <a:endParaRPr lang="de-DE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40406"/>
              </p:ext>
            </p:extLst>
          </p:nvPr>
        </p:nvGraphicFramePr>
        <p:xfrm>
          <a:off x="8098657" y="4725144"/>
          <a:ext cx="3240358" cy="17068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8219">
                  <a:extLst>
                    <a:ext uri="{9D8B030D-6E8A-4147-A177-3AD203B41FA5}">
                      <a16:colId xmlns:a16="http://schemas.microsoft.com/office/drawing/2014/main" val="2581995170"/>
                    </a:ext>
                  </a:extLst>
                </a:gridCol>
                <a:gridCol w="2942139">
                  <a:extLst>
                    <a:ext uri="{9D8B030D-6E8A-4147-A177-3AD203B41FA5}">
                      <a16:colId xmlns:a16="http://schemas.microsoft.com/office/drawing/2014/main" val="2103483503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EV Use Case</a:t>
                      </a:r>
                      <a:endParaRPr lang="en-US" sz="1050" b="1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9789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Laden an </a:t>
                      </a:r>
                      <a:r>
                        <a:rPr lang="en-US" sz="1400" dirty="0" err="1" smtClean="0">
                          <a:effectLst/>
                        </a:rPr>
                        <a:t>öffentlichen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Parkplätzen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555334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e-</a:t>
                      </a:r>
                      <a:r>
                        <a:rPr lang="en-US" sz="1400" dirty="0" err="1" smtClean="0">
                          <a:effectLst/>
                        </a:rPr>
                        <a:t>carsharing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587473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Schnelllader</a:t>
                      </a:r>
                      <a:r>
                        <a:rPr lang="en-US" sz="1400" dirty="0" smtClean="0">
                          <a:effectLst/>
                        </a:rPr>
                        <a:t> an </a:t>
                      </a:r>
                      <a:r>
                        <a:rPr lang="en-US" sz="1400" dirty="0" err="1" smtClean="0">
                          <a:effectLst/>
                        </a:rPr>
                        <a:t>Autobahnen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3348225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Öffentliches</a:t>
                      </a:r>
                      <a:r>
                        <a:rPr lang="en-US" sz="1400" dirty="0" smtClean="0">
                          <a:effectLst/>
                        </a:rPr>
                        <a:t> Laden in</a:t>
                      </a:r>
                      <a:r>
                        <a:rPr lang="en-US" sz="1400" baseline="0" dirty="0" smtClean="0">
                          <a:effectLst/>
                        </a:rPr>
                        <a:t> EKZ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663807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e-</a:t>
                      </a:r>
                      <a:r>
                        <a:rPr lang="en-US" sz="1400" dirty="0" err="1" smtClean="0">
                          <a:effectLst/>
                        </a:rPr>
                        <a:t>Busse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434265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e-Taxies</a:t>
                      </a:r>
                      <a:endParaRPr kumimoji="0"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73011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e-LKWs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</a:rPr>
                        <a:t>für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Last-Mile</a:t>
                      </a:r>
                      <a:r>
                        <a:rPr lang="en-US" sz="1400" baseline="0" dirty="0" smtClean="0">
                          <a:effectLst/>
                        </a:rPr>
                        <a:t> Delivery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373258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27134" y="284352"/>
            <a:ext cx="396044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i="1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Forschungsfragen:</a:t>
            </a:r>
          </a:p>
          <a:p>
            <a:r>
              <a:rPr lang="de-DE" sz="1400" i="1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Wie müssen ESS dimensioniert werden, um EV-Spitzenlasten abdecken zu können</a:t>
            </a:r>
            <a:r>
              <a:rPr lang="de-DE" sz="1400" i="1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</a:rPr>
              <a:t>?</a:t>
            </a:r>
            <a:endParaRPr lang="de-DE" sz="1400" i="1" dirty="0">
              <a:solidFill>
                <a:srgbClr val="000000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9288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914400"/>
            <a:r>
              <a:rPr lang="de-DE" b="1" dirty="0"/>
              <a:t>E-Busse</a:t>
            </a:r>
            <a:r>
              <a:rPr lang="de-DE" dirty="0"/>
              <a:t> und </a:t>
            </a:r>
            <a:r>
              <a:rPr lang="de-DE" b="1" dirty="0"/>
              <a:t>Schnelllader an EKZ oder Autobahnen </a:t>
            </a:r>
            <a:r>
              <a:rPr lang="de-DE" dirty="0"/>
              <a:t>erlauben die </a:t>
            </a:r>
            <a:r>
              <a:rPr lang="de-DE" b="1" dirty="0"/>
              <a:t>geringsten FESS-Verluste</a:t>
            </a:r>
            <a:r>
              <a:rPr lang="de-DE" dirty="0"/>
              <a:t> aufgrund </a:t>
            </a:r>
            <a:r>
              <a:rPr lang="de-DE" dirty="0" smtClean="0"/>
              <a:t>ihres Ladeverhaltens</a:t>
            </a:r>
            <a:endParaRPr lang="de-DE" dirty="0"/>
          </a:p>
          <a:p>
            <a:pPr defTabSz="914400">
              <a:spcBef>
                <a:spcPts val="1200"/>
              </a:spcBef>
            </a:pPr>
            <a:r>
              <a:rPr lang="de-DE" dirty="0"/>
              <a:t>Vorteile bei E-Busses durch die </a:t>
            </a:r>
            <a:r>
              <a:rPr lang="de-DE" b="1" dirty="0"/>
              <a:t>höchste </a:t>
            </a:r>
            <a:r>
              <a:rPr lang="de-DE" b="1" dirty="0" smtClean="0"/>
              <a:t>Vollzyklenanzahl</a:t>
            </a:r>
            <a:br>
              <a:rPr lang="de-DE" b="1" dirty="0" smtClean="0"/>
            </a:br>
            <a:r>
              <a:rPr lang="de-DE" dirty="0" smtClean="0">
                <a:sym typeface="Wingdings" panose="05000000000000000000" pitchFamily="2" charset="2"/>
              </a:rPr>
              <a:t> erlaubt optimale Auslegung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von Schwungradspeicher!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Ergebnisse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Eignung der untersuchten Use case für </a:t>
            </a:r>
            <a:r>
              <a:rPr lang="de-DE" dirty="0" smtClean="0"/>
              <a:t>Schwungrad ESS-Anwendung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80" y="3906135"/>
            <a:ext cx="3194364" cy="1833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80" y="3528000"/>
            <a:ext cx="3996000" cy="2651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2" y="3528000"/>
            <a:ext cx="3996000" cy="26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75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09538" indent="0">
              <a:spcBef>
                <a:spcPts val="1200"/>
              </a:spcBef>
              <a:buNone/>
            </a:pPr>
            <a:r>
              <a:rPr lang="de-DE" b="1" dirty="0" smtClean="0"/>
              <a:t>Schlussfolgerungen</a:t>
            </a:r>
          </a:p>
          <a:p>
            <a:pPr marL="566738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ESS </a:t>
            </a:r>
            <a:r>
              <a:rPr lang="de-DE" dirty="0"/>
              <a:t>ermöglichen netzschonende Versorgung zukünftiger E-Mobilität mittels kurzzeitiger Spitzenlastabdeckung</a:t>
            </a:r>
          </a:p>
          <a:p>
            <a:pPr marL="566738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Erforderliche Spezifikationen der ESS hängen stark vom EV use case und Ladeleistung ab</a:t>
            </a:r>
          </a:p>
          <a:p>
            <a:pPr marL="566738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Der Großteil zukünftiger Ladebedarfe erlaubt relativ kleine ESS (z.B. 5 kWh und 100 kVA)</a:t>
            </a:r>
          </a:p>
          <a:p>
            <a:pPr marL="566738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/>
              <a:t>Optimale Anwendung von Schwungrad ESS für E-Busse</a:t>
            </a:r>
          </a:p>
          <a:p>
            <a:pPr marL="109537" indent="0">
              <a:buNone/>
            </a:pPr>
            <a:endParaRPr lang="de-DE" dirty="0" smtClean="0"/>
          </a:p>
          <a:p>
            <a:pPr marL="109537" indent="0">
              <a:buNone/>
            </a:pPr>
            <a:r>
              <a:rPr lang="de-DE" b="1" dirty="0" smtClean="0"/>
              <a:t>Ausblick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(Kosten-)Vergleich mit anderen ESS-Technologien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Individueller Vergleich mit Netzausbau</a:t>
            </a:r>
            <a:br>
              <a:rPr lang="de-DE" dirty="0" smtClean="0"/>
            </a:br>
            <a:r>
              <a:rPr lang="de-DE" dirty="0" smtClean="0"/>
              <a:t>(notwendige ESS-Kapazitäten sehr gering)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Schlussfolgerungen und Ausblick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373216"/>
            <a:ext cx="2434736" cy="1050109"/>
          </a:xfrm>
          <a:prstGeom prst="rect">
            <a:avLst/>
          </a:prstGeom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12" y="5373216"/>
            <a:ext cx="1224136" cy="10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5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rlage Präsentation_Deutsch_Format169">
  <a:themeElements>
    <a:clrScheme name="Custom 7">
      <a:dk1>
        <a:srgbClr val="161616"/>
      </a:dk1>
      <a:lt1>
        <a:srgbClr val="FFFFFF"/>
      </a:lt1>
      <a:dk2>
        <a:srgbClr val="323232"/>
      </a:dk2>
      <a:lt2>
        <a:srgbClr val="E3DED1"/>
      </a:lt2>
      <a:accent1>
        <a:srgbClr val="700959"/>
      </a:accent1>
      <a:accent2>
        <a:srgbClr val="4D063D"/>
      </a:accent2>
      <a:accent3>
        <a:srgbClr val="9B528A"/>
      </a:accent3>
      <a:accent4>
        <a:srgbClr val="161616"/>
      </a:accent4>
      <a:accent5>
        <a:srgbClr val="161616"/>
      </a:accent5>
      <a:accent6>
        <a:srgbClr val="757575"/>
      </a:accent6>
      <a:hlink>
        <a:srgbClr val="700959"/>
      </a:hlink>
      <a:folHlink>
        <a:srgbClr val="75757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000000"/>
          </a:solidFill>
          <a:headEnd type="none"/>
          <a:tailEnd type="triangle"/>
        </a:ln>
      </a:spPr>
      <a:bodyPr rot="0" spcFirstLastPara="0" vertOverflow="overflow" horzOverflow="overflow" vert="horz" wrap="square" lIns="9000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indent="0" algn="l" rtl="0" eaLnBrk="1" fontAlgn="base" hangingPunct="1">
          <a:spcBef>
            <a:spcPts val="300"/>
          </a:spcBef>
          <a:spcAft>
            <a:spcPct val="0"/>
          </a:spcAft>
          <a:buFont typeface="Arial" panose="020B0604020202020204" pitchFamily="34" charset="0"/>
          <a:buNone/>
          <a:defRPr sz="1400" b="0" i="1" kern="1200" dirty="0" err="1" smtClean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lumMod val="95000"/>
          </a:schemeClr>
        </a:solidFill>
        <a:ln w="28575">
          <a:solidFill>
            <a:srgbClr val="000000"/>
          </a:solidFill>
        </a:ln>
      </a:spPr>
      <a:bodyPr wrap="square" rtlCol="0">
        <a:spAutoFit/>
      </a:bodyPr>
      <a:lstStyle>
        <a:defPPr>
          <a:defRPr sz="1400" b="0" i="1" kern="1200" dirty="0" smtClean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3B53E8EB-5BCE-44A3-976F-DD07F0264DE7}" vid="{A184B4D7-E737-4BD9-BEA5-32F09E90AF12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Präsentation_Deutsch_Format169</Template>
  <TotalTime>430</TotalTime>
  <Words>485</Words>
  <Application>Microsoft Office PowerPoint</Application>
  <PresentationFormat>Widescreen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ＭＳ Ｐゴシック</vt:lpstr>
      <vt:lpstr>ＭＳ Ｐゴシック</vt:lpstr>
      <vt:lpstr>SimSun</vt:lpstr>
      <vt:lpstr>Aharoni</vt:lpstr>
      <vt:lpstr>Arial</vt:lpstr>
      <vt:lpstr>Arial Narrow</vt:lpstr>
      <vt:lpstr>Arial Unicode MS</vt:lpstr>
      <vt:lpstr>Calibri</vt:lpstr>
      <vt:lpstr>Georgia</vt:lpstr>
      <vt:lpstr>Times New Roman</vt:lpstr>
      <vt:lpstr>Trebuchet MS</vt:lpstr>
      <vt:lpstr>Wingdings</vt:lpstr>
      <vt:lpstr>Wingdings 2</vt:lpstr>
      <vt:lpstr>Vorlage Präsentation_Deutsch_Format169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 Thormann</dc:creator>
  <cp:lastModifiedBy>Bernd Thormann</cp:lastModifiedBy>
  <cp:revision>74</cp:revision>
  <cp:lastPrinted>1601-01-01T00:00:00Z</cp:lastPrinted>
  <dcterms:created xsi:type="dcterms:W3CDTF">2021-08-04T07:05:44Z</dcterms:created>
  <dcterms:modified xsi:type="dcterms:W3CDTF">2021-09-06T07:21:17Z</dcterms:modified>
</cp:coreProperties>
</file>