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9" r:id="rId5"/>
  </p:sldMasterIdLst>
  <p:notesMasterIdLst>
    <p:notesMasterId r:id="rId24"/>
  </p:notesMasterIdLst>
  <p:sldIdLst>
    <p:sldId id="256" r:id="rId6"/>
    <p:sldId id="293" r:id="rId7"/>
    <p:sldId id="315" r:id="rId8"/>
    <p:sldId id="307" r:id="rId9"/>
    <p:sldId id="296" r:id="rId10"/>
    <p:sldId id="297" r:id="rId11"/>
    <p:sldId id="300" r:id="rId12"/>
    <p:sldId id="301" r:id="rId13"/>
    <p:sldId id="302" r:id="rId14"/>
    <p:sldId id="309" r:id="rId15"/>
    <p:sldId id="311" r:id="rId16"/>
    <p:sldId id="312" r:id="rId17"/>
    <p:sldId id="313" r:id="rId18"/>
    <p:sldId id="310" r:id="rId19"/>
    <p:sldId id="305" r:id="rId20"/>
    <p:sldId id="316" r:id="rId21"/>
    <p:sldId id="306" r:id="rId22"/>
    <p:sldId id="291" r:id="rId23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2F6F8"/>
    <a:srgbClr val="DEE7EC"/>
    <a:srgbClr val="6DA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04" autoAdjust="0"/>
    <p:restoredTop sz="96985" autoAdjust="0"/>
  </p:normalViewPr>
  <p:slideViewPr>
    <p:cSldViewPr snapToGrid="0" showGuides="1">
      <p:cViewPr varScale="1">
        <p:scale>
          <a:sx n="80" d="100"/>
          <a:sy n="80" d="100"/>
        </p:scale>
        <p:origin x="768" y="45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F29A9-5DED-41A0-B41B-11FE3925CA09}" type="datetimeFigureOut">
              <a:rPr lang="de-AT" smtClean="0"/>
              <a:t>08.09.2021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D10BC-BF54-4C0C-A2AB-20DAA342C89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9888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TU-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43042" y="1912920"/>
            <a:ext cx="6143668" cy="941783"/>
          </a:xfrm>
          <a:prstGeom prst="rect">
            <a:avLst/>
          </a:prstGeom>
        </p:spPr>
        <p:txBody>
          <a:bodyPr/>
          <a:lstStyle>
            <a:lvl1pPr algn="ctr">
              <a:defRPr sz="2400" b="0" baseline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43042" y="3091646"/>
            <a:ext cx="6215106" cy="69652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/>
              <a:t>Formatvorlage des Untertitelmasters durch Klicken bearbeiten</a:t>
            </a:r>
          </a:p>
        </p:txBody>
      </p:sp>
      <p:sp>
        <p:nvSpPr>
          <p:cNvPr id="4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43064" y="4500563"/>
            <a:ext cx="4376737" cy="540544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247984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2151993" y="1921830"/>
            <a:ext cx="63377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AT" sz="1800" b="1" cap="small" baseline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Georg Lettner</a:t>
            </a:r>
          </a:p>
          <a:p>
            <a:pPr algn="r"/>
            <a:endParaRPr lang="de-AT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de-AT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Technische</a:t>
            </a:r>
            <a:r>
              <a:rPr lang="de-AT" sz="1600" baseline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Universität</a:t>
            </a:r>
            <a:r>
              <a:rPr lang="de-AT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Wien</a:t>
            </a:r>
          </a:p>
          <a:p>
            <a:pPr algn="r"/>
            <a:r>
              <a:rPr lang="de-AT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für Energiesysteme und Elektrische Antriebe</a:t>
            </a:r>
          </a:p>
          <a:p>
            <a:pPr algn="r"/>
            <a:r>
              <a:rPr lang="de-AT" sz="160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de-AT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Economics Group – EEG</a:t>
            </a:r>
          </a:p>
          <a:p>
            <a:pPr algn="r"/>
            <a:r>
              <a:rPr lang="de-AT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de-AT" sz="120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Gußhausstraße</a:t>
            </a:r>
            <a:r>
              <a:rPr lang="de-AT" sz="12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25-29 / E370-3</a:t>
            </a:r>
          </a:p>
          <a:p>
            <a:pPr algn="r"/>
            <a:r>
              <a:rPr lang="de-AT" sz="12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1040 Wien, Österreich</a:t>
            </a:r>
          </a:p>
          <a:p>
            <a:pPr algn="r"/>
            <a:endParaRPr lang="de-AT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de-AT" sz="12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[T]  +43 1 58801 370 376</a:t>
            </a:r>
          </a:p>
          <a:p>
            <a:pPr algn="r"/>
            <a:r>
              <a:rPr lang="de-AT" sz="12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[E]  lettner@eeg.tuwien.ac.at</a:t>
            </a:r>
          </a:p>
          <a:p>
            <a:pPr algn="r"/>
            <a:r>
              <a:rPr lang="de-AT" sz="12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[W] www.eeg.tuwien.ac.at</a:t>
            </a:r>
          </a:p>
          <a:p>
            <a:endParaRPr lang="de-AT" sz="1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3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_header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80393" y="1"/>
            <a:ext cx="7110248" cy="632591"/>
          </a:xfrm>
          <a:prstGeom prst="rect">
            <a:avLst/>
          </a:prstGeom>
        </p:spPr>
        <p:txBody>
          <a:bodyPr anchor="ctr"/>
          <a:lstStyle>
            <a:lvl1pPr>
              <a:defRPr sz="20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19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eader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17" y="928195"/>
            <a:ext cx="8245366" cy="3828501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80393" y="1"/>
            <a:ext cx="7110248" cy="632591"/>
          </a:xfrm>
          <a:prstGeom prst="rect">
            <a:avLst/>
          </a:prstGeom>
        </p:spPr>
        <p:txBody>
          <a:bodyPr anchor="ctr"/>
          <a:lstStyle>
            <a:lvl1pPr>
              <a:defRPr sz="20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07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header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49317" y="928195"/>
            <a:ext cx="3960000" cy="3828501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idx="10"/>
          </p:nvPr>
        </p:nvSpPr>
        <p:spPr>
          <a:xfrm>
            <a:off x="4721772" y="928195"/>
            <a:ext cx="3960000" cy="3828501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085850" indent="-17145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543050" indent="-17145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80393" y="1"/>
            <a:ext cx="7110248" cy="632591"/>
          </a:xfrm>
          <a:prstGeom prst="rect">
            <a:avLst/>
          </a:prstGeom>
        </p:spPr>
        <p:txBody>
          <a:bodyPr anchor="ctr"/>
          <a:lstStyle>
            <a:lvl1pPr>
              <a:defRPr sz="20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534E71F-1936-4862-92C2-D7688A634AB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80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_header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49317" y="928195"/>
            <a:ext cx="3960000" cy="189000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idx="10"/>
          </p:nvPr>
        </p:nvSpPr>
        <p:spPr>
          <a:xfrm>
            <a:off x="4721772" y="928195"/>
            <a:ext cx="3960000" cy="189000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1"/>
          </p:nvPr>
        </p:nvSpPr>
        <p:spPr>
          <a:xfrm>
            <a:off x="449317" y="2879178"/>
            <a:ext cx="3960000" cy="189000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2"/>
          </p:nvPr>
        </p:nvSpPr>
        <p:spPr>
          <a:xfrm>
            <a:off x="4721772" y="2879178"/>
            <a:ext cx="3960000" cy="189000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80393" y="1"/>
            <a:ext cx="7110248" cy="632591"/>
          </a:xfrm>
          <a:prstGeom prst="rect">
            <a:avLst/>
          </a:prstGeom>
        </p:spPr>
        <p:txBody>
          <a:bodyPr anchor="ctr"/>
          <a:lstStyle>
            <a:lvl1pPr>
              <a:defRPr sz="20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12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07164E7-F2DA-43B8-AA6E-73083C71F5BF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13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35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_header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/>
          <p:cNvSpPr>
            <a:spLocks noGrp="1"/>
          </p:cNvSpPr>
          <p:nvPr>
            <p:ph idx="11"/>
          </p:nvPr>
        </p:nvSpPr>
        <p:spPr>
          <a:xfrm>
            <a:off x="449317" y="851337"/>
            <a:ext cx="3960000" cy="28969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Pct val="120000"/>
              <a:buFont typeface="Wingdings" panose="05000000000000000000" pitchFamily="2" charset="2"/>
              <a:buNone/>
              <a:defRPr sz="16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  <a:lvl2pPr marL="457200" indent="0">
              <a:buClr>
                <a:srgbClr val="006699"/>
              </a:buClr>
              <a:buSzPct val="110000"/>
              <a:buFont typeface="Wingdings" panose="05000000000000000000" pitchFamily="2" charset="2"/>
              <a:buNone/>
              <a:defRPr sz="1800">
                <a:latin typeface="+mn-lt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600">
                <a:latin typeface="+mn-lt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400">
                <a:latin typeface="+mn-lt"/>
                <a:cs typeface="Arial" pitchFamily="34" charset="0"/>
              </a:defRPr>
            </a:lvl4pPr>
          </a:lstStyle>
          <a:p>
            <a:pPr lvl="0"/>
            <a:endParaRPr lang="de-AT" noProof="0" dirty="0"/>
          </a:p>
        </p:txBody>
      </p:sp>
      <p:sp>
        <p:nvSpPr>
          <p:cNvPr id="11" name="Inhaltsplatzhalter 2"/>
          <p:cNvSpPr>
            <a:spLocks noGrp="1"/>
          </p:cNvSpPr>
          <p:nvPr>
            <p:ph idx="12"/>
          </p:nvPr>
        </p:nvSpPr>
        <p:spPr>
          <a:xfrm>
            <a:off x="4682359" y="851337"/>
            <a:ext cx="3960000" cy="28969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Pct val="120000"/>
              <a:buFont typeface="Wingdings" panose="05000000000000000000" pitchFamily="2" charset="2"/>
              <a:buNone/>
              <a:defRPr sz="16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  <a:lvl2pPr marL="457200" indent="0">
              <a:buClr>
                <a:srgbClr val="006699"/>
              </a:buClr>
              <a:buSzPct val="110000"/>
              <a:buFont typeface="Wingdings" panose="05000000000000000000" pitchFamily="2" charset="2"/>
              <a:buNone/>
              <a:defRPr sz="1800">
                <a:latin typeface="+mn-lt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600">
                <a:latin typeface="+mn-lt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400">
                <a:latin typeface="+mn-lt"/>
                <a:cs typeface="Arial" pitchFamily="34" charset="0"/>
              </a:defRPr>
            </a:lvl4pPr>
          </a:lstStyle>
          <a:p>
            <a:pPr lvl="0"/>
            <a:endParaRPr lang="de-AT" noProof="0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49317" y="1241534"/>
            <a:ext cx="3960000" cy="3515162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3"/>
          </p:nvPr>
        </p:nvSpPr>
        <p:spPr>
          <a:xfrm>
            <a:off x="4690241" y="1247446"/>
            <a:ext cx="3960000" cy="3509249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itchFamily="34" charset="0"/>
              </a:defRPr>
            </a:lvl1pPr>
            <a:lvl2pPr marL="742950" indent="-285750"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itchFamily="34" charset="0"/>
              </a:defRPr>
            </a:lvl2pPr>
            <a:lvl3pPr marL="1143000" indent="-228600"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itchFamily="34" charset="0"/>
              </a:defRPr>
            </a:lvl3pPr>
            <a:lvl4pPr marL="1600200" indent="-228600"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de-AT" noProof="0" dirty="0"/>
              <a:t>Textmasterformat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780393" y="1"/>
            <a:ext cx="7110248" cy="632591"/>
          </a:xfrm>
          <a:prstGeom prst="rect">
            <a:avLst/>
          </a:prstGeom>
        </p:spPr>
        <p:txBody>
          <a:bodyPr anchor="ctr"/>
          <a:lstStyle>
            <a:lvl1pPr>
              <a:defRPr sz="2000" b="1">
                <a:solidFill>
                  <a:srgbClr val="006699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de-AT" noProof="0" dirty="0"/>
              <a:t>Titelmasterformat durch Klicken bearbeiten</a:t>
            </a:r>
          </a:p>
        </p:txBody>
      </p:sp>
      <p:sp>
        <p:nvSpPr>
          <p:cNvPr id="8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0C3F82C-2D3B-463F-BF90-9F2D4A680313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10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56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7" descr="TU_rendering.t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Gruppieren 14"/>
          <p:cNvGrpSpPr>
            <a:grpSpLocks/>
          </p:cNvGrpSpPr>
          <p:nvPr/>
        </p:nvGrpSpPr>
        <p:grpSpPr bwMode="auto">
          <a:xfrm>
            <a:off x="0" y="1557337"/>
            <a:ext cx="8642350" cy="3586163"/>
            <a:chOff x="0" y="2076528"/>
            <a:chExt cx="8642400" cy="4781472"/>
          </a:xfrm>
        </p:grpSpPr>
        <p:sp>
          <p:nvSpPr>
            <p:cNvPr id="1029" name="Rectangle 12"/>
            <p:cNvSpPr>
              <a:spLocks noChangeArrowheads="1"/>
            </p:cNvSpPr>
            <p:nvPr/>
          </p:nvSpPr>
          <p:spPr bwMode="auto">
            <a:xfrm>
              <a:off x="0" y="2076528"/>
              <a:ext cx="8143922" cy="4781472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sp>
          <p:nvSpPr>
            <p:cNvPr id="1030" name="Oval 10"/>
            <p:cNvSpPr>
              <a:spLocks noChangeArrowheads="1"/>
            </p:cNvSpPr>
            <p:nvPr/>
          </p:nvSpPr>
          <p:spPr bwMode="auto">
            <a:xfrm>
              <a:off x="7627982" y="2076528"/>
              <a:ext cx="1012831" cy="1012808"/>
            </a:xfrm>
            <a:prstGeom prst="ellipse">
              <a:avLst/>
            </a:prstGeom>
            <a:solidFill>
              <a:srgbClr val="00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  <p:sp>
          <p:nvSpPr>
            <p:cNvPr id="1031" name="Rectangle 15"/>
            <p:cNvSpPr>
              <a:spLocks noChangeArrowheads="1"/>
            </p:cNvSpPr>
            <p:nvPr/>
          </p:nvSpPr>
          <p:spPr bwMode="auto">
            <a:xfrm>
              <a:off x="4895878" y="2571820"/>
              <a:ext cx="3746522" cy="428618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de-DE" altLang="de-DE"/>
            </a:p>
          </p:txBody>
        </p:sp>
      </p:grpSp>
      <p:pic>
        <p:nvPicPr>
          <p:cNvPr id="1028" name="Grafik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1" y="161924"/>
            <a:ext cx="2403533" cy="1056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\\Server.eeg.tuwien.ac.at\Kopierordner\Personen\Sabine\EEA Angebot Gustav\EC-financing tender (08-2009)\inputs EEG\EEG_logo (Organisational Unit at TU Wien)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96" y="350907"/>
            <a:ext cx="997178" cy="72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26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2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EE7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" b="6881"/>
          <a:stretch/>
        </p:blipFill>
        <p:spPr bwMode="auto">
          <a:xfrm>
            <a:off x="0" y="583449"/>
            <a:ext cx="8745976" cy="456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Grafik 12" descr="TU_Logo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21" y="150799"/>
            <a:ext cx="394874" cy="39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\\Server.eeg.tuwien.ac.at\Kopierordner\Personen\Sabine\EEA Angebot Gustav\EC-financing tender (08-2009)\inputs EEG\EEG_logo (Organisational Unit at TU Wien).pn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254" y="94931"/>
            <a:ext cx="723390" cy="528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8C63AC-7A54-4A1B-A41B-147F0050155C}" type="datetime1">
              <a:rPr lang="de-AT" noProof="0" smtClean="0"/>
              <a:t>08.09.2021</a:t>
            </a:fld>
            <a:endParaRPr lang="de-AT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7010400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DB7859-F98F-40D9-BBB4-4706133C68A9}" type="slidenum">
              <a:rPr lang="de-AT" noProof="0" smtClean="0"/>
              <a:pPr/>
              <a:t>‹Nr.›</a:t>
            </a:fld>
            <a:endParaRPr lang="de-AT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71595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76" r:id="rId3"/>
    <p:sldLayoutId id="2147483677" r:id="rId4"/>
    <p:sldLayoutId id="2147483678" r:id="rId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1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Symbol" pitchFamily="18" charset="2"/>
        <a:buChar char="-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hyperlink" Target="https://greenenergylab.at/projects/hybrid-lsc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66" y="1793665"/>
            <a:ext cx="6143668" cy="941783"/>
          </a:xfrm>
        </p:spPr>
        <p:txBody>
          <a:bodyPr/>
          <a:lstStyle/>
          <a:p>
            <a:r>
              <a:rPr lang="en-GB" sz="3200" dirty="0"/>
              <a:t>Integration of Sustainable Water- and Waste Management into Energy Communities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64447" y="3804042"/>
            <a:ext cx="6215106" cy="696521"/>
          </a:xfrm>
        </p:spPr>
        <p:txBody>
          <a:bodyPr/>
          <a:lstStyle/>
          <a:p>
            <a:pPr algn="ctr"/>
            <a:r>
              <a:rPr lang="en-GB" dirty="0"/>
              <a:t>Matthias Maldet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7632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F7FFF29-33AA-4AD7-8AF8-516856889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Lineares Optimierungsproblem</a:t>
            </a:r>
          </a:p>
          <a:p>
            <a:pPr>
              <a:lnSpc>
                <a:spcPct val="250000"/>
              </a:lnSpc>
            </a:pPr>
            <a:r>
              <a:rPr lang="de-DE" dirty="0"/>
              <a:t>Ermittlung der Energieflüsse zwischen den Sektoren</a:t>
            </a:r>
          </a:p>
          <a:p>
            <a:pPr>
              <a:lnSpc>
                <a:spcPct val="250000"/>
              </a:lnSpc>
            </a:pPr>
            <a:r>
              <a:rPr lang="de-DE" dirty="0"/>
              <a:t>Kostenminimierung</a:t>
            </a:r>
          </a:p>
          <a:p>
            <a:pPr lvl="1">
              <a:lnSpc>
                <a:spcPct val="250000"/>
              </a:lnSpc>
            </a:pPr>
            <a:r>
              <a:rPr lang="de-DE" dirty="0"/>
              <a:t>Prozesskosten für Umwandlungstechnologien</a:t>
            </a:r>
          </a:p>
          <a:p>
            <a:pPr lvl="1">
              <a:lnSpc>
                <a:spcPct val="250000"/>
              </a:lnSpc>
            </a:pPr>
            <a:r>
              <a:rPr lang="de-DE" dirty="0"/>
              <a:t>Bezugskosten</a:t>
            </a:r>
          </a:p>
          <a:p>
            <a:pPr>
              <a:lnSpc>
                <a:spcPct val="250000"/>
              </a:lnSpc>
            </a:pPr>
            <a:r>
              <a:rPr lang="de-DE" dirty="0"/>
              <a:t>Energiegemeinschaften: Aggregierung und Optimierung über Gemeinschaft</a:t>
            </a:r>
          </a:p>
          <a:p>
            <a:pPr lvl="1"/>
            <a:endParaRPr lang="de-DE" dirty="0"/>
          </a:p>
          <a:p>
            <a:pPr lvl="1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1365E98-90A7-425E-AC23-7139368E8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Modell Methodik – Zielfunktion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A08BD1-B419-4DDE-A42C-676745CDE2E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EA4BEB8-FA0A-41E4-8670-32148FE96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70520A-CA4F-4FC3-9776-D0BB7DC2A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03EB6C6-A74E-4028-81EC-AD25791AA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212" y="2161963"/>
            <a:ext cx="3518724" cy="57543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4D7D213E-1054-42FE-9527-22E1F44D9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326648"/>
            <a:ext cx="3089835" cy="579074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6849025-71EB-49DE-B14F-042027769E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7671" y="3378291"/>
            <a:ext cx="2432966" cy="583912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09655A3F-5C32-4004-A771-AECD12ECDA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1875" y="2768706"/>
            <a:ext cx="2720059" cy="57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74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9903BF6-AD38-4CDE-9565-52AE0923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de-DE" dirty="0"/>
              <a:t>Energienachfrage für alle Sektoren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Elektrizität, Wärme, Gas, Kühlung</a:t>
            </a:r>
          </a:p>
          <a:p>
            <a:pPr>
              <a:lnSpc>
                <a:spcPct val="200000"/>
              </a:lnSpc>
            </a:pPr>
            <a:r>
              <a:rPr lang="de-DE" dirty="0"/>
              <a:t>Wasser und Wasserstoff als Volumen</a:t>
            </a:r>
          </a:p>
          <a:p>
            <a:pPr>
              <a:lnSpc>
                <a:spcPct val="250000"/>
              </a:lnSpc>
            </a:pPr>
            <a:r>
              <a:rPr lang="de-DE" dirty="0"/>
              <a:t>Abfall als Masse</a:t>
            </a:r>
          </a:p>
          <a:p>
            <a:pPr>
              <a:lnSpc>
                <a:spcPct val="250000"/>
              </a:lnSpc>
            </a:pPr>
            <a:r>
              <a:rPr lang="de-DE" dirty="0"/>
              <a:t>Transportnachfrage als Distanz</a:t>
            </a:r>
          </a:p>
          <a:p>
            <a:pPr>
              <a:lnSpc>
                <a:spcPct val="250000"/>
              </a:lnSpc>
            </a:pPr>
            <a:r>
              <a:rPr lang="de-DE" dirty="0"/>
              <a:t>Erzeugungsprofi der PV Anlage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E913E16-35E5-48B1-9A11-17A22EFD6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</a:t>
            </a:r>
            <a:r>
              <a:rPr lang="en-GB" dirty="0" err="1"/>
              <a:t>Methodik</a:t>
            </a:r>
            <a:r>
              <a:rPr lang="en-GB" dirty="0"/>
              <a:t> – </a:t>
            </a:r>
            <a:r>
              <a:rPr lang="en-GB" dirty="0" err="1"/>
              <a:t>Vordefinierte</a:t>
            </a:r>
            <a:r>
              <a:rPr lang="en-GB" dirty="0"/>
              <a:t> Parameter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FF8B71-2376-4A48-A9CB-A5997138FC6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AFC967-115C-41CF-A65D-636F8FA2D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7D73F3-7994-4BA8-91C8-EEE702366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6782AD2-9319-4167-AC16-A717E1E7E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750" y="1186631"/>
            <a:ext cx="2176462" cy="55721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DDF093A-7F64-4B1B-81D1-B1AF7FD55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750" y="2014538"/>
            <a:ext cx="2947497" cy="55721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53A05B4-1387-4EA6-962B-8229230E35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9750" y="2684711"/>
            <a:ext cx="2434662" cy="55903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B162EAC-D183-4A0B-A206-D66C427D16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9237" y="3938450"/>
            <a:ext cx="2742175" cy="553709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42AF853-E3EA-4FF2-AF8C-640EE7D788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724" y="3356704"/>
            <a:ext cx="2176463" cy="55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169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61F8A05-AEE3-4EFB-BF8D-D608ADA7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de-DE" dirty="0"/>
              <a:t>Umwandlungstechnologie-Parameter</a:t>
            </a:r>
          </a:p>
          <a:p>
            <a:pPr>
              <a:lnSpc>
                <a:spcPct val="250000"/>
              </a:lnSpc>
            </a:pPr>
            <a:r>
              <a:rPr lang="de-DE" dirty="0"/>
              <a:t>O&amp;M Kosten: 	</a:t>
            </a:r>
          </a:p>
          <a:p>
            <a:pPr>
              <a:lnSpc>
                <a:spcPct val="250000"/>
              </a:lnSpc>
            </a:pPr>
            <a:r>
              <a:rPr lang="de-DE" dirty="0"/>
              <a:t>Maximale Leistung, Volumen- und Massenströme, Reichweite:	</a:t>
            </a:r>
          </a:p>
          <a:p>
            <a:pPr>
              <a:lnSpc>
                <a:spcPct val="250000"/>
              </a:lnSpc>
            </a:pPr>
            <a:r>
              <a:rPr lang="de-DE" dirty="0"/>
              <a:t>Umwandlungsfaktoren/Effizienzen</a:t>
            </a:r>
          </a:p>
          <a:p>
            <a:pPr lvl="1">
              <a:lnSpc>
                <a:spcPct val="250000"/>
              </a:lnSpc>
            </a:pPr>
            <a:r>
              <a:rPr lang="de-DE" dirty="0"/>
              <a:t>Faktor: einheitenbehaftet</a:t>
            </a:r>
          </a:p>
          <a:p>
            <a:pPr lvl="1">
              <a:lnSpc>
                <a:spcPct val="250000"/>
              </a:lnSpc>
            </a:pPr>
            <a:r>
              <a:rPr lang="de-DE" dirty="0"/>
              <a:t>Effizienzen: Energie zu Energie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B26340D-13BC-48B8-A4B1-0AF91F132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Model Methodik – Vordefinierte Parameter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F9D86E-BA85-4FAD-971C-EC7842951B0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3BFE17-C87A-4AC9-BC45-241959A84D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7F5795-AAC7-4802-A5A1-64875FEAF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7880C00-10BD-43D8-AAEC-7A04F17F5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879" y="3929965"/>
            <a:ext cx="1811220" cy="58689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8A57CAC-D4C7-45A4-8C4B-B1CCBFA87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149" y="3117153"/>
            <a:ext cx="3140501" cy="58260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6986C22-866F-444E-8270-EDFB478B0C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729" y="1727416"/>
            <a:ext cx="1750458" cy="59051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29C6B4D-B817-4084-8B30-8D38FECA87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8233" y="2445394"/>
            <a:ext cx="2213744" cy="54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56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0C2184A-67E9-4CC6-BE90-E6E89D69E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de-DE" dirty="0"/>
              <a:t>Technologie Beschränkungen</a:t>
            </a:r>
          </a:p>
          <a:p>
            <a:pPr>
              <a:lnSpc>
                <a:spcPct val="250000"/>
              </a:lnSpc>
            </a:pPr>
            <a:r>
              <a:rPr lang="de-DE" dirty="0"/>
              <a:t>Maximale Leistung</a:t>
            </a:r>
          </a:p>
          <a:p>
            <a:pPr>
              <a:lnSpc>
                <a:spcPct val="250000"/>
              </a:lnSpc>
            </a:pPr>
            <a:r>
              <a:rPr lang="de-DE" dirty="0"/>
              <a:t>Maximale Massenverarbeitung</a:t>
            </a:r>
          </a:p>
          <a:p>
            <a:pPr>
              <a:lnSpc>
                <a:spcPct val="250000"/>
              </a:lnSpc>
            </a:pPr>
            <a:r>
              <a:rPr lang="de-DE" dirty="0"/>
              <a:t>Maximaler Volumenstrom</a:t>
            </a:r>
          </a:p>
          <a:p>
            <a:pPr>
              <a:lnSpc>
                <a:spcPct val="250000"/>
              </a:lnSpc>
            </a:pPr>
            <a:r>
              <a:rPr lang="de-DE" dirty="0"/>
              <a:t>Maximale Distanz</a:t>
            </a:r>
            <a:endParaRPr lang="de-AT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7EEA894-B82B-4B45-A882-0472B6F2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Model Methodik - Nebenbedingungen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751515-3E43-439E-A76F-061E2F045A2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5A29720-A4F6-436E-B2E0-C35CBD388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2CCFEC-1BCE-40F7-BB9C-A9856263A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3F85C12-1A14-4D6B-BF3D-DF49A7045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7" y="1616962"/>
            <a:ext cx="2522156" cy="71811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D105909D-D802-4221-B1C1-18EB53980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016" y="3023843"/>
            <a:ext cx="2584119" cy="71880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A4B82C3-8AA9-43F3-B26E-C00DBA25B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1016" y="2271622"/>
            <a:ext cx="2584119" cy="71499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5B1A033-7818-439C-805A-E4D5D15D35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928195"/>
            <a:ext cx="2426413" cy="720419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E316F6C-8D15-49A3-AFC7-2A8058DD7B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97" y="3777537"/>
            <a:ext cx="1396447" cy="52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1225257-D0B8-4601-9B0A-91FB9498F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de-DE" dirty="0"/>
              <a:t>Energieerhaltungssatz</a:t>
            </a:r>
          </a:p>
          <a:p>
            <a:pPr>
              <a:lnSpc>
                <a:spcPct val="200000"/>
              </a:lnSpc>
            </a:pPr>
            <a:r>
              <a:rPr lang="de-DE" dirty="0"/>
              <a:t>Für jeden Energiesektor</a:t>
            </a:r>
          </a:p>
          <a:p>
            <a:pPr>
              <a:lnSpc>
                <a:spcPct val="200000"/>
              </a:lnSpc>
            </a:pPr>
            <a:r>
              <a:rPr lang="de-DE" dirty="0"/>
              <a:t>Wasser und Wasserstoff: Volumenbilanz</a:t>
            </a:r>
          </a:p>
          <a:p>
            <a:pPr>
              <a:lnSpc>
                <a:spcPct val="200000"/>
              </a:lnSpc>
            </a:pPr>
            <a:r>
              <a:rPr lang="de-DE" dirty="0"/>
              <a:t>Abfall: Massenbilanz</a:t>
            </a:r>
          </a:p>
          <a:p>
            <a:pPr>
              <a:lnSpc>
                <a:spcPct val="200000"/>
              </a:lnSpc>
            </a:pPr>
            <a:r>
              <a:rPr lang="de-DE" dirty="0"/>
              <a:t>Transport: Distanz abdecken</a:t>
            </a:r>
          </a:p>
          <a:p>
            <a:endParaRPr lang="de-DE" dirty="0"/>
          </a:p>
          <a:p>
            <a:endParaRPr lang="de-DE" dirty="0"/>
          </a:p>
          <a:p>
            <a:endParaRPr lang="de-AT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783174-2F07-49DD-BAAE-46A699173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Model Methodik - Nebenbedingungen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6CAFC9-D278-428F-9187-C31D8F5D1E3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01A09B5-92AE-4145-8312-4E8EA14FD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B0D0E8-A7B0-4CCD-8689-7331D6DF2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6667E92-9CD0-4A74-A638-4AF276C27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303" y="3906304"/>
            <a:ext cx="4972427" cy="61800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CED30EC-042A-4A07-BC8D-31FFC6C86E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758" y="1199388"/>
            <a:ext cx="3424763" cy="232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9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094FD350-EE53-4BF4-A0C9-107EB020B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de-AT" dirty="0"/>
              <a:t>Management für nachhaltige Abfall- und Wasserbehandlung</a:t>
            </a:r>
          </a:p>
          <a:p>
            <a:pPr>
              <a:lnSpc>
                <a:spcPct val="200000"/>
              </a:lnSpc>
            </a:pPr>
            <a:r>
              <a:rPr lang="de-DE" dirty="0"/>
              <a:t>Soziale und monetäre Anreize für Implementierung</a:t>
            </a:r>
            <a:endParaRPr lang="en-GB" dirty="0"/>
          </a:p>
          <a:p>
            <a:pPr>
              <a:lnSpc>
                <a:spcPct val="200000"/>
              </a:lnSpc>
            </a:pPr>
            <a:r>
              <a:rPr lang="de-AT" dirty="0"/>
              <a:t>Gemeinsame Anwendung in Energiegemeinschaften</a:t>
            </a:r>
          </a:p>
          <a:p>
            <a:pPr>
              <a:lnSpc>
                <a:spcPct val="200000"/>
              </a:lnSpc>
            </a:pPr>
            <a:r>
              <a:rPr lang="de-AT" dirty="0"/>
              <a:t>Energierückgewinnung aus Abfall und Abwasser</a:t>
            </a:r>
          </a:p>
          <a:p>
            <a:pPr>
              <a:lnSpc>
                <a:spcPct val="200000"/>
              </a:lnSpc>
            </a:pPr>
            <a:r>
              <a:rPr lang="de-DE" dirty="0"/>
              <a:t>Implementierung in </a:t>
            </a:r>
            <a:r>
              <a:rPr lang="de-DE" dirty="0" err="1"/>
              <a:t>Sektorkopplungskonzepten</a:t>
            </a:r>
            <a:endParaRPr lang="en-GB" dirty="0"/>
          </a:p>
          <a:p>
            <a:pPr>
              <a:lnSpc>
                <a:spcPct val="200000"/>
              </a:lnSpc>
            </a:pPr>
            <a:r>
              <a:rPr lang="de-DE" dirty="0"/>
              <a:t>Modellentwicklung für zukünftige Forschung</a:t>
            </a:r>
          </a:p>
          <a:p>
            <a:pPr>
              <a:lnSpc>
                <a:spcPct val="200000"/>
              </a:lnSpc>
            </a:pPr>
            <a:r>
              <a:rPr lang="de-DE" dirty="0">
                <a:sym typeface="Wingdings" panose="05000000000000000000" pitchFamily="2" charset="2"/>
              </a:rPr>
              <a:t> nicht vernachlässigbar in zukünftigen Energiesystem Betrachtungen</a:t>
            </a:r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97422DB-935A-475D-9B1E-F7906E4F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E29E1A-4900-4A04-9648-BAE1D5D2EDC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6B8C82A-B0B8-4D46-848E-86CB4D92D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C9BEF2-2A3B-45A4-8DA5-A302B0F1F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395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2F77B4B-D232-4504-8B2D-4306F1047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Bewusstsein für die Bedeutung der Abfall- und Wasserbewirtschaftung schaffen</a:t>
            </a:r>
          </a:p>
          <a:p>
            <a:pPr>
              <a:lnSpc>
                <a:spcPct val="150000"/>
              </a:lnSpc>
            </a:pPr>
            <a:r>
              <a:rPr lang="de-DE" dirty="0"/>
              <a:t>Steigende Anzahl an berücksichtigten Sektoren erhöht Komplexität</a:t>
            </a:r>
          </a:p>
          <a:p>
            <a:pPr lvl="1">
              <a:lnSpc>
                <a:spcPct val="150000"/>
              </a:lnSpc>
            </a:pPr>
            <a:r>
              <a:rPr lang="de-DE" dirty="0" err="1"/>
              <a:t>Sektorkopplungsmodelle</a:t>
            </a:r>
            <a:r>
              <a:rPr lang="de-DE" dirty="0"/>
              <a:t> werden umfangreicher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Große Mengen an Daten notwendig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Lange Rechenzeiten </a:t>
            </a:r>
            <a:r>
              <a:rPr lang="de-DE" dirty="0">
                <a:sym typeface="Wingdings" panose="05000000000000000000" pitchFamily="2" charset="2"/>
              </a:rPr>
              <a:t> keine detaillierte Beschreibung der Umwandlungstechnologien</a:t>
            </a:r>
            <a:endParaRPr lang="de-DE" dirty="0"/>
          </a:p>
          <a:p>
            <a:pPr>
              <a:lnSpc>
                <a:spcPct val="150000"/>
              </a:lnSpc>
            </a:pPr>
            <a:r>
              <a:rPr lang="de-DE" dirty="0"/>
              <a:t>Innovative Technologien notwendig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Teilweise nicht vollständig entwickelt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Kapitalintensiv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Investitionskosten müssen gedeckt werden</a:t>
            </a:r>
          </a:p>
          <a:p>
            <a:pPr>
              <a:lnSpc>
                <a:spcPct val="150000"/>
              </a:lnSpc>
            </a:pPr>
            <a:r>
              <a:rPr lang="de-DE" dirty="0"/>
              <a:t>Implementierung von Managementkonzepten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 err="1">
                <a:sym typeface="Wingdings" panose="05000000000000000000" pitchFamily="2" charset="2"/>
              </a:rPr>
              <a:t>alle</a:t>
            </a:r>
            <a:r>
              <a:rPr lang="en-GB" dirty="0">
                <a:sym typeface="Wingdings" panose="05000000000000000000" pitchFamily="2" charset="2"/>
              </a:rPr>
              <a:t> Stakeholder </a:t>
            </a:r>
            <a:r>
              <a:rPr lang="de-DE" dirty="0">
                <a:sym typeface="Wingdings" panose="05000000000000000000" pitchFamily="2" charset="2"/>
              </a:rPr>
              <a:t>involvieren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9325147-313F-4F13-A5E1-7E9A1126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Ausblick und Risiken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12902-1494-4BD0-B30C-EF6EE987D5D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BD87877-388B-47D2-A6B5-F5208BC09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726911-752D-403E-9A8F-8D0D483AC5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8060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E7481CE-8841-452D-AB8F-808A5F12B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de-DE" dirty="0"/>
              <a:t>Die Arbeit wurde im Rahmen des “Hybrid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Sustainable</a:t>
            </a:r>
            <a:r>
              <a:rPr lang="de-DE" dirty="0"/>
              <a:t> Communities” Projekt durchgeführt und wird mit den Mitteln des Klima- und Energiefonds gefördert und wird im Rahmen der RTI-Initiative “Vorzeigeregion Energie” in Green Energie Lab implementiert.</a:t>
            </a:r>
          </a:p>
          <a:p>
            <a:pPr>
              <a:lnSpc>
                <a:spcPct val="200000"/>
              </a:lnSpc>
            </a:pPr>
            <a:r>
              <a:rPr lang="de-AT" dirty="0">
                <a:hlinkClick r:id="rId2"/>
              </a:rPr>
              <a:t>https://greenenergylab.at/projects/hybrid-lsc/</a:t>
            </a:r>
            <a:r>
              <a:rPr lang="de-AT" dirty="0"/>
              <a:t>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85869FD-77BF-42C4-8C5D-8E8C67DCF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Danksagung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73F4FB-691B-4DA6-8F27-BEF6AC9A164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22E2132-4A90-4840-B605-0A634DD31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E696CB-AEF8-4379-9458-BE1290775A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8B584FC-FC9D-413C-8577-EC8F5A4A1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880" y="3523304"/>
            <a:ext cx="1850088" cy="123339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CB759E61-E186-42B8-84B9-578FA8E2F4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17" y="3938416"/>
            <a:ext cx="1371600" cy="40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75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CFEE4-A40E-44C7-9F9E-1E605265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6937" y="1891442"/>
            <a:ext cx="6143668" cy="941783"/>
          </a:xfrm>
        </p:spPr>
        <p:txBody>
          <a:bodyPr/>
          <a:lstStyle/>
          <a:p>
            <a:pPr algn="r"/>
            <a:r>
              <a:rPr lang="de-DE" dirty="0"/>
              <a:t>Matthias Maldet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90ADFB-0C0B-4A1F-B5FD-482040F62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5499" y="2431928"/>
            <a:ext cx="6215106" cy="696521"/>
          </a:xfrm>
        </p:spPr>
        <p:txBody>
          <a:bodyPr/>
          <a:lstStyle/>
          <a:p>
            <a:r>
              <a:rPr lang="de-DE" dirty="0"/>
              <a:t>Technische Universität Wien</a:t>
            </a:r>
          </a:p>
          <a:p>
            <a:r>
              <a:rPr lang="de-DE" dirty="0"/>
              <a:t>Institut für Energiesysteme und Elektrische Antriebe</a:t>
            </a:r>
          </a:p>
          <a:p>
            <a:r>
              <a:rPr lang="de-DE" dirty="0"/>
              <a:t>Energy Economics Group - EEG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C1AB03-9B8F-4564-927C-1F378A5CAE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263868" y="3473658"/>
            <a:ext cx="4376737" cy="540544"/>
          </a:xfrm>
        </p:spPr>
        <p:txBody>
          <a:bodyPr/>
          <a:lstStyle/>
          <a:p>
            <a:pPr algn="r">
              <a:defRPr/>
            </a:pPr>
            <a:r>
              <a:rPr lang="de-DE" sz="1100" noProof="0" dirty="0" err="1"/>
              <a:t>Gußhausstraße</a:t>
            </a:r>
            <a:r>
              <a:rPr lang="de-DE" sz="1100" noProof="0" dirty="0"/>
              <a:t> 25-29 / E370-3</a:t>
            </a:r>
          </a:p>
          <a:p>
            <a:pPr algn="r">
              <a:defRPr/>
            </a:pPr>
            <a:r>
              <a:rPr lang="de-DE" sz="1100" noProof="0" dirty="0"/>
              <a:t>1040 Wien, Österreich</a:t>
            </a:r>
          </a:p>
          <a:p>
            <a:pPr algn="r">
              <a:defRPr/>
            </a:pPr>
            <a:endParaRPr lang="de-DE" sz="1400" noProof="0" dirty="0"/>
          </a:p>
          <a:p>
            <a:pPr algn="r">
              <a:defRPr/>
            </a:pPr>
            <a:endParaRPr lang="de-AT" noProof="0" dirty="0"/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D2E597B7-A4EE-40CC-A85D-07640DA8308F}"/>
              </a:ext>
            </a:extLst>
          </p:cNvPr>
          <p:cNvSpPr txBox="1">
            <a:spLocks/>
          </p:cNvSpPr>
          <p:nvPr/>
        </p:nvSpPr>
        <p:spPr>
          <a:xfrm>
            <a:off x="4263867" y="4135415"/>
            <a:ext cx="4376737" cy="540544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defRPr sz="16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100" dirty="0"/>
              <a:t>(T) +43 1 58801 370 365</a:t>
            </a:r>
          </a:p>
          <a:p>
            <a:pPr algn="r">
              <a:defRPr/>
            </a:pPr>
            <a:r>
              <a:rPr lang="de-DE" sz="1100" dirty="0"/>
              <a:t>(E) maldet@eeg.tuwien.ac.at</a:t>
            </a:r>
          </a:p>
          <a:p>
            <a:pPr algn="r">
              <a:defRPr/>
            </a:pPr>
            <a:r>
              <a:rPr lang="de-DE" sz="1100" dirty="0"/>
              <a:t>(W) www.eeg.tuwien.ac.at</a:t>
            </a:r>
          </a:p>
          <a:p>
            <a:pPr>
              <a:defRPr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9993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9D18424-FCD9-4DC0-BD80-50B017D73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18" y="928195"/>
            <a:ext cx="3835812" cy="382850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Abfall und Wasser bis jetzt kaum in </a:t>
            </a:r>
            <a:r>
              <a:rPr lang="de-DE" dirty="0" err="1"/>
              <a:t>Sektorkopplung</a:t>
            </a:r>
            <a:r>
              <a:rPr lang="de-DE" dirty="0"/>
              <a:t> berücksichtigt</a:t>
            </a:r>
          </a:p>
          <a:p>
            <a:pPr>
              <a:lnSpc>
                <a:spcPct val="150000"/>
              </a:lnSpc>
            </a:pPr>
            <a:r>
              <a:rPr lang="de-DE" dirty="0"/>
              <a:t>Energierückgewinnungs-Potenzial</a:t>
            </a:r>
          </a:p>
          <a:p>
            <a:pPr>
              <a:lnSpc>
                <a:spcPct val="150000"/>
              </a:lnSpc>
            </a:pPr>
            <a:r>
              <a:rPr lang="de-DE" dirty="0"/>
              <a:t>Vorhergehendes Management notwendig</a:t>
            </a:r>
          </a:p>
          <a:p>
            <a:pPr>
              <a:lnSpc>
                <a:spcPct val="150000"/>
              </a:lnSpc>
            </a:pPr>
            <a:r>
              <a:rPr lang="de-DE" dirty="0"/>
              <a:t>Gemeinsame Anwendung in Energiegemeinschaften</a:t>
            </a:r>
          </a:p>
          <a:p>
            <a:pPr>
              <a:lnSpc>
                <a:spcPct val="150000"/>
              </a:lnSpc>
            </a:pPr>
            <a:r>
              <a:rPr lang="de-DE" dirty="0"/>
              <a:t>Entwicklung eines </a:t>
            </a:r>
            <a:r>
              <a:rPr lang="de-DE" dirty="0" err="1"/>
              <a:t>Sektorkopplungs</a:t>
            </a:r>
            <a:r>
              <a:rPr lang="de-DE" dirty="0"/>
              <a:t> Modellkonzepts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1470698-1FB0-4BAA-B144-CADAF3141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Ziele und wesentliche Beiträge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558958-A2B0-4854-9961-A7A70C94095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299CD9-AAD5-4906-AC75-C7B36E38D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DB305E0-469C-4CE3-A20A-FD37B8E4D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4F2D304-0555-4AEE-AC21-5432BDE82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111" y="1589957"/>
            <a:ext cx="4390328" cy="250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98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5E780A4-25F6-4A70-8909-8AD04D74E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de-DE" dirty="0"/>
              <a:t>Dekarbonisierung des gesamten Energiesystems</a:t>
            </a:r>
          </a:p>
          <a:p>
            <a:pPr lvl="1">
              <a:lnSpc>
                <a:spcPct val="200000"/>
              </a:lnSpc>
            </a:pPr>
            <a:r>
              <a:rPr lang="de-DE" dirty="0"/>
              <a:t>Verringerung der Verluste (Energie und Materialien)</a:t>
            </a:r>
          </a:p>
          <a:p>
            <a:pPr>
              <a:lnSpc>
                <a:spcPct val="200000"/>
              </a:lnSpc>
            </a:pPr>
            <a:r>
              <a:rPr lang="de-DE" dirty="0"/>
              <a:t>Nachhaltigkeit in gesamter Verwendung und </a:t>
            </a:r>
            <a:r>
              <a:rPr lang="en-GB" dirty="0" err="1"/>
              <a:t>Behandlung</a:t>
            </a:r>
            <a:endParaRPr lang="en-GB" dirty="0"/>
          </a:p>
          <a:p>
            <a:pPr lvl="1">
              <a:lnSpc>
                <a:spcPct val="200000"/>
              </a:lnSpc>
            </a:pPr>
            <a:r>
              <a:rPr lang="de-DE" dirty="0"/>
              <a:t>Gesamtes Potenzial von </a:t>
            </a:r>
            <a:r>
              <a:rPr lang="en-GB" dirty="0" err="1"/>
              <a:t>Abfall</a:t>
            </a:r>
            <a:r>
              <a:rPr lang="en-GB" dirty="0"/>
              <a:t> und Wasser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de-DE" dirty="0"/>
              <a:t>Ressourcen</a:t>
            </a:r>
            <a:r>
              <a:rPr lang="en-GB" dirty="0"/>
              <a:t> </a:t>
            </a:r>
            <a:r>
              <a:rPr lang="en-GB" dirty="0" err="1"/>
              <a:t>nutzen</a:t>
            </a:r>
            <a:endParaRPr lang="en-GB" dirty="0"/>
          </a:p>
          <a:p>
            <a:pPr lvl="1">
              <a:lnSpc>
                <a:spcPct val="200000"/>
              </a:lnSpc>
            </a:pPr>
            <a:r>
              <a:rPr lang="de-DE" dirty="0"/>
              <a:t>Integration von Abfall und Wasser in das </a:t>
            </a:r>
            <a:r>
              <a:rPr lang="en-US" dirty="0" err="1"/>
              <a:t>Energiesystem</a:t>
            </a:r>
            <a:endParaRPr lang="en-GB" dirty="0"/>
          </a:p>
          <a:p>
            <a:pPr>
              <a:lnSpc>
                <a:spcPct val="200000"/>
              </a:lnSpc>
            </a:pPr>
            <a:r>
              <a:rPr lang="de-DE" dirty="0"/>
              <a:t>Zusätzliche Möglichkeiten und Vorteile für Energiegemeinschaften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4F970-912E-459B-9167-46625C8B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70ACD5-5E86-46B8-8F87-15ACF600F2D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D1EFCD-3450-4B04-A88B-773EA0159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74447A-3D86-465C-97DE-AF562919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832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570C51-9BD0-4809-9F2D-AAAA2E41B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153" y="753344"/>
            <a:ext cx="3960000" cy="15848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1400" dirty="0"/>
              <a:t>Schritt 1: Abfallreduktion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Menge reduzieren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Anreize für Reduktion </a:t>
            </a:r>
          </a:p>
          <a:p>
            <a:pPr lvl="2">
              <a:lnSpc>
                <a:spcPct val="150000"/>
              </a:lnSpc>
            </a:pPr>
            <a:r>
              <a:rPr lang="de-DE" sz="1000" dirty="0"/>
              <a:t>Monetär</a:t>
            </a:r>
          </a:p>
          <a:p>
            <a:pPr lvl="2">
              <a:lnSpc>
                <a:spcPct val="150000"/>
              </a:lnSpc>
            </a:pPr>
            <a:r>
              <a:rPr lang="de-DE" sz="1000" dirty="0"/>
              <a:t>Sozial</a:t>
            </a:r>
          </a:p>
          <a:p>
            <a:pPr lvl="1">
              <a:lnSpc>
                <a:spcPct val="150000"/>
              </a:lnSpc>
            </a:pPr>
            <a:endParaRPr lang="de-DE" sz="1200" dirty="0"/>
          </a:p>
          <a:p>
            <a:pPr marL="457200" lvl="1" indent="0">
              <a:lnSpc>
                <a:spcPct val="150000"/>
              </a:lnSpc>
              <a:buNone/>
            </a:pPr>
            <a:endParaRPr lang="de-DE" sz="1200" dirty="0"/>
          </a:p>
          <a:p>
            <a:endParaRPr lang="de-AT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60247B4-BA6D-4610-82DD-82CA4DC322A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" y="2723996"/>
            <a:ext cx="3960000" cy="350924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1400" dirty="0"/>
              <a:t>Schritt 3: Abfallbehandlung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Recycling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Energierückgewinnung</a:t>
            </a:r>
          </a:p>
          <a:p>
            <a:pPr lvl="2">
              <a:lnSpc>
                <a:spcPct val="150000"/>
              </a:lnSpc>
            </a:pPr>
            <a:r>
              <a:rPr lang="de-DE" sz="1000" dirty="0"/>
              <a:t>Verbrennung und Gärung</a:t>
            </a:r>
          </a:p>
          <a:p>
            <a:pPr lvl="2">
              <a:lnSpc>
                <a:spcPct val="150000"/>
              </a:lnSpc>
            </a:pPr>
            <a:r>
              <a:rPr lang="de-DE" sz="1000" dirty="0"/>
              <a:t>Mülltrennung </a:t>
            </a:r>
            <a:r>
              <a:rPr lang="de-DE" sz="1000" dirty="0" err="1"/>
              <a:t>esenziell</a:t>
            </a:r>
            <a:endParaRPr lang="de-DE" sz="1000" dirty="0"/>
          </a:p>
          <a:p>
            <a:pPr lvl="1">
              <a:lnSpc>
                <a:spcPct val="150000"/>
              </a:lnSpc>
            </a:pPr>
            <a:r>
              <a:rPr lang="de-DE" sz="1200" dirty="0"/>
              <a:t>Ziel Menge an Abfall in Deponien verringern</a:t>
            </a:r>
          </a:p>
          <a:p>
            <a:endParaRPr lang="de-AT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8673FAD-0432-4BE3-85A8-325CDB820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Abfall Management</a:t>
            </a:r>
            <a:endParaRPr lang="de-AT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683EB5-852E-4AF8-BE2A-4159FF5FB57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C3F82C-2D3B-463F-BF90-9F2D4A680313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AF1E693A-EA25-423D-87EB-8710C6C0D4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AA6E3BD-3585-46F1-AFB5-3C50AB1B4E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5585DD5-EF93-4FF1-8720-957ED6CAFC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053" y="2723996"/>
            <a:ext cx="3501297" cy="1787610"/>
          </a:xfrm>
          <a:prstGeom prst="rect">
            <a:avLst/>
          </a:prstGeom>
        </p:spPr>
      </p:pic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395B055E-B539-4C80-A2A6-50DEDADC9D49}"/>
              </a:ext>
            </a:extLst>
          </p:cNvPr>
          <p:cNvSpPr txBox="1">
            <a:spLocks/>
          </p:cNvSpPr>
          <p:nvPr/>
        </p:nvSpPr>
        <p:spPr>
          <a:xfrm>
            <a:off x="4600741" y="753344"/>
            <a:ext cx="3960000" cy="3515162"/>
          </a:xfrm>
          <a:prstGeom prst="rect">
            <a:avLst/>
          </a:prstGeom>
        </p:spPr>
        <p:txBody>
          <a:bodyPr/>
          <a:lstStyle>
            <a:lvl1pPr marL="2857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SzPct val="12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SzPct val="10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SzPct val="90000"/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sz="1400" dirty="0"/>
              <a:t>Schritt 2: Mülltrennung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Wichtig für Abfallbehandlung und Recycling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Abhängig von Leichtigkeit</a:t>
            </a:r>
          </a:p>
          <a:p>
            <a:pPr lvl="1">
              <a:lnSpc>
                <a:spcPct val="150000"/>
              </a:lnSpc>
            </a:pPr>
            <a:r>
              <a:rPr lang="de-DE" sz="1200" dirty="0"/>
              <a:t>Anreize notwendig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0065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A9586C7-64DA-4D5E-8CFD-881AA81C9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Nachhaltige Prozesse in der Wassernutzung</a:t>
            </a:r>
          </a:p>
          <a:p>
            <a:r>
              <a:rPr lang="de-DE" dirty="0"/>
              <a:t>Wasser Reduktion und Abwasser Wiederverwendung</a:t>
            </a:r>
          </a:p>
          <a:p>
            <a:r>
              <a:rPr lang="de-DE" dirty="0"/>
              <a:t>Energierückgewinnung bei Abwasserbehandlung</a:t>
            </a:r>
          </a:p>
          <a:p>
            <a:pPr lvl="1"/>
            <a:r>
              <a:rPr lang="de-DE" dirty="0"/>
              <a:t>Gärung von Klärschlamm</a:t>
            </a:r>
          </a:p>
          <a:p>
            <a:pPr lvl="1"/>
            <a:r>
              <a:rPr lang="de-DE" dirty="0"/>
              <a:t>Klärschlamm Verbrennung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B8BB566-5880-49FB-8C07-EB4F3D555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Wasser Management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D2455C-C3EE-4752-92B6-66195A7F16E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458694-A301-478E-B346-4A7703829B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2289B0-1825-42C6-A1E5-B08718C61B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CDB30A1-7A93-4CE5-9527-C8F30FF8A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342" y="2523350"/>
            <a:ext cx="4361315" cy="222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43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07D5C39-0C1B-4192-8DAE-4F7E62343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Anwendung sozialer Aspekte in Gemeinschaften</a:t>
            </a:r>
          </a:p>
          <a:p>
            <a:pPr>
              <a:lnSpc>
                <a:spcPct val="150000"/>
              </a:lnSpc>
            </a:pPr>
            <a:r>
              <a:rPr lang="de-DE" dirty="0"/>
              <a:t>Gemeinsame Reduktion von Abfall und Wasser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Vergleich zwischen Community Mitgliedern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Kostenaufteilung abhängig von Wasserverbrauch und  Abfallaufkommen</a:t>
            </a:r>
          </a:p>
          <a:p>
            <a:pPr>
              <a:lnSpc>
                <a:spcPct val="150000"/>
              </a:lnSpc>
            </a:pPr>
            <a:r>
              <a:rPr lang="de-DE" dirty="0"/>
              <a:t>Kostenaufteilung der Abfallentsorgungskosten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Masseabhängige Entsorgungskosten anstatt Fixkosten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Verursachergerechte Kostenaufteilung</a:t>
            </a:r>
          </a:p>
          <a:p>
            <a:pPr>
              <a:lnSpc>
                <a:spcPct val="150000"/>
              </a:lnSpc>
            </a:pPr>
            <a:r>
              <a:rPr lang="de-DE" dirty="0"/>
              <a:t>Gemeinsame Wassernutzung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Community Grundwasserbrunnen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180C005-7597-4617-9F67-199E07C6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 in Energiegemeinschaften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D0139F-2DF1-459A-865C-26CD48FF65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A41EBA9-9B02-44CB-A5F1-5CE31C940F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65C433-2622-4661-B515-CE6DDE3D1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482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D078282-5A8E-434D-A0E9-BF2142DBB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In meisten Fällen primär Elektrizität und Wärme berücksichtigt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Wärme als Abwärme</a:t>
            </a:r>
          </a:p>
          <a:p>
            <a:pPr>
              <a:lnSpc>
                <a:spcPct val="150000"/>
              </a:lnSpc>
            </a:pPr>
            <a:r>
              <a:rPr lang="de-DE" dirty="0"/>
              <a:t>Dekarbonisierung aller Energiesektoren</a:t>
            </a:r>
          </a:p>
          <a:p>
            <a:pPr>
              <a:lnSpc>
                <a:spcPct val="150000"/>
              </a:lnSpc>
            </a:pPr>
            <a:r>
              <a:rPr lang="de-DE" dirty="0"/>
              <a:t>Verknüpfung der Sektoren mit Umwandlungstechnologien</a:t>
            </a:r>
          </a:p>
          <a:p>
            <a:pPr>
              <a:lnSpc>
                <a:spcPct val="150000"/>
              </a:lnSpc>
            </a:pPr>
            <a:r>
              <a:rPr lang="de-DE" dirty="0"/>
              <a:t>Zusätzliche Flexibilität im Energiesystem</a:t>
            </a:r>
          </a:p>
          <a:p>
            <a:pPr>
              <a:lnSpc>
                <a:spcPct val="150000"/>
              </a:lnSpc>
            </a:pPr>
            <a:r>
              <a:rPr lang="de-DE" dirty="0"/>
              <a:t>Abfall und Wasser in </a:t>
            </a:r>
            <a:r>
              <a:rPr lang="de-DE" dirty="0" err="1"/>
              <a:t>Sektorkopplung</a:t>
            </a:r>
            <a:r>
              <a:rPr lang="de-DE" dirty="0"/>
              <a:t> bisher kaum berücksichtigt</a:t>
            </a:r>
          </a:p>
          <a:p>
            <a:pPr>
              <a:lnSpc>
                <a:spcPct val="150000"/>
              </a:lnSpc>
            </a:pPr>
            <a:r>
              <a:rPr lang="de-DE" dirty="0"/>
              <a:t>Entwicklung eines Modells für zukünftige Forschungsfragen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Potenzial an Energierückgewinnung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Nachhaltige Abfall und Abwasserbehandlung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BE05D08-2AE1-4C99-BA46-EE6F17EB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Integration in </a:t>
            </a:r>
            <a:r>
              <a:rPr lang="de-DE" dirty="0" err="1"/>
              <a:t>Sektorkopplungskonzepten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6E2218-81E4-4FFE-BBC4-56A5EECD45B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B02174-9726-49C5-B079-FCB2B7B5B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B7FE33-6A55-447E-A582-11119F25A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360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A629E03-DE17-44DC-ABCB-415133D0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Model </a:t>
            </a:r>
            <a:r>
              <a:rPr lang="de-DE" dirty="0" err="1"/>
              <a:t>Conception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479348-B24D-4613-8A4B-AF59B510077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F58E54-B244-45DB-9932-ED6758266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295564-5D17-455A-A0B6-95E63FC21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Inhaltsplatzhalter 9">
            <a:extLst>
              <a:ext uri="{FF2B5EF4-FFF2-40B4-BE49-F238E27FC236}">
                <a16:creationId xmlns:a16="http://schemas.microsoft.com/office/drawing/2014/main" id="{607FBA54-106B-448E-9D81-E8EC7A0A72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18" y="925619"/>
            <a:ext cx="7963768" cy="3827462"/>
          </a:xfrm>
        </p:spPr>
      </p:pic>
    </p:spTree>
    <p:extLst>
      <p:ext uri="{BB962C8B-B14F-4D97-AF65-F5344CB8AC3E}">
        <p14:creationId xmlns:p14="http://schemas.microsoft.com/office/powerpoint/2010/main" val="2645722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2416CDC3-B842-4243-B599-E0854FF8A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067108"/>
              </p:ext>
            </p:extLst>
          </p:nvPr>
        </p:nvGraphicFramePr>
        <p:xfrm>
          <a:off x="377208" y="723312"/>
          <a:ext cx="7916617" cy="4075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310">
                  <a:extLst>
                    <a:ext uri="{9D8B030D-6E8A-4147-A177-3AD203B41FA5}">
                      <a16:colId xmlns:a16="http://schemas.microsoft.com/office/drawing/2014/main" val="2270619563"/>
                    </a:ext>
                  </a:extLst>
                </a:gridCol>
                <a:gridCol w="3754435">
                  <a:extLst>
                    <a:ext uri="{9D8B030D-6E8A-4147-A177-3AD203B41FA5}">
                      <a16:colId xmlns:a16="http://schemas.microsoft.com/office/drawing/2014/main" val="3949970466"/>
                    </a:ext>
                  </a:extLst>
                </a:gridCol>
                <a:gridCol w="2638872">
                  <a:extLst>
                    <a:ext uri="{9D8B030D-6E8A-4147-A177-3AD203B41FA5}">
                      <a16:colId xmlns:a16="http://schemas.microsoft.com/office/drawing/2014/main" val="1070637111"/>
                    </a:ext>
                  </a:extLst>
                </a:gridCol>
              </a:tblGrid>
              <a:tr h="350098">
                <a:tc>
                  <a:txBody>
                    <a:bodyPr/>
                    <a:lstStyle/>
                    <a:p>
                      <a:r>
                        <a:rPr lang="en-GB" noProof="0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err="1"/>
                        <a:t>Technologie</a:t>
                      </a:r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674573"/>
                  </a:ext>
                </a:extLst>
              </a:tr>
              <a:tr h="350098">
                <a:tc rowSpan="4">
                  <a:txBody>
                    <a:bodyPr/>
                    <a:lstStyle/>
                    <a:p>
                      <a:pPr algn="l"/>
                      <a:r>
                        <a:rPr lang="de-DE" noProof="0"/>
                        <a:t>Abfall</a:t>
                      </a:r>
                      <a:endParaRPr lang="de-DE" sz="18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Elektrizität &amp; Wärme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Müllverbrennung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053427"/>
                  </a:ext>
                </a:extLst>
              </a:tr>
              <a:tr h="350098">
                <a:tc vMerge="1"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Gärung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595120"/>
                  </a:ext>
                </a:extLst>
              </a:tr>
              <a:tr h="350098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Biodiesel Erzeugung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172244"/>
                  </a:ext>
                </a:extLst>
              </a:tr>
              <a:tr h="350098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Wasserstoff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Fermentierung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211733"/>
                  </a:ext>
                </a:extLst>
              </a:tr>
              <a:tr h="463174">
                <a:tc rowSpan="2">
                  <a:txBody>
                    <a:bodyPr/>
                    <a:lstStyle/>
                    <a:p>
                      <a:r>
                        <a:rPr lang="de-DE" noProof="0"/>
                        <a:t>Abwasser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Trinkwasser, Klärschlamm &amp; Abwärme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Abwasserbehandlung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919374"/>
                  </a:ext>
                </a:extLst>
              </a:tr>
              <a:tr h="411805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Wasserstoff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Wasserstoff Produktion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622026"/>
                  </a:ext>
                </a:extLst>
              </a:tr>
              <a:tr h="350098">
                <a:tc rowSpan="3">
                  <a:txBody>
                    <a:bodyPr/>
                    <a:lstStyle/>
                    <a:p>
                      <a:r>
                        <a:rPr lang="de-DE" noProof="0" dirty="0"/>
                        <a:t>Klärschlamm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Elektrizität &amp; Wärme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Schlammverbrennung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886410"/>
                  </a:ext>
                </a:extLst>
              </a:tr>
              <a:tr h="350098">
                <a:tc vMerge="1"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/>
                        <a:t>Gärung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385247"/>
                  </a:ext>
                </a:extLst>
              </a:tr>
              <a:tr h="612672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Elektrizität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Mikrobielle Brennstoffzelle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89121"/>
                  </a:ext>
                </a:extLst>
              </a:tr>
            </a:tbl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077555D4-A2B8-4CD1-BD3B-97BA09C11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Conversion</a:t>
            </a:r>
            <a:r>
              <a:rPr lang="de-DE" dirty="0"/>
              <a:t> Technologies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Waste</a:t>
            </a:r>
            <a:r>
              <a:rPr lang="de-DE" dirty="0"/>
              <a:t> and </a:t>
            </a:r>
            <a:r>
              <a:rPr lang="de-DE" dirty="0" err="1"/>
              <a:t>Water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930DFA-C4AD-4736-8933-76B33C7E900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8B0DE6-C78C-465E-BC2C-C993679C9B6C}" type="datetime1">
              <a:rPr lang="en-GB" smtClean="0"/>
              <a:t>08/09/2021</a:t>
            </a:fld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E6CA7C-D0AA-46A9-9523-EAE7C425C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DB7859-F98F-40D9-BBB4-4706133C68A9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508264D-8805-49E9-9317-0AFC7EEB6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3223976"/>
      </p:ext>
    </p:extLst>
  </p:cSld>
  <p:clrMapOvr>
    <a:masterClrMapping/>
  </p:clrMapOvr>
</p:sld>
</file>

<file path=ppt/theme/theme1.xml><?xml version="1.0" encoding="utf-8"?>
<a:theme xmlns:a="http://schemas.openxmlformats.org/drawingml/2006/main" name="TU_Powerpoint_Vorlage_logo_geografische_verortung_bild">
  <a:themeElements>
    <a:clrScheme name="TU Wien - EEG">
      <a:dk1>
        <a:sysClr val="windowText" lastClr="000000"/>
      </a:dk1>
      <a:lt1>
        <a:sysClr val="window" lastClr="FFFFFF"/>
      </a:lt1>
      <a:dk2>
        <a:srgbClr val="44546A"/>
      </a:dk2>
      <a:lt2>
        <a:srgbClr val="00A984"/>
      </a:lt2>
      <a:accent1>
        <a:srgbClr val="006699"/>
      </a:accent1>
      <a:accent2>
        <a:srgbClr val="4DA835"/>
      </a:accent2>
      <a:accent3>
        <a:srgbClr val="A5A5A5"/>
      </a:accent3>
      <a:accent4>
        <a:srgbClr val="DEE7EC"/>
      </a:accent4>
      <a:accent5>
        <a:srgbClr val="F2F6F8"/>
      </a:accent5>
      <a:accent6>
        <a:srgbClr val="C5E0B3"/>
      </a:accent6>
      <a:hlink>
        <a:srgbClr val="0563C1"/>
      </a:hlink>
      <a:folHlink>
        <a:srgbClr val="954F7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halt_blauer_Rahme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F61A6F441F984CB6AECB2118722A71" ma:contentTypeVersion="9" ma:contentTypeDescription="Ein neues Dokument erstellen." ma:contentTypeScope="" ma:versionID="da462f0aa69dfb8255958ff47f2218a6">
  <xsd:schema xmlns:xsd="http://www.w3.org/2001/XMLSchema" xmlns:xs="http://www.w3.org/2001/XMLSchema" xmlns:p="http://schemas.microsoft.com/office/2006/metadata/properties" xmlns:ns2="29d054a9-41b7-48a1-8d70-70edad58cda4" targetNamespace="http://schemas.microsoft.com/office/2006/metadata/properties" ma:root="true" ma:fieldsID="cdd91223eee9ad216794ac9a7b9b6a85" ns2:_="">
    <xsd:import namespace="29d054a9-41b7-48a1-8d70-70edad58cd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d054a9-41b7-48a1-8d70-70edad58c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1ABAF4-F112-40F2-81E0-88FF48CC35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DB8B84-A431-4241-A68F-72919CE4A8FF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29d054a9-41b7-48a1-8d70-70edad58cda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1B936C6-56D4-4BB7-B522-8BDE09046F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d054a9-41b7-48a1-8d70-70edad58cd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Presentation_Template_TUW-EEG_20160503</Template>
  <TotalTime>0</TotalTime>
  <Words>623</Words>
  <Application>Microsoft Office PowerPoint</Application>
  <PresentationFormat>Bildschirmpräsentation (16:9)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TU_Powerpoint_Vorlage_logo_geografische_verortung_bild</vt:lpstr>
      <vt:lpstr>Inhalt_blauer_Rahmen</vt:lpstr>
      <vt:lpstr>Integration of Sustainable Water- and Waste Management into Energy Communities</vt:lpstr>
      <vt:lpstr>Ziele und wesentliche Beiträge</vt:lpstr>
      <vt:lpstr>Motivation</vt:lpstr>
      <vt:lpstr>Abfall Management</vt:lpstr>
      <vt:lpstr>Wasser Management</vt:lpstr>
      <vt:lpstr>Anwendung in Energiegemeinschaften</vt:lpstr>
      <vt:lpstr>Integration in Sektorkopplungskonzepten</vt:lpstr>
      <vt:lpstr>Model Conception</vt:lpstr>
      <vt:lpstr>Conversion Technologies for Waste and Water</vt:lpstr>
      <vt:lpstr>Modell Methodik – Zielfunktion</vt:lpstr>
      <vt:lpstr>Model Methodik – Vordefinierte Parameter</vt:lpstr>
      <vt:lpstr>Model Methodik – Vordefinierte Parameter</vt:lpstr>
      <vt:lpstr>Model Methodik - Nebenbedingungen</vt:lpstr>
      <vt:lpstr>Model Methodik - Nebenbedingungen</vt:lpstr>
      <vt:lpstr>Zusammenfassung</vt:lpstr>
      <vt:lpstr>Ausblick und Risiken</vt:lpstr>
      <vt:lpstr>Danksagung</vt:lpstr>
      <vt:lpstr>Matthias Maldet</vt:lpstr>
    </vt:vector>
  </TitlesOfParts>
  <Company>TU Wien - Campusversion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Bettina Burgholzer</dc:creator>
  <cp:lastModifiedBy>Maldet Matthias</cp:lastModifiedBy>
  <cp:revision>183</cp:revision>
  <dcterms:created xsi:type="dcterms:W3CDTF">2017-05-24T08:25:17Z</dcterms:created>
  <dcterms:modified xsi:type="dcterms:W3CDTF">2021-09-08T14:40:14Z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0x010100F3F61A6F441F984CB6AECB2118722A71</vt:lpwstr>
  </property>
</Properties>
</file>