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4"/>
  </p:sldMasterIdLst>
  <p:notesMasterIdLst>
    <p:notesMasterId r:id="rId19"/>
  </p:notesMasterIdLst>
  <p:handoutMasterIdLst>
    <p:handoutMasterId r:id="rId20"/>
  </p:handoutMasterIdLst>
  <p:sldIdLst>
    <p:sldId id="256" r:id="rId5"/>
    <p:sldId id="486" r:id="rId6"/>
    <p:sldId id="608" r:id="rId7"/>
    <p:sldId id="607" r:id="rId8"/>
    <p:sldId id="611" r:id="rId9"/>
    <p:sldId id="610" r:id="rId10"/>
    <p:sldId id="597" r:id="rId11"/>
    <p:sldId id="613" r:id="rId12"/>
    <p:sldId id="614" r:id="rId13"/>
    <p:sldId id="615" r:id="rId14"/>
    <p:sldId id="616" r:id="rId15"/>
    <p:sldId id="617" r:id="rId16"/>
    <p:sldId id="618" r:id="rId17"/>
    <p:sldId id="609" r:id="rId18"/>
  </p:sldIdLst>
  <p:sldSz cx="12192000" cy="6858000"/>
  <p:notesSz cx="6797675" cy="9928225"/>
  <p:custDataLst>
    <p:tags r:id="rId21"/>
  </p:custDataLst>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tandardabschnitt" id="{F5E51D3F-7E05-4A98-A246-61AADE7C9E11}">
          <p14:sldIdLst>
            <p14:sldId id="256"/>
            <p14:sldId id="486"/>
            <p14:sldId id="608"/>
            <p14:sldId id="607"/>
            <p14:sldId id="611"/>
            <p14:sldId id="610"/>
            <p14:sldId id="597"/>
            <p14:sldId id="613"/>
            <p14:sldId id="614"/>
            <p14:sldId id="615"/>
            <p14:sldId id="616"/>
            <p14:sldId id="617"/>
            <p14:sldId id="618"/>
            <p14:sldId id="609"/>
          </p14:sldIdLst>
        </p14:section>
      </p14:sectionLst>
    </p:ext>
    <p:ext uri="{EFAFB233-063F-42B5-8137-9DF3F51BA10A}">
      <p15:sldGuideLst xmlns:p15="http://schemas.microsoft.com/office/powerpoint/2012/main">
        <p15:guide id="1" orient="horz" pos="1752" userDrawn="1">
          <p15:clr>
            <a:srgbClr val="A4A3A4"/>
          </p15:clr>
        </p15:guide>
        <p15:guide id="2" pos="4627" userDrawn="1">
          <p15:clr>
            <a:srgbClr val="A4A3A4"/>
          </p15:clr>
        </p15:guide>
        <p15:guide id="3" orient="horz" pos="3884" userDrawn="1">
          <p15:clr>
            <a:srgbClr val="A4A3A4"/>
          </p15:clr>
        </p15:guide>
        <p15:guide id="4" pos="7679" userDrawn="1">
          <p15:clr>
            <a:srgbClr val="A4A3A4"/>
          </p15:clr>
        </p15:guide>
        <p15:guide id="5" orient="horz" pos="3385" userDrawn="1">
          <p15:clr>
            <a:srgbClr val="A4A3A4"/>
          </p15:clr>
        </p15:guide>
        <p15:guide id="6" orient="horz" pos="1525" userDrawn="1">
          <p15:clr>
            <a:srgbClr val="A4A3A4"/>
          </p15:clr>
        </p15:guide>
        <p15:guide id="7" pos="3840" userDrawn="1">
          <p15:clr>
            <a:srgbClr val="A4A3A4"/>
          </p15:clr>
        </p15:guide>
        <p15:guide id="8" orient="horz" pos="3339" userDrawn="1">
          <p15:clr>
            <a:srgbClr val="A4A3A4"/>
          </p15:clr>
        </p15:guide>
        <p15:guide id="9" orient="horz" pos="4020" userDrawn="1">
          <p15:clr>
            <a:srgbClr val="A4A3A4"/>
          </p15:clr>
        </p15:guide>
        <p15:guide id="10" orient="horz" pos="799" userDrawn="1">
          <p15:clr>
            <a:srgbClr val="A4A3A4"/>
          </p15:clr>
        </p15:guide>
        <p15:guide id="11" orient="horz" pos="914" userDrawn="1">
          <p15:clr>
            <a:srgbClr val="A4A3A4"/>
          </p15:clr>
        </p15:guide>
        <p15:guide id="12" pos="765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erena Lenzen" initials="VL" lastIdx="3" clrIdx="0"/>
  <p:cmAuthor id="1" name="buss" initials="b" lastIdx="1" clrIdx="1"/>
  <p:cmAuthor id="2" name="Käso" initials="MK" lastIdx="24" clrIdx="2"/>
  <p:cmAuthor id="3" name="Dragana" initials="D" lastIdx="1" clrIdx="3">
    <p:extLst>
      <p:ext uri="{19B8F6BF-5375-455C-9EA6-DF929625EA0E}">
        <p15:presenceInfo xmlns:p15="http://schemas.microsoft.com/office/powerpoint/2012/main" userId="Dragana" providerId="None"/>
      </p:ext>
    </p:extLst>
  </p:cmAuthor>
  <p:cmAuthor id="4" name="PC Nguyen" initials="PN" lastIdx="1" clrIdx="4">
    <p:extLst>
      <p:ext uri="{19B8F6BF-5375-455C-9EA6-DF929625EA0E}">
        <p15:presenceInfo xmlns:p15="http://schemas.microsoft.com/office/powerpoint/2012/main" userId="dfcb745397953e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F436"/>
    <a:srgbClr val="0000CC"/>
    <a:srgbClr val="3333CC"/>
    <a:srgbClr val="3333FF"/>
    <a:srgbClr val="3366FF"/>
    <a:srgbClr val="99CCFF"/>
    <a:srgbClr val="004ADE"/>
    <a:srgbClr val="0099FF"/>
    <a:srgbClr val="CCEC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0EF007-14BF-4992-8210-EEDA3684A77F}" v="583" dt="2021-09-06T19:57:53.460"/>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Helle Formatvorlage 3 - Akz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B9631B5-78F2-41C9-869B-9F39066F8104}" styleName="Mittlere Formatvorlage 3 - Akz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0302" autoAdjust="0"/>
  </p:normalViewPr>
  <p:slideViewPr>
    <p:cSldViewPr showGuides="1">
      <p:cViewPr varScale="1">
        <p:scale>
          <a:sx n="75" d="100"/>
          <a:sy n="75" d="100"/>
        </p:scale>
        <p:origin x="848" y="36"/>
      </p:cViewPr>
      <p:guideLst>
        <p:guide orient="horz" pos="1752"/>
        <p:guide pos="4627"/>
        <p:guide orient="horz" pos="3884"/>
        <p:guide pos="7679"/>
        <p:guide orient="horz" pos="3385"/>
        <p:guide orient="horz" pos="1525"/>
        <p:guide pos="3840"/>
        <p:guide orient="horz" pos="3339"/>
        <p:guide orient="horz" pos="4020"/>
        <p:guide orient="horz" pos="799"/>
        <p:guide orient="horz" pos="914"/>
        <p:guide pos="7651"/>
      </p:guideLst>
    </p:cSldViewPr>
  </p:slideViewPr>
  <p:outlineViewPr>
    <p:cViewPr>
      <p:scale>
        <a:sx n="33" d="100"/>
        <a:sy n="33" d="100"/>
      </p:scale>
      <p:origin x="0" y="-3030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AU"/>
              <a:t>Number of publications on PV output forecasts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2826216825618"/>
          <c:y val="0.35136186770428013"/>
          <c:w val="0.82465621244091647"/>
          <c:h val="0.49819541039860288"/>
        </c:manualLayout>
      </c:layout>
      <c:scatterChart>
        <c:scatterStyle val="lineMarker"/>
        <c:varyColors val="0"/>
        <c:ser>
          <c:idx val="0"/>
          <c:order val="0"/>
          <c:tx>
            <c:strRef>
              <c:f>'pub num'!$I$1</c:f>
              <c:strCache>
                <c:ptCount val="1"/>
                <c:pt idx="0">
                  <c:v>Number of publications</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'pub num'!$H$2:$H$24</c:f>
              <c:numCache>
                <c:formatCode>General</c:formatCode>
                <c:ptCount val="23"/>
                <c:pt idx="0">
                  <c:v>1993</c:v>
                </c:pt>
                <c:pt idx="1">
                  <c:v>1995</c:v>
                </c:pt>
                <c:pt idx="2">
                  <c:v>1998</c:v>
                </c:pt>
                <c:pt idx="3">
                  <c:v>1999</c:v>
                </c:pt>
                <c:pt idx="4">
                  <c:v>2001</c:v>
                </c:pt>
                <c:pt idx="5">
                  <c:v>2002</c:v>
                </c:pt>
                <c:pt idx="6">
                  <c:v>2003</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numCache>
            </c:numRef>
          </c:xVal>
          <c:yVal>
            <c:numRef>
              <c:f>'pub num'!$I$2:$I$24</c:f>
              <c:numCache>
                <c:formatCode>General</c:formatCode>
                <c:ptCount val="23"/>
                <c:pt idx="0">
                  <c:v>1</c:v>
                </c:pt>
                <c:pt idx="1">
                  <c:v>1</c:v>
                </c:pt>
                <c:pt idx="2">
                  <c:v>1</c:v>
                </c:pt>
                <c:pt idx="3">
                  <c:v>1</c:v>
                </c:pt>
                <c:pt idx="4">
                  <c:v>2</c:v>
                </c:pt>
                <c:pt idx="5">
                  <c:v>1</c:v>
                </c:pt>
                <c:pt idx="6">
                  <c:v>3</c:v>
                </c:pt>
                <c:pt idx="7">
                  <c:v>1</c:v>
                </c:pt>
                <c:pt idx="8">
                  <c:v>2</c:v>
                </c:pt>
                <c:pt idx="9">
                  <c:v>2</c:v>
                </c:pt>
                <c:pt idx="10">
                  <c:v>3</c:v>
                </c:pt>
                <c:pt idx="11">
                  <c:v>3</c:v>
                </c:pt>
                <c:pt idx="12">
                  <c:v>9</c:v>
                </c:pt>
                <c:pt idx="13">
                  <c:v>8</c:v>
                </c:pt>
                <c:pt idx="14">
                  <c:v>17</c:v>
                </c:pt>
                <c:pt idx="15">
                  <c:v>74</c:v>
                </c:pt>
                <c:pt idx="16">
                  <c:v>102</c:v>
                </c:pt>
                <c:pt idx="17">
                  <c:v>147</c:v>
                </c:pt>
                <c:pt idx="18">
                  <c:v>172</c:v>
                </c:pt>
                <c:pt idx="19">
                  <c:v>244</c:v>
                </c:pt>
                <c:pt idx="20">
                  <c:v>260</c:v>
                </c:pt>
                <c:pt idx="21">
                  <c:v>288</c:v>
                </c:pt>
                <c:pt idx="22">
                  <c:v>262</c:v>
                </c:pt>
              </c:numCache>
            </c:numRef>
          </c:yVal>
          <c:smooth val="0"/>
          <c:extLst>
            <c:ext xmlns:c16="http://schemas.microsoft.com/office/drawing/2014/chart" uri="{C3380CC4-5D6E-409C-BE32-E72D297353CC}">
              <c16:uniqueId val="{00000000-DEAD-4C81-A44D-61C0BBF88CBA}"/>
            </c:ext>
          </c:extLst>
        </c:ser>
        <c:dLbls>
          <c:showLegendKey val="0"/>
          <c:showVal val="0"/>
          <c:showCatName val="0"/>
          <c:showSerName val="0"/>
          <c:showPercent val="0"/>
          <c:showBubbleSize val="0"/>
        </c:dLbls>
        <c:axId val="1564539296"/>
        <c:axId val="1564544288"/>
      </c:scatterChart>
      <c:valAx>
        <c:axId val="1564539296"/>
        <c:scaling>
          <c:orientation val="minMax"/>
        </c:scaling>
        <c:delete val="0"/>
        <c:axPos val="b"/>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4544288"/>
        <c:crosses val="autoZero"/>
        <c:crossBetween val="midCat"/>
      </c:valAx>
      <c:valAx>
        <c:axId val="1564544288"/>
        <c:scaling>
          <c:orientation val="minMax"/>
        </c:scaling>
        <c:delete val="0"/>
        <c:axPos val="l"/>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64539296"/>
        <c:crosses val="autoZero"/>
        <c:crossBetween val="midCat"/>
      </c:valAx>
      <c:spPr>
        <a:noFill/>
        <a:ln>
          <a:noFill/>
        </a:ln>
        <a:effectLst/>
      </c:spPr>
    </c:plotArea>
    <c:plotVisOnly val="1"/>
    <c:dispBlanksAs val="gap"/>
    <c:showDLblsOverMax val="0"/>
  </c:chart>
  <c:spPr>
    <a:noFill/>
    <a:ln>
      <a:solidFill>
        <a:srgbClr val="000000"/>
      </a:solid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96FEBD-FA14-4B04-A12B-6276263772DF}"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AU"/>
        </a:p>
      </dgm:t>
    </dgm:pt>
    <dgm:pt modelId="{3C03C7FD-D7A5-404E-8FDB-BC7D15B9B625}">
      <dgm:prSet phldrT="[Text]" custT="1"/>
      <dgm:spPr>
        <a:xfrm>
          <a:off x="311888" y="9708"/>
          <a:ext cx="1323645" cy="794187"/>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50" b="1">
              <a:solidFill>
                <a:sysClr val="window" lastClr="FFFFFF"/>
              </a:solidFill>
              <a:latin typeface="Arial" panose="020B0604020202020204" pitchFamily="34" charset="0"/>
              <a:ea typeface="+mn-ea"/>
              <a:cs typeface="Arial" panose="020B0604020202020204" pitchFamily="34" charset="0"/>
            </a:rPr>
            <a:t>Relevant research collection</a:t>
          </a:r>
        </a:p>
      </dgm:t>
    </dgm:pt>
    <dgm:pt modelId="{9FC9B31C-838D-428E-B101-EFCC3CD294B1}" type="parTrans" cxnId="{78EA6812-E890-4E92-9B35-9182E1DCF0D2}">
      <dgm:prSet/>
      <dgm:spPr/>
      <dgm:t>
        <a:bodyPr/>
        <a:lstStyle/>
        <a:p>
          <a:endParaRPr lang="en-AU"/>
        </a:p>
      </dgm:t>
    </dgm:pt>
    <dgm:pt modelId="{0E9AD83C-3892-4999-B737-D6361259D7B4}" type="sibTrans" cxnId="{78EA6812-E890-4E92-9B35-9182E1DCF0D2}">
      <dgm:prSet/>
      <dgm:spPr>
        <a:xfrm rot="5391335">
          <a:off x="92089" y="640873"/>
          <a:ext cx="980219"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389A70C3-D386-42F9-93A0-B16784251946}">
      <dgm:prSet phldrT="[Text]" custT="1">
        <dgm:style>
          <a:lnRef idx="2">
            <a:schemeClr val="dk1"/>
          </a:lnRef>
          <a:fillRef idx="1">
            <a:schemeClr val="lt1"/>
          </a:fillRef>
          <a:effectRef idx="0">
            <a:schemeClr val="dk1"/>
          </a:effectRef>
          <a:fontRef idx="minor">
            <a:schemeClr val="dk1"/>
          </a:fontRef>
        </dgm:style>
      </dgm:prSet>
      <dgm:spPr>
        <a:xfrm>
          <a:off x="318705" y="2979739"/>
          <a:ext cx="1323645" cy="794187"/>
        </a:xfrm>
        <a:prstGeom prst="roundRect">
          <a:avLst>
            <a:gd name="adj" fmla="val 10000"/>
          </a:avLst>
        </a:prstGeom>
        <a:solidFill>
          <a:srgbClr val="4472C4"/>
        </a:solidFill>
        <a:ln w="12700" cap="flat" cmpd="sng" algn="ctr">
          <a:noFill/>
          <a:prstDash val="solid"/>
          <a:miter lim="800000"/>
        </a:ln>
        <a:effectLst/>
      </dgm:spPr>
      <dgm:t>
        <a:bodyPr/>
        <a:lstStyle/>
        <a:p>
          <a:pPr>
            <a:buNone/>
          </a:pPr>
          <a:r>
            <a:rPr lang="en-AU" sz="1000">
              <a:solidFill>
                <a:sysClr val="window" lastClr="FFFFFF"/>
              </a:solidFill>
              <a:latin typeface="Arial" panose="020B0604020202020204" pitchFamily="34" charset="0"/>
              <a:ea typeface="+mn-ea"/>
              <a:cs typeface="Arial" panose="020B0604020202020204" pitchFamily="34" charset="0"/>
            </a:rPr>
            <a:t>Removing insufficient information papers</a:t>
          </a:r>
        </a:p>
      </dgm:t>
    </dgm:pt>
    <dgm:pt modelId="{D3F6FD4B-C3AB-41E9-8848-FBFDBE2EF2DE}" type="parTrans" cxnId="{5832AAD4-58CC-4184-B8A5-520DC239D5B6}">
      <dgm:prSet/>
      <dgm:spPr/>
      <dgm:t>
        <a:bodyPr/>
        <a:lstStyle/>
        <a:p>
          <a:endParaRPr lang="en-AU"/>
        </a:p>
      </dgm:t>
    </dgm:pt>
    <dgm:pt modelId="{B517C5F4-9FC1-43E4-AC3F-BC687667F0BC}" type="sibTrans" cxnId="{5832AAD4-58CC-4184-B8A5-520DC239D5B6}">
      <dgm:prSet/>
      <dgm:spPr>
        <a:xfrm>
          <a:off x="592127" y="3116450"/>
          <a:ext cx="1751756"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1FF51B07-A346-4F77-AB77-DE2F0E8661DD}">
      <dgm:prSet phldrT="[Text]" custT="1"/>
      <dgm:spPr>
        <a:xfrm>
          <a:off x="3839603" y="1987004"/>
          <a:ext cx="1323645" cy="794187"/>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50" b="1" dirty="0">
              <a:solidFill>
                <a:sysClr val="window" lastClr="FFFFFF"/>
              </a:solidFill>
              <a:latin typeface="Arial" panose="020B0604020202020204" pitchFamily="34" charset="0"/>
              <a:ea typeface="+mn-ea"/>
              <a:cs typeface="Arial" panose="020B0604020202020204" pitchFamily="34" charset="0"/>
            </a:rPr>
            <a:t>Analysing the data base – 1136 observations</a:t>
          </a:r>
        </a:p>
      </dgm:t>
    </dgm:pt>
    <dgm:pt modelId="{6DDE8395-D2B0-4AF6-9F42-094291BCDC7E}" type="parTrans" cxnId="{8B03FC75-AF5D-4473-B48D-0FD8577BB796}">
      <dgm:prSet/>
      <dgm:spPr/>
      <dgm:t>
        <a:bodyPr/>
        <a:lstStyle/>
        <a:p>
          <a:endParaRPr lang="en-AU"/>
        </a:p>
      </dgm:t>
    </dgm:pt>
    <dgm:pt modelId="{2B4924F5-866D-4C8A-8CFD-01D112685B32}" type="sibTrans" cxnId="{8B03FC75-AF5D-4473-B48D-0FD8577BB796}">
      <dgm:prSet/>
      <dgm:spPr>
        <a:xfrm rot="5400000">
          <a:off x="3616657" y="2620082"/>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6F1A50A8-BF06-4C63-BEA9-3B101AB97B69}">
      <dgm:prSet phldrT="[Text]" custT="1"/>
      <dgm:spPr>
        <a:xfrm>
          <a:off x="2079154" y="2979739"/>
          <a:ext cx="1323645" cy="794187"/>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00">
              <a:solidFill>
                <a:sysClr val="window" lastClr="FFFFFF"/>
              </a:solidFill>
              <a:latin typeface="Arial" panose="020B0604020202020204" pitchFamily="34" charset="0"/>
              <a:ea typeface="+mn-ea"/>
              <a:cs typeface="Arial" panose="020B0604020202020204" pitchFamily="34" charset="0"/>
            </a:rPr>
            <a:t>Removing daily forecasts</a:t>
          </a:r>
        </a:p>
      </dgm:t>
    </dgm:pt>
    <dgm:pt modelId="{4998F9D6-9C9F-423F-85B8-175F4D04163E}" type="parTrans" cxnId="{D42048E5-BE20-4A54-B85C-D9EAA63C763A}">
      <dgm:prSet/>
      <dgm:spPr/>
      <dgm:t>
        <a:bodyPr/>
        <a:lstStyle/>
        <a:p>
          <a:endParaRPr lang="en-AU"/>
        </a:p>
      </dgm:t>
    </dgm:pt>
    <dgm:pt modelId="{4C4E41CF-79F4-4C88-BEC0-58825AE26106}" type="sibTrans" cxnId="{D42048E5-BE20-4A54-B85C-D9EAA63C763A}">
      <dgm:prSet/>
      <dgm:spPr>
        <a:xfrm rot="16200000">
          <a:off x="1856208" y="2620082"/>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4EE898A9-09F2-423C-9194-E63C92575968}">
      <dgm:prSet phldrT="[Text]" custT="1"/>
      <dgm:spPr>
        <a:xfrm>
          <a:off x="2079154" y="1987004"/>
          <a:ext cx="1323645" cy="794187"/>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00">
              <a:solidFill>
                <a:sysClr val="window" lastClr="FFFFFF"/>
              </a:solidFill>
              <a:latin typeface="Arial" panose="020B0604020202020204" pitchFamily="34" charset="0"/>
              <a:ea typeface="+mn-ea"/>
              <a:cs typeface="Arial" panose="020B0604020202020204" pitchFamily="34" charset="0"/>
            </a:rPr>
            <a:t>Selecting errors in NRMSE, NMAE, and MAPE</a:t>
          </a:r>
        </a:p>
      </dgm:t>
    </dgm:pt>
    <dgm:pt modelId="{D4C59DBF-EC7B-4F33-B597-7EAF89142261}" type="parTrans" cxnId="{ECCD6D92-0E1F-4C8E-B1D9-6ACF90BF2216}">
      <dgm:prSet/>
      <dgm:spPr/>
      <dgm:t>
        <a:bodyPr/>
        <a:lstStyle/>
        <a:p>
          <a:endParaRPr lang="en-AU"/>
        </a:p>
      </dgm:t>
    </dgm:pt>
    <dgm:pt modelId="{9949B1BA-7A7B-4F12-A962-80D915F1566E}" type="sibTrans" cxnId="{ECCD6D92-0E1F-4C8E-B1D9-6ACF90BF2216}">
      <dgm:prSet/>
      <dgm:spPr>
        <a:xfrm rot="16200000">
          <a:off x="1856208" y="1627348"/>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EE00B7CF-835C-4617-B919-3142920F5C70}">
      <dgm:prSet phldrT="[Text]" custT="1"/>
      <dgm:spPr>
        <a:xfrm>
          <a:off x="2079154" y="994270"/>
          <a:ext cx="1323645" cy="794187"/>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00">
              <a:solidFill>
                <a:sysClr val="window" lastClr="FFFFFF"/>
              </a:solidFill>
              <a:latin typeface="Arial" panose="020B0604020202020204" pitchFamily="34" charset="0"/>
              <a:ea typeface="+mn-ea"/>
              <a:cs typeface="Arial" panose="020B0604020202020204" pitchFamily="34" charset="0"/>
            </a:rPr>
            <a:t>Selecting intra-hour, intra-day and day-ahead forecasts</a:t>
          </a:r>
        </a:p>
      </dgm:t>
    </dgm:pt>
    <dgm:pt modelId="{982C015B-A5EF-4308-ACD1-033DAE96BD26}" type="parTrans" cxnId="{60399CDA-AB9D-48BF-A4E8-8F90B81207B5}">
      <dgm:prSet/>
      <dgm:spPr/>
      <dgm:t>
        <a:bodyPr/>
        <a:lstStyle/>
        <a:p>
          <a:endParaRPr lang="en-AU"/>
        </a:p>
      </dgm:t>
    </dgm:pt>
    <dgm:pt modelId="{7AB5DFDD-0354-4B35-A8B7-DCB0705FB54F}" type="sibTrans" cxnId="{60399CDA-AB9D-48BF-A4E8-8F90B81207B5}">
      <dgm:prSet/>
      <dgm:spPr>
        <a:xfrm rot="16200000">
          <a:off x="1856208" y="634614"/>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930C91D4-E993-4BE6-9E38-97C08FEE19A0}">
      <dgm:prSet phldrT="[Text]" custT="1"/>
      <dgm:spPr>
        <a:xfrm>
          <a:off x="2079154" y="1536"/>
          <a:ext cx="1323645" cy="794187"/>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50" b="1" dirty="0">
              <a:solidFill>
                <a:sysClr val="window" lastClr="FFFFFF"/>
              </a:solidFill>
              <a:latin typeface="Arial" panose="020B0604020202020204" pitchFamily="34" charset="0"/>
              <a:ea typeface="+mn-ea"/>
              <a:cs typeface="Arial" panose="020B0604020202020204" pitchFamily="34" charset="0"/>
            </a:rPr>
            <a:t>Data extraction and processing – 66 papers</a:t>
          </a:r>
        </a:p>
      </dgm:t>
    </dgm:pt>
    <dgm:pt modelId="{732E3F7F-2EFD-4419-9827-EBE52D524DE8}" type="parTrans" cxnId="{B8C9387B-6FD9-4817-ADB6-A0F3578324C1}">
      <dgm:prSet/>
      <dgm:spPr/>
      <dgm:t>
        <a:bodyPr/>
        <a:lstStyle/>
        <a:p>
          <a:endParaRPr lang="en-AU"/>
        </a:p>
      </dgm:t>
    </dgm:pt>
    <dgm:pt modelId="{C1939468-A082-41AA-99FF-4CA0FE9B7C72}" type="sibTrans" cxnId="{B8C9387B-6FD9-4817-ADB6-A0F3578324C1}">
      <dgm:prSet/>
      <dgm:spPr>
        <a:xfrm>
          <a:off x="2352576" y="138246"/>
          <a:ext cx="1751756"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22A7674B-1BAD-4067-980C-03D27E90C893}">
      <dgm:prSet phldrT="[Text]" custT="1"/>
      <dgm:spPr>
        <a:xfrm>
          <a:off x="318705" y="1987004"/>
          <a:ext cx="1323645" cy="794187"/>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50" b="1" dirty="0">
              <a:solidFill>
                <a:sysClr val="window" lastClr="FFFFFF"/>
              </a:solidFill>
              <a:latin typeface="Arial" panose="020B0604020202020204" pitchFamily="34" charset="0"/>
              <a:ea typeface="+mn-ea"/>
              <a:cs typeface="Arial" panose="020B0604020202020204" pitchFamily="34" charset="0"/>
            </a:rPr>
            <a:t>Preliminary examination</a:t>
          </a:r>
        </a:p>
      </dgm:t>
    </dgm:pt>
    <dgm:pt modelId="{E5DCF60F-4E6F-47BD-9D86-1EDEDB908B61}" type="parTrans" cxnId="{1FDD19CB-C2B1-4EBA-8DF2-1AF29FFA487A}">
      <dgm:prSet/>
      <dgm:spPr/>
      <dgm:t>
        <a:bodyPr/>
        <a:lstStyle/>
        <a:p>
          <a:endParaRPr lang="en-AU"/>
        </a:p>
      </dgm:t>
    </dgm:pt>
    <dgm:pt modelId="{245C3D93-906D-4565-8F9F-2C61E3FEEE27}" type="sibTrans" cxnId="{1FDD19CB-C2B1-4EBA-8DF2-1AF29FFA487A}">
      <dgm:prSet/>
      <dgm:spPr>
        <a:xfrm rot="5400000">
          <a:off x="95759" y="2620082"/>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89CEBC43-11D8-4D72-99DE-C58A11BF0607}">
      <dgm:prSet phldrT="[Text]" custT="1"/>
      <dgm:spPr>
        <a:xfrm>
          <a:off x="3839603" y="1536"/>
          <a:ext cx="1323645" cy="794187"/>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00" b="0">
              <a:solidFill>
                <a:sysClr val="window" lastClr="FFFFFF"/>
              </a:solidFill>
              <a:latin typeface="Arial" panose="020B0604020202020204" pitchFamily="34" charset="0"/>
              <a:ea typeface="+mn-ea"/>
              <a:cs typeface="Arial" panose="020B0604020202020204" pitchFamily="34" charset="0"/>
            </a:rPr>
            <a:t>Collecting data of 21 key features and other important information for each observation</a:t>
          </a:r>
        </a:p>
      </dgm:t>
    </dgm:pt>
    <dgm:pt modelId="{2979B187-676E-4970-8C4B-4151AA8AECA1}" type="parTrans" cxnId="{E412E7FB-08DA-4A82-A9DB-4FA1C31A1057}">
      <dgm:prSet/>
      <dgm:spPr/>
      <dgm:t>
        <a:bodyPr/>
        <a:lstStyle/>
        <a:p>
          <a:endParaRPr lang="en-AU"/>
        </a:p>
      </dgm:t>
    </dgm:pt>
    <dgm:pt modelId="{5188293D-462D-4095-928C-1AE4E6AFAD3E}" type="sibTrans" cxnId="{E412E7FB-08DA-4A82-A9DB-4FA1C31A1057}">
      <dgm:prSet/>
      <dgm:spPr>
        <a:xfrm rot="5400000">
          <a:off x="3616657" y="634614"/>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B377913D-B58E-4543-AA55-B6952667C077}">
      <dgm:prSet phldrT="[Text]" custT="1"/>
      <dgm:spPr>
        <a:xfrm>
          <a:off x="3839603" y="994270"/>
          <a:ext cx="1323645" cy="794187"/>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00" b="0">
              <a:solidFill>
                <a:sysClr val="window" lastClr="FFFFFF"/>
              </a:solidFill>
              <a:latin typeface="Arial" panose="020B0604020202020204" pitchFamily="34" charset="0"/>
              <a:ea typeface="+mn-ea"/>
              <a:cs typeface="Arial" panose="020B0604020202020204" pitchFamily="34" charset="0"/>
            </a:rPr>
            <a:t>Final processing of format, units, ...</a:t>
          </a:r>
        </a:p>
      </dgm:t>
    </dgm:pt>
    <dgm:pt modelId="{1BA24D82-12F1-4781-A7E3-903779A043D4}" type="parTrans" cxnId="{804F3E5E-97DA-45F9-822E-612C79AB544A}">
      <dgm:prSet/>
      <dgm:spPr/>
      <dgm:t>
        <a:bodyPr/>
        <a:lstStyle/>
        <a:p>
          <a:endParaRPr lang="en-AU"/>
        </a:p>
      </dgm:t>
    </dgm:pt>
    <dgm:pt modelId="{FB5D223A-E3BE-437F-A4BA-F9AA093599D3}" type="sibTrans" cxnId="{804F3E5E-97DA-45F9-822E-612C79AB544A}">
      <dgm:prSet/>
      <dgm:spPr>
        <a:xfrm rot="5400000">
          <a:off x="3616657" y="1627348"/>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8E4FCB9B-D7CF-40DC-B3EA-D3AF7A19D199}">
      <dgm:prSet phldrT="[Text]" custT="1"/>
      <dgm:spPr>
        <a:xfrm>
          <a:off x="318705" y="994270"/>
          <a:ext cx="1323645" cy="794187"/>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00" b="0" dirty="0">
              <a:solidFill>
                <a:sysClr val="window" lastClr="FFFFFF"/>
              </a:solidFill>
              <a:latin typeface="Arial" panose="020B0604020202020204" pitchFamily="34" charset="0"/>
              <a:ea typeface="+mn-ea"/>
              <a:cs typeface="Arial" panose="020B0604020202020204" pitchFamily="34" charset="0"/>
            </a:rPr>
            <a:t>Google Scholar – 180 papers</a:t>
          </a:r>
        </a:p>
      </dgm:t>
    </dgm:pt>
    <dgm:pt modelId="{102AF56F-23A6-4737-8246-446EF9FFB856}" type="parTrans" cxnId="{C88802C6-BF41-4873-922F-FBDEF08F014A}">
      <dgm:prSet/>
      <dgm:spPr/>
      <dgm:t>
        <a:bodyPr/>
        <a:lstStyle/>
        <a:p>
          <a:endParaRPr lang="en-AU"/>
        </a:p>
      </dgm:t>
    </dgm:pt>
    <dgm:pt modelId="{C139C947-2DF7-49B0-920F-0F837EC9297D}" type="sibTrans" cxnId="{C88802C6-BF41-4873-922F-FBDEF08F014A}">
      <dgm:prSet/>
      <dgm:spPr>
        <a:xfrm rot="5400000">
          <a:off x="95759" y="1627348"/>
          <a:ext cx="984042" cy="119128"/>
        </a:xfrm>
        <a:prstGeom prst="rect">
          <a:avLst/>
        </a:prstGeom>
        <a:solidFill>
          <a:srgbClr val="5B9BD5">
            <a:tint val="60000"/>
            <a:hueOff val="0"/>
            <a:satOff val="0"/>
            <a:lumOff val="0"/>
            <a:alphaOff val="0"/>
          </a:srgbClr>
        </a:solidFill>
        <a:ln>
          <a:noFill/>
        </a:ln>
        <a:effectLst/>
      </dgm:spPr>
      <dgm:t>
        <a:bodyPr/>
        <a:lstStyle/>
        <a:p>
          <a:endParaRPr lang="en-AU"/>
        </a:p>
      </dgm:t>
    </dgm:pt>
    <dgm:pt modelId="{5430B4EA-B1B9-468F-BDD3-3D3441FD073D}">
      <dgm:prSet phldrT="[Text]" custT="1"/>
      <dgm:spPr>
        <a:xfrm>
          <a:off x="3839603" y="2979739"/>
          <a:ext cx="1323645" cy="794187"/>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gm:spPr>
      <dgm:t>
        <a:bodyPr/>
        <a:lstStyle/>
        <a:p>
          <a:pPr>
            <a:buNone/>
          </a:pPr>
          <a:r>
            <a:rPr lang="en-AU" sz="1000" b="0">
              <a:solidFill>
                <a:sysClr val="window" lastClr="FFFFFF"/>
              </a:solidFill>
              <a:latin typeface="Arial" panose="020B0604020202020204" pitchFamily="34" charset="0"/>
              <a:ea typeface="+mn-ea"/>
              <a:cs typeface="Arial" panose="020B0604020202020204" pitchFamily="34" charset="0"/>
            </a:rPr>
            <a:t>OLS regression, data visualization</a:t>
          </a:r>
        </a:p>
      </dgm:t>
    </dgm:pt>
    <dgm:pt modelId="{D0E52A4D-F193-44A8-8F65-CB539A1E166F}" type="parTrans" cxnId="{11FCEFF3-F73B-4CAD-9910-190F447652B3}">
      <dgm:prSet/>
      <dgm:spPr/>
      <dgm:t>
        <a:bodyPr/>
        <a:lstStyle/>
        <a:p>
          <a:endParaRPr lang="en-AU"/>
        </a:p>
      </dgm:t>
    </dgm:pt>
    <dgm:pt modelId="{C9AB9533-DA69-42CE-A39F-E41CA6519156}" type="sibTrans" cxnId="{11FCEFF3-F73B-4CAD-9910-190F447652B3}">
      <dgm:prSet/>
      <dgm:spPr/>
      <dgm:t>
        <a:bodyPr/>
        <a:lstStyle/>
        <a:p>
          <a:endParaRPr lang="en-AU"/>
        </a:p>
      </dgm:t>
    </dgm:pt>
    <dgm:pt modelId="{AAA95787-E7D6-4D8A-AAD3-88DE65EE0C86}" type="pres">
      <dgm:prSet presAssocID="{5496FEBD-FA14-4B04-A12B-6276263772DF}" presName="Name0" presStyleCnt="0">
        <dgm:presLayoutVars>
          <dgm:dir/>
          <dgm:resizeHandles/>
        </dgm:presLayoutVars>
      </dgm:prSet>
      <dgm:spPr/>
    </dgm:pt>
    <dgm:pt modelId="{6552F864-D6BB-4355-9B7E-6489E29B747D}" type="pres">
      <dgm:prSet presAssocID="{3C03C7FD-D7A5-404E-8FDB-BC7D15B9B625}" presName="compNode" presStyleCnt="0"/>
      <dgm:spPr/>
    </dgm:pt>
    <dgm:pt modelId="{9D5DF93D-62E4-453E-8790-535EBA8EC8A1}" type="pres">
      <dgm:prSet presAssocID="{3C03C7FD-D7A5-404E-8FDB-BC7D15B9B625}" presName="dummyConnPt" presStyleCnt="0"/>
      <dgm:spPr/>
    </dgm:pt>
    <dgm:pt modelId="{ED859B57-3F12-4804-A941-FB17E186D5F2}" type="pres">
      <dgm:prSet presAssocID="{3C03C7FD-D7A5-404E-8FDB-BC7D15B9B625}" presName="node" presStyleLbl="node1" presStyleIdx="0" presStyleCnt="12" custLinFactNeighborX="-515" custLinFactNeighborY="1029">
        <dgm:presLayoutVars>
          <dgm:bulletEnabled val="1"/>
        </dgm:presLayoutVars>
      </dgm:prSet>
      <dgm:spPr/>
    </dgm:pt>
    <dgm:pt modelId="{27CED2C5-B1CD-4681-86DA-5CA12BB7BA76}" type="pres">
      <dgm:prSet presAssocID="{0E9AD83C-3892-4999-B737-D6361259D7B4}" presName="sibTrans" presStyleLbl="bgSibTrans2D1" presStyleIdx="0" presStyleCnt="11"/>
      <dgm:spPr/>
    </dgm:pt>
    <dgm:pt modelId="{6FA2AE24-AAF2-4BD1-A471-18AB6C0C7081}" type="pres">
      <dgm:prSet presAssocID="{8E4FCB9B-D7CF-40DC-B3EA-D3AF7A19D199}" presName="compNode" presStyleCnt="0"/>
      <dgm:spPr/>
    </dgm:pt>
    <dgm:pt modelId="{0A1CDA32-8C8D-4193-A1AD-D0603D018E63}" type="pres">
      <dgm:prSet presAssocID="{8E4FCB9B-D7CF-40DC-B3EA-D3AF7A19D199}" presName="dummyConnPt" presStyleCnt="0"/>
      <dgm:spPr/>
    </dgm:pt>
    <dgm:pt modelId="{2BF0BBE7-E003-428C-83E7-4A5CC4CF6D50}" type="pres">
      <dgm:prSet presAssocID="{8E4FCB9B-D7CF-40DC-B3EA-D3AF7A19D199}" presName="node" presStyleLbl="node1" presStyleIdx="1" presStyleCnt="12">
        <dgm:presLayoutVars>
          <dgm:bulletEnabled val="1"/>
        </dgm:presLayoutVars>
      </dgm:prSet>
      <dgm:spPr/>
    </dgm:pt>
    <dgm:pt modelId="{C4B7127C-8187-43D2-ADB8-BEB74B6C93D3}" type="pres">
      <dgm:prSet presAssocID="{C139C947-2DF7-49B0-920F-0F837EC9297D}" presName="sibTrans" presStyleLbl="bgSibTrans2D1" presStyleIdx="1" presStyleCnt="11"/>
      <dgm:spPr/>
    </dgm:pt>
    <dgm:pt modelId="{0A6B60BA-2635-4297-BB56-9717D4123041}" type="pres">
      <dgm:prSet presAssocID="{22A7674B-1BAD-4067-980C-03D27E90C893}" presName="compNode" presStyleCnt="0"/>
      <dgm:spPr/>
    </dgm:pt>
    <dgm:pt modelId="{FDCD63F4-0B00-4130-9C4F-6212964FC3B0}" type="pres">
      <dgm:prSet presAssocID="{22A7674B-1BAD-4067-980C-03D27E90C893}" presName="dummyConnPt" presStyleCnt="0"/>
      <dgm:spPr/>
    </dgm:pt>
    <dgm:pt modelId="{C4E90849-EB30-4E07-AEC7-29E5C989CE2C}" type="pres">
      <dgm:prSet presAssocID="{22A7674B-1BAD-4067-980C-03D27E90C893}" presName="node" presStyleLbl="node1" presStyleIdx="2" presStyleCnt="12">
        <dgm:presLayoutVars>
          <dgm:bulletEnabled val="1"/>
        </dgm:presLayoutVars>
      </dgm:prSet>
      <dgm:spPr/>
    </dgm:pt>
    <dgm:pt modelId="{AEB1ED6E-D40D-405C-B3BF-AFEAF9283D4F}" type="pres">
      <dgm:prSet presAssocID="{245C3D93-906D-4565-8F9F-2C61E3FEEE27}" presName="sibTrans" presStyleLbl="bgSibTrans2D1" presStyleIdx="2" presStyleCnt="11"/>
      <dgm:spPr/>
    </dgm:pt>
    <dgm:pt modelId="{A42F2EFE-C1BD-4155-B5E0-A73E9E53EDF5}" type="pres">
      <dgm:prSet presAssocID="{389A70C3-D386-42F9-93A0-B16784251946}" presName="compNode" presStyleCnt="0"/>
      <dgm:spPr/>
    </dgm:pt>
    <dgm:pt modelId="{7BFA1C86-F856-4015-B7C4-2478DC80E9A6}" type="pres">
      <dgm:prSet presAssocID="{389A70C3-D386-42F9-93A0-B16784251946}" presName="dummyConnPt" presStyleCnt="0"/>
      <dgm:spPr/>
    </dgm:pt>
    <dgm:pt modelId="{593D85E2-622D-46DE-AEE7-D86D29683385}" type="pres">
      <dgm:prSet presAssocID="{389A70C3-D386-42F9-93A0-B16784251946}" presName="node" presStyleLbl="node1" presStyleIdx="3" presStyleCnt="12">
        <dgm:presLayoutVars>
          <dgm:bulletEnabled val="1"/>
        </dgm:presLayoutVars>
      </dgm:prSet>
      <dgm:spPr/>
    </dgm:pt>
    <dgm:pt modelId="{D7D0036A-3E7D-462C-BA0D-F7351B44B10D}" type="pres">
      <dgm:prSet presAssocID="{B517C5F4-9FC1-43E4-AC3F-BC687667F0BC}" presName="sibTrans" presStyleLbl="bgSibTrans2D1" presStyleIdx="3" presStyleCnt="11"/>
      <dgm:spPr/>
    </dgm:pt>
    <dgm:pt modelId="{573DACD6-73CB-4887-BEF5-C2A40090B09B}" type="pres">
      <dgm:prSet presAssocID="{6F1A50A8-BF06-4C63-BEA9-3B101AB97B69}" presName="compNode" presStyleCnt="0"/>
      <dgm:spPr/>
    </dgm:pt>
    <dgm:pt modelId="{2D9855E3-CCD6-4913-8512-0243B3B0DA2E}" type="pres">
      <dgm:prSet presAssocID="{6F1A50A8-BF06-4C63-BEA9-3B101AB97B69}" presName="dummyConnPt" presStyleCnt="0"/>
      <dgm:spPr/>
    </dgm:pt>
    <dgm:pt modelId="{6E679590-C09E-46F0-BFBA-45BEC6049878}" type="pres">
      <dgm:prSet presAssocID="{6F1A50A8-BF06-4C63-BEA9-3B101AB97B69}" presName="node" presStyleLbl="node1" presStyleIdx="4" presStyleCnt="12" custLinFactNeighborY="4617">
        <dgm:presLayoutVars>
          <dgm:bulletEnabled val="1"/>
        </dgm:presLayoutVars>
      </dgm:prSet>
      <dgm:spPr/>
    </dgm:pt>
    <dgm:pt modelId="{6DBDA31C-9BFB-4FC5-9F44-1149F25A19BC}" type="pres">
      <dgm:prSet presAssocID="{4C4E41CF-79F4-4C88-BEC0-58825AE26106}" presName="sibTrans" presStyleLbl="bgSibTrans2D1" presStyleIdx="4" presStyleCnt="11"/>
      <dgm:spPr/>
    </dgm:pt>
    <dgm:pt modelId="{20F963DF-B72D-4123-BAE3-A2E83D6DBA81}" type="pres">
      <dgm:prSet presAssocID="{4EE898A9-09F2-423C-9194-E63C92575968}" presName="compNode" presStyleCnt="0"/>
      <dgm:spPr/>
    </dgm:pt>
    <dgm:pt modelId="{AFE70FC6-29FE-4DAC-A993-A8BDFF2D7058}" type="pres">
      <dgm:prSet presAssocID="{4EE898A9-09F2-423C-9194-E63C92575968}" presName="dummyConnPt" presStyleCnt="0"/>
      <dgm:spPr/>
    </dgm:pt>
    <dgm:pt modelId="{BE229202-58C8-480A-967B-F1EE5605B059}" type="pres">
      <dgm:prSet presAssocID="{4EE898A9-09F2-423C-9194-E63C92575968}" presName="node" presStyleLbl="node1" presStyleIdx="5" presStyleCnt="12">
        <dgm:presLayoutVars>
          <dgm:bulletEnabled val="1"/>
        </dgm:presLayoutVars>
      </dgm:prSet>
      <dgm:spPr/>
    </dgm:pt>
    <dgm:pt modelId="{7BA94231-75F0-42D1-BB42-F09592370CDC}" type="pres">
      <dgm:prSet presAssocID="{9949B1BA-7A7B-4F12-A962-80D915F1566E}" presName="sibTrans" presStyleLbl="bgSibTrans2D1" presStyleIdx="5" presStyleCnt="11"/>
      <dgm:spPr/>
    </dgm:pt>
    <dgm:pt modelId="{3D999077-1742-4268-9868-D9601F05279D}" type="pres">
      <dgm:prSet presAssocID="{EE00B7CF-835C-4617-B919-3142920F5C70}" presName="compNode" presStyleCnt="0"/>
      <dgm:spPr/>
    </dgm:pt>
    <dgm:pt modelId="{7EA9F001-F7DB-4FBB-A7B6-19AAC08059B0}" type="pres">
      <dgm:prSet presAssocID="{EE00B7CF-835C-4617-B919-3142920F5C70}" presName="dummyConnPt" presStyleCnt="0"/>
      <dgm:spPr/>
    </dgm:pt>
    <dgm:pt modelId="{A7B93D3F-697C-49BF-A70C-164C6F2274CB}" type="pres">
      <dgm:prSet presAssocID="{EE00B7CF-835C-4617-B919-3142920F5C70}" presName="node" presStyleLbl="node1" presStyleIdx="6" presStyleCnt="12">
        <dgm:presLayoutVars>
          <dgm:bulletEnabled val="1"/>
        </dgm:presLayoutVars>
      </dgm:prSet>
      <dgm:spPr/>
    </dgm:pt>
    <dgm:pt modelId="{49DE5B83-FE40-4013-9C92-223B26A2DE22}" type="pres">
      <dgm:prSet presAssocID="{7AB5DFDD-0354-4B35-A8B7-DCB0705FB54F}" presName="sibTrans" presStyleLbl="bgSibTrans2D1" presStyleIdx="6" presStyleCnt="11"/>
      <dgm:spPr/>
    </dgm:pt>
    <dgm:pt modelId="{AEE27047-6353-4B5A-9ED8-5F6753C8E8BB}" type="pres">
      <dgm:prSet presAssocID="{930C91D4-E993-4BE6-9E38-97C08FEE19A0}" presName="compNode" presStyleCnt="0"/>
      <dgm:spPr/>
    </dgm:pt>
    <dgm:pt modelId="{96EFA83B-A921-483B-BC3C-2F3B04B7DC04}" type="pres">
      <dgm:prSet presAssocID="{930C91D4-E993-4BE6-9E38-97C08FEE19A0}" presName="dummyConnPt" presStyleCnt="0"/>
      <dgm:spPr/>
    </dgm:pt>
    <dgm:pt modelId="{F715773E-1D91-461F-B84E-697C5EB92BBD}" type="pres">
      <dgm:prSet presAssocID="{930C91D4-E993-4BE6-9E38-97C08FEE19A0}" presName="node" presStyleLbl="node1" presStyleIdx="7" presStyleCnt="12">
        <dgm:presLayoutVars>
          <dgm:bulletEnabled val="1"/>
        </dgm:presLayoutVars>
      </dgm:prSet>
      <dgm:spPr/>
    </dgm:pt>
    <dgm:pt modelId="{D0C3AAF8-2838-4EBE-B615-550B34EF2E51}" type="pres">
      <dgm:prSet presAssocID="{C1939468-A082-41AA-99FF-4CA0FE9B7C72}" presName="sibTrans" presStyleLbl="bgSibTrans2D1" presStyleIdx="7" presStyleCnt="11"/>
      <dgm:spPr/>
    </dgm:pt>
    <dgm:pt modelId="{242A859E-2EBA-4766-B9E6-1486FEFCD54D}" type="pres">
      <dgm:prSet presAssocID="{89CEBC43-11D8-4D72-99DE-C58A11BF0607}" presName="compNode" presStyleCnt="0"/>
      <dgm:spPr/>
    </dgm:pt>
    <dgm:pt modelId="{BADAFA70-D607-485D-961D-512DE6593B81}" type="pres">
      <dgm:prSet presAssocID="{89CEBC43-11D8-4D72-99DE-C58A11BF0607}" presName="dummyConnPt" presStyleCnt="0"/>
      <dgm:spPr/>
    </dgm:pt>
    <dgm:pt modelId="{002A33A0-3F49-4316-B5F4-8B1704723293}" type="pres">
      <dgm:prSet presAssocID="{89CEBC43-11D8-4D72-99DE-C58A11BF0607}" presName="node" presStyleLbl="node1" presStyleIdx="8" presStyleCnt="12">
        <dgm:presLayoutVars>
          <dgm:bulletEnabled val="1"/>
        </dgm:presLayoutVars>
      </dgm:prSet>
      <dgm:spPr/>
    </dgm:pt>
    <dgm:pt modelId="{4CC14113-9E2A-4E5F-A77F-96F6053A31E5}" type="pres">
      <dgm:prSet presAssocID="{5188293D-462D-4095-928C-1AE4E6AFAD3E}" presName="sibTrans" presStyleLbl="bgSibTrans2D1" presStyleIdx="8" presStyleCnt="11"/>
      <dgm:spPr/>
    </dgm:pt>
    <dgm:pt modelId="{FE497E78-3BC9-4B9E-BE44-A61996F678F5}" type="pres">
      <dgm:prSet presAssocID="{B377913D-B58E-4543-AA55-B6952667C077}" presName="compNode" presStyleCnt="0"/>
      <dgm:spPr/>
    </dgm:pt>
    <dgm:pt modelId="{75CA6840-E0F0-4A2C-BDD9-270DFBD0BE1A}" type="pres">
      <dgm:prSet presAssocID="{B377913D-B58E-4543-AA55-B6952667C077}" presName="dummyConnPt" presStyleCnt="0"/>
      <dgm:spPr/>
    </dgm:pt>
    <dgm:pt modelId="{578096CB-3360-4843-BE04-B0C47872BAAF}" type="pres">
      <dgm:prSet presAssocID="{B377913D-B58E-4543-AA55-B6952667C077}" presName="node" presStyleLbl="node1" presStyleIdx="9" presStyleCnt="12">
        <dgm:presLayoutVars>
          <dgm:bulletEnabled val="1"/>
        </dgm:presLayoutVars>
      </dgm:prSet>
      <dgm:spPr/>
    </dgm:pt>
    <dgm:pt modelId="{7EB904F2-9060-4EAE-9F1A-9740B9133E04}" type="pres">
      <dgm:prSet presAssocID="{FB5D223A-E3BE-437F-A4BA-F9AA093599D3}" presName="sibTrans" presStyleLbl="bgSibTrans2D1" presStyleIdx="9" presStyleCnt="11"/>
      <dgm:spPr/>
    </dgm:pt>
    <dgm:pt modelId="{3967FA3B-F9F6-492B-BBB4-E47C730DEEF3}" type="pres">
      <dgm:prSet presAssocID="{1FF51B07-A346-4F77-AB77-DE2F0E8661DD}" presName="compNode" presStyleCnt="0"/>
      <dgm:spPr/>
    </dgm:pt>
    <dgm:pt modelId="{167256E3-60C7-4052-BBC8-C75AD0563DA8}" type="pres">
      <dgm:prSet presAssocID="{1FF51B07-A346-4F77-AB77-DE2F0E8661DD}" presName="dummyConnPt" presStyleCnt="0"/>
      <dgm:spPr/>
    </dgm:pt>
    <dgm:pt modelId="{557B6BCA-49C3-4B28-9125-DA58515AEB49}" type="pres">
      <dgm:prSet presAssocID="{1FF51B07-A346-4F77-AB77-DE2F0E8661DD}" presName="node" presStyleLbl="node1" presStyleIdx="10" presStyleCnt="12">
        <dgm:presLayoutVars>
          <dgm:bulletEnabled val="1"/>
        </dgm:presLayoutVars>
      </dgm:prSet>
      <dgm:spPr/>
    </dgm:pt>
    <dgm:pt modelId="{495B62DE-E898-48E7-B3C1-B08837775377}" type="pres">
      <dgm:prSet presAssocID="{2B4924F5-866D-4C8A-8CFD-01D112685B32}" presName="sibTrans" presStyleLbl="bgSibTrans2D1" presStyleIdx="10" presStyleCnt="11"/>
      <dgm:spPr/>
    </dgm:pt>
    <dgm:pt modelId="{248741E5-7471-4740-BB34-7E86B506EC71}" type="pres">
      <dgm:prSet presAssocID="{5430B4EA-B1B9-468F-BDD3-3D3441FD073D}" presName="compNode" presStyleCnt="0"/>
      <dgm:spPr/>
    </dgm:pt>
    <dgm:pt modelId="{1DE172F7-636F-4435-A6C6-351CEC9FD190}" type="pres">
      <dgm:prSet presAssocID="{5430B4EA-B1B9-468F-BDD3-3D3441FD073D}" presName="dummyConnPt" presStyleCnt="0"/>
      <dgm:spPr/>
    </dgm:pt>
    <dgm:pt modelId="{ED8A2134-269D-4188-AC3E-8248E585A3FE}" type="pres">
      <dgm:prSet presAssocID="{5430B4EA-B1B9-468F-BDD3-3D3441FD073D}" presName="node" presStyleLbl="node1" presStyleIdx="11" presStyleCnt="12">
        <dgm:presLayoutVars>
          <dgm:bulletEnabled val="1"/>
        </dgm:presLayoutVars>
      </dgm:prSet>
      <dgm:spPr/>
    </dgm:pt>
  </dgm:ptLst>
  <dgm:cxnLst>
    <dgm:cxn modelId="{35EE5A0E-7433-44AA-8BFA-1B8E1FCC3845}" type="presOf" srcId="{1FF51B07-A346-4F77-AB77-DE2F0E8661DD}" destId="{557B6BCA-49C3-4B28-9125-DA58515AEB49}" srcOrd="0" destOrd="0" presId="urn:microsoft.com/office/officeart/2005/8/layout/bProcess4"/>
    <dgm:cxn modelId="{78EA6812-E890-4E92-9B35-9182E1DCF0D2}" srcId="{5496FEBD-FA14-4B04-A12B-6276263772DF}" destId="{3C03C7FD-D7A5-404E-8FDB-BC7D15B9B625}" srcOrd="0" destOrd="0" parTransId="{9FC9B31C-838D-428E-B101-EFCC3CD294B1}" sibTransId="{0E9AD83C-3892-4999-B737-D6361259D7B4}"/>
    <dgm:cxn modelId="{7CEE2028-B9F9-4DEF-AE72-3509EEAC1B60}" type="presOf" srcId="{389A70C3-D386-42F9-93A0-B16784251946}" destId="{593D85E2-622D-46DE-AEE7-D86D29683385}" srcOrd="0" destOrd="0" presId="urn:microsoft.com/office/officeart/2005/8/layout/bProcess4"/>
    <dgm:cxn modelId="{34CB782D-554A-4201-9EAD-91E4B6DB5B95}" type="presOf" srcId="{245C3D93-906D-4565-8F9F-2C61E3FEEE27}" destId="{AEB1ED6E-D40D-405C-B3BF-AFEAF9283D4F}" srcOrd="0" destOrd="0" presId="urn:microsoft.com/office/officeart/2005/8/layout/bProcess4"/>
    <dgm:cxn modelId="{B5708A2D-9299-4F04-A6D0-387CFFDF8D33}" type="presOf" srcId="{7AB5DFDD-0354-4B35-A8B7-DCB0705FB54F}" destId="{49DE5B83-FE40-4013-9C92-223B26A2DE22}" srcOrd="0" destOrd="0" presId="urn:microsoft.com/office/officeart/2005/8/layout/bProcess4"/>
    <dgm:cxn modelId="{9935252E-04E4-4FE5-800D-63BCDFE67134}" type="presOf" srcId="{5188293D-462D-4095-928C-1AE4E6AFAD3E}" destId="{4CC14113-9E2A-4E5F-A77F-96F6053A31E5}" srcOrd="0" destOrd="0" presId="urn:microsoft.com/office/officeart/2005/8/layout/bProcess4"/>
    <dgm:cxn modelId="{7AAE4434-9542-4210-B446-DA6CCDE63B02}" type="presOf" srcId="{6F1A50A8-BF06-4C63-BEA9-3B101AB97B69}" destId="{6E679590-C09E-46F0-BFBA-45BEC6049878}" srcOrd="0" destOrd="0" presId="urn:microsoft.com/office/officeart/2005/8/layout/bProcess4"/>
    <dgm:cxn modelId="{BEC2B536-F7E5-44D0-9521-0FE5B24ED60E}" type="presOf" srcId="{C1939468-A082-41AA-99FF-4CA0FE9B7C72}" destId="{D0C3AAF8-2838-4EBE-B615-550B34EF2E51}" srcOrd="0" destOrd="0" presId="urn:microsoft.com/office/officeart/2005/8/layout/bProcess4"/>
    <dgm:cxn modelId="{D196A439-BAA2-4677-8F60-977D7D18054F}" type="presOf" srcId="{5430B4EA-B1B9-468F-BDD3-3D3441FD073D}" destId="{ED8A2134-269D-4188-AC3E-8248E585A3FE}" srcOrd="0" destOrd="0" presId="urn:microsoft.com/office/officeart/2005/8/layout/bProcess4"/>
    <dgm:cxn modelId="{804F3E5E-97DA-45F9-822E-612C79AB544A}" srcId="{5496FEBD-FA14-4B04-A12B-6276263772DF}" destId="{B377913D-B58E-4543-AA55-B6952667C077}" srcOrd="9" destOrd="0" parTransId="{1BA24D82-12F1-4781-A7E3-903779A043D4}" sibTransId="{FB5D223A-E3BE-437F-A4BA-F9AA093599D3}"/>
    <dgm:cxn modelId="{8B03FC75-AF5D-4473-B48D-0FD8577BB796}" srcId="{5496FEBD-FA14-4B04-A12B-6276263772DF}" destId="{1FF51B07-A346-4F77-AB77-DE2F0E8661DD}" srcOrd="10" destOrd="0" parTransId="{6DDE8395-D2B0-4AF6-9F42-094291BCDC7E}" sibTransId="{2B4924F5-866D-4C8A-8CFD-01D112685B32}"/>
    <dgm:cxn modelId="{9B57ED77-51E6-427B-8901-B008CC18FA51}" type="presOf" srcId="{9949B1BA-7A7B-4F12-A962-80D915F1566E}" destId="{7BA94231-75F0-42D1-BB42-F09592370CDC}" srcOrd="0" destOrd="0" presId="urn:microsoft.com/office/officeart/2005/8/layout/bProcess4"/>
    <dgm:cxn modelId="{CFA35079-A466-465F-9250-31235DF15430}" type="presOf" srcId="{89CEBC43-11D8-4D72-99DE-C58A11BF0607}" destId="{002A33A0-3F49-4316-B5F4-8B1704723293}" srcOrd="0" destOrd="0" presId="urn:microsoft.com/office/officeart/2005/8/layout/bProcess4"/>
    <dgm:cxn modelId="{833ECA79-A80F-4821-BA55-88DE012F72DF}" type="presOf" srcId="{EE00B7CF-835C-4617-B919-3142920F5C70}" destId="{A7B93D3F-697C-49BF-A70C-164C6F2274CB}" srcOrd="0" destOrd="0" presId="urn:microsoft.com/office/officeart/2005/8/layout/bProcess4"/>
    <dgm:cxn modelId="{B8C9387B-6FD9-4817-ADB6-A0F3578324C1}" srcId="{5496FEBD-FA14-4B04-A12B-6276263772DF}" destId="{930C91D4-E993-4BE6-9E38-97C08FEE19A0}" srcOrd="7" destOrd="0" parTransId="{732E3F7F-2EFD-4419-9827-EBE52D524DE8}" sibTransId="{C1939468-A082-41AA-99FF-4CA0FE9B7C72}"/>
    <dgm:cxn modelId="{032DD27B-4FEA-4E8A-9FEF-C242411EE10F}" type="presOf" srcId="{4EE898A9-09F2-423C-9194-E63C92575968}" destId="{BE229202-58C8-480A-967B-F1EE5605B059}" srcOrd="0" destOrd="0" presId="urn:microsoft.com/office/officeart/2005/8/layout/bProcess4"/>
    <dgm:cxn modelId="{0C37B68A-6C6C-4D8E-AA92-0B246F296690}" type="presOf" srcId="{930C91D4-E993-4BE6-9E38-97C08FEE19A0}" destId="{F715773E-1D91-461F-B84E-697C5EB92BBD}" srcOrd="0" destOrd="0" presId="urn:microsoft.com/office/officeart/2005/8/layout/bProcess4"/>
    <dgm:cxn modelId="{3BBFC18E-3AAF-4C1E-8920-8CECACD7440A}" type="presOf" srcId="{8E4FCB9B-D7CF-40DC-B3EA-D3AF7A19D199}" destId="{2BF0BBE7-E003-428C-83E7-4A5CC4CF6D50}" srcOrd="0" destOrd="0" presId="urn:microsoft.com/office/officeart/2005/8/layout/bProcess4"/>
    <dgm:cxn modelId="{ECCD6D92-0E1F-4C8E-B1D9-6ACF90BF2216}" srcId="{5496FEBD-FA14-4B04-A12B-6276263772DF}" destId="{4EE898A9-09F2-423C-9194-E63C92575968}" srcOrd="5" destOrd="0" parTransId="{D4C59DBF-EC7B-4F33-B597-7EAF89142261}" sibTransId="{9949B1BA-7A7B-4F12-A962-80D915F1566E}"/>
    <dgm:cxn modelId="{26D7E89D-DA99-4D6F-8C85-B1CF53FC52DA}" type="presOf" srcId="{3C03C7FD-D7A5-404E-8FDB-BC7D15B9B625}" destId="{ED859B57-3F12-4804-A941-FB17E186D5F2}" srcOrd="0" destOrd="0" presId="urn:microsoft.com/office/officeart/2005/8/layout/bProcess4"/>
    <dgm:cxn modelId="{1A7CFF9F-4F2D-4B22-81D5-E10FF958232E}" type="presOf" srcId="{4C4E41CF-79F4-4C88-BEC0-58825AE26106}" destId="{6DBDA31C-9BFB-4FC5-9F44-1149F25A19BC}" srcOrd="0" destOrd="0" presId="urn:microsoft.com/office/officeart/2005/8/layout/bProcess4"/>
    <dgm:cxn modelId="{C9304EB4-BCC2-442F-961D-68F03C9E52A1}" type="presOf" srcId="{B377913D-B58E-4543-AA55-B6952667C077}" destId="{578096CB-3360-4843-BE04-B0C47872BAAF}" srcOrd="0" destOrd="0" presId="urn:microsoft.com/office/officeart/2005/8/layout/bProcess4"/>
    <dgm:cxn modelId="{1D10DAC5-1A30-4D51-A246-4B3442359EFD}" type="presOf" srcId="{2B4924F5-866D-4C8A-8CFD-01D112685B32}" destId="{495B62DE-E898-48E7-B3C1-B08837775377}" srcOrd="0" destOrd="0" presId="urn:microsoft.com/office/officeart/2005/8/layout/bProcess4"/>
    <dgm:cxn modelId="{C88802C6-BF41-4873-922F-FBDEF08F014A}" srcId="{5496FEBD-FA14-4B04-A12B-6276263772DF}" destId="{8E4FCB9B-D7CF-40DC-B3EA-D3AF7A19D199}" srcOrd="1" destOrd="0" parTransId="{102AF56F-23A6-4737-8246-446EF9FFB856}" sibTransId="{C139C947-2DF7-49B0-920F-0F837EC9297D}"/>
    <dgm:cxn modelId="{1FDD19CB-C2B1-4EBA-8DF2-1AF29FFA487A}" srcId="{5496FEBD-FA14-4B04-A12B-6276263772DF}" destId="{22A7674B-1BAD-4067-980C-03D27E90C893}" srcOrd="2" destOrd="0" parTransId="{E5DCF60F-4E6F-47BD-9D86-1EDEDB908B61}" sibTransId="{245C3D93-906D-4565-8F9F-2C61E3FEEE27}"/>
    <dgm:cxn modelId="{844C61CF-EBD9-4193-936E-C2FCD42F548E}" type="presOf" srcId="{B517C5F4-9FC1-43E4-AC3F-BC687667F0BC}" destId="{D7D0036A-3E7D-462C-BA0D-F7351B44B10D}" srcOrd="0" destOrd="0" presId="urn:microsoft.com/office/officeart/2005/8/layout/bProcess4"/>
    <dgm:cxn modelId="{B19B59D4-5C3E-4602-8069-D57C8C8B4F98}" type="presOf" srcId="{C139C947-2DF7-49B0-920F-0F837EC9297D}" destId="{C4B7127C-8187-43D2-ADB8-BEB74B6C93D3}" srcOrd="0" destOrd="0" presId="urn:microsoft.com/office/officeart/2005/8/layout/bProcess4"/>
    <dgm:cxn modelId="{5832AAD4-58CC-4184-B8A5-520DC239D5B6}" srcId="{5496FEBD-FA14-4B04-A12B-6276263772DF}" destId="{389A70C3-D386-42F9-93A0-B16784251946}" srcOrd="3" destOrd="0" parTransId="{D3F6FD4B-C3AB-41E9-8848-FBFDBE2EF2DE}" sibTransId="{B517C5F4-9FC1-43E4-AC3F-BC687667F0BC}"/>
    <dgm:cxn modelId="{60399CDA-AB9D-48BF-A4E8-8F90B81207B5}" srcId="{5496FEBD-FA14-4B04-A12B-6276263772DF}" destId="{EE00B7CF-835C-4617-B919-3142920F5C70}" srcOrd="6" destOrd="0" parTransId="{982C015B-A5EF-4308-ACD1-033DAE96BD26}" sibTransId="{7AB5DFDD-0354-4B35-A8B7-DCB0705FB54F}"/>
    <dgm:cxn modelId="{D406ACDA-77DC-48E8-A4AB-A0F8AD74182D}" type="presOf" srcId="{22A7674B-1BAD-4067-980C-03D27E90C893}" destId="{C4E90849-EB30-4E07-AEC7-29E5C989CE2C}" srcOrd="0" destOrd="0" presId="urn:microsoft.com/office/officeart/2005/8/layout/bProcess4"/>
    <dgm:cxn modelId="{34FF2EE0-B2DE-4220-9C12-FF372E78C89E}" type="presOf" srcId="{FB5D223A-E3BE-437F-A4BA-F9AA093599D3}" destId="{7EB904F2-9060-4EAE-9F1A-9740B9133E04}" srcOrd="0" destOrd="0" presId="urn:microsoft.com/office/officeart/2005/8/layout/bProcess4"/>
    <dgm:cxn modelId="{D42048E5-BE20-4A54-B85C-D9EAA63C763A}" srcId="{5496FEBD-FA14-4B04-A12B-6276263772DF}" destId="{6F1A50A8-BF06-4C63-BEA9-3B101AB97B69}" srcOrd="4" destOrd="0" parTransId="{4998F9D6-9C9F-423F-85B8-175F4D04163E}" sibTransId="{4C4E41CF-79F4-4C88-BEC0-58825AE26106}"/>
    <dgm:cxn modelId="{67FEADEF-1E6A-4ADA-83EA-8614F0B36465}" type="presOf" srcId="{0E9AD83C-3892-4999-B737-D6361259D7B4}" destId="{27CED2C5-B1CD-4681-86DA-5CA12BB7BA76}" srcOrd="0" destOrd="0" presId="urn:microsoft.com/office/officeart/2005/8/layout/bProcess4"/>
    <dgm:cxn modelId="{11FCEFF3-F73B-4CAD-9910-190F447652B3}" srcId="{5496FEBD-FA14-4B04-A12B-6276263772DF}" destId="{5430B4EA-B1B9-468F-BDD3-3D3441FD073D}" srcOrd="11" destOrd="0" parTransId="{D0E52A4D-F193-44A8-8F65-CB539A1E166F}" sibTransId="{C9AB9533-DA69-42CE-A39F-E41CA6519156}"/>
    <dgm:cxn modelId="{D9B134F4-A3AF-40EB-8D5B-329A4830ACBA}" type="presOf" srcId="{5496FEBD-FA14-4B04-A12B-6276263772DF}" destId="{AAA95787-E7D6-4D8A-AAD3-88DE65EE0C86}" srcOrd="0" destOrd="0" presId="urn:microsoft.com/office/officeart/2005/8/layout/bProcess4"/>
    <dgm:cxn modelId="{E412E7FB-08DA-4A82-A9DB-4FA1C31A1057}" srcId="{5496FEBD-FA14-4B04-A12B-6276263772DF}" destId="{89CEBC43-11D8-4D72-99DE-C58A11BF0607}" srcOrd="8" destOrd="0" parTransId="{2979B187-676E-4970-8C4B-4151AA8AECA1}" sibTransId="{5188293D-462D-4095-928C-1AE4E6AFAD3E}"/>
    <dgm:cxn modelId="{C337C609-25FF-454A-812B-33CA2627F117}" type="presParOf" srcId="{AAA95787-E7D6-4D8A-AAD3-88DE65EE0C86}" destId="{6552F864-D6BB-4355-9B7E-6489E29B747D}" srcOrd="0" destOrd="0" presId="urn:microsoft.com/office/officeart/2005/8/layout/bProcess4"/>
    <dgm:cxn modelId="{EC13E09F-74C0-4BEA-BBB5-6676A9C9616C}" type="presParOf" srcId="{6552F864-D6BB-4355-9B7E-6489E29B747D}" destId="{9D5DF93D-62E4-453E-8790-535EBA8EC8A1}" srcOrd="0" destOrd="0" presId="urn:microsoft.com/office/officeart/2005/8/layout/bProcess4"/>
    <dgm:cxn modelId="{BCFF57DF-99EE-464D-99C5-4A3DD758A091}" type="presParOf" srcId="{6552F864-D6BB-4355-9B7E-6489E29B747D}" destId="{ED859B57-3F12-4804-A941-FB17E186D5F2}" srcOrd="1" destOrd="0" presId="urn:microsoft.com/office/officeart/2005/8/layout/bProcess4"/>
    <dgm:cxn modelId="{DCF6ACA3-F0D8-4CC5-BCA0-94102C86F37A}" type="presParOf" srcId="{AAA95787-E7D6-4D8A-AAD3-88DE65EE0C86}" destId="{27CED2C5-B1CD-4681-86DA-5CA12BB7BA76}" srcOrd="1" destOrd="0" presId="urn:microsoft.com/office/officeart/2005/8/layout/bProcess4"/>
    <dgm:cxn modelId="{376B0D68-D82C-4722-A236-C0C7E54FE12E}" type="presParOf" srcId="{AAA95787-E7D6-4D8A-AAD3-88DE65EE0C86}" destId="{6FA2AE24-AAF2-4BD1-A471-18AB6C0C7081}" srcOrd="2" destOrd="0" presId="urn:microsoft.com/office/officeart/2005/8/layout/bProcess4"/>
    <dgm:cxn modelId="{17281706-4814-472A-9A0D-2BA9BBE665C6}" type="presParOf" srcId="{6FA2AE24-AAF2-4BD1-A471-18AB6C0C7081}" destId="{0A1CDA32-8C8D-4193-A1AD-D0603D018E63}" srcOrd="0" destOrd="0" presId="urn:microsoft.com/office/officeart/2005/8/layout/bProcess4"/>
    <dgm:cxn modelId="{7CDF624C-BFC3-491B-A7D8-FAD1E96C9826}" type="presParOf" srcId="{6FA2AE24-AAF2-4BD1-A471-18AB6C0C7081}" destId="{2BF0BBE7-E003-428C-83E7-4A5CC4CF6D50}" srcOrd="1" destOrd="0" presId="urn:microsoft.com/office/officeart/2005/8/layout/bProcess4"/>
    <dgm:cxn modelId="{3CFD4742-C91F-469F-8559-A0838F964BE9}" type="presParOf" srcId="{AAA95787-E7D6-4D8A-AAD3-88DE65EE0C86}" destId="{C4B7127C-8187-43D2-ADB8-BEB74B6C93D3}" srcOrd="3" destOrd="0" presId="urn:microsoft.com/office/officeart/2005/8/layout/bProcess4"/>
    <dgm:cxn modelId="{721F42E3-0871-4B56-97E1-0351C3F1D7EE}" type="presParOf" srcId="{AAA95787-E7D6-4D8A-AAD3-88DE65EE0C86}" destId="{0A6B60BA-2635-4297-BB56-9717D4123041}" srcOrd="4" destOrd="0" presId="urn:microsoft.com/office/officeart/2005/8/layout/bProcess4"/>
    <dgm:cxn modelId="{19D0AD97-1349-4C8A-A4DD-54B18AF528A7}" type="presParOf" srcId="{0A6B60BA-2635-4297-BB56-9717D4123041}" destId="{FDCD63F4-0B00-4130-9C4F-6212964FC3B0}" srcOrd="0" destOrd="0" presId="urn:microsoft.com/office/officeart/2005/8/layout/bProcess4"/>
    <dgm:cxn modelId="{01DF7129-6154-44C3-A7BF-08F72A037D1C}" type="presParOf" srcId="{0A6B60BA-2635-4297-BB56-9717D4123041}" destId="{C4E90849-EB30-4E07-AEC7-29E5C989CE2C}" srcOrd="1" destOrd="0" presId="urn:microsoft.com/office/officeart/2005/8/layout/bProcess4"/>
    <dgm:cxn modelId="{D94320EE-0321-48D7-8578-843CA3CCAFE1}" type="presParOf" srcId="{AAA95787-E7D6-4D8A-AAD3-88DE65EE0C86}" destId="{AEB1ED6E-D40D-405C-B3BF-AFEAF9283D4F}" srcOrd="5" destOrd="0" presId="urn:microsoft.com/office/officeart/2005/8/layout/bProcess4"/>
    <dgm:cxn modelId="{1F2729BA-0EBB-43E2-902A-C40649FC6F98}" type="presParOf" srcId="{AAA95787-E7D6-4D8A-AAD3-88DE65EE0C86}" destId="{A42F2EFE-C1BD-4155-B5E0-A73E9E53EDF5}" srcOrd="6" destOrd="0" presId="urn:microsoft.com/office/officeart/2005/8/layout/bProcess4"/>
    <dgm:cxn modelId="{7FEC27C7-BCB5-47B9-8386-1B262E2248A5}" type="presParOf" srcId="{A42F2EFE-C1BD-4155-B5E0-A73E9E53EDF5}" destId="{7BFA1C86-F856-4015-B7C4-2478DC80E9A6}" srcOrd="0" destOrd="0" presId="urn:microsoft.com/office/officeart/2005/8/layout/bProcess4"/>
    <dgm:cxn modelId="{DD98348B-6F10-4B8E-9825-AECE4F98EB26}" type="presParOf" srcId="{A42F2EFE-C1BD-4155-B5E0-A73E9E53EDF5}" destId="{593D85E2-622D-46DE-AEE7-D86D29683385}" srcOrd="1" destOrd="0" presId="urn:microsoft.com/office/officeart/2005/8/layout/bProcess4"/>
    <dgm:cxn modelId="{F93457DB-178C-41B5-A239-94452A20FA90}" type="presParOf" srcId="{AAA95787-E7D6-4D8A-AAD3-88DE65EE0C86}" destId="{D7D0036A-3E7D-462C-BA0D-F7351B44B10D}" srcOrd="7" destOrd="0" presId="urn:microsoft.com/office/officeart/2005/8/layout/bProcess4"/>
    <dgm:cxn modelId="{70285D33-0EB6-44E0-BCCA-BFD45EEFB41D}" type="presParOf" srcId="{AAA95787-E7D6-4D8A-AAD3-88DE65EE0C86}" destId="{573DACD6-73CB-4887-BEF5-C2A40090B09B}" srcOrd="8" destOrd="0" presId="urn:microsoft.com/office/officeart/2005/8/layout/bProcess4"/>
    <dgm:cxn modelId="{B4EE056C-2206-4943-8BE7-E29C2B8EEAB4}" type="presParOf" srcId="{573DACD6-73CB-4887-BEF5-C2A40090B09B}" destId="{2D9855E3-CCD6-4913-8512-0243B3B0DA2E}" srcOrd="0" destOrd="0" presId="urn:microsoft.com/office/officeart/2005/8/layout/bProcess4"/>
    <dgm:cxn modelId="{EA90A0AC-4F8D-432E-8A52-021662FE4A44}" type="presParOf" srcId="{573DACD6-73CB-4887-BEF5-C2A40090B09B}" destId="{6E679590-C09E-46F0-BFBA-45BEC6049878}" srcOrd="1" destOrd="0" presId="urn:microsoft.com/office/officeart/2005/8/layout/bProcess4"/>
    <dgm:cxn modelId="{33F7844B-E491-4749-BA3A-FB8A10B893F3}" type="presParOf" srcId="{AAA95787-E7D6-4D8A-AAD3-88DE65EE0C86}" destId="{6DBDA31C-9BFB-4FC5-9F44-1149F25A19BC}" srcOrd="9" destOrd="0" presId="urn:microsoft.com/office/officeart/2005/8/layout/bProcess4"/>
    <dgm:cxn modelId="{981F16F3-3BF4-43C5-B4BD-82288E4292CE}" type="presParOf" srcId="{AAA95787-E7D6-4D8A-AAD3-88DE65EE0C86}" destId="{20F963DF-B72D-4123-BAE3-A2E83D6DBA81}" srcOrd="10" destOrd="0" presId="urn:microsoft.com/office/officeart/2005/8/layout/bProcess4"/>
    <dgm:cxn modelId="{EE0A59D1-872D-422D-A5F7-0908052E189A}" type="presParOf" srcId="{20F963DF-B72D-4123-BAE3-A2E83D6DBA81}" destId="{AFE70FC6-29FE-4DAC-A993-A8BDFF2D7058}" srcOrd="0" destOrd="0" presId="urn:microsoft.com/office/officeart/2005/8/layout/bProcess4"/>
    <dgm:cxn modelId="{14A0FABC-BF85-4E59-8A89-546A66CB3488}" type="presParOf" srcId="{20F963DF-B72D-4123-BAE3-A2E83D6DBA81}" destId="{BE229202-58C8-480A-967B-F1EE5605B059}" srcOrd="1" destOrd="0" presId="urn:microsoft.com/office/officeart/2005/8/layout/bProcess4"/>
    <dgm:cxn modelId="{81903C0C-7ECA-458E-9C0F-9FEC968E8853}" type="presParOf" srcId="{AAA95787-E7D6-4D8A-AAD3-88DE65EE0C86}" destId="{7BA94231-75F0-42D1-BB42-F09592370CDC}" srcOrd="11" destOrd="0" presId="urn:microsoft.com/office/officeart/2005/8/layout/bProcess4"/>
    <dgm:cxn modelId="{EDAE01F4-74AB-4239-BEDA-7834A6A91AF7}" type="presParOf" srcId="{AAA95787-E7D6-4D8A-AAD3-88DE65EE0C86}" destId="{3D999077-1742-4268-9868-D9601F05279D}" srcOrd="12" destOrd="0" presId="urn:microsoft.com/office/officeart/2005/8/layout/bProcess4"/>
    <dgm:cxn modelId="{93FCA5CC-C70C-4295-9DD6-504160C14099}" type="presParOf" srcId="{3D999077-1742-4268-9868-D9601F05279D}" destId="{7EA9F001-F7DB-4FBB-A7B6-19AAC08059B0}" srcOrd="0" destOrd="0" presId="urn:microsoft.com/office/officeart/2005/8/layout/bProcess4"/>
    <dgm:cxn modelId="{6F3D36B8-105E-45C0-93D2-AA4037DE81F7}" type="presParOf" srcId="{3D999077-1742-4268-9868-D9601F05279D}" destId="{A7B93D3F-697C-49BF-A70C-164C6F2274CB}" srcOrd="1" destOrd="0" presId="urn:microsoft.com/office/officeart/2005/8/layout/bProcess4"/>
    <dgm:cxn modelId="{14F0CB39-47BF-415C-B18D-9DD9DAC94AE0}" type="presParOf" srcId="{AAA95787-E7D6-4D8A-AAD3-88DE65EE0C86}" destId="{49DE5B83-FE40-4013-9C92-223B26A2DE22}" srcOrd="13" destOrd="0" presId="urn:microsoft.com/office/officeart/2005/8/layout/bProcess4"/>
    <dgm:cxn modelId="{9AE603C8-BEBB-4A9D-A89A-10C96184B49D}" type="presParOf" srcId="{AAA95787-E7D6-4D8A-AAD3-88DE65EE0C86}" destId="{AEE27047-6353-4B5A-9ED8-5F6753C8E8BB}" srcOrd="14" destOrd="0" presId="urn:microsoft.com/office/officeart/2005/8/layout/bProcess4"/>
    <dgm:cxn modelId="{EE0FF816-AE77-47FD-88E7-0B3F55A2B425}" type="presParOf" srcId="{AEE27047-6353-4B5A-9ED8-5F6753C8E8BB}" destId="{96EFA83B-A921-483B-BC3C-2F3B04B7DC04}" srcOrd="0" destOrd="0" presId="urn:microsoft.com/office/officeart/2005/8/layout/bProcess4"/>
    <dgm:cxn modelId="{7C540635-AEF0-44C2-9EED-887357CC4F64}" type="presParOf" srcId="{AEE27047-6353-4B5A-9ED8-5F6753C8E8BB}" destId="{F715773E-1D91-461F-B84E-697C5EB92BBD}" srcOrd="1" destOrd="0" presId="urn:microsoft.com/office/officeart/2005/8/layout/bProcess4"/>
    <dgm:cxn modelId="{58C02FCF-280B-48AD-BB3D-B5C93CF1364A}" type="presParOf" srcId="{AAA95787-E7D6-4D8A-AAD3-88DE65EE0C86}" destId="{D0C3AAF8-2838-4EBE-B615-550B34EF2E51}" srcOrd="15" destOrd="0" presId="urn:microsoft.com/office/officeart/2005/8/layout/bProcess4"/>
    <dgm:cxn modelId="{0ACC7052-253C-446A-9F49-9E0E5A5F6D0A}" type="presParOf" srcId="{AAA95787-E7D6-4D8A-AAD3-88DE65EE0C86}" destId="{242A859E-2EBA-4766-B9E6-1486FEFCD54D}" srcOrd="16" destOrd="0" presId="urn:microsoft.com/office/officeart/2005/8/layout/bProcess4"/>
    <dgm:cxn modelId="{18C8D30D-F3B9-4381-93AE-B7EE39ABCF41}" type="presParOf" srcId="{242A859E-2EBA-4766-B9E6-1486FEFCD54D}" destId="{BADAFA70-D607-485D-961D-512DE6593B81}" srcOrd="0" destOrd="0" presId="urn:microsoft.com/office/officeart/2005/8/layout/bProcess4"/>
    <dgm:cxn modelId="{A0125BA8-CDB9-49A9-8428-E1B0667324E9}" type="presParOf" srcId="{242A859E-2EBA-4766-B9E6-1486FEFCD54D}" destId="{002A33A0-3F49-4316-B5F4-8B1704723293}" srcOrd="1" destOrd="0" presId="urn:microsoft.com/office/officeart/2005/8/layout/bProcess4"/>
    <dgm:cxn modelId="{5F559DEF-75F0-4AFF-B072-8C37A99AC890}" type="presParOf" srcId="{AAA95787-E7D6-4D8A-AAD3-88DE65EE0C86}" destId="{4CC14113-9E2A-4E5F-A77F-96F6053A31E5}" srcOrd="17" destOrd="0" presId="urn:microsoft.com/office/officeart/2005/8/layout/bProcess4"/>
    <dgm:cxn modelId="{6C2E5DA8-8478-41CC-A6F5-6A7202CA2C3C}" type="presParOf" srcId="{AAA95787-E7D6-4D8A-AAD3-88DE65EE0C86}" destId="{FE497E78-3BC9-4B9E-BE44-A61996F678F5}" srcOrd="18" destOrd="0" presId="urn:microsoft.com/office/officeart/2005/8/layout/bProcess4"/>
    <dgm:cxn modelId="{DEE7B990-1E1B-49B6-B330-8FFD0AA14CEF}" type="presParOf" srcId="{FE497E78-3BC9-4B9E-BE44-A61996F678F5}" destId="{75CA6840-E0F0-4A2C-BDD9-270DFBD0BE1A}" srcOrd="0" destOrd="0" presId="urn:microsoft.com/office/officeart/2005/8/layout/bProcess4"/>
    <dgm:cxn modelId="{FD51C73B-9FFE-453F-ACBD-6364D1D09B13}" type="presParOf" srcId="{FE497E78-3BC9-4B9E-BE44-A61996F678F5}" destId="{578096CB-3360-4843-BE04-B0C47872BAAF}" srcOrd="1" destOrd="0" presId="urn:microsoft.com/office/officeart/2005/8/layout/bProcess4"/>
    <dgm:cxn modelId="{A11C47D6-78A9-4345-9895-4F0DF84A7585}" type="presParOf" srcId="{AAA95787-E7D6-4D8A-AAD3-88DE65EE0C86}" destId="{7EB904F2-9060-4EAE-9F1A-9740B9133E04}" srcOrd="19" destOrd="0" presId="urn:microsoft.com/office/officeart/2005/8/layout/bProcess4"/>
    <dgm:cxn modelId="{9610DE56-A1BB-4C13-B6CE-9E8F58A5854C}" type="presParOf" srcId="{AAA95787-E7D6-4D8A-AAD3-88DE65EE0C86}" destId="{3967FA3B-F9F6-492B-BBB4-E47C730DEEF3}" srcOrd="20" destOrd="0" presId="urn:microsoft.com/office/officeart/2005/8/layout/bProcess4"/>
    <dgm:cxn modelId="{14FAEC0C-FD03-4A45-8638-A367BC8029E4}" type="presParOf" srcId="{3967FA3B-F9F6-492B-BBB4-E47C730DEEF3}" destId="{167256E3-60C7-4052-BBC8-C75AD0563DA8}" srcOrd="0" destOrd="0" presId="urn:microsoft.com/office/officeart/2005/8/layout/bProcess4"/>
    <dgm:cxn modelId="{B781A2E6-A56A-4458-AA33-3682193EB30D}" type="presParOf" srcId="{3967FA3B-F9F6-492B-BBB4-E47C730DEEF3}" destId="{557B6BCA-49C3-4B28-9125-DA58515AEB49}" srcOrd="1" destOrd="0" presId="urn:microsoft.com/office/officeart/2005/8/layout/bProcess4"/>
    <dgm:cxn modelId="{5676A8FF-9E37-4442-ACC7-77ECD7A03ACE}" type="presParOf" srcId="{AAA95787-E7D6-4D8A-AAD3-88DE65EE0C86}" destId="{495B62DE-E898-48E7-B3C1-B08837775377}" srcOrd="21" destOrd="0" presId="urn:microsoft.com/office/officeart/2005/8/layout/bProcess4"/>
    <dgm:cxn modelId="{00A2513D-FA15-4958-83ED-A56A96AF8D34}" type="presParOf" srcId="{AAA95787-E7D6-4D8A-AAD3-88DE65EE0C86}" destId="{248741E5-7471-4740-BB34-7E86B506EC71}" srcOrd="22" destOrd="0" presId="urn:microsoft.com/office/officeart/2005/8/layout/bProcess4"/>
    <dgm:cxn modelId="{C1B7A221-94E8-41DE-B3DD-6BD37AC90C34}" type="presParOf" srcId="{248741E5-7471-4740-BB34-7E86B506EC71}" destId="{1DE172F7-636F-4435-A6C6-351CEC9FD190}" srcOrd="0" destOrd="0" presId="urn:microsoft.com/office/officeart/2005/8/layout/bProcess4"/>
    <dgm:cxn modelId="{2EA17C1B-3E6C-404B-87B0-FA8472D8CA6E}" type="presParOf" srcId="{248741E5-7471-4740-BB34-7E86B506EC71}" destId="{ED8A2134-269D-4188-AC3E-8248E585A3FE}" srcOrd="1" destOrd="0" presId="urn:microsoft.com/office/officeart/2005/8/layout/bProcess4"/>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FD2A250-6408-430D-8402-18511725C93F}" type="doc">
      <dgm:prSet loTypeId="urn:microsoft.com/office/officeart/2005/8/layout/balance1" loCatId="relationship" qsTypeId="urn:microsoft.com/office/officeart/2005/8/quickstyle/simple1" qsCatId="simple" csTypeId="urn:microsoft.com/office/officeart/2005/8/colors/accent2_2" csCatId="accent2" phldr="1"/>
      <dgm:spPr/>
      <dgm:t>
        <a:bodyPr/>
        <a:lstStyle/>
        <a:p>
          <a:endParaRPr lang="en-AU"/>
        </a:p>
      </dgm:t>
    </dgm:pt>
    <dgm:pt modelId="{76846FAE-2DEA-4457-BC67-91B7D7ABE7E7}">
      <dgm:prSet phldrT="[Text]" custT="1"/>
      <dgm:spPr/>
      <dgm:t>
        <a:bodyPr/>
        <a:lstStyle/>
        <a:p>
          <a:r>
            <a:rPr lang="de-DE" sz="10000" dirty="0"/>
            <a:t>-</a:t>
          </a:r>
          <a:endParaRPr lang="en-AU" sz="10000" dirty="0"/>
        </a:p>
      </dgm:t>
    </dgm:pt>
    <dgm:pt modelId="{D28F5BA5-AD4B-40D3-983B-EF187D821315}" type="parTrans" cxnId="{EE7135BA-A177-4432-A096-3E8C62F82DEE}">
      <dgm:prSet/>
      <dgm:spPr/>
      <dgm:t>
        <a:bodyPr/>
        <a:lstStyle/>
        <a:p>
          <a:endParaRPr lang="en-AU" sz="1000"/>
        </a:p>
      </dgm:t>
    </dgm:pt>
    <dgm:pt modelId="{767E45AE-598A-4C45-8A90-DD2674358F7A}" type="sibTrans" cxnId="{EE7135BA-A177-4432-A096-3E8C62F82DEE}">
      <dgm:prSet/>
      <dgm:spPr/>
      <dgm:t>
        <a:bodyPr/>
        <a:lstStyle/>
        <a:p>
          <a:endParaRPr lang="en-AU" sz="1000"/>
        </a:p>
      </dgm:t>
    </dgm:pt>
    <dgm:pt modelId="{D7DEA993-83DD-432B-A75B-9BE5A69F45AA}">
      <dgm:prSet phldrT="[Text]" custT="1"/>
      <dgm:spPr/>
      <dgm:t>
        <a:bodyPr/>
        <a:lstStyle/>
        <a:p>
          <a:r>
            <a:rPr lang="de-DE" sz="10000" dirty="0"/>
            <a:t>+</a:t>
          </a:r>
          <a:endParaRPr lang="en-AU" sz="10000" dirty="0"/>
        </a:p>
      </dgm:t>
    </dgm:pt>
    <dgm:pt modelId="{AD851CEF-2332-4767-A914-AA1658F89A8C}" type="parTrans" cxnId="{D41D084E-CC39-4180-9A65-F485347BCB78}">
      <dgm:prSet/>
      <dgm:spPr/>
      <dgm:t>
        <a:bodyPr/>
        <a:lstStyle/>
        <a:p>
          <a:endParaRPr lang="en-AU" sz="1000"/>
        </a:p>
      </dgm:t>
    </dgm:pt>
    <dgm:pt modelId="{768AD8DB-78AB-4B7B-B766-030673AFEBD4}" type="sibTrans" cxnId="{D41D084E-CC39-4180-9A65-F485347BCB78}">
      <dgm:prSet/>
      <dgm:spPr/>
      <dgm:t>
        <a:bodyPr/>
        <a:lstStyle/>
        <a:p>
          <a:endParaRPr lang="en-AU" sz="1000"/>
        </a:p>
      </dgm:t>
    </dgm:pt>
    <dgm:pt modelId="{78323D14-69E9-4DD1-8234-7EB0BAD8495F}">
      <dgm:prSet phldrT="[Text]" custT="1"/>
      <dgm:spPr/>
      <dgm:t>
        <a:bodyPr/>
        <a:lstStyle/>
        <a:p>
          <a:r>
            <a:rPr lang="de-DE" sz="1200" dirty="0"/>
            <a:t>Data processing techniques</a:t>
          </a:r>
          <a:endParaRPr lang="en-AU" sz="1200" dirty="0"/>
        </a:p>
      </dgm:t>
    </dgm:pt>
    <dgm:pt modelId="{A544C6D8-F0F4-42A8-90F9-63B15BEED338}" type="parTrans" cxnId="{9E0F295E-49FD-4D14-998C-CC53A5BC2965}">
      <dgm:prSet/>
      <dgm:spPr/>
      <dgm:t>
        <a:bodyPr/>
        <a:lstStyle/>
        <a:p>
          <a:endParaRPr lang="en-AU" sz="1000"/>
        </a:p>
      </dgm:t>
    </dgm:pt>
    <dgm:pt modelId="{D4C56710-A6A8-4A9B-BCF1-EC06F25D70E7}" type="sibTrans" cxnId="{9E0F295E-49FD-4D14-998C-CC53A5BC2965}">
      <dgm:prSet/>
      <dgm:spPr/>
      <dgm:t>
        <a:bodyPr/>
        <a:lstStyle/>
        <a:p>
          <a:endParaRPr lang="en-AU" sz="1000"/>
        </a:p>
      </dgm:t>
    </dgm:pt>
    <dgm:pt modelId="{AEE6F44F-DAED-48CF-B64E-52F760CB3278}">
      <dgm:prSet phldrT="[Text]" custT="1"/>
      <dgm:spPr/>
      <dgm:t>
        <a:bodyPr/>
        <a:lstStyle/>
        <a:p>
          <a:r>
            <a:rPr lang="de-DE" sz="1200" dirty="0"/>
            <a:t>State-of-the-art</a:t>
          </a:r>
          <a:endParaRPr lang="en-AU" sz="1200" dirty="0"/>
        </a:p>
      </dgm:t>
    </dgm:pt>
    <dgm:pt modelId="{AB4B3653-D514-41F0-B222-471EC094E780}" type="parTrans" cxnId="{568F9F54-56A5-4153-82DE-597EDA679B2A}">
      <dgm:prSet/>
      <dgm:spPr/>
      <dgm:t>
        <a:bodyPr/>
        <a:lstStyle/>
        <a:p>
          <a:endParaRPr lang="en-AU" sz="1000"/>
        </a:p>
      </dgm:t>
    </dgm:pt>
    <dgm:pt modelId="{5A4004FD-9D1D-4A09-8578-3F3A63F7E0B0}" type="sibTrans" cxnId="{568F9F54-56A5-4153-82DE-597EDA679B2A}">
      <dgm:prSet/>
      <dgm:spPr/>
      <dgm:t>
        <a:bodyPr/>
        <a:lstStyle/>
        <a:p>
          <a:endParaRPr lang="en-AU" sz="1000"/>
        </a:p>
      </dgm:t>
    </dgm:pt>
    <dgm:pt modelId="{B65BE3AD-6AF6-41A9-B8FD-322108C476EB}">
      <dgm:prSet phldrT="[Text]" custT="1"/>
      <dgm:spPr/>
      <dgm:t>
        <a:bodyPr/>
        <a:lstStyle/>
        <a:p>
          <a:r>
            <a:rPr lang="de-DE" sz="1300" dirty="0"/>
            <a:t>Time</a:t>
          </a:r>
          <a:endParaRPr lang="en-AU" sz="1300" dirty="0"/>
        </a:p>
      </dgm:t>
    </dgm:pt>
    <dgm:pt modelId="{CE9EC217-4E2D-429A-89C7-C784E4E3837F}" type="parTrans" cxnId="{F07E4F81-5022-4132-A719-E0E9BF487C7F}">
      <dgm:prSet/>
      <dgm:spPr/>
      <dgm:t>
        <a:bodyPr/>
        <a:lstStyle/>
        <a:p>
          <a:endParaRPr lang="en-AU" sz="1000"/>
        </a:p>
      </dgm:t>
    </dgm:pt>
    <dgm:pt modelId="{1A517E7D-B9CB-4536-855E-7DC2A5C16327}" type="sibTrans" cxnId="{F07E4F81-5022-4132-A719-E0E9BF487C7F}">
      <dgm:prSet/>
      <dgm:spPr/>
      <dgm:t>
        <a:bodyPr/>
        <a:lstStyle/>
        <a:p>
          <a:endParaRPr lang="en-AU" sz="1000"/>
        </a:p>
      </dgm:t>
    </dgm:pt>
    <dgm:pt modelId="{5EEEF3DA-106B-4F3C-B06E-73681098D59E}">
      <dgm:prSet phldrT="[Text]" custT="1"/>
      <dgm:spPr/>
      <dgm:t>
        <a:bodyPr/>
        <a:lstStyle/>
        <a:p>
          <a:r>
            <a:rPr lang="de-DE" sz="1200" dirty="0"/>
            <a:t>Forecast horizon length</a:t>
          </a:r>
          <a:endParaRPr lang="en-AU" sz="1200" dirty="0"/>
        </a:p>
      </dgm:t>
    </dgm:pt>
    <dgm:pt modelId="{04D09375-6C4D-49A9-8833-D0D8E2EC3731}" type="parTrans" cxnId="{8F30A05D-7574-4A85-AE11-5A81BEA000CB}">
      <dgm:prSet/>
      <dgm:spPr/>
      <dgm:t>
        <a:bodyPr/>
        <a:lstStyle/>
        <a:p>
          <a:endParaRPr lang="en-AU" sz="1000"/>
        </a:p>
      </dgm:t>
    </dgm:pt>
    <dgm:pt modelId="{3A3417B8-DF56-4139-8F7E-5546773B8DC3}" type="sibTrans" cxnId="{8F30A05D-7574-4A85-AE11-5A81BEA000CB}">
      <dgm:prSet/>
      <dgm:spPr/>
      <dgm:t>
        <a:bodyPr/>
        <a:lstStyle/>
        <a:p>
          <a:endParaRPr lang="en-AU" sz="1000"/>
        </a:p>
      </dgm:t>
    </dgm:pt>
    <dgm:pt modelId="{4E18E44C-EADE-482F-9AB7-88DE2B89C6F4}">
      <dgm:prSet phldrT="[Text]" custT="1"/>
      <dgm:spPr/>
      <dgm:t>
        <a:bodyPr/>
        <a:lstStyle/>
        <a:p>
          <a:r>
            <a:rPr lang="de-DE" sz="1200" dirty="0"/>
            <a:t>Test set length</a:t>
          </a:r>
          <a:endParaRPr lang="en-AU" sz="1200" dirty="0"/>
        </a:p>
      </dgm:t>
    </dgm:pt>
    <dgm:pt modelId="{DDB6EA13-504F-425F-B182-C9CA2545CFFD}" type="parTrans" cxnId="{EC569278-D5DA-49A0-A849-5E81064C0BDD}">
      <dgm:prSet/>
      <dgm:spPr/>
      <dgm:t>
        <a:bodyPr/>
        <a:lstStyle/>
        <a:p>
          <a:endParaRPr lang="en-AU" sz="1000"/>
        </a:p>
      </dgm:t>
    </dgm:pt>
    <dgm:pt modelId="{CEB73E5C-C133-4DFF-B156-82F2D9846474}" type="sibTrans" cxnId="{EC569278-D5DA-49A0-A849-5E81064C0BDD}">
      <dgm:prSet/>
      <dgm:spPr/>
      <dgm:t>
        <a:bodyPr/>
        <a:lstStyle/>
        <a:p>
          <a:endParaRPr lang="en-AU" sz="1000"/>
        </a:p>
      </dgm:t>
    </dgm:pt>
    <dgm:pt modelId="{EC113FAA-91DD-4065-AC58-79C5782BD0D8}">
      <dgm:prSet phldrT="[Text]" custT="1"/>
      <dgm:spPr/>
      <dgm:t>
        <a:bodyPr/>
        <a:lstStyle/>
        <a:p>
          <a:r>
            <a:rPr lang="de-DE" sz="1000" dirty="0"/>
            <a:t>Cherry picking </a:t>
          </a:r>
          <a:endParaRPr lang="en-AU" sz="1000" dirty="0"/>
        </a:p>
      </dgm:t>
    </dgm:pt>
    <dgm:pt modelId="{DD5B6CE5-99B4-46E1-B2CF-39660CAA6873}" type="parTrans" cxnId="{F5AAADA3-08EF-4D04-B0EF-9E9F06D57230}">
      <dgm:prSet/>
      <dgm:spPr/>
      <dgm:t>
        <a:bodyPr/>
        <a:lstStyle/>
        <a:p>
          <a:endParaRPr lang="en-AU" sz="1000"/>
        </a:p>
      </dgm:t>
    </dgm:pt>
    <dgm:pt modelId="{ACE4BC46-8DFA-4B04-8DF3-CC417E399B68}" type="sibTrans" cxnId="{F5AAADA3-08EF-4D04-B0EF-9E9F06D57230}">
      <dgm:prSet/>
      <dgm:spPr/>
      <dgm:t>
        <a:bodyPr/>
        <a:lstStyle/>
        <a:p>
          <a:endParaRPr lang="en-AU" sz="1000"/>
        </a:p>
      </dgm:t>
    </dgm:pt>
    <dgm:pt modelId="{1CE3195D-C047-4446-877E-930A688E9B0E}">
      <dgm:prSet phldrT="[Text]" custT="1"/>
      <dgm:spPr/>
      <dgm:t>
        <a:bodyPr/>
        <a:lstStyle/>
        <a:p>
          <a:r>
            <a:rPr lang="de-DE" sz="1000" dirty="0"/>
            <a:t>&gt;= 1 year</a:t>
          </a:r>
          <a:endParaRPr lang="en-AU" sz="1000" dirty="0"/>
        </a:p>
      </dgm:t>
    </dgm:pt>
    <dgm:pt modelId="{0A642401-1F01-4721-BB86-02E9E4970019}" type="parTrans" cxnId="{A95C6114-5D7F-40EC-B33C-CE70D93D9A6E}">
      <dgm:prSet/>
      <dgm:spPr/>
      <dgm:t>
        <a:bodyPr/>
        <a:lstStyle/>
        <a:p>
          <a:endParaRPr lang="en-AU" sz="1000"/>
        </a:p>
      </dgm:t>
    </dgm:pt>
    <dgm:pt modelId="{48AC5437-BAAB-4F97-A023-BAD9B4BEEE37}" type="sibTrans" cxnId="{A95C6114-5D7F-40EC-B33C-CE70D93D9A6E}">
      <dgm:prSet/>
      <dgm:spPr/>
      <dgm:t>
        <a:bodyPr/>
        <a:lstStyle/>
        <a:p>
          <a:endParaRPr lang="en-AU" sz="1000"/>
        </a:p>
      </dgm:t>
    </dgm:pt>
    <dgm:pt modelId="{CF56C8BE-637C-4855-91AF-A47158AF3A2E}">
      <dgm:prSet phldrT="[Text]" custT="1"/>
      <dgm:spPr/>
      <dgm:t>
        <a:bodyPr/>
        <a:lstStyle/>
        <a:p>
          <a:r>
            <a:rPr lang="de-DE" sz="1000" dirty="0"/>
            <a:t>Normalization, resampling, NWP</a:t>
          </a:r>
          <a:endParaRPr lang="en-AU" sz="1000" dirty="0"/>
        </a:p>
      </dgm:t>
    </dgm:pt>
    <dgm:pt modelId="{E7F924CE-D138-4088-A0A6-7039C671DD08}" type="parTrans" cxnId="{1D17E268-F7E7-4BCD-ACCE-467E5C4E8D27}">
      <dgm:prSet/>
      <dgm:spPr/>
      <dgm:t>
        <a:bodyPr/>
        <a:lstStyle/>
        <a:p>
          <a:endParaRPr lang="en-AU" sz="1000"/>
        </a:p>
      </dgm:t>
    </dgm:pt>
    <dgm:pt modelId="{453B402B-635E-4548-9903-8F713A246699}" type="sibTrans" cxnId="{1D17E268-F7E7-4BCD-ACCE-467E5C4E8D27}">
      <dgm:prSet/>
      <dgm:spPr/>
      <dgm:t>
        <a:bodyPr/>
        <a:lstStyle/>
        <a:p>
          <a:endParaRPr lang="en-AU" sz="1000"/>
        </a:p>
      </dgm:t>
    </dgm:pt>
    <dgm:pt modelId="{A5342880-4505-43B6-AC6B-6C7DF6361BFF}">
      <dgm:prSet phldrT="[Text]" custT="1"/>
      <dgm:spPr/>
      <dgm:t>
        <a:bodyPr/>
        <a:lstStyle/>
        <a:p>
          <a:r>
            <a:rPr lang="de-DE" sz="800" dirty="0"/>
            <a:t>Hybrid, ensemble, hybrid-ensemble methods</a:t>
          </a:r>
          <a:endParaRPr lang="en-AU" sz="800" dirty="0"/>
        </a:p>
      </dgm:t>
    </dgm:pt>
    <dgm:pt modelId="{29D416AE-06E1-4A8D-94D5-383E5399FA43}" type="parTrans" cxnId="{79E32A18-D440-402C-8541-4D6F7344E7D9}">
      <dgm:prSet/>
      <dgm:spPr/>
      <dgm:t>
        <a:bodyPr/>
        <a:lstStyle/>
        <a:p>
          <a:endParaRPr lang="en-AU" sz="1000"/>
        </a:p>
      </dgm:t>
    </dgm:pt>
    <dgm:pt modelId="{F56F4BB5-2839-461B-B701-F836F8382B26}" type="sibTrans" cxnId="{79E32A18-D440-402C-8541-4D6F7344E7D9}">
      <dgm:prSet/>
      <dgm:spPr/>
      <dgm:t>
        <a:bodyPr/>
        <a:lstStyle/>
        <a:p>
          <a:endParaRPr lang="en-AU" sz="1000"/>
        </a:p>
      </dgm:t>
    </dgm:pt>
    <dgm:pt modelId="{8B9C3987-A394-453F-A43E-BFF620C8D55D}">
      <dgm:prSet phldrT="[Text]" custT="1"/>
      <dgm:spPr/>
      <dgm:t>
        <a:bodyPr/>
        <a:lstStyle/>
        <a:p>
          <a:r>
            <a:rPr lang="de-DE" sz="800" dirty="0"/>
            <a:t>ML still long way to go</a:t>
          </a:r>
          <a:endParaRPr lang="en-AU" sz="800" dirty="0"/>
        </a:p>
      </dgm:t>
    </dgm:pt>
    <dgm:pt modelId="{EB9B1541-0A5E-4C8F-BCF3-8307F3B16454}" type="parTrans" cxnId="{FB2D5F7F-FBC3-44D0-99E1-34009027CAE4}">
      <dgm:prSet/>
      <dgm:spPr/>
      <dgm:t>
        <a:bodyPr/>
        <a:lstStyle/>
        <a:p>
          <a:endParaRPr lang="en-AU" sz="1000"/>
        </a:p>
      </dgm:t>
    </dgm:pt>
    <dgm:pt modelId="{FBE563EF-60E0-44FE-928D-560FEABA9E89}" type="sibTrans" cxnId="{FB2D5F7F-FBC3-44D0-99E1-34009027CAE4}">
      <dgm:prSet/>
      <dgm:spPr/>
      <dgm:t>
        <a:bodyPr/>
        <a:lstStyle/>
        <a:p>
          <a:endParaRPr lang="en-AU" sz="1000"/>
        </a:p>
      </dgm:t>
    </dgm:pt>
    <dgm:pt modelId="{7143C6F0-5915-49BE-8ABD-3ED2310944BB}">
      <dgm:prSet phldrT="[Text]" custT="1"/>
      <dgm:spPr/>
      <dgm:t>
        <a:bodyPr/>
        <a:lstStyle/>
        <a:p>
          <a:r>
            <a:rPr lang="de-DE" sz="800" dirty="0"/>
            <a:t>Removing bias</a:t>
          </a:r>
          <a:endParaRPr lang="en-AU" sz="1000" dirty="0"/>
        </a:p>
      </dgm:t>
    </dgm:pt>
    <dgm:pt modelId="{BAC87BBF-B621-4DE9-81B4-279D1710F4FC}" type="parTrans" cxnId="{4C977327-AEA7-46AA-96C9-C69C5E89E4AE}">
      <dgm:prSet/>
      <dgm:spPr/>
      <dgm:t>
        <a:bodyPr/>
        <a:lstStyle/>
        <a:p>
          <a:endParaRPr lang="en-AU" sz="1000"/>
        </a:p>
      </dgm:t>
    </dgm:pt>
    <dgm:pt modelId="{FE31CD97-4D76-4531-A408-9F516656AF45}" type="sibTrans" cxnId="{4C977327-AEA7-46AA-96C9-C69C5E89E4AE}">
      <dgm:prSet/>
      <dgm:spPr/>
      <dgm:t>
        <a:bodyPr/>
        <a:lstStyle/>
        <a:p>
          <a:endParaRPr lang="en-AU" sz="1000"/>
        </a:p>
      </dgm:t>
    </dgm:pt>
    <dgm:pt modelId="{C66BF88D-8945-4694-AE02-02E48A38CF23}">
      <dgm:prSet phldrT="[Text]" custT="1"/>
      <dgm:spPr/>
      <dgm:t>
        <a:bodyPr/>
        <a:lstStyle/>
        <a:p>
          <a:r>
            <a:rPr lang="de-DE" sz="1000" dirty="0"/>
            <a:t>Short, medium, and long run</a:t>
          </a:r>
          <a:endParaRPr lang="en-AU" sz="1000" dirty="0"/>
        </a:p>
      </dgm:t>
    </dgm:pt>
    <dgm:pt modelId="{A14C545D-ED70-464E-9E54-822283FBD747}" type="parTrans" cxnId="{D0A50CB5-A712-4A97-A46A-B7FA9BEB2558}">
      <dgm:prSet/>
      <dgm:spPr/>
      <dgm:t>
        <a:bodyPr/>
        <a:lstStyle/>
        <a:p>
          <a:endParaRPr lang="en-AU"/>
        </a:p>
      </dgm:t>
    </dgm:pt>
    <dgm:pt modelId="{C6A49E5C-1AA1-4B66-918B-DD8ED52A757A}" type="sibTrans" cxnId="{D0A50CB5-A712-4A97-A46A-B7FA9BEB2558}">
      <dgm:prSet/>
      <dgm:spPr/>
      <dgm:t>
        <a:bodyPr/>
        <a:lstStyle/>
        <a:p>
          <a:endParaRPr lang="en-AU"/>
        </a:p>
      </dgm:t>
    </dgm:pt>
    <dgm:pt modelId="{E3E0EDDD-7C7A-4577-B304-20719F90E11A}" type="pres">
      <dgm:prSet presAssocID="{FFD2A250-6408-430D-8402-18511725C93F}" presName="outerComposite" presStyleCnt="0">
        <dgm:presLayoutVars>
          <dgm:chMax val="2"/>
          <dgm:animLvl val="lvl"/>
          <dgm:resizeHandles val="exact"/>
        </dgm:presLayoutVars>
      </dgm:prSet>
      <dgm:spPr/>
    </dgm:pt>
    <dgm:pt modelId="{873EC02F-B309-45D8-8CAC-3596E7BC5DD8}" type="pres">
      <dgm:prSet presAssocID="{FFD2A250-6408-430D-8402-18511725C93F}" presName="dummyMaxCanvas" presStyleCnt="0"/>
      <dgm:spPr/>
    </dgm:pt>
    <dgm:pt modelId="{674CFC1F-8618-433D-B5E1-C13CD92559A1}" type="pres">
      <dgm:prSet presAssocID="{FFD2A250-6408-430D-8402-18511725C93F}" presName="parentComposite" presStyleCnt="0"/>
      <dgm:spPr/>
    </dgm:pt>
    <dgm:pt modelId="{EB8EFEAB-975E-423E-8697-2823AC9C64A2}" type="pres">
      <dgm:prSet presAssocID="{FFD2A250-6408-430D-8402-18511725C93F}" presName="parent1" presStyleLbl="alignAccFollowNode1" presStyleIdx="0" presStyleCnt="4">
        <dgm:presLayoutVars>
          <dgm:chMax val="4"/>
        </dgm:presLayoutVars>
      </dgm:prSet>
      <dgm:spPr/>
    </dgm:pt>
    <dgm:pt modelId="{C4EE828C-2B32-4315-85C8-065B1A69BAFF}" type="pres">
      <dgm:prSet presAssocID="{FFD2A250-6408-430D-8402-18511725C93F}" presName="parent2" presStyleLbl="alignAccFollowNode1" presStyleIdx="1" presStyleCnt="4">
        <dgm:presLayoutVars>
          <dgm:chMax val="4"/>
        </dgm:presLayoutVars>
      </dgm:prSet>
      <dgm:spPr/>
    </dgm:pt>
    <dgm:pt modelId="{789FAFEA-F494-4AD9-8618-DD55ED6F49FA}" type="pres">
      <dgm:prSet presAssocID="{FFD2A250-6408-430D-8402-18511725C93F}" presName="childrenComposite" presStyleCnt="0"/>
      <dgm:spPr/>
    </dgm:pt>
    <dgm:pt modelId="{7B67FEA7-ED4A-432D-A5FA-EB55DBFA875F}" type="pres">
      <dgm:prSet presAssocID="{FFD2A250-6408-430D-8402-18511725C93F}" presName="dummyMaxCanvas_ChildArea" presStyleCnt="0"/>
      <dgm:spPr/>
    </dgm:pt>
    <dgm:pt modelId="{0BE71D96-299F-454D-AC74-348B70E187F5}" type="pres">
      <dgm:prSet presAssocID="{FFD2A250-6408-430D-8402-18511725C93F}" presName="fulcrum" presStyleLbl="alignAccFollowNode1" presStyleIdx="2" presStyleCnt="4"/>
      <dgm:spPr/>
    </dgm:pt>
    <dgm:pt modelId="{DAABBC5E-2624-4F65-A38E-BD4270934D88}" type="pres">
      <dgm:prSet presAssocID="{FFD2A250-6408-430D-8402-18511725C93F}" presName="balance_23" presStyleLbl="alignAccFollowNode1" presStyleIdx="3" presStyleCnt="4">
        <dgm:presLayoutVars>
          <dgm:bulletEnabled val="1"/>
        </dgm:presLayoutVars>
      </dgm:prSet>
      <dgm:spPr/>
    </dgm:pt>
    <dgm:pt modelId="{C1429371-32E1-4600-A13F-30403701025A}" type="pres">
      <dgm:prSet presAssocID="{FFD2A250-6408-430D-8402-18511725C93F}" presName="right_23_1" presStyleLbl="node1" presStyleIdx="0" presStyleCnt="5">
        <dgm:presLayoutVars>
          <dgm:bulletEnabled val="1"/>
        </dgm:presLayoutVars>
      </dgm:prSet>
      <dgm:spPr/>
    </dgm:pt>
    <dgm:pt modelId="{03B76061-E9E1-4D27-881A-0F4DC16355C5}" type="pres">
      <dgm:prSet presAssocID="{FFD2A250-6408-430D-8402-18511725C93F}" presName="right_23_2" presStyleLbl="node1" presStyleIdx="1" presStyleCnt="5">
        <dgm:presLayoutVars>
          <dgm:bulletEnabled val="1"/>
        </dgm:presLayoutVars>
      </dgm:prSet>
      <dgm:spPr/>
    </dgm:pt>
    <dgm:pt modelId="{5FCC030A-FBC9-4E78-8FB4-06FFACB91F82}" type="pres">
      <dgm:prSet presAssocID="{FFD2A250-6408-430D-8402-18511725C93F}" presName="right_23_3" presStyleLbl="node1" presStyleIdx="2" presStyleCnt="5">
        <dgm:presLayoutVars>
          <dgm:bulletEnabled val="1"/>
        </dgm:presLayoutVars>
      </dgm:prSet>
      <dgm:spPr/>
    </dgm:pt>
    <dgm:pt modelId="{668A38D3-E630-42F5-B0D9-677BB836202A}" type="pres">
      <dgm:prSet presAssocID="{FFD2A250-6408-430D-8402-18511725C93F}" presName="left_23_1" presStyleLbl="node1" presStyleIdx="3" presStyleCnt="5">
        <dgm:presLayoutVars>
          <dgm:bulletEnabled val="1"/>
        </dgm:presLayoutVars>
      </dgm:prSet>
      <dgm:spPr/>
    </dgm:pt>
    <dgm:pt modelId="{A1948454-190E-41F6-AB69-362352F0B6E8}" type="pres">
      <dgm:prSet presAssocID="{FFD2A250-6408-430D-8402-18511725C93F}" presName="left_23_2" presStyleLbl="node1" presStyleIdx="4" presStyleCnt="5">
        <dgm:presLayoutVars>
          <dgm:bulletEnabled val="1"/>
        </dgm:presLayoutVars>
      </dgm:prSet>
      <dgm:spPr/>
    </dgm:pt>
  </dgm:ptLst>
  <dgm:cxnLst>
    <dgm:cxn modelId="{CA58CE00-0562-4502-8A08-CA15C104E0CB}" type="presOf" srcId="{AEE6F44F-DAED-48CF-B64E-52F760CB3278}" destId="{03B76061-E9E1-4D27-881A-0F4DC16355C5}" srcOrd="0" destOrd="0" presId="urn:microsoft.com/office/officeart/2005/8/layout/balance1"/>
    <dgm:cxn modelId="{E97FFF0C-2305-4F2A-A6C1-860205D04280}" type="presOf" srcId="{D7DEA993-83DD-432B-A75B-9BE5A69F45AA}" destId="{C4EE828C-2B32-4315-85C8-065B1A69BAFF}" srcOrd="0" destOrd="0" presId="urn:microsoft.com/office/officeart/2005/8/layout/balance1"/>
    <dgm:cxn modelId="{A95C6114-5D7F-40EC-B33C-CE70D93D9A6E}" srcId="{4E18E44C-EADE-482F-9AB7-88DE2B89C6F4}" destId="{1CE3195D-C047-4446-877E-930A688E9B0E}" srcOrd="1" destOrd="0" parTransId="{0A642401-1F01-4721-BB86-02E9E4970019}" sibTransId="{48AC5437-BAAB-4F97-A023-BAD9B4BEEE37}"/>
    <dgm:cxn modelId="{79E32A18-D440-402C-8541-4D6F7344E7D9}" srcId="{AEE6F44F-DAED-48CF-B64E-52F760CB3278}" destId="{A5342880-4505-43B6-AC6B-6C7DF6361BFF}" srcOrd="0" destOrd="0" parTransId="{29D416AE-06E1-4A8D-94D5-383E5399FA43}" sibTransId="{F56F4BB5-2839-461B-B701-F836F8382B26}"/>
    <dgm:cxn modelId="{4C977327-AEA7-46AA-96C9-C69C5E89E4AE}" srcId="{AEE6F44F-DAED-48CF-B64E-52F760CB3278}" destId="{7143C6F0-5915-49BE-8ABD-3ED2310944BB}" srcOrd="2" destOrd="0" parTransId="{BAC87BBF-B621-4DE9-81B4-279D1710F4FC}" sibTransId="{FE31CD97-4D76-4531-A408-9F516656AF45}"/>
    <dgm:cxn modelId="{FC07952A-822B-462E-A492-0DA378B3771B}" type="presOf" srcId="{C66BF88D-8945-4694-AE02-02E48A38CF23}" destId="{C1429371-32E1-4600-A13F-30403701025A}" srcOrd="0" destOrd="1" presId="urn:microsoft.com/office/officeart/2005/8/layout/balance1"/>
    <dgm:cxn modelId="{8F30A05D-7574-4A85-AE11-5A81BEA000CB}" srcId="{76846FAE-2DEA-4457-BC67-91B7D7ABE7E7}" destId="{5EEEF3DA-106B-4F3C-B06E-73681098D59E}" srcOrd="1" destOrd="0" parTransId="{04D09375-6C4D-49A9-8833-D0D8E2EC3731}" sibTransId="{3A3417B8-DF56-4139-8F7E-5546773B8DC3}"/>
    <dgm:cxn modelId="{9E0F295E-49FD-4D14-998C-CC53A5BC2965}" srcId="{D7DEA993-83DD-432B-A75B-9BE5A69F45AA}" destId="{78323D14-69E9-4DD1-8234-7EB0BAD8495F}" srcOrd="2" destOrd="0" parTransId="{A544C6D8-F0F4-42A8-90F9-63B15BEED338}" sibTransId="{D4C56710-A6A8-4A9B-BCF1-EC06F25D70E7}"/>
    <dgm:cxn modelId="{D27C1B44-8984-4E6E-86A4-0E9287FEDFFA}" type="presOf" srcId="{B65BE3AD-6AF6-41A9-B8FD-322108C476EB}" destId="{C1429371-32E1-4600-A13F-30403701025A}" srcOrd="0" destOrd="0" presId="urn:microsoft.com/office/officeart/2005/8/layout/balance1"/>
    <dgm:cxn modelId="{5BD37567-9149-4059-9108-9F662B12B27F}" type="presOf" srcId="{4E18E44C-EADE-482F-9AB7-88DE2B89C6F4}" destId="{668A38D3-E630-42F5-B0D9-677BB836202A}" srcOrd="0" destOrd="0" presId="urn:microsoft.com/office/officeart/2005/8/layout/balance1"/>
    <dgm:cxn modelId="{1D17E268-F7E7-4BCD-ACCE-467E5C4E8D27}" srcId="{78323D14-69E9-4DD1-8234-7EB0BAD8495F}" destId="{CF56C8BE-637C-4855-91AF-A47158AF3A2E}" srcOrd="0" destOrd="0" parTransId="{E7F924CE-D138-4088-A0A6-7039C671DD08}" sibTransId="{453B402B-635E-4548-9903-8F713A246699}"/>
    <dgm:cxn modelId="{73214F6A-8924-4A63-BCA7-4EF8BC325C42}" type="presOf" srcId="{7143C6F0-5915-49BE-8ABD-3ED2310944BB}" destId="{03B76061-E9E1-4D27-881A-0F4DC16355C5}" srcOrd="0" destOrd="3" presId="urn:microsoft.com/office/officeart/2005/8/layout/balance1"/>
    <dgm:cxn modelId="{D41D084E-CC39-4180-9A65-F485347BCB78}" srcId="{FFD2A250-6408-430D-8402-18511725C93F}" destId="{D7DEA993-83DD-432B-A75B-9BE5A69F45AA}" srcOrd="1" destOrd="0" parTransId="{AD851CEF-2332-4767-A914-AA1658F89A8C}" sibTransId="{768AD8DB-78AB-4B7B-B766-030673AFEBD4}"/>
    <dgm:cxn modelId="{72E9F56F-39A4-49C9-AE48-2AD7081CC175}" type="presOf" srcId="{FFD2A250-6408-430D-8402-18511725C93F}" destId="{E3E0EDDD-7C7A-4577-B304-20719F90E11A}" srcOrd="0" destOrd="0" presId="urn:microsoft.com/office/officeart/2005/8/layout/balance1"/>
    <dgm:cxn modelId="{E79F9273-4419-466C-A9C2-F4B0D17E5EE6}" type="presOf" srcId="{78323D14-69E9-4DD1-8234-7EB0BAD8495F}" destId="{5FCC030A-FBC9-4E78-8FB4-06FFACB91F82}" srcOrd="0" destOrd="0" presId="urn:microsoft.com/office/officeart/2005/8/layout/balance1"/>
    <dgm:cxn modelId="{568F9F54-56A5-4153-82DE-597EDA679B2A}" srcId="{D7DEA993-83DD-432B-A75B-9BE5A69F45AA}" destId="{AEE6F44F-DAED-48CF-B64E-52F760CB3278}" srcOrd="1" destOrd="0" parTransId="{AB4B3653-D514-41F0-B222-471EC094E780}" sibTransId="{5A4004FD-9D1D-4A09-8578-3F3A63F7E0B0}"/>
    <dgm:cxn modelId="{EC569278-D5DA-49A0-A849-5E81064C0BDD}" srcId="{76846FAE-2DEA-4457-BC67-91B7D7ABE7E7}" destId="{4E18E44C-EADE-482F-9AB7-88DE2B89C6F4}" srcOrd="0" destOrd="0" parTransId="{DDB6EA13-504F-425F-B182-C9CA2545CFFD}" sibTransId="{CEB73E5C-C133-4DFF-B156-82F2D9846474}"/>
    <dgm:cxn modelId="{FB2D5F7F-FBC3-44D0-99E1-34009027CAE4}" srcId="{AEE6F44F-DAED-48CF-B64E-52F760CB3278}" destId="{8B9C3987-A394-453F-A43E-BFF620C8D55D}" srcOrd="1" destOrd="0" parTransId="{EB9B1541-0A5E-4C8F-BCF3-8307F3B16454}" sibTransId="{FBE563EF-60E0-44FE-928D-560FEABA9E89}"/>
    <dgm:cxn modelId="{F07E4F81-5022-4132-A719-E0E9BF487C7F}" srcId="{D7DEA993-83DD-432B-A75B-9BE5A69F45AA}" destId="{B65BE3AD-6AF6-41A9-B8FD-322108C476EB}" srcOrd="0" destOrd="0" parTransId="{CE9EC217-4E2D-429A-89C7-C784E4E3837F}" sibTransId="{1A517E7D-B9CB-4536-855E-7DC2A5C16327}"/>
    <dgm:cxn modelId="{7D886B8E-79A8-40DD-BA86-2D57E88F9BEF}" type="presOf" srcId="{EC113FAA-91DD-4065-AC58-79C5782BD0D8}" destId="{668A38D3-E630-42F5-B0D9-677BB836202A}" srcOrd="0" destOrd="1" presId="urn:microsoft.com/office/officeart/2005/8/layout/balance1"/>
    <dgm:cxn modelId="{FF21D68E-6110-4E58-823E-A9DC75D5EDC5}" type="presOf" srcId="{A5342880-4505-43B6-AC6B-6C7DF6361BFF}" destId="{03B76061-E9E1-4D27-881A-0F4DC16355C5}" srcOrd="0" destOrd="1" presId="urn:microsoft.com/office/officeart/2005/8/layout/balance1"/>
    <dgm:cxn modelId="{F5AAADA3-08EF-4D04-B0EF-9E9F06D57230}" srcId="{4E18E44C-EADE-482F-9AB7-88DE2B89C6F4}" destId="{EC113FAA-91DD-4065-AC58-79C5782BD0D8}" srcOrd="0" destOrd="0" parTransId="{DD5B6CE5-99B4-46E1-B2CF-39660CAA6873}" sibTransId="{ACE4BC46-8DFA-4B04-8DF3-CC417E399B68}"/>
    <dgm:cxn modelId="{D0A50CB5-A712-4A97-A46A-B7FA9BEB2558}" srcId="{B65BE3AD-6AF6-41A9-B8FD-322108C476EB}" destId="{C66BF88D-8945-4694-AE02-02E48A38CF23}" srcOrd="0" destOrd="0" parTransId="{A14C545D-ED70-464E-9E54-822283FBD747}" sibTransId="{C6A49E5C-1AA1-4B66-918B-DD8ED52A757A}"/>
    <dgm:cxn modelId="{EE7135BA-A177-4432-A096-3E8C62F82DEE}" srcId="{FFD2A250-6408-430D-8402-18511725C93F}" destId="{76846FAE-2DEA-4457-BC67-91B7D7ABE7E7}" srcOrd="0" destOrd="0" parTransId="{D28F5BA5-AD4B-40D3-983B-EF187D821315}" sibTransId="{767E45AE-598A-4C45-8A90-DD2674358F7A}"/>
    <dgm:cxn modelId="{E6B1B2BA-F22B-49D2-A578-F8D230A609D8}" type="presOf" srcId="{CF56C8BE-637C-4855-91AF-A47158AF3A2E}" destId="{5FCC030A-FBC9-4E78-8FB4-06FFACB91F82}" srcOrd="0" destOrd="1" presId="urn:microsoft.com/office/officeart/2005/8/layout/balance1"/>
    <dgm:cxn modelId="{390468E0-6293-460C-B2B1-26E03C96B859}" type="presOf" srcId="{8B9C3987-A394-453F-A43E-BFF620C8D55D}" destId="{03B76061-E9E1-4D27-881A-0F4DC16355C5}" srcOrd="0" destOrd="2" presId="urn:microsoft.com/office/officeart/2005/8/layout/balance1"/>
    <dgm:cxn modelId="{84FF5AEA-2F59-4861-8CD1-17ECF6B96687}" type="presOf" srcId="{76846FAE-2DEA-4457-BC67-91B7D7ABE7E7}" destId="{EB8EFEAB-975E-423E-8697-2823AC9C64A2}" srcOrd="0" destOrd="0" presId="urn:microsoft.com/office/officeart/2005/8/layout/balance1"/>
    <dgm:cxn modelId="{73477FEA-B9BE-42AF-93DA-92499983F0E4}" type="presOf" srcId="{5EEEF3DA-106B-4F3C-B06E-73681098D59E}" destId="{A1948454-190E-41F6-AB69-362352F0B6E8}" srcOrd="0" destOrd="0" presId="urn:microsoft.com/office/officeart/2005/8/layout/balance1"/>
    <dgm:cxn modelId="{86A9DCED-C902-45D3-BBEA-183D169BBBF5}" type="presOf" srcId="{1CE3195D-C047-4446-877E-930A688E9B0E}" destId="{668A38D3-E630-42F5-B0D9-677BB836202A}" srcOrd="0" destOrd="2" presId="urn:microsoft.com/office/officeart/2005/8/layout/balance1"/>
    <dgm:cxn modelId="{93DA01E9-A421-4C56-8CC1-230B28876893}" type="presParOf" srcId="{E3E0EDDD-7C7A-4577-B304-20719F90E11A}" destId="{873EC02F-B309-45D8-8CAC-3596E7BC5DD8}" srcOrd="0" destOrd="0" presId="urn:microsoft.com/office/officeart/2005/8/layout/balance1"/>
    <dgm:cxn modelId="{CA990111-2F4C-42ED-B093-8BA8CBB1F263}" type="presParOf" srcId="{E3E0EDDD-7C7A-4577-B304-20719F90E11A}" destId="{674CFC1F-8618-433D-B5E1-C13CD92559A1}" srcOrd="1" destOrd="0" presId="urn:microsoft.com/office/officeart/2005/8/layout/balance1"/>
    <dgm:cxn modelId="{93CCCE79-1121-489F-AF8C-1E9EC09C3586}" type="presParOf" srcId="{674CFC1F-8618-433D-B5E1-C13CD92559A1}" destId="{EB8EFEAB-975E-423E-8697-2823AC9C64A2}" srcOrd="0" destOrd="0" presId="urn:microsoft.com/office/officeart/2005/8/layout/balance1"/>
    <dgm:cxn modelId="{682B729D-DEE7-42EB-BC64-100F45E3106D}" type="presParOf" srcId="{674CFC1F-8618-433D-B5E1-C13CD92559A1}" destId="{C4EE828C-2B32-4315-85C8-065B1A69BAFF}" srcOrd="1" destOrd="0" presId="urn:microsoft.com/office/officeart/2005/8/layout/balance1"/>
    <dgm:cxn modelId="{82F085ED-4FD9-4361-A15C-3D6D7625FB1A}" type="presParOf" srcId="{E3E0EDDD-7C7A-4577-B304-20719F90E11A}" destId="{789FAFEA-F494-4AD9-8618-DD55ED6F49FA}" srcOrd="2" destOrd="0" presId="urn:microsoft.com/office/officeart/2005/8/layout/balance1"/>
    <dgm:cxn modelId="{D01DF2EC-9B75-48A0-8C79-1142BDE4695C}" type="presParOf" srcId="{789FAFEA-F494-4AD9-8618-DD55ED6F49FA}" destId="{7B67FEA7-ED4A-432D-A5FA-EB55DBFA875F}" srcOrd="0" destOrd="0" presId="urn:microsoft.com/office/officeart/2005/8/layout/balance1"/>
    <dgm:cxn modelId="{DDAD4B9B-D81E-4445-B133-55AB6CAFEB27}" type="presParOf" srcId="{789FAFEA-F494-4AD9-8618-DD55ED6F49FA}" destId="{0BE71D96-299F-454D-AC74-348B70E187F5}" srcOrd="1" destOrd="0" presId="urn:microsoft.com/office/officeart/2005/8/layout/balance1"/>
    <dgm:cxn modelId="{2E689092-BA91-4B0E-B9B4-0F2FDC3F7798}" type="presParOf" srcId="{789FAFEA-F494-4AD9-8618-DD55ED6F49FA}" destId="{DAABBC5E-2624-4F65-A38E-BD4270934D88}" srcOrd="2" destOrd="0" presId="urn:microsoft.com/office/officeart/2005/8/layout/balance1"/>
    <dgm:cxn modelId="{F9B2ABBF-5556-4DBF-B809-9B1653062C0F}" type="presParOf" srcId="{789FAFEA-F494-4AD9-8618-DD55ED6F49FA}" destId="{C1429371-32E1-4600-A13F-30403701025A}" srcOrd="3" destOrd="0" presId="urn:microsoft.com/office/officeart/2005/8/layout/balance1"/>
    <dgm:cxn modelId="{5FED7AB4-7EDE-4117-844F-25D321D9E517}" type="presParOf" srcId="{789FAFEA-F494-4AD9-8618-DD55ED6F49FA}" destId="{03B76061-E9E1-4D27-881A-0F4DC16355C5}" srcOrd="4" destOrd="0" presId="urn:microsoft.com/office/officeart/2005/8/layout/balance1"/>
    <dgm:cxn modelId="{C9F37E2F-CCE1-43E7-97BD-49A89C14B759}" type="presParOf" srcId="{789FAFEA-F494-4AD9-8618-DD55ED6F49FA}" destId="{5FCC030A-FBC9-4E78-8FB4-06FFACB91F82}" srcOrd="5" destOrd="0" presId="urn:microsoft.com/office/officeart/2005/8/layout/balance1"/>
    <dgm:cxn modelId="{75F46130-487B-40D6-AA76-947A009CC16B}" type="presParOf" srcId="{789FAFEA-F494-4AD9-8618-DD55ED6F49FA}" destId="{668A38D3-E630-42F5-B0D9-677BB836202A}" srcOrd="6" destOrd="0" presId="urn:microsoft.com/office/officeart/2005/8/layout/balance1"/>
    <dgm:cxn modelId="{7FEA818D-204A-4BB7-8A93-8A77E87C0E00}" type="presParOf" srcId="{789FAFEA-F494-4AD9-8618-DD55ED6F49FA}" destId="{A1948454-190E-41F6-AB69-362352F0B6E8}" srcOrd="7" destOrd="0" presId="urn:microsoft.com/office/officeart/2005/8/layout/balance1"/>
  </dgm:cxn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CED2C5-B1CD-4681-86DA-5CA12BB7BA76}">
      <dsp:nvSpPr>
        <dsp:cNvPr id="0" name=""/>
        <dsp:cNvSpPr/>
      </dsp:nvSpPr>
      <dsp:spPr>
        <a:xfrm rot="5383916">
          <a:off x="2222100" y="755595"/>
          <a:ext cx="1164472"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D859B57-3F12-4804-A941-FB17E186D5F2}">
      <dsp:nvSpPr>
        <dsp:cNvPr id="0" name=""/>
        <dsp:cNvSpPr/>
      </dsp:nvSpPr>
      <dsp:spPr>
        <a:xfrm>
          <a:off x="2485173" y="11196"/>
          <a:ext cx="1569039" cy="941423"/>
        </a:xfrm>
        <a:prstGeom prst="roundRect">
          <a:avLst>
            <a:gd name="adj" fmla="val 10000"/>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AU" sz="1050" b="1" kern="1200">
              <a:solidFill>
                <a:sysClr val="window" lastClr="FFFFFF"/>
              </a:solidFill>
              <a:latin typeface="Arial" panose="020B0604020202020204" pitchFamily="34" charset="0"/>
              <a:ea typeface="+mn-ea"/>
              <a:cs typeface="Arial" panose="020B0604020202020204" pitchFamily="34" charset="0"/>
            </a:rPr>
            <a:t>Relevant research collection</a:t>
          </a:r>
        </a:p>
      </dsp:txBody>
      <dsp:txXfrm>
        <a:off x="2512746" y="38769"/>
        <a:ext cx="1513893" cy="886277"/>
      </dsp:txXfrm>
    </dsp:sp>
    <dsp:sp modelId="{C4B7127C-8187-43D2-ADB8-BEB74B6C93D3}">
      <dsp:nvSpPr>
        <dsp:cNvPr id="0" name=""/>
        <dsp:cNvSpPr/>
      </dsp:nvSpPr>
      <dsp:spPr>
        <a:xfrm rot="5400000">
          <a:off x="2223936" y="1926214"/>
          <a:ext cx="1171515"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2BF0BBE7-E003-428C-83E7-4A5CC4CF6D50}">
      <dsp:nvSpPr>
        <dsp:cNvPr id="0" name=""/>
        <dsp:cNvSpPr/>
      </dsp:nvSpPr>
      <dsp:spPr>
        <a:xfrm>
          <a:off x="2493253" y="1178288"/>
          <a:ext cx="1569039" cy="941423"/>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b="0" kern="1200" dirty="0">
              <a:solidFill>
                <a:sysClr val="window" lastClr="FFFFFF"/>
              </a:solidFill>
              <a:latin typeface="Arial" panose="020B0604020202020204" pitchFamily="34" charset="0"/>
              <a:ea typeface="+mn-ea"/>
              <a:cs typeface="Arial" panose="020B0604020202020204" pitchFamily="34" charset="0"/>
            </a:rPr>
            <a:t>Google Scholar – 180 papers</a:t>
          </a:r>
        </a:p>
      </dsp:txBody>
      <dsp:txXfrm>
        <a:off x="2520826" y="1205861"/>
        <a:ext cx="1513893" cy="886277"/>
      </dsp:txXfrm>
    </dsp:sp>
    <dsp:sp modelId="{AEB1ED6E-D40D-405C-B3BF-AFEAF9283D4F}">
      <dsp:nvSpPr>
        <dsp:cNvPr id="0" name=""/>
        <dsp:cNvSpPr/>
      </dsp:nvSpPr>
      <dsp:spPr>
        <a:xfrm rot="5400000">
          <a:off x="2223936" y="3102994"/>
          <a:ext cx="1171515"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C4E90849-EB30-4E07-AEC7-29E5C989CE2C}">
      <dsp:nvSpPr>
        <dsp:cNvPr id="0" name=""/>
        <dsp:cNvSpPr/>
      </dsp:nvSpPr>
      <dsp:spPr>
        <a:xfrm>
          <a:off x="2493253" y="2355068"/>
          <a:ext cx="1569039" cy="941423"/>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AU" sz="1050" b="1" kern="1200" dirty="0">
              <a:solidFill>
                <a:sysClr val="window" lastClr="FFFFFF"/>
              </a:solidFill>
              <a:latin typeface="Arial" panose="020B0604020202020204" pitchFamily="34" charset="0"/>
              <a:ea typeface="+mn-ea"/>
              <a:cs typeface="Arial" panose="020B0604020202020204" pitchFamily="34" charset="0"/>
            </a:rPr>
            <a:t>Preliminary examination</a:t>
          </a:r>
        </a:p>
      </dsp:txBody>
      <dsp:txXfrm>
        <a:off x="2520826" y="2382641"/>
        <a:ext cx="1513893" cy="886277"/>
      </dsp:txXfrm>
    </dsp:sp>
    <dsp:sp modelId="{D7D0036A-3E7D-462C-BA0D-F7351B44B10D}">
      <dsp:nvSpPr>
        <dsp:cNvPr id="0" name=""/>
        <dsp:cNvSpPr/>
      </dsp:nvSpPr>
      <dsp:spPr>
        <a:xfrm rot="2492">
          <a:off x="2812325" y="3692138"/>
          <a:ext cx="2081558"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593D85E2-622D-46DE-AEE7-D86D29683385}">
      <dsp:nvSpPr>
        <dsp:cNvPr id="0" name=""/>
        <dsp:cNvSpPr/>
      </dsp:nvSpPr>
      <dsp:spPr>
        <a:xfrm>
          <a:off x="2493253" y="3531848"/>
          <a:ext cx="1569039" cy="941423"/>
        </a:xfrm>
        <a:prstGeom prst="roundRect">
          <a:avLst>
            <a:gd name="adj" fmla="val 10000"/>
          </a:avLst>
        </a:prstGeom>
        <a:solidFill>
          <a:srgbClr val="4472C4"/>
        </a:solidFill>
        <a:ln w="12700" cap="flat" cmpd="sng" algn="ctr">
          <a:no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kern="1200">
              <a:solidFill>
                <a:sysClr val="window" lastClr="FFFFFF"/>
              </a:solidFill>
              <a:latin typeface="Arial" panose="020B0604020202020204" pitchFamily="34" charset="0"/>
              <a:ea typeface="+mn-ea"/>
              <a:cs typeface="Arial" panose="020B0604020202020204" pitchFamily="34" charset="0"/>
            </a:rPr>
            <a:t>Removing insufficient information papers</a:t>
          </a:r>
        </a:p>
      </dsp:txBody>
      <dsp:txXfrm>
        <a:off x="2520826" y="3559421"/>
        <a:ext cx="1513893" cy="886277"/>
      </dsp:txXfrm>
    </dsp:sp>
    <dsp:sp modelId="{6DBDA31C-9BFB-4FC5-9F44-1149F25A19BC}">
      <dsp:nvSpPr>
        <dsp:cNvPr id="0" name=""/>
        <dsp:cNvSpPr/>
      </dsp:nvSpPr>
      <dsp:spPr>
        <a:xfrm rot="16200000">
          <a:off x="4310004" y="3103749"/>
          <a:ext cx="1173024"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6E679590-C09E-46F0-BFBA-45BEC6049878}">
      <dsp:nvSpPr>
        <dsp:cNvPr id="0" name=""/>
        <dsp:cNvSpPr/>
      </dsp:nvSpPr>
      <dsp:spPr>
        <a:xfrm>
          <a:off x="4580076" y="3533357"/>
          <a:ext cx="1569039" cy="941423"/>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kern="1200">
              <a:solidFill>
                <a:sysClr val="window" lastClr="FFFFFF"/>
              </a:solidFill>
              <a:latin typeface="Arial" panose="020B0604020202020204" pitchFamily="34" charset="0"/>
              <a:ea typeface="+mn-ea"/>
              <a:cs typeface="Arial" panose="020B0604020202020204" pitchFamily="34" charset="0"/>
            </a:rPr>
            <a:t>Removing daily forecasts</a:t>
          </a:r>
        </a:p>
      </dsp:txBody>
      <dsp:txXfrm>
        <a:off x="4607649" y="3560930"/>
        <a:ext cx="1513893" cy="886277"/>
      </dsp:txXfrm>
    </dsp:sp>
    <dsp:sp modelId="{7BA94231-75F0-42D1-BB42-F09592370CDC}">
      <dsp:nvSpPr>
        <dsp:cNvPr id="0" name=""/>
        <dsp:cNvSpPr/>
      </dsp:nvSpPr>
      <dsp:spPr>
        <a:xfrm rot="16200000">
          <a:off x="4310758" y="1926214"/>
          <a:ext cx="1171515"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BE229202-58C8-480A-967B-F1EE5605B059}">
      <dsp:nvSpPr>
        <dsp:cNvPr id="0" name=""/>
        <dsp:cNvSpPr/>
      </dsp:nvSpPr>
      <dsp:spPr>
        <a:xfrm>
          <a:off x="4580076" y="2355068"/>
          <a:ext cx="1569039" cy="941423"/>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kern="1200">
              <a:solidFill>
                <a:sysClr val="window" lastClr="FFFFFF"/>
              </a:solidFill>
              <a:latin typeface="Arial" panose="020B0604020202020204" pitchFamily="34" charset="0"/>
              <a:ea typeface="+mn-ea"/>
              <a:cs typeface="Arial" panose="020B0604020202020204" pitchFamily="34" charset="0"/>
            </a:rPr>
            <a:t>Selecting errors in NRMSE, NMAE, and MAPE</a:t>
          </a:r>
        </a:p>
      </dsp:txBody>
      <dsp:txXfrm>
        <a:off x="4607649" y="2382641"/>
        <a:ext cx="1513893" cy="886277"/>
      </dsp:txXfrm>
    </dsp:sp>
    <dsp:sp modelId="{49DE5B83-FE40-4013-9C92-223B26A2DE22}">
      <dsp:nvSpPr>
        <dsp:cNvPr id="0" name=""/>
        <dsp:cNvSpPr/>
      </dsp:nvSpPr>
      <dsp:spPr>
        <a:xfrm rot="16200000">
          <a:off x="4310758" y="749435"/>
          <a:ext cx="1171515"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A7B93D3F-697C-49BF-A70C-164C6F2274CB}">
      <dsp:nvSpPr>
        <dsp:cNvPr id="0" name=""/>
        <dsp:cNvSpPr/>
      </dsp:nvSpPr>
      <dsp:spPr>
        <a:xfrm>
          <a:off x="4580076" y="1178288"/>
          <a:ext cx="1569039" cy="941423"/>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kern="1200">
              <a:solidFill>
                <a:sysClr val="window" lastClr="FFFFFF"/>
              </a:solidFill>
              <a:latin typeface="Arial" panose="020B0604020202020204" pitchFamily="34" charset="0"/>
              <a:ea typeface="+mn-ea"/>
              <a:cs typeface="Arial" panose="020B0604020202020204" pitchFamily="34" charset="0"/>
            </a:rPr>
            <a:t>Selecting intra-hour, intra-day and day-ahead forecasts</a:t>
          </a:r>
        </a:p>
      </dsp:txBody>
      <dsp:txXfrm>
        <a:off x="4607649" y="1205861"/>
        <a:ext cx="1513893" cy="886277"/>
      </dsp:txXfrm>
    </dsp:sp>
    <dsp:sp modelId="{D0C3AAF8-2838-4EBE-B615-550B34EF2E51}">
      <dsp:nvSpPr>
        <dsp:cNvPr id="0" name=""/>
        <dsp:cNvSpPr/>
      </dsp:nvSpPr>
      <dsp:spPr>
        <a:xfrm>
          <a:off x="4899148" y="161045"/>
          <a:ext cx="2081557"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F715773E-1D91-461F-B84E-697C5EB92BBD}">
      <dsp:nvSpPr>
        <dsp:cNvPr id="0" name=""/>
        <dsp:cNvSpPr/>
      </dsp:nvSpPr>
      <dsp:spPr>
        <a:xfrm>
          <a:off x="4580076" y="1509"/>
          <a:ext cx="1569039" cy="941423"/>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AU" sz="1050" b="1" kern="1200" dirty="0">
              <a:solidFill>
                <a:sysClr val="window" lastClr="FFFFFF"/>
              </a:solidFill>
              <a:latin typeface="Arial" panose="020B0604020202020204" pitchFamily="34" charset="0"/>
              <a:ea typeface="+mn-ea"/>
              <a:cs typeface="Arial" panose="020B0604020202020204" pitchFamily="34" charset="0"/>
            </a:rPr>
            <a:t>Data extraction and processing – 66 papers</a:t>
          </a:r>
        </a:p>
      </dsp:txBody>
      <dsp:txXfrm>
        <a:off x="4607649" y="29082"/>
        <a:ext cx="1513893" cy="886277"/>
      </dsp:txXfrm>
    </dsp:sp>
    <dsp:sp modelId="{4CC14113-9E2A-4E5F-A77F-96F6053A31E5}">
      <dsp:nvSpPr>
        <dsp:cNvPr id="0" name=""/>
        <dsp:cNvSpPr/>
      </dsp:nvSpPr>
      <dsp:spPr>
        <a:xfrm rot="5400000">
          <a:off x="6397581" y="749435"/>
          <a:ext cx="1171515"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002A33A0-3F49-4316-B5F4-8B1704723293}">
      <dsp:nvSpPr>
        <dsp:cNvPr id="0" name=""/>
        <dsp:cNvSpPr/>
      </dsp:nvSpPr>
      <dsp:spPr>
        <a:xfrm>
          <a:off x="6666898" y="1509"/>
          <a:ext cx="1569039" cy="941423"/>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b="0" kern="1200">
              <a:solidFill>
                <a:sysClr val="window" lastClr="FFFFFF"/>
              </a:solidFill>
              <a:latin typeface="Arial" panose="020B0604020202020204" pitchFamily="34" charset="0"/>
              <a:ea typeface="+mn-ea"/>
              <a:cs typeface="Arial" panose="020B0604020202020204" pitchFamily="34" charset="0"/>
            </a:rPr>
            <a:t>Collecting data of 21 key features and other important information for each observation</a:t>
          </a:r>
        </a:p>
      </dsp:txBody>
      <dsp:txXfrm>
        <a:off x="6694471" y="29082"/>
        <a:ext cx="1513893" cy="886277"/>
      </dsp:txXfrm>
    </dsp:sp>
    <dsp:sp modelId="{7EB904F2-9060-4EAE-9F1A-9740B9133E04}">
      <dsp:nvSpPr>
        <dsp:cNvPr id="0" name=""/>
        <dsp:cNvSpPr/>
      </dsp:nvSpPr>
      <dsp:spPr>
        <a:xfrm rot="5400000">
          <a:off x="6397581" y="1926214"/>
          <a:ext cx="1171515"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578096CB-3360-4843-BE04-B0C47872BAAF}">
      <dsp:nvSpPr>
        <dsp:cNvPr id="0" name=""/>
        <dsp:cNvSpPr/>
      </dsp:nvSpPr>
      <dsp:spPr>
        <a:xfrm>
          <a:off x="6666898" y="1178288"/>
          <a:ext cx="1569039" cy="941423"/>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b="0" kern="1200">
              <a:solidFill>
                <a:sysClr val="window" lastClr="FFFFFF"/>
              </a:solidFill>
              <a:latin typeface="Arial" panose="020B0604020202020204" pitchFamily="34" charset="0"/>
              <a:ea typeface="+mn-ea"/>
              <a:cs typeface="Arial" panose="020B0604020202020204" pitchFamily="34" charset="0"/>
            </a:rPr>
            <a:t>Final processing of format, units, ...</a:t>
          </a:r>
        </a:p>
      </dsp:txBody>
      <dsp:txXfrm>
        <a:off x="6694471" y="1205861"/>
        <a:ext cx="1513893" cy="886277"/>
      </dsp:txXfrm>
    </dsp:sp>
    <dsp:sp modelId="{495B62DE-E898-48E7-B3C1-B08837775377}">
      <dsp:nvSpPr>
        <dsp:cNvPr id="0" name=""/>
        <dsp:cNvSpPr/>
      </dsp:nvSpPr>
      <dsp:spPr>
        <a:xfrm rot="5400000">
          <a:off x="6397581" y="3102994"/>
          <a:ext cx="1171515" cy="141213"/>
        </a:xfrm>
        <a:prstGeom prst="rect">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557B6BCA-49C3-4B28-9125-DA58515AEB49}">
      <dsp:nvSpPr>
        <dsp:cNvPr id="0" name=""/>
        <dsp:cNvSpPr/>
      </dsp:nvSpPr>
      <dsp:spPr>
        <a:xfrm>
          <a:off x="6666898" y="2355068"/>
          <a:ext cx="1569039" cy="941423"/>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AU" sz="1050" b="1" kern="1200" dirty="0">
              <a:solidFill>
                <a:sysClr val="window" lastClr="FFFFFF"/>
              </a:solidFill>
              <a:latin typeface="Arial" panose="020B0604020202020204" pitchFamily="34" charset="0"/>
              <a:ea typeface="+mn-ea"/>
              <a:cs typeface="Arial" panose="020B0604020202020204" pitchFamily="34" charset="0"/>
            </a:rPr>
            <a:t>Analysing the data base – 1136 observations</a:t>
          </a:r>
        </a:p>
      </dsp:txBody>
      <dsp:txXfrm>
        <a:off x="6694471" y="2382641"/>
        <a:ext cx="1513893" cy="886277"/>
      </dsp:txXfrm>
    </dsp:sp>
    <dsp:sp modelId="{ED8A2134-269D-4188-AC3E-8248E585A3FE}">
      <dsp:nvSpPr>
        <dsp:cNvPr id="0" name=""/>
        <dsp:cNvSpPr/>
      </dsp:nvSpPr>
      <dsp:spPr>
        <a:xfrm>
          <a:off x="6666898" y="3531848"/>
          <a:ext cx="1569039" cy="941423"/>
        </a:xfrm>
        <a:prstGeom prst="roundRect">
          <a:avLst>
            <a:gd name="adj" fmla="val 10000"/>
          </a:avLst>
        </a:prstGeom>
        <a:solidFill>
          <a:srgbClr val="4472C4"/>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AU" sz="1000" b="0" kern="1200">
              <a:solidFill>
                <a:sysClr val="window" lastClr="FFFFFF"/>
              </a:solidFill>
              <a:latin typeface="Arial" panose="020B0604020202020204" pitchFamily="34" charset="0"/>
              <a:ea typeface="+mn-ea"/>
              <a:cs typeface="Arial" panose="020B0604020202020204" pitchFamily="34" charset="0"/>
            </a:rPr>
            <a:t>OLS regression, data visualization</a:t>
          </a:r>
        </a:p>
      </dsp:txBody>
      <dsp:txXfrm>
        <a:off x="6694471" y="3559421"/>
        <a:ext cx="1513893" cy="8862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8EFEAB-975E-423E-8697-2823AC9C64A2}">
      <dsp:nvSpPr>
        <dsp:cNvPr id="0" name=""/>
        <dsp:cNvSpPr/>
      </dsp:nvSpPr>
      <dsp:spPr>
        <a:xfrm>
          <a:off x="1081560" y="0"/>
          <a:ext cx="1736832" cy="964907"/>
        </a:xfrm>
        <a:prstGeom prst="roundRect">
          <a:avLst>
            <a:gd name="adj" fmla="val 10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0" tIns="381000" rIns="381000" bIns="381000" numCol="1" spcCol="1270" anchor="ctr" anchorCtr="0">
          <a:noAutofit/>
        </a:bodyPr>
        <a:lstStyle/>
        <a:p>
          <a:pPr marL="0" lvl="0" indent="0" algn="ctr" defTabSz="4445000">
            <a:lnSpc>
              <a:spcPct val="90000"/>
            </a:lnSpc>
            <a:spcBef>
              <a:spcPct val="0"/>
            </a:spcBef>
            <a:spcAft>
              <a:spcPct val="35000"/>
            </a:spcAft>
            <a:buNone/>
          </a:pPr>
          <a:r>
            <a:rPr lang="de-DE" sz="10000" kern="1200" dirty="0"/>
            <a:t>-</a:t>
          </a:r>
          <a:endParaRPr lang="en-AU" sz="10000" kern="1200" dirty="0"/>
        </a:p>
      </dsp:txBody>
      <dsp:txXfrm>
        <a:off x="1109821" y="28261"/>
        <a:ext cx="1680310" cy="908385"/>
      </dsp:txXfrm>
    </dsp:sp>
    <dsp:sp modelId="{C4EE828C-2B32-4315-85C8-065B1A69BAFF}">
      <dsp:nvSpPr>
        <dsp:cNvPr id="0" name=""/>
        <dsp:cNvSpPr/>
      </dsp:nvSpPr>
      <dsp:spPr>
        <a:xfrm>
          <a:off x="3590318" y="0"/>
          <a:ext cx="1736832" cy="964907"/>
        </a:xfrm>
        <a:prstGeom prst="roundRect">
          <a:avLst>
            <a:gd name="adj" fmla="val 10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0" tIns="381000" rIns="381000" bIns="381000" numCol="1" spcCol="1270" anchor="ctr" anchorCtr="0">
          <a:noAutofit/>
        </a:bodyPr>
        <a:lstStyle/>
        <a:p>
          <a:pPr marL="0" lvl="0" indent="0" algn="ctr" defTabSz="4445000">
            <a:lnSpc>
              <a:spcPct val="90000"/>
            </a:lnSpc>
            <a:spcBef>
              <a:spcPct val="0"/>
            </a:spcBef>
            <a:spcAft>
              <a:spcPct val="35000"/>
            </a:spcAft>
            <a:buNone/>
          </a:pPr>
          <a:r>
            <a:rPr lang="de-DE" sz="10000" kern="1200" dirty="0"/>
            <a:t>+</a:t>
          </a:r>
          <a:endParaRPr lang="en-AU" sz="10000" kern="1200" dirty="0"/>
        </a:p>
      </dsp:txBody>
      <dsp:txXfrm>
        <a:off x="3618579" y="28261"/>
        <a:ext cx="1680310" cy="908385"/>
      </dsp:txXfrm>
    </dsp:sp>
    <dsp:sp modelId="{0BE71D96-299F-454D-AC74-348B70E187F5}">
      <dsp:nvSpPr>
        <dsp:cNvPr id="0" name=""/>
        <dsp:cNvSpPr/>
      </dsp:nvSpPr>
      <dsp:spPr>
        <a:xfrm>
          <a:off x="2842515" y="4100855"/>
          <a:ext cx="723680" cy="723680"/>
        </a:xfrm>
        <a:prstGeom prst="triangle">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ABBC5E-2624-4F65-A38E-BD4270934D88}">
      <dsp:nvSpPr>
        <dsp:cNvPr id="0" name=""/>
        <dsp:cNvSpPr/>
      </dsp:nvSpPr>
      <dsp:spPr>
        <a:xfrm rot="240000">
          <a:off x="1032651" y="3790750"/>
          <a:ext cx="4343408" cy="303720"/>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429371-32E1-4600-A13F-30403701025A}">
      <dsp:nvSpPr>
        <dsp:cNvPr id="0" name=""/>
        <dsp:cNvSpPr/>
      </dsp:nvSpPr>
      <dsp:spPr>
        <a:xfrm rot="240000">
          <a:off x="3640491" y="3031374"/>
          <a:ext cx="1732979" cy="8073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de-DE" sz="1300" kern="1200" dirty="0"/>
            <a:t>Time</a:t>
          </a:r>
          <a:endParaRPr lang="en-AU" sz="1300" kern="1200" dirty="0"/>
        </a:p>
        <a:p>
          <a:pPr marL="57150" lvl="1" indent="-57150" algn="l" defTabSz="444500">
            <a:lnSpc>
              <a:spcPct val="90000"/>
            </a:lnSpc>
            <a:spcBef>
              <a:spcPct val="0"/>
            </a:spcBef>
            <a:spcAft>
              <a:spcPct val="15000"/>
            </a:spcAft>
            <a:buChar char="•"/>
          </a:pPr>
          <a:r>
            <a:rPr lang="de-DE" sz="1000" kern="1200" dirty="0"/>
            <a:t>Short, medium, and long run</a:t>
          </a:r>
          <a:endParaRPr lang="en-AU" sz="1000" kern="1200" dirty="0"/>
        </a:p>
      </dsp:txBody>
      <dsp:txXfrm>
        <a:off x="3679905" y="3070788"/>
        <a:ext cx="1654151" cy="728563"/>
      </dsp:txXfrm>
    </dsp:sp>
    <dsp:sp modelId="{03B76061-E9E1-4D27-881A-0F4DC16355C5}">
      <dsp:nvSpPr>
        <dsp:cNvPr id="0" name=""/>
        <dsp:cNvSpPr/>
      </dsp:nvSpPr>
      <dsp:spPr>
        <a:xfrm rot="240000">
          <a:off x="3703210" y="2162957"/>
          <a:ext cx="1732979" cy="8073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de-DE" sz="1200" kern="1200" dirty="0"/>
            <a:t>State-of-the-art</a:t>
          </a:r>
          <a:endParaRPr lang="en-AU" sz="1200" kern="1200" dirty="0"/>
        </a:p>
        <a:p>
          <a:pPr marL="57150" lvl="1" indent="-57150" algn="l" defTabSz="355600">
            <a:lnSpc>
              <a:spcPct val="90000"/>
            </a:lnSpc>
            <a:spcBef>
              <a:spcPct val="0"/>
            </a:spcBef>
            <a:spcAft>
              <a:spcPct val="15000"/>
            </a:spcAft>
            <a:buChar char="•"/>
          </a:pPr>
          <a:r>
            <a:rPr lang="de-DE" sz="800" kern="1200" dirty="0"/>
            <a:t>Hybrid, ensemble, hybrid-ensemble methods</a:t>
          </a:r>
          <a:endParaRPr lang="en-AU" sz="800" kern="1200" dirty="0"/>
        </a:p>
        <a:p>
          <a:pPr marL="57150" lvl="1" indent="-57150" algn="l" defTabSz="355600">
            <a:lnSpc>
              <a:spcPct val="90000"/>
            </a:lnSpc>
            <a:spcBef>
              <a:spcPct val="0"/>
            </a:spcBef>
            <a:spcAft>
              <a:spcPct val="15000"/>
            </a:spcAft>
            <a:buChar char="•"/>
          </a:pPr>
          <a:r>
            <a:rPr lang="de-DE" sz="800" kern="1200" dirty="0"/>
            <a:t>ML still long way to go</a:t>
          </a:r>
          <a:endParaRPr lang="en-AU" sz="800" kern="1200" dirty="0"/>
        </a:p>
        <a:p>
          <a:pPr marL="57150" lvl="1" indent="-57150" algn="l" defTabSz="355600">
            <a:lnSpc>
              <a:spcPct val="90000"/>
            </a:lnSpc>
            <a:spcBef>
              <a:spcPct val="0"/>
            </a:spcBef>
            <a:spcAft>
              <a:spcPct val="15000"/>
            </a:spcAft>
            <a:buChar char="•"/>
          </a:pPr>
          <a:r>
            <a:rPr lang="de-DE" sz="800" kern="1200" dirty="0"/>
            <a:t>Removing bias</a:t>
          </a:r>
          <a:endParaRPr lang="en-AU" sz="1000" kern="1200" dirty="0"/>
        </a:p>
      </dsp:txBody>
      <dsp:txXfrm>
        <a:off x="3742624" y="2202371"/>
        <a:ext cx="1654151" cy="728563"/>
      </dsp:txXfrm>
    </dsp:sp>
    <dsp:sp modelId="{5FCC030A-FBC9-4E78-8FB4-06FFACB91F82}">
      <dsp:nvSpPr>
        <dsp:cNvPr id="0" name=""/>
        <dsp:cNvSpPr/>
      </dsp:nvSpPr>
      <dsp:spPr>
        <a:xfrm rot="240000">
          <a:off x="3765929" y="1313839"/>
          <a:ext cx="1732979" cy="8073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de-DE" sz="1200" kern="1200" dirty="0"/>
            <a:t>Data processing techniques</a:t>
          </a:r>
          <a:endParaRPr lang="en-AU" sz="1200" kern="1200" dirty="0"/>
        </a:p>
        <a:p>
          <a:pPr marL="57150" lvl="1" indent="-57150" algn="l" defTabSz="444500">
            <a:lnSpc>
              <a:spcPct val="90000"/>
            </a:lnSpc>
            <a:spcBef>
              <a:spcPct val="0"/>
            </a:spcBef>
            <a:spcAft>
              <a:spcPct val="15000"/>
            </a:spcAft>
            <a:buChar char="•"/>
          </a:pPr>
          <a:r>
            <a:rPr lang="de-DE" sz="1000" kern="1200" dirty="0"/>
            <a:t>Normalization, resampling, NWP</a:t>
          </a:r>
          <a:endParaRPr lang="en-AU" sz="1000" kern="1200" dirty="0"/>
        </a:p>
      </dsp:txBody>
      <dsp:txXfrm>
        <a:off x="3805343" y="1353253"/>
        <a:ext cx="1654151" cy="728563"/>
      </dsp:txXfrm>
    </dsp:sp>
    <dsp:sp modelId="{668A38D3-E630-42F5-B0D9-677BB836202A}">
      <dsp:nvSpPr>
        <dsp:cNvPr id="0" name=""/>
        <dsp:cNvSpPr/>
      </dsp:nvSpPr>
      <dsp:spPr>
        <a:xfrm rot="240000">
          <a:off x="1155855" y="2857690"/>
          <a:ext cx="1732979" cy="8073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de-DE" sz="1200" kern="1200" dirty="0"/>
            <a:t>Test set length</a:t>
          </a:r>
          <a:endParaRPr lang="en-AU" sz="1200" kern="1200" dirty="0"/>
        </a:p>
        <a:p>
          <a:pPr marL="57150" lvl="1" indent="-57150" algn="l" defTabSz="444500">
            <a:lnSpc>
              <a:spcPct val="90000"/>
            </a:lnSpc>
            <a:spcBef>
              <a:spcPct val="0"/>
            </a:spcBef>
            <a:spcAft>
              <a:spcPct val="15000"/>
            </a:spcAft>
            <a:buChar char="•"/>
          </a:pPr>
          <a:r>
            <a:rPr lang="de-DE" sz="1000" kern="1200" dirty="0"/>
            <a:t>Cherry picking </a:t>
          </a:r>
          <a:endParaRPr lang="en-AU" sz="1000" kern="1200" dirty="0"/>
        </a:p>
        <a:p>
          <a:pPr marL="57150" lvl="1" indent="-57150" algn="l" defTabSz="444500">
            <a:lnSpc>
              <a:spcPct val="90000"/>
            </a:lnSpc>
            <a:spcBef>
              <a:spcPct val="0"/>
            </a:spcBef>
            <a:spcAft>
              <a:spcPct val="15000"/>
            </a:spcAft>
            <a:buChar char="•"/>
          </a:pPr>
          <a:r>
            <a:rPr lang="de-DE" sz="1000" kern="1200" dirty="0"/>
            <a:t>&gt;= 1 year</a:t>
          </a:r>
          <a:endParaRPr lang="en-AU" sz="1000" kern="1200" dirty="0"/>
        </a:p>
      </dsp:txBody>
      <dsp:txXfrm>
        <a:off x="1195269" y="2897104"/>
        <a:ext cx="1654151" cy="728563"/>
      </dsp:txXfrm>
    </dsp:sp>
    <dsp:sp modelId="{A1948454-190E-41F6-AB69-362352F0B6E8}">
      <dsp:nvSpPr>
        <dsp:cNvPr id="0" name=""/>
        <dsp:cNvSpPr/>
      </dsp:nvSpPr>
      <dsp:spPr>
        <a:xfrm rot="240000">
          <a:off x="1218574" y="1989274"/>
          <a:ext cx="1732979" cy="8073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de-DE" sz="1200" kern="1200" dirty="0"/>
            <a:t>Forecast horizon length</a:t>
          </a:r>
          <a:endParaRPr lang="en-AU" sz="1200" kern="1200" dirty="0"/>
        </a:p>
      </dsp:txBody>
      <dsp:txXfrm>
        <a:off x="1257988" y="2028688"/>
        <a:ext cx="1654151" cy="728563"/>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286" cy="495693"/>
          </a:xfrm>
          <a:prstGeom prst="rect">
            <a:avLst/>
          </a:prstGeom>
        </p:spPr>
        <p:txBody>
          <a:bodyPr vert="horz" lIns="92117" tIns="46058" rIns="92117" bIns="46058" rtlCol="0"/>
          <a:lstStyle>
            <a:lvl1pPr algn="l">
              <a:defRPr sz="1200"/>
            </a:lvl1pPr>
          </a:lstStyle>
          <a:p>
            <a:endParaRPr lang="de-DE" dirty="0"/>
          </a:p>
        </p:txBody>
      </p:sp>
      <p:sp>
        <p:nvSpPr>
          <p:cNvPr id="3" name="Datumsplatzhalter 2"/>
          <p:cNvSpPr>
            <a:spLocks noGrp="1"/>
          </p:cNvSpPr>
          <p:nvPr>
            <p:ph type="dt" sz="quarter" idx="1"/>
          </p:nvPr>
        </p:nvSpPr>
        <p:spPr>
          <a:xfrm>
            <a:off x="3850790" y="0"/>
            <a:ext cx="2945285" cy="495693"/>
          </a:xfrm>
          <a:prstGeom prst="rect">
            <a:avLst/>
          </a:prstGeom>
        </p:spPr>
        <p:txBody>
          <a:bodyPr vert="horz" lIns="92117" tIns="46058" rIns="92117" bIns="46058" rtlCol="0"/>
          <a:lstStyle>
            <a:lvl1pPr algn="r">
              <a:defRPr sz="1200"/>
            </a:lvl1pPr>
          </a:lstStyle>
          <a:p>
            <a:fld id="{1512C1C0-DE39-47E2-A4A3-072883CE588C}" type="datetimeFigureOut">
              <a:rPr lang="de-DE" smtClean="0"/>
              <a:t>09.09.2021</a:t>
            </a:fld>
            <a:endParaRPr lang="de-DE" dirty="0"/>
          </a:p>
        </p:txBody>
      </p:sp>
      <p:sp>
        <p:nvSpPr>
          <p:cNvPr id="4" name="Fußzeilenplatzhalter 3"/>
          <p:cNvSpPr>
            <a:spLocks noGrp="1"/>
          </p:cNvSpPr>
          <p:nvPr>
            <p:ph type="ftr" sz="quarter" idx="2"/>
          </p:nvPr>
        </p:nvSpPr>
        <p:spPr>
          <a:xfrm>
            <a:off x="0" y="9429336"/>
            <a:ext cx="2945286" cy="497291"/>
          </a:xfrm>
          <a:prstGeom prst="rect">
            <a:avLst/>
          </a:prstGeom>
        </p:spPr>
        <p:txBody>
          <a:bodyPr vert="horz" lIns="92117" tIns="46058" rIns="92117" bIns="46058" rtlCol="0" anchor="b"/>
          <a:lstStyle>
            <a:lvl1pPr algn="l">
              <a:defRPr sz="1200"/>
            </a:lvl1pPr>
          </a:lstStyle>
          <a:p>
            <a:endParaRPr lang="de-DE" dirty="0"/>
          </a:p>
        </p:txBody>
      </p:sp>
      <p:sp>
        <p:nvSpPr>
          <p:cNvPr id="5" name="Foliennummernplatzhalter 4"/>
          <p:cNvSpPr>
            <a:spLocks noGrp="1"/>
          </p:cNvSpPr>
          <p:nvPr>
            <p:ph type="sldNum" sz="quarter" idx="3"/>
          </p:nvPr>
        </p:nvSpPr>
        <p:spPr>
          <a:xfrm>
            <a:off x="3850790" y="9429336"/>
            <a:ext cx="2945285" cy="497291"/>
          </a:xfrm>
          <a:prstGeom prst="rect">
            <a:avLst/>
          </a:prstGeom>
        </p:spPr>
        <p:txBody>
          <a:bodyPr vert="horz" lIns="92117" tIns="46058" rIns="92117" bIns="46058" rtlCol="0" anchor="b"/>
          <a:lstStyle>
            <a:lvl1pPr algn="r">
              <a:defRPr sz="1200"/>
            </a:lvl1pPr>
          </a:lstStyle>
          <a:p>
            <a:fld id="{7C3D95B8-8636-40C1-8CC9-7003B5D5FAD9}" type="slidenum">
              <a:rPr lang="de-DE" smtClean="0"/>
              <a:t>‹#›</a:t>
            </a:fld>
            <a:endParaRPr lang="de-DE" dirty="0"/>
          </a:p>
        </p:txBody>
      </p:sp>
    </p:spTree>
    <p:extLst>
      <p:ext uri="{BB962C8B-B14F-4D97-AF65-F5344CB8AC3E}">
        <p14:creationId xmlns:p14="http://schemas.microsoft.com/office/powerpoint/2010/main" val="3932634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2945659" cy="496410"/>
          </a:xfrm>
          <a:prstGeom prst="rect">
            <a:avLst/>
          </a:prstGeom>
        </p:spPr>
        <p:txBody>
          <a:bodyPr vert="horz" lIns="92117" tIns="46058" rIns="92117" bIns="46058" rtlCol="0"/>
          <a:lstStyle>
            <a:lvl1pPr algn="l" fontAlgn="auto">
              <a:spcBef>
                <a:spcPts val="0"/>
              </a:spcBef>
              <a:spcAft>
                <a:spcPts val="0"/>
              </a:spcAft>
              <a:defRPr sz="1200">
                <a:latin typeface="+mn-lt"/>
              </a:defRPr>
            </a:lvl1pPr>
          </a:lstStyle>
          <a:p>
            <a:pPr>
              <a:defRPr/>
            </a:pPr>
            <a:endParaRPr lang="de-DE" dirty="0"/>
          </a:p>
        </p:txBody>
      </p:sp>
      <p:sp>
        <p:nvSpPr>
          <p:cNvPr id="3" name="Datumsplatzhalter 2"/>
          <p:cNvSpPr>
            <a:spLocks noGrp="1"/>
          </p:cNvSpPr>
          <p:nvPr>
            <p:ph type="dt" idx="1"/>
          </p:nvPr>
        </p:nvSpPr>
        <p:spPr>
          <a:xfrm>
            <a:off x="3850443" y="1"/>
            <a:ext cx="2945659" cy="496410"/>
          </a:xfrm>
          <a:prstGeom prst="rect">
            <a:avLst/>
          </a:prstGeom>
        </p:spPr>
        <p:txBody>
          <a:bodyPr vert="horz" lIns="92117" tIns="46058" rIns="92117" bIns="46058" rtlCol="0"/>
          <a:lstStyle>
            <a:lvl1pPr algn="r" fontAlgn="auto">
              <a:spcBef>
                <a:spcPts val="0"/>
              </a:spcBef>
              <a:spcAft>
                <a:spcPts val="0"/>
              </a:spcAft>
              <a:defRPr sz="1200">
                <a:latin typeface="+mn-lt"/>
              </a:defRPr>
            </a:lvl1pPr>
          </a:lstStyle>
          <a:p>
            <a:pPr>
              <a:defRPr/>
            </a:pPr>
            <a:fld id="{39730E8E-8A2F-43D0-90D0-2DCBE3B3A2E0}" type="datetimeFigureOut">
              <a:rPr lang="de-DE"/>
              <a:pPr>
                <a:defRPr/>
              </a:pPr>
              <a:t>09.09.2021</a:t>
            </a:fld>
            <a:endParaRPr lang="de-DE" dirty="0"/>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2117" tIns="46058" rIns="92117" bIns="46058" rtlCol="0" anchor="ctr"/>
          <a:lstStyle/>
          <a:p>
            <a:pPr lvl="0"/>
            <a:endParaRPr lang="de-DE" noProof="0" dirty="0"/>
          </a:p>
        </p:txBody>
      </p:sp>
      <p:sp>
        <p:nvSpPr>
          <p:cNvPr id="5" name="Notizenplatzhalter 4"/>
          <p:cNvSpPr>
            <a:spLocks noGrp="1"/>
          </p:cNvSpPr>
          <p:nvPr>
            <p:ph type="body" sz="quarter" idx="3"/>
          </p:nvPr>
        </p:nvSpPr>
        <p:spPr>
          <a:xfrm>
            <a:off x="679768" y="4715907"/>
            <a:ext cx="5438140" cy="4467702"/>
          </a:xfrm>
          <a:prstGeom prst="rect">
            <a:avLst/>
          </a:prstGeom>
        </p:spPr>
        <p:txBody>
          <a:bodyPr vert="horz" lIns="92117" tIns="46058" rIns="92117" bIns="46058"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1" y="9430092"/>
            <a:ext cx="2945659" cy="496410"/>
          </a:xfrm>
          <a:prstGeom prst="rect">
            <a:avLst/>
          </a:prstGeom>
        </p:spPr>
        <p:txBody>
          <a:bodyPr vert="horz" lIns="92117" tIns="46058" rIns="92117" bIns="46058" rtlCol="0" anchor="b"/>
          <a:lstStyle>
            <a:lvl1pPr algn="l" fontAlgn="auto">
              <a:spcBef>
                <a:spcPts val="0"/>
              </a:spcBef>
              <a:spcAft>
                <a:spcPts val="0"/>
              </a:spcAft>
              <a:defRPr sz="1200">
                <a:latin typeface="+mn-lt"/>
              </a:defRPr>
            </a:lvl1pPr>
          </a:lstStyle>
          <a:p>
            <a:pPr>
              <a:defRPr/>
            </a:pPr>
            <a:endParaRPr lang="de-DE" dirty="0"/>
          </a:p>
        </p:txBody>
      </p:sp>
      <p:sp>
        <p:nvSpPr>
          <p:cNvPr id="7" name="Foliennummernplatzhalter 6"/>
          <p:cNvSpPr>
            <a:spLocks noGrp="1"/>
          </p:cNvSpPr>
          <p:nvPr>
            <p:ph type="sldNum" sz="quarter" idx="5"/>
          </p:nvPr>
        </p:nvSpPr>
        <p:spPr>
          <a:xfrm>
            <a:off x="3850443" y="9430092"/>
            <a:ext cx="2945659" cy="496410"/>
          </a:xfrm>
          <a:prstGeom prst="rect">
            <a:avLst/>
          </a:prstGeom>
        </p:spPr>
        <p:txBody>
          <a:bodyPr vert="horz" lIns="92117" tIns="46058" rIns="92117" bIns="46058" rtlCol="0" anchor="b"/>
          <a:lstStyle>
            <a:lvl1pPr algn="r" fontAlgn="auto">
              <a:spcBef>
                <a:spcPts val="0"/>
              </a:spcBef>
              <a:spcAft>
                <a:spcPts val="0"/>
              </a:spcAft>
              <a:defRPr sz="1200">
                <a:latin typeface="+mn-lt"/>
              </a:defRPr>
            </a:lvl1pPr>
          </a:lstStyle>
          <a:p>
            <a:pPr>
              <a:defRPr/>
            </a:pPr>
            <a:fld id="{7EE79E4A-7CC6-4A7A-84D0-D76C6D407017}" type="slidenum">
              <a:rPr lang="de-DE"/>
              <a:pPr>
                <a:defRPr/>
              </a:pPr>
              <a:t>‹#›</a:t>
            </a:fld>
            <a:endParaRPr lang="de-DE" dirty="0"/>
          </a:p>
        </p:txBody>
      </p:sp>
    </p:spTree>
    <p:extLst>
      <p:ext uri="{BB962C8B-B14F-4D97-AF65-F5344CB8AC3E}">
        <p14:creationId xmlns:p14="http://schemas.microsoft.com/office/powerpoint/2010/main" val="18627370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7EE79E4A-7CC6-4A7A-84D0-D76C6D407017}" type="slidenum">
              <a:rPr lang="de-DE" smtClean="0"/>
              <a:pPr>
                <a:defRPr/>
              </a:pPr>
              <a:t>1</a:t>
            </a:fld>
            <a:endParaRPr lang="de-DE" dirty="0"/>
          </a:p>
        </p:txBody>
      </p:sp>
    </p:spTree>
    <p:extLst>
      <p:ext uri="{BB962C8B-B14F-4D97-AF65-F5344CB8AC3E}">
        <p14:creationId xmlns:p14="http://schemas.microsoft.com/office/powerpoint/2010/main" val="34110845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11</a:t>
            </a:fld>
            <a:endParaRPr lang="de-DE" dirty="0"/>
          </a:p>
        </p:txBody>
      </p:sp>
    </p:spTree>
    <p:extLst>
      <p:ext uri="{BB962C8B-B14F-4D97-AF65-F5344CB8AC3E}">
        <p14:creationId xmlns:p14="http://schemas.microsoft.com/office/powerpoint/2010/main" val="3019992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12</a:t>
            </a:fld>
            <a:endParaRPr lang="de-DE" dirty="0"/>
          </a:p>
        </p:txBody>
      </p:sp>
    </p:spTree>
    <p:extLst>
      <p:ext uri="{BB962C8B-B14F-4D97-AF65-F5344CB8AC3E}">
        <p14:creationId xmlns:p14="http://schemas.microsoft.com/office/powerpoint/2010/main" val="1920892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13</a:t>
            </a:fld>
            <a:endParaRPr lang="de-DE" dirty="0"/>
          </a:p>
        </p:txBody>
      </p:sp>
    </p:spTree>
    <p:extLst>
      <p:ext uri="{BB962C8B-B14F-4D97-AF65-F5344CB8AC3E}">
        <p14:creationId xmlns:p14="http://schemas.microsoft.com/office/powerpoint/2010/main" val="3648656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7EE79E4A-7CC6-4A7A-84D0-D76C6D407017}" type="slidenum">
              <a:rPr lang="de-DE" smtClean="0"/>
              <a:pPr>
                <a:defRPr/>
              </a:pPr>
              <a:t>2</a:t>
            </a:fld>
            <a:endParaRPr lang="de-DE" dirty="0"/>
          </a:p>
        </p:txBody>
      </p:sp>
    </p:spTree>
    <p:extLst>
      <p:ext uri="{BB962C8B-B14F-4D97-AF65-F5344CB8AC3E}">
        <p14:creationId xmlns:p14="http://schemas.microsoft.com/office/powerpoint/2010/main" val="1483144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3</a:t>
            </a:fld>
            <a:endParaRPr lang="de-DE" dirty="0"/>
          </a:p>
        </p:txBody>
      </p:sp>
    </p:spTree>
    <p:extLst>
      <p:ext uri="{BB962C8B-B14F-4D97-AF65-F5344CB8AC3E}">
        <p14:creationId xmlns:p14="http://schemas.microsoft.com/office/powerpoint/2010/main" val="3834297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4</a:t>
            </a:fld>
            <a:endParaRPr lang="de-DE" dirty="0"/>
          </a:p>
        </p:txBody>
      </p:sp>
    </p:spTree>
    <p:extLst>
      <p:ext uri="{BB962C8B-B14F-4D97-AF65-F5344CB8AC3E}">
        <p14:creationId xmlns:p14="http://schemas.microsoft.com/office/powerpoint/2010/main" val="1829466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5</a:t>
            </a:fld>
            <a:endParaRPr lang="de-DE" dirty="0"/>
          </a:p>
        </p:txBody>
      </p:sp>
    </p:spTree>
    <p:extLst>
      <p:ext uri="{BB962C8B-B14F-4D97-AF65-F5344CB8AC3E}">
        <p14:creationId xmlns:p14="http://schemas.microsoft.com/office/powerpoint/2010/main" val="3128054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6</a:t>
            </a:fld>
            <a:endParaRPr lang="de-DE" dirty="0"/>
          </a:p>
        </p:txBody>
      </p:sp>
    </p:spTree>
    <p:extLst>
      <p:ext uri="{BB962C8B-B14F-4D97-AF65-F5344CB8AC3E}">
        <p14:creationId xmlns:p14="http://schemas.microsoft.com/office/powerpoint/2010/main" val="3926918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7</a:t>
            </a:fld>
            <a:endParaRPr lang="de-DE" dirty="0"/>
          </a:p>
        </p:txBody>
      </p:sp>
    </p:spTree>
    <p:extLst>
      <p:ext uri="{BB962C8B-B14F-4D97-AF65-F5344CB8AC3E}">
        <p14:creationId xmlns:p14="http://schemas.microsoft.com/office/powerpoint/2010/main" val="30509104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9</a:t>
            </a:fld>
            <a:endParaRPr lang="de-DE" dirty="0"/>
          </a:p>
        </p:txBody>
      </p:sp>
    </p:spTree>
    <p:extLst>
      <p:ext uri="{BB962C8B-B14F-4D97-AF65-F5344CB8AC3E}">
        <p14:creationId xmlns:p14="http://schemas.microsoft.com/office/powerpoint/2010/main" val="3160134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a:defRPr/>
            </a:pPr>
            <a:fld id="{7EE79E4A-7CC6-4A7A-84D0-D76C6D407017}" type="slidenum">
              <a:rPr lang="de-DE" smtClean="0"/>
              <a:pPr>
                <a:defRPr/>
              </a:pPr>
              <a:t>10</a:t>
            </a:fld>
            <a:endParaRPr lang="de-DE" dirty="0"/>
          </a:p>
        </p:txBody>
      </p:sp>
    </p:spTree>
    <p:extLst>
      <p:ext uri="{BB962C8B-B14F-4D97-AF65-F5344CB8AC3E}">
        <p14:creationId xmlns:p14="http://schemas.microsoft.com/office/powerpoint/2010/main" val="40432628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a:xfrm>
            <a:off x="1559496" y="6472136"/>
            <a:ext cx="8256917" cy="339725"/>
          </a:xfrm>
        </p:spPr>
        <p:txBody>
          <a:bodyPr/>
          <a:lstStyle/>
          <a:p>
            <a:pPr>
              <a:defRPr/>
            </a:pPr>
            <a:r>
              <a:rPr lang="en-US" dirty="0"/>
              <a:t>BTU Cottbus-</a:t>
            </a:r>
            <a:r>
              <a:rPr lang="en-US" dirty="0" err="1"/>
              <a:t>Senftenberg</a:t>
            </a:r>
            <a:r>
              <a:rPr lang="en-DE" dirty="0"/>
              <a:t> </a:t>
            </a:r>
            <a:r>
              <a:rPr lang="en-US" dirty="0"/>
              <a:t>–</a:t>
            </a:r>
            <a:r>
              <a:rPr lang="en-DE" dirty="0"/>
              <a:t> </a:t>
            </a:r>
            <a:r>
              <a:rPr lang="en-US" dirty="0"/>
              <a:t>Chair of Energy Economics</a:t>
            </a:r>
            <a:endParaRPr lang="de-DE" dirty="0"/>
          </a:p>
        </p:txBody>
      </p:sp>
      <p:pic>
        <p:nvPicPr>
          <p:cNvPr id="5" name="Picture 7" descr="RTEmagicC_bg_head2a"/>
          <p:cNvPicPr>
            <a:picLocks noChangeAspect="1" noChangeArrowheads="1"/>
          </p:cNvPicPr>
          <p:nvPr userDrawn="1"/>
        </p:nvPicPr>
        <p:blipFill>
          <a:blip r:embed="rId2" cstate="print"/>
          <a:stretch>
            <a:fillRect/>
          </a:stretch>
        </p:blipFill>
        <p:spPr bwMode="auto">
          <a:xfrm>
            <a:off x="0" y="0"/>
            <a:ext cx="10080000" cy="1297090"/>
          </a:xfrm>
          <a:prstGeom prst="rect">
            <a:avLst/>
          </a:prstGeom>
          <a:noFill/>
          <a:ln>
            <a:noFill/>
          </a:ln>
        </p:spPr>
      </p:pic>
      <p:sp>
        <p:nvSpPr>
          <p:cNvPr id="6" name="Titel 1"/>
          <p:cNvSpPr>
            <a:spLocks noGrp="1"/>
          </p:cNvSpPr>
          <p:nvPr>
            <p:ph type="ctrTitle"/>
          </p:nvPr>
        </p:nvSpPr>
        <p:spPr>
          <a:xfrm>
            <a:off x="914400" y="2130426"/>
            <a:ext cx="10363200" cy="1470025"/>
          </a:xfrm>
          <a:prstGeom prst="rect">
            <a:avLst/>
          </a:prstGeom>
        </p:spPr>
        <p:txBody>
          <a:bodyPr/>
          <a:lstStyle>
            <a:lvl1pPr>
              <a:defRPr/>
            </a:lvl1pPr>
          </a:lstStyle>
          <a:p>
            <a:endParaRPr lang="de-DE" dirty="0"/>
          </a:p>
        </p:txBody>
      </p:sp>
      <p:sp>
        <p:nvSpPr>
          <p:cNvPr id="7" name="Untertitel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Rectangle 3"/>
          <p:cNvSpPr/>
          <p:nvPr userDrawn="1"/>
        </p:nvSpPr>
        <p:spPr>
          <a:xfrm>
            <a:off x="10173616" y="35025"/>
            <a:ext cx="1971056" cy="1262065"/>
          </a:xfrm>
          <a:prstGeom prst="rect">
            <a:avLst/>
          </a:prstGeom>
          <a:solidFill>
            <a:schemeClr val="accent3"/>
          </a:solidFill>
          <a:ln>
            <a:solidFill>
              <a:schemeClr val="accent3"/>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8" name="Grafik 7">
            <a:extLst>
              <a:ext uri="{FF2B5EF4-FFF2-40B4-BE49-F238E27FC236}">
                <a16:creationId xmlns:a16="http://schemas.microsoft.com/office/drawing/2014/main" id="{A26448D7-EE79-43BE-A356-E37D9736487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96029" y="-5680"/>
            <a:ext cx="1948643" cy="129709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folie">
    <p:spTree>
      <p:nvGrpSpPr>
        <p:cNvPr id="1" name=""/>
        <p:cNvGrpSpPr/>
        <p:nvPr/>
      </p:nvGrpSpPr>
      <p:grpSpPr>
        <a:xfrm>
          <a:off x="0" y="0"/>
          <a:ext cx="0" cy="0"/>
          <a:chOff x="0" y="0"/>
          <a:chExt cx="0" cy="0"/>
        </a:xfrm>
      </p:grpSpPr>
      <p:sp>
        <p:nvSpPr>
          <p:cNvPr id="3" name="Rectangle 6"/>
          <p:cNvSpPr>
            <a:spLocks noGrp="1" noChangeArrowheads="1"/>
          </p:cNvSpPr>
          <p:nvPr>
            <p:ph type="sldNum" sz="quarter" idx="11"/>
          </p:nvPr>
        </p:nvSpPr>
        <p:spPr>
          <a:xfrm>
            <a:off x="10704512" y="6479215"/>
            <a:ext cx="1344149" cy="339725"/>
          </a:xfrm>
          <a:ln/>
        </p:spPr>
        <p:txBody>
          <a:bodyPr/>
          <a:lstStyle>
            <a:lvl1pPr>
              <a:defRPr/>
            </a:lvl1pPr>
          </a:lstStyle>
          <a:p>
            <a:pPr>
              <a:defRPr/>
            </a:pPr>
            <a:fld id="{B18976B8-2A05-49B2-9B80-497C22EEE2EA}" type="slidenum">
              <a:rPr lang="de-DE"/>
              <a:pPr>
                <a:defRPr/>
              </a:pPr>
              <a:t>‹#›</a:t>
            </a:fld>
            <a:endParaRPr lang="de-DE" dirty="0"/>
          </a:p>
        </p:txBody>
      </p:sp>
      <p:cxnSp>
        <p:nvCxnSpPr>
          <p:cNvPr id="4" name="Gerade Verbindung 3"/>
          <p:cNvCxnSpPr/>
          <p:nvPr userDrawn="1"/>
        </p:nvCxnSpPr>
        <p:spPr>
          <a:xfrm>
            <a:off x="0" y="1341438"/>
            <a:ext cx="12192000" cy="0"/>
          </a:xfrm>
          <a:prstGeom prst="line">
            <a:avLst/>
          </a:prstGeom>
          <a:ln w="25400" cmpd="dbl">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Titel 1"/>
          <p:cNvSpPr>
            <a:spLocks noGrp="1"/>
          </p:cNvSpPr>
          <p:nvPr>
            <p:ph type="title"/>
          </p:nvPr>
        </p:nvSpPr>
        <p:spPr>
          <a:xfrm>
            <a:off x="335361" y="491209"/>
            <a:ext cx="9793088" cy="461665"/>
          </a:xfrm>
          <a:prstGeom prst="rect">
            <a:avLst/>
          </a:prstGeom>
        </p:spPr>
        <p:txBody>
          <a:bodyPr>
            <a:normAutofit/>
          </a:bodyPr>
          <a:lstStyle>
            <a:lvl1pPr algn="l">
              <a:defRPr b="0"/>
            </a:lvl1pPr>
          </a:lstStyle>
          <a:p>
            <a:r>
              <a:rPr lang="de-DE" dirty="0"/>
              <a:t>Titelmasterformat durch Klicken bearbeiten</a:t>
            </a:r>
          </a:p>
        </p:txBody>
      </p:sp>
      <p:sp>
        <p:nvSpPr>
          <p:cNvPr id="6" name="Inhaltsplatzhalter 2"/>
          <p:cNvSpPr>
            <a:spLocks noGrp="1"/>
          </p:cNvSpPr>
          <p:nvPr>
            <p:ph idx="1"/>
          </p:nvPr>
        </p:nvSpPr>
        <p:spPr>
          <a:xfrm>
            <a:off x="527381" y="1556792"/>
            <a:ext cx="10972800" cy="4425950"/>
          </a:xfrm>
          <a:prstGeom prst="rect">
            <a:avLst/>
          </a:prstGeom>
        </p:spPr>
        <p:txBody>
          <a:bodyPr/>
          <a:lstStyle>
            <a:lvl4pPr>
              <a:defRPr sz="1600"/>
            </a:lvl4pPr>
            <a:lvl5pPr>
              <a:defRPr sz="1600"/>
            </a:lvl5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Fußzeilenplatzhalter 2"/>
          <p:cNvSpPr>
            <a:spLocks noGrp="1"/>
          </p:cNvSpPr>
          <p:nvPr>
            <p:ph type="ftr" sz="quarter" idx="10"/>
          </p:nvPr>
        </p:nvSpPr>
        <p:spPr>
          <a:xfrm>
            <a:off x="143339" y="6479215"/>
            <a:ext cx="8256917" cy="339725"/>
          </a:xfrm>
        </p:spPr>
        <p:txBody>
          <a:bodyPr/>
          <a:lstStyle/>
          <a:p>
            <a:pPr>
              <a:defRPr/>
            </a:pPr>
            <a:r>
              <a:rPr lang="en-US" dirty="0"/>
              <a:t>BTU Cottbus-</a:t>
            </a:r>
            <a:r>
              <a:rPr lang="en-US" dirty="0" err="1"/>
              <a:t>Senftenberg</a:t>
            </a:r>
            <a:r>
              <a:rPr lang="en-DE" dirty="0"/>
              <a:t> </a:t>
            </a:r>
            <a:r>
              <a:rPr lang="en-US" dirty="0"/>
              <a:t>–</a:t>
            </a:r>
            <a:r>
              <a:rPr lang="en-DE" dirty="0"/>
              <a:t> </a:t>
            </a:r>
            <a:r>
              <a:rPr lang="en-US" dirty="0"/>
              <a:t>Chair of Energy Economics</a:t>
            </a:r>
            <a:endParaRPr lang="de-DE" dirty="0"/>
          </a:p>
        </p:txBody>
      </p:sp>
      <p:cxnSp>
        <p:nvCxnSpPr>
          <p:cNvPr id="8" name="Gerade Verbindung 7"/>
          <p:cNvCxnSpPr/>
          <p:nvPr userDrawn="1"/>
        </p:nvCxnSpPr>
        <p:spPr>
          <a:xfrm>
            <a:off x="3527" y="6309320"/>
            <a:ext cx="12192000" cy="0"/>
          </a:xfrm>
          <a:prstGeom prst="line">
            <a:avLst/>
          </a:prstGeom>
          <a:ln w="25400" cmpd="dbl">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ftr" sz="quarter" idx="3"/>
          </p:nvPr>
        </p:nvSpPr>
        <p:spPr bwMode="auto">
          <a:xfrm>
            <a:off x="143339" y="6479215"/>
            <a:ext cx="8256917"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1"/>
                </a:solidFill>
                <a:latin typeface="+mn-lt"/>
              </a:defRPr>
            </a:lvl1pPr>
          </a:lstStyle>
          <a:p>
            <a:pPr>
              <a:defRPr/>
            </a:pPr>
            <a:r>
              <a:rPr lang="en-US" dirty="0"/>
              <a:t>BTU Cottbus-</a:t>
            </a:r>
            <a:r>
              <a:rPr lang="en-US" dirty="0" err="1"/>
              <a:t>Senftenberg</a:t>
            </a:r>
            <a:r>
              <a:rPr lang="en-DE" dirty="0"/>
              <a:t> </a:t>
            </a:r>
            <a:r>
              <a:rPr lang="en-US" dirty="0"/>
              <a:t>–</a:t>
            </a:r>
            <a:r>
              <a:rPr lang="en-DE" dirty="0"/>
              <a:t> </a:t>
            </a:r>
            <a:r>
              <a:rPr lang="en-US" dirty="0"/>
              <a:t>Chair of Energy Economics</a:t>
            </a:r>
            <a:endParaRPr lang="de-DE" dirty="0"/>
          </a:p>
        </p:txBody>
      </p:sp>
      <p:sp>
        <p:nvSpPr>
          <p:cNvPr id="1030" name="Rectangle 6"/>
          <p:cNvSpPr>
            <a:spLocks noGrp="1" noChangeArrowheads="1"/>
          </p:cNvSpPr>
          <p:nvPr>
            <p:ph type="sldNum" sz="quarter" idx="4"/>
          </p:nvPr>
        </p:nvSpPr>
        <p:spPr bwMode="auto">
          <a:xfrm>
            <a:off x="10704512" y="6479215"/>
            <a:ext cx="1344149"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solidFill>
                  <a:schemeClr val="tx1"/>
                </a:solidFill>
                <a:latin typeface="+mn-lt"/>
              </a:defRPr>
            </a:lvl1pPr>
          </a:lstStyle>
          <a:p>
            <a:pPr>
              <a:defRPr/>
            </a:pPr>
            <a:fld id="{0129FF00-D991-4ED3-B996-4CA5FA140269}" type="slidenum">
              <a:rPr lang="de-DE" smtClean="0"/>
              <a:pPr>
                <a:defRPr/>
              </a:pPr>
              <a:t>‹#›</a:t>
            </a:fld>
            <a:endParaRPr lang="de-DE" dirty="0"/>
          </a:p>
        </p:txBody>
      </p:sp>
      <p:pic>
        <p:nvPicPr>
          <p:cNvPr id="7" name="Grafik 7">
            <a:extLst>
              <a:ext uri="{FF2B5EF4-FFF2-40B4-BE49-F238E27FC236}">
                <a16:creationId xmlns:a16="http://schemas.microsoft.com/office/drawing/2014/main" id="{A26448D7-EE79-43BE-A356-E37D9736487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191591" y="21458"/>
            <a:ext cx="1948643" cy="1297090"/>
          </a:xfrm>
          <a:prstGeom prst="rect">
            <a:avLst/>
          </a:prstGeom>
        </p:spPr>
      </p:pic>
    </p:spTree>
  </p:cSld>
  <p:clrMap bg1="lt1" tx1="dk1" bg2="lt2" tx2="dk2" accent1="accent1" accent2="accent2" accent3="accent3" accent4="accent4" accent5="accent5" accent6="accent6" hlink="hlink" folHlink="folHlink"/>
  <p:sldLayoutIdLst>
    <p:sldLayoutId id="2147483868" r:id="rId1"/>
    <p:sldLayoutId id="2147483833" r:id="rId2"/>
  </p:sldLayoutIdLst>
  <p:hf hdr="0" dt="0"/>
  <p:txStyles>
    <p:titleStyle>
      <a:lvl1pPr algn="ctr" rtl="0" eaLnBrk="0" fontAlgn="base" hangingPunct="0">
        <a:spcBef>
          <a:spcPct val="0"/>
        </a:spcBef>
        <a:spcAft>
          <a:spcPct val="0"/>
        </a:spcAft>
        <a:defRPr sz="2400" b="1">
          <a:solidFill>
            <a:schemeClr val="tx2"/>
          </a:solidFill>
          <a:latin typeface="+mj-lt"/>
          <a:ea typeface="+mj-ea"/>
          <a:cs typeface="+mj-cs"/>
        </a:defRPr>
      </a:lvl1pPr>
      <a:lvl2pPr algn="ctr" rtl="0" eaLnBrk="0" fontAlgn="base" hangingPunct="0">
        <a:spcBef>
          <a:spcPct val="0"/>
        </a:spcBef>
        <a:spcAft>
          <a:spcPct val="0"/>
        </a:spcAft>
        <a:defRPr sz="2400" b="1">
          <a:solidFill>
            <a:schemeClr val="tx2"/>
          </a:solidFill>
          <a:latin typeface="Arial" charset="0"/>
        </a:defRPr>
      </a:lvl2pPr>
      <a:lvl3pPr algn="ctr" rtl="0" eaLnBrk="0" fontAlgn="base" hangingPunct="0">
        <a:spcBef>
          <a:spcPct val="0"/>
        </a:spcBef>
        <a:spcAft>
          <a:spcPct val="0"/>
        </a:spcAft>
        <a:defRPr sz="2400" b="1">
          <a:solidFill>
            <a:schemeClr val="tx2"/>
          </a:solidFill>
          <a:latin typeface="Arial" charset="0"/>
        </a:defRPr>
      </a:lvl3pPr>
      <a:lvl4pPr algn="ctr" rtl="0" eaLnBrk="0" fontAlgn="base" hangingPunct="0">
        <a:spcBef>
          <a:spcPct val="0"/>
        </a:spcBef>
        <a:spcAft>
          <a:spcPct val="0"/>
        </a:spcAft>
        <a:defRPr sz="2400" b="1">
          <a:solidFill>
            <a:schemeClr val="tx2"/>
          </a:solidFill>
          <a:latin typeface="Arial" charset="0"/>
        </a:defRPr>
      </a:lvl4pPr>
      <a:lvl5pPr algn="ctr" rtl="0" eaLnBrk="0" fontAlgn="base" hangingPunct="0">
        <a:spcBef>
          <a:spcPct val="0"/>
        </a:spcBef>
        <a:spcAft>
          <a:spcPct val="0"/>
        </a:spcAft>
        <a:defRPr sz="2400" b="1">
          <a:solidFill>
            <a:schemeClr val="tx2"/>
          </a:solidFill>
          <a:latin typeface="Arial" charset="0"/>
        </a:defRPr>
      </a:lvl5pPr>
      <a:lvl6pPr marL="457200" algn="ctr" rtl="0" fontAlgn="base">
        <a:spcBef>
          <a:spcPct val="0"/>
        </a:spcBef>
        <a:spcAft>
          <a:spcPct val="0"/>
        </a:spcAft>
        <a:defRPr sz="2400" b="1">
          <a:solidFill>
            <a:schemeClr val="tx2"/>
          </a:solidFill>
          <a:latin typeface="Arial" charset="0"/>
        </a:defRPr>
      </a:lvl6pPr>
      <a:lvl7pPr marL="914400" algn="ctr" rtl="0" fontAlgn="base">
        <a:spcBef>
          <a:spcPct val="0"/>
        </a:spcBef>
        <a:spcAft>
          <a:spcPct val="0"/>
        </a:spcAft>
        <a:defRPr sz="2400" b="1">
          <a:solidFill>
            <a:schemeClr val="tx2"/>
          </a:solidFill>
          <a:latin typeface="Arial" charset="0"/>
        </a:defRPr>
      </a:lvl7pPr>
      <a:lvl8pPr marL="1371600" algn="ctr" rtl="0" fontAlgn="base">
        <a:spcBef>
          <a:spcPct val="0"/>
        </a:spcBef>
        <a:spcAft>
          <a:spcPct val="0"/>
        </a:spcAft>
        <a:defRPr sz="2400" b="1">
          <a:solidFill>
            <a:schemeClr val="tx2"/>
          </a:solidFill>
          <a:latin typeface="Arial" charset="0"/>
        </a:defRPr>
      </a:lvl8pPr>
      <a:lvl9pPr marL="1828800" algn="ctr" rtl="0" fontAlgn="base">
        <a:spcBef>
          <a:spcPct val="0"/>
        </a:spcBef>
        <a:spcAft>
          <a:spcPct val="0"/>
        </a:spcAft>
        <a:defRPr sz="2400" b="1">
          <a:solidFill>
            <a:schemeClr val="tx2"/>
          </a:solidFill>
          <a:latin typeface="Arial" charset="0"/>
        </a:defRPr>
      </a:lvl9pPr>
    </p:titleStyle>
    <p:bodyStyle>
      <a:lvl1pPr marL="342900" indent="-342900" algn="l" rtl="0" eaLnBrk="0" fontAlgn="base" hangingPunct="0">
        <a:lnSpc>
          <a:spcPct val="125000"/>
        </a:lnSpc>
        <a:spcBef>
          <a:spcPct val="40000"/>
        </a:spcBef>
        <a:spcAft>
          <a:spcPct val="0"/>
        </a:spcAft>
        <a:buClr>
          <a:schemeClr val="tx1"/>
        </a:buClr>
        <a:buSzPct val="110000"/>
        <a:buFont typeface="Wingdings" pitchFamily="2" charset="2"/>
        <a:buChar char="w"/>
        <a:defRPr sz="2000">
          <a:solidFill>
            <a:schemeClr val="tx1"/>
          </a:solidFill>
          <a:latin typeface="+mn-lt"/>
          <a:ea typeface="+mn-ea"/>
          <a:cs typeface="+mn-cs"/>
        </a:defRPr>
      </a:lvl1pPr>
      <a:lvl2pPr marL="742950" indent="-285750" algn="l" rtl="0" eaLnBrk="0" fontAlgn="base" hangingPunct="0">
        <a:lnSpc>
          <a:spcPct val="125000"/>
        </a:lnSpc>
        <a:spcBef>
          <a:spcPct val="40000"/>
        </a:spcBef>
        <a:spcAft>
          <a:spcPct val="0"/>
        </a:spcAft>
        <a:buChar char="–"/>
        <a:defRPr>
          <a:solidFill>
            <a:schemeClr val="tx1"/>
          </a:solidFill>
          <a:latin typeface="+mn-lt"/>
        </a:defRPr>
      </a:lvl2pPr>
      <a:lvl3pPr marL="1143000" indent="-228600" algn="l" rtl="0" eaLnBrk="0" fontAlgn="base" hangingPunct="0">
        <a:lnSpc>
          <a:spcPct val="125000"/>
        </a:lnSpc>
        <a:spcBef>
          <a:spcPct val="40000"/>
        </a:spcBef>
        <a:spcAft>
          <a:spcPct val="0"/>
        </a:spcAft>
        <a:buChar char="•"/>
        <a:defRPr sz="1600">
          <a:solidFill>
            <a:schemeClr val="tx1"/>
          </a:solidFill>
          <a:latin typeface="+mn-lt"/>
        </a:defRPr>
      </a:lvl3pPr>
      <a:lvl4pPr marL="1600200" indent="-228600" algn="l" rtl="0" eaLnBrk="0" fontAlgn="base" hangingPunct="0">
        <a:lnSpc>
          <a:spcPct val="125000"/>
        </a:lnSpc>
        <a:spcBef>
          <a:spcPct val="40000"/>
        </a:spcBef>
        <a:spcAft>
          <a:spcPct val="0"/>
        </a:spcAft>
        <a:buChar char="–"/>
        <a:defRPr sz="2000">
          <a:solidFill>
            <a:schemeClr val="tx1"/>
          </a:solidFill>
          <a:latin typeface="+mn-lt"/>
        </a:defRPr>
      </a:lvl4pPr>
      <a:lvl5pPr marL="2057400" indent="-228600" algn="l" rtl="0" eaLnBrk="0" fontAlgn="base" hangingPunct="0">
        <a:lnSpc>
          <a:spcPct val="125000"/>
        </a:lnSpc>
        <a:spcBef>
          <a:spcPct val="40000"/>
        </a:spcBef>
        <a:spcAft>
          <a:spcPct val="0"/>
        </a:spcAft>
        <a:buChar char="»"/>
        <a:defRPr sz="2000">
          <a:solidFill>
            <a:schemeClr val="tx1"/>
          </a:solidFill>
          <a:latin typeface="+mn-lt"/>
        </a:defRPr>
      </a:lvl5pPr>
      <a:lvl6pPr marL="2514600" indent="-228600" algn="l" rtl="0" fontAlgn="base">
        <a:lnSpc>
          <a:spcPct val="125000"/>
        </a:lnSpc>
        <a:spcBef>
          <a:spcPct val="40000"/>
        </a:spcBef>
        <a:spcAft>
          <a:spcPct val="0"/>
        </a:spcAft>
        <a:buChar char="»"/>
        <a:defRPr sz="2000">
          <a:solidFill>
            <a:schemeClr val="tx1"/>
          </a:solidFill>
          <a:latin typeface="+mn-lt"/>
        </a:defRPr>
      </a:lvl6pPr>
      <a:lvl7pPr marL="2971800" indent="-228600" algn="l" rtl="0" fontAlgn="base">
        <a:lnSpc>
          <a:spcPct val="125000"/>
        </a:lnSpc>
        <a:spcBef>
          <a:spcPct val="40000"/>
        </a:spcBef>
        <a:spcAft>
          <a:spcPct val="0"/>
        </a:spcAft>
        <a:buChar char="»"/>
        <a:defRPr sz="2000">
          <a:solidFill>
            <a:schemeClr val="tx1"/>
          </a:solidFill>
          <a:latin typeface="+mn-lt"/>
        </a:defRPr>
      </a:lvl7pPr>
      <a:lvl8pPr marL="3429000" indent="-228600" algn="l" rtl="0" fontAlgn="base">
        <a:lnSpc>
          <a:spcPct val="125000"/>
        </a:lnSpc>
        <a:spcBef>
          <a:spcPct val="40000"/>
        </a:spcBef>
        <a:spcAft>
          <a:spcPct val="0"/>
        </a:spcAft>
        <a:buChar char="»"/>
        <a:defRPr sz="2000">
          <a:solidFill>
            <a:schemeClr val="tx1"/>
          </a:solidFill>
          <a:latin typeface="+mn-lt"/>
        </a:defRPr>
      </a:lvl8pPr>
      <a:lvl9pPr marL="3886200" indent="-228600" algn="l" rtl="0" fontAlgn="base">
        <a:lnSpc>
          <a:spcPct val="125000"/>
        </a:lnSpc>
        <a:spcBef>
          <a:spcPct val="4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nguyen@b-tu.d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2"/>
          <p:cNvSpPr>
            <a:spLocks noGrp="1"/>
          </p:cNvSpPr>
          <p:nvPr>
            <p:ph type="ctrTitle"/>
          </p:nvPr>
        </p:nvSpPr>
        <p:spPr>
          <a:xfrm>
            <a:off x="263352" y="2130426"/>
            <a:ext cx="11809312" cy="1470025"/>
          </a:xfrm>
        </p:spPr>
        <p:txBody>
          <a:bodyPr/>
          <a:lstStyle/>
          <a:p>
            <a:pPr>
              <a:lnSpc>
                <a:spcPct val="120000"/>
              </a:lnSpc>
            </a:pPr>
            <a:r>
              <a:rPr lang="en-GB" sz="3600" b="0" dirty="0">
                <a:solidFill>
                  <a:schemeClr val="tx1"/>
                </a:solidFill>
              </a:rPr>
              <a:t>What drives the accuracy of PV output forecasts?</a:t>
            </a:r>
            <a:endParaRPr lang="en-US" sz="3600" b="0" dirty="0">
              <a:solidFill>
                <a:srgbClr val="FF0000"/>
              </a:solidFill>
            </a:endParaRPr>
          </a:p>
        </p:txBody>
      </p:sp>
      <p:sp>
        <p:nvSpPr>
          <p:cNvPr id="3" name="Subtitle 2"/>
          <p:cNvSpPr>
            <a:spLocks noGrp="1"/>
          </p:cNvSpPr>
          <p:nvPr>
            <p:ph type="subTitle" idx="1"/>
          </p:nvPr>
        </p:nvSpPr>
        <p:spPr>
          <a:xfrm>
            <a:off x="1559496" y="3501008"/>
            <a:ext cx="8534400" cy="1752600"/>
          </a:xfrm>
        </p:spPr>
        <p:txBody>
          <a:bodyPr/>
          <a:lstStyle/>
          <a:p>
            <a:pPr>
              <a:lnSpc>
                <a:spcPct val="100000"/>
              </a:lnSpc>
            </a:pPr>
            <a:endParaRPr lang="en-GB" sz="2600" dirty="0"/>
          </a:p>
          <a:p>
            <a:pPr>
              <a:lnSpc>
                <a:spcPct val="100000"/>
              </a:lnSpc>
            </a:pPr>
            <a:r>
              <a:rPr lang="en-GB" sz="2600" dirty="0"/>
              <a:t>Thi Ngoc Nguyen and Felix Müsgens</a:t>
            </a:r>
          </a:p>
          <a:p>
            <a:pPr>
              <a:lnSpc>
                <a:spcPct val="100000"/>
              </a:lnSpc>
            </a:pPr>
            <a:r>
              <a:rPr lang="en-GB" sz="2600" dirty="0"/>
              <a:t>BTU Cottbus - </a:t>
            </a:r>
            <a:r>
              <a:rPr lang="en-GB" sz="2600" dirty="0" err="1"/>
              <a:t>Senftenberg</a:t>
            </a:r>
            <a:endParaRPr lang="en-GB" sz="2600" dirty="0"/>
          </a:p>
        </p:txBody>
      </p:sp>
    </p:spTree>
    <p:extLst>
      <p:ext uri="{BB962C8B-B14F-4D97-AF65-F5344CB8AC3E}">
        <p14:creationId xmlns:p14="http://schemas.microsoft.com/office/powerpoint/2010/main" val="329517701"/>
      </p:ext>
    </p:extLst>
  </p:cSld>
  <p:clrMapOvr>
    <a:masterClrMapping/>
  </p:clrMapOvr>
  <mc:AlternateContent xmlns:mc="http://schemas.openxmlformats.org/markup-compatibility/2006" xmlns:p14="http://schemas.microsoft.com/office/powerpoint/2010/main">
    <mc:Choice Requires="p14">
      <p:transition spd="slow" p14:dur="2000" advTm="16253"/>
    </mc:Choice>
    <mc:Fallback xmlns="">
      <p:transition spd="slow" advTm="1625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A0F04-F5D2-4123-8FD6-675F534908E7}"/>
              </a:ext>
            </a:extLst>
          </p:cNvPr>
          <p:cNvSpPr>
            <a:spLocks noGrp="1"/>
          </p:cNvSpPr>
          <p:nvPr>
            <p:ph type="sldNum" sz="quarter" idx="11"/>
          </p:nvPr>
        </p:nvSpPr>
        <p:spPr/>
        <p:txBody>
          <a:bodyPr/>
          <a:lstStyle/>
          <a:p>
            <a:pPr>
              <a:defRPr/>
            </a:pPr>
            <a:fld id="{B18976B8-2A05-49B2-9B80-497C22EEE2EA}" type="slidenum">
              <a:rPr lang="de-DE" smtClean="0"/>
              <a:pPr>
                <a:defRPr/>
              </a:pPr>
              <a:t>10</a:t>
            </a:fld>
            <a:endParaRPr lang="de-DE" dirty="0"/>
          </a:p>
        </p:txBody>
      </p:sp>
      <p:sp>
        <p:nvSpPr>
          <p:cNvPr id="3" name="Title 2">
            <a:extLst>
              <a:ext uri="{FF2B5EF4-FFF2-40B4-BE49-F238E27FC236}">
                <a16:creationId xmlns:a16="http://schemas.microsoft.com/office/drawing/2014/main" id="{E6244D91-8F39-48EE-9A3A-52EBD8CB7137}"/>
              </a:ext>
            </a:extLst>
          </p:cNvPr>
          <p:cNvSpPr>
            <a:spLocks noGrp="1"/>
          </p:cNvSpPr>
          <p:nvPr>
            <p:ph type="title"/>
          </p:nvPr>
        </p:nvSpPr>
        <p:spPr/>
        <p:txBody>
          <a:bodyPr/>
          <a:lstStyle/>
          <a:p>
            <a:r>
              <a:rPr lang="de-DE" dirty="0"/>
              <a:t>Results and Discussion – </a:t>
            </a:r>
            <a:r>
              <a:rPr lang="en-US" dirty="0"/>
              <a:t>“Cherry Picking” </a:t>
            </a:r>
            <a:r>
              <a:rPr lang="de-DE" dirty="0"/>
              <a:t>Hypothesis</a:t>
            </a:r>
            <a:endParaRPr lang="en-AU" dirty="0"/>
          </a:p>
        </p:txBody>
      </p:sp>
      <p:sp>
        <p:nvSpPr>
          <p:cNvPr id="5" name="Footer Placeholder 4">
            <a:extLst>
              <a:ext uri="{FF2B5EF4-FFF2-40B4-BE49-F238E27FC236}">
                <a16:creationId xmlns:a16="http://schemas.microsoft.com/office/drawing/2014/main" id="{602AB768-8447-4348-BD23-8D07C129F2EE}"/>
              </a:ext>
            </a:extLst>
          </p:cNvPr>
          <p:cNvSpPr>
            <a:spLocks noGrp="1"/>
          </p:cNvSpPr>
          <p:nvPr>
            <p:ph type="ftr" sz="quarter" idx="10"/>
          </p:nvPr>
        </p:nvSpPr>
        <p:spPr/>
        <p:txBody>
          <a:bodyPr/>
          <a:lstStyle/>
          <a:p>
            <a:pPr>
              <a:defRPr/>
            </a:pPr>
            <a:r>
              <a:rPr lang="en-US"/>
              <a:t>BTU Cottbus-Senftenberg</a:t>
            </a:r>
            <a:r>
              <a:rPr lang="en-DE"/>
              <a:t> </a:t>
            </a:r>
            <a:r>
              <a:rPr lang="en-US"/>
              <a:t>–</a:t>
            </a:r>
            <a:r>
              <a:rPr lang="en-DE"/>
              <a:t> </a:t>
            </a:r>
            <a:r>
              <a:rPr lang="en-US"/>
              <a:t>Chair of Energy Economics</a:t>
            </a:r>
            <a:endParaRPr lang="de-DE" dirty="0"/>
          </a:p>
        </p:txBody>
      </p:sp>
      <p:sp>
        <p:nvSpPr>
          <p:cNvPr id="13" name="TextBox 12">
            <a:extLst>
              <a:ext uri="{FF2B5EF4-FFF2-40B4-BE49-F238E27FC236}">
                <a16:creationId xmlns:a16="http://schemas.microsoft.com/office/drawing/2014/main" id="{A991BC78-8044-4217-A44B-DD4DE164D3FD}"/>
              </a:ext>
            </a:extLst>
          </p:cNvPr>
          <p:cNvSpPr txBox="1"/>
          <p:nvPr/>
        </p:nvSpPr>
        <p:spPr>
          <a:xfrm>
            <a:off x="6240016" y="3646765"/>
            <a:ext cx="4824536" cy="646331"/>
          </a:xfrm>
          <a:prstGeom prst="rect">
            <a:avLst/>
          </a:prstGeom>
          <a:noFill/>
        </p:spPr>
        <p:txBody>
          <a:bodyPr wrap="square" rtlCol="0">
            <a:spAutoFit/>
          </a:bodyPr>
          <a:lstStyle/>
          <a:p>
            <a:pPr algn="ctr"/>
            <a:r>
              <a:rPr lang="de-DE" dirty="0">
                <a:solidFill>
                  <a:schemeClr val="bg1"/>
                </a:solidFill>
              </a:rPr>
              <a:t>Simulating the change in the mobility demand for each scenario of the road toll</a:t>
            </a:r>
            <a:endParaRPr lang="en-AU" dirty="0">
              <a:solidFill>
                <a:schemeClr val="bg1"/>
              </a:solidFill>
            </a:endParaRPr>
          </a:p>
        </p:txBody>
      </p:sp>
      <p:sp>
        <p:nvSpPr>
          <p:cNvPr id="17" name="TextBox 16">
            <a:extLst>
              <a:ext uri="{FF2B5EF4-FFF2-40B4-BE49-F238E27FC236}">
                <a16:creationId xmlns:a16="http://schemas.microsoft.com/office/drawing/2014/main" id="{D2E0847E-7C30-4510-86EE-54461344A2D0}"/>
              </a:ext>
            </a:extLst>
          </p:cNvPr>
          <p:cNvSpPr txBox="1"/>
          <p:nvPr/>
        </p:nvSpPr>
        <p:spPr>
          <a:xfrm>
            <a:off x="6271429" y="2023259"/>
            <a:ext cx="4680520" cy="369332"/>
          </a:xfrm>
          <a:prstGeom prst="rect">
            <a:avLst/>
          </a:prstGeom>
          <a:noFill/>
        </p:spPr>
        <p:txBody>
          <a:bodyPr wrap="square" rtlCol="0">
            <a:spAutoFit/>
          </a:bodyPr>
          <a:lstStyle/>
          <a:p>
            <a:pPr algn="ctr"/>
            <a:r>
              <a:rPr lang="en-GB" dirty="0">
                <a:solidFill>
                  <a:schemeClr val="bg1"/>
                </a:solidFill>
              </a:rPr>
              <a:t>Deriving the outcomes of interest</a:t>
            </a:r>
          </a:p>
        </p:txBody>
      </p:sp>
      <p:sp>
        <p:nvSpPr>
          <p:cNvPr id="16" name="Content Placeholder 15">
            <a:extLst>
              <a:ext uri="{FF2B5EF4-FFF2-40B4-BE49-F238E27FC236}">
                <a16:creationId xmlns:a16="http://schemas.microsoft.com/office/drawing/2014/main" id="{2986BA74-9787-4A13-93F6-B872964CA1C6}"/>
              </a:ext>
            </a:extLst>
          </p:cNvPr>
          <p:cNvSpPr>
            <a:spLocks noGrp="1"/>
          </p:cNvSpPr>
          <p:nvPr>
            <p:ph idx="1"/>
          </p:nvPr>
        </p:nvSpPr>
        <p:spPr>
          <a:xfrm>
            <a:off x="527382" y="1556792"/>
            <a:ext cx="4680520" cy="4425950"/>
          </a:xfrm>
        </p:spPr>
        <p:txBody>
          <a:bodyPr/>
          <a:lstStyle/>
          <a:p>
            <a:pPr algn="just"/>
            <a:r>
              <a:rPr lang="en-GB" dirty="0"/>
              <a:t>One single day test sets have the average error of 2.7%, which is remarkably lower compared to the other test sets (10%).</a:t>
            </a:r>
          </a:p>
          <a:p>
            <a:pPr algn="just"/>
            <a:r>
              <a:rPr lang="en-GB" dirty="0"/>
              <a:t>This indicates the possibility of “cherry picking” in reporting errors, i.e., to pick the specific days when the forecasting errors are low to report.</a:t>
            </a:r>
          </a:p>
          <a:p>
            <a:pPr algn="just"/>
            <a:r>
              <a:rPr lang="en-GB" dirty="0"/>
              <a:t>The test sets are therefore should be at least one year.</a:t>
            </a:r>
            <a:endParaRPr lang="en-AU" dirty="0"/>
          </a:p>
        </p:txBody>
      </p:sp>
      <p:sp>
        <p:nvSpPr>
          <p:cNvPr id="4" name="Rectangle 4">
            <a:extLst>
              <a:ext uri="{FF2B5EF4-FFF2-40B4-BE49-F238E27FC236}">
                <a16:creationId xmlns:a16="http://schemas.microsoft.com/office/drawing/2014/main" id="{F0837954-2E5C-4A00-AABF-173A9E25C462}"/>
              </a:ext>
            </a:extLst>
          </p:cNvPr>
          <p:cNvSpPr>
            <a:spLocks noChangeArrowheads="1"/>
          </p:cNvSpPr>
          <p:nvPr/>
        </p:nvSpPr>
        <p:spPr bwMode="auto">
          <a:xfrm>
            <a:off x="6096000" y="233073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grpSp>
        <p:nvGrpSpPr>
          <p:cNvPr id="6" name="Group 1">
            <a:extLst>
              <a:ext uri="{FF2B5EF4-FFF2-40B4-BE49-F238E27FC236}">
                <a16:creationId xmlns:a16="http://schemas.microsoft.com/office/drawing/2014/main" id="{CB618970-6C1D-4347-ACB0-377787FB0EB8}"/>
              </a:ext>
            </a:extLst>
          </p:cNvPr>
          <p:cNvGrpSpPr>
            <a:grpSpLocks/>
          </p:cNvGrpSpPr>
          <p:nvPr/>
        </p:nvGrpSpPr>
        <p:grpSpPr bwMode="auto">
          <a:xfrm>
            <a:off x="5447928" y="2599849"/>
            <a:ext cx="6239247" cy="3637463"/>
            <a:chOff x="0" y="0"/>
            <a:chExt cx="60555" cy="21596"/>
          </a:xfrm>
        </p:grpSpPr>
        <p:pic>
          <p:nvPicPr>
            <p:cNvPr id="58" name="Picture 58">
              <a:extLst>
                <a:ext uri="{FF2B5EF4-FFF2-40B4-BE49-F238E27FC236}">
                  <a16:creationId xmlns:a16="http://schemas.microsoft.com/office/drawing/2014/main" id="{1C8717C2-1885-4307-B837-1E264F2CA7F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317" y="0"/>
              <a:ext cx="30238" cy="2159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C8A483DF-FC75-4A66-A53D-ABE790177A3A}"/>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30238" cy="2159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sp>
        <p:nvSpPr>
          <p:cNvPr id="18" name="TextBox 17">
            <a:extLst>
              <a:ext uri="{FF2B5EF4-FFF2-40B4-BE49-F238E27FC236}">
                <a16:creationId xmlns:a16="http://schemas.microsoft.com/office/drawing/2014/main" id="{B7992C1A-02FE-4133-A322-EFF1EADB5AEB}"/>
              </a:ext>
            </a:extLst>
          </p:cNvPr>
          <p:cNvSpPr txBox="1"/>
          <p:nvPr/>
        </p:nvSpPr>
        <p:spPr>
          <a:xfrm>
            <a:off x="5376996" y="1649294"/>
            <a:ext cx="6288697" cy="584775"/>
          </a:xfrm>
          <a:prstGeom prst="rect">
            <a:avLst/>
          </a:prstGeom>
          <a:noFill/>
        </p:spPr>
        <p:txBody>
          <a:bodyPr wrap="square" rtlCol="0">
            <a:spAutoFit/>
          </a:bodyPr>
          <a:lstStyle/>
          <a:p>
            <a:pPr algn="ctr"/>
            <a:r>
              <a:rPr lang="en-AU" sz="1600" b="1" i="1" dirty="0">
                <a:effectLst/>
                <a:latin typeface="Arial" panose="020B0604020202020204" pitchFamily="34" charset="0"/>
                <a:ea typeface="Times New Roman" panose="02020603050405020304" pitchFamily="18" charset="0"/>
                <a:cs typeface="Times New Roman" panose="02020603050405020304" pitchFamily="18" charset="0"/>
              </a:rPr>
              <a:t>Error values with different lengths of test sets, grouped by methodologies (left panel) and forecast horizons (right panel)</a:t>
            </a:r>
          </a:p>
        </p:txBody>
      </p:sp>
    </p:spTree>
    <p:extLst>
      <p:ext uri="{BB962C8B-B14F-4D97-AF65-F5344CB8AC3E}">
        <p14:creationId xmlns:p14="http://schemas.microsoft.com/office/powerpoint/2010/main" val="1220397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A0F04-F5D2-4123-8FD6-675F534908E7}"/>
              </a:ext>
            </a:extLst>
          </p:cNvPr>
          <p:cNvSpPr>
            <a:spLocks noGrp="1"/>
          </p:cNvSpPr>
          <p:nvPr>
            <p:ph type="sldNum" sz="quarter" idx="11"/>
          </p:nvPr>
        </p:nvSpPr>
        <p:spPr/>
        <p:txBody>
          <a:bodyPr/>
          <a:lstStyle/>
          <a:p>
            <a:pPr>
              <a:defRPr/>
            </a:pPr>
            <a:fld id="{B18976B8-2A05-49B2-9B80-497C22EEE2EA}" type="slidenum">
              <a:rPr lang="de-DE" smtClean="0"/>
              <a:pPr>
                <a:defRPr/>
              </a:pPr>
              <a:t>11</a:t>
            </a:fld>
            <a:endParaRPr lang="de-DE" dirty="0"/>
          </a:p>
        </p:txBody>
      </p:sp>
      <p:sp>
        <p:nvSpPr>
          <p:cNvPr id="3" name="Title 2">
            <a:extLst>
              <a:ext uri="{FF2B5EF4-FFF2-40B4-BE49-F238E27FC236}">
                <a16:creationId xmlns:a16="http://schemas.microsoft.com/office/drawing/2014/main" id="{E6244D91-8F39-48EE-9A3A-52EBD8CB7137}"/>
              </a:ext>
            </a:extLst>
          </p:cNvPr>
          <p:cNvSpPr>
            <a:spLocks noGrp="1"/>
          </p:cNvSpPr>
          <p:nvPr>
            <p:ph type="title"/>
          </p:nvPr>
        </p:nvSpPr>
        <p:spPr/>
        <p:txBody>
          <a:bodyPr/>
          <a:lstStyle/>
          <a:p>
            <a:r>
              <a:rPr lang="de-DE" dirty="0"/>
              <a:t>Results and Discussion – Which Methodology Wins? (1)</a:t>
            </a:r>
            <a:endParaRPr lang="en-AU" dirty="0"/>
          </a:p>
        </p:txBody>
      </p:sp>
      <p:sp>
        <p:nvSpPr>
          <p:cNvPr id="5" name="Footer Placeholder 4">
            <a:extLst>
              <a:ext uri="{FF2B5EF4-FFF2-40B4-BE49-F238E27FC236}">
                <a16:creationId xmlns:a16="http://schemas.microsoft.com/office/drawing/2014/main" id="{602AB768-8447-4348-BD23-8D07C129F2EE}"/>
              </a:ext>
            </a:extLst>
          </p:cNvPr>
          <p:cNvSpPr>
            <a:spLocks noGrp="1"/>
          </p:cNvSpPr>
          <p:nvPr>
            <p:ph type="ftr" sz="quarter" idx="10"/>
          </p:nvPr>
        </p:nvSpPr>
        <p:spPr>
          <a:xfrm>
            <a:off x="143339" y="6487682"/>
            <a:ext cx="8256917" cy="339725"/>
          </a:xfrm>
        </p:spPr>
        <p:txBody>
          <a:bodyPr/>
          <a:lstStyle/>
          <a:p>
            <a:pPr>
              <a:defRPr/>
            </a:pPr>
            <a:r>
              <a:rPr lang="en-US"/>
              <a:t>BTU Cottbus-Senftenberg</a:t>
            </a:r>
            <a:r>
              <a:rPr lang="en-DE"/>
              <a:t> </a:t>
            </a:r>
            <a:r>
              <a:rPr lang="en-US"/>
              <a:t>–</a:t>
            </a:r>
            <a:r>
              <a:rPr lang="en-DE"/>
              <a:t> </a:t>
            </a:r>
            <a:r>
              <a:rPr lang="en-US"/>
              <a:t>Chair of Energy Economics</a:t>
            </a:r>
            <a:endParaRPr lang="de-DE" dirty="0"/>
          </a:p>
        </p:txBody>
      </p:sp>
      <p:sp>
        <p:nvSpPr>
          <p:cNvPr id="12" name="TextBox 11">
            <a:extLst>
              <a:ext uri="{FF2B5EF4-FFF2-40B4-BE49-F238E27FC236}">
                <a16:creationId xmlns:a16="http://schemas.microsoft.com/office/drawing/2014/main" id="{706DCBD4-A17F-4B7E-904A-00B81B9335C8}"/>
              </a:ext>
            </a:extLst>
          </p:cNvPr>
          <p:cNvSpPr txBox="1"/>
          <p:nvPr/>
        </p:nvSpPr>
        <p:spPr>
          <a:xfrm>
            <a:off x="3719736" y="1412776"/>
            <a:ext cx="8634784" cy="307777"/>
          </a:xfrm>
          <a:prstGeom prst="rect">
            <a:avLst/>
          </a:prstGeom>
          <a:noFill/>
        </p:spPr>
        <p:txBody>
          <a:bodyPr wrap="square" rtlCol="0">
            <a:spAutoFit/>
          </a:bodyPr>
          <a:lstStyle/>
          <a:p>
            <a:pPr algn="ctr"/>
            <a:r>
              <a:rPr lang="en-GB" sz="1400" b="1" i="1" dirty="0">
                <a:effectLst/>
                <a:latin typeface="Arial" panose="020B0604020202020204" pitchFamily="34" charset="0"/>
                <a:ea typeface="Times New Roman" panose="02020603050405020304" pitchFamily="18" charset="0"/>
                <a:cs typeface="Times New Roman" panose="02020603050405020304" pitchFamily="18" charset="0"/>
              </a:rPr>
              <a:t>Methodologies’ comparative performance using the whole database (left) and removing bias (right)</a:t>
            </a:r>
            <a:endParaRPr lang="en-AU" sz="1400" b="1" i="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A991BC78-8044-4217-A44B-DD4DE164D3FD}"/>
              </a:ext>
            </a:extLst>
          </p:cNvPr>
          <p:cNvSpPr txBox="1"/>
          <p:nvPr/>
        </p:nvSpPr>
        <p:spPr>
          <a:xfrm>
            <a:off x="6240016" y="3646765"/>
            <a:ext cx="4824536" cy="646331"/>
          </a:xfrm>
          <a:prstGeom prst="rect">
            <a:avLst/>
          </a:prstGeom>
          <a:noFill/>
        </p:spPr>
        <p:txBody>
          <a:bodyPr wrap="square" rtlCol="0">
            <a:spAutoFit/>
          </a:bodyPr>
          <a:lstStyle/>
          <a:p>
            <a:pPr algn="ctr"/>
            <a:r>
              <a:rPr lang="de-DE" dirty="0">
                <a:solidFill>
                  <a:schemeClr val="bg1"/>
                </a:solidFill>
              </a:rPr>
              <a:t>Simulating the change in the mobility demand for each scenario of the road toll</a:t>
            </a:r>
            <a:endParaRPr lang="en-AU" dirty="0">
              <a:solidFill>
                <a:schemeClr val="bg1"/>
              </a:solidFill>
            </a:endParaRPr>
          </a:p>
        </p:txBody>
      </p:sp>
      <p:sp>
        <p:nvSpPr>
          <p:cNvPr id="17" name="TextBox 16">
            <a:extLst>
              <a:ext uri="{FF2B5EF4-FFF2-40B4-BE49-F238E27FC236}">
                <a16:creationId xmlns:a16="http://schemas.microsoft.com/office/drawing/2014/main" id="{D2E0847E-7C30-4510-86EE-54461344A2D0}"/>
              </a:ext>
            </a:extLst>
          </p:cNvPr>
          <p:cNvSpPr txBox="1"/>
          <p:nvPr/>
        </p:nvSpPr>
        <p:spPr>
          <a:xfrm>
            <a:off x="6271429" y="2023259"/>
            <a:ext cx="4680520" cy="369332"/>
          </a:xfrm>
          <a:prstGeom prst="rect">
            <a:avLst/>
          </a:prstGeom>
          <a:noFill/>
        </p:spPr>
        <p:txBody>
          <a:bodyPr wrap="square" rtlCol="0">
            <a:spAutoFit/>
          </a:bodyPr>
          <a:lstStyle/>
          <a:p>
            <a:pPr algn="ctr"/>
            <a:r>
              <a:rPr lang="en-GB" dirty="0">
                <a:solidFill>
                  <a:schemeClr val="bg1"/>
                </a:solidFill>
              </a:rPr>
              <a:t>Deriving the outcomes of interest</a:t>
            </a:r>
          </a:p>
        </p:txBody>
      </p:sp>
      <p:sp>
        <p:nvSpPr>
          <p:cNvPr id="16" name="Content Placeholder 15">
            <a:extLst>
              <a:ext uri="{FF2B5EF4-FFF2-40B4-BE49-F238E27FC236}">
                <a16:creationId xmlns:a16="http://schemas.microsoft.com/office/drawing/2014/main" id="{2986BA74-9787-4A13-93F6-B872964CA1C6}"/>
              </a:ext>
            </a:extLst>
          </p:cNvPr>
          <p:cNvSpPr>
            <a:spLocks noGrp="1"/>
          </p:cNvSpPr>
          <p:nvPr>
            <p:ph idx="1"/>
          </p:nvPr>
        </p:nvSpPr>
        <p:spPr>
          <a:xfrm>
            <a:off x="527381" y="1412776"/>
            <a:ext cx="3192355" cy="5208814"/>
          </a:xfrm>
        </p:spPr>
        <p:txBody>
          <a:bodyPr/>
          <a:lstStyle/>
          <a:p>
            <a:pPr algn="just"/>
            <a:r>
              <a:rPr lang="en-AU" sz="1800" dirty="0">
                <a:effectLst/>
                <a:latin typeface="Arial" panose="020B0604020202020204" pitchFamily="34" charset="0"/>
                <a:ea typeface="Times New Roman" panose="02020603050405020304" pitchFamily="18" charset="0"/>
                <a:cs typeface="Times New Roman" panose="02020603050405020304" pitchFamily="18" charset="0"/>
              </a:rPr>
              <a:t>The hybrid, ensemble, and hybrid-ensemble models are the </a:t>
            </a:r>
            <a:r>
              <a:rPr lang="en-AU" sz="1800" dirty="0">
                <a:latin typeface="Arial" panose="020B0604020202020204" pitchFamily="34" charset="0"/>
                <a:ea typeface="Times New Roman" panose="02020603050405020304" pitchFamily="18" charset="0"/>
                <a:cs typeface="Times New Roman" panose="02020603050405020304" pitchFamily="18" charset="0"/>
              </a:rPr>
              <a:t>winners</a:t>
            </a:r>
            <a:r>
              <a:rPr lang="en-AU" sz="18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r>
              <a:rPr lang="en-AU" sz="1800" dirty="0">
                <a:latin typeface="Arial" panose="020B0604020202020204" pitchFamily="34" charset="0"/>
                <a:ea typeface="Times New Roman" panose="02020603050405020304" pitchFamily="18" charset="0"/>
                <a:cs typeface="Times New Roman" panose="02020603050405020304" pitchFamily="18" charset="0"/>
              </a:rPr>
              <a:t>The state-of-the-art models</a:t>
            </a:r>
            <a:r>
              <a:rPr lang="en-AU" sz="1800" dirty="0">
                <a:effectLst/>
                <a:latin typeface="Arial" panose="020B0604020202020204" pitchFamily="34" charset="0"/>
                <a:ea typeface="Times New Roman" panose="02020603050405020304" pitchFamily="18" charset="0"/>
                <a:cs typeface="Times New Roman" panose="02020603050405020304" pitchFamily="18" charset="0"/>
              </a:rPr>
              <a:t> outperform the classical by up to 72% on the lef</a:t>
            </a:r>
            <a:r>
              <a:rPr lang="en-AU" sz="1800" dirty="0">
                <a:latin typeface="Arial" panose="020B0604020202020204" pitchFamily="34" charset="0"/>
                <a:ea typeface="Times New Roman" panose="02020603050405020304" pitchFamily="18" charset="0"/>
                <a:cs typeface="Times New Roman" panose="02020603050405020304" pitchFamily="18" charset="0"/>
              </a:rPr>
              <a:t>t but only by up to 24% on the right panels</a:t>
            </a:r>
            <a:r>
              <a:rPr lang="en-AU" sz="18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r>
              <a:rPr lang="en-AU" sz="1800" dirty="0">
                <a:latin typeface="Arial" panose="020B0604020202020204" pitchFamily="34" charset="0"/>
                <a:ea typeface="Times New Roman" panose="02020603050405020304" pitchFamily="18" charset="0"/>
                <a:cs typeface="Times New Roman" panose="02020603050405020304" pitchFamily="18" charset="0"/>
              </a:rPr>
              <a:t>ML models also perform worse on the right panels.</a:t>
            </a:r>
          </a:p>
          <a:p>
            <a:pPr marL="0" indent="0" algn="just">
              <a:buNone/>
            </a:pPr>
            <a:r>
              <a:rPr lang="en-AU" sz="1800" kern="0" dirty="0">
                <a:latin typeface="Arial" panose="020B0604020202020204" pitchFamily="34" charset="0"/>
                <a:ea typeface="Times New Roman" panose="02020603050405020304" pitchFamily="18" charset="0"/>
                <a:cs typeface="Times New Roman" panose="02020603050405020304" pitchFamily="18" charset="0"/>
                <a:sym typeface="Wingdings" panose="05000000000000000000" pitchFamily="2" charset="2"/>
              </a:rPr>
              <a:t> Importance of removing the risks of bias in inter-model comparison.</a:t>
            </a:r>
          </a:p>
          <a:p>
            <a:pPr marL="0" indent="0" algn="just">
              <a:buNone/>
            </a:pPr>
            <a:endParaRPr lang="en-AU" sz="18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Rectangle 4">
            <a:extLst>
              <a:ext uri="{FF2B5EF4-FFF2-40B4-BE49-F238E27FC236}">
                <a16:creationId xmlns:a16="http://schemas.microsoft.com/office/drawing/2014/main" id="{F0837954-2E5C-4A00-AABF-173A9E25C462}"/>
              </a:ext>
            </a:extLst>
          </p:cNvPr>
          <p:cNvSpPr>
            <a:spLocks noChangeArrowheads="1"/>
          </p:cNvSpPr>
          <p:nvPr/>
        </p:nvSpPr>
        <p:spPr bwMode="auto">
          <a:xfrm>
            <a:off x="6096000" y="233073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pic>
        <p:nvPicPr>
          <p:cNvPr id="48" name="Picture 48">
            <a:extLst>
              <a:ext uri="{FF2B5EF4-FFF2-40B4-BE49-F238E27FC236}">
                <a16:creationId xmlns:a16="http://schemas.microsoft.com/office/drawing/2014/main" id="{5F068F2F-18CE-4220-9DF3-9153D04B3AA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68208" y="1772816"/>
            <a:ext cx="3954359" cy="36512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5">
            <a:extLst>
              <a:ext uri="{FF2B5EF4-FFF2-40B4-BE49-F238E27FC236}">
                <a16:creationId xmlns:a16="http://schemas.microsoft.com/office/drawing/2014/main" id="{63105B94-7827-495F-AA32-01FA136BD22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96998" y="1772816"/>
            <a:ext cx="3924393" cy="362354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15">
            <a:extLst>
              <a:ext uri="{FF2B5EF4-FFF2-40B4-BE49-F238E27FC236}">
                <a16:creationId xmlns:a16="http://schemas.microsoft.com/office/drawing/2014/main" id="{E9695AE1-1041-46BD-BD61-0E4BBFDA8FCA}"/>
              </a:ext>
            </a:extLst>
          </p:cNvPr>
          <p:cNvSpPr txBox="1">
            <a:spLocks/>
          </p:cNvSpPr>
          <p:nvPr/>
        </p:nvSpPr>
        <p:spPr>
          <a:xfrm>
            <a:off x="3866553" y="5445224"/>
            <a:ext cx="8182107" cy="792087"/>
          </a:xfrm>
          <a:prstGeom prst="rect">
            <a:avLst/>
          </a:prstGeom>
        </p:spPr>
        <p:txBody>
          <a:bodyPr/>
          <a:lstStyle>
            <a:lvl1pPr marL="342900" indent="-342900" algn="l" rtl="0" eaLnBrk="0" fontAlgn="base" hangingPunct="0">
              <a:lnSpc>
                <a:spcPct val="125000"/>
              </a:lnSpc>
              <a:spcBef>
                <a:spcPct val="40000"/>
              </a:spcBef>
              <a:spcAft>
                <a:spcPct val="0"/>
              </a:spcAft>
              <a:buClr>
                <a:schemeClr val="tx1"/>
              </a:buClr>
              <a:buSzPct val="110000"/>
              <a:buFont typeface="Wingdings" pitchFamily="2" charset="2"/>
              <a:buChar char="w"/>
              <a:defRPr sz="2000">
                <a:solidFill>
                  <a:schemeClr val="tx1"/>
                </a:solidFill>
                <a:latin typeface="+mn-lt"/>
                <a:ea typeface="+mn-ea"/>
                <a:cs typeface="+mn-cs"/>
              </a:defRPr>
            </a:lvl1pPr>
            <a:lvl2pPr marL="742950" indent="-285750" algn="l" rtl="0" eaLnBrk="0" fontAlgn="base" hangingPunct="0">
              <a:lnSpc>
                <a:spcPct val="125000"/>
              </a:lnSpc>
              <a:spcBef>
                <a:spcPct val="40000"/>
              </a:spcBef>
              <a:spcAft>
                <a:spcPct val="0"/>
              </a:spcAft>
              <a:buChar char="–"/>
              <a:defRPr>
                <a:solidFill>
                  <a:schemeClr val="tx1"/>
                </a:solidFill>
                <a:latin typeface="+mn-lt"/>
              </a:defRPr>
            </a:lvl2pPr>
            <a:lvl3pPr marL="1143000" indent="-228600" algn="l" rtl="0" eaLnBrk="0" fontAlgn="base" hangingPunct="0">
              <a:lnSpc>
                <a:spcPct val="125000"/>
              </a:lnSpc>
              <a:spcBef>
                <a:spcPct val="40000"/>
              </a:spcBef>
              <a:spcAft>
                <a:spcPct val="0"/>
              </a:spcAft>
              <a:buChar char="•"/>
              <a:defRPr sz="1600">
                <a:solidFill>
                  <a:schemeClr val="tx1"/>
                </a:solidFill>
                <a:latin typeface="+mn-lt"/>
              </a:defRPr>
            </a:lvl3pPr>
            <a:lvl4pPr marL="1600200" indent="-228600" algn="l" rtl="0" eaLnBrk="0" fontAlgn="base" hangingPunct="0">
              <a:lnSpc>
                <a:spcPct val="125000"/>
              </a:lnSpc>
              <a:spcBef>
                <a:spcPct val="40000"/>
              </a:spcBef>
              <a:spcAft>
                <a:spcPct val="0"/>
              </a:spcAft>
              <a:buChar char="–"/>
              <a:defRPr sz="1600">
                <a:solidFill>
                  <a:schemeClr val="tx1"/>
                </a:solidFill>
                <a:latin typeface="+mn-lt"/>
              </a:defRPr>
            </a:lvl4pPr>
            <a:lvl5pPr marL="2057400" indent="-228600" algn="l" rtl="0" eaLnBrk="0" fontAlgn="base" hangingPunct="0">
              <a:lnSpc>
                <a:spcPct val="125000"/>
              </a:lnSpc>
              <a:spcBef>
                <a:spcPct val="40000"/>
              </a:spcBef>
              <a:spcAft>
                <a:spcPct val="0"/>
              </a:spcAft>
              <a:buChar char="»"/>
              <a:defRPr sz="1600">
                <a:solidFill>
                  <a:schemeClr val="tx1"/>
                </a:solidFill>
                <a:latin typeface="+mn-lt"/>
              </a:defRPr>
            </a:lvl5pPr>
            <a:lvl6pPr marL="2514600" indent="-228600" algn="l" rtl="0" fontAlgn="base">
              <a:lnSpc>
                <a:spcPct val="125000"/>
              </a:lnSpc>
              <a:spcBef>
                <a:spcPct val="40000"/>
              </a:spcBef>
              <a:spcAft>
                <a:spcPct val="0"/>
              </a:spcAft>
              <a:buChar char="»"/>
              <a:defRPr sz="2000">
                <a:solidFill>
                  <a:schemeClr val="tx1"/>
                </a:solidFill>
                <a:latin typeface="+mn-lt"/>
              </a:defRPr>
            </a:lvl6pPr>
            <a:lvl7pPr marL="2971800" indent="-228600" algn="l" rtl="0" fontAlgn="base">
              <a:lnSpc>
                <a:spcPct val="125000"/>
              </a:lnSpc>
              <a:spcBef>
                <a:spcPct val="40000"/>
              </a:spcBef>
              <a:spcAft>
                <a:spcPct val="0"/>
              </a:spcAft>
              <a:buChar char="»"/>
              <a:defRPr sz="2000">
                <a:solidFill>
                  <a:schemeClr val="tx1"/>
                </a:solidFill>
                <a:latin typeface="+mn-lt"/>
              </a:defRPr>
            </a:lvl7pPr>
            <a:lvl8pPr marL="3429000" indent="-228600" algn="l" rtl="0" fontAlgn="base">
              <a:lnSpc>
                <a:spcPct val="125000"/>
              </a:lnSpc>
              <a:spcBef>
                <a:spcPct val="40000"/>
              </a:spcBef>
              <a:spcAft>
                <a:spcPct val="0"/>
              </a:spcAft>
              <a:buChar char="»"/>
              <a:defRPr sz="2000">
                <a:solidFill>
                  <a:schemeClr val="tx1"/>
                </a:solidFill>
                <a:latin typeface="+mn-lt"/>
              </a:defRPr>
            </a:lvl8pPr>
            <a:lvl9pPr marL="3886200" indent="-228600" algn="l" rtl="0" fontAlgn="base">
              <a:lnSpc>
                <a:spcPct val="125000"/>
              </a:lnSpc>
              <a:spcBef>
                <a:spcPct val="40000"/>
              </a:spcBef>
              <a:spcAft>
                <a:spcPct val="0"/>
              </a:spcAft>
              <a:buChar char="»"/>
              <a:defRPr sz="2000">
                <a:solidFill>
                  <a:schemeClr val="tx1"/>
                </a:solidFill>
                <a:latin typeface="+mn-lt"/>
              </a:defRPr>
            </a:lvl9pPr>
          </a:lstStyle>
          <a:p>
            <a:pPr marL="0" indent="0" algn="just">
              <a:buFont typeface="Wingdings" pitchFamily="2" charset="2"/>
              <a:buNone/>
            </a:pPr>
            <a:r>
              <a:rPr lang="en-GB" sz="1800" kern="0" dirty="0">
                <a:sym typeface="Wingdings" panose="05000000000000000000" pitchFamily="2" charset="2"/>
              </a:rPr>
              <a:t> </a:t>
            </a:r>
            <a:r>
              <a:rPr lang="en-GB" sz="1800" kern="0" dirty="0"/>
              <a:t>The complexity-accuracy trade-off can favour the classical methods in the short and medium term. </a:t>
            </a:r>
          </a:p>
        </p:txBody>
      </p:sp>
    </p:spTree>
    <p:extLst>
      <p:ext uri="{BB962C8B-B14F-4D97-AF65-F5344CB8AC3E}">
        <p14:creationId xmlns:p14="http://schemas.microsoft.com/office/powerpoint/2010/main" val="1519672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A0F04-F5D2-4123-8FD6-675F534908E7}"/>
              </a:ext>
            </a:extLst>
          </p:cNvPr>
          <p:cNvSpPr>
            <a:spLocks noGrp="1"/>
          </p:cNvSpPr>
          <p:nvPr>
            <p:ph type="sldNum" sz="quarter" idx="11"/>
          </p:nvPr>
        </p:nvSpPr>
        <p:spPr/>
        <p:txBody>
          <a:bodyPr/>
          <a:lstStyle/>
          <a:p>
            <a:pPr>
              <a:defRPr/>
            </a:pPr>
            <a:fld id="{B18976B8-2A05-49B2-9B80-497C22EEE2EA}" type="slidenum">
              <a:rPr lang="de-DE" smtClean="0"/>
              <a:pPr>
                <a:defRPr/>
              </a:pPr>
              <a:t>12</a:t>
            </a:fld>
            <a:endParaRPr lang="de-DE" dirty="0"/>
          </a:p>
        </p:txBody>
      </p:sp>
      <p:sp>
        <p:nvSpPr>
          <p:cNvPr id="3" name="Title 2">
            <a:extLst>
              <a:ext uri="{FF2B5EF4-FFF2-40B4-BE49-F238E27FC236}">
                <a16:creationId xmlns:a16="http://schemas.microsoft.com/office/drawing/2014/main" id="{E6244D91-8F39-48EE-9A3A-52EBD8CB7137}"/>
              </a:ext>
            </a:extLst>
          </p:cNvPr>
          <p:cNvSpPr>
            <a:spLocks noGrp="1"/>
          </p:cNvSpPr>
          <p:nvPr>
            <p:ph type="title"/>
          </p:nvPr>
        </p:nvSpPr>
        <p:spPr/>
        <p:txBody>
          <a:bodyPr/>
          <a:lstStyle/>
          <a:p>
            <a:r>
              <a:rPr lang="de-DE" dirty="0"/>
              <a:t>Results and Discussion – Which Methodology Wins? (2)</a:t>
            </a:r>
            <a:endParaRPr lang="en-AU" dirty="0"/>
          </a:p>
        </p:txBody>
      </p:sp>
      <p:sp>
        <p:nvSpPr>
          <p:cNvPr id="5" name="Footer Placeholder 4">
            <a:extLst>
              <a:ext uri="{FF2B5EF4-FFF2-40B4-BE49-F238E27FC236}">
                <a16:creationId xmlns:a16="http://schemas.microsoft.com/office/drawing/2014/main" id="{602AB768-8447-4348-BD23-8D07C129F2EE}"/>
              </a:ext>
            </a:extLst>
          </p:cNvPr>
          <p:cNvSpPr>
            <a:spLocks noGrp="1"/>
          </p:cNvSpPr>
          <p:nvPr>
            <p:ph type="ftr" sz="quarter" idx="10"/>
          </p:nvPr>
        </p:nvSpPr>
        <p:spPr>
          <a:xfrm>
            <a:off x="143339" y="6489500"/>
            <a:ext cx="8256917" cy="339725"/>
          </a:xfrm>
        </p:spPr>
        <p:txBody>
          <a:bodyPr/>
          <a:lstStyle/>
          <a:p>
            <a:pPr>
              <a:defRPr/>
            </a:pPr>
            <a:r>
              <a:rPr lang="en-US"/>
              <a:t>BTU Cottbus-Senftenberg</a:t>
            </a:r>
            <a:r>
              <a:rPr lang="en-DE"/>
              <a:t> </a:t>
            </a:r>
            <a:r>
              <a:rPr lang="en-US"/>
              <a:t>–</a:t>
            </a:r>
            <a:r>
              <a:rPr lang="en-DE"/>
              <a:t> </a:t>
            </a:r>
            <a:r>
              <a:rPr lang="en-US"/>
              <a:t>Chair of Energy Economics</a:t>
            </a:r>
            <a:endParaRPr lang="de-DE" dirty="0"/>
          </a:p>
        </p:txBody>
      </p:sp>
      <p:sp>
        <p:nvSpPr>
          <p:cNvPr id="12" name="TextBox 11">
            <a:extLst>
              <a:ext uri="{FF2B5EF4-FFF2-40B4-BE49-F238E27FC236}">
                <a16:creationId xmlns:a16="http://schemas.microsoft.com/office/drawing/2014/main" id="{706DCBD4-A17F-4B7E-904A-00B81B9335C8}"/>
              </a:ext>
            </a:extLst>
          </p:cNvPr>
          <p:cNvSpPr txBox="1"/>
          <p:nvPr/>
        </p:nvSpPr>
        <p:spPr>
          <a:xfrm>
            <a:off x="6617982" y="1620089"/>
            <a:ext cx="5238658" cy="584775"/>
          </a:xfrm>
          <a:prstGeom prst="rect">
            <a:avLst/>
          </a:prstGeom>
          <a:noFill/>
        </p:spPr>
        <p:txBody>
          <a:bodyPr wrap="square" rtlCol="0">
            <a:spAutoFit/>
          </a:bodyPr>
          <a:lstStyle/>
          <a:p>
            <a:pPr algn="ctr"/>
            <a:r>
              <a:rPr lang="en-GB" sz="1600" b="1" i="1" dirty="0">
                <a:effectLst/>
                <a:latin typeface="Arial" panose="020B0604020202020204" pitchFamily="34" charset="0"/>
                <a:ea typeface="Times New Roman" panose="02020603050405020304" pitchFamily="18" charset="0"/>
                <a:cs typeface="Times New Roman" panose="02020603050405020304" pitchFamily="18" charset="0"/>
              </a:rPr>
              <a:t>A comparison of classical and state-of-the-art models' progress</a:t>
            </a:r>
            <a:endParaRPr lang="en-AU" sz="1600" b="1" i="1"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A991BC78-8044-4217-A44B-DD4DE164D3FD}"/>
              </a:ext>
            </a:extLst>
          </p:cNvPr>
          <p:cNvSpPr txBox="1"/>
          <p:nvPr/>
        </p:nvSpPr>
        <p:spPr>
          <a:xfrm>
            <a:off x="6240016" y="3646765"/>
            <a:ext cx="4824536" cy="646331"/>
          </a:xfrm>
          <a:prstGeom prst="rect">
            <a:avLst/>
          </a:prstGeom>
          <a:noFill/>
        </p:spPr>
        <p:txBody>
          <a:bodyPr wrap="square" rtlCol="0">
            <a:spAutoFit/>
          </a:bodyPr>
          <a:lstStyle/>
          <a:p>
            <a:pPr algn="ctr"/>
            <a:r>
              <a:rPr lang="de-DE" dirty="0">
                <a:solidFill>
                  <a:schemeClr val="bg1"/>
                </a:solidFill>
              </a:rPr>
              <a:t>Simulating the change in the mobility demand for each scenario of the road toll</a:t>
            </a:r>
            <a:endParaRPr lang="en-AU" dirty="0">
              <a:solidFill>
                <a:schemeClr val="bg1"/>
              </a:solidFill>
            </a:endParaRPr>
          </a:p>
        </p:txBody>
      </p:sp>
      <p:sp>
        <p:nvSpPr>
          <p:cNvPr id="17" name="TextBox 16">
            <a:extLst>
              <a:ext uri="{FF2B5EF4-FFF2-40B4-BE49-F238E27FC236}">
                <a16:creationId xmlns:a16="http://schemas.microsoft.com/office/drawing/2014/main" id="{D2E0847E-7C30-4510-86EE-54461344A2D0}"/>
              </a:ext>
            </a:extLst>
          </p:cNvPr>
          <p:cNvSpPr txBox="1"/>
          <p:nvPr/>
        </p:nvSpPr>
        <p:spPr>
          <a:xfrm>
            <a:off x="6271429" y="2023259"/>
            <a:ext cx="4680520" cy="369332"/>
          </a:xfrm>
          <a:prstGeom prst="rect">
            <a:avLst/>
          </a:prstGeom>
          <a:noFill/>
        </p:spPr>
        <p:txBody>
          <a:bodyPr wrap="square" rtlCol="0">
            <a:spAutoFit/>
          </a:bodyPr>
          <a:lstStyle/>
          <a:p>
            <a:pPr algn="ctr"/>
            <a:r>
              <a:rPr lang="en-GB" dirty="0">
                <a:solidFill>
                  <a:schemeClr val="bg1"/>
                </a:solidFill>
              </a:rPr>
              <a:t>Deriving the outcomes of interest</a:t>
            </a:r>
          </a:p>
        </p:txBody>
      </p:sp>
      <p:sp>
        <p:nvSpPr>
          <p:cNvPr id="16" name="Content Placeholder 15">
            <a:extLst>
              <a:ext uri="{FF2B5EF4-FFF2-40B4-BE49-F238E27FC236}">
                <a16:creationId xmlns:a16="http://schemas.microsoft.com/office/drawing/2014/main" id="{2986BA74-9787-4A13-93F6-B872964CA1C6}"/>
              </a:ext>
            </a:extLst>
          </p:cNvPr>
          <p:cNvSpPr>
            <a:spLocks noGrp="1"/>
          </p:cNvSpPr>
          <p:nvPr>
            <p:ph idx="1"/>
          </p:nvPr>
        </p:nvSpPr>
        <p:spPr>
          <a:xfrm>
            <a:off x="477409" y="1530913"/>
            <a:ext cx="5877446" cy="4346359"/>
          </a:xfrm>
        </p:spPr>
        <p:txBody>
          <a:bodyPr/>
          <a:lstStyle/>
          <a:p>
            <a:pPr marL="0" indent="0" algn="just">
              <a:buNone/>
            </a:pPr>
            <a:r>
              <a:rPr lang="en-GB" sz="1800" dirty="0"/>
              <a:t>In the long term: </a:t>
            </a:r>
          </a:p>
          <a:p>
            <a:pPr algn="just"/>
            <a:r>
              <a:rPr lang="en-AU" sz="1800" dirty="0">
                <a:effectLst/>
                <a:latin typeface="Arial" panose="020B0604020202020204" pitchFamily="34" charset="0"/>
                <a:ea typeface="Times New Roman" panose="02020603050405020304" pitchFamily="18" charset="0"/>
                <a:cs typeface="Times New Roman" panose="02020603050405020304" pitchFamily="18" charset="0"/>
              </a:rPr>
              <a:t>From the left graph, though classical methods beat the state-of-the-art at some points, </a:t>
            </a:r>
            <a:r>
              <a:rPr lang="en-AU"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o</a:t>
            </a:r>
            <a:r>
              <a:rPr lang="en-AU"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 the right graph, there is a large gap in the minimum error value that can be achieved by state-of-the-art methods compared to the classical.</a:t>
            </a:r>
          </a:p>
          <a:p>
            <a:pPr marL="0" indent="0" algn="just">
              <a:buNone/>
            </a:pPr>
            <a:r>
              <a:rPr lang="en-AU"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sym typeface="Wingdings" panose="05000000000000000000" pitchFamily="2" charset="2"/>
              </a:rPr>
              <a:t> State-of-the-art methods drive the future of PV output forecasts.</a:t>
            </a:r>
            <a:endParaRPr lang="en-AU"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endParaRPr lang="en-AU"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endParaRPr lang="en-GB" sz="1800" dirty="0"/>
          </a:p>
          <a:p>
            <a:pPr algn="just"/>
            <a:endParaRPr lang="en-AU" sz="1800" dirty="0"/>
          </a:p>
        </p:txBody>
      </p:sp>
      <p:sp>
        <p:nvSpPr>
          <p:cNvPr id="4" name="Rectangle 4">
            <a:extLst>
              <a:ext uri="{FF2B5EF4-FFF2-40B4-BE49-F238E27FC236}">
                <a16:creationId xmlns:a16="http://schemas.microsoft.com/office/drawing/2014/main" id="{F0837954-2E5C-4A00-AABF-173A9E25C462}"/>
              </a:ext>
            </a:extLst>
          </p:cNvPr>
          <p:cNvSpPr>
            <a:spLocks noChangeArrowheads="1"/>
          </p:cNvSpPr>
          <p:nvPr/>
        </p:nvSpPr>
        <p:spPr bwMode="auto">
          <a:xfrm>
            <a:off x="6096000" y="233073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6" name="Rectangle 8">
            <a:extLst>
              <a:ext uri="{FF2B5EF4-FFF2-40B4-BE49-F238E27FC236}">
                <a16:creationId xmlns:a16="http://schemas.microsoft.com/office/drawing/2014/main" id="{2974DD0B-AAA0-4CD3-A506-C78878AB3DED}"/>
              </a:ext>
            </a:extLst>
          </p:cNvPr>
          <p:cNvSpPr>
            <a:spLocks noChangeArrowheads="1"/>
          </p:cNvSpPr>
          <p:nvPr/>
        </p:nvSpPr>
        <p:spPr bwMode="auto">
          <a:xfrm>
            <a:off x="6752159" y="223449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grpSp>
        <p:nvGrpSpPr>
          <p:cNvPr id="7" name="Canvas 50">
            <a:extLst>
              <a:ext uri="{FF2B5EF4-FFF2-40B4-BE49-F238E27FC236}">
                <a16:creationId xmlns:a16="http://schemas.microsoft.com/office/drawing/2014/main" id="{82D123BB-EDAF-4511-BA41-F87ECC96C8A5}"/>
              </a:ext>
            </a:extLst>
          </p:cNvPr>
          <p:cNvGrpSpPr>
            <a:grpSpLocks/>
          </p:cNvGrpSpPr>
          <p:nvPr/>
        </p:nvGrpSpPr>
        <p:grpSpPr bwMode="auto">
          <a:xfrm>
            <a:off x="6577482" y="2315329"/>
            <a:ext cx="5486400" cy="3417927"/>
            <a:chOff x="0" y="0"/>
            <a:chExt cx="54864" cy="25114"/>
          </a:xfrm>
        </p:grpSpPr>
        <p:sp>
          <p:nvSpPr>
            <p:cNvPr id="8" name="AutoShape 7">
              <a:extLst>
                <a:ext uri="{FF2B5EF4-FFF2-40B4-BE49-F238E27FC236}">
                  <a16:creationId xmlns:a16="http://schemas.microsoft.com/office/drawing/2014/main" id="{1E2EF555-7C96-4049-BDAA-57A18B739C72}"/>
                </a:ext>
              </a:extLst>
            </p:cNvPr>
            <p:cNvSpPr>
              <a:spLocks noChangeAspect="1" noChangeArrowheads="1"/>
            </p:cNvSpPr>
            <p:nvPr/>
          </p:nvSpPr>
          <p:spPr bwMode="auto">
            <a:xfrm>
              <a:off x="0" y="0"/>
              <a:ext cx="54864" cy="2511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AU"/>
            </a:p>
          </p:txBody>
        </p:sp>
        <p:grpSp>
          <p:nvGrpSpPr>
            <p:cNvPr id="9" name="Group 51">
              <a:extLst>
                <a:ext uri="{FF2B5EF4-FFF2-40B4-BE49-F238E27FC236}">
                  <a16:creationId xmlns:a16="http://schemas.microsoft.com/office/drawing/2014/main" id="{F74FE773-39CB-4586-B750-A26DC9A94257}"/>
                </a:ext>
              </a:extLst>
            </p:cNvPr>
            <p:cNvGrpSpPr>
              <a:grpSpLocks/>
            </p:cNvGrpSpPr>
            <p:nvPr/>
          </p:nvGrpSpPr>
          <p:grpSpPr bwMode="auto">
            <a:xfrm>
              <a:off x="405" y="5728"/>
              <a:ext cx="53938" cy="19116"/>
              <a:chOff x="0" y="0"/>
              <a:chExt cx="55351" cy="19284"/>
            </a:xfrm>
          </p:grpSpPr>
          <p:pic>
            <p:nvPicPr>
              <p:cNvPr id="52" name="Picture 52">
                <a:extLst>
                  <a:ext uri="{FF2B5EF4-FFF2-40B4-BE49-F238E27FC236}">
                    <a16:creationId xmlns:a16="http://schemas.microsoft.com/office/drawing/2014/main" id="{7EE03E50-BEC3-454D-9D55-7349E48D2C7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6993" cy="19284"/>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53">
                <a:extLst>
                  <a:ext uri="{FF2B5EF4-FFF2-40B4-BE49-F238E27FC236}">
                    <a16:creationId xmlns:a16="http://schemas.microsoft.com/office/drawing/2014/main" id="{5F4930D8-E562-493D-9CAF-8664B000238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357" y="0"/>
                <a:ext cx="26994" cy="19284"/>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Text Box 54">
              <a:extLst>
                <a:ext uri="{FF2B5EF4-FFF2-40B4-BE49-F238E27FC236}">
                  <a16:creationId xmlns:a16="http://schemas.microsoft.com/office/drawing/2014/main" id="{2C86E8CD-C79A-4F46-9AEB-E88212B799E6}"/>
                </a:ext>
              </a:extLst>
            </p:cNvPr>
            <p:cNvSpPr txBox="1">
              <a:spLocks noChangeArrowheads="1"/>
            </p:cNvSpPr>
            <p:nvPr/>
          </p:nvSpPr>
          <p:spPr bwMode="auto">
            <a:xfrm>
              <a:off x="5367" y="2822"/>
              <a:ext cx="15584" cy="3498"/>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en-US" sz="11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Average Error Value</a:t>
              </a:r>
              <a:endParaRPr kumimoji="0" lang="de-DE" altLang="en-US" sz="1800" b="0" i="0" u="none" strike="noStrike" cap="none" normalizeH="0" baseline="0">
                <a:ln>
                  <a:noFill/>
                </a:ln>
                <a:solidFill>
                  <a:schemeClr val="tx1"/>
                </a:solidFill>
                <a:effectLst/>
                <a:latin typeface="Arial" panose="020B0604020202020204" pitchFamily="34" charset="0"/>
              </a:endParaRPr>
            </a:p>
          </p:txBody>
        </p:sp>
        <p:sp>
          <p:nvSpPr>
            <p:cNvPr id="11" name="Text Box 54">
              <a:extLst>
                <a:ext uri="{FF2B5EF4-FFF2-40B4-BE49-F238E27FC236}">
                  <a16:creationId xmlns:a16="http://schemas.microsoft.com/office/drawing/2014/main" id="{AE141924-6A3A-48C2-A290-15A1973769EB}"/>
                </a:ext>
              </a:extLst>
            </p:cNvPr>
            <p:cNvSpPr txBox="1">
              <a:spLocks noChangeArrowheads="1"/>
            </p:cNvSpPr>
            <p:nvPr/>
          </p:nvSpPr>
          <p:spPr bwMode="auto">
            <a:xfrm>
              <a:off x="33088" y="2714"/>
              <a:ext cx="16925" cy="3492"/>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en-US" sz="11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Minimum Error Value</a:t>
              </a:r>
              <a:endParaRPr kumimoji="0" lang="de-DE"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969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CE10DAC-0B5B-45E8-A46F-AC7B6AD31522}"/>
              </a:ext>
            </a:extLst>
          </p:cNvPr>
          <p:cNvSpPr>
            <a:spLocks noGrp="1"/>
          </p:cNvSpPr>
          <p:nvPr>
            <p:ph type="sldNum" sz="quarter" idx="11"/>
          </p:nvPr>
        </p:nvSpPr>
        <p:spPr/>
        <p:txBody>
          <a:bodyPr/>
          <a:lstStyle/>
          <a:p>
            <a:pPr>
              <a:defRPr/>
            </a:pPr>
            <a:fld id="{B18976B8-2A05-49B2-9B80-497C22EEE2EA}" type="slidenum">
              <a:rPr lang="de-DE" smtClean="0"/>
              <a:pPr>
                <a:defRPr/>
              </a:pPr>
              <a:t>13</a:t>
            </a:fld>
            <a:endParaRPr lang="de-DE" dirty="0"/>
          </a:p>
        </p:txBody>
      </p:sp>
      <p:sp>
        <p:nvSpPr>
          <p:cNvPr id="3" name="Title 2">
            <a:extLst>
              <a:ext uri="{FF2B5EF4-FFF2-40B4-BE49-F238E27FC236}">
                <a16:creationId xmlns:a16="http://schemas.microsoft.com/office/drawing/2014/main" id="{165D913F-3ED8-4CE8-9E9B-6485E8B29CF4}"/>
              </a:ext>
            </a:extLst>
          </p:cNvPr>
          <p:cNvSpPr>
            <a:spLocks noGrp="1"/>
          </p:cNvSpPr>
          <p:nvPr>
            <p:ph type="title"/>
          </p:nvPr>
        </p:nvSpPr>
        <p:spPr/>
        <p:txBody>
          <a:bodyPr/>
          <a:lstStyle/>
          <a:p>
            <a:r>
              <a:rPr lang="de-DE" dirty="0"/>
              <a:t>Conclusions</a:t>
            </a:r>
            <a:endParaRPr lang="en-AU" dirty="0"/>
          </a:p>
        </p:txBody>
      </p:sp>
      <p:sp>
        <p:nvSpPr>
          <p:cNvPr id="5" name="Footer Placeholder 4">
            <a:extLst>
              <a:ext uri="{FF2B5EF4-FFF2-40B4-BE49-F238E27FC236}">
                <a16:creationId xmlns:a16="http://schemas.microsoft.com/office/drawing/2014/main" id="{4DDEB09C-F85A-4AFB-8931-FECF0F2E25B6}"/>
              </a:ext>
            </a:extLst>
          </p:cNvPr>
          <p:cNvSpPr>
            <a:spLocks noGrp="1"/>
          </p:cNvSpPr>
          <p:nvPr>
            <p:ph type="ftr" sz="quarter" idx="10"/>
          </p:nvPr>
        </p:nvSpPr>
        <p:spPr/>
        <p:txBody>
          <a:bodyPr/>
          <a:lstStyle/>
          <a:p>
            <a:pPr>
              <a:defRPr/>
            </a:pPr>
            <a:r>
              <a:rPr lang="en-US"/>
              <a:t>BTU Cottbus-Senftenberg</a:t>
            </a:r>
            <a:r>
              <a:rPr lang="en-DE"/>
              <a:t> </a:t>
            </a:r>
            <a:r>
              <a:rPr lang="en-US"/>
              <a:t>–</a:t>
            </a:r>
            <a:r>
              <a:rPr lang="en-DE"/>
              <a:t> </a:t>
            </a:r>
            <a:r>
              <a:rPr lang="en-US"/>
              <a:t>Chair of Energy Economics</a:t>
            </a:r>
            <a:endParaRPr lang="de-DE" dirty="0"/>
          </a:p>
        </p:txBody>
      </p:sp>
      <p:graphicFrame>
        <p:nvGraphicFramePr>
          <p:cNvPr id="9" name="Diagram 8">
            <a:extLst>
              <a:ext uri="{FF2B5EF4-FFF2-40B4-BE49-F238E27FC236}">
                <a16:creationId xmlns:a16="http://schemas.microsoft.com/office/drawing/2014/main" id="{3709FEE4-1555-4EB9-8B2D-D20B0DBF160E}"/>
              </a:ext>
            </a:extLst>
          </p:cNvPr>
          <p:cNvGraphicFramePr/>
          <p:nvPr>
            <p:extLst>
              <p:ext uri="{D42A27DB-BD31-4B8C-83A1-F6EECF244321}">
                <p14:modId xmlns:p14="http://schemas.microsoft.com/office/powerpoint/2010/main" val="99433946"/>
              </p:ext>
            </p:extLst>
          </p:nvPr>
        </p:nvGraphicFramePr>
        <p:xfrm>
          <a:off x="839416" y="1412776"/>
          <a:ext cx="6408712"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DF8D7EA2-86BA-4ED9-A629-F8F7BF898AB5}"/>
              </a:ext>
            </a:extLst>
          </p:cNvPr>
          <p:cNvSpPr txBox="1"/>
          <p:nvPr/>
        </p:nvSpPr>
        <p:spPr>
          <a:xfrm>
            <a:off x="0" y="5326062"/>
            <a:ext cx="2736304" cy="923330"/>
          </a:xfrm>
          <a:prstGeom prst="rect">
            <a:avLst/>
          </a:prstGeom>
          <a:noFill/>
        </p:spPr>
        <p:txBody>
          <a:bodyPr wrap="square" rtlCol="0">
            <a:spAutoFit/>
          </a:bodyPr>
          <a:lstStyle/>
          <a:p>
            <a:pPr algn="ctr"/>
            <a:r>
              <a:rPr lang="en-AU" sz="1800" b="1" i="1" dirty="0">
                <a:effectLst/>
                <a:latin typeface="Arial" panose="020B0604020202020204" pitchFamily="34" charset="0"/>
                <a:ea typeface="Times New Roman" panose="02020603050405020304" pitchFamily="18" charset="0"/>
                <a:cs typeface="Times New Roman" panose="02020603050405020304" pitchFamily="18" charset="0"/>
              </a:rPr>
              <a:t>What factors drive the PV output forecast accuracy? </a:t>
            </a:r>
          </a:p>
        </p:txBody>
      </p:sp>
      <p:sp>
        <p:nvSpPr>
          <p:cNvPr id="11" name="TextBox 10">
            <a:extLst>
              <a:ext uri="{FF2B5EF4-FFF2-40B4-BE49-F238E27FC236}">
                <a16:creationId xmlns:a16="http://schemas.microsoft.com/office/drawing/2014/main" id="{282D6EF5-C2CD-4B1B-9E11-4D47A0F0D166}"/>
              </a:ext>
            </a:extLst>
          </p:cNvPr>
          <p:cNvSpPr txBox="1"/>
          <p:nvPr/>
        </p:nvSpPr>
        <p:spPr>
          <a:xfrm>
            <a:off x="6960096" y="1556792"/>
            <a:ext cx="4896544" cy="5533823"/>
          </a:xfrm>
          <a:prstGeom prst="rect">
            <a:avLst/>
          </a:prstGeom>
          <a:noFill/>
        </p:spPr>
        <p:txBody>
          <a:bodyPr wrap="square" rtlCol="0">
            <a:spAutoFit/>
          </a:bodyPr>
          <a:lstStyle/>
          <a:p>
            <a:pPr algn="just"/>
            <a:r>
              <a:rPr lang="de-DE" b="1" i="1" dirty="0"/>
              <a:t>Outlook</a:t>
            </a:r>
            <a:r>
              <a:rPr lang="de-DE" dirty="0"/>
              <a:t>:</a:t>
            </a:r>
          </a:p>
          <a:p>
            <a:pPr marR="0" lvl="0" algn="just" defTabSz="914400" rtl="0" eaLnBrk="0" fontAlgn="base" latinLnBrk="0" hangingPunct="0">
              <a:lnSpc>
                <a:spcPct val="125000"/>
              </a:lnSpc>
              <a:spcBef>
                <a:spcPct val="40000"/>
              </a:spcBef>
              <a:spcAft>
                <a:spcPct val="0"/>
              </a:spcAft>
              <a:buClr>
                <a:srgbClr val="000000"/>
              </a:buClr>
              <a:buSzPct val="110000"/>
              <a:tabLst/>
              <a:defRPr/>
            </a:pPr>
            <a:r>
              <a:rPr kumimoji="0" lang="en-AU" sz="2000" b="0" i="0" u="none" strike="noStrike" kern="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A benchmark for inter-methodology comparison is to be established through the following suggested steps:</a:t>
            </a:r>
          </a:p>
          <a:p>
            <a:pPr marL="857250" marR="0" lvl="1" indent="-400050" algn="just" defTabSz="914400" rtl="0" eaLnBrk="0" fontAlgn="base" latinLnBrk="0" hangingPunct="0">
              <a:lnSpc>
                <a:spcPct val="125000"/>
              </a:lnSpc>
              <a:spcBef>
                <a:spcPct val="40000"/>
              </a:spcBef>
              <a:spcAft>
                <a:spcPct val="0"/>
              </a:spcAft>
              <a:buClrTx/>
              <a:buSzTx/>
              <a:buFont typeface="+mj-lt"/>
              <a:buAutoNum type="romanLcPeriod"/>
              <a:tabLst/>
              <a:defRPr/>
            </a:pPr>
            <a:r>
              <a:rPr kumimoji="0" lang="en-AU" sz="1800" b="0" i="0" u="none" strike="noStrike" kern="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Have a standardised suit of evaluation metrics with formal requirements and instructions for the error reporting process.</a:t>
            </a:r>
          </a:p>
          <a:p>
            <a:pPr marL="857250" marR="0" lvl="1" indent="-400050" algn="just" defTabSz="914400" rtl="0" eaLnBrk="0" fontAlgn="base" latinLnBrk="0" hangingPunct="0">
              <a:lnSpc>
                <a:spcPct val="125000"/>
              </a:lnSpc>
              <a:spcBef>
                <a:spcPct val="40000"/>
              </a:spcBef>
              <a:spcAft>
                <a:spcPct val="0"/>
              </a:spcAft>
              <a:buClrTx/>
              <a:buSzTx/>
              <a:buFont typeface="+mj-lt"/>
              <a:buAutoNum type="romanLcPeriod"/>
              <a:tabLst/>
              <a:defRPr/>
            </a:pPr>
            <a:r>
              <a:rPr kumimoji="0" lang="en-AU" sz="1800" b="0" i="0" u="none" strike="noStrike" kern="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Have a bank of standardised data sets for training and testing models. </a:t>
            </a:r>
          </a:p>
          <a:p>
            <a:pPr marL="857250" marR="0" lvl="1" indent="-400050" algn="just" defTabSz="914400" rtl="0" eaLnBrk="0" fontAlgn="base" latinLnBrk="0" hangingPunct="0">
              <a:lnSpc>
                <a:spcPct val="125000"/>
              </a:lnSpc>
              <a:spcBef>
                <a:spcPct val="40000"/>
              </a:spcBef>
              <a:spcAft>
                <a:spcPct val="0"/>
              </a:spcAft>
              <a:buClrTx/>
              <a:buSzTx/>
              <a:buFont typeface="+mj-lt"/>
              <a:buAutoNum type="romanLcPeriod"/>
              <a:tabLst/>
              <a:defRPr/>
            </a:pPr>
            <a:r>
              <a:rPr kumimoji="0" lang="en-AU" sz="1800" b="0" i="0" u="none" strike="noStrike" kern="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Have an open space for the benchmark. </a:t>
            </a:r>
          </a:p>
          <a:p>
            <a:pPr marL="342900" marR="0" lvl="0" indent="-342900" algn="just" defTabSz="914400" rtl="0" eaLnBrk="0" fontAlgn="base" latinLnBrk="0" hangingPunct="0">
              <a:lnSpc>
                <a:spcPct val="125000"/>
              </a:lnSpc>
              <a:spcBef>
                <a:spcPct val="40000"/>
              </a:spcBef>
              <a:spcAft>
                <a:spcPct val="0"/>
              </a:spcAft>
              <a:buClr>
                <a:srgbClr val="000000"/>
              </a:buClr>
              <a:buSzPct val="110000"/>
              <a:buFont typeface="Wingdings" pitchFamily="2" charset="2"/>
              <a:buChar char="w"/>
              <a:tabLst/>
              <a:defRPr/>
            </a:pPr>
            <a:endParaRPr kumimoji="0" lang="en-AU" sz="2000" b="0" i="0" u="none" strike="noStrike" kern="0" cap="none" spc="0" normalizeH="0" baseline="0" noProof="0" dirty="0">
              <a:ln>
                <a:noFill/>
              </a:ln>
              <a:solidFill>
                <a:srgbClr val="000000"/>
              </a:solidFill>
              <a:effectLst/>
              <a:uLnTx/>
              <a:uFillTx/>
              <a:latin typeface="Arial"/>
              <a:ea typeface="+mn-ea"/>
              <a:cs typeface="+mn-cs"/>
            </a:endParaRPr>
          </a:p>
          <a:p>
            <a:pPr algn="just"/>
            <a:endParaRPr lang="en-AU" dirty="0"/>
          </a:p>
        </p:txBody>
      </p:sp>
    </p:spTree>
    <p:extLst>
      <p:ext uri="{BB962C8B-B14F-4D97-AF65-F5344CB8AC3E}">
        <p14:creationId xmlns:p14="http://schemas.microsoft.com/office/powerpoint/2010/main" val="3729622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B18976B8-2A05-49B2-9B80-497C22EEE2EA}" type="slidenum">
              <a:rPr lang="de-DE" smtClean="0"/>
              <a:pPr>
                <a:defRPr/>
              </a:pPr>
              <a:t>14</a:t>
            </a:fld>
            <a:endParaRPr lang="de-DE" dirty="0"/>
          </a:p>
        </p:txBody>
      </p:sp>
      <p:sp>
        <p:nvSpPr>
          <p:cNvPr id="3" name="Title 2"/>
          <p:cNvSpPr>
            <a:spLocks noGrp="1"/>
          </p:cNvSpPr>
          <p:nvPr>
            <p:ph type="title"/>
          </p:nvPr>
        </p:nvSpPr>
        <p:spPr/>
        <p:txBody>
          <a:bodyPr>
            <a:noAutofit/>
          </a:bodyPr>
          <a:lstStyle/>
          <a:p>
            <a:r>
              <a:rPr lang="en-GB" sz="3000" dirty="0"/>
              <a:t>Thank you!</a:t>
            </a:r>
          </a:p>
        </p:txBody>
      </p:sp>
      <p:sp>
        <p:nvSpPr>
          <p:cNvPr id="4" name="Content Placeholder 3"/>
          <p:cNvSpPr>
            <a:spLocks noGrp="1"/>
          </p:cNvSpPr>
          <p:nvPr>
            <p:ph idx="1"/>
          </p:nvPr>
        </p:nvSpPr>
        <p:spPr>
          <a:xfrm>
            <a:off x="527381" y="1556792"/>
            <a:ext cx="6216691" cy="4425950"/>
          </a:xfrm>
          <a:ln>
            <a:solidFill>
              <a:schemeClr val="tx1"/>
            </a:solidFill>
          </a:ln>
        </p:spPr>
        <p:txBody>
          <a:bodyPr/>
          <a:lstStyle/>
          <a:p>
            <a:pPr marL="0" indent="0">
              <a:buNone/>
            </a:pPr>
            <a:r>
              <a:rPr lang="de-DE" sz="2600" dirty="0">
                <a:latin typeface="+mj-lt"/>
              </a:rPr>
              <a:t>Contact: </a:t>
            </a:r>
          </a:p>
          <a:p>
            <a:pPr marL="0" indent="0">
              <a:lnSpc>
                <a:spcPct val="100000"/>
              </a:lnSpc>
              <a:buNone/>
            </a:pPr>
            <a:r>
              <a:rPr lang="de-DE" sz="2200" dirty="0">
                <a:latin typeface="+mj-lt"/>
              </a:rPr>
              <a:t>M.Sc. </a:t>
            </a:r>
            <a:r>
              <a:rPr lang="de-DE" sz="2200" b="1" dirty="0">
                <a:latin typeface="+mj-lt"/>
              </a:rPr>
              <a:t>Thi Ngoc Nguyen</a:t>
            </a:r>
          </a:p>
          <a:p>
            <a:pPr marL="0" indent="0">
              <a:lnSpc>
                <a:spcPct val="100000"/>
              </a:lnSpc>
              <a:buNone/>
            </a:pPr>
            <a:r>
              <a:rPr lang="de-DE" sz="2200" dirty="0">
                <a:latin typeface="+mj-lt"/>
              </a:rPr>
              <a:t>PhD Candidate</a:t>
            </a:r>
          </a:p>
          <a:p>
            <a:pPr marL="0" indent="0">
              <a:lnSpc>
                <a:spcPct val="100000"/>
              </a:lnSpc>
              <a:buNone/>
            </a:pPr>
            <a:r>
              <a:rPr lang="en-US" sz="2200" dirty="0">
                <a:solidFill>
                  <a:srgbClr val="000000"/>
                </a:solidFill>
                <a:effectLst/>
                <a:latin typeface="+mj-lt"/>
                <a:ea typeface="Times New Roman" panose="02020603050405020304" pitchFamily="18" charset="0"/>
                <a:cs typeface="Times New Roman" panose="02020603050405020304" pitchFamily="18" charset="0"/>
              </a:rPr>
              <a:t>T +49 0355  69 3227 | Email </a:t>
            </a:r>
            <a:r>
              <a:rPr lang="de-DE" sz="2200" dirty="0">
                <a:solidFill>
                  <a:srgbClr val="000000"/>
                </a:solidFill>
                <a:effectLst/>
                <a:latin typeface="+mj-lt"/>
                <a:ea typeface="Times New Roman" panose="02020603050405020304" pitchFamily="18" charset="0"/>
                <a:cs typeface="Times New Roman" panose="02020603050405020304" pitchFamily="18" charset="0"/>
                <a:hlinkClick r:id="rId2"/>
              </a:rPr>
              <a:t>nguyen@b-tu.de</a:t>
            </a:r>
            <a:r>
              <a:rPr lang="de-DE" sz="2200" dirty="0">
                <a:solidFill>
                  <a:srgbClr val="000000"/>
                </a:solidFill>
                <a:effectLst/>
                <a:latin typeface="+mj-lt"/>
                <a:ea typeface="Times New Roman" panose="02020603050405020304" pitchFamily="18" charset="0"/>
                <a:cs typeface="Times New Roman" panose="02020603050405020304" pitchFamily="18" charset="0"/>
              </a:rPr>
              <a:t> </a:t>
            </a:r>
            <a:endParaRPr lang="en-AU" sz="2200" dirty="0">
              <a:effectLst/>
              <a:latin typeface="+mj-lt"/>
              <a:ea typeface="Calibri" panose="020F0502020204030204" pitchFamily="34" charset="0"/>
              <a:cs typeface="Times New Roman" panose="02020603050405020304" pitchFamily="18" charset="0"/>
            </a:endParaRPr>
          </a:p>
          <a:p>
            <a:pPr marL="0" indent="0">
              <a:lnSpc>
                <a:spcPct val="100000"/>
              </a:lnSpc>
              <a:buNone/>
            </a:pPr>
            <a:endParaRPr lang="de-DE" dirty="0">
              <a:latin typeface="+mj-lt"/>
            </a:endParaRPr>
          </a:p>
          <a:p>
            <a:pPr marL="0" indent="0">
              <a:lnSpc>
                <a:spcPct val="100000"/>
              </a:lnSpc>
              <a:buNone/>
            </a:pPr>
            <a:r>
              <a:rPr lang="en-US" b="1" dirty="0">
                <a:solidFill>
                  <a:srgbClr val="000000"/>
                </a:solidFill>
                <a:effectLst/>
                <a:latin typeface="+mj-lt"/>
                <a:ea typeface="Times New Roman" panose="02020603050405020304" pitchFamily="18" charset="0"/>
                <a:cs typeface="Times New Roman" panose="02020603050405020304" pitchFamily="18" charset="0"/>
              </a:rPr>
              <a:t>BTU Cottbus - </a:t>
            </a:r>
            <a:r>
              <a:rPr lang="en-US" b="1" dirty="0" err="1">
                <a:solidFill>
                  <a:srgbClr val="000000"/>
                </a:solidFill>
                <a:effectLst/>
                <a:latin typeface="+mj-lt"/>
                <a:ea typeface="Times New Roman" panose="02020603050405020304" pitchFamily="18" charset="0"/>
                <a:cs typeface="Times New Roman" panose="02020603050405020304" pitchFamily="18" charset="0"/>
              </a:rPr>
              <a:t>Senftenberg</a:t>
            </a:r>
            <a:endParaRPr lang="en-AU" b="1" dirty="0">
              <a:effectLst/>
              <a:latin typeface="+mj-lt"/>
              <a:ea typeface="Calibri" panose="020F0502020204030204" pitchFamily="34" charset="0"/>
              <a:cs typeface="Times New Roman" panose="02020603050405020304" pitchFamily="18" charset="0"/>
            </a:endParaRPr>
          </a:p>
          <a:p>
            <a:pPr marL="0" indent="0">
              <a:lnSpc>
                <a:spcPct val="100000"/>
              </a:lnSpc>
              <a:buNone/>
            </a:pPr>
            <a:r>
              <a:rPr lang="en-US" sz="1800" dirty="0">
                <a:solidFill>
                  <a:srgbClr val="000000"/>
                </a:solidFill>
                <a:effectLst/>
                <a:latin typeface="+mj-lt"/>
                <a:ea typeface="Times New Roman" panose="02020603050405020304" pitchFamily="18" charset="0"/>
                <a:cs typeface="Times New Roman" panose="02020603050405020304" pitchFamily="18" charset="0"/>
              </a:rPr>
              <a:t>Faculty 3: Mechanical Engineering, Electrical and Energy System</a:t>
            </a:r>
            <a:r>
              <a:rPr lang="en-AU" sz="1800" dirty="0">
                <a:latin typeface="+mj-lt"/>
                <a:ea typeface="Times New Roman" panose="02020603050405020304" pitchFamily="18" charset="0"/>
                <a:cs typeface="Times New Roman" panose="02020603050405020304" pitchFamily="18" charset="0"/>
              </a:rPr>
              <a:t> - </a:t>
            </a:r>
            <a:r>
              <a:rPr lang="en-US" sz="1800" dirty="0">
                <a:solidFill>
                  <a:srgbClr val="000000"/>
                </a:solidFill>
                <a:effectLst/>
                <a:latin typeface="+mj-lt"/>
                <a:ea typeface="Times New Roman" panose="02020603050405020304" pitchFamily="18" charset="0"/>
                <a:cs typeface="Times New Roman" panose="02020603050405020304" pitchFamily="18" charset="0"/>
              </a:rPr>
              <a:t>Chair of Energy Economics </a:t>
            </a:r>
            <a:endParaRPr lang="en-AU" sz="1800" dirty="0">
              <a:effectLst/>
              <a:latin typeface="+mj-lt"/>
              <a:ea typeface="Calibri" panose="020F0502020204030204" pitchFamily="34" charset="0"/>
              <a:cs typeface="Times New Roman" panose="02020603050405020304" pitchFamily="18" charset="0"/>
            </a:endParaRPr>
          </a:p>
          <a:p>
            <a:pPr marL="0" indent="0">
              <a:buNone/>
            </a:pPr>
            <a:r>
              <a:rPr lang="en-GB" sz="1800" dirty="0" err="1">
                <a:latin typeface="+mj-lt"/>
              </a:rPr>
              <a:t>Forschungszentrum</a:t>
            </a:r>
            <a:r>
              <a:rPr lang="en-GB" sz="1800" dirty="0">
                <a:latin typeface="+mj-lt"/>
              </a:rPr>
              <a:t> 3E - </a:t>
            </a:r>
            <a:r>
              <a:rPr lang="en-GB" sz="1800" dirty="0" err="1">
                <a:latin typeface="+mj-lt"/>
              </a:rPr>
              <a:t>Energiezentrum</a:t>
            </a:r>
            <a:r>
              <a:rPr lang="en-GB" sz="1800" dirty="0">
                <a:latin typeface="+mj-lt"/>
              </a:rPr>
              <a:t>, Siemens-</a:t>
            </a:r>
            <a:r>
              <a:rPr lang="en-GB" sz="1800" dirty="0" err="1">
                <a:latin typeface="+mj-lt"/>
              </a:rPr>
              <a:t>Halske</a:t>
            </a:r>
            <a:r>
              <a:rPr lang="en-GB" sz="1800" dirty="0">
                <a:latin typeface="+mj-lt"/>
              </a:rPr>
              <a:t>-Ring 13, 03046 Cottbus</a:t>
            </a:r>
          </a:p>
          <a:p>
            <a:pPr marL="0" indent="0">
              <a:buNone/>
            </a:pPr>
            <a:endParaRPr lang="en-GB" dirty="0">
              <a:latin typeface="+mj-lt"/>
            </a:endParaRPr>
          </a:p>
        </p:txBody>
      </p:sp>
      <p:sp>
        <p:nvSpPr>
          <p:cNvPr id="5" name="Footer Placeholder 4"/>
          <p:cNvSpPr>
            <a:spLocks noGrp="1"/>
          </p:cNvSpPr>
          <p:nvPr>
            <p:ph type="ftr" sz="quarter" idx="10"/>
          </p:nvPr>
        </p:nvSpPr>
        <p:spPr/>
        <p:txBody>
          <a:bodyPr/>
          <a:lstStyle/>
          <a:p>
            <a:pPr>
              <a:defRPr/>
            </a:pPr>
            <a:r>
              <a:rPr lang="en-US" dirty="0"/>
              <a:t>BTU Cottbus-</a:t>
            </a:r>
            <a:r>
              <a:rPr lang="en-US" dirty="0" err="1"/>
              <a:t>Senftenberg</a:t>
            </a:r>
            <a:r>
              <a:rPr lang="en-DE" dirty="0"/>
              <a:t> </a:t>
            </a:r>
            <a:r>
              <a:rPr lang="en-US" dirty="0"/>
              <a:t>–</a:t>
            </a:r>
            <a:r>
              <a:rPr lang="en-DE" dirty="0"/>
              <a:t> </a:t>
            </a:r>
            <a:r>
              <a:rPr lang="en-US" dirty="0"/>
              <a:t>Chair of Energy Economics</a:t>
            </a:r>
            <a:endParaRPr lang="de-DE" dirty="0"/>
          </a:p>
        </p:txBody>
      </p:sp>
    </p:spTree>
    <p:extLst>
      <p:ext uri="{BB962C8B-B14F-4D97-AF65-F5344CB8AC3E}">
        <p14:creationId xmlns:p14="http://schemas.microsoft.com/office/powerpoint/2010/main" val="2008669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1"/>
          </p:nvPr>
        </p:nvSpPr>
        <p:spPr/>
        <p:txBody>
          <a:bodyPr/>
          <a:lstStyle/>
          <a:p>
            <a:pPr>
              <a:defRPr/>
            </a:pPr>
            <a:fld id="{B18976B8-2A05-49B2-9B80-497C22EEE2EA}" type="slidenum">
              <a:rPr lang="de-DE" smtClean="0"/>
              <a:pPr>
                <a:defRPr/>
              </a:pPr>
              <a:t>2</a:t>
            </a:fld>
            <a:endParaRPr lang="de-DE" dirty="0"/>
          </a:p>
        </p:txBody>
      </p:sp>
      <p:sp>
        <p:nvSpPr>
          <p:cNvPr id="3" name="Titel 2"/>
          <p:cNvSpPr>
            <a:spLocks noGrp="1"/>
          </p:cNvSpPr>
          <p:nvPr>
            <p:ph type="title"/>
          </p:nvPr>
        </p:nvSpPr>
        <p:spPr/>
        <p:txBody>
          <a:bodyPr/>
          <a:lstStyle/>
          <a:p>
            <a:r>
              <a:rPr lang="de-DE" dirty="0"/>
              <a:t>Agenda</a:t>
            </a:r>
          </a:p>
        </p:txBody>
      </p:sp>
      <p:sp>
        <p:nvSpPr>
          <p:cNvPr id="4" name="Inhaltsplatzhalter 3"/>
          <p:cNvSpPr>
            <a:spLocks noGrp="1"/>
          </p:cNvSpPr>
          <p:nvPr>
            <p:ph idx="1"/>
          </p:nvPr>
        </p:nvSpPr>
        <p:spPr/>
        <p:txBody>
          <a:bodyPr>
            <a:normAutofit/>
          </a:bodyPr>
          <a:lstStyle/>
          <a:p>
            <a:r>
              <a:rPr lang="de-DE" dirty="0"/>
              <a:t>Motivation</a:t>
            </a:r>
            <a:endParaRPr lang="en-US" dirty="0"/>
          </a:p>
          <a:p>
            <a:r>
              <a:rPr lang="en-US" dirty="0"/>
              <a:t>Methodology</a:t>
            </a:r>
          </a:p>
          <a:p>
            <a:r>
              <a:rPr lang="en-US" dirty="0"/>
              <a:t>Results and Discussion </a:t>
            </a:r>
          </a:p>
          <a:p>
            <a:r>
              <a:rPr lang="en-US" dirty="0"/>
              <a:t>Conclusions</a:t>
            </a:r>
          </a:p>
        </p:txBody>
      </p:sp>
      <p:sp>
        <p:nvSpPr>
          <p:cNvPr id="5" name="Fußzeilenplatzhalter 4"/>
          <p:cNvSpPr>
            <a:spLocks noGrp="1"/>
          </p:cNvSpPr>
          <p:nvPr>
            <p:ph type="ftr" sz="quarter" idx="10"/>
          </p:nvPr>
        </p:nvSpPr>
        <p:spPr/>
        <p:txBody>
          <a:bodyPr/>
          <a:lstStyle/>
          <a:p>
            <a:pPr>
              <a:defRPr/>
            </a:pPr>
            <a:r>
              <a:rPr lang="en-US" dirty="0"/>
              <a:t>BTU Cottbus-</a:t>
            </a:r>
            <a:r>
              <a:rPr lang="en-US" dirty="0" err="1"/>
              <a:t>Senftenberg</a:t>
            </a:r>
            <a:r>
              <a:rPr lang="en-DE" dirty="0"/>
              <a:t> </a:t>
            </a:r>
            <a:r>
              <a:rPr lang="en-US" dirty="0"/>
              <a:t>–</a:t>
            </a:r>
            <a:r>
              <a:rPr lang="en-DE" dirty="0"/>
              <a:t> </a:t>
            </a:r>
            <a:r>
              <a:rPr lang="en-US" dirty="0"/>
              <a:t>Chair of Energy Economics</a:t>
            </a:r>
            <a:endParaRPr lang="de-DE" dirty="0"/>
          </a:p>
        </p:txBody>
      </p:sp>
    </p:spTree>
    <p:extLst>
      <p:ext uri="{BB962C8B-B14F-4D97-AF65-F5344CB8AC3E}">
        <p14:creationId xmlns:p14="http://schemas.microsoft.com/office/powerpoint/2010/main" val="177864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2947151-7529-4ECC-B651-60FC98693C6A}"/>
              </a:ext>
            </a:extLst>
          </p:cNvPr>
          <p:cNvSpPr>
            <a:spLocks noGrp="1"/>
          </p:cNvSpPr>
          <p:nvPr>
            <p:ph type="sldNum" sz="quarter" idx="11"/>
          </p:nvPr>
        </p:nvSpPr>
        <p:spPr>
          <a:xfrm>
            <a:off x="10704512" y="6479215"/>
            <a:ext cx="1344149" cy="339725"/>
          </a:xfrm>
        </p:spPr>
        <p:txBody>
          <a:bodyPr/>
          <a:lstStyle/>
          <a:p>
            <a:fld id="{B18976B8-2A05-49B2-9B80-497C22EEE2EA}" type="slidenum">
              <a:rPr lang="de-DE" smtClean="0"/>
              <a:pPr/>
              <a:t>3</a:t>
            </a:fld>
            <a:endParaRPr lang="de-DE" dirty="0"/>
          </a:p>
        </p:txBody>
      </p:sp>
      <p:sp>
        <p:nvSpPr>
          <p:cNvPr id="8" name="Title 7">
            <a:extLst>
              <a:ext uri="{FF2B5EF4-FFF2-40B4-BE49-F238E27FC236}">
                <a16:creationId xmlns:a16="http://schemas.microsoft.com/office/drawing/2014/main" id="{16D13C95-BAF3-436C-8F93-E9C64CB4A748}"/>
              </a:ext>
            </a:extLst>
          </p:cNvPr>
          <p:cNvSpPr>
            <a:spLocks noGrp="1"/>
          </p:cNvSpPr>
          <p:nvPr>
            <p:ph type="title"/>
          </p:nvPr>
        </p:nvSpPr>
        <p:spPr>
          <a:xfrm>
            <a:off x="335360" y="484041"/>
            <a:ext cx="9793088" cy="461665"/>
          </a:xfrm>
        </p:spPr>
        <p:txBody>
          <a:bodyPr/>
          <a:lstStyle/>
          <a:p>
            <a:r>
              <a:rPr lang="de-DE" dirty="0"/>
              <a:t>Motivation</a:t>
            </a:r>
            <a:endParaRPr lang="en-AU" dirty="0"/>
          </a:p>
        </p:txBody>
      </p:sp>
      <p:sp>
        <p:nvSpPr>
          <p:cNvPr id="9" name="Content Placeholder 8">
            <a:extLst>
              <a:ext uri="{FF2B5EF4-FFF2-40B4-BE49-F238E27FC236}">
                <a16:creationId xmlns:a16="http://schemas.microsoft.com/office/drawing/2014/main" id="{83218384-DBCC-4616-B8AF-5C5CC00DD954}"/>
              </a:ext>
            </a:extLst>
          </p:cNvPr>
          <p:cNvSpPr>
            <a:spLocks noGrp="1"/>
          </p:cNvSpPr>
          <p:nvPr>
            <p:ph idx="1"/>
          </p:nvPr>
        </p:nvSpPr>
        <p:spPr>
          <a:xfrm>
            <a:off x="527381" y="3548998"/>
            <a:ext cx="5424603" cy="2193702"/>
          </a:xfrm>
        </p:spPr>
        <p:txBody>
          <a:bodyPr/>
          <a:lstStyle/>
          <a:p>
            <a:pPr algn="just">
              <a:lnSpc>
                <a:spcPct val="100000"/>
              </a:lnSpc>
            </a:pPr>
            <a:r>
              <a:rPr lang="en-GB" sz="1800" dirty="0">
                <a:solidFill>
                  <a:srgbClr val="000000"/>
                </a:solidFill>
                <a:effectLst/>
                <a:latin typeface="Arial" panose="020B0604020202020204" pitchFamily="34" charset="0"/>
                <a:ea typeface="+mn-ea"/>
                <a:cs typeface="+mn-cs"/>
              </a:rPr>
              <a:t>The question “What drives the accuracy of PV output forecasts?” is particularly important. </a:t>
            </a:r>
          </a:p>
          <a:p>
            <a:pPr algn="just">
              <a:lnSpc>
                <a:spcPct val="100000"/>
              </a:lnSpc>
            </a:pPr>
            <a:r>
              <a:rPr lang="en-GB" sz="1800" dirty="0">
                <a:solidFill>
                  <a:srgbClr val="000000"/>
                </a:solidFill>
                <a:latin typeface="Arial" panose="020B0604020202020204" pitchFamily="34" charset="0"/>
              </a:rPr>
              <a:t>N</a:t>
            </a:r>
            <a:r>
              <a:rPr lang="en-GB" sz="1800" dirty="0">
                <a:solidFill>
                  <a:srgbClr val="000000"/>
                </a:solidFill>
                <a:effectLst/>
                <a:latin typeface="Arial" panose="020B0604020202020204" pitchFamily="34" charset="0"/>
                <a:ea typeface="+mn-ea"/>
                <a:cs typeface="+mn-cs"/>
              </a:rPr>
              <a:t>o historical survey on PV output forecasts could </a:t>
            </a:r>
            <a:r>
              <a:rPr lang="en-AU" sz="1800" dirty="0">
                <a:effectLst/>
                <a:latin typeface="Arial" panose="020B0604020202020204" pitchFamily="34" charset="0"/>
                <a:ea typeface="Times New Roman" panose="02020603050405020304" pitchFamily="18" charset="0"/>
                <a:cs typeface="Times New Roman" panose="02020603050405020304" pitchFamily="18" charset="0"/>
              </a:rPr>
              <a:t>give a concrete and global answer</a:t>
            </a:r>
            <a:r>
              <a:rPr lang="en-GB" sz="1800" dirty="0">
                <a:solidFill>
                  <a:srgbClr val="000000"/>
                </a:solidFill>
                <a:effectLst/>
                <a:latin typeface="Arial" panose="020B0604020202020204" pitchFamily="34" charset="0"/>
                <a:ea typeface="+mn-ea"/>
                <a:cs typeface="+mn-cs"/>
              </a:rPr>
              <a:t>.</a:t>
            </a:r>
          </a:p>
          <a:p>
            <a:pPr algn="just">
              <a:lnSpc>
                <a:spcPct val="100000"/>
              </a:lnSpc>
            </a:pPr>
            <a:r>
              <a:rPr lang="en-GB" sz="1800" dirty="0">
                <a:solidFill>
                  <a:srgbClr val="000000"/>
                </a:solidFill>
                <a:latin typeface="Arial" panose="020B0604020202020204" pitchFamily="34" charset="0"/>
              </a:rPr>
              <a:t>Using the statistical analysis of PV output forecast errors, we are the first to concretely answer the question and provide </a:t>
            </a:r>
            <a:r>
              <a:rPr lang="en-GB" sz="1800" dirty="0">
                <a:solidFill>
                  <a:srgbClr val="000000"/>
                </a:solidFill>
                <a:effectLst/>
                <a:latin typeface="Arial" panose="020B0604020202020204" pitchFamily="34" charset="0"/>
                <a:ea typeface="+mn-ea"/>
                <a:cs typeface="+mn-cs"/>
              </a:rPr>
              <a:t>the first “survey of surveys” on PV output forecasts.</a:t>
            </a:r>
          </a:p>
          <a:p>
            <a:pPr algn="just">
              <a:lnSpc>
                <a:spcPct val="100000"/>
              </a:lnSpc>
            </a:pPr>
            <a:endParaRPr lang="en-AU" sz="1800" dirty="0">
              <a:effectLst/>
            </a:endParaRPr>
          </a:p>
          <a:p>
            <a:pPr algn="just">
              <a:lnSpc>
                <a:spcPct val="100000"/>
              </a:lnSpc>
            </a:pPr>
            <a:endParaRPr lang="en-AU" sz="1800" dirty="0"/>
          </a:p>
        </p:txBody>
      </p:sp>
      <p:sp>
        <p:nvSpPr>
          <p:cNvPr id="5" name="Footer Placeholder 4">
            <a:extLst>
              <a:ext uri="{FF2B5EF4-FFF2-40B4-BE49-F238E27FC236}">
                <a16:creationId xmlns:a16="http://schemas.microsoft.com/office/drawing/2014/main" id="{09FDF008-3C9B-453D-931E-6F98CBB78DD8}"/>
              </a:ext>
            </a:extLst>
          </p:cNvPr>
          <p:cNvSpPr>
            <a:spLocks noGrp="1"/>
          </p:cNvSpPr>
          <p:nvPr>
            <p:ph type="ftr" sz="quarter" idx="10"/>
          </p:nvPr>
        </p:nvSpPr>
        <p:spPr>
          <a:xfrm>
            <a:off x="143339" y="6479215"/>
            <a:ext cx="8256917" cy="339725"/>
          </a:xfrm>
        </p:spPr>
        <p:txBody>
          <a:bodyPr/>
          <a:lstStyle/>
          <a:p>
            <a:r>
              <a:rPr lang="en-US"/>
              <a:t>BTU Cottbus-Senftenberg</a:t>
            </a:r>
            <a:r>
              <a:rPr lang="en-DE"/>
              <a:t> </a:t>
            </a:r>
            <a:r>
              <a:rPr lang="en-US"/>
              <a:t>–</a:t>
            </a:r>
            <a:r>
              <a:rPr lang="en-DE"/>
              <a:t> </a:t>
            </a:r>
            <a:r>
              <a:rPr lang="en-US"/>
              <a:t>Chair of Energy Economics</a:t>
            </a:r>
            <a:endParaRPr lang="de-DE" dirty="0"/>
          </a:p>
        </p:txBody>
      </p:sp>
      <p:graphicFrame>
        <p:nvGraphicFramePr>
          <p:cNvPr id="10" name="Content Placeholder 7">
            <a:extLst>
              <a:ext uri="{FF2B5EF4-FFF2-40B4-BE49-F238E27FC236}">
                <a16:creationId xmlns:a16="http://schemas.microsoft.com/office/drawing/2014/main" id="{7540DB6D-5568-4875-BF9A-7A8762017A82}"/>
              </a:ext>
            </a:extLst>
          </p:cNvPr>
          <p:cNvGraphicFramePr>
            <a:graphicFrameLocks/>
          </p:cNvGraphicFramePr>
          <p:nvPr>
            <p:extLst>
              <p:ext uri="{D42A27DB-BD31-4B8C-83A1-F6EECF244321}">
                <p14:modId xmlns:p14="http://schemas.microsoft.com/office/powerpoint/2010/main" val="683824715"/>
              </p:ext>
            </p:extLst>
          </p:nvPr>
        </p:nvGraphicFramePr>
        <p:xfrm>
          <a:off x="7104112" y="1768600"/>
          <a:ext cx="4680520" cy="4725487"/>
        </p:xfrm>
        <a:graphic>
          <a:graphicData uri="http://schemas.openxmlformats.org/drawingml/2006/table">
            <a:tbl>
              <a:tblPr firstRow="1" firstCol="1" bandRow="1">
                <a:tableStyleId>{21E4AEA4-8DFA-4A89-87EB-49C32662AFE0}</a:tableStyleId>
              </a:tblPr>
              <a:tblGrid>
                <a:gridCol w="356458">
                  <a:extLst>
                    <a:ext uri="{9D8B030D-6E8A-4147-A177-3AD203B41FA5}">
                      <a16:colId xmlns:a16="http://schemas.microsoft.com/office/drawing/2014/main" val="3071248521"/>
                    </a:ext>
                  </a:extLst>
                </a:gridCol>
                <a:gridCol w="724852">
                  <a:extLst>
                    <a:ext uri="{9D8B030D-6E8A-4147-A177-3AD203B41FA5}">
                      <a16:colId xmlns:a16="http://schemas.microsoft.com/office/drawing/2014/main" val="2792127258"/>
                    </a:ext>
                  </a:extLst>
                </a:gridCol>
                <a:gridCol w="3599210">
                  <a:extLst>
                    <a:ext uri="{9D8B030D-6E8A-4147-A177-3AD203B41FA5}">
                      <a16:colId xmlns:a16="http://schemas.microsoft.com/office/drawing/2014/main" val="2219743134"/>
                    </a:ext>
                  </a:extLst>
                </a:gridCol>
              </a:tblGrid>
              <a:tr h="149037">
                <a:tc>
                  <a:txBody>
                    <a:bodyPr/>
                    <a:lstStyle/>
                    <a:p>
                      <a:pPr algn="just">
                        <a:lnSpc>
                          <a:spcPct val="120000"/>
                        </a:lnSpc>
                        <a:spcAft>
                          <a:spcPts val="600"/>
                        </a:spcAft>
                      </a:pPr>
                      <a:r>
                        <a:rPr lang="en-AU" sz="700">
                          <a:effectLst/>
                        </a:rPr>
                        <a:t>No</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pPr algn="just">
                        <a:lnSpc>
                          <a:spcPct val="120000"/>
                        </a:lnSpc>
                        <a:spcAft>
                          <a:spcPts val="600"/>
                        </a:spcAft>
                      </a:pPr>
                      <a:r>
                        <a:rPr lang="en-AU" sz="700">
                          <a:effectLst/>
                        </a:rPr>
                        <a:t>Authors (Year)</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pPr algn="just">
                        <a:lnSpc>
                          <a:spcPct val="120000"/>
                        </a:lnSpc>
                        <a:spcAft>
                          <a:spcPts val="600"/>
                        </a:spcAft>
                      </a:pPr>
                      <a:r>
                        <a:rPr lang="en-AU" sz="700">
                          <a:effectLst/>
                        </a:rPr>
                        <a:t>Summary</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1547352161"/>
                  </a:ext>
                </a:extLst>
              </a:tr>
              <a:tr h="597108">
                <a:tc>
                  <a:txBody>
                    <a:bodyPr/>
                    <a:lstStyle/>
                    <a:p>
                      <a:pPr algn="just">
                        <a:lnSpc>
                          <a:spcPct val="120000"/>
                        </a:lnSpc>
                        <a:spcAft>
                          <a:spcPts val="600"/>
                        </a:spcAft>
                      </a:pPr>
                      <a:r>
                        <a:rPr lang="en-AU" sz="700">
                          <a:effectLst/>
                        </a:rPr>
                        <a:t>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u="none" strike="noStrike" dirty="0">
                          <a:effectLst/>
                        </a:rPr>
                        <a:t>Ahmed et al.</a:t>
                      </a:r>
                      <a:r>
                        <a:rPr lang="en-AU" sz="700" dirty="0">
                          <a:effectLst/>
                        </a:rPr>
                        <a:t> </a:t>
                      </a:r>
                      <a:r>
                        <a:rPr lang="en-AU" sz="700" u="none" strike="noStrike" dirty="0">
                          <a:effectLst/>
                        </a:rPr>
                        <a:t>(2020)</a:t>
                      </a:r>
                      <a:endParaRPr lang="en-AU" sz="700" dirty="0"/>
                    </a:p>
                  </a:txBody>
                  <a:tcPr marL="50237" marR="50237" marT="0" marB="0"/>
                </a:tc>
                <a:tc>
                  <a:txBody>
                    <a:bodyPr/>
                    <a:lstStyle/>
                    <a:p>
                      <a:pPr algn="just">
                        <a:lnSpc>
                          <a:spcPct val="120000"/>
                        </a:lnSpc>
                        <a:spcAft>
                          <a:spcPts val="600"/>
                        </a:spcAft>
                      </a:pPr>
                      <a:r>
                        <a:rPr lang="en-AU" sz="700">
                          <a:effectLst/>
                        </a:rPr>
                        <a:t>A review on the short-term PV output forecasts and highly advanced methodologies such as hybrid models using the latest techniques. It suggests that factors such as time stamp and forecast horizon, and techniques of data processing, weather classification, and parameter optimization can influence the quality of the forecasts and should be taken into account when comparing models.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2989181282"/>
                  </a:ext>
                </a:extLst>
              </a:tr>
              <a:tr h="304151">
                <a:tc>
                  <a:txBody>
                    <a:bodyPr/>
                    <a:lstStyle/>
                    <a:p>
                      <a:pPr algn="just">
                        <a:lnSpc>
                          <a:spcPct val="120000"/>
                        </a:lnSpc>
                        <a:spcAft>
                          <a:spcPts val="600"/>
                        </a:spcAft>
                      </a:pPr>
                      <a:r>
                        <a:rPr lang="en-AU" sz="700">
                          <a:effectLst/>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u="none" strike="noStrike" dirty="0">
                          <a:effectLst/>
                        </a:rPr>
                        <a:t>El </a:t>
                      </a:r>
                      <a:r>
                        <a:rPr lang="en-AU" sz="700" u="none" strike="noStrike" dirty="0" err="1">
                          <a:effectLst/>
                        </a:rPr>
                        <a:t>hendouzi</a:t>
                      </a:r>
                      <a:r>
                        <a:rPr lang="en-AU" sz="700" u="none" strike="noStrike" dirty="0">
                          <a:effectLst/>
                        </a:rPr>
                        <a:t> and </a:t>
                      </a:r>
                      <a:r>
                        <a:rPr lang="en-AU" sz="700" u="none" strike="noStrike" dirty="0" err="1">
                          <a:effectLst/>
                        </a:rPr>
                        <a:t>Bourouhou</a:t>
                      </a:r>
                      <a:r>
                        <a:rPr lang="en-AU" sz="700" dirty="0">
                          <a:effectLst/>
                        </a:rPr>
                        <a:t> </a:t>
                      </a:r>
                      <a:r>
                        <a:rPr lang="en-AU" sz="700" u="none" strike="noStrike" dirty="0">
                          <a:effectLst/>
                        </a:rPr>
                        <a:t>(2020)</a:t>
                      </a:r>
                      <a:endParaRPr lang="en-AU" sz="700" dirty="0"/>
                    </a:p>
                  </a:txBody>
                  <a:tcPr marL="50237" marR="50237" marT="0" marB="0"/>
                </a:tc>
                <a:tc>
                  <a:txBody>
                    <a:bodyPr/>
                    <a:lstStyle/>
                    <a:p>
                      <a:pPr algn="just">
                        <a:lnSpc>
                          <a:spcPct val="120000"/>
                        </a:lnSpc>
                        <a:spcAft>
                          <a:spcPts val="600"/>
                        </a:spcAft>
                      </a:pPr>
                      <a:r>
                        <a:rPr lang="en-AU" sz="700" dirty="0">
                          <a:effectLst/>
                        </a:rPr>
                        <a:t>A review on short-term PV output forecasts that discusses the basic principles, standards, and different methodologies of PV output forecasting. </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2412537596"/>
                  </a:ext>
                </a:extLst>
              </a:tr>
              <a:tr h="232126">
                <a:tc>
                  <a:txBody>
                    <a:bodyPr/>
                    <a:lstStyle/>
                    <a:p>
                      <a:pPr algn="just">
                        <a:lnSpc>
                          <a:spcPct val="120000"/>
                        </a:lnSpc>
                        <a:spcAft>
                          <a:spcPts val="600"/>
                        </a:spcAft>
                      </a:pPr>
                      <a:r>
                        <a:rPr lang="en-AU" sz="700">
                          <a:effectLst/>
                        </a:rPr>
                        <a:t>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Mellit et al. (2020)</a:t>
                      </a:r>
                      <a:endParaRPr lang="en-AU" sz="700"/>
                    </a:p>
                  </a:txBody>
                  <a:tcPr marL="50237" marR="50237" marT="0" marB="0"/>
                </a:tc>
                <a:tc>
                  <a:txBody>
                    <a:bodyPr/>
                    <a:lstStyle/>
                    <a:p>
                      <a:pPr algn="just">
                        <a:lnSpc>
                          <a:spcPct val="120000"/>
                        </a:lnSpc>
                        <a:spcAft>
                          <a:spcPts val="600"/>
                        </a:spcAft>
                      </a:pPr>
                      <a:r>
                        <a:rPr lang="en-AU" sz="700">
                          <a:effectLst/>
                        </a:rPr>
                        <a:t>A complete and critical review on highly advanced methods for PV output forecasts, especially the recent development in ML, DL, and hybrid methods.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835433939"/>
                  </a:ext>
                </a:extLst>
              </a:tr>
              <a:tr h="475447">
                <a:tc>
                  <a:txBody>
                    <a:bodyPr/>
                    <a:lstStyle/>
                    <a:p>
                      <a:pPr algn="just">
                        <a:lnSpc>
                          <a:spcPct val="120000"/>
                        </a:lnSpc>
                        <a:spcAft>
                          <a:spcPts val="600"/>
                        </a:spcAft>
                      </a:pPr>
                      <a:r>
                        <a:rPr lang="en-AU" sz="700">
                          <a:effectLst/>
                        </a:rPr>
                        <a:t>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Pazikadin et al. (2020)</a:t>
                      </a:r>
                      <a:endParaRPr lang="en-AU" sz="700"/>
                    </a:p>
                  </a:txBody>
                  <a:tcPr marL="50237" marR="50237" marT="0" marB="0"/>
                </a:tc>
                <a:tc>
                  <a:txBody>
                    <a:bodyPr/>
                    <a:lstStyle/>
                    <a:p>
                      <a:pPr algn="just">
                        <a:lnSpc>
                          <a:spcPct val="120000"/>
                        </a:lnSpc>
                        <a:spcAft>
                          <a:spcPts val="600"/>
                        </a:spcAft>
                      </a:pPr>
                      <a:r>
                        <a:rPr lang="en-AU" sz="700" dirty="0">
                          <a:effectLst/>
                        </a:rPr>
                        <a:t>A review of 87 articles on both solar irradiance and PV output forecasts, focusing on artificial neural network (ANN)-based models only. It highlights the superiority of the ANN hybrid models and emphasizes the importance of data input quality and weather classification.</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3046443061"/>
                  </a:ext>
                </a:extLst>
              </a:tr>
              <a:tr h="475447">
                <a:tc>
                  <a:txBody>
                    <a:bodyPr/>
                    <a:lstStyle/>
                    <a:p>
                      <a:pPr algn="just">
                        <a:lnSpc>
                          <a:spcPct val="120000"/>
                        </a:lnSpc>
                        <a:spcAft>
                          <a:spcPts val="600"/>
                        </a:spcAft>
                      </a:pPr>
                      <a:r>
                        <a:rPr lang="en-AU" sz="700">
                          <a:effectLst/>
                        </a:rPr>
                        <a:t>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Rajagukguk et al. (2020)</a:t>
                      </a:r>
                      <a:endParaRPr lang="en-AU" sz="700"/>
                    </a:p>
                  </a:txBody>
                  <a:tcPr marL="50237" marR="50237" marT="0" marB="0"/>
                </a:tc>
                <a:tc>
                  <a:txBody>
                    <a:bodyPr/>
                    <a:lstStyle/>
                    <a:p>
                      <a:pPr algn="just">
                        <a:lnSpc>
                          <a:spcPct val="120000"/>
                        </a:lnSpc>
                        <a:spcAft>
                          <a:spcPts val="600"/>
                        </a:spcAft>
                      </a:pPr>
                      <a:r>
                        <a:rPr lang="en-AU" sz="700" dirty="0">
                          <a:effectLst/>
                        </a:rPr>
                        <a:t>A review of deep learning (DL) models for PV output forecasts and solar irradiance forecasts. It compares 3 individual deep learning models and one hybrid model using deep learning techniques and shows that the hybrid outperforms the 3 individuals. It also recommends papers using normalized errors to enable inter-model comparison.</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1095137483"/>
                  </a:ext>
                </a:extLst>
              </a:tr>
              <a:tr h="232126">
                <a:tc>
                  <a:txBody>
                    <a:bodyPr/>
                    <a:lstStyle/>
                    <a:p>
                      <a:pPr algn="just">
                        <a:lnSpc>
                          <a:spcPct val="120000"/>
                        </a:lnSpc>
                        <a:spcAft>
                          <a:spcPts val="600"/>
                        </a:spcAft>
                      </a:pPr>
                      <a:r>
                        <a:rPr lang="en-AU" sz="700">
                          <a:effectLst/>
                        </a:rPr>
                        <a:t>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Akhter et al. (2019) </a:t>
                      </a:r>
                      <a:endParaRPr lang="en-AU" sz="700"/>
                    </a:p>
                  </a:txBody>
                  <a:tcPr marL="50237" marR="50237" marT="0" marB="0"/>
                </a:tc>
                <a:tc>
                  <a:txBody>
                    <a:bodyPr/>
                    <a:lstStyle/>
                    <a:p>
                      <a:pPr algn="just">
                        <a:lnSpc>
                          <a:spcPct val="120000"/>
                        </a:lnSpc>
                        <a:spcAft>
                          <a:spcPts val="600"/>
                        </a:spcAft>
                      </a:pPr>
                      <a:r>
                        <a:rPr lang="en-AU" sz="700">
                          <a:effectLst/>
                        </a:rPr>
                        <a:t>A review on ML and hybrid methods for solar irradiance and PV output forecasts that suggests the superiority of ML-based hybrid models.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782974563"/>
                  </a:ext>
                </a:extLst>
              </a:tr>
              <a:tr h="353787">
                <a:tc>
                  <a:txBody>
                    <a:bodyPr/>
                    <a:lstStyle/>
                    <a:p>
                      <a:pPr algn="just">
                        <a:lnSpc>
                          <a:spcPct val="120000"/>
                        </a:lnSpc>
                        <a:spcAft>
                          <a:spcPts val="600"/>
                        </a:spcAft>
                      </a:pPr>
                      <a:r>
                        <a:rPr lang="en-AU" sz="700">
                          <a:effectLst/>
                        </a:rPr>
                        <a:t>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Das et al. (2018)</a:t>
                      </a:r>
                      <a:endParaRPr lang="en-AU" sz="700"/>
                    </a:p>
                  </a:txBody>
                  <a:tcPr marL="50237" marR="50237" marT="0" marB="0"/>
                </a:tc>
                <a:tc>
                  <a:txBody>
                    <a:bodyPr/>
                    <a:lstStyle/>
                    <a:p>
                      <a:pPr algn="just">
                        <a:lnSpc>
                          <a:spcPct val="120000"/>
                        </a:lnSpc>
                        <a:spcAft>
                          <a:spcPts val="600"/>
                        </a:spcAft>
                      </a:pPr>
                      <a:r>
                        <a:rPr lang="en-AU" sz="700">
                          <a:effectLst/>
                        </a:rPr>
                        <a:t>A review on the development in PV output forecasts and model optimization techniques. It suggests that ANN and support vector machine (SVM)-based models have very good and robust performance.</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1746660730"/>
                  </a:ext>
                </a:extLst>
              </a:tr>
              <a:tr h="353787">
                <a:tc>
                  <a:txBody>
                    <a:bodyPr/>
                    <a:lstStyle/>
                    <a:p>
                      <a:pPr algn="just">
                        <a:lnSpc>
                          <a:spcPct val="120000"/>
                        </a:lnSpc>
                        <a:spcAft>
                          <a:spcPts val="600"/>
                        </a:spcAft>
                      </a:pPr>
                      <a:r>
                        <a:rPr lang="en-AU" sz="700">
                          <a:effectLst/>
                        </a:rPr>
                        <a:t>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Sobri et al. (2018)</a:t>
                      </a:r>
                      <a:endParaRPr lang="en-AU" sz="700"/>
                    </a:p>
                  </a:txBody>
                  <a:tcPr marL="50237" marR="50237" marT="0" marB="0"/>
                </a:tc>
                <a:tc>
                  <a:txBody>
                    <a:bodyPr/>
                    <a:lstStyle/>
                    <a:p>
                      <a:pPr algn="just">
                        <a:lnSpc>
                          <a:spcPct val="120000"/>
                        </a:lnSpc>
                        <a:spcAft>
                          <a:spcPts val="600"/>
                        </a:spcAft>
                      </a:pPr>
                      <a:r>
                        <a:rPr lang="en-AU" sz="700" dirty="0">
                          <a:effectLst/>
                        </a:rPr>
                        <a:t>A review on PV output forecast methods that indicates the superiority of ANN and SVM-based models. It also suggests ensemble methods have much potential in enhancing the forecast accuracy.</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4270085225"/>
                  </a:ext>
                </a:extLst>
              </a:tr>
              <a:tr h="232126">
                <a:tc>
                  <a:txBody>
                    <a:bodyPr/>
                    <a:lstStyle/>
                    <a:p>
                      <a:pPr algn="just">
                        <a:lnSpc>
                          <a:spcPct val="120000"/>
                        </a:lnSpc>
                        <a:spcAft>
                          <a:spcPts val="600"/>
                        </a:spcAft>
                      </a:pPr>
                      <a:r>
                        <a:rPr lang="en-AU" sz="700">
                          <a:effectLst/>
                        </a:rPr>
                        <a:t>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Yang et al. (2018)</a:t>
                      </a:r>
                      <a:endParaRPr lang="en-AU" sz="700"/>
                    </a:p>
                  </a:txBody>
                  <a:tcPr marL="50237" marR="50237" marT="0" marB="0"/>
                </a:tc>
                <a:tc>
                  <a:txBody>
                    <a:bodyPr/>
                    <a:lstStyle/>
                    <a:p>
                      <a:pPr algn="just">
                        <a:lnSpc>
                          <a:spcPct val="120000"/>
                        </a:lnSpc>
                        <a:spcAft>
                          <a:spcPts val="600"/>
                        </a:spcAft>
                      </a:pPr>
                      <a:r>
                        <a:rPr lang="en-AU" sz="700">
                          <a:effectLst/>
                        </a:rPr>
                        <a:t>A review on both solar irradiance and PV output forecasts using text mining, focusing on the analysis of the features of models and predicting the trend in PV forecasting.</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3100745356"/>
                  </a:ext>
                </a:extLst>
              </a:tr>
              <a:tr h="353787">
                <a:tc>
                  <a:txBody>
                    <a:bodyPr/>
                    <a:lstStyle/>
                    <a:p>
                      <a:pPr algn="just">
                        <a:lnSpc>
                          <a:spcPct val="120000"/>
                        </a:lnSpc>
                        <a:spcAft>
                          <a:spcPts val="600"/>
                        </a:spcAft>
                      </a:pPr>
                      <a:r>
                        <a:rPr lang="en-AU" sz="700">
                          <a:effectLst/>
                        </a:rPr>
                        <a:t>10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Barbieri et al. (2017)</a:t>
                      </a:r>
                      <a:endParaRPr lang="en-AU" sz="700"/>
                    </a:p>
                  </a:txBody>
                  <a:tcPr marL="50237" marR="50237" marT="0" marB="0"/>
                </a:tc>
                <a:tc>
                  <a:txBody>
                    <a:bodyPr/>
                    <a:lstStyle/>
                    <a:p>
                      <a:pPr algn="just">
                        <a:lnSpc>
                          <a:spcPct val="120000"/>
                        </a:lnSpc>
                        <a:spcAft>
                          <a:spcPts val="600"/>
                        </a:spcAft>
                      </a:pPr>
                      <a:r>
                        <a:rPr lang="en-AU" sz="700">
                          <a:effectLst/>
                        </a:rPr>
                        <a:t>A review on very short-term PV output forecasts with cloud modelling. It suggests that hybrid models combining physical with statistical models can enhance the forecast accuracy, especially when PV outputs have rapid fluctuations.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2988446752"/>
                  </a:ext>
                </a:extLst>
              </a:tr>
              <a:tr h="202767">
                <a:tc>
                  <a:txBody>
                    <a:bodyPr/>
                    <a:lstStyle/>
                    <a:p>
                      <a:pPr algn="just">
                        <a:lnSpc>
                          <a:spcPct val="120000"/>
                        </a:lnSpc>
                        <a:spcAft>
                          <a:spcPts val="600"/>
                        </a:spcAft>
                      </a:pPr>
                      <a:r>
                        <a:rPr lang="en-AU" sz="700">
                          <a:effectLst/>
                        </a:rPr>
                        <a:t>11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Antonanzas et al. (2016)</a:t>
                      </a:r>
                      <a:endParaRPr lang="en-AU" sz="700"/>
                    </a:p>
                  </a:txBody>
                  <a:tcPr marL="50237" marR="50237" marT="0" marB="0"/>
                </a:tc>
                <a:tc>
                  <a:txBody>
                    <a:bodyPr/>
                    <a:lstStyle/>
                    <a:p>
                      <a:pPr algn="just">
                        <a:lnSpc>
                          <a:spcPct val="120000"/>
                        </a:lnSpc>
                        <a:spcAft>
                          <a:spcPts val="600"/>
                        </a:spcAft>
                      </a:pPr>
                      <a:r>
                        <a:rPr lang="en-AU" sz="700">
                          <a:effectLst/>
                        </a:rPr>
                        <a:t>A review on PV output forecasts that suggests the dominance of ML-based models.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1961356446"/>
                  </a:ext>
                </a:extLst>
              </a:tr>
              <a:tr h="232126">
                <a:tc>
                  <a:txBody>
                    <a:bodyPr/>
                    <a:lstStyle/>
                    <a:p>
                      <a:pPr algn="just">
                        <a:lnSpc>
                          <a:spcPct val="120000"/>
                        </a:lnSpc>
                        <a:spcAft>
                          <a:spcPts val="600"/>
                        </a:spcAft>
                      </a:pPr>
                      <a:r>
                        <a:rPr lang="en-AU" sz="700">
                          <a:effectLst/>
                        </a:rPr>
                        <a:t>12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a:effectLst/>
                        </a:rPr>
                        <a:t>Raza et al. (2016)</a:t>
                      </a:r>
                      <a:endParaRPr lang="en-AU" sz="700"/>
                    </a:p>
                  </a:txBody>
                  <a:tcPr marL="50237" marR="50237" marT="0" marB="0"/>
                </a:tc>
                <a:tc>
                  <a:txBody>
                    <a:bodyPr/>
                    <a:lstStyle/>
                    <a:p>
                      <a:pPr algn="just">
                        <a:lnSpc>
                          <a:spcPct val="120000"/>
                        </a:lnSpc>
                        <a:spcAft>
                          <a:spcPts val="600"/>
                        </a:spcAft>
                      </a:pPr>
                      <a:r>
                        <a:rPr lang="en-AU" sz="700">
                          <a:effectLst/>
                        </a:rPr>
                        <a:t>A discussion of ML-based and classical methods for PV output forecasts that supports the use of ML models and data processing techniques.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1886360138"/>
                  </a:ext>
                </a:extLst>
              </a:tr>
              <a:tr h="232126">
                <a:tc>
                  <a:txBody>
                    <a:bodyPr/>
                    <a:lstStyle/>
                    <a:p>
                      <a:pPr algn="just">
                        <a:lnSpc>
                          <a:spcPct val="120000"/>
                        </a:lnSpc>
                        <a:spcAft>
                          <a:spcPts val="600"/>
                        </a:spcAft>
                      </a:pPr>
                      <a:r>
                        <a:rPr lang="en-AU" sz="700">
                          <a:effectLst/>
                        </a:rPr>
                        <a:t>13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tc>
                  <a:txBody>
                    <a:bodyPr/>
                    <a:lstStyle/>
                    <a:p>
                      <a:r>
                        <a:rPr lang="en-AU" sz="700" dirty="0">
                          <a:effectLst/>
                        </a:rPr>
                        <a:t>Mellit and </a:t>
                      </a:r>
                      <a:r>
                        <a:rPr lang="en-AU" sz="700" dirty="0" err="1">
                          <a:effectLst/>
                        </a:rPr>
                        <a:t>Kalogirou</a:t>
                      </a:r>
                      <a:r>
                        <a:rPr lang="en-AU" sz="700" dirty="0">
                          <a:effectLst/>
                        </a:rPr>
                        <a:t> (2008)</a:t>
                      </a:r>
                      <a:endParaRPr lang="en-AU" sz="700" dirty="0"/>
                    </a:p>
                  </a:txBody>
                  <a:tcPr marL="50237" marR="50237" marT="0" marB="0"/>
                </a:tc>
                <a:tc>
                  <a:txBody>
                    <a:bodyPr/>
                    <a:lstStyle/>
                    <a:p>
                      <a:pPr algn="just">
                        <a:lnSpc>
                          <a:spcPct val="120000"/>
                        </a:lnSpc>
                        <a:spcAft>
                          <a:spcPts val="600"/>
                        </a:spcAft>
                      </a:pPr>
                      <a:r>
                        <a:rPr lang="en-AU" sz="700" dirty="0">
                          <a:effectLst/>
                        </a:rPr>
                        <a:t>The first review on ANN-based models for PV output forecasts that suggests a high potential of ML techniques in enhancing the forecast accuracy.</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237" marR="50237" marT="0" marB="0"/>
                </a:tc>
                <a:extLst>
                  <a:ext uri="{0D108BD9-81ED-4DB2-BD59-A6C34878D82A}">
                    <a16:rowId xmlns:a16="http://schemas.microsoft.com/office/drawing/2014/main" val="1931965524"/>
                  </a:ext>
                </a:extLst>
              </a:tr>
            </a:tbl>
          </a:graphicData>
        </a:graphic>
      </p:graphicFrame>
      <p:sp>
        <p:nvSpPr>
          <p:cNvPr id="3" name="TextBox 2">
            <a:extLst>
              <a:ext uri="{FF2B5EF4-FFF2-40B4-BE49-F238E27FC236}">
                <a16:creationId xmlns:a16="http://schemas.microsoft.com/office/drawing/2014/main" id="{C23C4C24-9B88-41EE-99EC-AC7DDF29AA77}"/>
              </a:ext>
            </a:extLst>
          </p:cNvPr>
          <p:cNvSpPr txBox="1"/>
          <p:nvPr/>
        </p:nvSpPr>
        <p:spPr>
          <a:xfrm>
            <a:off x="6888088" y="1412776"/>
            <a:ext cx="4896544" cy="369332"/>
          </a:xfrm>
          <a:prstGeom prst="rect">
            <a:avLst/>
          </a:prstGeom>
          <a:noFill/>
        </p:spPr>
        <p:txBody>
          <a:bodyPr wrap="square" rtlCol="0">
            <a:spAutoFit/>
          </a:bodyPr>
          <a:lstStyle/>
          <a:p>
            <a:pPr algn="ctr"/>
            <a:r>
              <a:rPr lang="en-GB" b="1" i="1" dirty="0"/>
              <a:t>Historical reviews on PV output forecasts</a:t>
            </a:r>
            <a:endParaRPr lang="en-AU" b="1" i="1" dirty="0"/>
          </a:p>
        </p:txBody>
      </p:sp>
      <p:graphicFrame>
        <p:nvGraphicFramePr>
          <p:cNvPr id="12" name="Chart 11">
            <a:extLst>
              <a:ext uri="{FF2B5EF4-FFF2-40B4-BE49-F238E27FC236}">
                <a16:creationId xmlns:a16="http://schemas.microsoft.com/office/drawing/2014/main" id="{00000000-0008-0000-0A00-000002000000}"/>
              </a:ext>
            </a:extLst>
          </p:cNvPr>
          <p:cNvGraphicFramePr/>
          <p:nvPr>
            <p:extLst>
              <p:ext uri="{D42A27DB-BD31-4B8C-83A1-F6EECF244321}">
                <p14:modId xmlns:p14="http://schemas.microsoft.com/office/powerpoint/2010/main" val="3457356244"/>
              </p:ext>
            </p:extLst>
          </p:nvPr>
        </p:nvGraphicFramePr>
        <p:xfrm>
          <a:off x="3364473" y="1470660"/>
          <a:ext cx="3523615" cy="195834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63D61204-D964-43F5-845D-3AFD8F8AD676}"/>
              </a:ext>
            </a:extLst>
          </p:cNvPr>
          <p:cNvSpPr txBox="1"/>
          <p:nvPr/>
        </p:nvSpPr>
        <p:spPr>
          <a:xfrm>
            <a:off x="527381" y="1700808"/>
            <a:ext cx="2621068" cy="1477328"/>
          </a:xfrm>
          <a:prstGeom prst="rect">
            <a:avLst/>
          </a:prstGeom>
          <a:noFill/>
        </p:spPr>
        <p:txBody>
          <a:bodyPr wrap="square" rtlCol="0">
            <a:spAutoFit/>
          </a:bodyPr>
          <a:lstStyle/>
          <a:p>
            <a:pPr marL="342900" indent="-342900" algn="just" eaLnBrk="0" hangingPunct="0">
              <a:spcBef>
                <a:spcPct val="40000"/>
              </a:spcBef>
              <a:buClr>
                <a:schemeClr val="tx1"/>
              </a:buClr>
              <a:buSzPct val="110000"/>
              <a:buFont typeface="Wingdings" pitchFamily="2" charset="2"/>
              <a:buChar char="w"/>
            </a:pPr>
            <a:r>
              <a:rPr lang="en-GB" dirty="0">
                <a:solidFill>
                  <a:srgbClr val="000000"/>
                </a:solidFill>
                <a:latin typeface="Arial" panose="020B0604020202020204" pitchFamily="34" charset="0"/>
              </a:rPr>
              <a:t>There is a demand for systemizing the scientific knowledge in PV output forecast field.</a:t>
            </a:r>
          </a:p>
        </p:txBody>
      </p:sp>
    </p:spTree>
    <p:extLst>
      <p:ext uri="{BB962C8B-B14F-4D97-AF65-F5344CB8AC3E}">
        <p14:creationId xmlns:p14="http://schemas.microsoft.com/office/powerpoint/2010/main" val="3352943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B18976B8-2A05-49B2-9B80-497C22EEE2EA}" type="slidenum">
              <a:rPr lang="de-DE" smtClean="0"/>
              <a:pPr>
                <a:defRPr/>
              </a:pPr>
              <a:t>4</a:t>
            </a:fld>
            <a:endParaRPr lang="de-DE" dirty="0"/>
          </a:p>
        </p:txBody>
      </p:sp>
      <p:sp>
        <p:nvSpPr>
          <p:cNvPr id="3" name="Title 2"/>
          <p:cNvSpPr>
            <a:spLocks noGrp="1"/>
          </p:cNvSpPr>
          <p:nvPr>
            <p:ph type="title"/>
          </p:nvPr>
        </p:nvSpPr>
        <p:spPr/>
        <p:txBody>
          <a:bodyPr/>
          <a:lstStyle/>
          <a:p>
            <a:r>
              <a:rPr lang="de-DE" dirty="0"/>
              <a:t>Methodology – Statistical Analysis Process</a:t>
            </a:r>
            <a:endParaRPr lang="en-US" dirty="0"/>
          </a:p>
        </p:txBody>
      </p:sp>
      <p:sp>
        <p:nvSpPr>
          <p:cNvPr id="5" name="Footer Placeholder 4"/>
          <p:cNvSpPr>
            <a:spLocks noGrp="1"/>
          </p:cNvSpPr>
          <p:nvPr>
            <p:ph type="ftr" sz="quarter" idx="10"/>
          </p:nvPr>
        </p:nvSpPr>
        <p:spPr/>
        <p:txBody>
          <a:bodyPr/>
          <a:lstStyle/>
          <a:p>
            <a:pPr>
              <a:defRPr/>
            </a:pPr>
            <a:r>
              <a:rPr lang="en-US"/>
              <a:t>BTU Cottbus-Senftenberg</a:t>
            </a:r>
            <a:r>
              <a:rPr lang="en-DE"/>
              <a:t> </a:t>
            </a:r>
            <a:r>
              <a:rPr lang="en-US"/>
              <a:t>–</a:t>
            </a:r>
            <a:r>
              <a:rPr lang="en-DE"/>
              <a:t> </a:t>
            </a:r>
            <a:r>
              <a:rPr lang="en-US"/>
              <a:t>Chair of Energy Economics</a:t>
            </a:r>
            <a:endParaRPr lang="de-DE" dirty="0"/>
          </a:p>
        </p:txBody>
      </p:sp>
      <p:grpSp>
        <p:nvGrpSpPr>
          <p:cNvPr id="12" name="Group 11">
            <a:extLst>
              <a:ext uri="{FF2B5EF4-FFF2-40B4-BE49-F238E27FC236}">
                <a16:creationId xmlns:a16="http://schemas.microsoft.com/office/drawing/2014/main" id="{929233A9-8BE9-4B64-B436-7567530264D4}"/>
              </a:ext>
            </a:extLst>
          </p:cNvPr>
          <p:cNvGrpSpPr/>
          <p:nvPr/>
        </p:nvGrpSpPr>
        <p:grpSpPr>
          <a:xfrm>
            <a:off x="731404" y="1340768"/>
            <a:ext cx="10729192" cy="4896544"/>
            <a:chOff x="9053" y="15227"/>
            <a:chExt cx="5941060" cy="4500549"/>
          </a:xfrm>
        </p:grpSpPr>
        <p:sp>
          <p:nvSpPr>
            <p:cNvPr id="13" name="Text Box 2">
              <a:extLst>
                <a:ext uri="{FF2B5EF4-FFF2-40B4-BE49-F238E27FC236}">
                  <a16:creationId xmlns:a16="http://schemas.microsoft.com/office/drawing/2014/main" id="{2364B6AA-18DB-4DEB-B854-97DFC4C455E9}"/>
                </a:ext>
              </a:extLst>
            </p:cNvPr>
            <p:cNvSpPr txBox="1">
              <a:spLocks noChangeArrowheads="1"/>
            </p:cNvSpPr>
            <p:nvPr/>
          </p:nvSpPr>
          <p:spPr bwMode="auto">
            <a:xfrm>
              <a:off x="9053" y="15227"/>
              <a:ext cx="5941060" cy="387653"/>
            </a:xfrm>
            <a:prstGeom prst="rect">
              <a:avLst/>
            </a:prstGeom>
            <a:solidFill>
              <a:srgbClr val="44546A"/>
            </a:solidFill>
            <a:ln w="9525">
              <a:solidFill>
                <a:srgbClr val="000000"/>
              </a:solidFill>
              <a:miter lim="800000"/>
              <a:headEnd/>
              <a:tailEnd/>
            </a:ln>
          </p:spPr>
          <p:txBody>
            <a:bodyPr rot="0" vert="horz" wrap="square" lIns="91440" tIns="45720" rIns="91440" bIns="45720" anchor="ctr" anchorCtr="0">
              <a:noAutofit/>
            </a:bodyPr>
            <a:lstStyle/>
            <a:p>
              <a:pPr marL="0" marR="0" lvl="0" indent="0" algn="ctr" defTabSz="914400" eaLnBrk="1" fontAlgn="auto" latinLnBrk="0" hangingPunct="1">
                <a:lnSpc>
                  <a:spcPct val="120000"/>
                </a:lnSpc>
                <a:spcBef>
                  <a:spcPts val="0"/>
                </a:spcBef>
                <a:spcAft>
                  <a:spcPts val="600"/>
                </a:spcAft>
                <a:buClrTx/>
                <a:buSzTx/>
                <a:buFontTx/>
                <a:buNone/>
                <a:tabLst/>
                <a:defRPr/>
              </a:pPr>
              <a:r>
                <a:rPr kumimoji="0" lang="en-AU" sz="1200" b="1" i="0" u="none" strike="noStrike" kern="0" cap="none" spc="0" normalizeH="0" baseline="0" noProof="0" dirty="0">
                  <a:ln>
                    <a:noFill/>
                  </a:ln>
                  <a:solidFill>
                    <a:srgbClr val="FFFFFF"/>
                  </a:solidFill>
                  <a:effectLst/>
                  <a:uLnTx/>
                  <a:uFillTx/>
                  <a:latin typeface="Arial" panose="020B0604020202020204" pitchFamily="34" charset="0"/>
                  <a:ea typeface="Times New Roman" panose="02020603050405020304" pitchFamily="18" charset="0"/>
                  <a:cs typeface="Times New Roman" panose="02020603050405020304" pitchFamily="18" charset="0"/>
                </a:rPr>
                <a:t>Research question: What drives the accuracy of PV output forecasts?</a:t>
              </a:r>
              <a:endParaRPr kumimoji="0" lang="en-AU" sz="1100" b="0" i="0" u="none" strike="noStrike" kern="0" cap="none" spc="0" normalizeH="0" baseline="0" noProof="0" dirty="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4" name="Diagram 13">
              <a:extLst>
                <a:ext uri="{FF2B5EF4-FFF2-40B4-BE49-F238E27FC236}">
                  <a16:creationId xmlns:a16="http://schemas.microsoft.com/office/drawing/2014/main" id="{92412F8C-2D19-4BA5-81B6-09E563B98539}"/>
                </a:ext>
              </a:extLst>
            </p:cNvPr>
            <p:cNvGraphicFramePr/>
            <p:nvPr>
              <p:extLst>
                <p:ext uri="{D42A27DB-BD31-4B8C-83A1-F6EECF244321}">
                  <p14:modId xmlns:p14="http://schemas.microsoft.com/office/powerpoint/2010/main" val="4252491337"/>
                </p:ext>
              </p:extLst>
            </p:nvPr>
          </p:nvGraphicFramePr>
          <p:xfrm>
            <a:off x="9053" y="402881"/>
            <a:ext cx="5941060" cy="41128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spTree>
    <p:extLst>
      <p:ext uri="{BB962C8B-B14F-4D97-AF65-F5344CB8AC3E}">
        <p14:creationId xmlns:p14="http://schemas.microsoft.com/office/powerpoint/2010/main" val="3412197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4B8AB9C-43C3-48EF-9848-CF56577BAC20}"/>
              </a:ext>
            </a:extLst>
          </p:cNvPr>
          <p:cNvSpPr>
            <a:spLocks noGrp="1"/>
          </p:cNvSpPr>
          <p:nvPr>
            <p:ph type="sldNum" sz="quarter" idx="11"/>
          </p:nvPr>
        </p:nvSpPr>
        <p:spPr/>
        <p:txBody>
          <a:bodyPr/>
          <a:lstStyle/>
          <a:p>
            <a:pPr>
              <a:defRPr/>
            </a:pPr>
            <a:fld id="{B18976B8-2A05-49B2-9B80-497C22EEE2EA}" type="slidenum">
              <a:rPr lang="de-DE" smtClean="0"/>
              <a:pPr>
                <a:defRPr/>
              </a:pPr>
              <a:t>5</a:t>
            </a:fld>
            <a:endParaRPr lang="de-DE" dirty="0"/>
          </a:p>
        </p:txBody>
      </p:sp>
      <p:sp>
        <p:nvSpPr>
          <p:cNvPr id="3" name="Title 2">
            <a:extLst>
              <a:ext uri="{FF2B5EF4-FFF2-40B4-BE49-F238E27FC236}">
                <a16:creationId xmlns:a16="http://schemas.microsoft.com/office/drawing/2014/main" id="{F5B70B58-E1F9-43DE-8441-670B1630DECF}"/>
              </a:ext>
            </a:extLst>
          </p:cNvPr>
          <p:cNvSpPr>
            <a:spLocks noGrp="1"/>
          </p:cNvSpPr>
          <p:nvPr>
            <p:ph type="title"/>
          </p:nvPr>
        </p:nvSpPr>
        <p:spPr/>
        <p:txBody>
          <a:bodyPr/>
          <a:lstStyle/>
          <a:p>
            <a:r>
              <a:rPr lang="de-DE" dirty="0"/>
              <a:t>Methodology – Database Overview </a:t>
            </a:r>
            <a:endParaRPr lang="en-AU" dirty="0"/>
          </a:p>
        </p:txBody>
      </p:sp>
      <p:sp>
        <p:nvSpPr>
          <p:cNvPr id="4" name="Content Placeholder 3">
            <a:extLst>
              <a:ext uri="{FF2B5EF4-FFF2-40B4-BE49-F238E27FC236}">
                <a16:creationId xmlns:a16="http://schemas.microsoft.com/office/drawing/2014/main" id="{FAF164EE-C29C-4006-A504-2328EF8B9C6A}"/>
              </a:ext>
            </a:extLst>
          </p:cNvPr>
          <p:cNvSpPr>
            <a:spLocks noGrp="1"/>
          </p:cNvSpPr>
          <p:nvPr>
            <p:ph idx="1"/>
          </p:nvPr>
        </p:nvSpPr>
        <p:spPr>
          <a:xfrm>
            <a:off x="527381" y="1913598"/>
            <a:ext cx="6504723" cy="4453192"/>
          </a:xfrm>
        </p:spPr>
        <p:txBody>
          <a:bodyPr/>
          <a:lstStyle/>
          <a:p>
            <a:pPr algn="just">
              <a:lnSpc>
                <a:spcPct val="100000"/>
              </a:lnSpc>
            </a:pPr>
            <a:r>
              <a:rPr lang="en-AU" dirty="0">
                <a:effectLst/>
                <a:latin typeface="Arial" panose="020B0604020202020204" pitchFamily="34" charset="0"/>
                <a:ea typeface="Times New Roman" panose="02020603050405020304" pitchFamily="18" charset="0"/>
                <a:cs typeface="Times New Roman" panose="02020603050405020304" pitchFamily="18" charset="0"/>
              </a:rPr>
              <a:t>1136 observations, 21 variables </a:t>
            </a:r>
          </a:p>
          <a:p>
            <a:pPr algn="just">
              <a:lnSpc>
                <a:spcPct val="100000"/>
              </a:lnSpc>
            </a:pPr>
            <a:r>
              <a:rPr lang="en-AU" dirty="0">
                <a:effectLst/>
                <a:latin typeface="Arial" panose="020B0604020202020204" pitchFamily="34" charset="0"/>
                <a:ea typeface="Times New Roman" panose="02020603050405020304" pitchFamily="18" charset="0"/>
                <a:cs typeface="Times New Roman" panose="02020603050405020304" pitchFamily="18" charset="0"/>
              </a:rPr>
              <a:t>74 regions across 17 countries and 4 continents.</a:t>
            </a:r>
          </a:p>
          <a:p>
            <a:pPr algn="just">
              <a:lnSpc>
                <a:spcPct val="100000"/>
              </a:lnSpc>
            </a:pPr>
            <a:r>
              <a:rPr lang="en-AU" dirty="0">
                <a:latin typeface="Arial" panose="020B0604020202020204" pitchFamily="34" charset="0"/>
                <a:ea typeface="Times New Roman" panose="02020603050405020304" pitchFamily="18" charset="0"/>
                <a:cs typeface="Times New Roman" panose="02020603050405020304" pitchFamily="18" charset="0"/>
              </a:rPr>
              <a:t>S</a:t>
            </a:r>
            <a:r>
              <a:rPr lang="en-AU" dirty="0">
                <a:effectLst/>
                <a:latin typeface="Arial" panose="020B0604020202020204" pitchFamily="34" charset="0"/>
                <a:ea typeface="Times New Roman" panose="02020603050405020304" pitchFamily="18" charset="0"/>
                <a:cs typeface="Times New Roman" panose="02020603050405020304" pitchFamily="18" charset="0"/>
              </a:rPr>
              <a:t>tate-of-the-art methodologies dominate and cover 81% of the database.</a:t>
            </a:r>
          </a:p>
          <a:p>
            <a:pPr algn="just">
              <a:lnSpc>
                <a:spcPct val="100000"/>
              </a:lnSpc>
            </a:pPr>
            <a:r>
              <a:rPr lang="en-AU" dirty="0">
                <a:effectLst/>
                <a:latin typeface="Arial" panose="020B0604020202020204" pitchFamily="34" charset="0"/>
                <a:ea typeface="Times New Roman" panose="02020603050405020304" pitchFamily="18" charset="0"/>
                <a:cs typeface="Times New Roman" panose="02020603050405020304" pitchFamily="18" charset="0"/>
              </a:rPr>
              <a:t>The most used data processing techniques are data normalization, the inclusion of NWP variables, and cluster-based algorithms with 23%-30% of all observations for each.</a:t>
            </a:r>
          </a:p>
          <a:p>
            <a:pPr algn="just">
              <a:lnSpc>
                <a:spcPct val="100000"/>
              </a:lnSpc>
            </a:pPr>
            <a:r>
              <a:rPr lang="en-AU" dirty="0">
                <a:effectLst/>
                <a:latin typeface="Arial" panose="020B0604020202020204" pitchFamily="34" charset="0"/>
                <a:ea typeface="Times New Roman" panose="02020603050405020304" pitchFamily="18" charset="0"/>
                <a:cs typeface="Times New Roman" panose="02020603050405020304" pitchFamily="18" charset="0"/>
              </a:rPr>
              <a:t>89% of data concentrates on the top 5 error metrics</a:t>
            </a:r>
          </a:p>
          <a:p>
            <a:pPr algn="just">
              <a:lnSpc>
                <a:spcPct val="100000"/>
              </a:lnSpc>
            </a:pPr>
            <a:endParaRPr lang="en-AU" dirty="0"/>
          </a:p>
        </p:txBody>
      </p:sp>
      <p:sp>
        <p:nvSpPr>
          <p:cNvPr id="5" name="Footer Placeholder 4">
            <a:extLst>
              <a:ext uri="{FF2B5EF4-FFF2-40B4-BE49-F238E27FC236}">
                <a16:creationId xmlns:a16="http://schemas.microsoft.com/office/drawing/2014/main" id="{4B6F705A-EEBC-41C5-BA80-8EC924657195}"/>
              </a:ext>
            </a:extLst>
          </p:cNvPr>
          <p:cNvSpPr>
            <a:spLocks noGrp="1"/>
          </p:cNvSpPr>
          <p:nvPr>
            <p:ph type="ftr" sz="quarter" idx="10"/>
          </p:nvPr>
        </p:nvSpPr>
        <p:spPr/>
        <p:txBody>
          <a:bodyPr/>
          <a:lstStyle/>
          <a:p>
            <a:pPr>
              <a:defRPr/>
            </a:pPr>
            <a:r>
              <a:rPr lang="en-US" dirty="0"/>
              <a:t>BTU Cottbus-</a:t>
            </a:r>
            <a:r>
              <a:rPr lang="en-US" dirty="0" err="1"/>
              <a:t>Senftenberg</a:t>
            </a:r>
            <a:r>
              <a:rPr lang="en-DE" dirty="0"/>
              <a:t> </a:t>
            </a:r>
            <a:r>
              <a:rPr lang="en-US" dirty="0"/>
              <a:t>–</a:t>
            </a:r>
            <a:r>
              <a:rPr lang="en-DE" dirty="0"/>
              <a:t> </a:t>
            </a:r>
            <a:r>
              <a:rPr lang="en-US" dirty="0"/>
              <a:t>Chair of Energy Economics</a:t>
            </a:r>
            <a:endParaRPr lang="de-DE" dirty="0"/>
          </a:p>
        </p:txBody>
      </p:sp>
      <p:grpSp>
        <p:nvGrpSpPr>
          <p:cNvPr id="6" name="Group 62">
            <a:extLst>
              <a:ext uri="{FF2B5EF4-FFF2-40B4-BE49-F238E27FC236}">
                <a16:creationId xmlns:a16="http://schemas.microsoft.com/office/drawing/2014/main" id="{5D4249D5-ADC2-4597-8658-A1D241080B4F}"/>
              </a:ext>
            </a:extLst>
          </p:cNvPr>
          <p:cNvGrpSpPr>
            <a:grpSpLocks/>
          </p:cNvGrpSpPr>
          <p:nvPr/>
        </p:nvGrpSpPr>
        <p:grpSpPr bwMode="auto">
          <a:xfrm>
            <a:off x="7215757" y="1916832"/>
            <a:ext cx="4864067" cy="4320480"/>
            <a:chOff x="0" y="0"/>
            <a:chExt cx="54879" cy="76149"/>
          </a:xfrm>
        </p:grpSpPr>
        <p:pic>
          <p:nvPicPr>
            <p:cNvPr id="61" name="Chart 61">
              <a:extLst>
                <a:ext uri="{FF2B5EF4-FFF2-40B4-BE49-F238E27FC236}">
                  <a16:creationId xmlns:a16="http://schemas.microsoft.com/office/drawing/2014/main" id="{54842F34-84B7-4694-825C-1FFA945D2480}"/>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27" y="50313"/>
              <a:ext cx="27318" cy="25843"/>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32">
              <a:extLst>
                <a:ext uri="{FF2B5EF4-FFF2-40B4-BE49-F238E27FC236}">
                  <a16:creationId xmlns:a16="http://schemas.microsoft.com/office/drawing/2014/main" id="{B4F1A0FD-4F21-4176-99D6-DBD2D2D8DC2D}"/>
                </a:ext>
              </a:extLst>
            </p:cNvPr>
            <p:cNvGrpSpPr>
              <a:grpSpLocks/>
            </p:cNvGrpSpPr>
            <p:nvPr/>
          </p:nvGrpSpPr>
          <p:grpSpPr bwMode="auto">
            <a:xfrm>
              <a:off x="0" y="0"/>
              <a:ext cx="54844" cy="76149"/>
              <a:chOff x="0" y="0"/>
              <a:chExt cx="54844" cy="76149"/>
            </a:xfrm>
          </p:grpSpPr>
          <p:pic>
            <p:nvPicPr>
              <p:cNvPr id="28" name="Chart 28">
                <a:extLst>
                  <a:ext uri="{FF2B5EF4-FFF2-40B4-BE49-F238E27FC236}">
                    <a16:creationId xmlns:a16="http://schemas.microsoft.com/office/drawing/2014/main" id="{6B350FBA-E08B-4CFC-8C70-975505ED8D2F}"/>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 y="50427"/>
                <a:ext cx="27750" cy="25786"/>
              </a:xfrm>
              <a:prstGeom prst="rect">
                <a:avLst/>
              </a:prstGeom>
              <a:noFill/>
              <a:extLst>
                <a:ext uri="{909E8E84-426E-40DD-AFC4-6F175D3DCCD1}">
                  <a14:hiddenFill xmlns:a14="http://schemas.microsoft.com/office/drawing/2010/main">
                    <a:solidFill>
                      <a:srgbClr val="FFFFFF"/>
                    </a:solidFill>
                  </a14:hiddenFill>
                </a:ext>
              </a:extLst>
            </p:spPr>
          </p:pic>
          <p:pic>
            <p:nvPicPr>
              <p:cNvPr id="23" name="Chart 23">
                <a:extLst>
                  <a:ext uri="{FF2B5EF4-FFF2-40B4-BE49-F238E27FC236}">
                    <a16:creationId xmlns:a16="http://schemas.microsoft.com/office/drawing/2014/main" id="{904803C2-3A59-42F9-BDBC-565BE953660B}"/>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 y="-57"/>
                <a:ext cx="27750" cy="25385"/>
              </a:xfrm>
              <a:prstGeom prst="rect">
                <a:avLst/>
              </a:prstGeom>
              <a:noFill/>
              <a:extLst>
                <a:ext uri="{909E8E84-426E-40DD-AFC4-6F175D3DCCD1}">
                  <a14:hiddenFill xmlns:a14="http://schemas.microsoft.com/office/drawing/2010/main">
                    <a:solidFill>
                      <a:srgbClr val="FFFFFF"/>
                    </a:solidFill>
                  </a14:hiddenFill>
                </a:ext>
              </a:extLst>
            </p:spPr>
          </p:pic>
          <p:pic>
            <p:nvPicPr>
              <p:cNvPr id="24" name="Chart 24">
                <a:extLst>
                  <a:ext uri="{FF2B5EF4-FFF2-40B4-BE49-F238E27FC236}">
                    <a16:creationId xmlns:a16="http://schemas.microsoft.com/office/drawing/2014/main" id="{2C6D0B03-5780-463E-A240-05C202CD585D}"/>
                  </a:ext>
                </a:extLst>
              </p:cNvPr>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65" y="-57"/>
                <a:ext cx="27318" cy="25385"/>
              </a:xfrm>
              <a:prstGeom prst="rect">
                <a:avLst/>
              </a:prstGeom>
              <a:noFill/>
              <a:extLst>
                <a:ext uri="{909E8E84-426E-40DD-AFC4-6F175D3DCCD1}">
                  <a14:hiddenFill xmlns:a14="http://schemas.microsoft.com/office/drawing/2010/main">
                    <a:solidFill>
                      <a:srgbClr val="FFFFFF"/>
                    </a:solidFill>
                  </a14:hiddenFill>
                </a:ext>
              </a:extLst>
            </p:spPr>
          </p:pic>
          <p:pic>
            <p:nvPicPr>
              <p:cNvPr id="25" name="Chart 25">
                <a:extLst>
                  <a:ext uri="{FF2B5EF4-FFF2-40B4-BE49-F238E27FC236}">
                    <a16:creationId xmlns:a16="http://schemas.microsoft.com/office/drawing/2014/main" id="{14622CA0-03DA-47E2-92E7-26F5F0324F83}"/>
                  </a:ext>
                </a:extLst>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 y="25271"/>
                <a:ext cx="27750" cy="25271"/>
              </a:xfrm>
              <a:prstGeom prst="rect">
                <a:avLst/>
              </a:prstGeom>
              <a:noFill/>
              <a:extLst>
                <a:ext uri="{909E8E84-426E-40DD-AFC4-6F175D3DCCD1}">
                  <a14:hiddenFill xmlns:a14="http://schemas.microsoft.com/office/drawing/2010/main">
                    <a:solidFill>
                      <a:srgbClr val="FFFFFF"/>
                    </a:solidFill>
                  </a14:hiddenFill>
                </a:ext>
              </a:extLst>
            </p:spPr>
          </p:pic>
          <p:pic>
            <p:nvPicPr>
              <p:cNvPr id="26" name="Chart 26">
                <a:extLst>
                  <a:ext uri="{FF2B5EF4-FFF2-40B4-BE49-F238E27FC236}">
                    <a16:creationId xmlns:a16="http://schemas.microsoft.com/office/drawing/2014/main" id="{0F94BA01-7132-4BDD-9A64-6581DCCC4F30}"/>
                  </a:ext>
                </a:extLst>
              </p:cNvPr>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565" y="25271"/>
                <a:ext cx="27318" cy="25271"/>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8" name="TextBox 7">
            <a:extLst>
              <a:ext uri="{FF2B5EF4-FFF2-40B4-BE49-F238E27FC236}">
                <a16:creationId xmlns:a16="http://schemas.microsoft.com/office/drawing/2014/main" id="{FE2C9F0E-0DD8-4572-9155-B8611B9CDD43}"/>
              </a:ext>
            </a:extLst>
          </p:cNvPr>
          <p:cNvSpPr txBox="1"/>
          <p:nvPr/>
        </p:nvSpPr>
        <p:spPr>
          <a:xfrm>
            <a:off x="7210350" y="1392226"/>
            <a:ext cx="4838311" cy="369332"/>
          </a:xfrm>
          <a:prstGeom prst="rect">
            <a:avLst/>
          </a:prstGeom>
          <a:noFill/>
        </p:spPr>
        <p:txBody>
          <a:bodyPr wrap="square" rtlCol="0">
            <a:spAutoFit/>
          </a:bodyPr>
          <a:lstStyle/>
          <a:p>
            <a:pPr algn="ctr"/>
            <a:r>
              <a:rPr lang="de-DE" b="1" i="1" dirty="0"/>
              <a:t>Database Overview</a:t>
            </a:r>
            <a:endParaRPr lang="en-AU" b="1" i="1" dirty="0"/>
          </a:p>
        </p:txBody>
      </p:sp>
    </p:spTree>
    <p:extLst>
      <p:ext uri="{BB962C8B-B14F-4D97-AF65-F5344CB8AC3E}">
        <p14:creationId xmlns:p14="http://schemas.microsoft.com/office/powerpoint/2010/main" val="515067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E1E784-BEFA-4A7E-9117-8CE72ED9E637}"/>
              </a:ext>
            </a:extLst>
          </p:cNvPr>
          <p:cNvSpPr>
            <a:spLocks noGrp="1"/>
          </p:cNvSpPr>
          <p:nvPr>
            <p:ph type="sldNum" sz="quarter" idx="11"/>
          </p:nvPr>
        </p:nvSpPr>
        <p:spPr/>
        <p:txBody>
          <a:bodyPr/>
          <a:lstStyle/>
          <a:p>
            <a:pPr>
              <a:defRPr/>
            </a:pPr>
            <a:fld id="{B18976B8-2A05-49B2-9B80-497C22EEE2EA}" type="slidenum">
              <a:rPr lang="de-DE" smtClean="0"/>
              <a:pPr>
                <a:defRPr/>
              </a:pPr>
              <a:t>6</a:t>
            </a:fld>
            <a:endParaRPr lang="de-DE" dirty="0"/>
          </a:p>
        </p:txBody>
      </p:sp>
      <p:sp>
        <p:nvSpPr>
          <p:cNvPr id="3" name="Title 2">
            <a:extLst>
              <a:ext uri="{FF2B5EF4-FFF2-40B4-BE49-F238E27FC236}">
                <a16:creationId xmlns:a16="http://schemas.microsoft.com/office/drawing/2014/main" id="{406EE6CB-A80B-464A-B641-186135F183CB}"/>
              </a:ext>
            </a:extLst>
          </p:cNvPr>
          <p:cNvSpPr>
            <a:spLocks noGrp="1"/>
          </p:cNvSpPr>
          <p:nvPr>
            <p:ph type="title"/>
          </p:nvPr>
        </p:nvSpPr>
        <p:spPr/>
        <p:txBody>
          <a:bodyPr/>
          <a:lstStyle/>
          <a:p>
            <a:r>
              <a:rPr lang="de-DE" dirty="0"/>
              <a:t>Methodology – Data Analysis </a:t>
            </a:r>
            <a:endParaRPr lang="en-AU" dirty="0"/>
          </a:p>
        </p:txBody>
      </p:sp>
      <p:sp>
        <p:nvSpPr>
          <p:cNvPr id="4" name="Content Placeholder 3">
            <a:extLst>
              <a:ext uri="{FF2B5EF4-FFF2-40B4-BE49-F238E27FC236}">
                <a16:creationId xmlns:a16="http://schemas.microsoft.com/office/drawing/2014/main" id="{3A0AEB0F-41A2-4F66-85F6-78C11B722C73}"/>
              </a:ext>
            </a:extLst>
          </p:cNvPr>
          <p:cNvSpPr>
            <a:spLocks noGrp="1"/>
          </p:cNvSpPr>
          <p:nvPr>
            <p:ph idx="1"/>
          </p:nvPr>
        </p:nvSpPr>
        <p:spPr>
          <a:xfrm>
            <a:off x="527381" y="1448603"/>
            <a:ext cx="10825203" cy="4534139"/>
          </a:xfrm>
        </p:spPr>
        <p:txBody>
          <a:bodyPr/>
          <a:lstStyle/>
          <a:p>
            <a:r>
              <a:rPr lang="en-GB" sz="1800" kern="1200" dirty="0">
                <a:ea typeface="Cambria Math" pitchFamily="18" charset="0"/>
              </a:rPr>
              <a:t>OLS Regression:</a:t>
            </a:r>
            <a:endParaRPr lang="en-AU"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AU" dirty="0"/>
              <a:t>with: </a:t>
            </a:r>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a:p>
            <a:pPr lvl="1"/>
            <a:r>
              <a:rPr lang="en-AU" sz="1700" kern="1200" dirty="0">
                <a:ea typeface="Cambria Math" pitchFamily="18" charset="0"/>
              </a:rPr>
              <a:t>Regressions are done one the pool of all data, then on the data of long test sets (&gt;= 1 year), and then on the data sets of classical methods compared to state-of-the-art methods.</a:t>
            </a:r>
          </a:p>
          <a:p>
            <a:r>
              <a:rPr lang="en-AU" sz="1800" kern="1200" dirty="0">
                <a:ea typeface="Cambria Math" pitchFamily="18" charset="0"/>
              </a:rPr>
              <a:t>Other data exploration methods: boxplot and other data visualization methods </a:t>
            </a:r>
          </a:p>
        </p:txBody>
      </p:sp>
      <p:sp>
        <p:nvSpPr>
          <p:cNvPr id="5" name="Footer Placeholder 4">
            <a:extLst>
              <a:ext uri="{FF2B5EF4-FFF2-40B4-BE49-F238E27FC236}">
                <a16:creationId xmlns:a16="http://schemas.microsoft.com/office/drawing/2014/main" id="{445EF654-1B6C-4ED6-9613-76E7CF6CC5A8}"/>
              </a:ext>
            </a:extLst>
          </p:cNvPr>
          <p:cNvSpPr>
            <a:spLocks noGrp="1"/>
          </p:cNvSpPr>
          <p:nvPr>
            <p:ph type="ftr" sz="quarter" idx="10"/>
          </p:nvPr>
        </p:nvSpPr>
        <p:spPr/>
        <p:txBody>
          <a:bodyPr/>
          <a:lstStyle/>
          <a:p>
            <a:pPr>
              <a:defRPr/>
            </a:pPr>
            <a:r>
              <a:rPr lang="en-US"/>
              <a:t>BTU Cottbus-Senftenberg</a:t>
            </a:r>
            <a:r>
              <a:rPr lang="en-DE"/>
              <a:t> </a:t>
            </a:r>
            <a:r>
              <a:rPr lang="en-US"/>
              <a:t>–</a:t>
            </a:r>
            <a:r>
              <a:rPr lang="en-DE"/>
              <a:t> </a:t>
            </a:r>
            <a:r>
              <a:rPr lang="en-US"/>
              <a:t>Chair of Energy Economics</a:t>
            </a:r>
            <a:endParaRPr lang="de-DE" dirty="0"/>
          </a:p>
        </p:txBody>
      </p:sp>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4106C1D0-F42A-4D68-8C1F-08FB126C472F}"/>
                  </a:ext>
                </a:extLst>
              </p:cNvPr>
              <p:cNvGraphicFramePr>
                <a:graphicFrameLocks noGrp="1"/>
              </p:cNvGraphicFramePr>
              <p:nvPr>
                <p:extLst>
                  <p:ext uri="{D42A27DB-BD31-4B8C-83A1-F6EECF244321}">
                    <p14:modId xmlns:p14="http://schemas.microsoft.com/office/powerpoint/2010/main" val="3378426669"/>
                  </p:ext>
                </p:extLst>
              </p:nvPr>
            </p:nvGraphicFramePr>
            <p:xfrm>
              <a:off x="2929046" y="1412776"/>
              <a:ext cx="8448938" cy="738378"/>
            </p:xfrm>
            <a:graphic>
              <a:graphicData uri="http://schemas.openxmlformats.org/drawingml/2006/table">
                <a:tbl>
                  <a:tblPr firstRow="1" firstCol="1" bandRow="1">
                    <a:tableStyleId>{5C22544A-7EE6-4342-B048-85BDC9FD1C3A}</a:tableStyleId>
                  </a:tblPr>
                  <a:tblGrid>
                    <a:gridCol w="8448938">
                      <a:extLst>
                        <a:ext uri="{9D8B030D-6E8A-4147-A177-3AD203B41FA5}">
                          <a16:colId xmlns:a16="http://schemas.microsoft.com/office/drawing/2014/main" val="2334813444"/>
                        </a:ext>
                      </a:extLst>
                    </a:gridCol>
                  </a:tblGrid>
                  <a:tr h="0">
                    <a:tc>
                      <a:txBody>
                        <a:bodyPr/>
                        <a:lstStyle/>
                        <a:p>
                          <a:pPr algn="ctr">
                            <a:lnSpc>
                              <a:spcPct val="120000"/>
                            </a:lnSpc>
                            <a:spcAft>
                              <a:spcPts val="600"/>
                            </a:spcAft>
                          </a:pPr>
                          <a14:m>
                            <m:oMath xmlns:m="http://schemas.openxmlformats.org/officeDocument/2006/math">
                              <m:r>
                                <a:rPr lang="en-AU" sz="1800" smtClean="0">
                                  <a:solidFill>
                                    <a:schemeClr val="tx1"/>
                                  </a:solidFill>
                                  <a:effectLst/>
                                  <a:latin typeface="Cambria Math" panose="02040503050406030204" pitchFamily="18" charset="0"/>
                                </a:rPr>
                                <m:t>𝐸</m:t>
                              </m:r>
                              <m:r>
                                <a:rPr lang="en-AU" sz="1800" smtClean="0">
                                  <a:solidFill>
                                    <a:schemeClr val="tx1"/>
                                  </a:solidFill>
                                  <a:effectLst/>
                                  <a:latin typeface="Cambria Math" panose="02040503050406030204" pitchFamily="18" charset="0"/>
                                </a:rPr>
                                <m:t>=</m:t>
                              </m:r>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0</m:t>
                                  </m:r>
                                </m:sub>
                              </m:sSub>
                              <m:r>
                                <a:rPr lang="en-AU" sz="1800">
                                  <a:solidFill>
                                    <a:schemeClr val="tx1"/>
                                  </a:solidFill>
                                  <a:effectLst/>
                                  <a:latin typeface="Cambria Math" panose="02040503050406030204" pitchFamily="18" charset="0"/>
                                </a:rPr>
                                <m:t> + </m:t>
                              </m:r>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1</m:t>
                                  </m:r>
                                </m:sub>
                              </m:sSub>
                              <m:r>
                                <a:rPr lang="en-AU" sz="1800">
                                  <a:solidFill>
                                    <a:schemeClr val="tx1"/>
                                  </a:solidFill>
                                  <a:effectLst/>
                                  <a:latin typeface="Cambria Math" panose="02040503050406030204" pitchFamily="18" charset="0"/>
                                </a:rPr>
                                <m:t>𝑇𝐿</m:t>
                              </m:r>
                              <m:r>
                                <a:rPr lang="en-AU" sz="1800">
                                  <a:solidFill>
                                    <a:schemeClr val="tx1"/>
                                  </a:solidFill>
                                  <a:effectLst/>
                                  <a:latin typeface="Cambria Math" panose="02040503050406030204" pitchFamily="18" charset="0"/>
                                </a:rPr>
                                <m:t> + </m:t>
                              </m:r>
                              <m:nary>
                                <m:naryPr>
                                  <m:chr m:val="∑"/>
                                  <m:limLoc m:val="subSup"/>
                                  <m:ctrlPr>
                                    <a:rPr lang="en-AU" sz="1800" i="1">
                                      <a:solidFill>
                                        <a:schemeClr val="tx1"/>
                                      </a:solidFill>
                                      <a:effectLst/>
                                      <a:latin typeface="Cambria Math" panose="02040503050406030204" pitchFamily="18" charset="0"/>
                                    </a:rPr>
                                  </m:ctrlPr>
                                </m:naryPr>
                                <m:sub>
                                  <m:r>
                                    <a:rPr lang="en-AU" sz="1800">
                                      <a:solidFill>
                                        <a:schemeClr val="tx1"/>
                                      </a:solidFill>
                                      <a:effectLst/>
                                      <a:latin typeface="Cambria Math" panose="02040503050406030204" pitchFamily="18" charset="0"/>
                                    </a:rPr>
                                    <m:t>𝑖</m:t>
                                  </m:r>
                                  <m:r>
                                    <a:rPr lang="en-AU" sz="1800">
                                      <a:solidFill>
                                        <a:schemeClr val="tx1"/>
                                      </a:solidFill>
                                      <a:effectLst/>
                                      <a:latin typeface="Cambria Math" panose="02040503050406030204" pitchFamily="18" charset="0"/>
                                    </a:rPr>
                                    <m:t>=1</m:t>
                                  </m:r>
                                </m:sub>
                                <m:sup>
                                  <m:r>
                                    <a:rPr lang="en-AU" sz="1800">
                                      <a:solidFill>
                                        <a:schemeClr val="tx1"/>
                                      </a:solidFill>
                                      <a:effectLst/>
                                      <a:latin typeface="Cambria Math" panose="02040503050406030204" pitchFamily="18" charset="0"/>
                                    </a:rPr>
                                    <m:t>3</m:t>
                                  </m:r>
                                </m:sup>
                                <m:e>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𝑖</m:t>
                                      </m:r>
                                      <m:r>
                                        <a:rPr lang="en-AU" sz="1800">
                                          <a:solidFill>
                                            <a:schemeClr val="tx1"/>
                                          </a:solidFill>
                                          <a:effectLst/>
                                          <a:latin typeface="Cambria Math" panose="02040503050406030204" pitchFamily="18" charset="0"/>
                                        </a:rPr>
                                        <m:t>+1</m:t>
                                      </m:r>
                                    </m:sub>
                                  </m:sSub>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𝐻</m:t>
                                      </m:r>
                                    </m:e>
                                    <m:sub>
                                      <m:r>
                                        <a:rPr lang="en-AU" sz="1800">
                                          <a:solidFill>
                                            <a:schemeClr val="tx1"/>
                                          </a:solidFill>
                                          <a:effectLst/>
                                          <a:latin typeface="Cambria Math" panose="02040503050406030204" pitchFamily="18" charset="0"/>
                                        </a:rPr>
                                        <m:t>𝑖</m:t>
                                      </m:r>
                                    </m:sub>
                                  </m:sSub>
                                </m:e>
                              </m:nary>
                              <m:r>
                                <a:rPr lang="en-AU" sz="1800">
                                  <a:solidFill>
                                    <a:schemeClr val="tx1"/>
                                  </a:solidFill>
                                  <a:effectLst/>
                                  <a:latin typeface="Cambria Math" panose="02040503050406030204" pitchFamily="18" charset="0"/>
                                </a:rPr>
                                <m:t>+</m:t>
                              </m:r>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5</m:t>
                                  </m:r>
                                </m:sub>
                              </m:sSub>
                              <m:r>
                                <a:rPr lang="en-AU" sz="1800">
                                  <a:solidFill>
                                    <a:schemeClr val="tx1"/>
                                  </a:solidFill>
                                  <a:effectLst/>
                                  <a:latin typeface="Cambria Math" panose="02040503050406030204" pitchFamily="18" charset="0"/>
                                </a:rPr>
                                <m:t>𝑌</m:t>
                              </m:r>
                              <m:r>
                                <a:rPr lang="en-AU" sz="1800">
                                  <a:solidFill>
                                    <a:schemeClr val="tx1"/>
                                  </a:solidFill>
                                  <a:effectLst/>
                                  <a:latin typeface="Cambria Math" panose="02040503050406030204" pitchFamily="18" charset="0"/>
                                </a:rPr>
                                <m:t>+ </m:t>
                              </m:r>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6</m:t>
                                  </m:r>
                                </m:sub>
                              </m:sSub>
                              <m:r>
                                <a:rPr lang="en-AU" sz="1800">
                                  <a:solidFill>
                                    <a:schemeClr val="tx1"/>
                                  </a:solidFill>
                                  <a:effectLst/>
                                  <a:latin typeface="Cambria Math" panose="02040503050406030204" pitchFamily="18" charset="0"/>
                                </a:rPr>
                                <m:t>𝐶</m:t>
                              </m:r>
                              <m:r>
                                <a:rPr lang="en-AU" sz="1800">
                                  <a:solidFill>
                                    <a:schemeClr val="tx1"/>
                                  </a:solidFill>
                                  <a:effectLst/>
                                  <a:latin typeface="Cambria Math" panose="02040503050406030204" pitchFamily="18" charset="0"/>
                                </a:rPr>
                                <m:t>+</m:t>
                              </m:r>
                              <m:nary>
                                <m:naryPr>
                                  <m:chr m:val="∑"/>
                                  <m:limLoc m:val="subSup"/>
                                  <m:ctrlPr>
                                    <a:rPr lang="en-AU" sz="1800" i="1">
                                      <a:solidFill>
                                        <a:schemeClr val="tx1"/>
                                      </a:solidFill>
                                      <a:effectLst/>
                                      <a:latin typeface="Cambria Math" panose="02040503050406030204" pitchFamily="18" charset="0"/>
                                    </a:rPr>
                                  </m:ctrlPr>
                                </m:naryPr>
                                <m:sub>
                                  <m:r>
                                    <a:rPr lang="en-AU" sz="1800">
                                      <a:solidFill>
                                        <a:schemeClr val="tx1"/>
                                      </a:solidFill>
                                      <a:effectLst/>
                                      <a:latin typeface="Cambria Math" panose="02040503050406030204" pitchFamily="18" charset="0"/>
                                    </a:rPr>
                                    <m:t>𝑗</m:t>
                                  </m:r>
                                  <m:r>
                                    <a:rPr lang="en-AU" sz="1800">
                                      <a:solidFill>
                                        <a:schemeClr val="tx1"/>
                                      </a:solidFill>
                                      <a:effectLst/>
                                      <a:latin typeface="Cambria Math" panose="02040503050406030204" pitchFamily="18" charset="0"/>
                                    </a:rPr>
                                    <m:t>=1</m:t>
                                  </m:r>
                                </m:sub>
                                <m:sup>
                                  <m:r>
                                    <a:rPr lang="en-AU" sz="1800">
                                      <a:solidFill>
                                        <a:schemeClr val="tx1"/>
                                      </a:solidFill>
                                      <a:effectLst/>
                                      <a:latin typeface="Cambria Math" panose="02040503050406030204" pitchFamily="18" charset="0"/>
                                    </a:rPr>
                                    <m:t>7</m:t>
                                  </m:r>
                                </m:sup>
                                <m:e>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𝑗</m:t>
                                      </m:r>
                                      <m:r>
                                        <a:rPr lang="en-AU" sz="1800">
                                          <a:solidFill>
                                            <a:schemeClr val="tx1"/>
                                          </a:solidFill>
                                          <a:effectLst/>
                                          <a:latin typeface="Cambria Math" panose="02040503050406030204" pitchFamily="18" charset="0"/>
                                        </a:rPr>
                                        <m:t>+6</m:t>
                                      </m:r>
                                    </m:sub>
                                  </m:sSub>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𝑀</m:t>
                                      </m:r>
                                    </m:e>
                                    <m:sub>
                                      <m:r>
                                        <a:rPr lang="en-AU" sz="1800">
                                          <a:solidFill>
                                            <a:schemeClr val="tx1"/>
                                          </a:solidFill>
                                          <a:effectLst/>
                                          <a:latin typeface="Cambria Math" panose="02040503050406030204" pitchFamily="18" charset="0"/>
                                        </a:rPr>
                                        <m:t>𝑗</m:t>
                                      </m:r>
                                    </m:sub>
                                  </m:sSub>
                                </m:e>
                              </m:nary>
                              <m:r>
                                <a:rPr lang="en-AU" sz="1800">
                                  <a:solidFill>
                                    <a:schemeClr val="tx1"/>
                                  </a:solidFill>
                                  <a:effectLst/>
                                  <a:latin typeface="Cambria Math" panose="02040503050406030204" pitchFamily="18" charset="0"/>
                                </a:rPr>
                                <m:t>+</m:t>
                              </m:r>
                              <m:r>
                                <a:rPr lang="en-AU" sz="1800">
                                  <a:solidFill>
                                    <a:schemeClr val="tx1"/>
                                  </a:solidFill>
                                  <a:effectLst/>
                                  <a:latin typeface="Cambria Math" panose="02040503050406030204" pitchFamily="18" charset="0"/>
                                </a:rPr>
                                <m:t>𝜀</m:t>
                              </m:r>
                            </m:oMath>
                          </a14:m>
                          <a:r>
                            <a:rPr lang="en-AU" sz="1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(1)</a:t>
                          </a:r>
                        </a:p>
                      </a:txBody>
                      <a:tcPr marL="68580" marR="68580" marT="0" marB="0">
                        <a:noFill/>
                      </a:tcPr>
                    </a:tc>
                    <a:extLst>
                      <a:ext uri="{0D108BD9-81ED-4DB2-BD59-A6C34878D82A}">
                        <a16:rowId xmlns:a16="http://schemas.microsoft.com/office/drawing/2014/main" val="1518886064"/>
                      </a:ext>
                    </a:extLst>
                  </a:tr>
                  <a:tr h="0">
                    <a:tc>
                      <a:txBody>
                        <a:bodyPr/>
                        <a:lstStyle/>
                        <a:p>
                          <a:pPr algn="ctr">
                            <a:lnSpc>
                              <a:spcPct val="120000"/>
                            </a:lnSpc>
                            <a:spcAft>
                              <a:spcPts val="600"/>
                            </a:spcAft>
                          </a:pPr>
                          <a14:m>
                            <m:oMath xmlns:m="http://schemas.openxmlformats.org/officeDocument/2006/math">
                              <m:r>
                                <a:rPr lang="en-AU" sz="1800" smtClean="0">
                                  <a:solidFill>
                                    <a:schemeClr val="tx1"/>
                                  </a:solidFill>
                                  <a:effectLst/>
                                  <a:latin typeface="Cambria Math" panose="02040503050406030204" pitchFamily="18" charset="0"/>
                                </a:rPr>
                                <m:t>𝐸</m:t>
                              </m:r>
                              <m:r>
                                <a:rPr lang="en-AU" sz="1800" smtClean="0">
                                  <a:solidFill>
                                    <a:schemeClr val="tx1"/>
                                  </a:solidFill>
                                  <a:effectLst/>
                                  <a:latin typeface="Cambria Math" panose="02040503050406030204" pitchFamily="18" charset="0"/>
                                </a:rPr>
                                <m:t>=</m:t>
                              </m:r>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0</m:t>
                                  </m:r>
                                </m:sub>
                              </m:sSub>
                              <m:r>
                                <a:rPr lang="en-AU" sz="1800">
                                  <a:solidFill>
                                    <a:schemeClr val="tx1"/>
                                  </a:solidFill>
                                  <a:effectLst/>
                                  <a:latin typeface="Cambria Math" panose="02040503050406030204" pitchFamily="18" charset="0"/>
                                </a:rPr>
                                <m:t> + </m:t>
                              </m:r>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1</m:t>
                                  </m:r>
                                </m:sub>
                              </m:sSub>
                              <m:r>
                                <a:rPr lang="en-AU" sz="1800">
                                  <a:solidFill>
                                    <a:schemeClr val="tx1"/>
                                  </a:solidFill>
                                  <a:effectLst/>
                                  <a:latin typeface="Cambria Math" panose="02040503050406030204" pitchFamily="18" charset="0"/>
                                </a:rPr>
                                <m:t>𝑇𝐿</m:t>
                              </m:r>
                              <m:r>
                                <a:rPr lang="en-AU" sz="1800">
                                  <a:solidFill>
                                    <a:schemeClr val="tx1"/>
                                  </a:solidFill>
                                  <a:effectLst/>
                                  <a:latin typeface="Cambria Math" panose="02040503050406030204" pitchFamily="18" charset="0"/>
                                </a:rPr>
                                <m:t> + </m:t>
                              </m:r>
                              <m:nary>
                                <m:naryPr>
                                  <m:chr m:val="∑"/>
                                  <m:limLoc m:val="subSup"/>
                                  <m:ctrlPr>
                                    <a:rPr lang="en-AU" sz="1800" i="1">
                                      <a:solidFill>
                                        <a:schemeClr val="tx1"/>
                                      </a:solidFill>
                                      <a:effectLst/>
                                      <a:latin typeface="Cambria Math" panose="02040503050406030204" pitchFamily="18" charset="0"/>
                                    </a:rPr>
                                  </m:ctrlPr>
                                </m:naryPr>
                                <m:sub>
                                  <m:r>
                                    <a:rPr lang="en-AU" sz="1800">
                                      <a:solidFill>
                                        <a:schemeClr val="tx1"/>
                                      </a:solidFill>
                                      <a:effectLst/>
                                      <a:latin typeface="Cambria Math" panose="02040503050406030204" pitchFamily="18" charset="0"/>
                                    </a:rPr>
                                    <m:t>𝑖</m:t>
                                  </m:r>
                                  <m:r>
                                    <a:rPr lang="en-AU" sz="1800">
                                      <a:solidFill>
                                        <a:schemeClr val="tx1"/>
                                      </a:solidFill>
                                      <a:effectLst/>
                                      <a:latin typeface="Cambria Math" panose="02040503050406030204" pitchFamily="18" charset="0"/>
                                    </a:rPr>
                                    <m:t>=1</m:t>
                                  </m:r>
                                </m:sub>
                                <m:sup>
                                  <m:r>
                                    <a:rPr lang="en-AU" sz="1800">
                                      <a:solidFill>
                                        <a:schemeClr val="tx1"/>
                                      </a:solidFill>
                                      <a:effectLst/>
                                      <a:latin typeface="Cambria Math" panose="02040503050406030204" pitchFamily="18" charset="0"/>
                                    </a:rPr>
                                    <m:t>3</m:t>
                                  </m:r>
                                </m:sup>
                                <m:e>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𝑖</m:t>
                                      </m:r>
                                      <m:r>
                                        <a:rPr lang="en-AU" sz="1800">
                                          <a:solidFill>
                                            <a:schemeClr val="tx1"/>
                                          </a:solidFill>
                                          <a:effectLst/>
                                          <a:latin typeface="Cambria Math" panose="02040503050406030204" pitchFamily="18" charset="0"/>
                                        </a:rPr>
                                        <m:t>+1</m:t>
                                      </m:r>
                                    </m:sub>
                                  </m:sSub>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𝐻</m:t>
                                      </m:r>
                                    </m:e>
                                    <m:sub>
                                      <m:r>
                                        <a:rPr lang="en-AU" sz="1800">
                                          <a:solidFill>
                                            <a:schemeClr val="tx1"/>
                                          </a:solidFill>
                                          <a:effectLst/>
                                          <a:latin typeface="Cambria Math" panose="02040503050406030204" pitchFamily="18" charset="0"/>
                                        </a:rPr>
                                        <m:t>𝑖</m:t>
                                      </m:r>
                                    </m:sub>
                                  </m:sSub>
                                </m:e>
                              </m:nary>
                              <m:r>
                                <a:rPr lang="en-AU" sz="1800">
                                  <a:solidFill>
                                    <a:schemeClr val="tx1"/>
                                  </a:solidFill>
                                  <a:effectLst/>
                                  <a:latin typeface="Cambria Math" panose="02040503050406030204" pitchFamily="18" charset="0"/>
                                </a:rPr>
                                <m:t>+</m:t>
                              </m:r>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5</m:t>
                                  </m:r>
                                </m:sub>
                              </m:sSub>
                              <m:r>
                                <a:rPr lang="en-AU" sz="1800">
                                  <a:solidFill>
                                    <a:schemeClr val="tx1"/>
                                  </a:solidFill>
                                  <a:effectLst/>
                                  <a:latin typeface="Cambria Math" panose="02040503050406030204" pitchFamily="18" charset="0"/>
                                </a:rPr>
                                <m:t>𝑌</m:t>
                              </m:r>
                              <m:r>
                                <a:rPr lang="en-AU" sz="1800">
                                  <a:solidFill>
                                    <a:schemeClr val="tx1"/>
                                  </a:solidFill>
                                  <a:effectLst/>
                                  <a:latin typeface="Cambria Math" panose="02040503050406030204" pitchFamily="18" charset="0"/>
                                </a:rPr>
                                <m:t>+</m:t>
                              </m:r>
                              <m:nary>
                                <m:naryPr>
                                  <m:chr m:val="∑"/>
                                  <m:limLoc m:val="subSup"/>
                                  <m:ctrlPr>
                                    <a:rPr lang="en-AU" sz="1800" i="1">
                                      <a:solidFill>
                                        <a:schemeClr val="tx1"/>
                                      </a:solidFill>
                                      <a:effectLst/>
                                      <a:latin typeface="Cambria Math" panose="02040503050406030204" pitchFamily="18" charset="0"/>
                                    </a:rPr>
                                  </m:ctrlPr>
                                </m:naryPr>
                                <m:sub>
                                  <m:r>
                                    <a:rPr lang="en-AU" sz="1800">
                                      <a:solidFill>
                                        <a:schemeClr val="tx1"/>
                                      </a:solidFill>
                                      <a:effectLst/>
                                      <a:latin typeface="Cambria Math" panose="02040503050406030204" pitchFamily="18" charset="0"/>
                                    </a:rPr>
                                    <m:t>𝑗</m:t>
                                  </m:r>
                                  <m:r>
                                    <a:rPr lang="en-AU" sz="1800">
                                      <a:solidFill>
                                        <a:schemeClr val="tx1"/>
                                      </a:solidFill>
                                      <a:effectLst/>
                                      <a:latin typeface="Cambria Math" panose="02040503050406030204" pitchFamily="18" charset="0"/>
                                    </a:rPr>
                                    <m:t>=1</m:t>
                                  </m:r>
                                </m:sub>
                                <m:sup>
                                  <m:r>
                                    <a:rPr lang="en-AU" sz="1800">
                                      <a:solidFill>
                                        <a:schemeClr val="tx1"/>
                                      </a:solidFill>
                                      <a:effectLst/>
                                      <a:latin typeface="Cambria Math" panose="02040503050406030204" pitchFamily="18" charset="0"/>
                                    </a:rPr>
                                    <m:t>11</m:t>
                                  </m:r>
                                </m:sup>
                                <m:e>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𝑗</m:t>
                                      </m:r>
                                      <m:r>
                                        <a:rPr lang="en-AU" sz="1800">
                                          <a:solidFill>
                                            <a:schemeClr val="tx1"/>
                                          </a:solidFill>
                                          <a:effectLst/>
                                          <a:latin typeface="Cambria Math" panose="02040503050406030204" pitchFamily="18" charset="0"/>
                                        </a:rPr>
                                        <m:t>+5</m:t>
                                      </m:r>
                                    </m:sub>
                                  </m:sSub>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𝑇</m:t>
                                      </m:r>
                                    </m:e>
                                    <m:sub>
                                      <m:r>
                                        <a:rPr lang="en-AU" sz="1800">
                                          <a:solidFill>
                                            <a:schemeClr val="tx1"/>
                                          </a:solidFill>
                                          <a:effectLst/>
                                          <a:latin typeface="Cambria Math" panose="02040503050406030204" pitchFamily="18" charset="0"/>
                                        </a:rPr>
                                        <m:t>𝑗</m:t>
                                      </m:r>
                                    </m:sub>
                                  </m:sSub>
                                </m:e>
                              </m:nary>
                              <m:r>
                                <a:rPr lang="en-AU" sz="1800">
                                  <a:solidFill>
                                    <a:schemeClr val="tx1"/>
                                  </a:solidFill>
                                  <a:effectLst/>
                                  <a:latin typeface="Cambria Math" panose="02040503050406030204" pitchFamily="18" charset="0"/>
                                </a:rPr>
                                <m:t>+</m:t>
                              </m:r>
                              <m:nary>
                                <m:naryPr>
                                  <m:chr m:val="∑"/>
                                  <m:limLoc m:val="subSup"/>
                                  <m:ctrlPr>
                                    <a:rPr lang="en-AU" sz="1800" i="1">
                                      <a:solidFill>
                                        <a:schemeClr val="tx1"/>
                                      </a:solidFill>
                                      <a:effectLst/>
                                      <a:latin typeface="Cambria Math" panose="02040503050406030204" pitchFamily="18" charset="0"/>
                                    </a:rPr>
                                  </m:ctrlPr>
                                </m:naryPr>
                                <m:sub>
                                  <m:r>
                                    <a:rPr lang="en-AU" sz="1800">
                                      <a:solidFill>
                                        <a:schemeClr val="tx1"/>
                                      </a:solidFill>
                                      <a:effectLst/>
                                      <a:latin typeface="Cambria Math" panose="02040503050406030204" pitchFamily="18" charset="0"/>
                                    </a:rPr>
                                    <m:t>𝑘</m:t>
                                  </m:r>
                                  <m:r>
                                    <a:rPr lang="en-AU" sz="1800">
                                      <a:solidFill>
                                        <a:schemeClr val="tx1"/>
                                      </a:solidFill>
                                      <a:effectLst/>
                                      <a:latin typeface="Cambria Math" panose="02040503050406030204" pitchFamily="18" charset="0"/>
                                    </a:rPr>
                                    <m:t>=1</m:t>
                                  </m:r>
                                </m:sub>
                                <m:sup>
                                  <m:r>
                                    <a:rPr lang="en-AU" sz="1800">
                                      <a:solidFill>
                                        <a:schemeClr val="tx1"/>
                                      </a:solidFill>
                                      <a:effectLst/>
                                      <a:latin typeface="Cambria Math" panose="02040503050406030204" pitchFamily="18" charset="0"/>
                                    </a:rPr>
                                    <m:t>7</m:t>
                                  </m:r>
                                </m:sup>
                                <m:e>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𝛽</m:t>
                                      </m:r>
                                    </m:e>
                                    <m:sub>
                                      <m:r>
                                        <a:rPr lang="en-AU" sz="1800">
                                          <a:solidFill>
                                            <a:schemeClr val="tx1"/>
                                          </a:solidFill>
                                          <a:effectLst/>
                                          <a:latin typeface="Cambria Math" panose="02040503050406030204" pitchFamily="18" charset="0"/>
                                        </a:rPr>
                                        <m:t>𝑘</m:t>
                                      </m:r>
                                      <m:r>
                                        <a:rPr lang="en-AU" sz="1800">
                                          <a:solidFill>
                                            <a:schemeClr val="tx1"/>
                                          </a:solidFill>
                                          <a:effectLst/>
                                          <a:latin typeface="Cambria Math" panose="02040503050406030204" pitchFamily="18" charset="0"/>
                                        </a:rPr>
                                        <m:t>+16</m:t>
                                      </m:r>
                                    </m:sub>
                                  </m:sSub>
                                  <m:sSub>
                                    <m:sSubPr>
                                      <m:ctrlPr>
                                        <a:rPr lang="en-AU" sz="1800" i="1">
                                          <a:solidFill>
                                            <a:schemeClr val="tx1"/>
                                          </a:solidFill>
                                          <a:effectLst/>
                                          <a:latin typeface="Cambria Math" panose="02040503050406030204" pitchFamily="18" charset="0"/>
                                        </a:rPr>
                                      </m:ctrlPr>
                                    </m:sSubPr>
                                    <m:e>
                                      <m:r>
                                        <a:rPr lang="en-AU" sz="1800">
                                          <a:solidFill>
                                            <a:schemeClr val="tx1"/>
                                          </a:solidFill>
                                          <a:effectLst/>
                                          <a:latin typeface="Cambria Math" panose="02040503050406030204" pitchFamily="18" charset="0"/>
                                        </a:rPr>
                                        <m:t>𝑀</m:t>
                                      </m:r>
                                    </m:e>
                                    <m:sub>
                                      <m:r>
                                        <a:rPr lang="en-AU" sz="1800">
                                          <a:solidFill>
                                            <a:schemeClr val="tx1"/>
                                          </a:solidFill>
                                          <a:effectLst/>
                                          <a:latin typeface="Cambria Math" panose="02040503050406030204" pitchFamily="18" charset="0"/>
                                        </a:rPr>
                                        <m:t>𝑘</m:t>
                                      </m:r>
                                    </m:sub>
                                  </m:sSub>
                                </m:e>
                              </m:nary>
                              <m:r>
                                <a:rPr lang="en-AU" sz="1800">
                                  <a:solidFill>
                                    <a:schemeClr val="tx1"/>
                                  </a:solidFill>
                                  <a:effectLst/>
                                  <a:latin typeface="Cambria Math" panose="02040503050406030204" pitchFamily="18" charset="0"/>
                                </a:rPr>
                                <m:t>+</m:t>
                              </m:r>
                              <m:r>
                                <a:rPr lang="en-AU" sz="1800">
                                  <a:solidFill>
                                    <a:schemeClr val="tx1"/>
                                  </a:solidFill>
                                  <a:effectLst/>
                                  <a:latin typeface="Cambria Math" panose="02040503050406030204" pitchFamily="18" charset="0"/>
                                </a:rPr>
                                <m:t>𝜀</m:t>
                              </m:r>
                            </m:oMath>
                          </a14:m>
                          <a:r>
                            <a:rPr lang="en-AU" sz="18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(2)</a:t>
                          </a:r>
                        </a:p>
                      </a:txBody>
                      <a:tcPr marL="68580" marR="68580" marT="0" marB="0">
                        <a:noFill/>
                      </a:tcPr>
                    </a:tc>
                    <a:extLst>
                      <a:ext uri="{0D108BD9-81ED-4DB2-BD59-A6C34878D82A}">
                        <a16:rowId xmlns:a16="http://schemas.microsoft.com/office/drawing/2014/main" val="2800446115"/>
                      </a:ext>
                    </a:extLst>
                  </a:tr>
                </a:tbl>
              </a:graphicData>
            </a:graphic>
          </p:graphicFrame>
        </mc:Choice>
        <mc:Fallback xmlns="">
          <p:graphicFrame>
            <p:nvGraphicFramePr>
              <p:cNvPr id="6" name="Table 5">
                <a:extLst>
                  <a:ext uri="{FF2B5EF4-FFF2-40B4-BE49-F238E27FC236}">
                    <a16:creationId xmlns:a16="http://schemas.microsoft.com/office/drawing/2014/main" id="{4106C1D0-F42A-4D68-8C1F-08FB126C472F}"/>
                  </a:ext>
                </a:extLst>
              </p:cNvPr>
              <p:cNvGraphicFramePr>
                <a:graphicFrameLocks noGrp="1"/>
              </p:cNvGraphicFramePr>
              <p:nvPr>
                <p:extLst>
                  <p:ext uri="{D42A27DB-BD31-4B8C-83A1-F6EECF244321}">
                    <p14:modId xmlns:p14="http://schemas.microsoft.com/office/powerpoint/2010/main" val="3378426669"/>
                  </p:ext>
                </p:extLst>
              </p:nvPr>
            </p:nvGraphicFramePr>
            <p:xfrm>
              <a:off x="2929046" y="1412776"/>
              <a:ext cx="8448938" cy="738378"/>
            </p:xfrm>
            <a:graphic>
              <a:graphicData uri="http://schemas.openxmlformats.org/drawingml/2006/table">
                <a:tbl>
                  <a:tblPr firstRow="1" firstCol="1" bandRow="1">
                    <a:tableStyleId>{5C22544A-7EE6-4342-B048-85BDC9FD1C3A}</a:tableStyleId>
                  </a:tblPr>
                  <a:tblGrid>
                    <a:gridCol w="8448938">
                      <a:extLst>
                        <a:ext uri="{9D8B030D-6E8A-4147-A177-3AD203B41FA5}">
                          <a16:colId xmlns:a16="http://schemas.microsoft.com/office/drawing/2014/main" val="2334813444"/>
                        </a:ext>
                      </a:extLst>
                    </a:gridCol>
                  </a:tblGrid>
                  <a:tr h="369316">
                    <a:tc>
                      <a:txBody>
                        <a:bodyPr/>
                        <a:lstStyle/>
                        <a:p>
                          <a:endParaRPr lang="en-US"/>
                        </a:p>
                      </a:txBody>
                      <a:tcPr marL="68580" marR="68580" marT="0" marB="0">
                        <a:blipFill>
                          <a:blip r:embed="rId3"/>
                          <a:stretch>
                            <a:fillRect l="-72" t="-113115" r="-288" b="-290164"/>
                          </a:stretch>
                        </a:blipFill>
                      </a:tcPr>
                    </a:tc>
                    <a:extLst>
                      <a:ext uri="{0D108BD9-81ED-4DB2-BD59-A6C34878D82A}">
                        <a16:rowId xmlns:a16="http://schemas.microsoft.com/office/drawing/2014/main" val="1518886064"/>
                      </a:ext>
                    </a:extLst>
                  </a:tr>
                  <a:tr h="369062">
                    <a:tc>
                      <a:txBody>
                        <a:bodyPr/>
                        <a:lstStyle/>
                        <a:p>
                          <a:endParaRPr lang="en-US"/>
                        </a:p>
                      </a:txBody>
                      <a:tcPr marL="68580" marR="68580" marT="0" marB="0">
                        <a:blipFill>
                          <a:blip r:embed="rId3"/>
                          <a:stretch>
                            <a:fillRect l="-72" t="-213115" r="-288" b="-190164"/>
                          </a:stretch>
                        </a:blipFill>
                      </a:tcPr>
                    </a:tc>
                    <a:extLst>
                      <a:ext uri="{0D108BD9-81ED-4DB2-BD59-A6C34878D82A}">
                        <a16:rowId xmlns:a16="http://schemas.microsoft.com/office/drawing/2014/main" val="2800446115"/>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7" name="Table 7">
                <a:extLst>
                  <a:ext uri="{FF2B5EF4-FFF2-40B4-BE49-F238E27FC236}">
                    <a16:creationId xmlns:a16="http://schemas.microsoft.com/office/drawing/2014/main" id="{1FEF2857-ED6E-41E1-9714-22FCE031DA15}"/>
                  </a:ext>
                </a:extLst>
              </p:cNvPr>
              <p:cNvGraphicFramePr>
                <a:graphicFrameLocks noGrp="1"/>
              </p:cNvGraphicFramePr>
              <p:nvPr>
                <p:extLst>
                  <p:ext uri="{D42A27DB-BD31-4B8C-83A1-F6EECF244321}">
                    <p14:modId xmlns:p14="http://schemas.microsoft.com/office/powerpoint/2010/main" val="2221288795"/>
                  </p:ext>
                </p:extLst>
              </p:nvPr>
            </p:nvGraphicFramePr>
            <p:xfrm>
              <a:off x="1271464" y="2420888"/>
              <a:ext cx="9649072" cy="2540563"/>
            </p:xfrm>
            <a:graphic>
              <a:graphicData uri="http://schemas.openxmlformats.org/drawingml/2006/table">
                <a:tbl>
                  <a:tblPr firstRow="1" bandRow="1">
                    <a:tableStyleId>{5C22544A-7EE6-4342-B048-85BDC9FD1C3A}</a:tableStyleId>
                  </a:tblPr>
                  <a:tblGrid>
                    <a:gridCol w="4824536">
                      <a:extLst>
                        <a:ext uri="{9D8B030D-6E8A-4147-A177-3AD203B41FA5}">
                          <a16:colId xmlns:a16="http://schemas.microsoft.com/office/drawing/2014/main" val="3466453467"/>
                        </a:ext>
                      </a:extLst>
                    </a:gridCol>
                    <a:gridCol w="4824536">
                      <a:extLst>
                        <a:ext uri="{9D8B030D-6E8A-4147-A177-3AD203B41FA5}">
                          <a16:colId xmlns:a16="http://schemas.microsoft.com/office/drawing/2014/main" val="4036470865"/>
                        </a:ext>
                      </a:extLst>
                    </a:gridCol>
                  </a:tblGrid>
                  <a:tr h="2540563">
                    <a:tc>
                      <a:txBody>
                        <a:bodyPr/>
                        <a:lstStyle/>
                        <a:p>
                          <a:r>
                            <a:rPr lang="de-DE" sz="1700" b="0" cap="none" spc="0" dirty="0">
                              <a:ln>
                                <a:noFill/>
                              </a:ln>
                              <a:solidFill>
                                <a:schemeClr val="tx1"/>
                              </a:solidFill>
                              <a:effectLst/>
                            </a:rPr>
                            <a:t>Equation (1) </a:t>
                          </a:r>
                          <a:r>
                            <a:rPr lang="de-DE" sz="1700" b="0" cap="none" spc="0" dirty="0">
                              <a:ln>
                                <a:noFill/>
                              </a:ln>
                              <a:solidFill>
                                <a:schemeClr val="tx1"/>
                              </a:solidFill>
                              <a:effectLst/>
                              <a:sym typeface="Wingdings" panose="05000000000000000000" pitchFamily="2" charset="2"/>
                            </a:rPr>
                            <a:t> main regression</a:t>
                          </a:r>
                        </a:p>
                        <a:p>
                          <a:r>
                            <a:rPr lang="de-DE" sz="1700" b="0" cap="none" spc="0" dirty="0">
                              <a:ln>
                                <a:noFill/>
                              </a:ln>
                              <a:solidFill>
                                <a:schemeClr val="tx1"/>
                              </a:solidFill>
                              <a:effectLst/>
                              <a:sym typeface="Wingdings" panose="05000000000000000000" pitchFamily="2" charset="2"/>
                            </a:rPr>
                            <a:t>Equation (2)  replaces complexity by dummy variables for data processing techniques</a:t>
                          </a:r>
                          <a:endParaRPr lang="en-US" sz="1700" b="0" kern="1200" cap="none" spc="0" dirty="0">
                            <a:ln>
                              <a:noFill/>
                            </a:ln>
                            <a:solidFill>
                              <a:schemeClr val="tx1"/>
                            </a:solidFill>
                            <a:effectLst/>
                            <a:latin typeface="+mn-lt"/>
                            <a:ea typeface="Cambria Math" pitchFamily="18" charset="0"/>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700" b="0" kern="1200" cap="none" spc="0" dirty="0">
                              <a:ln>
                                <a:noFill/>
                              </a:ln>
                              <a:solidFill>
                                <a:schemeClr val="tx1"/>
                              </a:solidFill>
                              <a:effectLst/>
                              <a:latin typeface="+mn-lt"/>
                              <a:ea typeface="Cambria Math" pitchFamily="18" charset="0"/>
                              <a:cs typeface="+mn-cs"/>
                            </a:rPr>
                            <a:t>E </a:t>
                          </a:r>
                          <a:r>
                            <a:rPr lang="en-US" sz="1700" b="0" kern="1200" cap="none" spc="0" dirty="0">
                              <a:ln>
                                <a:noFill/>
                              </a:ln>
                              <a:solidFill>
                                <a:schemeClr val="tx1"/>
                              </a:solidFill>
                              <a:effectLst/>
                              <a:latin typeface="+mn-lt"/>
                              <a:ea typeface="Cambria Math" pitchFamily="18" charset="0"/>
                              <a:cs typeface="+mn-cs"/>
                              <a:sym typeface="Wingdings" panose="05000000000000000000" pitchFamily="2" charset="2"/>
                            </a:rPr>
                            <a:t></a:t>
                          </a:r>
                          <a:r>
                            <a:rPr lang="en-US" sz="1700" b="0" kern="1200" cap="none" spc="0" dirty="0">
                              <a:ln>
                                <a:noFill/>
                              </a:ln>
                              <a:solidFill>
                                <a:schemeClr val="tx1"/>
                              </a:solidFill>
                              <a:effectLst/>
                              <a:latin typeface="+mn-lt"/>
                              <a:ea typeface="Cambria Math" pitchFamily="18" charset="0"/>
                              <a:cs typeface="+mn-cs"/>
                            </a:rPr>
                            <a:t> PV output forecast errors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14:m>
                            <m:oMath xmlns:m="http://schemas.openxmlformats.org/officeDocument/2006/math">
                              <m:sSub>
                                <m:sSubPr>
                                  <m:ctrlPr>
                                    <a:rPr lang="en-AU" sz="1700" i="1" smtClean="0">
                                      <a:solidFill>
                                        <a:schemeClr val="tx1"/>
                                      </a:solidFill>
                                      <a:effectLst/>
                                      <a:latin typeface="Cambria Math" panose="02040503050406030204" pitchFamily="18" charset="0"/>
                                    </a:rPr>
                                  </m:ctrlPr>
                                </m:sSubPr>
                                <m:e>
                                  <m:r>
                                    <a:rPr lang="en-AU" sz="1700">
                                      <a:solidFill>
                                        <a:schemeClr val="tx1"/>
                                      </a:solidFill>
                                      <a:effectLst/>
                                      <a:latin typeface="Cambria Math" panose="02040503050406030204" pitchFamily="18" charset="0"/>
                                    </a:rPr>
                                    <m:t>𝛽</m:t>
                                  </m:r>
                                </m:e>
                                <m:sub>
                                  <m:r>
                                    <a:rPr lang="en-AU" sz="1700">
                                      <a:solidFill>
                                        <a:schemeClr val="tx1"/>
                                      </a:solidFill>
                                      <a:effectLst/>
                                      <a:latin typeface="Cambria Math" panose="02040503050406030204" pitchFamily="18" charset="0"/>
                                    </a:rPr>
                                    <m:t>0</m:t>
                                  </m:r>
                                </m:sub>
                              </m:sSub>
                            </m:oMath>
                          </a14:m>
                          <a:r>
                            <a:rPr lang="en-AU" sz="1700" b="0" kern="1200" cap="none" spc="0" dirty="0">
                              <a:ln>
                                <a:noFill/>
                              </a:ln>
                              <a:solidFill>
                                <a:schemeClr val="tx1"/>
                              </a:solidFill>
                              <a:effectLst/>
                              <a:latin typeface="+mn-lt"/>
                              <a:ea typeface="Cambria Math" pitchFamily="18" charset="0"/>
                              <a:cs typeface="+mn-cs"/>
                            </a:rPr>
                            <a:t>, </a:t>
                          </a:r>
                          <a14:m>
                            <m:oMath xmlns:m="http://schemas.openxmlformats.org/officeDocument/2006/math">
                              <m:sSub>
                                <m:sSubPr>
                                  <m:ctrlPr>
                                    <a:rPr lang="en-AU" sz="1700" i="1" smtClean="0">
                                      <a:solidFill>
                                        <a:schemeClr val="tx1"/>
                                      </a:solidFill>
                                      <a:effectLst/>
                                      <a:latin typeface="Cambria Math" panose="02040503050406030204" pitchFamily="18" charset="0"/>
                                    </a:rPr>
                                  </m:ctrlPr>
                                </m:sSubPr>
                                <m:e>
                                  <m:r>
                                    <a:rPr lang="en-AU" sz="1700">
                                      <a:solidFill>
                                        <a:schemeClr val="tx1"/>
                                      </a:solidFill>
                                      <a:effectLst/>
                                      <a:latin typeface="Cambria Math" panose="02040503050406030204" pitchFamily="18" charset="0"/>
                                    </a:rPr>
                                    <m:t>𝛽</m:t>
                                  </m:r>
                                </m:e>
                                <m:sub>
                                  <m:r>
                                    <a:rPr lang="en-AU" sz="1700">
                                      <a:solidFill>
                                        <a:schemeClr val="tx1"/>
                                      </a:solidFill>
                                      <a:effectLst/>
                                      <a:latin typeface="Cambria Math" panose="02040503050406030204" pitchFamily="18" charset="0"/>
                                    </a:rPr>
                                    <m:t>1</m:t>
                                  </m:r>
                                </m:sub>
                              </m:sSub>
                            </m:oMath>
                          </a14:m>
                          <a:r>
                            <a:rPr lang="en-US" sz="1700" b="0" kern="1200" cap="none" spc="0" dirty="0">
                              <a:ln>
                                <a:noFill/>
                              </a:ln>
                              <a:solidFill>
                                <a:schemeClr val="tx1"/>
                              </a:solidFill>
                              <a:effectLst/>
                              <a:latin typeface="+mn-lt"/>
                              <a:ea typeface="Cambria Math" pitchFamily="18" charset="0"/>
                              <a:cs typeface="+mn-cs"/>
                            </a:rPr>
                            <a:t>,…</a:t>
                          </a:r>
                          <a:r>
                            <a:rPr lang="en-US" sz="1700" b="0" kern="1200" cap="none" spc="0" baseline="0" dirty="0">
                              <a:ln>
                                <a:noFill/>
                              </a:ln>
                              <a:solidFill>
                                <a:schemeClr val="tx1"/>
                              </a:solidFill>
                              <a:effectLst/>
                              <a:latin typeface="+mn-lt"/>
                              <a:ea typeface="Cambria Math" pitchFamily="18" charset="0"/>
                              <a:cs typeface="+mn-cs"/>
                            </a:rPr>
                            <a:t> </a:t>
                          </a:r>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 coefficients of explanatory variable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TL  the length of out-of-sample test sets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H  dummy variable for forecast horizon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sz="1700" b="0" kern="1200" cap="none" spc="0" dirty="0">
                            <a:ln>
                              <a:noFill/>
                            </a:ln>
                            <a:solidFill>
                              <a:schemeClr val="tx1"/>
                            </a:solidFill>
                            <a:effectLst/>
                            <a:latin typeface="+mn-lt"/>
                            <a:ea typeface="Cambria Math" pitchFamily="18"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Y  the year publishing the paper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C  complexity of the model (counting the number of data processing techniques)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M  dummy variable for model type (regression, ML,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T  dummy variable for data processing technique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14:m>
                            <m:oMath xmlns:m="http://schemas.openxmlformats.org/officeDocument/2006/math">
                              <m:r>
                                <a:rPr lang="en-AU" sz="1700" smtClean="0">
                                  <a:solidFill>
                                    <a:schemeClr val="tx1"/>
                                  </a:solidFill>
                                  <a:effectLst/>
                                  <a:latin typeface="Cambria Math" panose="02040503050406030204" pitchFamily="18" charset="0"/>
                                </a:rPr>
                                <m:t>𝜀</m:t>
                              </m:r>
                            </m:oMath>
                          </a14:m>
                          <a:r>
                            <a:rPr lang="en-US" sz="1700" b="0" kern="1200" cap="none" spc="0" baseline="0" dirty="0">
                              <a:ln>
                                <a:noFill/>
                              </a:ln>
                              <a:solidFill>
                                <a:schemeClr val="tx1"/>
                              </a:solidFill>
                              <a:effectLst/>
                              <a:latin typeface="+mn-lt"/>
                              <a:ea typeface="Cambria Math" pitchFamily="18" charset="0"/>
                              <a:cs typeface="+mn-cs"/>
                              <a:sym typeface="Wingdings" panose="05000000000000000000" pitchFamily="2" charset="2"/>
                            </a:rPr>
                            <a:t>  error </a:t>
                          </a:r>
                          <a:endParaRPr lang="de-DE" sz="1700" b="0" cap="none" spc="0" dirty="0">
                            <a:ln>
                              <a:noFill/>
                            </a:ln>
                            <a:solidFill>
                              <a:schemeClr val="tx1"/>
                            </a:solidFill>
                            <a:effectLs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440187"/>
                      </a:ext>
                    </a:extLst>
                  </a:tr>
                </a:tbl>
              </a:graphicData>
            </a:graphic>
          </p:graphicFrame>
        </mc:Choice>
        <mc:Fallback xmlns="">
          <p:graphicFrame>
            <p:nvGraphicFramePr>
              <p:cNvPr id="7" name="Table 7">
                <a:extLst>
                  <a:ext uri="{FF2B5EF4-FFF2-40B4-BE49-F238E27FC236}">
                    <a16:creationId xmlns:a16="http://schemas.microsoft.com/office/drawing/2014/main" id="{1FEF2857-ED6E-41E1-9714-22FCE031DA15}"/>
                  </a:ext>
                </a:extLst>
              </p:cNvPr>
              <p:cNvGraphicFramePr>
                <a:graphicFrameLocks noGrp="1"/>
              </p:cNvGraphicFramePr>
              <p:nvPr>
                <p:extLst>
                  <p:ext uri="{D42A27DB-BD31-4B8C-83A1-F6EECF244321}">
                    <p14:modId xmlns:p14="http://schemas.microsoft.com/office/powerpoint/2010/main" val="2221288795"/>
                  </p:ext>
                </p:extLst>
              </p:nvPr>
            </p:nvGraphicFramePr>
            <p:xfrm>
              <a:off x="1271464" y="2420888"/>
              <a:ext cx="9649072" cy="2540563"/>
            </p:xfrm>
            <a:graphic>
              <a:graphicData uri="http://schemas.openxmlformats.org/drawingml/2006/table">
                <a:tbl>
                  <a:tblPr firstRow="1" bandRow="1">
                    <a:tableStyleId>{5C22544A-7EE6-4342-B048-85BDC9FD1C3A}</a:tableStyleId>
                  </a:tblPr>
                  <a:tblGrid>
                    <a:gridCol w="4824536">
                      <a:extLst>
                        <a:ext uri="{9D8B030D-6E8A-4147-A177-3AD203B41FA5}">
                          <a16:colId xmlns:a16="http://schemas.microsoft.com/office/drawing/2014/main" val="3466453467"/>
                        </a:ext>
                      </a:extLst>
                    </a:gridCol>
                    <a:gridCol w="4824536">
                      <a:extLst>
                        <a:ext uri="{9D8B030D-6E8A-4147-A177-3AD203B41FA5}">
                          <a16:colId xmlns:a16="http://schemas.microsoft.com/office/drawing/2014/main" val="4036470865"/>
                        </a:ext>
                      </a:extLst>
                    </a:gridCol>
                  </a:tblGrid>
                  <a:tr h="254056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719" r="-10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00000" t="-719"/>
                          </a:stretch>
                        </a:blipFill>
                      </a:tcPr>
                    </a:tc>
                    <a:extLst>
                      <a:ext uri="{0D108BD9-81ED-4DB2-BD59-A6C34878D82A}">
                        <a16:rowId xmlns:a16="http://schemas.microsoft.com/office/drawing/2014/main" val="221440187"/>
                      </a:ext>
                    </a:extLst>
                  </a:tr>
                </a:tbl>
              </a:graphicData>
            </a:graphic>
          </p:graphicFrame>
        </mc:Fallback>
      </mc:AlternateContent>
    </p:spTree>
    <p:extLst>
      <p:ext uri="{BB962C8B-B14F-4D97-AF65-F5344CB8AC3E}">
        <p14:creationId xmlns:p14="http://schemas.microsoft.com/office/powerpoint/2010/main" val="2846450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A0F04-F5D2-4123-8FD6-675F534908E7}"/>
              </a:ext>
            </a:extLst>
          </p:cNvPr>
          <p:cNvSpPr>
            <a:spLocks noGrp="1"/>
          </p:cNvSpPr>
          <p:nvPr>
            <p:ph type="sldNum" sz="quarter" idx="11"/>
          </p:nvPr>
        </p:nvSpPr>
        <p:spPr/>
        <p:txBody>
          <a:bodyPr/>
          <a:lstStyle/>
          <a:p>
            <a:pPr>
              <a:defRPr/>
            </a:pPr>
            <a:fld id="{B18976B8-2A05-49B2-9B80-497C22EEE2EA}" type="slidenum">
              <a:rPr lang="de-DE" smtClean="0"/>
              <a:pPr>
                <a:defRPr/>
              </a:pPr>
              <a:t>7</a:t>
            </a:fld>
            <a:endParaRPr lang="de-DE" dirty="0"/>
          </a:p>
        </p:txBody>
      </p:sp>
      <p:sp>
        <p:nvSpPr>
          <p:cNvPr id="3" name="Title 2">
            <a:extLst>
              <a:ext uri="{FF2B5EF4-FFF2-40B4-BE49-F238E27FC236}">
                <a16:creationId xmlns:a16="http://schemas.microsoft.com/office/drawing/2014/main" id="{E6244D91-8F39-48EE-9A3A-52EBD8CB7137}"/>
              </a:ext>
            </a:extLst>
          </p:cNvPr>
          <p:cNvSpPr>
            <a:spLocks noGrp="1"/>
          </p:cNvSpPr>
          <p:nvPr>
            <p:ph type="title"/>
          </p:nvPr>
        </p:nvSpPr>
        <p:spPr/>
        <p:txBody>
          <a:bodyPr/>
          <a:lstStyle/>
          <a:p>
            <a:r>
              <a:rPr lang="de-DE" dirty="0"/>
              <a:t>Results and Discussion – What factors drive the forecast accuracy? (1)</a:t>
            </a:r>
            <a:endParaRPr lang="en-AU" dirty="0"/>
          </a:p>
        </p:txBody>
      </p:sp>
      <p:sp>
        <p:nvSpPr>
          <p:cNvPr id="5" name="Footer Placeholder 4">
            <a:extLst>
              <a:ext uri="{FF2B5EF4-FFF2-40B4-BE49-F238E27FC236}">
                <a16:creationId xmlns:a16="http://schemas.microsoft.com/office/drawing/2014/main" id="{602AB768-8447-4348-BD23-8D07C129F2EE}"/>
              </a:ext>
            </a:extLst>
          </p:cNvPr>
          <p:cNvSpPr>
            <a:spLocks noGrp="1"/>
          </p:cNvSpPr>
          <p:nvPr>
            <p:ph type="ftr" sz="quarter" idx="10"/>
          </p:nvPr>
        </p:nvSpPr>
        <p:spPr/>
        <p:txBody>
          <a:bodyPr/>
          <a:lstStyle/>
          <a:p>
            <a:pPr>
              <a:defRPr/>
            </a:pPr>
            <a:r>
              <a:rPr lang="en-US"/>
              <a:t>BTU Cottbus-Senftenberg</a:t>
            </a:r>
            <a:r>
              <a:rPr lang="en-DE"/>
              <a:t> </a:t>
            </a:r>
            <a:r>
              <a:rPr lang="en-US"/>
              <a:t>–</a:t>
            </a:r>
            <a:r>
              <a:rPr lang="en-DE"/>
              <a:t> </a:t>
            </a:r>
            <a:r>
              <a:rPr lang="en-US"/>
              <a:t>Chair of Energy Economics</a:t>
            </a:r>
            <a:endParaRPr lang="de-DE" dirty="0"/>
          </a:p>
        </p:txBody>
      </p:sp>
      <p:sp>
        <p:nvSpPr>
          <p:cNvPr id="12" name="TextBox 11">
            <a:extLst>
              <a:ext uri="{FF2B5EF4-FFF2-40B4-BE49-F238E27FC236}">
                <a16:creationId xmlns:a16="http://schemas.microsoft.com/office/drawing/2014/main" id="{706DCBD4-A17F-4B7E-904A-00B81B9335C8}"/>
              </a:ext>
            </a:extLst>
          </p:cNvPr>
          <p:cNvSpPr txBox="1"/>
          <p:nvPr/>
        </p:nvSpPr>
        <p:spPr>
          <a:xfrm>
            <a:off x="6312024" y="5301208"/>
            <a:ext cx="4680520" cy="369332"/>
          </a:xfrm>
          <a:prstGeom prst="rect">
            <a:avLst/>
          </a:prstGeom>
          <a:noFill/>
        </p:spPr>
        <p:txBody>
          <a:bodyPr wrap="square" rtlCol="0">
            <a:spAutoFit/>
          </a:bodyPr>
          <a:lstStyle/>
          <a:p>
            <a:pPr algn="ctr"/>
            <a:r>
              <a:rPr lang="de-DE" dirty="0">
                <a:solidFill>
                  <a:schemeClr val="bg1"/>
                </a:solidFill>
              </a:rPr>
              <a:t>Demand System</a:t>
            </a:r>
            <a:endParaRPr lang="en-AU" dirty="0">
              <a:solidFill>
                <a:schemeClr val="bg1"/>
              </a:solidFill>
            </a:endParaRPr>
          </a:p>
        </p:txBody>
      </p:sp>
      <p:sp>
        <p:nvSpPr>
          <p:cNvPr id="13" name="TextBox 12">
            <a:extLst>
              <a:ext uri="{FF2B5EF4-FFF2-40B4-BE49-F238E27FC236}">
                <a16:creationId xmlns:a16="http://schemas.microsoft.com/office/drawing/2014/main" id="{A991BC78-8044-4217-A44B-DD4DE164D3FD}"/>
              </a:ext>
            </a:extLst>
          </p:cNvPr>
          <p:cNvSpPr txBox="1"/>
          <p:nvPr/>
        </p:nvSpPr>
        <p:spPr>
          <a:xfrm>
            <a:off x="6240016" y="3646765"/>
            <a:ext cx="4824536" cy="646331"/>
          </a:xfrm>
          <a:prstGeom prst="rect">
            <a:avLst/>
          </a:prstGeom>
          <a:noFill/>
        </p:spPr>
        <p:txBody>
          <a:bodyPr wrap="square" rtlCol="0">
            <a:spAutoFit/>
          </a:bodyPr>
          <a:lstStyle/>
          <a:p>
            <a:pPr algn="ctr"/>
            <a:r>
              <a:rPr lang="de-DE" dirty="0">
                <a:solidFill>
                  <a:schemeClr val="bg1"/>
                </a:solidFill>
              </a:rPr>
              <a:t>Simulating the change in the mobility demand for each scenario of the road toll</a:t>
            </a:r>
            <a:endParaRPr lang="en-AU" dirty="0">
              <a:solidFill>
                <a:schemeClr val="bg1"/>
              </a:solidFill>
            </a:endParaRPr>
          </a:p>
        </p:txBody>
      </p:sp>
      <p:sp>
        <p:nvSpPr>
          <p:cNvPr id="17" name="TextBox 16">
            <a:extLst>
              <a:ext uri="{FF2B5EF4-FFF2-40B4-BE49-F238E27FC236}">
                <a16:creationId xmlns:a16="http://schemas.microsoft.com/office/drawing/2014/main" id="{D2E0847E-7C30-4510-86EE-54461344A2D0}"/>
              </a:ext>
            </a:extLst>
          </p:cNvPr>
          <p:cNvSpPr txBox="1"/>
          <p:nvPr/>
        </p:nvSpPr>
        <p:spPr>
          <a:xfrm>
            <a:off x="6271429" y="2023259"/>
            <a:ext cx="4680520" cy="369332"/>
          </a:xfrm>
          <a:prstGeom prst="rect">
            <a:avLst/>
          </a:prstGeom>
          <a:noFill/>
        </p:spPr>
        <p:txBody>
          <a:bodyPr wrap="square" rtlCol="0">
            <a:spAutoFit/>
          </a:bodyPr>
          <a:lstStyle/>
          <a:p>
            <a:pPr algn="ctr"/>
            <a:r>
              <a:rPr lang="en-GB" dirty="0">
                <a:solidFill>
                  <a:schemeClr val="bg1"/>
                </a:solidFill>
              </a:rPr>
              <a:t>Deriving the outcomes of interest</a:t>
            </a:r>
          </a:p>
        </p:txBody>
      </p:sp>
      <p:sp>
        <p:nvSpPr>
          <p:cNvPr id="16" name="Content Placeholder 15">
            <a:extLst>
              <a:ext uri="{FF2B5EF4-FFF2-40B4-BE49-F238E27FC236}">
                <a16:creationId xmlns:a16="http://schemas.microsoft.com/office/drawing/2014/main" id="{2986BA74-9787-4A13-93F6-B872964CA1C6}"/>
              </a:ext>
            </a:extLst>
          </p:cNvPr>
          <p:cNvSpPr>
            <a:spLocks noGrp="1"/>
          </p:cNvSpPr>
          <p:nvPr>
            <p:ph idx="1"/>
          </p:nvPr>
        </p:nvSpPr>
        <p:spPr>
          <a:xfrm>
            <a:off x="527381" y="1556792"/>
            <a:ext cx="5712635" cy="4425950"/>
          </a:xfrm>
        </p:spPr>
        <p:txBody>
          <a:bodyPr/>
          <a:lstStyle/>
          <a:p>
            <a:pPr marL="342900" lvl="0" indent="-342900" algn="just">
              <a:lnSpc>
                <a:spcPct val="120000"/>
              </a:lnSpc>
              <a:spcAft>
                <a:spcPts val="300"/>
              </a:spcAft>
              <a:buFont typeface="Symbol" panose="05050102010706020507" pitchFamily="18" charset="2"/>
              <a:buChar char=""/>
              <a:tabLst>
                <a:tab pos="457200" algn="l"/>
              </a:tabLst>
            </a:pPr>
            <a:r>
              <a:rPr lang="en-AU" sz="1600" dirty="0">
                <a:latin typeface="Arial" panose="020B0604020202020204" pitchFamily="34" charset="0"/>
                <a:ea typeface="Times New Roman" panose="02020603050405020304" pitchFamily="18" charset="0"/>
                <a:cs typeface="Times New Roman" panose="02020603050405020304" pitchFamily="18" charset="0"/>
              </a:rPr>
              <a:t>T</a:t>
            </a:r>
            <a:r>
              <a:rPr lang="en-AU" sz="1600" dirty="0">
                <a:effectLst/>
                <a:latin typeface="Arial" panose="020B0604020202020204" pitchFamily="34" charset="0"/>
                <a:ea typeface="Times New Roman" panose="02020603050405020304" pitchFamily="18" charset="0"/>
                <a:cs typeface="Times New Roman" panose="02020603050405020304" pitchFamily="18" charset="0"/>
              </a:rPr>
              <a:t>est set length increases forecast errors</a:t>
            </a:r>
            <a:r>
              <a:rPr lang="en-AU" sz="1600" dirty="0">
                <a:latin typeface="Arial" panose="020B0604020202020204" pitchFamily="34" charset="0"/>
                <a:ea typeface="Times New Roman" panose="02020603050405020304" pitchFamily="18" charset="0"/>
                <a:cs typeface="Times New Roman" panose="02020603050405020304" pitchFamily="18" charset="0"/>
              </a:rPr>
              <a:t> (+ </a:t>
            </a:r>
            <a:r>
              <a:rPr lang="en-AU" sz="1600" dirty="0">
                <a:effectLst/>
                <a:latin typeface="Arial" panose="020B0604020202020204" pitchFamily="34" charset="0"/>
                <a:ea typeface="Times New Roman" panose="02020603050405020304" pitchFamily="18" charset="0"/>
                <a:cs typeface="Times New Roman" panose="02020603050405020304" pitchFamily="18" charset="0"/>
              </a:rPr>
              <a:t>0.007-0.026 pp). </a:t>
            </a:r>
          </a:p>
          <a:p>
            <a:pPr marL="342900" lvl="0" indent="-342900" algn="just">
              <a:lnSpc>
                <a:spcPct val="120000"/>
              </a:lnSpc>
              <a:spcAft>
                <a:spcPts val="300"/>
              </a:spcAft>
              <a:buFont typeface="Symbol" panose="05050102010706020507" pitchFamily="18" charset="2"/>
              <a:buChar char=""/>
              <a:tabLst>
                <a:tab pos="457200" algn="l"/>
              </a:tabLst>
            </a:pPr>
            <a:r>
              <a:rPr lang="en-AU" sz="1600" dirty="0">
                <a:effectLst/>
                <a:latin typeface="Arial" panose="020B0604020202020204" pitchFamily="34" charset="0"/>
                <a:ea typeface="Times New Roman" panose="02020603050405020304" pitchFamily="18" charset="0"/>
                <a:cs typeface="Times New Roman" panose="02020603050405020304" pitchFamily="18" charset="0"/>
              </a:rPr>
              <a:t>Long test sets generate more meaningful conclusions on PV output forecast assessment</a:t>
            </a:r>
            <a:r>
              <a:rPr lang="en-AU" sz="1600" dirty="0">
                <a:latin typeface="Arial" panose="020B0604020202020204" pitchFamily="34" charset="0"/>
                <a:ea typeface="Times New Roman" panose="02020603050405020304" pitchFamily="18" charset="0"/>
                <a:cs typeface="Times New Roman" panose="02020603050405020304" pitchFamily="18" charset="0"/>
              </a:rPr>
              <a:t> (Adjusted R2 increases from </a:t>
            </a:r>
            <a:r>
              <a:rPr lang="en-AU" sz="1600" dirty="0">
                <a:effectLst/>
                <a:latin typeface="Arial" panose="020B0604020202020204" pitchFamily="34" charset="0"/>
                <a:ea typeface="Times New Roman" panose="02020603050405020304" pitchFamily="18" charset="0"/>
                <a:cs typeface="Times New Roman" panose="02020603050405020304" pitchFamily="18" charset="0"/>
              </a:rPr>
              <a:t>15% to 35%).</a:t>
            </a:r>
          </a:p>
          <a:p>
            <a:r>
              <a:rPr lang="en-AU" sz="1600" dirty="0">
                <a:effectLst/>
                <a:latin typeface="Arial" panose="020B0604020202020204" pitchFamily="34" charset="0"/>
                <a:ea typeface="Times New Roman" panose="02020603050405020304" pitchFamily="18" charset="0"/>
                <a:cs typeface="Times New Roman" panose="02020603050405020304" pitchFamily="18" charset="0"/>
              </a:rPr>
              <a:t>Forecast horizon length increases the forecast errors (+ 3.45-6.12 pp). </a:t>
            </a:r>
          </a:p>
          <a:p>
            <a:r>
              <a:rPr lang="en-AU" sz="1600" dirty="0">
                <a:effectLst/>
                <a:latin typeface="Arial" panose="020B0604020202020204" pitchFamily="34" charset="0"/>
                <a:ea typeface="Times New Roman" panose="02020603050405020304" pitchFamily="18" charset="0"/>
                <a:cs typeface="Times New Roman" panose="02020603050405020304" pitchFamily="18" charset="0"/>
              </a:rPr>
              <a:t>PV output forecast errors reduce with time (- 0.64-0.98 pp). </a:t>
            </a:r>
          </a:p>
          <a:p>
            <a:r>
              <a:rPr lang="en-AU" sz="1600" dirty="0">
                <a:effectLst/>
                <a:latin typeface="Arial" panose="020B0604020202020204" pitchFamily="34" charset="0"/>
                <a:ea typeface="Times New Roman" panose="02020603050405020304" pitchFamily="18" charset="0"/>
                <a:cs typeface="Times New Roman" panose="02020603050405020304" pitchFamily="18" charset="0"/>
              </a:rPr>
              <a:t>Data processing techniques reduce forecast errors (- 1.25-1.32 pp). </a:t>
            </a:r>
          </a:p>
          <a:p>
            <a:r>
              <a:rPr lang="en-AU" sz="1600" dirty="0">
                <a:effectLst/>
                <a:latin typeface="Arial" panose="020B0604020202020204" pitchFamily="34" charset="0"/>
                <a:ea typeface="Times New Roman" panose="02020603050405020304" pitchFamily="18" charset="0"/>
                <a:cs typeface="Times New Roman" panose="02020603050405020304" pitchFamily="18" charset="0"/>
              </a:rPr>
              <a:t>Hybrid models are consistently superior to the others and outperform the classical methods by 3.41-3.93 pp. </a:t>
            </a:r>
          </a:p>
          <a:p>
            <a:endParaRPr lang="en-AU" sz="1600" dirty="0"/>
          </a:p>
        </p:txBody>
      </p:sp>
      <p:graphicFrame>
        <p:nvGraphicFramePr>
          <p:cNvPr id="19" name="Table 18">
            <a:extLst>
              <a:ext uri="{FF2B5EF4-FFF2-40B4-BE49-F238E27FC236}">
                <a16:creationId xmlns:a16="http://schemas.microsoft.com/office/drawing/2014/main" id="{E7749892-0F38-4999-8658-26BD04ACA9D7}"/>
              </a:ext>
            </a:extLst>
          </p:cNvPr>
          <p:cNvGraphicFramePr>
            <a:graphicFrameLocks noGrp="1"/>
          </p:cNvGraphicFramePr>
          <p:nvPr>
            <p:extLst>
              <p:ext uri="{D42A27DB-BD31-4B8C-83A1-F6EECF244321}">
                <p14:modId xmlns:p14="http://schemas.microsoft.com/office/powerpoint/2010/main" val="1810195811"/>
              </p:ext>
            </p:extLst>
          </p:nvPr>
        </p:nvGraphicFramePr>
        <p:xfrm>
          <a:off x="6456042" y="2035222"/>
          <a:ext cx="5286575" cy="4778154"/>
        </p:xfrm>
        <a:graphic>
          <a:graphicData uri="http://schemas.openxmlformats.org/drawingml/2006/table">
            <a:tbl>
              <a:tblPr firstRow="1" firstCol="1" bandRow="1"/>
              <a:tblGrid>
                <a:gridCol w="1057315">
                  <a:extLst>
                    <a:ext uri="{9D8B030D-6E8A-4147-A177-3AD203B41FA5}">
                      <a16:colId xmlns:a16="http://schemas.microsoft.com/office/drawing/2014/main" val="1296965939"/>
                    </a:ext>
                  </a:extLst>
                </a:gridCol>
                <a:gridCol w="1057315">
                  <a:extLst>
                    <a:ext uri="{9D8B030D-6E8A-4147-A177-3AD203B41FA5}">
                      <a16:colId xmlns:a16="http://schemas.microsoft.com/office/drawing/2014/main" val="3573222258"/>
                    </a:ext>
                  </a:extLst>
                </a:gridCol>
                <a:gridCol w="1057315">
                  <a:extLst>
                    <a:ext uri="{9D8B030D-6E8A-4147-A177-3AD203B41FA5}">
                      <a16:colId xmlns:a16="http://schemas.microsoft.com/office/drawing/2014/main" val="4244385113"/>
                    </a:ext>
                  </a:extLst>
                </a:gridCol>
                <a:gridCol w="1057315">
                  <a:extLst>
                    <a:ext uri="{9D8B030D-6E8A-4147-A177-3AD203B41FA5}">
                      <a16:colId xmlns:a16="http://schemas.microsoft.com/office/drawing/2014/main" val="1551747255"/>
                    </a:ext>
                  </a:extLst>
                </a:gridCol>
                <a:gridCol w="1057315">
                  <a:extLst>
                    <a:ext uri="{9D8B030D-6E8A-4147-A177-3AD203B41FA5}">
                      <a16:colId xmlns:a16="http://schemas.microsoft.com/office/drawing/2014/main" val="3810744459"/>
                    </a:ext>
                  </a:extLst>
                </a:gridCol>
              </a:tblGrid>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gridSpan="4">
                  <a:txBody>
                    <a:bodyPr/>
                    <a:lstStyle/>
                    <a:p>
                      <a:pPr algn="ctr">
                        <a:lnSpc>
                          <a:spcPct val="120000"/>
                        </a:lnSpc>
                        <a:spcAft>
                          <a:spcPts val="600"/>
                        </a:spcAft>
                      </a:pPr>
                      <a:r>
                        <a:rPr lang="de-DE" sz="700" b="1" i="1" dirty="0">
                          <a:effectLst/>
                          <a:latin typeface="Arial" panose="020B0604020202020204" pitchFamily="34" charset="0"/>
                          <a:ea typeface="Times New Roman" panose="02020603050405020304" pitchFamily="18" charset="0"/>
                          <a:cs typeface="Arial" panose="020B0604020202020204" pitchFamily="34" charset="0"/>
                        </a:rPr>
                        <a:t>Dependent variable: error values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4253358760"/>
                  </a:ext>
                </a:extLst>
              </a:tr>
              <a:tr h="76362">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 </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Whole data base</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20000"/>
                        </a:lnSpc>
                        <a:spcAft>
                          <a:spcPts val="600"/>
                        </a:spcAft>
                      </a:pPr>
                      <a:r>
                        <a:rPr lang="en-AU" sz="700" dirty="0">
                          <a:effectLst/>
                          <a:latin typeface="Arial" panose="020B0604020202020204" pitchFamily="34" charset="0"/>
                          <a:ea typeface="Times New Roman" panose="02020603050405020304" pitchFamily="18" charset="0"/>
                          <a:cs typeface="Arial" panose="020B0604020202020204" pitchFamily="34" charset="0"/>
                        </a:rPr>
                        <a:t>Test sets &gt;= 1 year (long test sets)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75433543"/>
                  </a:ext>
                </a:extLst>
              </a:tr>
              <a:tr h="300083">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All methodologies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All methodologies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(2)</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Classical models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(3)</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600"/>
                        </a:spcAft>
                      </a:pPr>
                      <a:r>
                        <a:rPr lang="en-AU" sz="700" dirty="0">
                          <a:effectLst/>
                          <a:latin typeface="Arial" panose="020B0604020202020204" pitchFamily="34" charset="0"/>
                          <a:ea typeface="Times New Roman" panose="02020603050405020304" pitchFamily="18" charset="0"/>
                          <a:cs typeface="Arial" panose="020B0604020202020204" pitchFamily="34" charset="0"/>
                        </a:rPr>
                        <a:t>State-of-the-art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600"/>
                        </a:spcAft>
                      </a:pPr>
                      <a:r>
                        <a:rPr lang="en-AU" sz="700" dirty="0">
                          <a:effectLst/>
                          <a:latin typeface="Arial" panose="020B0604020202020204" pitchFamily="34" charset="0"/>
                          <a:ea typeface="Times New Roman" panose="02020603050405020304" pitchFamily="18" charset="0"/>
                          <a:cs typeface="Arial" panose="020B0604020202020204" pitchFamily="34" charset="0"/>
                        </a:rPr>
                        <a:t>(4)</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0760635"/>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Test set length (days)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0.008</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0.010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0.026</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0.007</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4984919"/>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2287656"/>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Intra-day</a:t>
                      </a:r>
                      <a:r>
                        <a:rPr lang="de-DE" sz="700" baseline="30000">
                          <a:effectLst/>
                          <a:latin typeface="Arial" panose="020B0604020202020204" pitchFamily="34" charset="0"/>
                          <a:ea typeface="Times New Roman" panose="02020603050405020304" pitchFamily="18" charset="0"/>
                          <a:cs typeface="Arial" panose="020B0604020202020204" pitchFamily="34" charset="0"/>
                        </a:rPr>
                        <a:t>(1)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1.430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3.445</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3.116</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9099860"/>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(0.747)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(0.834)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(0.825)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57078945"/>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Day-ahead</a:t>
                      </a:r>
                      <a:r>
                        <a:rPr lang="de-DE" sz="700" baseline="30000">
                          <a:effectLst/>
                          <a:latin typeface="Arial" panose="020B0604020202020204" pitchFamily="34" charset="0"/>
                          <a:ea typeface="Times New Roman" panose="02020603050405020304" pitchFamily="18" charset="0"/>
                          <a:cs typeface="Arial" panose="020B0604020202020204" pitchFamily="34" charset="0"/>
                        </a:rPr>
                        <a:t>(1)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0.421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6.120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7.720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5.912</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76924444"/>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(0.652)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(0.865)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(2.371)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(0.922)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4414377"/>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Publishing Year</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-0.832</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-0.788</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-0.641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-0.976</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04356998"/>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(0.111)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(0.162)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(0.440)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(0.177)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945642"/>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Complexity</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-0.340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-1.249</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-1.321</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1104405"/>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(0.234)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(1.106)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(0.407)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9088454"/>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Classical</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-1.633</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-0.906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0.784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AU" sz="700" dirty="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49188062"/>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(2.045)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(2.264)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(2.593)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19747387"/>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Ensemble</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1.840</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0.923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rowSpan="2">
                  <a:txBody>
                    <a:bodyPr/>
                    <a:lstStyle/>
                    <a:p>
                      <a:pPr>
                        <a:lnSpc>
                          <a:spcPct val="107000"/>
                        </a:lnSpc>
                      </a:pPr>
                      <a:endParaRPr lang="en-AU" sz="700" dirty="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80262105"/>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(2.608)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(2.132)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vMerge="1">
                  <a:txBody>
                    <a:bodyPr/>
                    <a:lstStyle/>
                    <a:p>
                      <a:endParaRPr lang="en-AU"/>
                    </a:p>
                  </a:txBody>
                  <a:tcPr/>
                </a:tc>
                <a:extLst>
                  <a:ext uri="{0D108BD9-81ED-4DB2-BD59-A6C34878D82A}">
                    <a16:rowId xmlns:a16="http://schemas.microsoft.com/office/drawing/2014/main" val="1756028391"/>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Hybrid</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-3.410</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-3.934</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-4.899</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34563336"/>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(1.629)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(1.667)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(1.547)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98223234"/>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Hybrid-Ensemble</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-1.022</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-0.568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-0.969</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09126590"/>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(3.029)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(2.878)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(2.715)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7593408"/>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ML</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-0.451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1.579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0.308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84536113"/>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(1.571)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(1.729)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dirty="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(1.617)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10573891"/>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Physical</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6.696</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-2.156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-0.385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rowSpan="2">
                  <a:txBody>
                    <a:bodyPr/>
                    <a:lstStyle/>
                    <a:p>
                      <a:pPr>
                        <a:lnSpc>
                          <a:spcPct val="107000"/>
                        </a:lnSpc>
                      </a:pPr>
                      <a:endParaRPr lang="en-AU" sz="700" dirty="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7891871"/>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(3.269)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(2.866)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(3.211)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AU"/>
                    </a:p>
                  </a:txBody>
                  <a:tcPr/>
                </a:tc>
                <a:extLst>
                  <a:ext uri="{0D108BD9-81ED-4DB2-BD59-A6C34878D82A}">
                    <a16:rowId xmlns:a16="http://schemas.microsoft.com/office/drawing/2014/main" val="1081897819"/>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Constant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1,686.488</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1,594.978</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1,284.590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1,976.310</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02658090"/>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(224.071)</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(327.278)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(887.429)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(356.840)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7021142"/>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Observations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1,136</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389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335</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35849380"/>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R</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0.162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0.510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73326004"/>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Adjusted R</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0.153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0.353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0.436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0.355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43957769"/>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Residual Std. Error</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8.991 (df = 1123)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5.792 (df = 376)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6.069 (df = 46)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5.652 (df = 326)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74895721"/>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F Statistic</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18.057</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12; 1123)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18.631</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12; 376)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6.850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7; 46)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23.957</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8; 326)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35663648"/>
                  </a:ext>
                </a:extLst>
              </a:tr>
              <a:tr h="95771">
                <a:tc gridSpan="5">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038922824"/>
                  </a:ext>
                </a:extLst>
              </a:tr>
              <a:tr h="261775">
                <a:tc gridSpan="5">
                  <a:txBody>
                    <a:bodyPr/>
                    <a:lstStyle/>
                    <a:p>
                      <a:pPr algn="just">
                        <a:lnSpc>
                          <a:spcPct val="120000"/>
                        </a:lnSpc>
                        <a:spcAft>
                          <a:spcPts val="600"/>
                        </a:spcAft>
                      </a:pPr>
                      <a:r>
                        <a:rPr lang="en-AU" sz="700" i="1" dirty="0">
                          <a:effectLst/>
                          <a:latin typeface="Arial" panose="020B0604020202020204" pitchFamily="34" charset="0"/>
                          <a:ea typeface="Times New Roman" panose="02020603050405020304" pitchFamily="18" charset="0"/>
                          <a:cs typeface="Arial" panose="020B0604020202020204" pitchFamily="34" charset="0"/>
                        </a:rPr>
                        <a:t>Note:</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 (1) </a:t>
                      </a:r>
                      <a:r>
                        <a:rPr lang="en-AU" sz="700" dirty="0">
                          <a:effectLst/>
                          <a:latin typeface="Arial" panose="020B0604020202020204" pitchFamily="34" charset="0"/>
                          <a:ea typeface="Times New Roman" panose="02020603050405020304" pitchFamily="18" charset="0"/>
                          <a:cs typeface="Arial" panose="020B0604020202020204" pitchFamily="34" charset="0"/>
                        </a:rPr>
                        <a:t>Dummies of forecast horizon, baseline: intra-hour horizon</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20000"/>
                        </a:lnSpc>
                        <a:spcAft>
                          <a:spcPts val="600"/>
                        </a:spcAft>
                      </a:pP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(2) </a:t>
                      </a:r>
                      <a:r>
                        <a:rPr lang="en-AU" sz="700" dirty="0">
                          <a:effectLst/>
                          <a:latin typeface="Arial" panose="020B0604020202020204" pitchFamily="34" charset="0"/>
                          <a:ea typeface="Times New Roman" panose="02020603050405020304" pitchFamily="18" charset="0"/>
                          <a:cs typeface="Arial" panose="020B0604020202020204" pitchFamily="34" charset="0"/>
                        </a:rPr>
                        <a:t>Dummies of methodology, baselines: column (1-3): Advanced classical models, column (4): Ensemble models                                                                                                                                                                                 </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a:t>
                      </a:r>
                      <a:r>
                        <a:rPr lang="en-AU" sz="700" dirty="0">
                          <a:effectLst/>
                          <a:latin typeface="Arial" panose="020B0604020202020204" pitchFamily="34" charset="0"/>
                          <a:ea typeface="Times New Roman" panose="02020603050405020304" pitchFamily="18" charset="0"/>
                          <a:cs typeface="Arial" panose="020B0604020202020204" pitchFamily="34" charset="0"/>
                        </a:rPr>
                        <a:t>p&lt;0.1; </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a:t>
                      </a:r>
                      <a:r>
                        <a:rPr lang="en-AU" sz="700" dirty="0">
                          <a:effectLst/>
                          <a:latin typeface="Arial" panose="020B0604020202020204" pitchFamily="34" charset="0"/>
                          <a:ea typeface="Times New Roman" panose="02020603050405020304" pitchFamily="18" charset="0"/>
                          <a:cs typeface="Arial" panose="020B0604020202020204" pitchFamily="34" charset="0"/>
                        </a:rPr>
                        <a:t>p&lt;0.05; </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a:t>
                      </a:r>
                      <a:r>
                        <a:rPr lang="en-AU" sz="700" dirty="0">
                          <a:effectLst/>
                          <a:latin typeface="Arial" panose="020B0604020202020204" pitchFamily="34" charset="0"/>
                          <a:ea typeface="Times New Roman" panose="02020603050405020304" pitchFamily="18" charset="0"/>
                          <a:cs typeface="Arial" panose="020B0604020202020204" pitchFamily="34" charset="0"/>
                        </a:rPr>
                        <a:t>p&lt;0.01</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33371410"/>
                  </a:ext>
                </a:extLst>
              </a:tr>
            </a:tbl>
          </a:graphicData>
        </a:graphic>
      </p:graphicFrame>
      <p:sp>
        <p:nvSpPr>
          <p:cNvPr id="4" name="TextBox 3">
            <a:extLst>
              <a:ext uri="{FF2B5EF4-FFF2-40B4-BE49-F238E27FC236}">
                <a16:creationId xmlns:a16="http://schemas.microsoft.com/office/drawing/2014/main" id="{C3AFF685-0B92-4188-84B8-3B8FE491272A}"/>
              </a:ext>
            </a:extLst>
          </p:cNvPr>
          <p:cNvSpPr txBox="1"/>
          <p:nvPr/>
        </p:nvSpPr>
        <p:spPr>
          <a:xfrm>
            <a:off x="6240016" y="1556792"/>
            <a:ext cx="5808645" cy="338554"/>
          </a:xfrm>
          <a:prstGeom prst="rect">
            <a:avLst/>
          </a:prstGeom>
          <a:noFill/>
        </p:spPr>
        <p:txBody>
          <a:bodyPr wrap="square" rtlCol="0">
            <a:spAutoFit/>
          </a:bodyPr>
          <a:lstStyle/>
          <a:p>
            <a:pPr algn="ctr"/>
            <a:r>
              <a:rPr lang="en-AU" sz="1600" b="1" i="1" dirty="0">
                <a:effectLst/>
                <a:latin typeface="Arial" panose="020B0604020202020204" pitchFamily="34" charset="0"/>
                <a:ea typeface="Times New Roman" panose="02020603050405020304" pitchFamily="18" charset="0"/>
                <a:cs typeface="Times New Roman" panose="02020603050405020304" pitchFamily="18" charset="0"/>
              </a:rPr>
              <a:t>Factors influencing the accuracy of PV output forecasts</a:t>
            </a:r>
          </a:p>
        </p:txBody>
      </p:sp>
    </p:spTree>
    <p:extLst>
      <p:ext uri="{BB962C8B-B14F-4D97-AF65-F5344CB8AC3E}">
        <p14:creationId xmlns:p14="http://schemas.microsoft.com/office/powerpoint/2010/main" val="2155618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A0F04-F5D2-4123-8FD6-675F534908E7}"/>
              </a:ext>
            </a:extLst>
          </p:cNvPr>
          <p:cNvSpPr>
            <a:spLocks noGrp="1"/>
          </p:cNvSpPr>
          <p:nvPr>
            <p:ph type="sldNum" sz="quarter" idx="11"/>
          </p:nvPr>
        </p:nvSpPr>
        <p:spPr/>
        <p:txBody>
          <a:bodyPr/>
          <a:lstStyle/>
          <a:p>
            <a:pPr>
              <a:defRPr/>
            </a:pPr>
            <a:fld id="{B18976B8-2A05-49B2-9B80-497C22EEE2EA}" type="slidenum">
              <a:rPr lang="de-DE" smtClean="0"/>
              <a:pPr>
                <a:defRPr/>
              </a:pPr>
              <a:t>8</a:t>
            </a:fld>
            <a:endParaRPr lang="de-DE" dirty="0"/>
          </a:p>
        </p:txBody>
      </p:sp>
      <p:sp>
        <p:nvSpPr>
          <p:cNvPr id="3" name="Title 2">
            <a:extLst>
              <a:ext uri="{FF2B5EF4-FFF2-40B4-BE49-F238E27FC236}">
                <a16:creationId xmlns:a16="http://schemas.microsoft.com/office/drawing/2014/main" id="{E6244D91-8F39-48EE-9A3A-52EBD8CB7137}"/>
              </a:ext>
            </a:extLst>
          </p:cNvPr>
          <p:cNvSpPr>
            <a:spLocks noGrp="1"/>
          </p:cNvSpPr>
          <p:nvPr>
            <p:ph type="title"/>
          </p:nvPr>
        </p:nvSpPr>
        <p:spPr/>
        <p:txBody>
          <a:bodyPr>
            <a:normAutofit/>
          </a:bodyPr>
          <a:lstStyle/>
          <a:p>
            <a:r>
              <a:rPr lang="de-DE" dirty="0"/>
              <a:t>Results and Discussion – What factors drive the forecast accuracy? (2)</a:t>
            </a:r>
            <a:endParaRPr lang="en-AU" dirty="0"/>
          </a:p>
        </p:txBody>
      </p:sp>
      <p:sp>
        <p:nvSpPr>
          <p:cNvPr id="5" name="Footer Placeholder 4">
            <a:extLst>
              <a:ext uri="{FF2B5EF4-FFF2-40B4-BE49-F238E27FC236}">
                <a16:creationId xmlns:a16="http://schemas.microsoft.com/office/drawing/2014/main" id="{602AB768-8447-4348-BD23-8D07C129F2EE}"/>
              </a:ext>
            </a:extLst>
          </p:cNvPr>
          <p:cNvSpPr>
            <a:spLocks noGrp="1"/>
          </p:cNvSpPr>
          <p:nvPr>
            <p:ph type="ftr" sz="quarter" idx="10"/>
          </p:nvPr>
        </p:nvSpPr>
        <p:spPr/>
        <p:txBody>
          <a:bodyPr/>
          <a:lstStyle/>
          <a:p>
            <a:pPr>
              <a:defRPr/>
            </a:pPr>
            <a:r>
              <a:rPr lang="en-US"/>
              <a:t>BTU Cottbus-Senftenberg</a:t>
            </a:r>
            <a:r>
              <a:rPr lang="en-DE"/>
              <a:t> </a:t>
            </a:r>
            <a:r>
              <a:rPr lang="en-US"/>
              <a:t>–</a:t>
            </a:r>
            <a:r>
              <a:rPr lang="en-DE"/>
              <a:t> </a:t>
            </a:r>
            <a:r>
              <a:rPr lang="en-US"/>
              <a:t>Chair of Energy Economics</a:t>
            </a:r>
            <a:endParaRPr lang="de-DE" dirty="0"/>
          </a:p>
        </p:txBody>
      </p:sp>
      <p:sp>
        <p:nvSpPr>
          <p:cNvPr id="12" name="TextBox 11">
            <a:extLst>
              <a:ext uri="{FF2B5EF4-FFF2-40B4-BE49-F238E27FC236}">
                <a16:creationId xmlns:a16="http://schemas.microsoft.com/office/drawing/2014/main" id="{706DCBD4-A17F-4B7E-904A-00B81B9335C8}"/>
              </a:ext>
            </a:extLst>
          </p:cNvPr>
          <p:cNvSpPr txBox="1"/>
          <p:nvPr/>
        </p:nvSpPr>
        <p:spPr>
          <a:xfrm>
            <a:off x="6312024" y="5301208"/>
            <a:ext cx="4680520" cy="369332"/>
          </a:xfrm>
          <a:prstGeom prst="rect">
            <a:avLst/>
          </a:prstGeom>
          <a:noFill/>
        </p:spPr>
        <p:txBody>
          <a:bodyPr wrap="square" rtlCol="0">
            <a:spAutoFit/>
          </a:bodyPr>
          <a:lstStyle/>
          <a:p>
            <a:pPr algn="ctr"/>
            <a:r>
              <a:rPr lang="de-DE" dirty="0">
                <a:solidFill>
                  <a:schemeClr val="bg1"/>
                </a:solidFill>
              </a:rPr>
              <a:t>Demand System</a:t>
            </a:r>
            <a:endParaRPr lang="en-AU" dirty="0">
              <a:solidFill>
                <a:schemeClr val="bg1"/>
              </a:solidFill>
            </a:endParaRPr>
          </a:p>
        </p:txBody>
      </p:sp>
      <p:sp>
        <p:nvSpPr>
          <p:cNvPr id="13" name="TextBox 12">
            <a:extLst>
              <a:ext uri="{FF2B5EF4-FFF2-40B4-BE49-F238E27FC236}">
                <a16:creationId xmlns:a16="http://schemas.microsoft.com/office/drawing/2014/main" id="{A991BC78-8044-4217-A44B-DD4DE164D3FD}"/>
              </a:ext>
            </a:extLst>
          </p:cNvPr>
          <p:cNvSpPr txBox="1"/>
          <p:nvPr/>
        </p:nvSpPr>
        <p:spPr>
          <a:xfrm>
            <a:off x="6240016" y="3646765"/>
            <a:ext cx="4824536" cy="646331"/>
          </a:xfrm>
          <a:prstGeom prst="rect">
            <a:avLst/>
          </a:prstGeom>
          <a:noFill/>
        </p:spPr>
        <p:txBody>
          <a:bodyPr wrap="square" rtlCol="0">
            <a:spAutoFit/>
          </a:bodyPr>
          <a:lstStyle/>
          <a:p>
            <a:pPr algn="ctr"/>
            <a:r>
              <a:rPr lang="de-DE" dirty="0">
                <a:solidFill>
                  <a:schemeClr val="bg1"/>
                </a:solidFill>
              </a:rPr>
              <a:t>Simulating the change in the mobility demand for each scenario of the road toll</a:t>
            </a:r>
            <a:endParaRPr lang="en-AU" dirty="0">
              <a:solidFill>
                <a:schemeClr val="bg1"/>
              </a:solidFill>
            </a:endParaRPr>
          </a:p>
        </p:txBody>
      </p:sp>
      <p:sp>
        <p:nvSpPr>
          <p:cNvPr id="17" name="TextBox 16">
            <a:extLst>
              <a:ext uri="{FF2B5EF4-FFF2-40B4-BE49-F238E27FC236}">
                <a16:creationId xmlns:a16="http://schemas.microsoft.com/office/drawing/2014/main" id="{D2E0847E-7C30-4510-86EE-54461344A2D0}"/>
              </a:ext>
            </a:extLst>
          </p:cNvPr>
          <p:cNvSpPr txBox="1"/>
          <p:nvPr/>
        </p:nvSpPr>
        <p:spPr>
          <a:xfrm>
            <a:off x="6271429" y="2023259"/>
            <a:ext cx="4680520" cy="369332"/>
          </a:xfrm>
          <a:prstGeom prst="rect">
            <a:avLst/>
          </a:prstGeom>
          <a:noFill/>
        </p:spPr>
        <p:txBody>
          <a:bodyPr wrap="square" rtlCol="0">
            <a:spAutoFit/>
          </a:bodyPr>
          <a:lstStyle/>
          <a:p>
            <a:pPr algn="ctr"/>
            <a:r>
              <a:rPr lang="en-GB" dirty="0">
                <a:solidFill>
                  <a:schemeClr val="bg1"/>
                </a:solidFill>
              </a:rPr>
              <a:t>Deriving the outcomes of interest</a:t>
            </a:r>
          </a:p>
        </p:txBody>
      </p:sp>
      <p:sp>
        <p:nvSpPr>
          <p:cNvPr id="16" name="Content Placeholder 15">
            <a:extLst>
              <a:ext uri="{FF2B5EF4-FFF2-40B4-BE49-F238E27FC236}">
                <a16:creationId xmlns:a16="http://schemas.microsoft.com/office/drawing/2014/main" id="{2986BA74-9787-4A13-93F6-B872964CA1C6}"/>
              </a:ext>
            </a:extLst>
          </p:cNvPr>
          <p:cNvSpPr>
            <a:spLocks noGrp="1"/>
          </p:cNvSpPr>
          <p:nvPr>
            <p:ph idx="1"/>
          </p:nvPr>
        </p:nvSpPr>
        <p:spPr>
          <a:xfrm>
            <a:off x="527381" y="2023258"/>
            <a:ext cx="5712635" cy="3959483"/>
          </a:xfrm>
        </p:spPr>
        <p:txBody>
          <a:bodyPr/>
          <a:lstStyle/>
          <a:p>
            <a:pPr algn="just"/>
            <a:r>
              <a:rPr lang="en-AU" sz="1800" dirty="0">
                <a:effectLst/>
                <a:latin typeface="Arial" panose="020B0604020202020204" pitchFamily="34" charset="0"/>
                <a:ea typeface="Times New Roman" panose="02020603050405020304" pitchFamily="18" charset="0"/>
                <a:cs typeface="Times New Roman" panose="02020603050405020304" pitchFamily="18" charset="0"/>
              </a:rPr>
              <a:t>Compared with the classical methods, the state-of-the-art methods perform more robustly to the change in test set lengths and forecast horizon.</a:t>
            </a:r>
          </a:p>
          <a:p>
            <a:pPr algn="just"/>
            <a:r>
              <a:rPr lang="en-AU" sz="1800" dirty="0">
                <a:effectLst/>
                <a:latin typeface="Arial" panose="020B0604020202020204" pitchFamily="34" charset="0"/>
                <a:ea typeface="Times New Roman" panose="02020603050405020304" pitchFamily="18" charset="0"/>
                <a:cs typeface="Times New Roman" panose="02020603050405020304" pitchFamily="18" charset="0"/>
              </a:rPr>
              <a:t>The overall progress is also more significant for the state-of-the-art methods. </a:t>
            </a:r>
          </a:p>
          <a:p>
            <a:pPr algn="just"/>
            <a:r>
              <a:rPr lang="en-AU" sz="1800" dirty="0">
                <a:effectLst/>
                <a:latin typeface="Arial" panose="020B0604020202020204" pitchFamily="34" charset="0"/>
                <a:ea typeface="Times New Roman" panose="02020603050405020304" pitchFamily="18" charset="0"/>
                <a:cs typeface="Times New Roman" panose="02020603050405020304" pitchFamily="18" charset="0"/>
              </a:rPr>
              <a:t>The effect of data processing techniques is also stronger for state-of-the-art methods, signalling the further improvement that can be made in the long run by this group of methodologies.</a:t>
            </a:r>
          </a:p>
          <a:p>
            <a:pPr algn="just"/>
            <a:endParaRPr lang="en-AU"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9" name="Table 18">
            <a:extLst>
              <a:ext uri="{FF2B5EF4-FFF2-40B4-BE49-F238E27FC236}">
                <a16:creationId xmlns:a16="http://schemas.microsoft.com/office/drawing/2014/main" id="{E7749892-0F38-4999-8658-26BD04ACA9D7}"/>
              </a:ext>
            </a:extLst>
          </p:cNvPr>
          <p:cNvGraphicFramePr>
            <a:graphicFrameLocks noGrp="1"/>
          </p:cNvGraphicFramePr>
          <p:nvPr>
            <p:extLst>
              <p:ext uri="{D42A27DB-BD31-4B8C-83A1-F6EECF244321}">
                <p14:modId xmlns:p14="http://schemas.microsoft.com/office/powerpoint/2010/main" val="1697884635"/>
              </p:ext>
            </p:extLst>
          </p:nvPr>
        </p:nvGraphicFramePr>
        <p:xfrm>
          <a:off x="6456042" y="2035222"/>
          <a:ext cx="5286575" cy="4778154"/>
        </p:xfrm>
        <a:graphic>
          <a:graphicData uri="http://schemas.openxmlformats.org/drawingml/2006/table">
            <a:tbl>
              <a:tblPr firstRow="1" firstCol="1" bandRow="1"/>
              <a:tblGrid>
                <a:gridCol w="1057315">
                  <a:extLst>
                    <a:ext uri="{9D8B030D-6E8A-4147-A177-3AD203B41FA5}">
                      <a16:colId xmlns:a16="http://schemas.microsoft.com/office/drawing/2014/main" val="1296965939"/>
                    </a:ext>
                  </a:extLst>
                </a:gridCol>
                <a:gridCol w="1057315">
                  <a:extLst>
                    <a:ext uri="{9D8B030D-6E8A-4147-A177-3AD203B41FA5}">
                      <a16:colId xmlns:a16="http://schemas.microsoft.com/office/drawing/2014/main" val="3573222258"/>
                    </a:ext>
                  </a:extLst>
                </a:gridCol>
                <a:gridCol w="1057315">
                  <a:extLst>
                    <a:ext uri="{9D8B030D-6E8A-4147-A177-3AD203B41FA5}">
                      <a16:colId xmlns:a16="http://schemas.microsoft.com/office/drawing/2014/main" val="4244385113"/>
                    </a:ext>
                  </a:extLst>
                </a:gridCol>
                <a:gridCol w="1057315">
                  <a:extLst>
                    <a:ext uri="{9D8B030D-6E8A-4147-A177-3AD203B41FA5}">
                      <a16:colId xmlns:a16="http://schemas.microsoft.com/office/drawing/2014/main" val="1551747255"/>
                    </a:ext>
                  </a:extLst>
                </a:gridCol>
                <a:gridCol w="1057315">
                  <a:extLst>
                    <a:ext uri="{9D8B030D-6E8A-4147-A177-3AD203B41FA5}">
                      <a16:colId xmlns:a16="http://schemas.microsoft.com/office/drawing/2014/main" val="3810744459"/>
                    </a:ext>
                  </a:extLst>
                </a:gridCol>
              </a:tblGrid>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gridSpan="4">
                  <a:txBody>
                    <a:bodyPr/>
                    <a:lstStyle/>
                    <a:p>
                      <a:pPr algn="ctr">
                        <a:lnSpc>
                          <a:spcPct val="120000"/>
                        </a:lnSpc>
                        <a:spcAft>
                          <a:spcPts val="600"/>
                        </a:spcAft>
                      </a:pPr>
                      <a:r>
                        <a:rPr lang="de-DE" sz="700" b="1" i="1" dirty="0">
                          <a:effectLst/>
                          <a:latin typeface="Arial" panose="020B0604020202020204" pitchFamily="34" charset="0"/>
                          <a:ea typeface="Times New Roman" panose="02020603050405020304" pitchFamily="18" charset="0"/>
                          <a:cs typeface="Arial" panose="020B0604020202020204" pitchFamily="34" charset="0"/>
                        </a:rPr>
                        <a:t>Dependent variable: error values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4253358760"/>
                  </a:ext>
                </a:extLst>
              </a:tr>
              <a:tr h="76362">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 </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Whole data base</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20000"/>
                        </a:lnSpc>
                        <a:spcAft>
                          <a:spcPts val="600"/>
                        </a:spcAft>
                      </a:pPr>
                      <a:r>
                        <a:rPr lang="en-AU" sz="700" dirty="0">
                          <a:effectLst/>
                          <a:latin typeface="Arial" panose="020B0604020202020204" pitchFamily="34" charset="0"/>
                          <a:ea typeface="Times New Roman" panose="02020603050405020304" pitchFamily="18" charset="0"/>
                          <a:cs typeface="Arial" panose="020B0604020202020204" pitchFamily="34" charset="0"/>
                        </a:rPr>
                        <a:t>Test sets &gt;= 1 year (long test sets)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75433543"/>
                  </a:ext>
                </a:extLst>
              </a:tr>
              <a:tr h="300083">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All methodologies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All methodologies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(2)</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Classical models</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(3)</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600"/>
                        </a:spcAft>
                      </a:pPr>
                      <a:r>
                        <a:rPr lang="en-AU" sz="700" dirty="0">
                          <a:effectLst/>
                          <a:latin typeface="Arial" panose="020B0604020202020204" pitchFamily="34" charset="0"/>
                          <a:ea typeface="Times New Roman" panose="02020603050405020304" pitchFamily="18" charset="0"/>
                          <a:cs typeface="Arial" panose="020B0604020202020204" pitchFamily="34" charset="0"/>
                        </a:rPr>
                        <a:t>State-of-the-art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00000"/>
                        </a:lnSpc>
                        <a:spcAft>
                          <a:spcPts val="600"/>
                        </a:spcAft>
                      </a:pPr>
                      <a:r>
                        <a:rPr lang="en-AU" sz="700" dirty="0">
                          <a:effectLst/>
                          <a:latin typeface="Arial" panose="020B0604020202020204" pitchFamily="34" charset="0"/>
                          <a:ea typeface="Times New Roman" panose="02020603050405020304" pitchFamily="18" charset="0"/>
                          <a:cs typeface="Arial" panose="020B0604020202020204" pitchFamily="34" charset="0"/>
                        </a:rPr>
                        <a:t>(4)</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0760635"/>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Test set length (days)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0.008</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0.010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0.026</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0.007</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4984919"/>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(0.002)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2287656"/>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Intra-day</a:t>
                      </a:r>
                      <a:r>
                        <a:rPr lang="de-DE" sz="700" baseline="30000">
                          <a:effectLst/>
                          <a:latin typeface="Arial" panose="020B0604020202020204" pitchFamily="34" charset="0"/>
                          <a:ea typeface="Times New Roman" panose="02020603050405020304" pitchFamily="18" charset="0"/>
                          <a:cs typeface="Arial" panose="020B0604020202020204" pitchFamily="34" charset="0"/>
                        </a:rPr>
                        <a:t>(1)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1.430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3.445</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3.116</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9099860"/>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(0.747)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(0.834)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(0.825)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57078945"/>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Day-ahead</a:t>
                      </a:r>
                      <a:r>
                        <a:rPr lang="de-DE" sz="700" baseline="30000">
                          <a:effectLst/>
                          <a:latin typeface="Arial" panose="020B0604020202020204" pitchFamily="34" charset="0"/>
                          <a:ea typeface="Times New Roman" panose="02020603050405020304" pitchFamily="18" charset="0"/>
                          <a:cs typeface="Arial" panose="020B0604020202020204" pitchFamily="34" charset="0"/>
                        </a:rPr>
                        <a:t>(1)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0.421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6.120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7.720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5.912</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76924444"/>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(0.652)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(0.865)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(2.371)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(0.922)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4414377"/>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Publishing Year</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-0.832</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-0.788</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-0.641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-0.976</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04356998"/>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(0.111)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(0.162)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(0.440)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(0.177)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945642"/>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Complexity</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-0.340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-1.249</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-1.321</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1104405"/>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(0.234)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(1.106)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(0.407)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9088454"/>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Classical</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-1.633</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-0.906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0.784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n-AU" sz="700" dirty="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49188062"/>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(2.045)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(2.264)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(2.593)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19747387"/>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Ensemble</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1.840</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0.923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rowSpan="2">
                  <a:txBody>
                    <a:bodyPr/>
                    <a:lstStyle/>
                    <a:p>
                      <a:pPr>
                        <a:lnSpc>
                          <a:spcPct val="107000"/>
                        </a:lnSpc>
                      </a:pPr>
                      <a:endParaRPr lang="en-AU" sz="700" dirty="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80262105"/>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(2.608)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(2.132)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vMerge="1">
                  <a:txBody>
                    <a:bodyPr/>
                    <a:lstStyle/>
                    <a:p>
                      <a:endParaRPr lang="en-AU"/>
                    </a:p>
                  </a:txBody>
                  <a:tcPr/>
                </a:tc>
                <a:extLst>
                  <a:ext uri="{0D108BD9-81ED-4DB2-BD59-A6C34878D82A}">
                    <a16:rowId xmlns:a16="http://schemas.microsoft.com/office/drawing/2014/main" val="1756028391"/>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Hybrid</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-3.410</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-3.934</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-4.899</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34563336"/>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(1.629)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(1.667)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(1.547)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98223234"/>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Hybrid-Ensemble</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-1.022</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-0.568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-0.969</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09126590"/>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(3.029)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(2.878)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(2.715)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7593408"/>
                  </a:ext>
                </a:extLst>
              </a:tr>
              <a:tr h="95771">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ML</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-0.451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1.579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0.308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84536113"/>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(1.571)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(1.729)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(1.617)</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10573891"/>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Physical</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6.696</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-2.156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-0.385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rowSpan="2">
                  <a:txBody>
                    <a:bodyPr/>
                    <a:lstStyle/>
                    <a:p>
                      <a:pPr>
                        <a:lnSpc>
                          <a:spcPct val="107000"/>
                        </a:lnSpc>
                      </a:pPr>
                      <a:endParaRPr lang="en-AU" sz="700" dirty="0">
                        <a:effectLst/>
                        <a:latin typeface="Calibri" panose="020F0502020204030204" pitchFamily="34"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7891871"/>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(3.269)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(2.866)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(3.211)</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vMerge="1">
                  <a:txBody>
                    <a:bodyPr/>
                    <a:lstStyle/>
                    <a:p>
                      <a:endParaRPr lang="en-AU"/>
                    </a:p>
                  </a:txBody>
                  <a:tcPr/>
                </a:tc>
                <a:extLst>
                  <a:ext uri="{0D108BD9-81ED-4DB2-BD59-A6C34878D82A}">
                    <a16:rowId xmlns:a16="http://schemas.microsoft.com/office/drawing/2014/main" val="1081897819"/>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Constant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1,686.488</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1,594.978</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1,284.590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1,976.310</a:t>
                      </a:r>
                      <a:r>
                        <a:rPr lang="de-DE" sz="700" baseline="30000" dirty="0">
                          <a:effectLst/>
                          <a:latin typeface="Arial" panose="020B0604020202020204" pitchFamily="34" charset="0"/>
                          <a:ea typeface="Times New Roman" panose="02020603050405020304" pitchFamily="18" charset="0"/>
                          <a:cs typeface="Arial" panose="020B0604020202020204" pitchFamily="34" charset="0"/>
                        </a:rPr>
                        <a:t>***</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02658090"/>
                  </a:ext>
                </a:extLst>
              </a:tr>
              <a:tr h="95771">
                <a:tc>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(224.071)</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(327.278)</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(887.429)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(356.840)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7021142"/>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Observations</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1,136</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389</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54</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6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335</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35849380"/>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R</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0.162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0.510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0.370</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73326004"/>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Adjusted R</a:t>
                      </a:r>
                      <a:r>
                        <a:rPr lang="de-DE" sz="700" baseline="30000">
                          <a:effectLst/>
                          <a:latin typeface="Arial" panose="020B0604020202020204" pitchFamily="34" charset="0"/>
                          <a:ea typeface="Times New Roman" panose="02020603050405020304" pitchFamily="18" charset="0"/>
                          <a:cs typeface="Arial" panose="020B0604020202020204" pitchFamily="34" charset="0"/>
                        </a:rPr>
                        <a:t>2</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0.153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0.353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0.436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0.355</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43957769"/>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Residual Std. Error</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8.991 (df = 1123)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5.792 (df = 376)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6.069 (df = 46)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5.652 (df = 326)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74895721"/>
                  </a:ext>
                </a:extLst>
              </a:tr>
              <a:tr h="76362">
                <a:tc>
                  <a:txBody>
                    <a:bodyPr/>
                    <a:lstStyle/>
                    <a:p>
                      <a:pPr algn="l">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F Statistic</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18.057</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12; 1123)</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18.631</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12; 376)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6.850</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7; 46)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a:noFill/>
                    </a:lnR>
                    <a:lnT>
                      <a:noFill/>
                    </a:lnT>
                    <a:lnB>
                      <a:noFill/>
                    </a:lnB>
                  </a:tcPr>
                </a:tc>
                <a:tc>
                  <a:txBody>
                    <a:bodyPr/>
                    <a:lstStyle/>
                    <a:p>
                      <a:pPr algn="ctr">
                        <a:lnSpc>
                          <a:spcPct val="120000"/>
                        </a:lnSpc>
                        <a:spcAft>
                          <a:spcPts val="600"/>
                        </a:spcAft>
                      </a:pPr>
                      <a:r>
                        <a:rPr lang="de-DE" sz="700">
                          <a:effectLst/>
                          <a:latin typeface="Arial" panose="020B0604020202020204" pitchFamily="34" charset="0"/>
                          <a:ea typeface="Times New Roman" panose="02020603050405020304" pitchFamily="18" charset="0"/>
                          <a:cs typeface="Arial" panose="020B0604020202020204" pitchFamily="34" charset="0"/>
                        </a:rPr>
                        <a:t>23.957</a:t>
                      </a:r>
                      <a:r>
                        <a:rPr lang="de-DE" sz="700" baseline="30000">
                          <a:effectLst/>
                          <a:latin typeface="Arial" panose="020B0604020202020204" pitchFamily="34" charset="0"/>
                          <a:ea typeface="Times New Roman" panose="02020603050405020304" pitchFamily="18" charset="0"/>
                          <a:cs typeface="Arial" panose="020B0604020202020204" pitchFamily="34" charset="0"/>
                        </a:rPr>
                        <a:t>***</a:t>
                      </a:r>
                      <a:r>
                        <a:rPr lang="de-DE" sz="700">
                          <a:effectLst/>
                          <a:latin typeface="Arial" panose="020B0604020202020204" pitchFamily="34" charset="0"/>
                          <a:ea typeface="Times New Roman" panose="02020603050405020304" pitchFamily="18" charset="0"/>
                          <a:cs typeface="Arial" panose="020B0604020202020204" pitchFamily="34" charset="0"/>
                        </a:rPr>
                        <a:t> (df = 8; 326)</a:t>
                      </a:r>
                      <a:endParaRPr lang="en-AU" sz="70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35663648"/>
                  </a:ext>
                </a:extLst>
              </a:tr>
              <a:tr h="95771">
                <a:tc gridSpan="5">
                  <a:txBody>
                    <a:bodyPr/>
                    <a:lstStyle/>
                    <a:p>
                      <a:pPr>
                        <a:lnSpc>
                          <a:spcPct val="107000"/>
                        </a:lnSpc>
                      </a:pPr>
                      <a:endParaRPr lang="en-AU" sz="700">
                        <a:effectLst/>
                        <a:latin typeface="Calibri" panose="020F0502020204030204" pitchFamily="34"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038922824"/>
                  </a:ext>
                </a:extLst>
              </a:tr>
              <a:tr h="261775">
                <a:tc gridSpan="5">
                  <a:txBody>
                    <a:bodyPr/>
                    <a:lstStyle/>
                    <a:p>
                      <a:pPr algn="just">
                        <a:lnSpc>
                          <a:spcPct val="120000"/>
                        </a:lnSpc>
                        <a:spcAft>
                          <a:spcPts val="600"/>
                        </a:spcAft>
                      </a:pPr>
                      <a:r>
                        <a:rPr lang="en-AU" sz="700" i="1" dirty="0">
                          <a:effectLst/>
                          <a:latin typeface="Arial" panose="020B0604020202020204" pitchFamily="34" charset="0"/>
                          <a:ea typeface="Times New Roman" panose="02020603050405020304" pitchFamily="18" charset="0"/>
                          <a:cs typeface="Arial" panose="020B0604020202020204" pitchFamily="34" charset="0"/>
                        </a:rPr>
                        <a:t>Note:</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 (1) </a:t>
                      </a:r>
                      <a:r>
                        <a:rPr lang="en-AU" sz="700" dirty="0">
                          <a:effectLst/>
                          <a:latin typeface="Arial" panose="020B0604020202020204" pitchFamily="34" charset="0"/>
                          <a:ea typeface="Times New Roman" panose="02020603050405020304" pitchFamily="18" charset="0"/>
                          <a:cs typeface="Arial" panose="020B0604020202020204" pitchFamily="34" charset="0"/>
                        </a:rPr>
                        <a:t>Dummies of forecast horizon, baseline: intra-hour horizon</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p>
                      <a:pPr algn="l">
                        <a:lnSpc>
                          <a:spcPct val="120000"/>
                        </a:lnSpc>
                        <a:spcAft>
                          <a:spcPts val="600"/>
                        </a:spcAft>
                      </a:pP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(2) </a:t>
                      </a:r>
                      <a:r>
                        <a:rPr lang="en-AU" sz="700" dirty="0">
                          <a:effectLst/>
                          <a:latin typeface="Arial" panose="020B0604020202020204" pitchFamily="34" charset="0"/>
                          <a:ea typeface="Times New Roman" panose="02020603050405020304" pitchFamily="18" charset="0"/>
                          <a:cs typeface="Arial" panose="020B0604020202020204" pitchFamily="34" charset="0"/>
                        </a:rPr>
                        <a:t>Dummies of methodology, baselines: column (1-3): Advanced classical models, column (4): Ensemble models                                                                                                                                                                                 </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a:t>
                      </a:r>
                      <a:r>
                        <a:rPr lang="en-AU" sz="700" dirty="0">
                          <a:effectLst/>
                          <a:latin typeface="Arial" panose="020B0604020202020204" pitchFamily="34" charset="0"/>
                          <a:ea typeface="Times New Roman" panose="02020603050405020304" pitchFamily="18" charset="0"/>
                          <a:cs typeface="Arial" panose="020B0604020202020204" pitchFamily="34" charset="0"/>
                        </a:rPr>
                        <a:t>p&lt;0.1; </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a:t>
                      </a:r>
                      <a:r>
                        <a:rPr lang="en-AU" sz="700" dirty="0">
                          <a:effectLst/>
                          <a:latin typeface="Arial" panose="020B0604020202020204" pitchFamily="34" charset="0"/>
                          <a:ea typeface="Times New Roman" panose="02020603050405020304" pitchFamily="18" charset="0"/>
                          <a:cs typeface="Arial" panose="020B0604020202020204" pitchFamily="34" charset="0"/>
                        </a:rPr>
                        <a:t>p&lt;0.05; </a:t>
                      </a:r>
                      <a:r>
                        <a:rPr lang="en-AU" sz="700" baseline="30000" dirty="0">
                          <a:effectLst/>
                          <a:latin typeface="Arial" panose="020B0604020202020204" pitchFamily="34" charset="0"/>
                          <a:ea typeface="Times New Roman" panose="02020603050405020304" pitchFamily="18" charset="0"/>
                          <a:cs typeface="Arial" panose="020B0604020202020204" pitchFamily="34" charset="0"/>
                        </a:rPr>
                        <a:t>***</a:t>
                      </a:r>
                      <a:r>
                        <a:rPr lang="en-AU" sz="700" dirty="0">
                          <a:effectLst/>
                          <a:latin typeface="Arial" panose="020B0604020202020204" pitchFamily="34" charset="0"/>
                          <a:ea typeface="Times New Roman" panose="02020603050405020304" pitchFamily="18" charset="0"/>
                          <a:cs typeface="Arial" panose="020B0604020202020204" pitchFamily="34" charset="0"/>
                        </a:rPr>
                        <a:t>p&lt;0.01</a:t>
                      </a:r>
                      <a:endParaRPr lang="en-AU" sz="7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789" marR="4789" marT="4789" marB="478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33371410"/>
                  </a:ext>
                </a:extLst>
              </a:tr>
            </a:tbl>
          </a:graphicData>
        </a:graphic>
      </p:graphicFrame>
      <p:sp>
        <p:nvSpPr>
          <p:cNvPr id="10" name="TextBox 9">
            <a:extLst>
              <a:ext uri="{FF2B5EF4-FFF2-40B4-BE49-F238E27FC236}">
                <a16:creationId xmlns:a16="http://schemas.microsoft.com/office/drawing/2014/main" id="{CFA014F7-EF31-421F-ABC4-9C1436A002B7}"/>
              </a:ext>
            </a:extLst>
          </p:cNvPr>
          <p:cNvSpPr txBox="1"/>
          <p:nvPr/>
        </p:nvSpPr>
        <p:spPr>
          <a:xfrm>
            <a:off x="6240016" y="1556792"/>
            <a:ext cx="5808645" cy="338554"/>
          </a:xfrm>
          <a:prstGeom prst="rect">
            <a:avLst/>
          </a:prstGeom>
          <a:noFill/>
        </p:spPr>
        <p:txBody>
          <a:bodyPr wrap="square" rtlCol="0">
            <a:spAutoFit/>
          </a:bodyPr>
          <a:lstStyle/>
          <a:p>
            <a:pPr algn="ctr"/>
            <a:r>
              <a:rPr lang="en-AU" sz="1600" b="1" i="1" dirty="0">
                <a:effectLst/>
                <a:latin typeface="Arial" panose="020B0604020202020204" pitchFamily="34" charset="0"/>
                <a:ea typeface="Times New Roman" panose="02020603050405020304" pitchFamily="18" charset="0"/>
                <a:cs typeface="Times New Roman" panose="02020603050405020304" pitchFamily="18" charset="0"/>
              </a:rPr>
              <a:t>Factors influencing the accuracy of PV output forecasts</a:t>
            </a:r>
          </a:p>
        </p:txBody>
      </p:sp>
    </p:spTree>
    <p:extLst>
      <p:ext uri="{BB962C8B-B14F-4D97-AF65-F5344CB8AC3E}">
        <p14:creationId xmlns:p14="http://schemas.microsoft.com/office/powerpoint/2010/main" val="1624001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A0F04-F5D2-4123-8FD6-675F534908E7}"/>
              </a:ext>
            </a:extLst>
          </p:cNvPr>
          <p:cNvSpPr>
            <a:spLocks noGrp="1"/>
          </p:cNvSpPr>
          <p:nvPr>
            <p:ph type="sldNum" sz="quarter" idx="11"/>
          </p:nvPr>
        </p:nvSpPr>
        <p:spPr/>
        <p:txBody>
          <a:bodyPr/>
          <a:lstStyle/>
          <a:p>
            <a:pPr>
              <a:defRPr/>
            </a:pPr>
            <a:fld id="{B18976B8-2A05-49B2-9B80-497C22EEE2EA}" type="slidenum">
              <a:rPr lang="de-DE" smtClean="0"/>
              <a:pPr>
                <a:defRPr/>
              </a:pPr>
              <a:t>9</a:t>
            </a:fld>
            <a:endParaRPr lang="de-DE" dirty="0"/>
          </a:p>
        </p:txBody>
      </p:sp>
      <p:sp>
        <p:nvSpPr>
          <p:cNvPr id="3" name="Title 2">
            <a:extLst>
              <a:ext uri="{FF2B5EF4-FFF2-40B4-BE49-F238E27FC236}">
                <a16:creationId xmlns:a16="http://schemas.microsoft.com/office/drawing/2014/main" id="{E6244D91-8F39-48EE-9A3A-52EBD8CB7137}"/>
              </a:ext>
            </a:extLst>
          </p:cNvPr>
          <p:cNvSpPr>
            <a:spLocks noGrp="1"/>
          </p:cNvSpPr>
          <p:nvPr>
            <p:ph type="title"/>
          </p:nvPr>
        </p:nvSpPr>
        <p:spPr/>
        <p:txBody>
          <a:bodyPr/>
          <a:lstStyle/>
          <a:p>
            <a:r>
              <a:rPr lang="de-DE" dirty="0"/>
              <a:t>Results and Discussion – Data Processing Techniques‘ Performance</a:t>
            </a:r>
            <a:endParaRPr lang="en-AU" dirty="0"/>
          </a:p>
        </p:txBody>
      </p:sp>
      <p:sp>
        <p:nvSpPr>
          <p:cNvPr id="5" name="Footer Placeholder 4">
            <a:extLst>
              <a:ext uri="{FF2B5EF4-FFF2-40B4-BE49-F238E27FC236}">
                <a16:creationId xmlns:a16="http://schemas.microsoft.com/office/drawing/2014/main" id="{602AB768-8447-4348-BD23-8D07C129F2EE}"/>
              </a:ext>
            </a:extLst>
          </p:cNvPr>
          <p:cNvSpPr>
            <a:spLocks noGrp="1"/>
          </p:cNvSpPr>
          <p:nvPr>
            <p:ph type="ftr" sz="quarter" idx="10"/>
          </p:nvPr>
        </p:nvSpPr>
        <p:spPr/>
        <p:txBody>
          <a:bodyPr/>
          <a:lstStyle/>
          <a:p>
            <a:pPr>
              <a:defRPr/>
            </a:pPr>
            <a:r>
              <a:rPr lang="en-US"/>
              <a:t>BTU Cottbus-Senftenberg</a:t>
            </a:r>
            <a:r>
              <a:rPr lang="en-DE"/>
              <a:t> </a:t>
            </a:r>
            <a:r>
              <a:rPr lang="en-US"/>
              <a:t>–</a:t>
            </a:r>
            <a:r>
              <a:rPr lang="en-DE"/>
              <a:t> </a:t>
            </a:r>
            <a:r>
              <a:rPr lang="en-US"/>
              <a:t>Chair of Energy Economics</a:t>
            </a:r>
            <a:endParaRPr lang="de-DE" dirty="0"/>
          </a:p>
        </p:txBody>
      </p:sp>
      <p:sp>
        <p:nvSpPr>
          <p:cNvPr id="12" name="TextBox 11">
            <a:extLst>
              <a:ext uri="{FF2B5EF4-FFF2-40B4-BE49-F238E27FC236}">
                <a16:creationId xmlns:a16="http://schemas.microsoft.com/office/drawing/2014/main" id="{706DCBD4-A17F-4B7E-904A-00B81B9335C8}"/>
              </a:ext>
            </a:extLst>
          </p:cNvPr>
          <p:cNvSpPr txBox="1"/>
          <p:nvPr/>
        </p:nvSpPr>
        <p:spPr>
          <a:xfrm>
            <a:off x="6312024" y="5301208"/>
            <a:ext cx="4680520" cy="369332"/>
          </a:xfrm>
          <a:prstGeom prst="rect">
            <a:avLst/>
          </a:prstGeom>
          <a:noFill/>
        </p:spPr>
        <p:txBody>
          <a:bodyPr wrap="square" rtlCol="0">
            <a:spAutoFit/>
          </a:bodyPr>
          <a:lstStyle/>
          <a:p>
            <a:pPr algn="ctr"/>
            <a:r>
              <a:rPr lang="de-DE" dirty="0">
                <a:solidFill>
                  <a:schemeClr val="bg1"/>
                </a:solidFill>
              </a:rPr>
              <a:t>Demand System</a:t>
            </a:r>
            <a:endParaRPr lang="en-AU" dirty="0">
              <a:solidFill>
                <a:schemeClr val="bg1"/>
              </a:solidFill>
            </a:endParaRPr>
          </a:p>
        </p:txBody>
      </p:sp>
      <p:sp>
        <p:nvSpPr>
          <p:cNvPr id="13" name="TextBox 12">
            <a:extLst>
              <a:ext uri="{FF2B5EF4-FFF2-40B4-BE49-F238E27FC236}">
                <a16:creationId xmlns:a16="http://schemas.microsoft.com/office/drawing/2014/main" id="{A991BC78-8044-4217-A44B-DD4DE164D3FD}"/>
              </a:ext>
            </a:extLst>
          </p:cNvPr>
          <p:cNvSpPr txBox="1"/>
          <p:nvPr/>
        </p:nvSpPr>
        <p:spPr>
          <a:xfrm>
            <a:off x="6240016" y="3646765"/>
            <a:ext cx="4824536" cy="646331"/>
          </a:xfrm>
          <a:prstGeom prst="rect">
            <a:avLst/>
          </a:prstGeom>
          <a:noFill/>
        </p:spPr>
        <p:txBody>
          <a:bodyPr wrap="square" rtlCol="0">
            <a:spAutoFit/>
          </a:bodyPr>
          <a:lstStyle/>
          <a:p>
            <a:pPr algn="ctr"/>
            <a:r>
              <a:rPr lang="de-DE" dirty="0">
                <a:solidFill>
                  <a:schemeClr val="bg1"/>
                </a:solidFill>
              </a:rPr>
              <a:t>Simulating the change in the mobility demand for each scenario of the road toll</a:t>
            </a:r>
            <a:endParaRPr lang="en-AU" dirty="0">
              <a:solidFill>
                <a:schemeClr val="bg1"/>
              </a:solidFill>
            </a:endParaRPr>
          </a:p>
        </p:txBody>
      </p:sp>
      <p:sp>
        <p:nvSpPr>
          <p:cNvPr id="17" name="TextBox 16">
            <a:extLst>
              <a:ext uri="{FF2B5EF4-FFF2-40B4-BE49-F238E27FC236}">
                <a16:creationId xmlns:a16="http://schemas.microsoft.com/office/drawing/2014/main" id="{D2E0847E-7C30-4510-86EE-54461344A2D0}"/>
              </a:ext>
            </a:extLst>
          </p:cNvPr>
          <p:cNvSpPr txBox="1"/>
          <p:nvPr/>
        </p:nvSpPr>
        <p:spPr>
          <a:xfrm>
            <a:off x="6271429" y="2023259"/>
            <a:ext cx="4680520" cy="369332"/>
          </a:xfrm>
          <a:prstGeom prst="rect">
            <a:avLst/>
          </a:prstGeom>
          <a:noFill/>
        </p:spPr>
        <p:txBody>
          <a:bodyPr wrap="square" rtlCol="0">
            <a:spAutoFit/>
          </a:bodyPr>
          <a:lstStyle/>
          <a:p>
            <a:pPr algn="ctr"/>
            <a:r>
              <a:rPr lang="en-GB" dirty="0">
                <a:solidFill>
                  <a:schemeClr val="bg1"/>
                </a:solidFill>
              </a:rPr>
              <a:t>Deriving the outcomes of interest</a:t>
            </a:r>
          </a:p>
        </p:txBody>
      </p:sp>
      <p:sp>
        <p:nvSpPr>
          <p:cNvPr id="16" name="Content Placeholder 15">
            <a:extLst>
              <a:ext uri="{FF2B5EF4-FFF2-40B4-BE49-F238E27FC236}">
                <a16:creationId xmlns:a16="http://schemas.microsoft.com/office/drawing/2014/main" id="{2986BA74-9787-4A13-93F6-B872964CA1C6}"/>
              </a:ext>
            </a:extLst>
          </p:cNvPr>
          <p:cNvSpPr>
            <a:spLocks noGrp="1"/>
          </p:cNvSpPr>
          <p:nvPr>
            <p:ph idx="1"/>
          </p:nvPr>
        </p:nvSpPr>
        <p:spPr>
          <a:xfrm>
            <a:off x="527381" y="1772816"/>
            <a:ext cx="6072675" cy="4209926"/>
          </a:xfrm>
        </p:spPr>
        <p:txBody>
          <a:bodyPr/>
          <a:lstStyle/>
          <a:p>
            <a:pPr algn="just"/>
            <a:r>
              <a:rPr lang="en-GB" sz="1800" dirty="0">
                <a:latin typeface="Arial" panose="020B0604020202020204" pitchFamily="34" charset="0"/>
                <a:ea typeface="Times New Roman" panose="02020603050405020304" pitchFamily="18" charset="0"/>
                <a:cs typeface="Times New Roman" panose="02020603050405020304" pitchFamily="18" charset="0"/>
              </a:rPr>
              <a:t>T</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he technique of data normalization is the most effective, reducing the average error of the model by 3.16 pp, followed by resampling technique (-2.88 pp) and the inclusion of NWP model’s output (-2.48 pp). These are also among the most used data processing techniques.</a:t>
            </a:r>
          </a:p>
          <a:p>
            <a:pPr algn="just"/>
            <a:r>
              <a:rPr lang="en-GB" sz="1800" dirty="0">
                <a:latin typeface="Arial" panose="020B0604020202020204" pitchFamily="34" charset="0"/>
                <a:ea typeface="Times New Roman" panose="02020603050405020304" pitchFamily="18" charset="0"/>
                <a:cs typeface="Times New Roman" panose="02020603050405020304" pitchFamily="18" charset="0"/>
              </a:rPr>
              <a:t>A</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lthough cluster-based and WT are also frequently used in data processing, these techniques do not show significant influence on the forecast accuracy.</a:t>
            </a:r>
            <a:endParaRPr lang="en-AU" dirty="0"/>
          </a:p>
        </p:txBody>
      </p:sp>
      <p:pic>
        <p:nvPicPr>
          <p:cNvPr id="9" name="Picture 8">
            <a:extLst>
              <a:ext uri="{FF2B5EF4-FFF2-40B4-BE49-F238E27FC236}">
                <a16:creationId xmlns:a16="http://schemas.microsoft.com/office/drawing/2014/main" id="{5E3A4606-FBEE-423C-BC54-F1BE18CD323F}"/>
              </a:ext>
            </a:extLst>
          </p:cNvPr>
          <p:cNvPicPr>
            <a:picLocks noChangeAspect="1"/>
          </p:cNvPicPr>
          <p:nvPr/>
        </p:nvPicPr>
        <p:blipFill>
          <a:blip r:embed="rId3"/>
          <a:stretch>
            <a:fillRect/>
          </a:stretch>
        </p:blipFill>
        <p:spPr>
          <a:xfrm>
            <a:off x="7037892" y="1772816"/>
            <a:ext cx="4626727" cy="5222352"/>
          </a:xfrm>
          <a:prstGeom prst="rect">
            <a:avLst/>
          </a:prstGeom>
          <a:ln>
            <a:solidFill>
              <a:schemeClr val="tx1"/>
            </a:solidFill>
          </a:ln>
        </p:spPr>
      </p:pic>
      <p:sp>
        <p:nvSpPr>
          <p:cNvPr id="15" name="TextBox 14">
            <a:extLst>
              <a:ext uri="{FF2B5EF4-FFF2-40B4-BE49-F238E27FC236}">
                <a16:creationId xmlns:a16="http://schemas.microsoft.com/office/drawing/2014/main" id="{C071C67B-572E-4585-9607-94E0B78601E4}"/>
              </a:ext>
            </a:extLst>
          </p:cNvPr>
          <p:cNvSpPr txBox="1"/>
          <p:nvPr/>
        </p:nvSpPr>
        <p:spPr>
          <a:xfrm>
            <a:off x="6240016" y="1412776"/>
            <a:ext cx="5808645" cy="338554"/>
          </a:xfrm>
          <a:prstGeom prst="rect">
            <a:avLst/>
          </a:prstGeom>
          <a:noFill/>
        </p:spPr>
        <p:txBody>
          <a:bodyPr wrap="square" rtlCol="0">
            <a:spAutoFit/>
          </a:bodyPr>
          <a:lstStyle/>
          <a:p>
            <a:pPr algn="ctr"/>
            <a:r>
              <a:rPr lang="en-AU" sz="1600" b="1" i="1" dirty="0">
                <a:effectLst/>
                <a:latin typeface="Arial" panose="020B0604020202020204" pitchFamily="34" charset="0"/>
                <a:ea typeface="Times New Roman" panose="02020603050405020304" pitchFamily="18" charset="0"/>
                <a:cs typeface="Times New Roman" panose="02020603050405020304" pitchFamily="18" charset="0"/>
              </a:rPr>
              <a:t>Data Processing Techniques’ Performance</a:t>
            </a:r>
          </a:p>
        </p:txBody>
      </p:sp>
    </p:spTree>
    <p:extLst>
      <p:ext uri="{BB962C8B-B14F-4D97-AF65-F5344CB8AC3E}">
        <p14:creationId xmlns:p14="http://schemas.microsoft.com/office/powerpoint/2010/main" val="29002584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IRSTHIWI@7AHFKIMFUVWXY5M7" val="4409"/>
</p:tagLst>
</file>

<file path=ppt/theme/theme1.xml><?xml version="1.0" encoding="utf-8"?>
<a:theme xmlns:a="http://schemas.openxmlformats.org/drawingml/2006/main" name="Master-Müsgens">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D566EEBD0E40D438070AC434582248D" ma:contentTypeVersion="10" ma:contentTypeDescription="Ein neues Dokument erstellen." ma:contentTypeScope="" ma:versionID="92fa6fe908c36c16f81eecf53765f000">
  <xsd:schema xmlns:xsd="http://www.w3.org/2001/XMLSchema" xmlns:xs="http://www.w3.org/2001/XMLSchema" xmlns:p="http://schemas.microsoft.com/office/2006/metadata/properties" xmlns:ns3="6499b516-d634-40ab-ae3b-dbcfbcfe20d1" targetNamespace="http://schemas.microsoft.com/office/2006/metadata/properties" ma:root="true" ma:fieldsID="87b27b643080c83dedefcec4812f96a4" ns3:_="">
    <xsd:import namespace="6499b516-d634-40ab-ae3b-dbcfbcfe20d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99b516-d634-40ab-ae3b-dbcfbcfe20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56753DA-7658-49ED-B398-73DFE3389312}">
  <ds:schemaRefs>
    <ds:schemaRef ds:uri="http://schemas.microsoft.com/sharepoint/v3/contenttype/forms"/>
  </ds:schemaRefs>
</ds:datastoreItem>
</file>

<file path=customXml/itemProps2.xml><?xml version="1.0" encoding="utf-8"?>
<ds:datastoreItem xmlns:ds="http://schemas.openxmlformats.org/officeDocument/2006/customXml" ds:itemID="{3EAC18BC-6CDF-408B-B05E-A489779A27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99b516-d634-40ab-ae3b-dbcfbcfe20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343C59-1F15-430B-BC09-27B938A2D0C7}">
  <ds:schemaRefs>
    <ds:schemaRef ds:uri="http://purl.org/dc/terms/"/>
    <ds:schemaRef ds:uri="http://schemas.microsoft.com/office/2006/documentManagement/types"/>
    <ds:schemaRef ds:uri="6499b516-d634-40ab-ae3b-dbcfbcfe20d1"/>
    <ds:schemaRef ds:uri="http://www.w3.org/XML/1998/namespace"/>
    <ds:schemaRef ds:uri="http://purl.org/dc/elements/1.1/"/>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3903</TotalTime>
  <Words>2810</Words>
  <Application>Microsoft Office PowerPoint</Application>
  <PresentationFormat>Widescreen</PresentationFormat>
  <Paragraphs>484</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Cambria Math</vt:lpstr>
      <vt:lpstr>Symbol</vt:lpstr>
      <vt:lpstr>Wingdings</vt:lpstr>
      <vt:lpstr>Master-Müsgens</vt:lpstr>
      <vt:lpstr>What drives the accuracy of PV output forecasts?</vt:lpstr>
      <vt:lpstr>Agenda</vt:lpstr>
      <vt:lpstr>Motivation</vt:lpstr>
      <vt:lpstr>Methodology – Statistical Analysis Process</vt:lpstr>
      <vt:lpstr>Methodology – Database Overview </vt:lpstr>
      <vt:lpstr>Methodology – Data Analysis </vt:lpstr>
      <vt:lpstr>Results and Discussion – What factors drive the forecast accuracy? (1)</vt:lpstr>
      <vt:lpstr>Results and Discussion – What factors drive the forecast accuracy? (2)</vt:lpstr>
      <vt:lpstr>Results and Discussion – Data Processing Techniques‘ Performance</vt:lpstr>
      <vt:lpstr>Results and Discussion – “Cherry Picking” Hypothesis</vt:lpstr>
      <vt:lpstr>Results and Discussion – Which Methodology Wins? (1)</vt:lpstr>
      <vt:lpstr>Results and Discussion – Which Methodology Wins? (2)</vt:lpstr>
      <vt:lpstr>Conclusions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Überschrift – Überschrift – Überschrift</dc:title>
  <dc:creator>User</dc:creator>
  <cp:lastModifiedBy>Thi Ngoc  Nguyen</cp:lastModifiedBy>
  <cp:revision>2335</cp:revision>
  <cp:lastPrinted>2019-08-23T14:16:57Z</cp:lastPrinted>
  <dcterms:created xsi:type="dcterms:W3CDTF">2011-03-04T12:31:52Z</dcterms:created>
  <dcterms:modified xsi:type="dcterms:W3CDTF">2021-09-09T13:24:03Z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0x0101007D566EEBD0E40D438070AC434582248D</vt:lpwstr>
  </property>
</Properties>
</file>