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56" r:id="rId2"/>
  </p:sldMasterIdLst>
  <p:notesMasterIdLst>
    <p:notesMasterId r:id="rId28"/>
  </p:notesMasterIdLst>
  <p:handoutMasterIdLst>
    <p:handoutMasterId r:id="rId29"/>
  </p:handoutMasterIdLst>
  <p:sldIdLst>
    <p:sldId id="295" r:id="rId3"/>
    <p:sldId id="396" r:id="rId4"/>
    <p:sldId id="397" r:id="rId5"/>
    <p:sldId id="410" r:id="rId6"/>
    <p:sldId id="403" r:id="rId7"/>
    <p:sldId id="399" r:id="rId8"/>
    <p:sldId id="404" r:id="rId9"/>
    <p:sldId id="400" r:id="rId10"/>
    <p:sldId id="405" r:id="rId11"/>
    <p:sldId id="401" r:id="rId12"/>
    <p:sldId id="412" r:id="rId13"/>
    <p:sldId id="385" r:id="rId14"/>
    <p:sldId id="386" r:id="rId15"/>
    <p:sldId id="411" r:id="rId16"/>
    <p:sldId id="384" r:id="rId17"/>
    <p:sldId id="406" r:id="rId18"/>
    <p:sldId id="387" r:id="rId19"/>
    <p:sldId id="388" r:id="rId20"/>
    <p:sldId id="389" r:id="rId21"/>
    <p:sldId id="390" r:id="rId22"/>
    <p:sldId id="409" r:id="rId23"/>
    <p:sldId id="394" r:id="rId24"/>
    <p:sldId id="402" r:id="rId25"/>
    <p:sldId id="408" r:id="rId26"/>
    <p:sldId id="407" r:id="rId2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fer Thomas" initials="HT" lastIdx="1" clrIdx="0">
    <p:extLst>
      <p:ext uri="{19B8F6BF-5375-455C-9EA6-DF929625EA0E}">
        <p15:presenceInfo xmlns:p15="http://schemas.microsoft.com/office/powerpoint/2012/main" userId="S-1-5-21-1532771857-1517234321-1777090905-705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29"/>
    <a:srgbClr val="0062A7"/>
    <a:srgbClr val="00885E"/>
    <a:srgbClr val="4DBED3"/>
    <a:srgbClr val="9F9C9B"/>
    <a:srgbClr val="7F7C7B"/>
    <a:srgbClr val="85994E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67785" autoAdjust="0"/>
  </p:normalViewPr>
  <p:slideViewPr>
    <p:cSldViewPr>
      <p:cViewPr varScale="1">
        <p:scale>
          <a:sx n="74" d="100"/>
          <a:sy n="74" d="100"/>
        </p:scale>
        <p:origin x="179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1BD31-9659-4AFB-8AE0-5899F200E034}" type="datetimeFigureOut">
              <a:rPr lang="de-DE" smtClean="0"/>
              <a:t>12.10.2021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7791F-824E-4DE6-BC68-083FD8A97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109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1DFDE-B26F-49BC-8AF1-8AA8C24E20C6}" type="datetimeFigureOut">
              <a:rPr lang="de-DE" smtClean="0"/>
              <a:t>12.10.2021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5FC93-43FA-4C7F-84C8-466896A292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70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37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70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9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57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87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594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97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39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856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65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9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71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76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5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46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6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0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5FC93-43FA-4C7F-84C8-466896A2924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95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914400" y="4767288"/>
            <a:ext cx="10363200" cy="1181993"/>
          </a:xfrm>
        </p:spPr>
        <p:txBody>
          <a:bodyPr>
            <a:normAutofit/>
          </a:bodyPr>
          <a:lstStyle>
            <a:lvl1pPr algn="r">
              <a:defRPr/>
            </a:lvl1pPr>
          </a:lstStyle>
          <a:p>
            <a:r>
              <a:rPr lang="de-DE" b="1" cap="all" dirty="0"/>
              <a:t>FH Kufstein Tirol</a:t>
            </a:r>
            <a:br>
              <a:rPr lang="de-DE" b="1" cap="all" dirty="0"/>
            </a:br>
            <a:r>
              <a:rPr lang="de-DE" b="0" dirty="0"/>
              <a:t>University </a:t>
            </a:r>
            <a:r>
              <a:rPr lang="de-DE" b="0" dirty="0" err="1"/>
              <a:t>of</a:t>
            </a:r>
            <a:r>
              <a:rPr lang="de-DE" b="0" dirty="0"/>
              <a:t> Applied </a:t>
            </a:r>
            <a:r>
              <a:rPr lang="de-DE" b="0" dirty="0" err="1"/>
              <a:t>Sciences</a:t>
            </a:r>
            <a:endParaRPr lang="de-DE" b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23636" r="2059" b="43443"/>
          <a:stretch/>
        </p:blipFill>
        <p:spPr>
          <a:xfrm>
            <a:off x="0" y="1700808"/>
            <a:ext cx="12216680" cy="28083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52" y="347931"/>
            <a:ext cx="1244548" cy="8000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FAE5FA-D720-4E5F-BDC2-C150D50FA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424568"/>
            <a:ext cx="3204556" cy="7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2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36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286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01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15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945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07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F7C7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buClr>
                <a:srgbClr val="0062A7"/>
              </a:buClr>
              <a:buSzPct val="115000"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742950" indent="-285750"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 marL="1257300" indent="-342900">
              <a:buClr>
                <a:srgbClr val="0062A7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54470" y="6275042"/>
            <a:ext cx="148306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de-DE" dirty="0"/>
              <a:t>Thomas Hofer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76520" y="6275434"/>
            <a:ext cx="80588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505E3D-E526-4AB8-9E90-B64AB5CBD7F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49F295E-2FE6-45CA-B736-ED5BEF61B505}"/>
              </a:ext>
            </a:extLst>
          </p:cNvPr>
          <p:cNvSpPr txBox="1">
            <a:spLocks/>
          </p:cNvSpPr>
          <p:nvPr userDrawn="1"/>
        </p:nvSpPr>
        <p:spPr>
          <a:xfrm>
            <a:off x="609600" y="6275042"/>
            <a:ext cx="26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09.09.2021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498A12-C45F-48BB-A59F-F0F211CB5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836760"/>
            <a:ext cx="1852700" cy="43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1B4AC9-BC30-477B-B542-BA807DDA48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7" y="270992"/>
            <a:ext cx="2114156" cy="5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1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F7C7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defRPr lang="de-DE" sz="20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96F45FD-C887-4647-8D5B-A57494471195}"/>
              </a:ext>
            </a:extLst>
          </p:cNvPr>
          <p:cNvSpPr txBox="1">
            <a:spLocks/>
          </p:cNvSpPr>
          <p:nvPr userDrawn="1"/>
        </p:nvSpPr>
        <p:spPr>
          <a:xfrm>
            <a:off x="609600" y="6448251"/>
            <a:ext cx="26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09.09.2021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51D0B8-6C37-482B-AC66-70943DD44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791157"/>
            <a:ext cx="1852700" cy="432000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434AA201-70F7-4798-B188-3B76BFEF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4470" y="6448250"/>
            <a:ext cx="148306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de-DE" dirty="0"/>
              <a:t>Thomas Hofer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594ABB-FA46-4EB8-85C5-256CA49A4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4638"/>
            <a:ext cx="2114156" cy="5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3190B891-48B1-4016-B76D-BC6883499CA4}"/>
              </a:ext>
            </a:extLst>
          </p:cNvPr>
          <p:cNvSpPr txBox="1">
            <a:spLocks/>
          </p:cNvSpPr>
          <p:nvPr userDrawn="1"/>
        </p:nvSpPr>
        <p:spPr>
          <a:xfrm>
            <a:off x="609600" y="6448251"/>
            <a:ext cx="26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09.09.2021</a:t>
            </a:r>
          </a:p>
        </p:txBody>
      </p:sp>
    </p:spTree>
    <p:extLst>
      <p:ext uri="{BB962C8B-B14F-4D97-AF65-F5344CB8AC3E}">
        <p14:creationId xmlns:p14="http://schemas.microsoft.com/office/powerpoint/2010/main" val="49271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58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25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79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92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Thomas Hofer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15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 userDrawn="1"/>
        </p:nvCxnSpPr>
        <p:spPr>
          <a:xfrm>
            <a:off x="0" y="1412776"/>
            <a:ext cx="12192000" cy="0"/>
          </a:xfrm>
          <a:prstGeom prst="line">
            <a:avLst/>
          </a:prstGeom>
          <a:ln w="19050">
            <a:solidFill>
              <a:srgbClr val="0062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230816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505E3D-E526-4AB8-9E90-B64AB5CBD7F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52" y="347931"/>
            <a:ext cx="1232047" cy="792000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64BA745-2E20-44E3-92DD-A3D6442DAC61}"/>
              </a:ext>
            </a:extLst>
          </p:cNvPr>
          <p:cNvSpPr txBox="1">
            <a:spLocks/>
          </p:cNvSpPr>
          <p:nvPr userDrawn="1"/>
        </p:nvSpPr>
        <p:spPr>
          <a:xfrm>
            <a:off x="609600" y="6451520"/>
            <a:ext cx="2462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31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8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7F7C7B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62A7"/>
        </a:buClr>
        <a:buSzPct val="115000"/>
        <a:buFont typeface="Symbol" panose="05050102010706020507" pitchFamily="18" charset="2"/>
        <a:buChar char="-"/>
        <a:defRPr lang="de-DE" sz="2400" kern="1200" dirty="0" smtClean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62A7"/>
        </a:buClr>
        <a:buSzPct val="85000"/>
        <a:buFont typeface="Courier New" panose="02070309020205020404" pitchFamily="49" charset="0"/>
        <a:buChar char="o"/>
        <a:defRPr lang="de-DE" sz="2400" kern="1200" dirty="0" smtClean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62A7"/>
        </a:buClr>
        <a:buFont typeface="Arial" panose="020B0604020202020204" pitchFamily="34" charset="0"/>
        <a:buChar char="•"/>
        <a:defRPr lang="de-DE" sz="2000" kern="1200" dirty="0" smtClean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anose="020B0604020202020204" pitchFamily="34" charset="0"/>
        <a:buChar char="–"/>
        <a:defRPr lang="de-DE" sz="2400" kern="1200" dirty="0" smtClean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Symbol" panose="05050102010706020507" pitchFamily="18" charset="2"/>
        <a:buChar char="-"/>
        <a:defRPr lang="de-DE" sz="2400" kern="1200" dirty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Thomas Hofer, BA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D69BA-2C74-4B89-ACE7-FEC68016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75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B816A7B-BCC0-40E3-AA37-2A9FCEDBF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3F1BFD-59C7-4875-8D14-938F959F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33181" r="104" b="24616"/>
          <a:stretch/>
        </p:blipFill>
        <p:spPr>
          <a:xfrm>
            <a:off x="-1464840" y="2420888"/>
            <a:ext cx="14743654" cy="4770120"/>
          </a:xfrm>
          <a:prstGeom prst="rect">
            <a:avLst/>
          </a:prstGeom>
          <a:solidFill>
            <a:srgbClr val="97BF29"/>
          </a:solidFill>
          <a:ln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4FBA2F9-E8FC-43E0-9F85-036357992B50}"/>
              </a:ext>
            </a:extLst>
          </p:cNvPr>
          <p:cNvSpPr txBox="1">
            <a:spLocks/>
          </p:cNvSpPr>
          <p:nvPr/>
        </p:nvSpPr>
        <p:spPr>
          <a:xfrm>
            <a:off x="183360" y="1306743"/>
            <a:ext cx="12597206" cy="1758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sz="4000" dirty="0"/>
              <a:t>Entwicklung der Windenergienutzung im Inntal </a:t>
            </a:r>
            <a:endParaRPr lang="de-DE" sz="4000" cap="all" dirty="0">
              <a:solidFill>
                <a:srgbClr val="BFBFBF">
                  <a:lumMod val="50000"/>
                </a:srgbClr>
              </a:solidFill>
              <a:latin typeface="Tahoma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CF3A85-C345-4303-8F80-B040129F0D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321551"/>
            <a:ext cx="1532580" cy="985192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7BA3956-6064-40BE-B87E-440515FD47FE}"/>
              </a:ext>
            </a:extLst>
          </p:cNvPr>
          <p:cNvSpPr txBox="1">
            <a:spLocks/>
          </p:cNvSpPr>
          <p:nvPr/>
        </p:nvSpPr>
        <p:spPr>
          <a:xfrm>
            <a:off x="182513" y="2692114"/>
            <a:ext cx="4758916" cy="405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/>
              <a:t>09.09.2021 10:30 Uhr</a:t>
            </a:r>
            <a:endParaRPr lang="de-DE" sz="1400" dirty="0">
              <a:solidFill>
                <a:srgbClr val="BFBFBF">
                  <a:lumMod val="50000"/>
                </a:srgbClr>
              </a:solidFill>
              <a:latin typeface="Tahoma"/>
              <a:ea typeface="+mj-ea"/>
              <a:cs typeface="+mj-cs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D0FD6D6-6A3F-4D87-A7CB-3AC2927B0CCE}"/>
              </a:ext>
            </a:extLst>
          </p:cNvPr>
          <p:cNvSpPr txBox="1">
            <a:spLocks/>
          </p:cNvSpPr>
          <p:nvPr/>
        </p:nvSpPr>
        <p:spPr>
          <a:xfrm>
            <a:off x="182513" y="3238681"/>
            <a:ext cx="4758916" cy="405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/>
              <a:t>Thomas Hofer</a:t>
            </a:r>
            <a:endParaRPr lang="de-DE" sz="1400" dirty="0">
              <a:solidFill>
                <a:srgbClr val="BFBFBF">
                  <a:lumMod val="50000"/>
                </a:srgbClr>
              </a:solidFill>
              <a:latin typeface="Tahoma"/>
              <a:ea typeface="+mj-ea"/>
              <a:cs typeface="+mj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AE3D47-AA00-4E9E-9282-CE57C6F24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727949"/>
            <a:ext cx="2660469" cy="6203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5FC452-3A37-4C29-BC00-081CA942F9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24" y="487680"/>
            <a:ext cx="3426730" cy="8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7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948D8-73AC-4761-A570-F858D75A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Methodisches Vorgehen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A9470-65D5-4000-941A-8F5A7ECC1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34E6C7-07E0-4F5A-B7ED-AAAE640F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9902F3-EAD9-4495-8A39-383B11E4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11D3099-DA4A-4838-895F-CAA37A14BBF7}"/>
              </a:ext>
            </a:extLst>
          </p:cNvPr>
          <p:cNvGrpSpPr/>
          <p:nvPr/>
        </p:nvGrpSpPr>
        <p:grpSpPr>
          <a:xfrm>
            <a:off x="2609413" y="1506056"/>
            <a:ext cx="6973174" cy="4803018"/>
            <a:chOff x="2806836" y="1668402"/>
            <a:chExt cx="6578327" cy="464732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3C32E2C-9BB4-431D-A65B-5DB00884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836" y="1668402"/>
              <a:ext cx="6578327" cy="4389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ADE1C22-9EB3-4D4A-87D5-2CE47F44BB50}"/>
                </a:ext>
              </a:extLst>
            </p:cNvPr>
            <p:cNvSpPr/>
            <p:nvPr/>
          </p:nvSpPr>
          <p:spPr>
            <a:xfrm>
              <a:off x="4927249" y="6054117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38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CE12D-1E8F-4DA6-B779-3B991073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Entstehung des Erler Windes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640B7-E582-4745-A4DD-DDD08EDD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3"/>
            <a:ext cx="5198368" cy="4569372"/>
          </a:xfrm>
        </p:spPr>
        <p:txBody>
          <a:bodyPr/>
          <a:lstStyle/>
          <a:p>
            <a:r>
              <a:rPr lang="de-DE" dirty="0"/>
              <a:t>Täglicher Zyklus von Berg und Talwinden</a:t>
            </a:r>
          </a:p>
          <a:p>
            <a:r>
              <a:rPr lang="de-DE" dirty="0"/>
              <a:t>Entstehung eines Venturi Effektes aufgrund der Verengung am Talausgang</a:t>
            </a:r>
          </a:p>
          <a:p>
            <a:r>
              <a:rPr lang="de-DE" dirty="0"/>
              <a:t>Luftmaßen können ungehindert ins Rosenheimer Becken strömen</a:t>
            </a:r>
          </a:p>
          <a:p>
            <a:r>
              <a:rPr lang="de-DE" dirty="0"/>
              <a:t>Keine Bildung von lokalen Kaltluftseen 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8EAEAD-7DE8-4332-84B7-FB145EB3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F86BBB-DE2F-460B-863E-6851532E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E6C42C7-BFFA-42D1-BDCC-305D18E9BD5B}"/>
              </a:ext>
            </a:extLst>
          </p:cNvPr>
          <p:cNvGrpSpPr>
            <a:grpSpLocks noChangeAspect="1"/>
          </p:cNvGrpSpPr>
          <p:nvPr/>
        </p:nvGrpSpPr>
        <p:grpSpPr>
          <a:xfrm>
            <a:off x="5807968" y="1717243"/>
            <a:ext cx="6081003" cy="4248471"/>
            <a:chOff x="6061788" y="1844824"/>
            <a:chExt cx="4043045" cy="281677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494D988-D300-4511-AB70-DD0C73F874A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" t="4732" r="1093" b="5623"/>
            <a:stretch/>
          </p:blipFill>
          <p:spPr bwMode="auto">
            <a:xfrm>
              <a:off x="6061788" y="1844824"/>
              <a:ext cx="4043045" cy="25431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66E948E-BD06-4FDD-9CA9-0124BB483756}"/>
                </a:ext>
              </a:extLst>
            </p:cNvPr>
            <p:cNvSpPr/>
            <p:nvPr/>
          </p:nvSpPr>
          <p:spPr>
            <a:xfrm>
              <a:off x="6895324" y="4387999"/>
              <a:ext cx="2375971" cy="27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de-DE" sz="1100" dirty="0"/>
                <a:t>(Quelle: The Comet Project, 2006)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121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Häufigkeitsverteilung Oberndorf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58E6B-4E3D-46C5-819E-E2AB74FA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/>
          <a:lstStyle/>
          <a:p>
            <a:r>
              <a:rPr lang="de-DE" dirty="0"/>
              <a:t>Vergleichsmessung </a:t>
            </a:r>
          </a:p>
          <a:p>
            <a:r>
              <a:rPr lang="de-DE" dirty="0"/>
              <a:t>Leistungsdichte: </a:t>
            </a:r>
            <a:br>
              <a:rPr lang="de-DE" dirty="0"/>
            </a:br>
            <a:r>
              <a:rPr lang="de-DE" dirty="0"/>
              <a:t>10,68 W/m²</a:t>
            </a:r>
          </a:p>
          <a:p>
            <a:r>
              <a:rPr lang="de-DE" dirty="0"/>
              <a:t>Mittlere Windgeschwindigkeit: 1,46 m/s</a:t>
            </a:r>
          </a:p>
          <a:p>
            <a:r>
              <a:rPr lang="de-DE" dirty="0"/>
              <a:t>Nicht geeignet für Windkraftanlagen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31C8634-6FBA-4948-845E-946429FA5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5800" y="1703182"/>
            <a:ext cx="75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0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Häufigkeitsverteilung Schwaigen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58E6B-4E3D-46C5-819E-E2AB74FA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/>
          <a:lstStyle/>
          <a:p>
            <a:r>
              <a:rPr lang="de-DE" dirty="0"/>
              <a:t>Leistungsdichte: </a:t>
            </a:r>
            <a:br>
              <a:rPr lang="de-DE" dirty="0"/>
            </a:br>
            <a:r>
              <a:rPr lang="de-DE" dirty="0"/>
              <a:t>206,78 W/m²</a:t>
            </a:r>
          </a:p>
          <a:p>
            <a:r>
              <a:rPr lang="de-DE" dirty="0"/>
              <a:t>Mittlere Windgeschwindigkeit: 5,52 m/s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8FA79DB-3F1E-46BA-A341-1210649C85CD}"/>
              </a:ext>
            </a:extLst>
          </p:cNvPr>
          <p:cNvSpPr/>
          <p:nvPr/>
        </p:nvSpPr>
        <p:spPr>
          <a:xfrm>
            <a:off x="6888088" y="5943868"/>
            <a:ext cx="2337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100" dirty="0"/>
              <a:t>(Quelle: Eigene Darstellung, 2021)</a:t>
            </a:r>
            <a:endParaRPr lang="de-DE" sz="11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15B631-C0F4-429D-B5FA-A7F939A00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7067" y="1721813"/>
            <a:ext cx="75595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86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6CF7D-F4A4-46E8-824A-87EB6AB4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Tagesverlauf Schwaigen und Oberndorf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8AC2C4-E064-4C4E-8324-153D67BA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B2A8A7-EF05-4362-8ED2-766C0B72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3E33977-015F-4522-90B5-8DE8947056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1784" y="1508724"/>
            <a:ext cx="7920435" cy="4525963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21D8477-F1C9-4025-8491-08BA24AC7E5F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39022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115000"/>
              <a:buFont typeface="Symbol" panose="05050102010706020507" pitchFamily="18" charset="2"/>
              <a:buChar char="-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Font typeface="Courier New" panose="02070309020205020404" pitchFamily="49" charset="0"/>
              <a:buChar char="o"/>
              <a:defRPr lang="de-DE"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  <a:defRPr lang="de-DE"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 lang="de-DE"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 Oberndorf geringe Windgeschwindigkeiten &lt; 3 m/s  </a:t>
            </a:r>
          </a:p>
          <a:p>
            <a:r>
              <a:rPr lang="de-DE" dirty="0"/>
              <a:t>In Schwaigen zu jeder Stunde &gt; 3 m/s</a:t>
            </a:r>
          </a:p>
        </p:txBody>
      </p:sp>
    </p:spTree>
    <p:extLst>
      <p:ext uri="{BB962C8B-B14F-4D97-AF65-F5344CB8AC3E}">
        <p14:creationId xmlns:p14="http://schemas.microsoft.com/office/powerpoint/2010/main" val="72205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EDEBE-74A1-4D8F-BE08-83368539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Monatsmittelwerte Schwaigen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6B154-739E-4CFD-B456-E86E13A05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758208" cy="4525963"/>
          </a:xfrm>
        </p:spPr>
        <p:txBody>
          <a:bodyPr/>
          <a:lstStyle/>
          <a:p>
            <a:r>
              <a:rPr lang="de-DE" dirty="0"/>
              <a:t>Jahresmittelwert:</a:t>
            </a:r>
            <a:br>
              <a:rPr lang="de-DE" dirty="0"/>
            </a:br>
            <a:r>
              <a:rPr lang="de-DE" dirty="0"/>
              <a:t>5,52 m/s (15 Meter)</a:t>
            </a:r>
          </a:p>
          <a:p>
            <a:r>
              <a:rPr lang="de-DE" dirty="0"/>
              <a:t>Wintermonate stärkerer Wind</a:t>
            </a:r>
          </a:p>
          <a:p>
            <a:r>
              <a:rPr lang="de-DE" dirty="0"/>
              <a:t>Sommermonate schwächerer Wind</a:t>
            </a:r>
          </a:p>
          <a:p>
            <a:r>
              <a:rPr lang="de-DE" dirty="0"/>
              <a:t>Messung in 10 und 15 Metern Höhe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C190F3-A667-4AA6-9A86-A0192321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96C1A4-8736-4D24-8968-41BB72F2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15</a:t>
            </a:fld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9B9C91B-E80A-4A11-A862-01CE8EF46016}"/>
              </a:ext>
            </a:extLst>
          </p:cNvPr>
          <p:cNvGrpSpPr/>
          <p:nvPr/>
        </p:nvGrpSpPr>
        <p:grpSpPr>
          <a:xfrm>
            <a:off x="4367808" y="1703182"/>
            <a:ext cx="7560000" cy="4502296"/>
            <a:chOff x="4367808" y="1703182"/>
            <a:chExt cx="7560000" cy="450229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281DBC0-1D85-4FDF-85D7-52F350EA7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7808" y="1703182"/>
              <a:ext cx="7560000" cy="4320000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3C2A33E-1A53-4941-BBE7-10B71AAAD8FB}"/>
                </a:ext>
              </a:extLst>
            </p:cNvPr>
            <p:cNvSpPr/>
            <p:nvPr/>
          </p:nvSpPr>
          <p:spPr>
            <a:xfrm>
              <a:off x="6970252" y="5943868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048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28267-4452-433C-9492-55EC8D56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Tagesverlauf Schwaigen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05CC85-84C4-490B-91EC-2C3496D91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/>
          <a:lstStyle/>
          <a:p>
            <a:r>
              <a:rPr lang="de-DE" dirty="0"/>
              <a:t>Tageszyklischer Verlauf der Winde</a:t>
            </a:r>
          </a:p>
          <a:p>
            <a:r>
              <a:rPr lang="de-DE" dirty="0"/>
              <a:t>Höhere Windgeschwindigkeiten in den Nachtstunden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86C076-794B-47F9-91CC-E728531A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8E016D-AC38-4542-9B4B-5DC9630E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DEBFF63-12E7-4B1A-8827-6166157C8560}"/>
              </a:ext>
            </a:extLst>
          </p:cNvPr>
          <p:cNvGrpSpPr/>
          <p:nvPr/>
        </p:nvGrpSpPr>
        <p:grpSpPr>
          <a:xfrm>
            <a:off x="4511824" y="1703182"/>
            <a:ext cx="7560000" cy="4502296"/>
            <a:chOff x="4511824" y="1703182"/>
            <a:chExt cx="7560000" cy="450229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303E92C-A0ED-450A-B998-785754C57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11824" y="1703182"/>
              <a:ext cx="7560000" cy="4320000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DFA0224-6859-4BCB-86AA-5876879CEA80}"/>
                </a:ext>
              </a:extLst>
            </p:cNvPr>
            <p:cNvSpPr/>
            <p:nvPr/>
          </p:nvSpPr>
          <p:spPr>
            <a:xfrm>
              <a:off x="7123074" y="5943868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8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Tagesverlauf Schwaigen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58E6B-4E3D-46C5-819E-E2AB74FA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/>
          <a:lstStyle/>
          <a:p>
            <a:r>
              <a:rPr lang="de-DE" dirty="0"/>
              <a:t>Tagesverlauf der Windgeschwindigkeit und Windrichtung in Schwaigen</a:t>
            </a:r>
          </a:p>
          <a:p>
            <a:r>
              <a:rPr lang="de-DE" dirty="0"/>
              <a:t>Wechsel der Windrichtung</a:t>
            </a:r>
          </a:p>
          <a:p>
            <a:pPr lvl="1"/>
            <a:r>
              <a:rPr lang="de-DE" dirty="0"/>
              <a:t>Tal- und Bergwinde</a:t>
            </a:r>
          </a:p>
          <a:p>
            <a:r>
              <a:rPr lang="de-DE" dirty="0"/>
              <a:t>Stärkeres Windaufkommen in der Nacht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33C2567-9D04-4958-B044-00650619D0AF}"/>
              </a:ext>
            </a:extLst>
          </p:cNvPr>
          <p:cNvGrpSpPr/>
          <p:nvPr/>
        </p:nvGrpSpPr>
        <p:grpSpPr>
          <a:xfrm>
            <a:off x="4483224" y="1772746"/>
            <a:ext cx="7560000" cy="4502296"/>
            <a:chOff x="4511824" y="1703182"/>
            <a:chExt cx="7560000" cy="450229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F816052-C233-47A4-8D17-0972571F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1824" y="1703182"/>
              <a:ext cx="7560000" cy="4320000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D66AD1F-C3FB-4AC4-84AB-7D0EF5288C5B}"/>
                </a:ext>
              </a:extLst>
            </p:cNvPr>
            <p:cNvSpPr/>
            <p:nvPr/>
          </p:nvSpPr>
          <p:spPr>
            <a:xfrm>
              <a:off x="6960096" y="5943868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84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Jahresdauerlinie Schwaigen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58E6B-4E3D-46C5-819E-E2AB74FA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>
            <a:normAutofit fontScale="92500"/>
          </a:bodyPr>
          <a:lstStyle/>
          <a:p>
            <a:r>
              <a:rPr lang="de-DE" dirty="0"/>
              <a:t>Windrad E.ON Windrad 250 (250 kW)</a:t>
            </a:r>
          </a:p>
          <a:p>
            <a:r>
              <a:rPr lang="de-DE" dirty="0"/>
              <a:t>Volllaststunden </a:t>
            </a:r>
          </a:p>
          <a:p>
            <a:pPr lvl="1"/>
            <a:r>
              <a:rPr lang="de-DE" dirty="0"/>
              <a:t>2.906 (10 Meter)</a:t>
            </a:r>
          </a:p>
          <a:p>
            <a:pPr lvl="1"/>
            <a:r>
              <a:rPr lang="de-DE" dirty="0"/>
              <a:t>3.364 (15 Meter)</a:t>
            </a:r>
          </a:p>
          <a:p>
            <a:pPr lvl="1"/>
            <a:r>
              <a:rPr lang="de-DE" dirty="0"/>
              <a:t>3.641 (28,5 Meter*)</a:t>
            </a:r>
          </a:p>
          <a:p>
            <a:r>
              <a:rPr lang="de-DE" dirty="0"/>
              <a:t>Jahresarbeit</a:t>
            </a:r>
          </a:p>
          <a:p>
            <a:pPr lvl="1"/>
            <a:r>
              <a:rPr lang="de-DE" dirty="0"/>
              <a:t>726 MWh (10 Meter)</a:t>
            </a:r>
          </a:p>
          <a:p>
            <a:pPr lvl="1"/>
            <a:r>
              <a:rPr lang="de-DE" dirty="0"/>
              <a:t>841 MWh (15 Meter)</a:t>
            </a:r>
          </a:p>
          <a:p>
            <a:pPr lvl="1"/>
            <a:r>
              <a:rPr lang="de-DE" dirty="0"/>
              <a:t>910 MWh (28,5 Meter*)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*Berechneter Wert für Nabenhöhe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18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74339A3-87B4-4032-AA43-72766074FB6C}"/>
              </a:ext>
            </a:extLst>
          </p:cNvPr>
          <p:cNvGrpSpPr/>
          <p:nvPr/>
        </p:nvGrpSpPr>
        <p:grpSpPr>
          <a:xfrm>
            <a:off x="4618478" y="1703182"/>
            <a:ext cx="7560000" cy="4502296"/>
            <a:chOff x="4618478" y="1703182"/>
            <a:chExt cx="7560000" cy="450229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CE0DE8F-0E94-432F-BC1D-DC15BFDC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8478" y="1703182"/>
              <a:ext cx="7560000" cy="4320000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E12E3F1-08FA-4299-8B27-C8EF19E4A7D6}"/>
                </a:ext>
              </a:extLst>
            </p:cNvPr>
            <p:cNvSpPr/>
            <p:nvPr/>
          </p:nvSpPr>
          <p:spPr>
            <a:xfrm>
              <a:off x="7243250" y="5943868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885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Geordnete Dauerlinie Schwaigen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58E6B-4E3D-46C5-819E-E2AB74FA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147356" cy="4525963"/>
          </a:xfrm>
        </p:spPr>
        <p:txBody>
          <a:bodyPr>
            <a:normAutofit/>
          </a:bodyPr>
          <a:lstStyle/>
          <a:p>
            <a:r>
              <a:rPr lang="de-DE" dirty="0"/>
              <a:t>Windrad E.ON Windrad 250 (250 kW)</a:t>
            </a:r>
          </a:p>
          <a:p>
            <a:r>
              <a:rPr lang="de-DE" dirty="0"/>
              <a:t>40m und 60m stärker von Bodenbeschaffenheiten beeinflusst </a:t>
            </a:r>
          </a:p>
          <a:p>
            <a:r>
              <a:rPr lang="de-DE" dirty="0"/>
              <a:t>Arbeit im Messzeitraum</a:t>
            </a:r>
          </a:p>
          <a:p>
            <a:pPr lvl="1"/>
            <a:r>
              <a:rPr lang="de-DE" dirty="0"/>
              <a:t>40 Meter: 57,09 MWh</a:t>
            </a:r>
          </a:p>
          <a:p>
            <a:pPr lvl="1"/>
            <a:r>
              <a:rPr lang="de-DE" dirty="0"/>
              <a:t>60 Meter: 61,15 MWh</a:t>
            </a:r>
          </a:p>
          <a:p>
            <a:pPr lvl="1"/>
            <a:r>
              <a:rPr lang="de-DE" dirty="0"/>
              <a:t>80 Meter: 63,38 MWh</a:t>
            </a:r>
          </a:p>
          <a:p>
            <a:pPr lvl="1"/>
            <a:r>
              <a:rPr lang="de-DE" dirty="0"/>
              <a:t>140 Meter: 64,55 MWh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59D671A-A934-41B6-B1F9-C80EED69F2B7}"/>
              </a:ext>
            </a:extLst>
          </p:cNvPr>
          <p:cNvGrpSpPr/>
          <p:nvPr/>
        </p:nvGrpSpPr>
        <p:grpSpPr>
          <a:xfrm>
            <a:off x="4632000" y="1703182"/>
            <a:ext cx="7560000" cy="4517501"/>
            <a:chOff x="4632000" y="1703182"/>
            <a:chExt cx="7560000" cy="451750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C57DB98-22DE-4B9A-A45C-75737D3C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32000" y="1703182"/>
              <a:ext cx="7560000" cy="4320000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754E996-8ACC-4E60-92EB-4D77525981EF}"/>
                </a:ext>
              </a:extLst>
            </p:cNvPr>
            <p:cNvSpPr/>
            <p:nvPr/>
          </p:nvSpPr>
          <p:spPr>
            <a:xfrm>
              <a:off x="7032104" y="5959073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22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5F5EC-F83E-425F-8AC1-21EBD0147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8A6165-D004-4E6B-B60B-21908DFCD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/>
              <a:t>Ausgangssituation</a:t>
            </a:r>
          </a:p>
          <a:p>
            <a:pPr lvl="1"/>
            <a:r>
              <a:rPr lang="de-DE" dirty="0"/>
              <a:t>Stand der Forschung</a:t>
            </a:r>
          </a:p>
          <a:p>
            <a:pPr lvl="1"/>
            <a:r>
              <a:rPr lang="de-DE" dirty="0"/>
              <a:t>Zielsetzung und Forschungsfrage</a:t>
            </a:r>
          </a:p>
          <a:p>
            <a:pPr lvl="1"/>
            <a:r>
              <a:rPr lang="de-DE" dirty="0"/>
              <a:t>Methodik und methodisches Vorgehen</a:t>
            </a:r>
          </a:p>
          <a:p>
            <a:pPr lvl="1"/>
            <a:r>
              <a:rPr lang="de-DE" dirty="0"/>
              <a:t>Ergebnisse der Datenauswertung</a:t>
            </a:r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7340AC-A23C-4E1D-93EA-53C3C1B9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86D919-05B5-4F0C-AE35-502A3C04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686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Windrose Schwaigen – In Situ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59B08E0-1577-4539-9096-741EAC3896CD}"/>
              </a:ext>
            </a:extLst>
          </p:cNvPr>
          <p:cNvSpPr txBox="1">
            <a:spLocks/>
          </p:cNvSpPr>
          <p:nvPr/>
        </p:nvSpPr>
        <p:spPr>
          <a:xfrm>
            <a:off x="607481" y="1539255"/>
            <a:ext cx="5386917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115000"/>
              <a:buFont typeface="Symbol" panose="05050102010706020507" pitchFamily="18" charset="2"/>
              <a:buChar char="-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Font typeface="Courier New" panose="02070309020205020404" pitchFamily="49" charset="0"/>
              <a:buChar char="o"/>
              <a:defRPr lang="de-DE"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  <a:defRPr lang="de-DE"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 lang="de-DE"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100" b="1" dirty="0"/>
              <a:t>Windrose 15 Meter</a:t>
            </a:r>
            <a:r>
              <a:rPr lang="de-DE" sz="2000" dirty="0"/>
              <a:t>	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A520618-8E1B-4719-A25E-E5DAB4E773FE}"/>
              </a:ext>
            </a:extLst>
          </p:cNvPr>
          <p:cNvSpPr txBox="1">
            <a:spLocks/>
          </p:cNvSpPr>
          <p:nvPr/>
        </p:nvSpPr>
        <p:spPr>
          <a:xfrm>
            <a:off x="6197604" y="1539254"/>
            <a:ext cx="5389033" cy="3651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115000"/>
              <a:buFont typeface="Symbol" panose="05050102010706020507" pitchFamily="18" charset="2"/>
              <a:buChar char="-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 lang="de-DE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00" b="1" dirty="0"/>
              <a:t>Ertragswindrose 15 Meter (841 MWh)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6D6F455-C252-4645-B0CF-0A40E6445BC5}"/>
              </a:ext>
            </a:extLst>
          </p:cNvPr>
          <p:cNvGrpSpPr/>
          <p:nvPr/>
        </p:nvGrpSpPr>
        <p:grpSpPr>
          <a:xfrm>
            <a:off x="479376" y="2070956"/>
            <a:ext cx="10806565" cy="4183386"/>
            <a:chOff x="479376" y="2070956"/>
            <a:chExt cx="10806565" cy="418338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E33F421-C927-4AE1-BDE7-0AE8F726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9376" y="2070956"/>
              <a:ext cx="5292000" cy="4032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0B51CFA-54B7-4CA9-BBCC-C87EC5D3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4263" y="2070956"/>
              <a:ext cx="5291678" cy="403200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6D9D530-648A-4AE9-AE70-AC98137A8C2C}"/>
                </a:ext>
              </a:extLst>
            </p:cNvPr>
            <p:cNvSpPr/>
            <p:nvPr/>
          </p:nvSpPr>
          <p:spPr>
            <a:xfrm>
              <a:off x="4825648" y="5992732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0958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A637A-D24B-4CAE-BD1B-0067212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Windrose Schwaigen – </a:t>
            </a:r>
            <a:r>
              <a:rPr lang="de-DE" dirty="0" err="1"/>
              <a:t>LiDAR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56E7-1B0D-4A6C-9F17-05B035F1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EA088-4415-4539-84A2-7DAFEE01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B865FB2-FA28-4993-A2A9-5B8DE878F7F6}"/>
              </a:ext>
            </a:extLst>
          </p:cNvPr>
          <p:cNvGrpSpPr/>
          <p:nvPr/>
        </p:nvGrpSpPr>
        <p:grpSpPr>
          <a:xfrm>
            <a:off x="479376" y="2055434"/>
            <a:ext cx="10826662" cy="4037862"/>
            <a:chOff x="479376" y="2055434"/>
            <a:chExt cx="10826662" cy="403786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A836712-8B75-45BF-89DF-194D2F6B4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9376" y="2055434"/>
              <a:ext cx="5292001" cy="403200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6E2D95-0251-4DD5-8306-72123C10E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4360" y="2061296"/>
              <a:ext cx="5291678" cy="4032000"/>
            </a:xfrm>
            <a:prstGeom prst="rect">
              <a:avLst/>
            </a:prstGeom>
          </p:spPr>
        </p:pic>
      </p:grp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44AC6B13-77BE-4F22-9946-2C8C6B4125CB}"/>
              </a:ext>
            </a:extLst>
          </p:cNvPr>
          <p:cNvSpPr txBox="1">
            <a:spLocks/>
          </p:cNvSpPr>
          <p:nvPr/>
        </p:nvSpPr>
        <p:spPr>
          <a:xfrm>
            <a:off x="607481" y="1539255"/>
            <a:ext cx="5386917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115000"/>
              <a:buFont typeface="Symbol" panose="05050102010706020507" pitchFamily="18" charset="2"/>
              <a:buChar char="-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lang="de-DE"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Font typeface="Courier New" panose="02070309020205020404" pitchFamily="49" charset="0"/>
              <a:buChar char="o"/>
              <a:defRPr lang="de-DE"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  <a:defRPr lang="de-DE"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 lang="de-DE"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100" b="1" dirty="0"/>
              <a:t>Windrose 40 Meter	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B658849B-A64F-4098-9D49-0462743A958C}"/>
              </a:ext>
            </a:extLst>
          </p:cNvPr>
          <p:cNvSpPr txBox="1">
            <a:spLocks/>
          </p:cNvSpPr>
          <p:nvPr/>
        </p:nvSpPr>
        <p:spPr>
          <a:xfrm>
            <a:off x="6197604" y="1539254"/>
            <a:ext cx="5389033" cy="3651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115000"/>
              <a:buFont typeface="Symbol" panose="05050102010706020507" pitchFamily="18" charset="2"/>
              <a:buChar char="-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SzPct val="85000"/>
              <a:buFont typeface="Courier New" panose="02070309020205020404" pitchFamily="49" charset="0"/>
              <a:buChar char="o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2A7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  <a:defRPr lang="de-DE" sz="2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 lang="de-DE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00" b="1" dirty="0"/>
              <a:t>Ertragswindrose 40 Meter (57 MWh)</a:t>
            </a:r>
          </a:p>
        </p:txBody>
      </p:sp>
    </p:spTree>
    <p:extLst>
      <p:ext uri="{BB962C8B-B14F-4D97-AF65-F5344CB8AC3E}">
        <p14:creationId xmlns:p14="http://schemas.microsoft.com/office/powerpoint/2010/main" val="63022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D4348B6F-A96F-4128-B8B6-0CBB4371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Visualisierung Windkraftanlagen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5E602F2-2379-457F-AA27-193795097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16" y="1503859"/>
            <a:ext cx="2898924" cy="4525963"/>
          </a:xfrm>
        </p:spPr>
        <p:txBody>
          <a:bodyPr/>
          <a:lstStyle/>
          <a:p>
            <a:r>
              <a:rPr lang="de-DE" dirty="0"/>
              <a:t>Mögliche Standorte</a:t>
            </a:r>
          </a:p>
          <a:p>
            <a:r>
              <a:rPr lang="de-DE" dirty="0"/>
              <a:t>Bodenansicht von unterschiedlichen Entfernungen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D6BFB9A-9F41-4B9F-B35C-5DB26D8D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CAEF087-2C60-485B-B9F5-D8D54C1C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22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5975EA8-B56B-4E6C-BEFD-0903DFDE4196}"/>
              </a:ext>
            </a:extLst>
          </p:cNvPr>
          <p:cNvGrpSpPr/>
          <p:nvPr/>
        </p:nvGrpSpPr>
        <p:grpSpPr>
          <a:xfrm>
            <a:off x="3413872" y="1503859"/>
            <a:ext cx="8101695" cy="4953745"/>
            <a:chOff x="3413872" y="1503859"/>
            <a:chExt cx="8101695" cy="495374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2BD677CC-BBB7-47CC-81DA-12E0D1CE99B3}"/>
                </a:ext>
              </a:extLst>
            </p:cNvPr>
            <p:cNvGrpSpPr/>
            <p:nvPr/>
          </p:nvGrpSpPr>
          <p:grpSpPr>
            <a:xfrm>
              <a:off x="3413872" y="1503859"/>
              <a:ext cx="8101695" cy="4525963"/>
              <a:chOff x="3413872" y="1503859"/>
              <a:chExt cx="8101695" cy="4525963"/>
            </a:xfrm>
          </p:grpSpPr>
          <p:pic>
            <p:nvPicPr>
              <p:cNvPr id="11" name="Inhaltsplatzhalter 9">
                <a:extLst>
                  <a:ext uri="{FF2B5EF4-FFF2-40B4-BE49-F238E27FC236}">
                    <a16:creationId xmlns:a16="http://schemas.microsoft.com/office/drawing/2014/main" id="{DF1B2713-1F33-458E-99CF-9812205DE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872" y="1503859"/>
                <a:ext cx="3170186" cy="4525963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0AA42310-673A-4D8A-A14E-1A0849D55B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33" r="-1121"/>
              <a:stretch/>
            </p:blipFill>
            <p:spPr>
              <a:xfrm>
                <a:off x="6718390" y="1503859"/>
                <a:ext cx="4797177" cy="4525963"/>
              </a:xfrm>
              <a:prstGeom prst="rect">
                <a:avLst/>
              </a:prstGeom>
            </p:spPr>
          </p:pic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799B3B2-0DC5-4471-965F-D75276CFCA91}"/>
                </a:ext>
              </a:extLst>
            </p:cNvPr>
            <p:cNvSpPr txBox="1"/>
            <p:nvPr/>
          </p:nvSpPr>
          <p:spPr>
            <a:xfrm>
              <a:off x="5310904" y="6026717"/>
              <a:ext cx="4248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 dirty="0"/>
                <a:t>(Quelle: Eigene Darstellung in Anlehnung an Google Earth, 2021)</a:t>
              </a:r>
              <a:endParaRPr lang="de-DE" sz="1100" dirty="0"/>
            </a:p>
            <a:p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6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30843-DA94-4D28-B9F2-0FDD2FA7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Zusammengefasst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110ED2-B251-4F5D-9E95-2AC219BA8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Tageszyklischer Wechsel von Berg- und Talwinden</a:t>
            </a:r>
          </a:p>
          <a:p>
            <a:r>
              <a:rPr lang="de-DE" dirty="0"/>
              <a:t>Für Windkraftanlagen vor allem Südwinde von Bedeutung</a:t>
            </a:r>
          </a:p>
          <a:p>
            <a:r>
              <a:rPr lang="de-DE" dirty="0"/>
              <a:t>Jahresarbeit von ca. 800- 900 MWh pro 250 kW Windrad</a:t>
            </a:r>
          </a:p>
          <a:p>
            <a:r>
              <a:rPr lang="de-DE" dirty="0"/>
              <a:t>Windspitzen bis ~20 m/s am Standort Schwaigen </a:t>
            </a:r>
          </a:p>
          <a:p>
            <a:r>
              <a:rPr lang="de-DE" dirty="0"/>
              <a:t>Keine ausreichenden Winde bei der Station Oberndorf</a:t>
            </a:r>
          </a:p>
          <a:p>
            <a:r>
              <a:rPr lang="de-DE" dirty="0"/>
              <a:t>Für Errichtung einer WKA genauere Betrachtung notwendig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ED89E9-20BE-4D3A-BAB2-22A4639D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01F9C2-A905-45D4-87F8-5F211301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389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B854-ED86-4956-8B92-CA1F59FC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77A350-C5F5-4185-B286-03DE83123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cap="all" dirty="0"/>
              <a:t>Tiroler Energiestrategie 2020, </a:t>
            </a:r>
            <a:r>
              <a:rPr lang="de-DE" dirty="0"/>
              <a:t>2017. Tiroler Energiestrategie 2020</a:t>
            </a:r>
          </a:p>
          <a:p>
            <a:r>
              <a:rPr lang="de-AT" cap="all" dirty="0" err="1"/>
              <a:t>Zängl</a:t>
            </a:r>
            <a:r>
              <a:rPr lang="de-AT" dirty="0"/>
              <a:t>, G., 2004. A </a:t>
            </a:r>
            <a:r>
              <a:rPr lang="de-AT" dirty="0" err="1"/>
              <a:t>reexamination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valley</a:t>
            </a:r>
            <a:r>
              <a:rPr lang="de-AT" dirty="0"/>
              <a:t> wind </a:t>
            </a:r>
            <a:r>
              <a:rPr lang="de-AT" dirty="0" err="1"/>
              <a:t>system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Alpine Inn Valley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numerical</a:t>
            </a:r>
            <a:r>
              <a:rPr lang="de-AT" dirty="0"/>
              <a:t> </a:t>
            </a:r>
            <a:r>
              <a:rPr lang="de-AT" dirty="0" err="1"/>
              <a:t>simulations</a:t>
            </a:r>
            <a:r>
              <a:rPr lang="de-AT" dirty="0"/>
              <a:t> [online]. </a:t>
            </a:r>
            <a:r>
              <a:rPr lang="de-AT" i="1" dirty="0" err="1"/>
              <a:t>Meteorology</a:t>
            </a:r>
            <a:r>
              <a:rPr lang="de-AT" i="1" dirty="0"/>
              <a:t> and </a:t>
            </a:r>
            <a:r>
              <a:rPr lang="de-AT" i="1" dirty="0" err="1"/>
              <a:t>Atmospheric</a:t>
            </a:r>
            <a:r>
              <a:rPr lang="de-AT" i="1" dirty="0"/>
              <a:t> Physics</a:t>
            </a:r>
            <a:r>
              <a:rPr lang="de-AT" dirty="0"/>
              <a:t>, </a:t>
            </a:r>
            <a:r>
              <a:rPr lang="de-AT" b="1" dirty="0"/>
              <a:t>87</a:t>
            </a:r>
            <a:r>
              <a:rPr lang="de-AT" dirty="0"/>
              <a:t>(4), 241-256</a:t>
            </a:r>
          </a:p>
          <a:p>
            <a:r>
              <a:rPr lang="de-AT" cap="all" dirty="0"/>
              <a:t>Reiter</a:t>
            </a:r>
            <a:r>
              <a:rPr lang="de-AT" dirty="0"/>
              <a:t>, R., H. </a:t>
            </a:r>
            <a:r>
              <a:rPr lang="de-AT" cap="all" dirty="0"/>
              <a:t>Müller</a:t>
            </a:r>
            <a:r>
              <a:rPr lang="de-AT" dirty="0"/>
              <a:t> und R. </a:t>
            </a:r>
            <a:r>
              <a:rPr lang="de-AT" cap="all" dirty="0" err="1"/>
              <a:t>Sladkovic</a:t>
            </a:r>
            <a:r>
              <a:rPr lang="de-AT" cap="all" dirty="0"/>
              <a:t>, </a:t>
            </a:r>
            <a:r>
              <a:rPr lang="de-AT" dirty="0"/>
              <a:t>1984. </a:t>
            </a:r>
            <a:r>
              <a:rPr lang="de-DE" dirty="0"/>
              <a:t>Die vertikale Windstruktur beim Merkur —Schwerpunkt „Tagesperiodische Windsysteme” aufgrund von aerologischen Messungen im Inntal und im Rosenheimer Becken [online]. </a:t>
            </a:r>
            <a:r>
              <a:rPr lang="de-AT" i="1" dirty="0"/>
              <a:t>Archives </a:t>
            </a:r>
            <a:r>
              <a:rPr lang="de-AT" i="1" dirty="0" err="1"/>
              <a:t>for</a:t>
            </a:r>
            <a:r>
              <a:rPr lang="de-AT" i="1" dirty="0"/>
              <a:t> </a:t>
            </a:r>
            <a:r>
              <a:rPr lang="de-AT" i="1" dirty="0" err="1"/>
              <a:t>meteorology</a:t>
            </a:r>
            <a:r>
              <a:rPr lang="de-AT" i="1" dirty="0"/>
              <a:t>, </a:t>
            </a:r>
            <a:r>
              <a:rPr lang="de-AT" i="1" dirty="0" err="1"/>
              <a:t>geophysics</a:t>
            </a:r>
            <a:r>
              <a:rPr lang="de-AT" i="1" dirty="0"/>
              <a:t>, and </a:t>
            </a:r>
            <a:r>
              <a:rPr lang="de-AT" i="1" dirty="0" err="1"/>
              <a:t>bioclimatology</a:t>
            </a:r>
            <a:r>
              <a:rPr lang="de-AT" i="1" dirty="0"/>
              <a:t>, Series B</a:t>
            </a:r>
            <a:r>
              <a:rPr lang="de-AT" dirty="0"/>
              <a:t>, </a:t>
            </a:r>
            <a:r>
              <a:rPr lang="de-AT" b="1" dirty="0"/>
              <a:t>33</a:t>
            </a:r>
            <a:r>
              <a:rPr lang="de-AT" dirty="0"/>
              <a:t>(4), 359-372</a:t>
            </a:r>
          </a:p>
          <a:p>
            <a:r>
              <a:rPr lang="de-DE" cap="all" dirty="0"/>
              <a:t>Neubarth, </a:t>
            </a:r>
            <a:r>
              <a:rPr lang="de-DE" dirty="0"/>
              <a:t>2012. Windenergie in Tirol</a:t>
            </a:r>
          </a:p>
          <a:p>
            <a:r>
              <a:rPr lang="de-AT" cap="all" dirty="0"/>
              <a:t>R. J. </a:t>
            </a:r>
            <a:r>
              <a:rPr lang="de-AT" cap="all" dirty="0" err="1"/>
              <a:t>Yamartino</a:t>
            </a:r>
            <a:r>
              <a:rPr lang="de-AT" dirty="0"/>
              <a:t> und R.J. </a:t>
            </a:r>
            <a:r>
              <a:rPr lang="de-AT" cap="all" dirty="0" err="1"/>
              <a:t>Yamartino</a:t>
            </a:r>
            <a:r>
              <a:rPr lang="de-AT" cap="all" dirty="0"/>
              <a:t>, </a:t>
            </a:r>
            <a:r>
              <a:rPr lang="de-AT" dirty="0"/>
              <a:t>1984. [Journal </a:t>
            </a:r>
            <a:r>
              <a:rPr lang="de-AT" dirty="0" err="1"/>
              <a:t>of</a:t>
            </a:r>
            <a:r>
              <a:rPr lang="de-AT" dirty="0"/>
              <a:t> Applied </a:t>
            </a:r>
            <a:r>
              <a:rPr lang="de-AT" dirty="0" err="1"/>
              <a:t>Meteorology</a:t>
            </a:r>
            <a:r>
              <a:rPr lang="de-AT" dirty="0"/>
              <a:t> and </a:t>
            </a:r>
            <a:r>
              <a:rPr lang="de-AT" dirty="0" err="1"/>
              <a:t>Climatology</a:t>
            </a:r>
            <a:r>
              <a:rPr lang="de-AT" dirty="0"/>
              <a:t>] A </a:t>
            </a:r>
            <a:r>
              <a:rPr lang="de-AT" dirty="0" err="1"/>
              <a:t>Comparison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Several</a:t>
            </a:r>
            <a:r>
              <a:rPr lang="de-AT" dirty="0"/>
              <a:t> “Single-Pass” </a:t>
            </a:r>
            <a:r>
              <a:rPr lang="de-AT" dirty="0" err="1"/>
              <a:t>Estimators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Standard Deviation </a:t>
            </a:r>
            <a:r>
              <a:rPr lang="de-AT" dirty="0" err="1"/>
              <a:t>of</a:t>
            </a:r>
            <a:r>
              <a:rPr lang="de-AT" dirty="0"/>
              <a:t> Wind </a:t>
            </a:r>
            <a:r>
              <a:rPr lang="de-AT" dirty="0" err="1"/>
              <a:t>Direction</a:t>
            </a:r>
            <a:r>
              <a:rPr lang="de-AT" dirty="0"/>
              <a:t> // A </a:t>
            </a:r>
            <a:r>
              <a:rPr lang="de-AT" dirty="0" err="1"/>
              <a:t>Comparison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Several</a:t>
            </a:r>
            <a:r>
              <a:rPr lang="de-AT" dirty="0"/>
              <a:t> “Single-Pass” </a:t>
            </a:r>
            <a:r>
              <a:rPr lang="de-AT" dirty="0" err="1"/>
              <a:t>Estimators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Standard Deviation </a:t>
            </a:r>
            <a:r>
              <a:rPr lang="de-AT" dirty="0" err="1"/>
              <a:t>of</a:t>
            </a:r>
            <a:r>
              <a:rPr lang="de-AT" dirty="0"/>
              <a:t> Wind </a:t>
            </a:r>
            <a:r>
              <a:rPr lang="de-AT" dirty="0" err="1"/>
              <a:t>Direction</a:t>
            </a:r>
            <a:r>
              <a:rPr lang="de-AT" dirty="0"/>
              <a:t> [online]. </a:t>
            </a:r>
            <a:r>
              <a:rPr lang="de-AT" i="1" dirty="0"/>
              <a:t>Journal </a:t>
            </a:r>
            <a:r>
              <a:rPr lang="de-AT" i="1" dirty="0" err="1"/>
              <a:t>of</a:t>
            </a:r>
            <a:r>
              <a:rPr lang="de-AT" i="1" dirty="0"/>
              <a:t> Climate and Applied </a:t>
            </a:r>
            <a:r>
              <a:rPr lang="de-AT" i="1" dirty="0" err="1"/>
              <a:t>Meteorology</a:t>
            </a:r>
            <a:r>
              <a:rPr lang="de-AT" dirty="0"/>
              <a:t>, </a:t>
            </a:r>
            <a:r>
              <a:rPr lang="de-AT" b="1" dirty="0"/>
              <a:t>23</a:t>
            </a:r>
            <a:r>
              <a:rPr lang="de-AT" dirty="0"/>
              <a:t>(9), 1362-1366.</a:t>
            </a:r>
            <a:endParaRPr lang="de-DE" dirty="0"/>
          </a:p>
          <a:p>
            <a:endParaRPr lang="de-AT" dirty="0"/>
          </a:p>
          <a:p>
            <a:endParaRPr lang="de-AT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772238-3891-421C-88DD-47ADA666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A2E089-17BD-4172-91FF-3B0A8C29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035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B816A7B-BCC0-40E3-AA37-2A9FCEDBF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3F1BFD-59C7-4875-8D14-938F959F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33181" r="104" b="24616"/>
          <a:stretch/>
        </p:blipFill>
        <p:spPr>
          <a:xfrm>
            <a:off x="-1608856" y="2492896"/>
            <a:ext cx="14743654" cy="4770120"/>
          </a:xfrm>
          <a:prstGeom prst="rect">
            <a:avLst/>
          </a:prstGeom>
          <a:solidFill>
            <a:srgbClr val="97BF29"/>
          </a:solidFill>
          <a:ln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4FBA2F9-E8FC-43E0-9F85-036357992B50}"/>
              </a:ext>
            </a:extLst>
          </p:cNvPr>
          <p:cNvSpPr txBox="1">
            <a:spLocks/>
          </p:cNvSpPr>
          <p:nvPr/>
        </p:nvSpPr>
        <p:spPr>
          <a:xfrm>
            <a:off x="183360" y="1306743"/>
            <a:ext cx="12597206" cy="1758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dirty="0"/>
              <a:t>Entwicklung der Windenergienutzung im Inntal </a:t>
            </a:r>
            <a:endParaRPr kumimoji="0" lang="de-DE" sz="2800" u="none" strike="noStrike" kern="1200" cap="all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7BA3956-6064-40BE-B87E-440515FD47FE}"/>
              </a:ext>
            </a:extLst>
          </p:cNvPr>
          <p:cNvSpPr txBox="1">
            <a:spLocks/>
          </p:cNvSpPr>
          <p:nvPr/>
        </p:nvSpPr>
        <p:spPr>
          <a:xfrm>
            <a:off x="182513" y="2692114"/>
            <a:ext cx="4758916" cy="405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/>
              <a:t>09.09.2021 10:30 Uhr</a:t>
            </a:r>
            <a:endParaRPr lang="de-DE" sz="1400" dirty="0">
              <a:solidFill>
                <a:srgbClr val="BFBFBF">
                  <a:lumMod val="50000"/>
                </a:srgbClr>
              </a:solidFill>
              <a:latin typeface="Tahoma"/>
              <a:ea typeface="+mj-ea"/>
              <a:cs typeface="+mj-cs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D0FD6D6-6A3F-4D87-A7CB-3AC2927B0CCE}"/>
              </a:ext>
            </a:extLst>
          </p:cNvPr>
          <p:cNvSpPr txBox="1">
            <a:spLocks/>
          </p:cNvSpPr>
          <p:nvPr/>
        </p:nvSpPr>
        <p:spPr>
          <a:xfrm>
            <a:off x="182513" y="3238681"/>
            <a:ext cx="4758916" cy="405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/>
              <a:t>Thomas Hofer</a:t>
            </a:r>
            <a:endParaRPr lang="de-DE" sz="1400" dirty="0">
              <a:solidFill>
                <a:srgbClr val="BFBFBF">
                  <a:lumMod val="50000"/>
                </a:srgbClr>
              </a:solidFill>
              <a:latin typeface="Tahoma"/>
              <a:ea typeface="+mj-ea"/>
              <a:cs typeface="+mj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96C330-B215-42B2-A8D8-0D2467A3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727949"/>
            <a:ext cx="2660469" cy="620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9CE650-C72A-4BE8-8A25-878BF63359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415257"/>
            <a:ext cx="3426730" cy="8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9E9CB-E8CF-4A16-9AF0-71A228FD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Ausgangssituation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00BF18-352E-4134-A636-24FC7CA8C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Tirols Ziele</a:t>
            </a:r>
          </a:p>
          <a:p>
            <a:pPr lvl="1"/>
            <a:r>
              <a:rPr lang="de-DE" dirty="0"/>
              <a:t>Bis 2050 Vollständige Dekarbonisierung der Energieversorgung</a:t>
            </a:r>
          </a:p>
          <a:p>
            <a:pPr lvl="1"/>
            <a:r>
              <a:rPr lang="de-DE" dirty="0"/>
              <a:t>Bis 2030 bilanzielle Stromversorgung zu 100% aus Erneuerbaren</a:t>
            </a:r>
          </a:p>
          <a:p>
            <a:r>
              <a:rPr lang="de-DE" dirty="0"/>
              <a:t>Strategie </a:t>
            </a:r>
          </a:p>
          <a:p>
            <a:pPr lvl="1"/>
            <a:r>
              <a:rPr lang="de-DE" dirty="0"/>
              <a:t>Klein PV Anlagen auf privaten und öffentlichen Dachflächen </a:t>
            </a:r>
          </a:p>
          <a:p>
            <a:pPr lvl="1"/>
            <a:r>
              <a:rPr lang="de-DE" dirty="0"/>
              <a:t>Steigerung der Arbeit aus Wasserkraft um 2.800 </a:t>
            </a:r>
            <a:r>
              <a:rPr lang="de-DE" dirty="0" err="1"/>
              <a:t>GWh</a:t>
            </a:r>
            <a:r>
              <a:rPr lang="de-DE" dirty="0"/>
              <a:t>/a bis 2036</a:t>
            </a:r>
          </a:p>
          <a:p>
            <a:pPr lvl="1"/>
            <a:r>
              <a:rPr lang="de-DE" dirty="0"/>
              <a:t>Nutzung der Windkraft nicht vorgesehen</a:t>
            </a:r>
          </a:p>
          <a:p>
            <a:r>
              <a:rPr lang="de-DE" dirty="0"/>
              <a:t>Status Quo der Windkraft in Tirol</a:t>
            </a:r>
          </a:p>
          <a:p>
            <a:pPr lvl="1"/>
            <a:r>
              <a:rPr lang="de-DE" dirty="0"/>
              <a:t>Geeignete Standorte vorrangig auf 1800 m </a:t>
            </a:r>
            <a:r>
              <a:rPr lang="de-DE" dirty="0" err="1"/>
              <a:t>ü.A.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10,8 kW an installierter Leistung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8BCF04-C5C2-4360-9B55-BD4BED97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69827A-A695-4191-B6A9-38D644BB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989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ADBB7-4B7E-418E-9CE6-8008900D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3FEB7-6331-4441-AB00-5E19FA02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FDC5E4-5445-4832-B6AA-86CDE0A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5" name="IT3">
            <a:hlinkClick r:id="" action="ppaction://media"/>
            <a:extLst>
              <a:ext uri="{FF2B5EF4-FFF2-40B4-BE49-F238E27FC236}">
                <a16:creationId xmlns:a16="http://schemas.microsoft.com/office/drawing/2014/main" id="{57DAB1B0-EC95-490C-BC7E-9866716B1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22668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BFAE0-90A6-4B88-85EE-CAB29A8D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 der Forschung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59A2F1-4A7F-42AE-A848-5759BF65A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de-DE" dirty="0"/>
              <a:t>MERKUR-Experiment </a:t>
            </a:r>
          </a:p>
          <a:p>
            <a:pPr lvl="1"/>
            <a:r>
              <a:rPr lang="de-DE" dirty="0"/>
              <a:t>Drei Windmessungen</a:t>
            </a:r>
          </a:p>
          <a:p>
            <a:pPr lvl="2"/>
            <a:r>
              <a:rPr lang="de-DE" dirty="0"/>
              <a:t>Zwei im Inntal</a:t>
            </a:r>
          </a:p>
          <a:p>
            <a:pPr lvl="2"/>
            <a:r>
              <a:rPr lang="de-DE" dirty="0"/>
              <a:t>Eine im Rosenheimer Becken</a:t>
            </a:r>
          </a:p>
          <a:p>
            <a:pPr lvl="1"/>
            <a:r>
              <a:rPr lang="de-DE" dirty="0"/>
              <a:t>Zeitraum </a:t>
            </a:r>
          </a:p>
          <a:p>
            <a:pPr lvl="2"/>
            <a:r>
              <a:rPr lang="de-DE" dirty="0"/>
              <a:t>13 Tage</a:t>
            </a:r>
          </a:p>
          <a:p>
            <a:pPr lvl="1"/>
            <a:r>
              <a:rPr lang="de-DE" dirty="0"/>
              <a:t>Ergebnisse </a:t>
            </a:r>
          </a:p>
          <a:p>
            <a:pPr lvl="2"/>
            <a:r>
              <a:rPr lang="de-DE" dirty="0"/>
              <a:t>Windgeschwindigkeiten bis 8 m/s in 50m </a:t>
            </a:r>
            <a:r>
              <a:rPr lang="de-DE" dirty="0" err="1"/>
              <a:t>ü.G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Windgeschwindigkeiten bis 13 m/s in 200m </a:t>
            </a:r>
            <a:r>
              <a:rPr lang="de-DE" dirty="0" err="1"/>
              <a:t>ü.G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Theorie</a:t>
            </a:r>
          </a:p>
          <a:p>
            <a:pPr lvl="2"/>
            <a:r>
              <a:rPr lang="de-DE" dirty="0"/>
              <a:t>Starke Beschleunigung der Winde aufgrund des Venturi Effektes</a:t>
            </a:r>
          </a:p>
          <a:p>
            <a:pPr lvl="2"/>
            <a:endParaRPr lang="de-DE" dirty="0"/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1B2D05-41BF-45DD-B8F5-8842A1BD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48252"/>
            <a:ext cx="3860800" cy="365125"/>
          </a:xfrm>
        </p:spPr>
        <p:txBody>
          <a:bodyPr/>
          <a:lstStyle/>
          <a:p>
            <a:r>
              <a:rPr lang="de-DE"/>
              <a:t>Thomas Hofer, BA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1F1F1F-F7A3-4B24-981C-8A881736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t>5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690F96F-ACFA-41E2-91CA-5A507B547D68}"/>
              </a:ext>
            </a:extLst>
          </p:cNvPr>
          <p:cNvGrpSpPr/>
          <p:nvPr/>
        </p:nvGrpSpPr>
        <p:grpSpPr>
          <a:xfrm>
            <a:off x="5735960" y="2132856"/>
            <a:ext cx="5703890" cy="2285988"/>
            <a:chOff x="5735960" y="2132856"/>
            <a:chExt cx="5703890" cy="228598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B18AC24-7FCC-4036-BF5C-5D35316C5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0" y="2132856"/>
              <a:ext cx="5703890" cy="1782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89D9DEE-DE00-497B-9A07-C5FA4B61607D}"/>
                </a:ext>
              </a:extLst>
            </p:cNvPr>
            <p:cNvSpPr txBox="1"/>
            <p:nvPr/>
          </p:nvSpPr>
          <p:spPr>
            <a:xfrm>
              <a:off x="7536160" y="3880235"/>
              <a:ext cx="185980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 dirty="0"/>
                <a:t>(Quelle: </a:t>
              </a:r>
              <a:r>
                <a:rPr lang="de-AT" sz="1100" dirty="0" err="1"/>
                <a:t>Deacademi</a:t>
              </a:r>
              <a:r>
                <a:rPr lang="de-AT" sz="1100" dirty="0"/>
                <a:t>, 2017)</a:t>
              </a:r>
              <a:endParaRPr lang="de-DE" sz="1100" dirty="0"/>
            </a:p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76459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CA15D-1870-4E65-A3D3-1908E579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 der Forschung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7EDF1-9ED3-46FD-ABBD-5DA7AFB0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Numerische Simulation </a:t>
            </a:r>
          </a:p>
          <a:p>
            <a:pPr lvl="1"/>
            <a:r>
              <a:rPr lang="de-DE" dirty="0"/>
              <a:t>Strömungssimulation im Inntal und Rosenheimer Becken</a:t>
            </a:r>
          </a:p>
          <a:p>
            <a:pPr lvl="1"/>
            <a:r>
              <a:rPr lang="de-DE" dirty="0"/>
              <a:t>Ergebnisse</a:t>
            </a:r>
          </a:p>
          <a:p>
            <a:pPr lvl="2"/>
            <a:r>
              <a:rPr lang="de-DE" dirty="0"/>
              <a:t>Windspitzen bis 13 m/s in 200 m </a:t>
            </a:r>
            <a:r>
              <a:rPr lang="de-DE" dirty="0" err="1"/>
              <a:t>ü.G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Vertikale Ausdehnung bis 300 m </a:t>
            </a:r>
            <a:r>
              <a:rPr lang="de-DE" dirty="0" err="1"/>
              <a:t>ü.G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Horizontale Ausdehnung ca. 15 km</a:t>
            </a:r>
          </a:p>
          <a:p>
            <a:pPr lvl="1"/>
            <a:r>
              <a:rPr lang="de-DE" dirty="0"/>
              <a:t>Theorie</a:t>
            </a:r>
          </a:p>
          <a:p>
            <a:pPr lvl="2"/>
            <a:r>
              <a:rPr lang="de-DE" dirty="0"/>
              <a:t>Venturi Effektes</a:t>
            </a:r>
          </a:p>
          <a:p>
            <a:pPr lvl="2"/>
            <a:r>
              <a:rPr lang="de-DE" dirty="0"/>
              <a:t>Entstehung eines Low Level Jetstreams</a:t>
            </a:r>
          </a:p>
          <a:p>
            <a:pPr lvl="2"/>
            <a:endParaRPr lang="de-DE" dirty="0"/>
          </a:p>
          <a:p>
            <a:pPr marL="914400" lvl="2" indent="0">
              <a:buNone/>
            </a:pP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81FF81-A3F5-4C2E-953D-C57BA068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A67AD9-5F2B-4C8F-9A91-E9D96446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5C5CACC-F9AE-4A22-82D6-B097C74874A2}"/>
              </a:ext>
            </a:extLst>
          </p:cNvPr>
          <p:cNvGrpSpPr/>
          <p:nvPr/>
        </p:nvGrpSpPr>
        <p:grpSpPr>
          <a:xfrm>
            <a:off x="6528048" y="2492896"/>
            <a:ext cx="5054352" cy="3838512"/>
            <a:chOff x="6528048" y="2715718"/>
            <a:chExt cx="4776683" cy="361569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D0B75BB-EB10-4510-A64E-3C608C7DAF4A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2715718"/>
              <a:ext cx="4776683" cy="341044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810EE3A-1CFB-40D2-B63B-D3EC8922DA50}"/>
                </a:ext>
              </a:extLst>
            </p:cNvPr>
            <p:cNvSpPr txBox="1"/>
            <p:nvPr/>
          </p:nvSpPr>
          <p:spPr>
            <a:xfrm>
              <a:off x="8121940" y="6069798"/>
              <a:ext cx="1588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(Quelle: </a:t>
              </a:r>
              <a:r>
                <a:rPr lang="de-DE" sz="1100" dirty="0" err="1"/>
                <a:t>Zängle</a:t>
              </a:r>
              <a:r>
                <a:rPr lang="de-DE" sz="1100" dirty="0"/>
                <a:t>, 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65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C1A71-DF6C-45AE-84EE-87AC8706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Zielsetzung und Forschungsfrage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09F264-2B50-4753-90C1-1B9A4203D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Ziele des Projektes</a:t>
            </a:r>
          </a:p>
          <a:p>
            <a:pPr lvl="1"/>
            <a:r>
              <a:rPr lang="de-DE" dirty="0"/>
              <a:t>Charakteristiken des Erler Windes zu definieren</a:t>
            </a:r>
          </a:p>
          <a:p>
            <a:pPr lvl="2"/>
            <a:r>
              <a:rPr lang="de-DE" dirty="0"/>
              <a:t>Zeitliches und zyklisches Auftreten</a:t>
            </a:r>
          </a:p>
          <a:p>
            <a:pPr lvl="2"/>
            <a:r>
              <a:rPr lang="de-DE" dirty="0"/>
              <a:t>Windgeschwindigkeit</a:t>
            </a:r>
          </a:p>
          <a:p>
            <a:pPr lvl="2"/>
            <a:r>
              <a:rPr lang="de-DE" dirty="0"/>
              <a:t>Windrichtung</a:t>
            </a:r>
          </a:p>
          <a:p>
            <a:pPr lvl="1"/>
            <a:r>
              <a:rPr lang="de-DE" dirty="0"/>
              <a:t>Ermittlung des Potential für die Stromproduktion</a:t>
            </a:r>
          </a:p>
          <a:p>
            <a:pPr lvl="2"/>
            <a:r>
              <a:rPr lang="de-DE" dirty="0"/>
              <a:t>Quantifizierung des nutzbaren Potentials am Standort Schwaigen</a:t>
            </a:r>
          </a:p>
          <a:p>
            <a:pPr lvl="2"/>
            <a:r>
              <a:rPr lang="de-DE" dirty="0"/>
              <a:t>Vergleichsmessung im Inntalinneren </a:t>
            </a:r>
          </a:p>
          <a:p>
            <a:pPr lvl="1"/>
            <a:r>
              <a:rPr lang="de-DE" dirty="0"/>
              <a:t>Forschungsfrage</a:t>
            </a:r>
          </a:p>
          <a:p>
            <a:pPr marL="0" indent="0" algn="ctr">
              <a:buNone/>
            </a:pPr>
            <a:r>
              <a:rPr lang="de-DE" sz="1800" i="1" dirty="0"/>
              <a:t>In welchem Umfang kann das Potential des Erler Windes </a:t>
            </a:r>
          </a:p>
          <a:p>
            <a:pPr marL="0" indent="0" algn="ctr">
              <a:buNone/>
            </a:pPr>
            <a:r>
              <a:rPr lang="de-DE" sz="1800" i="1" dirty="0"/>
              <a:t>für die Stromerzeugung genutzt werden und welche Charakteristiken weist</a:t>
            </a:r>
          </a:p>
          <a:p>
            <a:pPr marL="0" indent="0" algn="ctr">
              <a:buNone/>
            </a:pPr>
            <a:r>
              <a:rPr lang="de-DE" sz="1800" i="1" dirty="0"/>
              <a:t> das Windphänomen auf?</a:t>
            </a:r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AA9C28-0850-4216-B16F-0B62BC157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797B42-739B-485F-985C-2445675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47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B7D84-4B12-4857-A3A2-647C9BC0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D7DD91-5E25-41BB-87E3-FEDDC29A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56906"/>
            <a:ext cx="10972800" cy="4525963"/>
          </a:xfrm>
        </p:spPr>
        <p:txBody>
          <a:bodyPr/>
          <a:lstStyle/>
          <a:p>
            <a:r>
              <a:rPr lang="de-DE" dirty="0"/>
              <a:t>Empirisch Quantitative Forschung</a:t>
            </a:r>
          </a:p>
          <a:p>
            <a:pPr lvl="1"/>
            <a:r>
              <a:rPr lang="de-DE" dirty="0"/>
              <a:t>Feldexperiment</a:t>
            </a:r>
          </a:p>
          <a:p>
            <a:pPr lvl="1"/>
            <a:r>
              <a:rPr lang="de-DE" dirty="0"/>
              <a:t>Standardisierte Datenerhebung in Form einer Messung</a:t>
            </a:r>
          </a:p>
          <a:p>
            <a:pPr lvl="1"/>
            <a:r>
              <a:rPr lang="de-DE" dirty="0"/>
              <a:t>Statistische Auswertung der Daten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5CF6E8-783B-4219-9F83-32F7E70F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0AFEE6-3CDA-46EC-87A6-2BD4E82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3290B72-70E7-48F7-B617-550E746D1E9C}"/>
              </a:ext>
            </a:extLst>
          </p:cNvPr>
          <p:cNvGrpSpPr/>
          <p:nvPr/>
        </p:nvGrpSpPr>
        <p:grpSpPr>
          <a:xfrm>
            <a:off x="2639615" y="3538396"/>
            <a:ext cx="6912768" cy="2679819"/>
            <a:chOff x="2639615" y="3538396"/>
            <a:chExt cx="6912768" cy="267981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C440DB1-9258-44E8-BF80-BBE38555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5" y="3538396"/>
              <a:ext cx="6912768" cy="2438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FB45915-8FAC-4F46-9ED6-20A95CA7E429}"/>
                </a:ext>
              </a:extLst>
            </p:cNvPr>
            <p:cNvSpPr/>
            <p:nvPr/>
          </p:nvSpPr>
          <p:spPr>
            <a:xfrm>
              <a:off x="4927250" y="5956605"/>
              <a:ext cx="233749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100" dirty="0"/>
                <a:t>(Quelle: Eigene Darstellung, 2021)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5856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AD8BC-72AC-4836-BD1A-C7DC658B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Methodisches Vorgehen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E84AF8-84ED-435F-9192-D40109EC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Hofer, BA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E1847F-2F42-4E58-9EBF-41AA4456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5E3D-E526-4AB8-9E90-B64AB5CBD7F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12B0B01-744D-4C36-8468-B9537DFC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3"/>
            <a:ext cx="4873294" cy="4569372"/>
          </a:xfrm>
        </p:spPr>
        <p:txBody>
          <a:bodyPr/>
          <a:lstStyle/>
          <a:p>
            <a:r>
              <a:rPr lang="de-DE" dirty="0"/>
              <a:t>Drei Messstandorte</a:t>
            </a:r>
          </a:p>
          <a:p>
            <a:pPr lvl="1"/>
            <a:r>
              <a:rPr lang="de-DE" dirty="0"/>
              <a:t>Oberdorf</a:t>
            </a:r>
          </a:p>
          <a:p>
            <a:pPr lvl="1"/>
            <a:r>
              <a:rPr lang="de-DE" dirty="0"/>
              <a:t>Schwaigen</a:t>
            </a:r>
          </a:p>
          <a:p>
            <a:pPr lvl="1"/>
            <a:r>
              <a:rPr lang="de-DE" dirty="0"/>
              <a:t>Nussdorf</a:t>
            </a:r>
          </a:p>
          <a:p>
            <a:r>
              <a:rPr lang="de-DE" dirty="0"/>
              <a:t>Zwei Messtechnologien</a:t>
            </a:r>
          </a:p>
          <a:p>
            <a:pPr lvl="1"/>
            <a:r>
              <a:rPr lang="de-DE" dirty="0" err="1"/>
              <a:t>LiDAR</a:t>
            </a:r>
            <a:r>
              <a:rPr lang="de-DE" dirty="0"/>
              <a:t> (Fernerkundung)</a:t>
            </a:r>
          </a:p>
          <a:p>
            <a:pPr lvl="1"/>
            <a:r>
              <a:rPr lang="de-DE" dirty="0"/>
              <a:t>Anemometer (In Situ)</a:t>
            </a:r>
          </a:p>
          <a:p>
            <a:r>
              <a:rPr lang="de-DE" dirty="0"/>
              <a:t>Zeitraum </a:t>
            </a:r>
          </a:p>
          <a:p>
            <a:pPr lvl="1"/>
            <a:r>
              <a:rPr lang="de-DE" dirty="0"/>
              <a:t>Anemometer: ein Jahre </a:t>
            </a:r>
          </a:p>
          <a:p>
            <a:pPr lvl="1"/>
            <a:r>
              <a:rPr lang="de-DE" dirty="0" err="1"/>
              <a:t>Lidar</a:t>
            </a:r>
            <a:r>
              <a:rPr lang="de-DE" dirty="0"/>
              <a:t>: zwei Monate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42F72F5-135A-4D08-A11C-1A45D7A4D9DD}"/>
              </a:ext>
            </a:extLst>
          </p:cNvPr>
          <p:cNvGrpSpPr/>
          <p:nvPr/>
        </p:nvGrpSpPr>
        <p:grpSpPr>
          <a:xfrm>
            <a:off x="5482894" y="1580581"/>
            <a:ext cx="6099506" cy="4813135"/>
            <a:chOff x="5482894" y="1580581"/>
            <a:chExt cx="6099506" cy="4813135"/>
          </a:xfrm>
        </p:grpSpPr>
        <p:pic>
          <p:nvPicPr>
            <p:cNvPr id="8" name="Inhaltsplatzhalter 5">
              <a:extLst>
                <a:ext uri="{FF2B5EF4-FFF2-40B4-BE49-F238E27FC236}">
                  <a16:creationId xmlns:a16="http://schemas.microsoft.com/office/drawing/2014/main" id="{05318BE2-0765-4542-A26A-FA09E472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2894" y="1580581"/>
              <a:ext cx="6099506" cy="4382248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688F183-0943-47DA-99E1-17BD57E6D700}"/>
                </a:ext>
              </a:extLst>
            </p:cNvPr>
            <p:cNvSpPr txBox="1"/>
            <p:nvPr/>
          </p:nvSpPr>
          <p:spPr>
            <a:xfrm>
              <a:off x="6408434" y="5962829"/>
              <a:ext cx="4248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 dirty="0"/>
                <a:t>(Quelle: Eigene Darstellung in Anlehnung an Google Earth, 2021)</a:t>
              </a:r>
              <a:endParaRPr lang="de-DE" sz="1100" dirty="0"/>
            </a:p>
            <a:p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845534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FH Kufstein">
      <a:dk1>
        <a:srgbClr val="3F3F3F"/>
      </a:dk1>
      <a:lt1>
        <a:sysClr val="window" lastClr="FFFFFF"/>
      </a:lt1>
      <a:dk2>
        <a:srgbClr val="3F3F3F"/>
      </a:dk2>
      <a:lt2>
        <a:srgbClr val="BFBFBF"/>
      </a:lt2>
      <a:accent1>
        <a:srgbClr val="97BF2A"/>
      </a:accent1>
      <a:accent2>
        <a:srgbClr val="4DBED3"/>
      </a:accent2>
      <a:accent3>
        <a:srgbClr val="0062A7"/>
      </a:accent3>
      <a:accent4>
        <a:srgbClr val="00885E"/>
      </a:accent4>
      <a:accent5>
        <a:srgbClr val="E85245"/>
      </a:accent5>
      <a:accent6>
        <a:srgbClr val="F2963F"/>
      </a:accent6>
      <a:hlink>
        <a:srgbClr val="0000FF"/>
      </a:hlink>
      <a:folHlink>
        <a:srgbClr val="800080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H Kufstein">
    <a:dk1>
      <a:srgbClr val="3F3F3F"/>
    </a:dk1>
    <a:lt1>
      <a:sysClr val="window" lastClr="FFFFFF"/>
    </a:lt1>
    <a:dk2>
      <a:srgbClr val="3F3F3F"/>
    </a:dk2>
    <a:lt2>
      <a:srgbClr val="BFBFBF"/>
    </a:lt2>
    <a:accent1>
      <a:srgbClr val="97BF2A"/>
    </a:accent1>
    <a:accent2>
      <a:srgbClr val="4DBED3"/>
    </a:accent2>
    <a:accent3>
      <a:srgbClr val="0062A7"/>
    </a:accent3>
    <a:accent4>
      <a:srgbClr val="00885E"/>
    </a:accent4>
    <a:accent5>
      <a:srgbClr val="E85245"/>
    </a:accent5>
    <a:accent6>
      <a:srgbClr val="F2963F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1055</Words>
  <Application>Microsoft Office PowerPoint</Application>
  <PresentationFormat>Breitbild</PresentationFormat>
  <Paragraphs>234</Paragraphs>
  <Slides>25</Slides>
  <Notes>18</Notes>
  <HiddenSlides>2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Symbol</vt:lpstr>
      <vt:lpstr>Tahoma</vt:lpstr>
      <vt:lpstr>Larissa</vt:lpstr>
      <vt:lpstr>Office</vt:lpstr>
      <vt:lpstr>PowerPoint-Präsentation</vt:lpstr>
      <vt:lpstr>Agenda</vt:lpstr>
      <vt:lpstr>Ausgangssituation</vt:lpstr>
      <vt:lpstr>PowerPoint-Präsentation</vt:lpstr>
      <vt:lpstr>Stand der Forschung</vt:lpstr>
      <vt:lpstr>Stand der Forschung</vt:lpstr>
      <vt:lpstr>Zielsetzung und Forschungsfrage</vt:lpstr>
      <vt:lpstr>Methodik</vt:lpstr>
      <vt:lpstr>Methodisches Vorgehen</vt:lpstr>
      <vt:lpstr>Methodisches Vorgehen</vt:lpstr>
      <vt:lpstr>Entstehung des Erler Windes</vt:lpstr>
      <vt:lpstr>Häufigkeitsverteilung Oberndorf </vt:lpstr>
      <vt:lpstr>Häufigkeitsverteilung Schwaigen </vt:lpstr>
      <vt:lpstr>Tagesverlauf Schwaigen und Oberndorf</vt:lpstr>
      <vt:lpstr>Monatsmittelwerte Schwaigen</vt:lpstr>
      <vt:lpstr>Tagesverlauf Schwaigen </vt:lpstr>
      <vt:lpstr>Tagesverlauf Schwaigen</vt:lpstr>
      <vt:lpstr>Jahresdauerlinie Schwaigen </vt:lpstr>
      <vt:lpstr>Geordnete Dauerlinie Schwaigen </vt:lpstr>
      <vt:lpstr>Windrose Schwaigen – In Situ </vt:lpstr>
      <vt:lpstr>Windrose Schwaigen – LiDAR</vt:lpstr>
      <vt:lpstr>Visualisierung Windkraftanlagen</vt:lpstr>
      <vt:lpstr>Ergebnisse Zusammengefasst</vt:lpstr>
      <vt:lpstr>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Kickenweitz Elisabeth</dc:creator>
  <cp:lastModifiedBy>Hofer Thomas</cp:lastModifiedBy>
  <cp:revision>462</cp:revision>
  <cp:lastPrinted>2015-09-01T15:21:28Z</cp:lastPrinted>
  <dcterms:created xsi:type="dcterms:W3CDTF">2015-08-13T07:05:24Z</dcterms:created>
  <dcterms:modified xsi:type="dcterms:W3CDTF">2021-10-12T07:28:44Z</dcterms:modified>
</cp:coreProperties>
</file>