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9">
  <p:sldMasterIdLst>
    <p:sldMasterId id="2147483673" r:id="rId4"/>
  </p:sldMasterIdLst>
  <p:notesMasterIdLst>
    <p:notesMasterId r:id="rId24"/>
  </p:notesMasterIdLst>
  <p:sldIdLst>
    <p:sldId id="272" r:id="rId5"/>
    <p:sldId id="668" r:id="rId6"/>
    <p:sldId id="692" r:id="rId7"/>
    <p:sldId id="722" r:id="rId8"/>
    <p:sldId id="720" r:id="rId9"/>
    <p:sldId id="735" r:id="rId10"/>
    <p:sldId id="719" r:id="rId11"/>
    <p:sldId id="723" r:id="rId12"/>
    <p:sldId id="724" r:id="rId13"/>
    <p:sldId id="725" r:id="rId14"/>
    <p:sldId id="727" r:id="rId15"/>
    <p:sldId id="728" r:id="rId16"/>
    <p:sldId id="729" r:id="rId17"/>
    <p:sldId id="271" r:id="rId18"/>
    <p:sldId id="674" r:id="rId19"/>
    <p:sldId id="730" r:id="rId20"/>
    <p:sldId id="733" r:id="rId21"/>
    <p:sldId id="734" r:id="rId22"/>
    <p:sldId id="736" r:id="rId2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kiw, Kim Kira" initials="MK" lastIdx="1" clrIdx="0">
    <p:extLst>
      <p:ext uri="{19B8F6BF-5375-455C-9EA6-DF929625EA0E}">
        <p15:presenceInfo xmlns:p15="http://schemas.microsoft.com/office/powerpoint/2012/main" userId="S::ucgjt@student.kit.edu::5b409171-64c6-40e8-a1a7-1f784255e7cf" providerId="AD"/>
      </p:ext>
    </p:extLst>
  </p:cmAuthor>
  <p:cmAuthor id="2" name="Kim-Kira Miskiw" initials="KKM" lastIdx="19" clrIdx="1">
    <p:extLst>
      <p:ext uri="{19B8F6BF-5375-455C-9EA6-DF929625EA0E}">
        <p15:presenceInfo xmlns:p15="http://schemas.microsoft.com/office/powerpoint/2012/main" userId="Kim-Kira Miskiw" providerId="None"/>
      </p:ext>
    </p:extLst>
  </p:cmAuthor>
  <p:cmAuthor id="3" name="Kim Kira Miskiw" initials="KKM" lastIdx="2" clrIdx="2">
    <p:extLst>
      <p:ext uri="{19B8F6BF-5375-455C-9EA6-DF929625EA0E}">
        <p15:presenceInfo xmlns:p15="http://schemas.microsoft.com/office/powerpoint/2012/main" userId="25b664a17c3e0692" providerId="Windows Live"/>
      </p:ext>
    </p:extLst>
  </p:cmAuthor>
  <p:cmAuthor id="4" name="Kraft, Emil (IIP)" initials="KE(" lastIdx="13" clrIdx="3">
    <p:extLst>
      <p:ext uri="{19B8F6BF-5375-455C-9EA6-DF929625EA0E}">
        <p15:presenceInfo xmlns:p15="http://schemas.microsoft.com/office/powerpoint/2012/main" userId="S-1-5-21-1202744845-3101423955-345487624-249588" providerId="AD"/>
      </p:ext>
    </p:extLst>
  </p:cmAuthor>
  <p:cmAuthor id="5" name="Fraunholz, Christoph (IIP)" initials="FC(" lastIdx="33" clrIdx="4">
    <p:extLst>
      <p:ext uri="{19B8F6BF-5375-455C-9EA6-DF929625EA0E}">
        <p15:presenceInfo xmlns:p15="http://schemas.microsoft.com/office/powerpoint/2012/main" userId="S-1-5-21-1202744845-3101423955-345487624-222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700"/>
    <a:srgbClr val="B8D0C9"/>
    <a:srgbClr val="CBDDD8"/>
    <a:srgbClr val="BC5610"/>
    <a:srgbClr val="ED7D31"/>
    <a:srgbClr val="BDD7EE"/>
    <a:srgbClr val="009644"/>
    <a:srgbClr val="00A44A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7597B-EAE0-49FA-B28D-54A3BE1BADDA}" v="21" dt="2021-09-09T11:12:44.667"/>
    <p1510:client id="{BE65CE00-C61E-4E73-B175-6B6BAB474D77}" v="3" dt="2021-09-09T05:24:24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80080" autoAdjust="0"/>
  </p:normalViewPr>
  <p:slideViewPr>
    <p:cSldViewPr snapToGrid="0">
      <p:cViewPr varScale="1">
        <p:scale>
          <a:sx n="96" d="100"/>
          <a:sy n="96" d="100"/>
        </p:scale>
        <p:origin x="36" y="36"/>
      </p:cViewPr>
      <p:guideLst>
        <p:guide orient="horz" pos="1620"/>
        <p:guide pos="5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-Kira Miskiw" userId="8fdc4d77-f8ed-473d-ab47-748254ccf87e" providerId="ADAL" clId="{09D7597B-EAE0-49FA-B28D-54A3BE1BADDA}"/>
    <pc:docChg chg="modSld">
      <pc:chgData name="Kim-Kira Miskiw" userId="8fdc4d77-f8ed-473d-ab47-748254ccf87e" providerId="ADAL" clId="{09D7597B-EAE0-49FA-B28D-54A3BE1BADDA}" dt="2021-09-09T11:12:44.667" v="20" actId="20577"/>
      <pc:docMkLst>
        <pc:docMk/>
      </pc:docMkLst>
      <pc:sldChg chg="modSp">
        <pc:chgData name="Kim-Kira Miskiw" userId="8fdc4d77-f8ed-473d-ab47-748254ccf87e" providerId="ADAL" clId="{09D7597B-EAE0-49FA-B28D-54A3BE1BADDA}" dt="2021-09-09T11:12:44.667" v="20" actId="20577"/>
        <pc:sldMkLst>
          <pc:docMk/>
          <pc:sldMk cId="2083850827" sldId="692"/>
        </pc:sldMkLst>
        <pc:spChg chg="mod">
          <ac:chgData name="Kim-Kira Miskiw" userId="8fdc4d77-f8ed-473d-ab47-748254ccf87e" providerId="ADAL" clId="{09D7597B-EAE0-49FA-B28D-54A3BE1BADDA}" dt="2021-09-09T11:12:44.667" v="20" actId="20577"/>
          <ac:spMkLst>
            <pc:docMk/>
            <pc:sldMk cId="2083850827" sldId="692"/>
            <ac:spMk id="15" creationId="{9E552329-C05C-48BE-AA2E-543002DF5366}"/>
          </ac:spMkLst>
        </pc:spChg>
      </pc:sldChg>
    </pc:docChg>
  </pc:docChgLst>
  <pc:docChgLst>
    <pc:chgData name="Kim-Kira Miskiw" userId="8fdc4d77-f8ed-473d-ab47-748254ccf87e" providerId="ADAL" clId="{BE65CE00-C61E-4E73-B175-6B6BAB474D77}"/>
    <pc:docChg chg="custSel delSld modSld">
      <pc:chgData name="Kim-Kira Miskiw" userId="8fdc4d77-f8ed-473d-ab47-748254ccf87e" providerId="ADAL" clId="{BE65CE00-C61E-4E73-B175-6B6BAB474D77}" dt="2021-09-09T05:26:00.172" v="30" actId="47"/>
      <pc:docMkLst>
        <pc:docMk/>
      </pc:docMkLst>
      <pc:sldChg chg="modNotesTx">
        <pc:chgData name="Kim-Kira Miskiw" userId="8fdc4d77-f8ed-473d-ab47-748254ccf87e" providerId="ADAL" clId="{BE65CE00-C61E-4E73-B175-6B6BAB474D77}" dt="2021-09-09T05:22:06.020" v="8" actId="20577"/>
        <pc:sldMkLst>
          <pc:docMk/>
          <pc:sldMk cId="1225001703" sldId="272"/>
        </pc:sldMkLst>
      </pc:sldChg>
      <pc:sldChg chg="modNotesTx">
        <pc:chgData name="Kim-Kira Miskiw" userId="8fdc4d77-f8ed-473d-ab47-748254ccf87e" providerId="ADAL" clId="{BE65CE00-C61E-4E73-B175-6B6BAB474D77}" dt="2021-09-09T05:22:08.586" v="9" actId="20577"/>
        <pc:sldMkLst>
          <pc:docMk/>
          <pc:sldMk cId="2175836434" sldId="668"/>
        </pc:sldMkLst>
      </pc:sldChg>
      <pc:sldChg chg="modNotesTx">
        <pc:chgData name="Kim-Kira Miskiw" userId="8fdc4d77-f8ed-473d-ab47-748254ccf87e" providerId="ADAL" clId="{BE65CE00-C61E-4E73-B175-6B6BAB474D77}" dt="2021-09-09T05:22:13.115" v="10" actId="20577"/>
        <pc:sldMkLst>
          <pc:docMk/>
          <pc:sldMk cId="2083850827" sldId="692"/>
        </pc:sldMkLst>
      </pc:sldChg>
      <pc:sldChg chg="modSp mod modNotesTx">
        <pc:chgData name="Kim-Kira Miskiw" userId="8fdc4d77-f8ed-473d-ab47-748254ccf87e" providerId="ADAL" clId="{BE65CE00-C61E-4E73-B175-6B6BAB474D77}" dt="2021-09-09T05:22:41.455" v="17"/>
        <pc:sldMkLst>
          <pc:docMk/>
          <pc:sldMk cId="852330055" sldId="719"/>
        </pc:sldMkLst>
        <pc:spChg chg="mod">
          <ac:chgData name="Kim-Kira Miskiw" userId="8fdc4d77-f8ed-473d-ab47-748254ccf87e" providerId="ADAL" clId="{BE65CE00-C61E-4E73-B175-6B6BAB474D77}" dt="2021-09-09T05:22:41.455" v="17"/>
          <ac:spMkLst>
            <pc:docMk/>
            <pc:sldMk cId="852330055" sldId="719"/>
            <ac:spMk id="34" creationId="{899CD4B7-3D7D-4EFC-BE0D-43798775180D}"/>
          </ac:spMkLst>
        </pc:spChg>
      </pc:sldChg>
      <pc:sldChg chg="delCm modNotesTx">
        <pc:chgData name="Kim-Kira Miskiw" userId="8fdc4d77-f8ed-473d-ab47-748254ccf87e" providerId="ADAL" clId="{BE65CE00-C61E-4E73-B175-6B6BAB474D77}" dt="2021-09-09T05:22:20.212" v="12" actId="6549"/>
        <pc:sldMkLst>
          <pc:docMk/>
          <pc:sldMk cId="2887843313" sldId="720"/>
        </pc:sldMkLst>
      </pc:sldChg>
      <pc:sldChg chg="del">
        <pc:chgData name="Kim-Kira Miskiw" userId="8fdc4d77-f8ed-473d-ab47-748254ccf87e" providerId="ADAL" clId="{BE65CE00-C61E-4E73-B175-6B6BAB474D77}" dt="2021-09-09T05:26:00.172" v="30" actId="47"/>
        <pc:sldMkLst>
          <pc:docMk/>
          <pc:sldMk cId="2506778183" sldId="721"/>
        </pc:sldMkLst>
      </pc:sldChg>
      <pc:sldChg chg="delCm modNotesTx">
        <pc:chgData name="Kim-Kira Miskiw" userId="8fdc4d77-f8ed-473d-ab47-748254ccf87e" providerId="ADAL" clId="{BE65CE00-C61E-4E73-B175-6B6BAB474D77}" dt="2021-09-09T05:22:17.513" v="11" actId="6549"/>
        <pc:sldMkLst>
          <pc:docMk/>
          <pc:sldMk cId="336666157" sldId="722"/>
        </pc:sldMkLst>
      </pc:sldChg>
      <pc:sldChg chg="modNotesTx">
        <pc:chgData name="Kim-Kira Miskiw" userId="8fdc4d77-f8ed-473d-ab47-748254ccf87e" providerId="ADAL" clId="{BE65CE00-C61E-4E73-B175-6B6BAB474D77}" dt="2021-09-09T05:22:45.909" v="18" actId="6549"/>
        <pc:sldMkLst>
          <pc:docMk/>
          <pc:sldMk cId="896744862" sldId="723"/>
        </pc:sldMkLst>
      </pc:sldChg>
      <pc:sldChg chg="delCm modNotesTx">
        <pc:chgData name="Kim-Kira Miskiw" userId="8fdc4d77-f8ed-473d-ab47-748254ccf87e" providerId="ADAL" clId="{BE65CE00-C61E-4E73-B175-6B6BAB474D77}" dt="2021-09-09T05:22:48.811" v="19" actId="6549"/>
        <pc:sldMkLst>
          <pc:docMk/>
          <pc:sldMk cId="3105652186" sldId="724"/>
        </pc:sldMkLst>
      </pc:sldChg>
      <pc:sldChg chg="delCm modNotesTx">
        <pc:chgData name="Kim-Kira Miskiw" userId="8fdc4d77-f8ed-473d-ab47-748254ccf87e" providerId="ADAL" clId="{BE65CE00-C61E-4E73-B175-6B6BAB474D77}" dt="2021-09-09T05:22:53.995" v="20" actId="6549"/>
        <pc:sldMkLst>
          <pc:docMk/>
          <pc:sldMk cId="4050919543" sldId="725"/>
        </pc:sldMkLst>
      </pc:sldChg>
      <pc:sldChg chg="modSp mod modNotesTx">
        <pc:chgData name="Kim-Kira Miskiw" userId="8fdc4d77-f8ed-473d-ab47-748254ccf87e" providerId="ADAL" clId="{BE65CE00-C61E-4E73-B175-6B6BAB474D77}" dt="2021-09-09T05:24:32.962" v="25" actId="790"/>
        <pc:sldMkLst>
          <pc:docMk/>
          <pc:sldMk cId="978261145" sldId="727"/>
        </pc:sldMkLst>
        <pc:spChg chg="mod">
          <ac:chgData name="Kim-Kira Miskiw" userId="8fdc4d77-f8ed-473d-ab47-748254ccf87e" providerId="ADAL" clId="{BE65CE00-C61E-4E73-B175-6B6BAB474D77}" dt="2021-09-09T05:24:32.962" v="25" actId="790"/>
          <ac:spMkLst>
            <pc:docMk/>
            <pc:sldMk cId="978261145" sldId="727"/>
            <ac:spMk id="5" creationId="{1695CBC9-1DC4-4AA9-812F-92E593A79E9C}"/>
          </ac:spMkLst>
        </pc:spChg>
      </pc:sldChg>
      <pc:sldChg chg="modSp mod modNotesTx">
        <pc:chgData name="Kim-Kira Miskiw" userId="8fdc4d77-f8ed-473d-ab47-748254ccf87e" providerId="ADAL" clId="{BE65CE00-C61E-4E73-B175-6B6BAB474D77}" dt="2021-09-09T05:24:44.461" v="26" actId="790"/>
        <pc:sldMkLst>
          <pc:docMk/>
          <pc:sldMk cId="4088001559" sldId="728"/>
        </pc:sldMkLst>
        <pc:spChg chg="mod">
          <ac:chgData name="Kim-Kira Miskiw" userId="8fdc4d77-f8ed-473d-ab47-748254ccf87e" providerId="ADAL" clId="{BE65CE00-C61E-4E73-B175-6B6BAB474D77}" dt="2021-09-09T05:24:44.461" v="26" actId="790"/>
          <ac:spMkLst>
            <pc:docMk/>
            <pc:sldMk cId="4088001559" sldId="728"/>
            <ac:spMk id="5" creationId="{2AA53562-FDCE-4AFE-A30C-0CF9BFB514B8}"/>
          </ac:spMkLst>
        </pc:spChg>
      </pc:sldChg>
      <pc:sldChg chg="modSp mod modNotesTx">
        <pc:chgData name="Kim-Kira Miskiw" userId="8fdc4d77-f8ed-473d-ab47-748254ccf87e" providerId="ADAL" clId="{BE65CE00-C61E-4E73-B175-6B6BAB474D77}" dt="2021-09-09T05:25:15.748" v="29" actId="790"/>
        <pc:sldMkLst>
          <pc:docMk/>
          <pc:sldMk cId="1883170266" sldId="729"/>
        </pc:sldMkLst>
        <pc:spChg chg="mod">
          <ac:chgData name="Kim-Kira Miskiw" userId="8fdc4d77-f8ed-473d-ab47-748254ccf87e" providerId="ADAL" clId="{BE65CE00-C61E-4E73-B175-6B6BAB474D77}" dt="2021-09-09T05:24:53.889" v="27" actId="790"/>
          <ac:spMkLst>
            <pc:docMk/>
            <pc:sldMk cId="1883170266" sldId="729"/>
            <ac:spMk id="5" creationId="{B12CC372-7C6C-427B-A99D-8990980445E3}"/>
          </ac:spMkLst>
        </pc:spChg>
        <pc:graphicFrameChg chg="modGraphic">
          <ac:chgData name="Kim-Kira Miskiw" userId="8fdc4d77-f8ed-473d-ab47-748254ccf87e" providerId="ADAL" clId="{BE65CE00-C61E-4E73-B175-6B6BAB474D77}" dt="2021-09-09T05:25:05.092" v="28" actId="790"/>
          <ac:graphicFrameMkLst>
            <pc:docMk/>
            <pc:sldMk cId="1883170266" sldId="729"/>
            <ac:graphicFrameMk id="6" creationId="{7C35692B-5E54-4ABF-B30E-D884F934BDCB}"/>
          </ac:graphicFrameMkLst>
        </pc:graphicFrameChg>
        <pc:graphicFrameChg chg="modGraphic">
          <ac:chgData name="Kim-Kira Miskiw" userId="8fdc4d77-f8ed-473d-ab47-748254ccf87e" providerId="ADAL" clId="{BE65CE00-C61E-4E73-B175-6B6BAB474D77}" dt="2021-09-09T05:25:15.748" v="29" actId="790"/>
          <ac:graphicFrameMkLst>
            <pc:docMk/>
            <pc:sldMk cId="1883170266" sldId="729"/>
            <ac:graphicFrameMk id="18" creationId="{D1F90F7D-3178-49F2-BF27-09FC2BB98AE9}"/>
          </ac:graphicFrameMkLst>
        </pc:graphicFrameChg>
      </pc:sldChg>
      <pc:sldChg chg="del">
        <pc:chgData name="Kim-Kira Miskiw" userId="8fdc4d77-f8ed-473d-ab47-748254ccf87e" providerId="ADAL" clId="{BE65CE00-C61E-4E73-B175-6B6BAB474D77}" dt="2021-09-09T05:26:00.172" v="30" actId="47"/>
        <pc:sldMkLst>
          <pc:docMk/>
          <pc:sldMk cId="2347258775" sldId="731"/>
        </pc:sldMkLst>
      </pc:sldChg>
      <pc:sldChg chg="del">
        <pc:chgData name="Kim-Kira Miskiw" userId="8fdc4d77-f8ed-473d-ab47-748254ccf87e" providerId="ADAL" clId="{BE65CE00-C61E-4E73-B175-6B6BAB474D77}" dt="2021-09-09T05:26:00.172" v="30" actId="47"/>
        <pc:sldMkLst>
          <pc:docMk/>
          <pc:sldMk cId="3875553610" sldId="732"/>
        </pc:sldMkLst>
      </pc:sldChg>
      <pc:sldChg chg="modNotesTx">
        <pc:chgData name="Kim-Kira Miskiw" userId="8fdc4d77-f8ed-473d-ab47-748254ccf87e" providerId="ADAL" clId="{BE65CE00-C61E-4E73-B175-6B6BAB474D77}" dt="2021-09-09T05:22:25.342" v="13" actId="6549"/>
        <pc:sldMkLst>
          <pc:docMk/>
          <pc:sldMk cId="4236649609" sldId="7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psrv-file1.iip.kit.edu\synergie\Group_EMESA\MA_Kim\04_Investment_planning_under_uncertainty\IEWT\Ergebnisse_PowerACE\Results_all_for_Pap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Capacities!$C$1</c:f>
              <c:strCache>
                <c:ptCount val="1"/>
                <c:pt idx="0">
                  <c:v>Uran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Capacities!$C$2:$C$22</c:f>
              <c:numCache>
                <c:formatCode>General</c:formatCode>
                <c:ptCount val="21"/>
                <c:pt idx="0">
                  <c:v>82123</c:v>
                </c:pt>
                <c:pt idx="1">
                  <c:v>81774</c:v>
                </c:pt>
                <c:pt idx="2">
                  <c:v>77707</c:v>
                </c:pt>
                <c:pt idx="3">
                  <c:v>75281</c:v>
                </c:pt>
                <c:pt idx="4">
                  <c:v>75281</c:v>
                </c:pt>
                <c:pt idx="5">
                  <c:v>73488</c:v>
                </c:pt>
                <c:pt idx="6">
                  <c:v>73488</c:v>
                </c:pt>
                <c:pt idx="7">
                  <c:v>73488</c:v>
                </c:pt>
                <c:pt idx="8">
                  <c:v>71682</c:v>
                </c:pt>
                <c:pt idx="9">
                  <c:v>68953</c:v>
                </c:pt>
                <c:pt idx="10">
                  <c:v>62608</c:v>
                </c:pt>
                <c:pt idx="11">
                  <c:v>54852</c:v>
                </c:pt>
                <c:pt idx="12">
                  <c:v>52021</c:v>
                </c:pt>
                <c:pt idx="13">
                  <c:v>47368</c:v>
                </c:pt>
                <c:pt idx="14">
                  <c:v>39856</c:v>
                </c:pt>
                <c:pt idx="15">
                  <c:v>32492</c:v>
                </c:pt>
                <c:pt idx="16">
                  <c:v>25827</c:v>
                </c:pt>
                <c:pt idx="17">
                  <c:v>20519</c:v>
                </c:pt>
                <c:pt idx="18">
                  <c:v>17425</c:v>
                </c:pt>
                <c:pt idx="19">
                  <c:v>17425</c:v>
                </c:pt>
                <c:pt idx="20">
                  <c:v>14802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A-4377-926A-9F2C086E0725}"/>
            </c:ext>
          </c:extLst>
        </c:ser>
        <c:ser>
          <c:idx val="1"/>
          <c:order val="1"/>
          <c:tx>
            <c:strRef>
              <c:f>Capacities!$D$1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Capacities!$D$2:$D$22</c:f>
              <c:numCache>
                <c:formatCode>General</c:formatCode>
                <c:ptCount val="21"/>
                <c:pt idx="0">
                  <c:v>30759</c:v>
                </c:pt>
                <c:pt idx="1">
                  <c:v>29981</c:v>
                </c:pt>
                <c:pt idx="2">
                  <c:v>27550</c:v>
                </c:pt>
                <c:pt idx="3">
                  <c:v>24755</c:v>
                </c:pt>
                <c:pt idx="4">
                  <c:v>24390</c:v>
                </c:pt>
                <c:pt idx="5">
                  <c:v>23297</c:v>
                </c:pt>
                <c:pt idx="6">
                  <c:v>22832</c:v>
                </c:pt>
                <c:pt idx="7">
                  <c:v>22482</c:v>
                </c:pt>
                <c:pt idx="8">
                  <c:v>21136</c:v>
                </c:pt>
                <c:pt idx="9">
                  <c:v>18939</c:v>
                </c:pt>
                <c:pt idx="10">
                  <c:v>15647</c:v>
                </c:pt>
                <c:pt idx="11">
                  <c:v>14947</c:v>
                </c:pt>
                <c:pt idx="12">
                  <c:v>14597</c:v>
                </c:pt>
                <c:pt idx="13">
                  <c:v>13834</c:v>
                </c:pt>
                <c:pt idx="14">
                  <c:v>13763</c:v>
                </c:pt>
                <c:pt idx="15">
                  <c:v>12847</c:v>
                </c:pt>
                <c:pt idx="16">
                  <c:v>11065</c:v>
                </c:pt>
                <c:pt idx="17">
                  <c:v>11065</c:v>
                </c:pt>
                <c:pt idx="18">
                  <c:v>11046</c:v>
                </c:pt>
                <c:pt idx="19">
                  <c:v>4888</c:v>
                </c:pt>
                <c:pt idx="20">
                  <c:v>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A-4377-926A-9F2C086E0725}"/>
            </c:ext>
          </c:extLst>
        </c:ser>
        <c:ser>
          <c:idx val="2"/>
          <c:order val="2"/>
          <c:tx>
            <c:strRef>
              <c:f>Capacities!$E$1</c:f>
              <c:strCache>
                <c:ptCount val="1"/>
                <c:pt idx="0">
                  <c:v>Steinkohle</c:v>
                </c:pt>
              </c:strCache>
            </c:strRef>
          </c:tx>
          <c:spPr>
            <a:pattFill prst="smCheck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Capacities!$E$2:$E$22</c:f>
              <c:numCache>
                <c:formatCode>General</c:formatCode>
                <c:ptCount val="21"/>
                <c:pt idx="0">
                  <c:v>58932</c:v>
                </c:pt>
                <c:pt idx="1">
                  <c:v>55359</c:v>
                </c:pt>
                <c:pt idx="2">
                  <c:v>52847</c:v>
                </c:pt>
                <c:pt idx="3">
                  <c:v>50092</c:v>
                </c:pt>
                <c:pt idx="4">
                  <c:v>47249</c:v>
                </c:pt>
                <c:pt idx="5">
                  <c:v>45776</c:v>
                </c:pt>
                <c:pt idx="6">
                  <c:v>44072</c:v>
                </c:pt>
                <c:pt idx="7">
                  <c:v>42799</c:v>
                </c:pt>
                <c:pt idx="8">
                  <c:v>41279</c:v>
                </c:pt>
                <c:pt idx="9">
                  <c:v>35024</c:v>
                </c:pt>
                <c:pt idx="10">
                  <c:v>31717</c:v>
                </c:pt>
                <c:pt idx="11">
                  <c:v>31454</c:v>
                </c:pt>
                <c:pt idx="12">
                  <c:v>30505</c:v>
                </c:pt>
                <c:pt idx="13">
                  <c:v>29975</c:v>
                </c:pt>
                <c:pt idx="14">
                  <c:v>28462</c:v>
                </c:pt>
                <c:pt idx="15">
                  <c:v>27823</c:v>
                </c:pt>
                <c:pt idx="16">
                  <c:v>26661</c:v>
                </c:pt>
                <c:pt idx="17">
                  <c:v>24652</c:v>
                </c:pt>
                <c:pt idx="18">
                  <c:v>21383</c:v>
                </c:pt>
                <c:pt idx="19">
                  <c:v>20986</c:v>
                </c:pt>
                <c:pt idx="20">
                  <c:v>20937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BA-4377-926A-9F2C086E0725}"/>
            </c:ext>
          </c:extLst>
        </c:ser>
        <c:ser>
          <c:idx val="3"/>
          <c:order val="3"/>
          <c:tx>
            <c:strRef>
              <c:f>Capacities!$F$1</c:f>
              <c:strCache>
                <c:ptCount val="1"/>
                <c:pt idx="0">
                  <c:v>Gas und Dampf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Capacities!$F$2:$F$22</c:f>
              <c:numCache>
                <c:formatCode>General</c:formatCode>
                <c:ptCount val="21"/>
                <c:pt idx="0">
                  <c:v>99141.699200000003</c:v>
                </c:pt>
                <c:pt idx="1">
                  <c:v>99171.296900000001</c:v>
                </c:pt>
                <c:pt idx="2">
                  <c:v>102246.39840000001</c:v>
                </c:pt>
                <c:pt idx="3">
                  <c:v>102129.39840000001</c:v>
                </c:pt>
                <c:pt idx="4">
                  <c:v>101633.39840000001</c:v>
                </c:pt>
                <c:pt idx="5">
                  <c:v>102772.39840000001</c:v>
                </c:pt>
                <c:pt idx="6">
                  <c:v>104972.39840000001</c:v>
                </c:pt>
                <c:pt idx="7">
                  <c:v>107194.39840000001</c:v>
                </c:pt>
                <c:pt idx="8">
                  <c:v>107648.39840000001</c:v>
                </c:pt>
                <c:pt idx="9">
                  <c:v>108145.39840000001</c:v>
                </c:pt>
                <c:pt idx="10">
                  <c:v>109905.39840000001</c:v>
                </c:pt>
                <c:pt idx="11">
                  <c:v>108884.39840000001</c:v>
                </c:pt>
                <c:pt idx="12">
                  <c:v>111493.39840000001</c:v>
                </c:pt>
                <c:pt idx="13">
                  <c:v>119877.39840000001</c:v>
                </c:pt>
                <c:pt idx="14">
                  <c:v>130229.39840000001</c:v>
                </c:pt>
                <c:pt idx="15">
                  <c:v>138769.39840000001</c:v>
                </c:pt>
                <c:pt idx="16">
                  <c:v>144169.40230000002</c:v>
                </c:pt>
                <c:pt idx="17">
                  <c:v>149214.40230000002</c:v>
                </c:pt>
                <c:pt idx="18">
                  <c:v>151281.40230000002</c:v>
                </c:pt>
                <c:pt idx="19">
                  <c:v>158672.40230000002</c:v>
                </c:pt>
                <c:pt idx="20">
                  <c:v>159976.40230000002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BA-4377-926A-9F2C086E0725}"/>
            </c:ext>
          </c:extLst>
        </c:ser>
        <c:ser>
          <c:idx val="4"/>
          <c:order val="4"/>
          <c:tx>
            <c:strRef>
              <c:f>Capacities!$G$1</c:f>
              <c:strCache>
                <c:ptCount val="1"/>
                <c:pt idx="0">
                  <c:v>Gas</c:v>
                </c:pt>
              </c:strCache>
            </c:strRef>
          </c:tx>
          <c:spPr>
            <a:pattFill prst="lgCheck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Capacities!$G$2:$G$22</c:f>
              <c:numCache>
                <c:formatCode>General</c:formatCode>
                <c:ptCount val="21"/>
                <c:pt idx="0">
                  <c:v>28914</c:v>
                </c:pt>
                <c:pt idx="1">
                  <c:v>32003</c:v>
                </c:pt>
                <c:pt idx="2">
                  <c:v>36630</c:v>
                </c:pt>
                <c:pt idx="3">
                  <c:v>36709</c:v>
                </c:pt>
                <c:pt idx="4">
                  <c:v>36361</c:v>
                </c:pt>
                <c:pt idx="5">
                  <c:v>40836</c:v>
                </c:pt>
                <c:pt idx="6">
                  <c:v>52414</c:v>
                </c:pt>
                <c:pt idx="7">
                  <c:v>64923</c:v>
                </c:pt>
                <c:pt idx="8">
                  <c:v>76073</c:v>
                </c:pt>
                <c:pt idx="9">
                  <c:v>80267</c:v>
                </c:pt>
                <c:pt idx="10">
                  <c:v>83484</c:v>
                </c:pt>
                <c:pt idx="11">
                  <c:v>83695</c:v>
                </c:pt>
                <c:pt idx="12">
                  <c:v>84110</c:v>
                </c:pt>
                <c:pt idx="13">
                  <c:v>84727</c:v>
                </c:pt>
                <c:pt idx="14">
                  <c:v>86927</c:v>
                </c:pt>
                <c:pt idx="15">
                  <c:v>88127</c:v>
                </c:pt>
                <c:pt idx="16">
                  <c:v>96127</c:v>
                </c:pt>
                <c:pt idx="17">
                  <c:v>97812</c:v>
                </c:pt>
                <c:pt idx="18">
                  <c:v>97592</c:v>
                </c:pt>
                <c:pt idx="19">
                  <c:v>97472</c:v>
                </c:pt>
                <c:pt idx="20">
                  <c:v>96517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BA-4377-926A-9F2C086E0725}"/>
            </c:ext>
          </c:extLst>
        </c:ser>
        <c:ser>
          <c:idx val="5"/>
          <c:order val="5"/>
          <c:tx>
            <c:strRef>
              <c:f>Capacities!$H$1</c:f>
              <c:strCache>
                <c:ptCount val="1"/>
                <c:pt idx="0">
                  <c:v>Öl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Capacities!$H$2:$H$22</c:f>
              <c:numCache>
                <c:formatCode>General</c:formatCode>
                <c:ptCount val="21"/>
                <c:pt idx="0">
                  <c:v>15783</c:v>
                </c:pt>
                <c:pt idx="1">
                  <c:v>14176</c:v>
                </c:pt>
                <c:pt idx="2">
                  <c:v>11669</c:v>
                </c:pt>
                <c:pt idx="3">
                  <c:v>10234</c:v>
                </c:pt>
                <c:pt idx="4">
                  <c:v>9711</c:v>
                </c:pt>
                <c:pt idx="5">
                  <c:v>8590</c:v>
                </c:pt>
                <c:pt idx="6">
                  <c:v>7760</c:v>
                </c:pt>
                <c:pt idx="7">
                  <c:v>7011</c:v>
                </c:pt>
                <c:pt idx="8">
                  <c:v>6311</c:v>
                </c:pt>
                <c:pt idx="9">
                  <c:v>5051</c:v>
                </c:pt>
                <c:pt idx="10">
                  <c:v>4869</c:v>
                </c:pt>
                <c:pt idx="11">
                  <c:v>4366</c:v>
                </c:pt>
                <c:pt idx="12">
                  <c:v>4366</c:v>
                </c:pt>
                <c:pt idx="13">
                  <c:v>3808</c:v>
                </c:pt>
                <c:pt idx="14">
                  <c:v>3494</c:v>
                </c:pt>
                <c:pt idx="15">
                  <c:v>3494</c:v>
                </c:pt>
                <c:pt idx="16">
                  <c:v>3494</c:v>
                </c:pt>
                <c:pt idx="17">
                  <c:v>3097</c:v>
                </c:pt>
                <c:pt idx="18">
                  <c:v>3030</c:v>
                </c:pt>
                <c:pt idx="19">
                  <c:v>2930</c:v>
                </c:pt>
                <c:pt idx="20">
                  <c:v>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BA-4377-926A-9F2C086E0725}"/>
            </c:ext>
          </c:extLst>
        </c:ser>
        <c:ser>
          <c:idx val="6"/>
          <c:order val="6"/>
          <c:tx>
            <c:strRef>
              <c:f>Capacities!$I$1</c:f>
              <c:strCache>
                <c:ptCount val="1"/>
                <c:pt idx="0">
                  <c:v>Pumpspeicher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tx2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Capacities!$B$2:$B$22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Capacities!$I$2:$I$22</c:f>
              <c:numCache>
                <c:formatCode>General</c:formatCode>
                <c:ptCount val="21"/>
                <c:pt idx="0">
                  <c:v>28670.3089</c:v>
                </c:pt>
                <c:pt idx="1">
                  <c:v>28670.3089</c:v>
                </c:pt>
                <c:pt idx="2">
                  <c:v>28670.3089</c:v>
                </c:pt>
                <c:pt idx="3">
                  <c:v>28670.3089</c:v>
                </c:pt>
                <c:pt idx="4">
                  <c:v>28670.3089</c:v>
                </c:pt>
                <c:pt idx="5">
                  <c:v>28670.3089</c:v>
                </c:pt>
                <c:pt idx="6">
                  <c:v>28670.3089</c:v>
                </c:pt>
                <c:pt idx="7">
                  <c:v>28670.3089</c:v>
                </c:pt>
                <c:pt idx="8">
                  <c:v>28670.3089</c:v>
                </c:pt>
                <c:pt idx="9">
                  <c:v>28670.3089</c:v>
                </c:pt>
                <c:pt idx="10">
                  <c:v>28670.3089</c:v>
                </c:pt>
                <c:pt idx="11">
                  <c:v>28670.3089</c:v>
                </c:pt>
                <c:pt idx="12">
                  <c:v>28670.3089</c:v>
                </c:pt>
                <c:pt idx="13">
                  <c:v>28670.3089</c:v>
                </c:pt>
                <c:pt idx="14">
                  <c:v>28670.3089</c:v>
                </c:pt>
                <c:pt idx="15">
                  <c:v>28670.3089</c:v>
                </c:pt>
                <c:pt idx="16">
                  <c:v>28670.3089</c:v>
                </c:pt>
                <c:pt idx="17">
                  <c:v>28670.3089</c:v>
                </c:pt>
                <c:pt idx="18">
                  <c:v>28670.3089</c:v>
                </c:pt>
                <c:pt idx="19">
                  <c:v>28670.3089</c:v>
                </c:pt>
                <c:pt idx="20">
                  <c:v>28670.3089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BA-4377-926A-9F2C086E0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0637984"/>
        <c:axId val="540643560"/>
      </c:bar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a) Risikoneutral </a:t>
                </a:r>
                <a:r>
                  <a:rPr lang="en-US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α=0,95 / λ=0,0)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Installierte Kapazität [GW]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703660905620687"/>
          <c:y val="3.4935165162641071E-2"/>
          <c:w val="0.87011542364735872"/>
          <c:h val="0.1618262258254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Capacities!$C$1</c:f>
              <c:strCache>
                <c:ptCount val="1"/>
                <c:pt idx="0">
                  <c:v>Uran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Capacities!$C$33:$C$53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B70-8B77-A0A71B1BE194}"/>
            </c:ext>
          </c:extLst>
        </c:ser>
        <c:ser>
          <c:idx val="1"/>
          <c:order val="1"/>
          <c:tx>
            <c:strRef>
              <c:f>Capacities!$D$1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Capacities!$D$33:$D$53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0-4B70-8B77-A0A71B1BE194}"/>
            </c:ext>
          </c:extLst>
        </c:ser>
        <c:ser>
          <c:idx val="2"/>
          <c:order val="2"/>
          <c:tx>
            <c:strRef>
              <c:f>Capacities!$E$1</c:f>
              <c:strCache>
                <c:ptCount val="1"/>
                <c:pt idx="0">
                  <c:v>Steinkohle</c:v>
                </c:pt>
              </c:strCache>
            </c:strRef>
          </c:tx>
          <c:spPr>
            <a:pattFill prst="smCheck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Capacities!$E$33:$E$53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0-4B70-8B77-A0A71B1BE194}"/>
            </c:ext>
          </c:extLst>
        </c:ser>
        <c:ser>
          <c:idx val="3"/>
          <c:order val="3"/>
          <c:tx>
            <c:strRef>
              <c:f>Capacities!$F$1</c:f>
              <c:strCache>
                <c:ptCount val="1"/>
                <c:pt idx="0">
                  <c:v>Gas und Dampf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Capacities!$F$33:$F$53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-400</c:v>
                </c:pt>
                <c:pt idx="7">
                  <c:v>-400</c:v>
                </c:pt>
                <c:pt idx="8">
                  <c:v>-400</c:v>
                </c:pt>
                <c:pt idx="9">
                  <c:v>-400</c:v>
                </c:pt>
                <c:pt idx="10">
                  <c:v>0</c:v>
                </c:pt>
                <c:pt idx="11">
                  <c:v>-1200</c:v>
                </c:pt>
                <c:pt idx="12">
                  <c:v>-400</c:v>
                </c:pt>
                <c:pt idx="13">
                  <c:v>-1200</c:v>
                </c:pt>
                <c:pt idx="14">
                  <c:v>-800</c:v>
                </c:pt>
                <c:pt idx="15">
                  <c:v>-1200</c:v>
                </c:pt>
                <c:pt idx="16">
                  <c:v>-800.00390000000334</c:v>
                </c:pt>
                <c:pt idx="17">
                  <c:v>0</c:v>
                </c:pt>
                <c:pt idx="18">
                  <c:v>0</c:v>
                </c:pt>
                <c:pt idx="19">
                  <c:v>-1200</c:v>
                </c:pt>
                <c:pt idx="20">
                  <c:v>-1200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A0-4B70-8B77-A0A71B1BE194}"/>
            </c:ext>
          </c:extLst>
        </c:ser>
        <c:ser>
          <c:idx val="4"/>
          <c:order val="4"/>
          <c:tx>
            <c:strRef>
              <c:f>Capacities!$G$1</c:f>
              <c:strCache>
                <c:ptCount val="1"/>
                <c:pt idx="0">
                  <c:v>Gas</c:v>
                </c:pt>
              </c:strCache>
            </c:strRef>
          </c:tx>
          <c:spPr>
            <a:pattFill prst="lgCheck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Capacities!$G$33:$G$53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-400</c:v>
                </c:pt>
                <c:pt idx="3">
                  <c:v>-800</c:v>
                </c:pt>
                <c:pt idx="4">
                  <c:v>-800</c:v>
                </c:pt>
                <c:pt idx="5">
                  <c:v>-1600</c:v>
                </c:pt>
                <c:pt idx="6">
                  <c:v>-2400</c:v>
                </c:pt>
                <c:pt idx="7">
                  <c:v>-2400</c:v>
                </c:pt>
                <c:pt idx="8">
                  <c:v>-2800</c:v>
                </c:pt>
                <c:pt idx="9">
                  <c:v>-1600</c:v>
                </c:pt>
                <c:pt idx="10">
                  <c:v>-1600</c:v>
                </c:pt>
                <c:pt idx="11">
                  <c:v>-400</c:v>
                </c:pt>
                <c:pt idx="12">
                  <c:v>-1200</c:v>
                </c:pt>
                <c:pt idx="13">
                  <c:v>-1200</c:v>
                </c:pt>
                <c:pt idx="14">
                  <c:v>-1600</c:v>
                </c:pt>
                <c:pt idx="15">
                  <c:v>-800</c:v>
                </c:pt>
                <c:pt idx="16">
                  <c:v>-400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A0-4B70-8B77-A0A71B1BE194}"/>
            </c:ext>
          </c:extLst>
        </c:ser>
        <c:ser>
          <c:idx val="5"/>
          <c:order val="5"/>
          <c:tx>
            <c:strRef>
              <c:f>Capacities!$H$1</c:f>
              <c:strCache>
                <c:ptCount val="1"/>
                <c:pt idx="0">
                  <c:v>Öl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Capacities!$H$33:$H$53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A0-4B70-8B77-A0A71B1BE194}"/>
            </c:ext>
          </c:extLst>
        </c:ser>
        <c:ser>
          <c:idx val="6"/>
          <c:order val="6"/>
          <c:tx>
            <c:strRef>
              <c:f>Capacities!$I$1</c:f>
              <c:strCache>
                <c:ptCount val="1"/>
                <c:pt idx="0">
                  <c:v>Pumpspeicher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bg2">
                  <a:lumMod val="50000"/>
                </a:schemeClr>
              </a:bgClr>
            </a:pattFill>
            <a:ln>
              <a:noFill/>
            </a:ln>
            <a:effectLst/>
          </c:spPr>
          <c:invertIfNegative val="0"/>
          <c:cat>
            <c:numRef>
              <c:f>Capacities!$B$33:$B$53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Capacities!$I$33:$I$53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A0-4B70-8B77-A0A71B1BE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0637984"/>
        <c:axId val="540643560"/>
      </c:bar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Moderate Risikoaversion </a:t>
                </a:r>
                <a:r>
                  <a:rPr lang="en-US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α=0,95 / λ=0,</a:t>
                </a:r>
                <a:r>
                  <a:rPr lang="de-DE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  <c:max val="2000"/>
          <c:min val="-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 zu Fall a) [GW]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Capacities!$C$1</c:f>
              <c:strCache>
                <c:ptCount val="1"/>
                <c:pt idx="0">
                  <c:v>Uran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Capacities!$C$64:$C$84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5-4A48-A584-01A51DB4263C}"/>
            </c:ext>
          </c:extLst>
        </c:ser>
        <c:ser>
          <c:idx val="1"/>
          <c:order val="1"/>
          <c:tx>
            <c:strRef>
              <c:f>Capacities!$D$1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Capacities!$D$64:$D$84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5-4A48-A584-01A51DB4263C}"/>
            </c:ext>
          </c:extLst>
        </c:ser>
        <c:ser>
          <c:idx val="2"/>
          <c:order val="2"/>
          <c:tx>
            <c:strRef>
              <c:f>Capacities!$E$1</c:f>
              <c:strCache>
                <c:ptCount val="1"/>
                <c:pt idx="0">
                  <c:v>Steinkohle</c:v>
                </c:pt>
              </c:strCache>
            </c:strRef>
          </c:tx>
          <c:spPr>
            <a:pattFill prst="smCheck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Capacities!$E$64:$E$84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5-4A48-A584-01A51DB4263C}"/>
            </c:ext>
          </c:extLst>
        </c:ser>
        <c:ser>
          <c:idx val="3"/>
          <c:order val="3"/>
          <c:tx>
            <c:strRef>
              <c:f>Capacities!$F$1</c:f>
              <c:strCache>
                <c:ptCount val="1"/>
                <c:pt idx="0">
                  <c:v>Gas und Dampf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Capacities!$F$64:$F$84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-800</c:v>
                </c:pt>
                <c:pt idx="7">
                  <c:v>-400</c:v>
                </c:pt>
                <c:pt idx="8">
                  <c:v>-400</c:v>
                </c:pt>
                <c:pt idx="9">
                  <c:v>-400</c:v>
                </c:pt>
                <c:pt idx="10">
                  <c:v>-400</c:v>
                </c:pt>
                <c:pt idx="11">
                  <c:v>-400</c:v>
                </c:pt>
                <c:pt idx="12">
                  <c:v>400</c:v>
                </c:pt>
                <c:pt idx="13">
                  <c:v>-400</c:v>
                </c:pt>
                <c:pt idx="14">
                  <c:v>-400</c:v>
                </c:pt>
                <c:pt idx="15">
                  <c:v>-1600</c:v>
                </c:pt>
                <c:pt idx="16">
                  <c:v>-1200</c:v>
                </c:pt>
                <c:pt idx="17">
                  <c:v>-1200</c:v>
                </c:pt>
                <c:pt idx="18">
                  <c:v>-1600</c:v>
                </c:pt>
                <c:pt idx="19">
                  <c:v>-1600</c:v>
                </c:pt>
                <c:pt idx="2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35-4A48-A584-01A51DB4263C}"/>
            </c:ext>
          </c:extLst>
        </c:ser>
        <c:ser>
          <c:idx val="4"/>
          <c:order val="4"/>
          <c:tx>
            <c:strRef>
              <c:f>Capacities!$G$1</c:f>
              <c:strCache>
                <c:ptCount val="1"/>
                <c:pt idx="0">
                  <c:v>Gas</c:v>
                </c:pt>
              </c:strCache>
            </c:strRef>
          </c:tx>
          <c:spPr>
            <a:pattFill prst="lgCheck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Capacities!$G$64:$G$84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-400</c:v>
                </c:pt>
                <c:pt idx="3">
                  <c:v>-800</c:v>
                </c:pt>
                <c:pt idx="4">
                  <c:v>-800</c:v>
                </c:pt>
                <c:pt idx="5">
                  <c:v>-1600</c:v>
                </c:pt>
                <c:pt idx="6">
                  <c:v>-2400</c:v>
                </c:pt>
                <c:pt idx="7">
                  <c:v>-2800</c:v>
                </c:pt>
                <c:pt idx="8">
                  <c:v>-2400</c:v>
                </c:pt>
                <c:pt idx="9">
                  <c:v>-3200</c:v>
                </c:pt>
                <c:pt idx="10">
                  <c:v>-4000</c:v>
                </c:pt>
                <c:pt idx="11">
                  <c:v>-3200</c:v>
                </c:pt>
                <c:pt idx="12">
                  <c:v>-4000</c:v>
                </c:pt>
                <c:pt idx="13">
                  <c:v>-2800</c:v>
                </c:pt>
                <c:pt idx="14">
                  <c:v>-4000</c:v>
                </c:pt>
                <c:pt idx="15">
                  <c:v>-2400</c:v>
                </c:pt>
                <c:pt idx="16">
                  <c:v>-1600</c:v>
                </c:pt>
                <c:pt idx="17">
                  <c:v>-1600</c:v>
                </c:pt>
                <c:pt idx="18">
                  <c:v>-1600</c:v>
                </c:pt>
                <c:pt idx="19">
                  <c:v>-1600</c:v>
                </c:pt>
                <c:pt idx="20">
                  <c:v>-1600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35-4A48-A584-01A51DB4263C}"/>
            </c:ext>
          </c:extLst>
        </c:ser>
        <c:ser>
          <c:idx val="5"/>
          <c:order val="5"/>
          <c:tx>
            <c:strRef>
              <c:f>Capacities!$H$1</c:f>
              <c:strCache>
                <c:ptCount val="1"/>
                <c:pt idx="0">
                  <c:v>Öl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Capacities!$H$64:$H$84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35-4A48-A584-01A51DB4263C}"/>
            </c:ext>
          </c:extLst>
        </c:ser>
        <c:ser>
          <c:idx val="6"/>
          <c:order val="6"/>
          <c:tx>
            <c:strRef>
              <c:f>Capacities!$I$1</c:f>
              <c:strCache>
                <c:ptCount val="1"/>
                <c:pt idx="0">
                  <c:v>Pumpspeicher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bg2">
                  <a:lumMod val="50000"/>
                </a:schemeClr>
              </a:bgClr>
            </a:pattFill>
            <a:ln>
              <a:noFill/>
            </a:ln>
            <a:effectLst/>
          </c:spPr>
          <c:invertIfNegative val="0"/>
          <c:cat>
            <c:numRef>
              <c:f>Capacities!$B$64:$B$84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Capacities!$I$64:$I$84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35-4A48-A584-01A51DB42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0637984"/>
        <c:axId val="540643560"/>
      </c:bar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Hohe Risikoaversion </a:t>
                </a:r>
                <a:r>
                  <a:rPr lang="en-US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α=0,95 / λ=</a:t>
                </a:r>
                <a:r>
                  <a:rPr lang="de-DE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de-DE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l-GR" b="1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 zu Fall a) [GW]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5289945765541"/>
          <c:y val="0.27688478746837902"/>
          <c:w val="0.37679130162703389"/>
          <c:h val="0.53955524985239722"/>
        </c:manualLayout>
      </c:layout>
      <c:lineChart>
        <c:grouping val="standard"/>
        <c:varyColors val="0"/>
        <c:ser>
          <c:idx val="1"/>
          <c:order val="0"/>
          <c:tx>
            <c:strRef>
              <c:f>Prices!$B$1</c:f>
              <c:strCache>
                <c:ptCount val="1"/>
                <c:pt idx="0">
                  <c:v>Risikoneutral (α=0,95 / λ=0,0)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Prices!$B$2:$B$22</c:f>
              <c:numCache>
                <c:formatCode>General</c:formatCode>
                <c:ptCount val="21"/>
                <c:pt idx="0">
                  <c:v>48.938322892768738</c:v>
                </c:pt>
                <c:pt idx="1">
                  <c:v>49.904294572530134</c:v>
                </c:pt>
                <c:pt idx="2">
                  <c:v>43.876393038137422</c:v>
                </c:pt>
                <c:pt idx="3">
                  <c:v>42.159128265573997</c:v>
                </c:pt>
                <c:pt idx="4">
                  <c:v>57.333153171308695</c:v>
                </c:pt>
                <c:pt idx="5">
                  <c:v>55.3783189317571</c:v>
                </c:pt>
                <c:pt idx="6">
                  <c:v>43.053385095849471</c:v>
                </c:pt>
                <c:pt idx="7">
                  <c:v>41.898616288304702</c:v>
                </c:pt>
                <c:pt idx="8">
                  <c:v>42.846318205530757</c:v>
                </c:pt>
                <c:pt idx="9">
                  <c:v>49.262994418793703</c:v>
                </c:pt>
                <c:pt idx="10">
                  <c:v>51.897381382421642</c:v>
                </c:pt>
                <c:pt idx="11">
                  <c:v>46.67616672829265</c:v>
                </c:pt>
                <c:pt idx="12">
                  <c:v>55.250962286221998</c:v>
                </c:pt>
                <c:pt idx="13">
                  <c:v>52.18706281319119</c:v>
                </c:pt>
                <c:pt idx="14">
                  <c:v>56.184072556376627</c:v>
                </c:pt>
                <c:pt idx="15">
                  <c:v>54.278265696940451</c:v>
                </c:pt>
                <c:pt idx="16">
                  <c:v>52.365131171782778</c:v>
                </c:pt>
                <c:pt idx="17">
                  <c:v>56.964146771792379</c:v>
                </c:pt>
                <c:pt idx="18">
                  <c:v>64.208033604498809</c:v>
                </c:pt>
                <c:pt idx="19">
                  <c:v>71.414406527963607</c:v>
                </c:pt>
                <c:pt idx="20">
                  <c:v>65.519549126945734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D-48E7-AF71-B1A43EBE2A3F}"/>
            </c:ext>
          </c:extLst>
        </c:ser>
        <c:ser>
          <c:idx val="2"/>
          <c:order val="1"/>
          <c:tx>
            <c:strRef>
              <c:f>Prices!$C$1</c:f>
              <c:strCache>
                <c:ptCount val="1"/>
                <c:pt idx="0">
                  <c:v>Moderate Risikoaversion (α=0,95 / λ=0,5)</c:v>
                </c:pt>
              </c:strCache>
            </c:strRef>
          </c:tx>
          <c:spPr>
            <a:ln w="9525" cap="rnd">
              <a:solidFill>
                <a:schemeClr val="tx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Prices!$C$2:$C$22</c:f>
              <c:numCache>
                <c:formatCode>General</c:formatCode>
                <c:ptCount val="21"/>
                <c:pt idx="0">
                  <c:v>48.931526121908931</c:v>
                </c:pt>
                <c:pt idx="1">
                  <c:v>49.917327657176486</c:v>
                </c:pt>
                <c:pt idx="2">
                  <c:v>43.863221734975539</c:v>
                </c:pt>
                <c:pt idx="3">
                  <c:v>42.52410615741956</c:v>
                </c:pt>
                <c:pt idx="4">
                  <c:v>58.6459561430853</c:v>
                </c:pt>
                <c:pt idx="5">
                  <c:v>58.78526487322074</c:v>
                </c:pt>
                <c:pt idx="6">
                  <c:v>46.216163192426933</c:v>
                </c:pt>
                <c:pt idx="7">
                  <c:v>42.329906275942164</c:v>
                </c:pt>
                <c:pt idx="8">
                  <c:v>42.910342120161872</c:v>
                </c:pt>
                <c:pt idx="9">
                  <c:v>49.231610269528886</c:v>
                </c:pt>
                <c:pt idx="10">
                  <c:v>51.882949350555833</c:v>
                </c:pt>
                <c:pt idx="11">
                  <c:v>46.798006364684404</c:v>
                </c:pt>
                <c:pt idx="12">
                  <c:v>56.244409158168288</c:v>
                </c:pt>
                <c:pt idx="13">
                  <c:v>53.65094310590694</c:v>
                </c:pt>
                <c:pt idx="14">
                  <c:v>57.467684913671974</c:v>
                </c:pt>
                <c:pt idx="15">
                  <c:v>54.511056022364052</c:v>
                </c:pt>
                <c:pt idx="16">
                  <c:v>52.434044756358311</c:v>
                </c:pt>
                <c:pt idx="17">
                  <c:v>56.998071797825546</c:v>
                </c:pt>
                <c:pt idx="18">
                  <c:v>63.654016070249497</c:v>
                </c:pt>
                <c:pt idx="19">
                  <c:v>70.891953572975808</c:v>
                </c:pt>
                <c:pt idx="20">
                  <c:v>67.780380552554547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D-48E7-AF71-B1A43EBE2A3F}"/>
            </c:ext>
          </c:extLst>
        </c:ser>
        <c:ser>
          <c:idx val="3"/>
          <c:order val="2"/>
          <c:tx>
            <c:strRef>
              <c:f>Prices!$D$1</c:f>
              <c:strCache>
                <c:ptCount val="1"/>
                <c:pt idx="0">
                  <c:v>Hohe Risikoaversion (α=0,95 / λ=1,0)</c:v>
                </c:pt>
              </c:strCache>
            </c:strRef>
          </c:tx>
          <c:spPr>
            <a:ln w="9525" cap="rnd">
              <a:solidFill>
                <a:srgbClr val="00000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000000"/>
                </a:solidFill>
              </a:ln>
              <a:effectLst/>
            </c:spPr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Prices!$D$2:$D$22</c:f>
              <c:numCache>
                <c:formatCode>General</c:formatCode>
                <c:ptCount val="21"/>
                <c:pt idx="0">
                  <c:v>48.952599963136585</c:v>
                </c:pt>
                <c:pt idx="1">
                  <c:v>49.947601323720299</c:v>
                </c:pt>
                <c:pt idx="2">
                  <c:v>43.859767094783606</c:v>
                </c:pt>
                <c:pt idx="3">
                  <c:v>42.892241260292217</c:v>
                </c:pt>
                <c:pt idx="4">
                  <c:v>58.416067199787491</c:v>
                </c:pt>
                <c:pt idx="5">
                  <c:v>57.769924248121136</c:v>
                </c:pt>
                <c:pt idx="6">
                  <c:v>46.204614741069967</c:v>
                </c:pt>
                <c:pt idx="7">
                  <c:v>42.338054660162435</c:v>
                </c:pt>
                <c:pt idx="8">
                  <c:v>42.897192780547016</c:v>
                </c:pt>
                <c:pt idx="9">
                  <c:v>50.057686949291728</c:v>
                </c:pt>
                <c:pt idx="10">
                  <c:v>51.920336728233899</c:v>
                </c:pt>
                <c:pt idx="11">
                  <c:v>47.238622873644516</c:v>
                </c:pt>
                <c:pt idx="12">
                  <c:v>56.214411610477597</c:v>
                </c:pt>
                <c:pt idx="13">
                  <c:v>53.584864324954971</c:v>
                </c:pt>
                <c:pt idx="14">
                  <c:v>57.606489286121551</c:v>
                </c:pt>
                <c:pt idx="15">
                  <c:v>54.649957885539933</c:v>
                </c:pt>
                <c:pt idx="16">
                  <c:v>52.482852648021442</c:v>
                </c:pt>
                <c:pt idx="17">
                  <c:v>57.187050028355927</c:v>
                </c:pt>
                <c:pt idx="18">
                  <c:v>61.633630998572222</c:v>
                </c:pt>
                <c:pt idx="19">
                  <c:v>70.844807576989595</c:v>
                </c:pt>
                <c:pt idx="20">
                  <c:v>68.463418005654688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D-48E7-AF71-B1A43EBE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637984"/>
        <c:axId val="540643560"/>
      </c:line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de-DE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Volumengewichteter Day-Ahead</a:t>
                </a:r>
                <a:r>
                  <a:rPr lang="de-DE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Preis</a:t>
                </a:r>
                <a:endParaRPr lang="el-GR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006392400542812E-2"/>
              <c:y val="0.89412799929896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Day-Ahead Preis [EUR/MWh]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32447682308406"/>
          <c:y val="0.27688481842225454"/>
          <c:w val="0.37679130162703389"/>
          <c:h val="0.53955524985239722"/>
        </c:manualLayout>
      </c:layout>
      <c:lineChart>
        <c:grouping val="standard"/>
        <c:varyColors val="0"/>
        <c:ser>
          <c:idx val="1"/>
          <c:order val="0"/>
          <c:tx>
            <c:strRef>
              <c:f>Prices!$E$1</c:f>
              <c:strCache>
                <c:ptCount val="1"/>
                <c:pt idx="0">
                  <c:v>Risikoneutral (α=0,95 / λ=0,0)</c:v>
                </c:pt>
              </c:strCache>
            </c:strRef>
          </c:tx>
          <c:spPr>
            <a:ln w="952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Prices!$E$2:$E$22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0-4D9A-A8A5-BF585E36F6AA}"/>
            </c:ext>
          </c:extLst>
        </c:ser>
        <c:ser>
          <c:idx val="2"/>
          <c:order val="1"/>
          <c:tx>
            <c:strRef>
              <c:f>Prices!$F$1</c:f>
              <c:strCache>
                <c:ptCount val="1"/>
                <c:pt idx="0">
                  <c:v>Moderate Risikoaversion (α=0,95 / λ=0,5)</c:v>
                </c:pt>
              </c:strCache>
            </c:strRef>
          </c:tx>
          <c:spPr>
            <a:ln w="9525" cap="rnd">
              <a:solidFill>
                <a:schemeClr val="tx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Prices!$F$2:$F$22</c:f>
              <c:numCache>
                <c:formatCode>0%</c:formatCode>
                <c:ptCount val="21"/>
                <c:pt idx="0">
                  <c:v>-1.3888442549825353E-4</c:v>
                </c:pt>
                <c:pt idx="1">
                  <c:v>2.6116158454869698E-4</c:v>
                </c:pt>
                <c:pt idx="2">
                  <c:v>-3.0019111075141325E-4</c:v>
                </c:pt>
                <c:pt idx="3">
                  <c:v>8.6571498714691497E-3</c:v>
                </c:pt>
                <c:pt idx="4">
                  <c:v>2.2897798205063102E-2</c:v>
                </c:pt>
                <c:pt idx="5">
                  <c:v>6.1521295828102618E-2</c:v>
                </c:pt>
                <c:pt idx="6">
                  <c:v>7.3461775178332411E-2</c:v>
                </c:pt>
                <c:pt idx="7">
                  <c:v>1.0293657066614115E-2</c:v>
                </c:pt>
                <c:pt idx="8">
                  <c:v>1.494268756629058E-3</c:v>
                </c:pt>
                <c:pt idx="9">
                  <c:v>-6.3707352009534368E-4</c:v>
                </c:pt>
                <c:pt idx="10">
                  <c:v>-2.7808786265071106E-4</c:v>
                </c:pt>
                <c:pt idx="11">
                  <c:v>2.6103179616483452E-3</c:v>
                </c:pt>
                <c:pt idx="12">
                  <c:v>1.7980625691184082E-2</c:v>
                </c:pt>
                <c:pt idx="13">
                  <c:v>2.8050635805196622E-2</c:v>
                </c:pt>
                <c:pt idx="14">
                  <c:v>2.2846552392714825E-2</c:v>
                </c:pt>
                <c:pt idx="15">
                  <c:v>4.2888313109223919E-3</c:v>
                </c:pt>
                <c:pt idx="16">
                  <c:v>1.3160204707491907E-3</c:v>
                </c:pt>
                <c:pt idx="17">
                  <c:v>5.9555049896697909E-4</c:v>
                </c:pt>
                <c:pt idx="18">
                  <c:v>-8.6284768921889299E-3</c:v>
                </c:pt>
                <c:pt idx="19">
                  <c:v>-7.3157921543914872E-3</c:v>
                </c:pt>
                <c:pt idx="20">
                  <c:v>3.4506211592335578E-2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0-4D9A-A8A5-BF585E36F6AA}"/>
            </c:ext>
          </c:extLst>
        </c:ser>
        <c:ser>
          <c:idx val="3"/>
          <c:order val="2"/>
          <c:tx>
            <c:strRef>
              <c:f>Prices!$G$1</c:f>
              <c:strCache>
                <c:ptCount val="1"/>
                <c:pt idx="0">
                  <c:v>Hohe Risikoaversion (α=0,95 / λ=1,0)</c:v>
                </c:pt>
              </c:strCache>
            </c:strRef>
          </c:tx>
          <c:spPr>
            <a:ln w="9525" cap="rnd">
              <a:solidFill>
                <a:srgbClr val="00000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000000"/>
                </a:solidFill>
              </a:ln>
              <a:effectLst/>
            </c:spPr>
          </c:marker>
          <c:cat>
            <c:numRef>
              <c:f>Prices!$A$2:$A$22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Prices!$G$2:$G$22</c:f>
              <c:numCache>
                <c:formatCode>0%</c:formatCode>
                <c:ptCount val="21"/>
                <c:pt idx="0">
                  <c:v>2.9173599592136057E-4</c:v>
                </c:pt>
                <c:pt idx="1">
                  <c:v>8.6779607969855732E-4</c:v>
                </c:pt>
                <c:pt idx="2">
                  <c:v>-3.7892684887208539E-4</c:v>
                </c:pt>
                <c:pt idx="3">
                  <c:v>1.7389187700943554E-2</c:v>
                </c:pt>
                <c:pt idx="4">
                  <c:v>1.8888094733654492E-2</c:v>
                </c:pt>
                <c:pt idx="5">
                  <c:v>4.3186672374638579E-2</c:v>
                </c:pt>
                <c:pt idx="6">
                  <c:v>7.3193539560360676E-2</c:v>
                </c:pt>
                <c:pt idx="7">
                  <c:v>1.048813566619855E-2</c:v>
                </c:pt>
                <c:pt idx="8">
                  <c:v>1.1873733181044788E-3</c:v>
                </c:pt>
                <c:pt idx="9">
                  <c:v>1.6131632676288366E-2</c:v>
                </c:pt>
                <c:pt idx="10">
                  <c:v>4.4232185133008528E-4</c:v>
                </c:pt>
                <c:pt idx="11">
                  <c:v>1.2050178598126626E-2</c:v>
                </c:pt>
                <c:pt idx="12">
                  <c:v>1.7437693107760666E-2</c:v>
                </c:pt>
                <c:pt idx="13">
                  <c:v>2.678444496421184E-2</c:v>
                </c:pt>
                <c:pt idx="14">
                  <c:v>2.5317081247850703E-2</c:v>
                </c:pt>
                <c:pt idx="15">
                  <c:v>6.8479009752229203E-3</c:v>
                </c:pt>
                <c:pt idx="16">
                  <c:v>2.2480890165725853E-3</c:v>
                </c:pt>
                <c:pt idx="17">
                  <c:v>3.9130447693096482E-3</c:v>
                </c:pt>
                <c:pt idx="18">
                  <c:v>-4.009471185154323E-2</c:v>
                </c:pt>
                <c:pt idx="19">
                  <c:v>-7.9759670165567842E-3</c:v>
                </c:pt>
                <c:pt idx="20">
                  <c:v>4.4931152883929792E-2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0-4D9A-A8A5-BF585E36F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637984"/>
        <c:axId val="540643560"/>
      </c:line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de-DE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Day-Ahead</a:t>
                </a:r>
                <a:r>
                  <a:rPr lang="de-DE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Preisdifferenz</a:t>
                </a:r>
                <a:endParaRPr lang="el-GR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4975305335333191"/>
              <c:y val="0.89412799929896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 zu Risikoneutral [</a:t>
                </a:r>
                <a:r>
                  <a:rPr lang="en-US" sz="1000" b="0" i="0" u="none" strike="noStrike" baseline="0"/>
                  <a:t>–</a:t>
                </a: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5289945765541"/>
          <c:y val="0.27688478746837902"/>
          <c:w val="0.36473409045201638"/>
          <c:h val="0.53955524985239722"/>
        </c:manualLayout>
      </c:layout>
      <c:lineChart>
        <c:grouping val="standard"/>
        <c:varyColors val="0"/>
        <c:ser>
          <c:idx val="1"/>
          <c:order val="0"/>
          <c:tx>
            <c:strRef>
              <c:f>EnergyNotServed!$B$1</c:f>
              <c:strCache>
                <c:ptCount val="1"/>
                <c:pt idx="0">
                  <c:v>Risikoneutral (α=0,95 / λ=0,0)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5.4550529999999995</c:v>
                </c:pt>
                <c:pt idx="4">
                  <c:v>123.41746860000001</c:v>
                </c:pt>
                <c:pt idx="5">
                  <c:v>94.605433800000014</c:v>
                </c:pt>
                <c:pt idx="6">
                  <c:v>8.5514562000000005</c:v>
                </c:pt>
                <c:pt idx="7">
                  <c:v>0</c:v>
                </c:pt>
                <c:pt idx="8">
                  <c:v>0</c:v>
                </c:pt>
                <c:pt idx="9">
                  <c:v>1.0999775999999999</c:v>
                </c:pt>
                <c:pt idx="10">
                  <c:v>0</c:v>
                </c:pt>
                <c:pt idx="11">
                  <c:v>0.4021826</c:v>
                </c:pt>
                <c:pt idx="12">
                  <c:v>99.368572299999997</c:v>
                </c:pt>
                <c:pt idx="13">
                  <c:v>3.0419734000000003</c:v>
                </c:pt>
                <c:pt idx="14">
                  <c:v>48.363553700000004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120.84292389999999</c:v>
                </c:pt>
                <c:pt idx="19">
                  <c:v>5.3489171000000004</c:v>
                </c:pt>
                <c:pt idx="20">
                  <c:v>98.589697199999989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9D-4AC9-8E6C-23B4D50CC868}"/>
            </c:ext>
          </c:extLst>
        </c:ser>
        <c:ser>
          <c:idx val="2"/>
          <c:order val="1"/>
          <c:tx>
            <c:strRef>
              <c:f>EnergyNotServed!$C$1</c:f>
              <c:strCache>
                <c:ptCount val="1"/>
                <c:pt idx="0">
                  <c:v>Moderate Risikoaversion (α=0,95 / λ=0,5)</c:v>
                </c:pt>
              </c:strCache>
            </c:strRef>
          </c:tx>
          <c:spPr>
            <a:ln w="9525" cap="rnd">
              <a:solidFill>
                <a:schemeClr val="tx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EnergyNotServed!$C$2:$C$22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6.9984748000000003</c:v>
                </c:pt>
                <c:pt idx="4">
                  <c:v>160.43405280000002</c:v>
                </c:pt>
                <c:pt idx="5">
                  <c:v>141.51470999999998</c:v>
                </c:pt>
                <c:pt idx="6">
                  <c:v>32.611121100000005</c:v>
                </c:pt>
                <c:pt idx="7">
                  <c:v>1.8482615</c:v>
                </c:pt>
                <c:pt idx="8">
                  <c:v>0</c:v>
                </c:pt>
                <c:pt idx="9">
                  <c:v>2.9669759999999998</c:v>
                </c:pt>
                <c:pt idx="10">
                  <c:v>0</c:v>
                </c:pt>
                <c:pt idx="11">
                  <c:v>0.50947540000000002</c:v>
                </c:pt>
                <c:pt idx="12">
                  <c:v>113.2454345</c:v>
                </c:pt>
                <c:pt idx="13">
                  <c:v>9.9791651999999988</c:v>
                </c:pt>
                <c:pt idx="14">
                  <c:v>65.485994399999996</c:v>
                </c:pt>
                <c:pt idx="15">
                  <c:v>0</c:v>
                </c:pt>
                <c:pt idx="16">
                  <c:v>0</c:v>
                </c:pt>
                <c:pt idx="17">
                  <c:v>0.30519040000000003</c:v>
                </c:pt>
                <c:pt idx="18">
                  <c:v>84.947677800000008</c:v>
                </c:pt>
                <c:pt idx="19">
                  <c:v>1.3774211000000001</c:v>
                </c:pt>
                <c:pt idx="20">
                  <c:v>130.05492470000002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D-4AC9-8E6C-23B4D50CC868}"/>
            </c:ext>
          </c:extLst>
        </c:ser>
        <c:ser>
          <c:idx val="3"/>
          <c:order val="2"/>
          <c:tx>
            <c:strRef>
              <c:f>EnergyNotServed!$D$1</c:f>
              <c:strCache>
                <c:ptCount val="1"/>
                <c:pt idx="0">
                  <c:v>Hohe Risikoaversion (α=0,95 / λ=1,0)</c:v>
                </c:pt>
              </c:strCache>
            </c:strRef>
          </c:tx>
          <c:spPr>
            <a:ln w="9525" cap="rnd">
              <a:solidFill>
                <a:srgbClr val="00000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000000"/>
                </a:solidFill>
              </a:ln>
              <a:effectLst/>
            </c:spPr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EnergyNotServed!$D$2:$D$22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6.7855755000000002</c:v>
                </c:pt>
                <c:pt idx="4">
                  <c:v>158.94878279999998</c:v>
                </c:pt>
                <c:pt idx="5">
                  <c:v>140.49067290000002</c:v>
                </c:pt>
                <c:pt idx="6">
                  <c:v>37.1380531</c:v>
                </c:pt>
                <c:pt idx="7">
                  <c:v>2.2220232000000002</c:v>
                </c:pt>
                <c:pt idx="8">
                  <c:v>0</c:v>
                </c:pt>
                <c:pt idx="9">
                  <c:v>6.3011021000000005</c:v>
                </c:pt>
                <c:pt idx="10">
                  <c:v>0</c:v>
                </c:pt>
                <c:pt idx="11">
                  <c:v>4.0884457999999997</c:v>
                </c:pt>
                <c:pt idx="12">
                  <c:v>118.14286779999999</c:v>
                </c:pt>
                <c:pt idx="13">
                  <c:v>12.900153599999999</c:v>
                </c:pt>
                <c:pt idx="14">
                  <c:v>105.9763662</c:v>
                </c:pt>
                <c:pt idx="15">
                  <c:v>0</c:v>
                </c:pt>
                <c:pt idx="16">
                  <c:v>0</c:v>
                </c:pt>
                <c:pt idx="17">
                  <c:v>0.30519040000000003</c:v>
                </c:pt>
                <c:pt idx="18">
                  <c:v>39.968252800000002</c:v>
                </c:pt>
                <c:pt idx="19">
                  <c:v>1.3774211000000001</c:v>
                </c:pt>
                <c:pt idx="20">
                  <c:v>145.94766999999999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9D-4AC9-8E6C-23B4D50C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637984"/>
        <c:axId val="540643560"/>
      </c:line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de-DE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Absolute ungedeckte </a:t>
                </a:r>
                <a:br>
                  <a:rPr lang="de-DE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Nachfrage </a:t>
                </a:r>
                <a:r>
                  <a:rPr lang="de-DE" b="1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 Jahr</a:t>
                </a:r>
                <a:endParaRPr lang="el-GR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342952508056037"/>
              <c:y val="0.89023909063984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Nicht gedeckte Nachfrage [GWh]</a:t>
                </a:r>
              </a:p>
            </c:rich>
          </c:tx>
          <c:layout>
            <c:manualLayout>
              <c:xMode val="edge"/>
              <c:yMode val="edge"/>
              <c:x val="1.5420307148222559E-2"/>
              <c:y val="0.25155776933613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7435098650052"/>
          <c:y val="2.5488248813475188E-2"/>
          <c:w val="0.79804776739356176"/>
          <c:h val="0.18532699717321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22563983849574"/>
          <c:y val="0.28110601835386873"/>
          <c:w val="0.38179376024782291"/>
          <c:h val="0.53955524985239722"/>
        </c:manualLayout>
      </c:layout>
      <c:lineChart>
        <c:grouping val="standard"/>
        <c:varyColors val="0"/>
        <c:ser>
          <c:idx val="1"/>
          <c:order val="0"/>
          <c:tx>
            <c:strRef>
              <c:f>EnergyNotServed!$E$1</c:f>
              <c:strCache>
                <c:ptCount val="1"/>
                <c:pt idx="0">
                  <c:v>Risikoneutral (α=0,95 / λ=0,0)</c:v>
                </c:pt>
              </c:strCache>
            </c:strRef>
          </c:tx>
          <c:spPr>
            <a:ln w="952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EnergyNotServed!$H$2:$H$22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2-4BA5-913B-B8C83C60BC71}"/>
            </c:ext>
          </c:extLst>
        </c:ser>
        <c:ser>
          <c:idx val="2"/>
          <c:order val="1"/>
          <c:tx>
            <c:strRef>
              <c:f>EnergyNotServed!$F$1</c:f>
              <c:strCache>
                <c:ptCount val="1"/>
                <c:pt idx="0">
                  <c:v>Moderate Risikoaversion (α=0,95 / λ=0,5)</c:v>
                </c:pt>
              </c:strCache>
            </c:strRef>
          </c:tx>
          <c:spPr>
            <a:ln w="9525" cap="rnd">
              <a:solidFill>
                <a:schemeClr val="tx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12700">
                <a:solidFill>
                  <a:schemeClr val="tx2"/>
                </a:solidFill>
              </a:ln>
              <a:effectLst/>
            </c:spPr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EnergyNotServed!$I$2:$I$22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1.5434218000000008</c:v>
                </c:pt>
                <c:pt idx="4">
                  <c:v>37.016584200000011</c:v>
                </c:pt>
                <c:pt idx="5">
                  <c:v>46.909276199999965</c:v>
                </c:pt>
                <c:pt idx="6">
                  <c:v>24.059664900000005</c:v>
                </c:pt>
                <c:pt idx="7">
                  <c:v>1.8482615</c:v>
                </c:pt>
                <c:pt idx="8">
                  <c:v>0</c:v>
                </c:pt>
                <c:pt idx="9">
                  <c:v>1.8669983999999999</c:v>
                </c:pt>
                <c:pt idx="10">
                  <c:v>0</c:v>
                </c:pt>
                <c:pt idx="11">
                  <c:v>0.10729280000000002</c:v>
                </c:pt>
                <c:pt idx="12">
                  <c:v>13.876862200000005</c:v>
                </c:pt>
                <c:pt idx="13">
                  <c:v>6.937191799999999</c:v>
                </c:pt>
                <c:pt idx="14">
                  <c:v>17.122440699999991</c:v>
                </c:pt>
                <c:pt idx="15">
                  <c:v>0</c:v>
                </c:pt>
                <c:pt idx="16">
                  <c:v>0</c:v>
                </c:pt>
                <c:pt idx="17">
                  <c:v>0.30519040000000003</c:v>
                </c:pt>
                <c:pt idx="18">
                  <c:v>-35.89524609999998</c:v>
                </c:pt>
                <c:pt idx="19">
                  <c:v>-3.9714960000000001</c:v>
                </c:pt>
                <c:pt idx="20">
                  <c:v>31.465227500000026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2-4BA5-913B-B8C83C60BC71}"/>
            </c:ext>
          </c:extLst>
        </c:ser>
        <c:ser>
          <c:idx val="3"/>
          <c:order val="2"/>
          <c:tx>
            <c:strRef>
              <c:f>EnergyNotServed!$G$1</c:f>
              <c:strCache>
                <c:ptCount val="1"/>
                <c:pt idx="0">
                  <c:v>Hohe Risikoaversion (α=0,95 / λ=1,0)</c:v>
                </c:pt>
              </c:strCache>
            </c:strRef>
          </c:tx>
          <c:spPr>
            <a:ln w="9525" cap="rnd">
              <a:solidFill>
                <a:srgbClr val="00000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rgbClr val="000000"/>
                </a:solidFill>
              </a:ln>
              <a:effectLst/>
            </c:spPr>
          </c:marker>
          <c:cat>
            <c:numRef>
              <c:f>EnergyNotServed!$A$2:$A$22</c:f>
              <c:numCache>
                <c:formatCode>General</c:formatCode>
                <c:ptCount val="21"/>
                <c:pt idx="0">
                  <c:v>2020</c:v>
                </c:pt>
                <c:pt idx="5">
                  <c:v>2025</c:v>
                </c:pt>
                <c:pt idx="10">
                  <c:v>2030</c:v>
                </c:pt>
                <c:pt idx="15">
                  <c:v>2035</c:v>
                </c:pt>
                <c:pt idx="20">
                  <c:v>2040</c:v>
                </c:pt>
              </c:numCache>
            </c:numRef>
          </c:cat>
          <c:val>
            <c:numRef>
              <c:f>EnergyNotServed!$J$2:$J$22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1.3305225000000007</c:v>
                </c:pt>
                <c:pt idx="4">
                  <c:v>35.531314199999969</c:v>
                </c:pt>
                <c:pt idx="5">
                  <c:v>45.885239100000007</c:v>
                </c:pt>
                <c:pt idx="6">
                  <c:v>28.5865969</c:v>
                </c:pt>
                <c:pt idx="7">
                  <c:v>2.2220232000000002</c:v>
                </c:pt>
                <c:pt idx="8">
                  <c:v>0</c:v>
                </c:pt>
                <c:pt idx="9">
                  <c:v>5.2011245000000006</c:v>
                </c:pt>
                <c:pt idx="10">
                  <c:v>0</c:v>
                </c:pt>
                <c:pt idx="11">
                  <c:v>3.6862631999999995</c:v>
                </c:pt>
                <c:pt idx="12">
                  <c:v>18.774295499999994</c:v>
                </c:pt>
                <c:pt idx="13">
                  <c:v>9.8581801999999996</c:v>
                </c:pt>
                <c:pt idx="14">
                  <c:v>57.612812499999997</c:v>
                </c:pt>
                <c:pt idx="15">
                  <c:v>0</c:v>
                </c:pt>
                <c:pt idx="16">
                  <c:v>0</c:v>
                </c:pt>
                <c:pt idx="17">
                  <c:v>0.30519040000000003</c:v>
                </c:pt>
                <c:pt idx="18">
                  <c:v>-80.874671099999986</c:v>
                </c:pt>
                <c:pt idx="19">
                  <c:v>-3.9714960000000001</c:v>
                </c:pt>
                <c:pt idx="20">
                  <c:v>47.357972799999999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52-4BA5-913B-B8C83C60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637984"/>
        <c:axId val="540643560"/>
      </c:lineChart>
      <c:catAx>
        <c:axId val="54063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de-DE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Absolute D</a:t>
                </a:r>
                <a:r>
                  <a:rPr lang="de-DE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ifferenz der </a:t>
                </a:r>
                <a:r>
                  <a:rPr lang="de-DE" sz="1000" b="1" i="0" u="none" strike="noStrike" baseline="0">
                    <a:effectLst/>
                  </a:rPr>
                  <a:t>ungedeckte</a:t>
                </a:r>
              </a:p>
              <a:p>
                <a:pPr>
                  <a:defRPr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 sz="1000" b="1" i="0" u="none" strike="noStrike" baseline="0">
                    <a:effectLst/>
                  </a:rPr>
                  <a:t> Nachfrage pro Jahr</a:t>
                </a:r>
                <a:r>
                  <a:rPr lang="de-DE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l-GR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8088323071765569"/>
              <c:y val="0.88955092180827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43560"/>
        <c:crosses val="autoZero"/>
        <c:auto val="1"/>
        <c:lblAlgn val="ctr"/>
        <c:lblOffset val="100"/>
        <c:noMultiLvlLbl val="0"/>
      </c:catAx>
      <c:valAx>
        <c:axId val="54064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 zu Risikoneutral [</a:t>
                </a:r>
                <a:r>
                  <a:rPr lang="en-US" sz="1000" b="0" i="0" u="none" strike="noStrike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GWh</a:t>
                </a: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0.49731746445919855"/>
              <c:y val="0.2725060908120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063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68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85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9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28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32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err="1"/>
              <a:t>Damit</a:t>
            </a:r>
            <a:r>
              <a:rPr lang="en-IE" dirty="0"/>
              <a:t> bin ich am Ende der </a:t>
            </a:r>
            <a:r>
              <a:rPr lang="en-IE" dirty="0" err="1"/>
              <a:t>Präsentation</a:t>
            </a:r>
            <a:r>
              <a:rPr lang="en-IE" dirty="0"/>
              <a:t> und </a:t>
            </a:r>
            <a:r>
              <a:rPr lang="en-IE" dirty="0" err="1"/>
              <a:t>möchte</a:t>
            </a:r>
            <a:r>
              <a:rPr lang="en-IE" dirty="0"/>
              <a:t> </a:t>
            </a:r>
            <a:r>
              <a:rPr lang="en-IE" dirty="0" err="1"/>
              <a:t>mich</a:t>
            </a:r>
            <a:r>
              <a:rPr lang="en-IE" dirty="0"/>
              <a:t> </a:t>
            </a:r>
            <a:r>
              <a:rPr lang="en-IE" dirty="0" err="1"/>
              <a:t>ganz</a:t>
            </a:r>
            <a:r>
              <a:rPr lang="en-IE" dirty="0"/>
              <a:t> </a:t>
            </a:r>
            <a:r>
              <a:rPr lang="en-IE" dirty="0" err="1"/>
              <a:t>herlich</a:t>
            </a:r>
            <a:r>
              <a:rPr lang="en-IE" dirty="0"/>
              <a:t> </a:t>
            </a:r>
            <a:r>
              <a:rPr lang="en-IE" dirty="0" err="1"/>
              <a:t>für</a:t>
            </a:r>
            <a:r>
              <a:rPr lang="en-IE" dirty="0"/>
              <a:t> </a:t>
            </a:r>
            <a:r>
              <a:rPr lang="en-IE" dirty="0" err="1"/>
              <a:t>Ihre</a:t>
            </a:r>
            <a:r>
              <a:rPr lang="en-IE" dirty="0"/>
              <a:t> </a:t>
            </a:r>
            <a:r>
              <a:rPr lang="en-IE" dirty="0" err="1"/>
              <a:t>Aufmekrsamkeit</a:t>
            </a:r>
            <a:r>
              <a:rPr lang="en-IE" dirty="0"/>
              <a:t> </a:t>
            </a:r>
            <a:r>
              <a:rPr lang="en-IE" dirty="0" err="1"/>
              <a:t>bedanken</a:t>
            </a: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Ich </a:t>
            </a:r>
            <a:r>
              <a:rPr lang="en-IE" dirty="0" err="1"/>
              <a:t>freue</a:t>
            </a:r>
            <a:r>
              <a:rPr lang="en-IE" dirty="0"/>
              <a:t> </a:t>
            </a:r>
            <a:r>
              <a:rPr lang="en-IE" dirty="0" err="1"/>
              <a:t>mich</a:t>
            </a:r>
            <a:r>
              <a:rPr lang="en-IE" dirty="0"/>
              <a:t> auf </a:t>
            </a:r>
            <a:r>
              <a:rPr lang="en-IE" dirty="0" err="1"/>
              <a:t>Ihre</a:t>
            </a:r>
            <a:r>
              <a:rPr lang="en-IE" dirty="0"/>
              <a:t> </a:t>
            </a:r>
            <a:r>
              <a:rPr lang="en-IE" dirty="0" err="1"/>
              <a:t>Fragen</a:t>
            </a:r>
            <a:r>
              <a:rPr lang="en-IE" dirty="0"/>
              <a:t> und Feed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err="1"/>
              <a:t>Danke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19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82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12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9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6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16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53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24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07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746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825" noProof="0"/>
              <a:t>KIT – Die Forschungsuniversität in der Helmholtz-Gemeinschaft</a:t>
            </a:r>
            <a:endParaRPr lang="en-US" sz="825" noProof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33427" cy="75240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/>
              <a:t>Folientitel: Arial 26pt </a:t>
            </a:r>
            <a:r>
              <a:rPr lang="de-DE" err="1"/>
              <a:t>bold</a:t>
            </a:r>
            <a:endParaRPr lang="de-DE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/>
              <a:t>Unterzeile: Arial 18pt </a:t>
            </a:r>
            <a:r>
              <a:rPr lang="de-DE" err="1"/>
              <a:t>bold</a:t>
            </a:r>
            <a:br>
              <a:rPr lang="de-DE"/>
            </a:br>
            <a:r>
              <a:rPr lang="de-DE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09.09.2021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09.09.2021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09.09.2021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09.09.2021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09.09.2021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09.09.2021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09.09.2021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09.09.2021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  <a:p>
            <a:pPr lvl="1"/>
            <a:r>
              <a:rPr lang="en-US" altLang="de-DE" err="1"/>
              <a:t>Zweite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2"/>
            <a:r>
              <a:rPr lang="en-US" altLang="de-DE" err="1"/>
              <a:t>Dritte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3"/>
            <a:r>
              <a:rPr lang="en-US" altLang="de-DE" err="1"/>
              <a:t>Vierte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r>
              <a:rPr lang="en-US" altLang="de-DE" err="1"/>
              <a:t>Fünfte</a:t>
            </a:r>
            <a:r>
              <a:rPr lang="en-US" altLang="de-DE"/>
              <a:t> </a:t>
            </a:r>
            <a:r>
              <a:rPr lang="en-US" altLang="de-DE" err="1"/>
              <a:t>Ebene</a:t>
            </a:r>
            <a:endParaRPr lang="en-US" altLang="de-DE"/>
          </a:p>
          <a:p>
            <a:pPr lvl="4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err="1"/>
              <a:t>Mastertextformat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 alt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09.09.2021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09.09.2021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09.09.2021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09.09.2021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err="1"/>
              <a:t>Mastertitelformat</a:t>
            </a:r>
            <a:r>
              <a:rPr lang="en-US" altLang="de-DE"/>
              <a:t> </a:t>
            </a:r>
            <a:r>
              <a:rPr lang="en-US" altLang="de-DE" err="1"/>
              <a:t>bearbeiten</a:t>
            </a:r>
            <a:endParaRPr lang="en-US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de-DE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altLang="de-DE" noProof="0"/>
              <a:t>Mastertitelformat bearbeiten</a:t>
            </a:r>
            <a:endParaRPr lang="de-D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noProof="0"/>
              <a:t>Karlsruher Institut für Technologie (KIT)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900" smtClean="0"/>
            </a:lvl1pPr>
          </a:lstStyle>
          <a:p>
            <a:fld id="{6245B8D5-6333-46B0-B66F-CB871999619A}" type="datetime1">
              <a:rPr lang="de-DE" smtClean="0"/>
              <a:pPr/>
              <a:t>09.09.2021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1373317" y="4748824"/>
            <a:ext cx="368129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Investitionsplanung unter Unsicherheit – Kim K. Miskiw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9" y="331200"/>
            <a:ext cx="1086290" cy="500374"/>
          </a:xfrm>
          <a:prstGeom prst="rect">
            <a:avLst/>
          </a:prstGeom>
        </p:spPr>
      </p:pic>
      <p:sp>
        <p:nvSpPr>
          <p:cNvPr id="14" name="Google Shape;16;p26">
            <a:extLst>
              <a:ext uri="{FF2B5EF4-FFF2-40B4-BE49-F238E27FC236}">
                <a16:creationId xmlns:a16="http://schemas.microsoft.com/office/drawing/2014/main" id="{D2FA96A3-3C78-4C8C-AECD-155041418D41}"/>
              </a:ext>
            </a:extLst>
          </p:cNvPr>
          <p:cNvSpPr txBox="1"/>
          <p:nvPr userDrawn="1"/>
        </p:nvSpPr>
        <p:spPr>
          <a:xfrm>
            <a:off x="7539488" y="6452596"/>
            <a:ext cx="412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8F66D253-0D6F-4020-A9F5-DB140EA78DE9}"/>
              </a:ext>
            </a:extLst>
          </p:cNvPr>
          <p:cNvSpPr>
            <a:spLocks/>
          </p:cNvSpPr>
          <p:nvPr userDrawn="1"/>
        </p:nvSpPr>
        <p:spPr bwMode="gray">
          <a:xfrm>
            <a:off x="6549514" y="4677193"/>
            <a:ext cx="419677" cy="42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FC871FF7-CB19-4481-B0D0-224579DA8CF1}"/>
              </a:ext>
            </a:extLst>
          </p:cNvPr>
          <p:cNvSpPr>
            <a:spLocks/>
          </p:cNvSpPr>
          <p:nvPr userDrawn="1"/>
        </p:nvSpPr>
        <p:spPr bwMode="gray">
          <a:xfrm>
            <a:off x="7124689" y="4677193"/>
            <a:ext cx="421200" cy="42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CDE68862-D3D9-43C0-8D0A-3C100487F238}"/>
              </a:ext>
            </a:extLst>
          </p:cNvPr>
          <p:cNvSpPr>
            <a:spLocks/>
          </p:cNvSpPr>
          <p:nvPr userDrawn="1"/>
        </p:nvSpPr>
        <p:spPr bwMode="gray">
          <a:xfrm>
            <a:off x="7701387" y="4677193"/>
            <a:ext cx="421200" cy="42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5F2E328B-9D9A-4DFD-9DCA-E240D06E7B10}"/>
              </a:ext>
            </a:extLst>
          </p:cNvPr>
          <p:cNvGrpSpPr/>
          <p:nvPr userDrawn="1"/>
        </p:nvGrpSpPr>
        <p:grpSpPr bwMode="gray">
          <a:xfrm>
            <a:off x="7211027" y="4768982"/>
            <a:ext cx="254975" cy="191887"/>
            <a:chOff x="4142398" y="1671166"/>
            <a:chExt cx="855693" cy="633250"/>
          </a:xfrm>
          <a:solidFill>
            <a:schemeClr val="tx1"/>
          </a:solidFill>
          <a:effectLst/>
        </p:grpSpPr>
        <p:grpSp>
          <p:nvGrpSpPr>
            <p:cNvPr id="18" name="Group 438">
              <a:extLst>
                <a:ext uri="{FF2B5EF4-FFF2-40B4-BE49-F238E27FC236}">
                  <a16:creationId xmlns:a16="http://schemas.microsoft.com/office/drawing/2014/main" id="{3E6B01B0-C76E-424A-9784-A26EE3003587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4142398" y="1671166"/>
              <a:ext cx="855693" cy="633250"/>
              <a:chOff x="1201" y="2255"/>
              <a:chExt cx="550" cy="407"/>
            </a:xfrm>
            <a:grpFill/>
          </p:grpSpPr>
          <p:sp>
            <p:nvSpPr>
              <p:cNvPr id="20" name="AutoShape 316">
                <a:extLst>
                  <a:ext uri="{FF2B5EF4-FFF2-40B4-BE49-F238E27FC236}">
                    <a16:creationId xmlns:a16="http://schemas.microsoft.com/office/drawing/2014/main" id="{67338D3D-9FE2-4F7A-8A6B-1ECDC3283A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051526">
                <a:off x="1201" y="2255"/>
                <a:ext cx="348" cy="348"/>
              </a:xfrm>
              <a:custGeom>
                <a:avLst/>
                <a:gdLst>
                  <a:gd name="G0" fmla="+- 3091 0 0"/>
                  <a:gd name="G1" fmla="+- 21600 0 3091"/>
                  <a:gd name="G2" fmla="+- 21600 0 309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21" name="Rectangle 317">
                <a:extLst>
                  <a:ext uri="{FF2B5EF4-FFF2-40B4-BE49-F238E27FC236}">
                    <a16:creationId xmlns:a16="http://schemas.microsoft.com/office/drawing/2014/main" id="{7E0F28E5-CB6B-4BAA-853A-33BAF4ACF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sp>
          <p:nvSpPr>
            <p:cNvPr id="19" name="Moon 26">
              <a:extLst>
                <a:ext uri="{FF2B5EF4-FFF2-40B4-BE49-F238E27FC236}">
                  <a16:creationId xmlns:a16="http://schemas.microsoft.com/office/drawing/2014/main" id="{E2F4DC0A-898F-4D83-BBCC-EB490CBF5326}"/>
                </a:ext>
              </a:extLst>
            </p:cNvPr>
            <p:cNvSpPr/>
            <p:nvPr/>
          </p:nvSpPr>
          <p:spPr bwMode="gray">
            <a:xfrm>
              <a:off x="4270961" y="1818029"/>
              <a:ext cx="117333" cy="234666"/>
            </a:xfrm>
            <a:prstGeom prst="moon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</a:endParaRPr>
            </a:p>
          </p:txBody>
        </p:sp>
      </p:grpSp>
      <p:pic>
        <p:nvPicPr>
          <p:cNvPr id="22" name="Grafik 21" descr="Glühbirne und Zahnrad mit einfarbiger Füllung">
            <a:extLst>
              <a:ext uri="{FF2B5EF4-FFF2-40B4-BE49-F238E27FC236}">
                <a16:creationId xmlns:a16="http://schemas.microsoft.com/office/drawing/2014/main" id="{FE2B01B3-859E-4999-96B0-CEACB1E01A2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87856" y="4715482"/>
            <a:ext cx="342991" cy="342991"/>
          </a:xfrm>
          <a:prstGeom prst="rect">
            <a:avLst/>
          </a:prstGeom>
        </p:spPr>
      </p:pic>
      <p:sp>
        <p:nvSpPr>
          <p:cNvPr id="23" name="Oval 29">
            <a:extLst>
              <a:ext uri="{FF2B5EF4-FFF2-40B4-BE49-F238E27FC236}">
                <a16:creationId xmlns:a16="http://schemas.microsoft.com/office/drawing/2014/main" id="{17FC1E84-AA27-4446-AA2D-77A6F419C569}"/>
              </a:ext>
            </a:extLst>
          </p:cNvPr>
          <p:cNvSpPr>
            <a:spLocks/>
          </p:cNvSpPr>
          <p:nvPr userDrawn="1"/>
        </p:nvSpPr>
        <p:spPr bwMode="gray">
          <a:xfrm>
            <a:off x="8278084" y="4677193"/>
            <a:ext cx="421200" cy="42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24" name="Grafik 23" descr="Balkendiagramm mit einfarbiger Füllung">
            <a:extLst>
              <a:ext uri="{FF2B5EF4-FFF2-40B4-BE49-F238E27FC236}">
                <a16:creationId xmlns:a16="http://schemas.microsoft.com/office/drawing/2014/main" id="{7CE4FE3A-D5D4-4643-B653-8168E9DA269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70683" y="4741374"/>
            <a:ext cx="286435" cy="286435"/>
          </a:xfrm>
          <a:prstGeom prst="rect">
            <a:avLst/>
          </a:prstGeom>
        </p:spPr>
      </p:pic>
      <p:pic>
        <p:nvPicPr>
          <p:cNvPr id="25" name="Grafik 24" descr="Glühbirne und Stift mit einfarbiger Füllung">
            <a:extLst>
              <a:ext uri="{FF2B5EF4-FFF2-40B4-BE49-F238E27FC236}">
                <a16:creationId xmlns:a16="http://schemas.microsoft.com/office/drawing/2014/main" id="{7D6FD574-0082-409F-A2E6-AD71A56E646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55172" y="4736975"/>
            <a:ext cx="295231" cy="2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79" r:id="rId7"/>
    <p:sldLayoutId id="2147483688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5.e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5443" y="1396083"/>
            <a:ext cx="8524557" cy="635453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de-DE" dirty="0"/>
              <a:t>Investitionsplanung unter Unsicherheit:</a:t>
            </a:r>
          </a:p>
          <a:p>
            <a:r>
              <a:rPr lang="de-DE" sz="1900" dirty="0"/>
              <a:t>Ein agentenbasierter Ansatz für liberalisierte Strommärkte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74325" y="2178035"/>
            <a:ext cx="8515675" cy="50485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12. Internationale Energiewirtschaftstagung an der TU Wien </a:t>
            </a:r>
          </a:p>
          <a:p>
            <a:r>
              <a:rPr lang="de-DE" sz="1050" u="sng" dirty="0"/>
              <a:t>Kim K. Miskiw</a:t>
            </a:r>
            <a:r>
              <a:rPr lang="de-DE" sz="1050" dirty="0"/>
              <a:t>, Christoph Fraunholz, Emil Kraft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00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CD735C-1783-4E63-B2F2-494DEFF5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4EE090-5869-41C4-B04B-37D21510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B2A8FA-739C-4533-9D2A-3AF216F9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Modellergebnisse </a:t>
            </a:r>
            <a:r>
              <a:rPr lang="de-DE" sz="2400" dirty="0">
                <a:latin typeface="CIDFont+F1"/>
              </a:rPr>
              <a:t>–</a:t>
            </a:r>
            <a:r>
              <a:rPr lang="de-DE" dirty="0"/>
              <a:t> Kraftwerkskapazitäten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334923"/>
              </p:ext>
            </p:extLst>
          </p:nvPr>
        </p:nvGraphicFramePr>
        <p:xfrm>
          <a:off x="587368" y="908572"/>
          <a:ext cx="3600000" cy="301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37301"/>
              </p:ext>
            </p:extLst>
          </p:nvPr>
        </p:nvGraphicFramePr>
        <p:xfrm>
          <a:off x="4837854" y="908572"/>
          <a:ext cx="3600000" cy="161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CC85B254-550D-4251-B880-33D006C5C16C}"/>
              </a:ext>
            </a:extLst>
          </p:cNvPr>
          <p:cNvSpPr/>
          <p:nvPr/>
        </p:nvSpPr>
        <p:spPr>
          <a:xfrm>
            <a:off x="7694126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ACDE8978-2377-4D80-A03F-9687FBC35C38}"/>
              </a:ext>
            </a:extLst>
          </p:cNvPr>
          <p:cNvGrpSpPr/>
          <p:nvPr/>
        </p:nvGrpSpPr>
        <p:grpSpPr>
          <a:xfrm>
            <a:off x="4358824" y="907927"/>
            <a:ext cx="387398" cy="3794702"/>
            <a:chOff x="2116230" y="1661169"/>
            <a:chExt cx="251218" cy="869141"/>
          </a:xfrm>
        </p:grpSpPr>
        <p:cxnSp>
          <p:nvCxnSpPr>
            <p:cNvPr id="11" name="Straight Connector 28">
              <a:extLst>
                <a:ext uri="{FF2B5EF4-FFF2-40B4-BE49-F238E27FC236}">
                  <a16:creationId xmlns:a16="http://schemas.microsoft.com/office/drawing/2014/main" id="{636F63A5-87FB-4456-B0F8-E3A2F912407F}"/>
                </a:ext>
              </a:extLst>
            </p:cNvPr>
            <p:cNvCxnSpPr/>
            <p:nvPr/>
          </p:nvCxnSpPr>
          <p:spPr>
            <a:xfrm>
              <a:off x="2221984" y="1661169"/>
              <a:ext cx="0" cy="8691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6BB47956-E2AB-4177-BA84-28D48608110A}"/>
                </a:ext>
              </a:extLst>
            </p:cNvPr>
            <p:cNvGrpSpPr/>
            <p:nvPr/>
          </p:nvGrpSpPr>
          <p:grpSpPr>
            <a:xfrm>
              <a:off x="2116230" y="2022021"/>
              <a:ext cx="251218" cy="164788"/>
              <a:chOff x="2116230" y="2022021"/>
              <a:chExt cx="251218" cy="164788"/>
            </a:xfrm>
          </p:grpSpPr>
          <p:sp>
            <p:nvSpPr>
              <p:cNvPr id="13" name="Chevron 30">
                <a:extLst>
                  <a:ext uri="{FF2B5EF4-FFF2-40B4-BE49-F238E27FC236}">
                    <a16:creationId xmlns:a16="http://schemas.microsoft.com/office/drawing/2014/main" id="{C2AF68DD-5303-4038-BEF6-60E7171777C5}"/>
                  </a:ext>
                </a:extLst>
              </p:cNvPr>
              <p:cNvSpPr/>
              <p:nvPr/>
            </p:nvSpPr>
            <p:spPr>
              <a:xfrm>
                <a:off x="2116230" y="2022021"/>
                <a:ext cx="196898" cy="164788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Chevron 31">
                <a:extLst>
                  <a:ext uri="{FF2B5EF4-FFF2-40B4-BE49-F238E27FC236}">
                    <a16:creationId xmlns:a16="http://schemas.microsoft.com/office/drawing/2014/main" id="{A7C4FF5D-8C62-433B-9740-A498B237E572}"/>
                  </a:ext>
                </a:extLst>
              </p:cNvPr>
              <p:cNvSpPr/>
              <p:nvPr/>
            </p:nvSpPr>
            <p:spPr>
              <a:xfrm>
                <a:off x="2170550" y="2022021"/>
                <a:ext cx="196898" cy="164788"/>
              </a:xfrm>
              <a:prstGeom prst="chevron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95091AC4-5DF6-43F4-8FE6-843E3E223B64}"/>
              </a:ext>
            </a:extLst>
          </p:cNvPr>
          <p:cNvSpPr txBox="1">
            <a:spLocks/>
          </p:cNvSpPr>
          <p:nvPr/>
        </p:nvSpPr>
        <p:spPr>
          <a:xfrm>
            <a:off x="621683" y="3998286"/>
            <a:ext cx="3728766" cy="7581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IDFont+F1"/>
              </a:rPr>
              <a:t>Trotz hohen Erneuerbaren Kapazitäten konventionelle Kraftwerke nötig</a:t>
            </a:r>
          </a:p>
          <a:p>
            <a:r>
              <a:rPr lang="de-DE" sz="1400" dirty="0">
                <a:latin typeface="CIDFont+F1"/>
              </a:rPr>
              <a:t>Brennstoffwechsel von Kohle- und Kernkraft zu Gas</a:t>
            </a: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CE49D671-549D-44AA-9AFF-C1AD96DE9B81}"/>
              </a:ext>
            </a:extLst>
          </p:cNvPr>
          <p:cNvSpPr txBox="1">
            <a:spLocks/>
          </p:cNvSpPr>
          <p:nvPr/>
        </p:nvSpPr>
        <p:spPr>
          <a:xfrm>
            <a:off x="4868948" y="3998286"/>
            <a:ext cx="4005681" cy="758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IDFont+F1"/>
              </a:rPr>
              <a:t>Einfluss primär letzte Kraftwerke in Merit-Order</a:t>
            </a:r>
          </a:p>
          <a:p>
            <a:r>
              <a:rPr lang="de-DE" sz="1400" dirty="0">
                <a:latin typeface="CIDFont+F1"/>
              </a:rPr>
              <a:t>Zunächst weniger Investitionen – später nachgeholt</a:t>
            </a:r>
          </a:p>
          <a:p>
            <a:pPr marL="0" indent="0">
              <a:buNone/>
            </a:pPr>
            <a:endParaRPr lang="de-DE" sz="1400" dirty="0">
              <a:latin typeface="CIDFont+F1"/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23057"/>
              </p:ext>
            </p:extLst>
          </p:nvPr>
        </p:nvGraphicFramePr>
        <p:xfrm>
          <a:off x="4833912" y="2392891"/>
          <a:ext cx="360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09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6" grpId="0"/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2C87B4-A3F3-401C-BDAC-58154FA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7705B-012B-4719-84C6-E8A571BF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95CBC9-1DC4-4AA9-812F-92E593A7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Modellergebnisse – Day-Ahead Preise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3CD99D-43B9-4991-8FA4-75C8DF6FF023}"/>
              </a:ext>
            </a:extLst>
          </p:cNvPr>
          <p:cNvGrpSpPr/>
          <p:nvPr/>
        </p:nvGrpSpPr>
        <p:grpSpPr>
          <a:xfrm>
            <a:off x="292375" y="1285142"/>
            <a:ext cx="5600065" cy="2976880"/>
            <a:chOff x="0" y="0"/>
            <a:chExt cx="5600400" cy="297694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8CBFD5-2E8B-411A-9CEE-8C1A710DD08F}"/>
                </a:ext>
              </a:extLst>
            </p:cNvPr>
            <p:cNvGrpSpPr/>
            <p:nvPr/>
          </p:nvGrpSpPr>
          <p:grpSpPr>
            <a:xfrm>
              <a:off x="0" y="0"/>
              <a:ext cx="5600400" cy="2976941"/>
              <a:chOff x="0" y="0"/>
              <a:chExt cx="5600400" cy="2976941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7C492D8C-307C-4E01-9314-632DC46025EF}"/>
                  </a:ext>
                </a:extLst>
              </p:cNvPr>
              <p:cNvGrpSpPr/>
              <p:nvPr/>
            </p:nvGrpSpPr>
            <p:grpSpPr>
              <a:xfrm>
                <a:off x="0" y="0"/>
                <a:ext cx="5600400" cy="2976941"/>
                <a:chOff x="0" y="0"/>
                <a:chExt cx="5752800" cy="3064329"/>
              </a:xfrm>
            </p:grpSpPr>
            <p:graphicFrame>
              <p:nvGraphicFramePr>
                <p:cNvPr id="16" name="Diagramm 15">
                  <a:extLst>
                    <a:ext uri="{FF2B5EF4-FFF2-40B4-BE49-F238E27FC236}">
                      <a16:creationId xmlns:a16="http://schemas.microsoft.com/office/drawing/2014/main" id="{3DA8E7B3-9288-48E9-844B-1D1D70A40FA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05137507"/>
                    </p:ext>
                  </p:extLst>
                </p:nvPr>
              </p:nvGraphicFramePr>
              <p:xfrm>
                <a:off x="0" y="5443"/>
                <a:ext cx="5752800" cy="305888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17" name="Diagramm 16">
                  <a:extLst>
                    <a:ext uri="{FF2B5EF4-FFF2-40B4-BE49-F238E27FC236}">
                      <a16:creationId xmlns:a16="http://schemas.microsoft.com/office/drawing/2014/main" id="{E0138E6A-C765-4EB3-AB6C-E516D1F822F7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1844995"/>
                    </p:ext>
                  </p:extLst>
                </p:nvPr>
              </p:nvGraphicFramePr>
              <p:xfrm>
                <a:off x="0" y="0"/>
                <a:ext cx="5752800" cy="305888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BCCEB50A-8974-4F1A-95E9-1D0CFEF62BAB}"/>
                  </a:ext>
                </a:extLst>
              </p:cNvPr>
              <p:cNvGrpSpPr/>
              <p:nvPr/>
            </p:nvGrpSpPr>
            <p:grpSpPr>
              <a:xfrm>
                <a:off x="1820333" y="142875"/>
                <a:ext cx="1368578" cy="568780"/>
                <a:chOff x="1820333" y="142875"/>
                <a:chExt cx="1368578" cy="568780"/>
              </a:xfrm>
            </p:grpSpPr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4D3FA7BF-196F-4920-9E7D-10B3D3C45912}"/>
                    </a:ext>
                  </a:extLst>
                </p:cNvPr>
                <p:cNvSpPr/>
                <p:nvPr/>
              </p:nvSpPr>
              <p:spPr>
                <a:xfrm>
                  <a:off x="1830916" y="142875"/>
                  <a:ext cx="735541" cy="1008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CAC139A0-7DDC-423E-8601-365A6D756C47}"/>
                    </a:ext>
                  </a:extLst>
                </p:cNvPr>
                <p:cNvSpPr/>
                <p:nvPr/>
              </p:nvSpPr>
              <p:spPr>
                <a:xfrm>
                  <a:off x="1830917" y="370417"/>
                  <a:ext cx="1357994" cy="1454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856A1C5C-092E-406E-862D-3AAE646F111B}"/>
                    </a:ext>
                  </a:extLst>
                </p:cNvPr>
                <p:cNvSpPr/>
                <p:nvPr/>
              </p:nvSpPr>
              <p:spPr>
                <a:xfrm>
                  <a:off x="1820333" y="566208"/>
                  <a:ext cx="1148292" cy="1454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8" name="Textfeld 14">
              <a:extLst>
                <a:ext uri="{FF2B5EF4-FFF2-40B4-BE49-F238E27FC236}">
                  <a16:creationId xmlns:a16="http://schemas.microsoft.com/office/drawing/2014/main" id="{DD702511-B568-4DB4-82F4-3B2A0B0C668C}"/>
                </a:ext>
              </a:extLst>
            </p:cNvPr>
            <p:cNvSpPr txBox="1"/>
            <p:nvPr/>
          </p:nvSpPr>
          <p:spPr>
            <a:xfrm>
              <a:off x="1770061" y="285751"/>
              <a:ext cx="1521281" cy="26395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Moderate Risikoaversion</a:t>
              </a:r>
              <a:endParaRPr lang="de-DE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16">
              <a:extLst>
                <a:ext uri="{FF2B5EF4-FFF2-40B4-BE49-F238E27FC236}">
                  <a16:creationId xmlns:a16="http://schemas.microsoft.com/office/drawing/2014/main" id="{1B9A3816-7C04-4FA4-86EB-2B29994616FC}"/>
                </a:ext>
              </a:extLst>
            </p:cNvPr>
            <p:cNvSpPr txBox="1"/>
            <p:nvPr/>
          </p:nvSpPr>
          <p:spPr>
            <a:xfrm>
              <a:off x="1769955" y="507990"/>
              <a:ext cx="1238250" cy="24784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Hohe Risikoaversion</a:t>
              </a:r>
              <a:endParaRPr lang="de-D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12">
              <a:extLst>
                <a:ext uri="{FF2B5EF4-FFF2-40B4-BE49-F238E27FC236}">
                  <a16:creationId xmlns:a16="http://schemas.microsoft.com/office/drawing/2014/main" id="{7262BE13-2DDA-42BE-A814-A1478069A015}"/>
                </a:ext>
              </a:extLst>
            </p:cNvPr>
            <p:cNvSpPr txBox="1"/>
            <p:nvPr/>
          </p:nvSpPr>
          <p:spPr>
            <a:xfrm>
              <a:off x="1770061" y="68792"/>
              <a:ext cx="899302" cy="25363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Risikoneutral</a:t>
              </a:r>
              <a:endParaRPr lang="de-DE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" name="Tabelle 14">
            <a:extLst>
              <a:ext uri="{FF2B5EF4-FFF2-40B4-BE49-F238E27FC236}">
                <a16:creationId xmlns:a16="http://schemas.microsoft.com/office/drawing/2014/main" id="{1E54174A-4DDD-4069-8F55-FF11C06B3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96529"/>
              </p:ext>
            </p:extLst>
          </p:nvPr>
        </p:nvGraphicFramePr>
        <p:xfrm>
          <a:off x="6017274" y="1863079"/>
          <a:ext cx="2798015" cy="190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015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223103">
                <a:tc>
                  <a:txBody>
                    <a:bodyPr/>
                    <a:lstStyle/>
                    <a:p>
                      <a:r>
                        <a:rPr lang="en-IE" dirty="0" err="1"/>
                        <a:t>Effekt</a:t>
                      </a:r>
                      <a:r>
                        <a:rPr lang="en-IE" dirty="0"/>
                        <a:t> auf die </a:t>
                      </a:r>
                      <a:r>
                        <a:rPr lang="en-IE" dirty="0" err="1"/>
                        <a:t>Marktpreise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6103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E093FE46-E792-490E-A806-05E2D17C88F0}"/>
              </a:ext>
            </a:extLst>
          </p:cNvPr>
          <p:cNvSpPr txBox="1">
            <a:spLocks/>
          </p:cNvSpPr>
          <p:nvPr/>
        </p:nvSpPr>
        <p:spPr>
          <a:xfrm>
            <a:off x="6123905" y="2360295"/>
            <a:ext cx="2812184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Absoluter Anstieg → u.a. CO</a:t>
            </a:r>
            <a:r>
              <a:rPr lang="de-DE" sz="1400" baseline="-25000" dirty="0"/>
              <a:t>2</a:t>
            </a:r>
            <a:r>
              <a:rPr lang="de-DE" sz="1400" dirty="0"/>
              <a:t> Preise</a:t>
            </a:r>
          </a:p>
          <a:p>
            <a:r>
              <a:rPr lang="de-DE" sz="1400" dirty="0"/>
              <a:t>Anstieg durch Risikoaversion</a:t>
            </a:r>
          </a:p>
          <a:p>
            <a:r>
              <a:rPr lang="de-DE" sz="1400" dirty="0"/>
              <a:t>2038 Nachholen der Investitionen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8485A22-4280-4644-B013-7B035868B3FF}"/>
              </a:ext>
            </a:extLst>
          </p:cNvPr>
          <p:cNvSpPr/>
          <p:nvPr/>
        </p:nvSpPr>
        <p:spPr>
          <a:xfrm>
            <a:off x="7694126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6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554CF86-63DA-43CF-94A7-17A5C1E5A167}"/>
              </a:ext>
            </a:extLst>
          </p:cNvPr>
          <p:cNvGrpSpPr/>
          <p:nvPr/>
        </p:nvGrpSpPr>
        <p:grpSpPr>
          <a:xfrm>
            <a:off x="303852" y="1167884"/>
            <a:ext cx="5720865" cy="3013710"/>
            <a:chOff x="0" y="0"/>
            <a:chExt cx="6319837" cy="3013983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C6235053-2E8F-4033-B55D-486AF132B54A}"/>
                </a:ext>
              </a:extLst>
            </p:cNvPr>
            <p:cNvSpPr txBox="1"/>
            <p:nvPr/>
          </p:nvSpPr>
          <p:spPr>
            <a:xfrm>
              <a:off x="2368418" y="50145"/>
              <a:ext cx="904129" cy="2496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Risikoneutral</a:t>
              </a:r>
              <a:endParaRPr lang="de-D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9">
              <a:extLst>
                <a:ext uri="{FF2B5EF4-FFF2-40B4-BE49-F238E27FC236}">
                  <a16:creationId xmlns:a16="http://schemas.microsoft.com/office/drawing/2014/main" id="{ECDEACE2-98D9-4195-A150-EAD65C5827F0}"/>
                </a:ext>
              </a:extLst>
            </p:cNvPr>
            <p:cNvSpPr txBox="1"/>
            <p:nvPr/>
          </p:nvSpPr>
          <p:spPr>
            <a:xfrm>
              <a:off x="2368418" y="240321"/>
              <a:ext cx="1599395" cy="29065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Moderate Risikoaversion</a:t>
              </a:r>
              <a:endParaRPr lang="de-D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4D1EB3DD-CE0E-4CF8-AF22-ED2318A39717}"/>
                </a:ext>
              </a:extLst>
            </p:cNvPr>
            <p:cNvSpPr txBox="1"/>
            <p:nvPr/>
          </p:nvSpPr>
          <p:spPr>
            <a:xfrm>
              <a:off x="2368417" y="425732"/>
              <a:ext cx="1405012" cy="2500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de-DE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Hohe Risikoaversion</a:t>
              </a:r>
              <a:endParaRPr lang="de-DE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AA57F5-2E96-48EC-BD41-F14ABA12095F}"/>
                </a:ext>
              </a:extLst>
            </p:cNvPr>
            <p:cNvGrpSpPr/>
            <p:nvPr/>
          </p:nvGrpSpPr>
          <p:grpSpPr>
            <a:xfrm>
              <a:off x="0" y="0"/>
              <a:ext cx="6319837" cy="3013983"/>
              <a:chOff x="0" y="0"/>
              <a:chExt cx="6319837" cy="3013983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E41DDB5-B3F4-4BE3-8431-9102EE4203D6}"/>
                  </a:ext>
                </a:extLst>
              </p:cNvPr>
              <p:cNvSpPr/>
              <p:nvPr/>
            </p:nvSpPr>
            <p:spPr>
              <a:xfrm>
                <a:off x="2368415" y="464545"/>
                <a:ext cx="1290772" cy="145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ED3822A3-3213-454B-8F04-F2B84D159AE1}"/>
                  </a:ext>
                </a:extLst>
              </p:cNvPr>
              <p:cNvSpPr/>
              <p:nvPr/>
            </p:nvSpPr>
            <p:spPr>
              <a:xfrm>
                <a:off x="2368416" y="289111"/>
                <a:ext cx="1536401" cy="145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7B2A158D-F03F-423B-A0A3-58691B3DB1B3}"/>
                  </a:ext>
                </a:extLst>
              </p:cNvPr>
              <p:cNvSpPr/>
              <p:nvPr/>
            </p:nvSpPr>
            <p:spPr>
              <a:xfrm>
                <a:off x="2417561" y="91888"/>
                <a:ext cx="808649" cy="145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46CFA3ED-AAAB-4D07-AFEF-7692AC2AF651}"/>
                  </a:ext>
                </a:extLst>
              </p:cNvPr>
              <p:cNvGrpSpPr/>
              <p:nvPr/>
            </p:nvGrpSpPr>
            <p:grpSpPr>
              <a:xfrm>
                <a:off x="0" y="0"/>
                <a:ext cx="6319837" cy="3013983"/>
                <a:chOff x="0" y="0"/>
                <a:chExt cx="5752800" cy="3064328"/>
              </a:xfrm>
            </p:grpSpPr>
            <p:graphicFrame>
              <p:nvGraphicFramePr>
                <p:cNvPr id="15" name="Diagramm 14">
                  <a:extLst>
                    <a:ext uri="{FF2B5EF4-FFF2-40B4-BE49-F238E27FC236}">
                      <a16:creationId xmlns:a16="http://schemas.microsoft.com/office/drawing/2014/main" id="{1E0FFDB6-D22C-41EF-BE2D-E1977EECBB2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63529864"/>
                    </p:ext>
                  </p:extLst>
                </p:nvPr>
              </p:nvGraphicFramePr>
              <p:xfrm>
                <a:off x="0" y="5443"/>
                <a:ext cx="5752800" cy="305888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16" name="Diagramm 15">
                  <a:extLst>
                    <a:ext uri="{FF2B5EF4-FFF2-40B4-BE49-F238E27FC236}">
                      <a16:creationId xmlns:a16="http://schemas.microsoft.com/office/drawing/2014/main" id="{62D0B938-C5DD-4A5C-AFDA-D69155E140E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85782290"/>
                    </p:ext>
                  </p:extLst>
                </p:nvPr>
              </p:nvGraphicFramePr>
              <p:xfrm>
                <a:off x="0" y="0"/>
                <a:ext cx="5633201" cy="305888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</p:grp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A9FC30-5907-4EF4-9505-2E5C98A3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F8AE6F-D824-408F-A509-DF040FED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A53562-FDCE-4AFE-A30C-0CF9BFB5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Modellergebnisse - Versorgungssicherheit</a:t>
            </a:r>
          </a:p>
        </p:txBody>
      </p:sp>
      <p:graphicFrame>
        <p:nvGraphicFramePr>
          <p:cNvPr id="17" name="Tabelle 14">
            <a:extLst>
              <a:ext uri="{FF2B5EF4-FFF2-40B4-BE49-F238E27FC236}">
                <a16:creationId xmlns:a16="http://schemas.microsoft.com/office/drawing/2014/main" id="{C44FC5BA-BDD7-430B-911E-5D609F0A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01093"/>
              </p:ext>
            </p:extLst>
          </p:nvPr>
        </p:nvGraphicFramePr>
        <p:xfrm>
          <a:off x="6024717" y="1734414"/>
          <a:ext cx="2806723" cy="2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23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231921">
                <a:tc>
                  <a:txBody>
                    <a:bodyPr/>
                    <a:lstStyle/>
                    <a:p>
                      <a:r>
                        <a:rPr lang="en-IE" dirty="0" err="1"/>
                        <a:t>Effekt</a:t>
                      </a:r>
                      <a:r>
                        <a:rPr lang="en-IE" dirty="0"/>
                        <a:t> auf die </a:t>
                      </a:r>
                      <a:r>
                        <a:rPr lang="en-IE" dirty="0" err="1"/>
                        <a:t>Nachfragedeckung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6740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E991D070-5360-4EFE-B5C4-4A1EF5FC4078}"/>
              </a:ext>
            </a:extLst>
          </p:cNvPr>
          <p:cNvSpPr txBox="1">
            <a:spLocks/>
          </p:cNvSpPr>
          <p:nvPr/>
        </p:nvSpPr>
        <p:spPr>
          <a:xfrm>
            <a:off x="6131414" y="2358630"/>
            <a:ext cx="2593327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ENS =  Energy-Not-</a:t>
            </a:r>
            <a:r>
              <a:rPr lang="de-DE" sz="1400" dirty="0" err="1"/>
              <a:t>Served</a:t>
            </a:r>
            <a:endParaRPr lang="de-DE" sz="1400" dirty="0"/>
          </a:p>
          <a:p>
            <a:r>
              <a:rPr lang="de-DE" sz="1400" dirty="0"/>
              <a:t>Zyklen in ENS durch Preis- und </a:t>
            </a:r>
            <a:r>
              <a:rPr lang="de-DE" sz="1400" dirty="0" err="1"/>
              <a:t>Zubaudynamik</a:t>
            </a:r>
            <a:endParaRPr lang="de-DE" sz="1400" dirty="0"/>
          </a:p>
          <a:p>
            <a:r>
              <a:rPr lang="de-DE" sz="1400" dirty="0"/>
              <a:t>ENS steigt bei Risikoaversion </a:t>
            </a:r>
          </a:p>
          <a:p>
            <a:r>
              <a:rPr lang="de-DE" sz="1400" dirty="0"/>
              <a:t>Auch 2038 Umschwung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68F4D16-2CCB-49B8-8798-7CA4C706698C}"/>
              </a:ext>
            </a:extLst>
          </p:cNvPr>
          <p:cNvSpPr/>
          <p:nvPr/>
        </p:nvSpPr>
        <p:spPr>
          <a:xfrm>
            <a:off x="7694126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00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804149-FDF3-409D-9AEF-C1BD1469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392B97-E1E1-4116-BF14-26DBE06F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2CC372-7C6C-427B-A99D-89909804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 und Ausblick</a:t>
            </a:r>
          </a:p>
        </p:txBody>
      </p:sp>
      <p:graphicFrame>
        <p:nvGraphicFramePr>
          <p:cNvPr id="6" name="Tabelle 14">
            <a:extLst>
              <a:ext uri="{FF2B5EF4-FFF2-40B4-BE49-F238E27FC236}">
                <a16:creationId xmlns:a16="http://schemas.microsoft.com/office/drawing/2014/main" id="{7C35692B-5E54-4ABF-B30E-D884F934B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24510"/>
              </p:ext>
            </p:extLst>
          </p:nvPr>
        </p:nvGraphicFramePr>
        <p:xfrm>
          <a:off x="395999" y="1033949"/>
          <a:ext cx="4121499" cy="351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99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346734">
                <a:tc>
                  <a:txBody>
                    <a:bodyPr/>
                    <a:lstStyle/>
                    <a:p>
                      <a:r>
                        <a:rPr lang="de-DE" noProof="0" dirty="0"/>
                        <a:t>Zusammenfassung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31638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42CC6EFD-5B3A-4E6E-BC5D-4298CCD4E200}"/>
              </a:ext>
            </a:extLst>
          </p:cNvPr>
          <p:cNvSpPr txBox="1">
            <a:spLocks/>
          </p:cNvSpPr>
          <p:nvPr/>
        </p:nvSpPr>
        <p:spPr>
          <a:xfrm>
            <a:off x="491703" y="1500681"/>
            <a:ext cx="3930090" cy="835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Neuer agentenbasierter Ansatz für Kapazitätsausbauplanung unter Unsicherheit und Risikoaversion</a:t>
            </a:r>
          </a:p>
          <a:p>
            <a:r>
              <a:rPr lang="de-DE" sz="1400" dirty="0"/>
              <a:t>Abfolge von Wetterjahren als beispielhafte Quelle der Unsicherheit</a:t>
            </a:r>
          </a:p>
          <a:p>
            <a:r>
              <a:rPr lang="de-DE" sz="1400" dirty="0"/>
              <a:t>Investitionsentscheidungen → erwartete Rentabilität &amp; Grad der Risikoaversion</a:t>
            </a:r>
          </a:p>
          <a:p>
            <a:r>
              <a:rPr lang="de-DE" sz="1400" dirty="0"/>
              <a:t>Mehrländer-Fallstudie mit Energy-</a:t>
            </a:r>
            <a:r>
              <a:rPr lang="de-DE" sz="1400" dirty="0" err="1"/>
              <a:t>Only</a:t>
            </a:r>
            <a:r>
              <a:rPr lang="de-DE" sz="1400" dirty="0"/>
              <a:t>-Markt zeigt: Risikoaversion ↑</a:t>
            </a:r>
          </a:p>
          <a:p>
            <a:pPr lvl="1"/>
            <a:r>
              <a:rPr lang="de-DE" sz="1200" dirty="0"/>
              <a:t>Investitionen in Erzeugungskapazitäten ↓</a:t>
            </a:r>
          </a:p>
          <a:p>
            <a:pPr lvl="1"/>
            <a:r>
              <a:rPr lang="de-DE" sz="1200" dirty="0"/>
              <a:t>Day-</a:t>
            </a:r>
            <a:r>
              <a:rPr lang="de-DE" sz="1200" dirty="0" err="1"/>
              <a:t>Ahead</a:t>
            </a:r>
            <a:r>
              <a:rPr lang="de-DE" sz="1200" dirty="0"/>
              <a:t> Preise ↑</a:t>
            </a:r>
          </a:p>
          <a:p>
            <a:pPr lvl="1"/>
            <a:r>
              <a:rPr lang="de-DE" sz="1200" dirty="0"/>
              <a:t>Maß für Versorgungssicherheit ↓</a:t>
            </a:r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id="{4BF82997-8503-4F22-B395-8523F452877A}"/>
              </a:ext>
            </a:extLst>
          </p:cNvPr>
          <p:cNvGrpSpPr/>
          <p:nvPr/>
        </p:nvGrpSpPr>
        <p:grpSpPr>
          <a:xfrm>
            <a:off x="4626567" y="783940"/>
            <a:ext cx="387398" cy="3964884"/>
            <a:chOff x="2116230" y="1661169"/>
            <a:chExt cx="251218" cy="869141"/>
          </a:xfrm>
        </p:grpSpPr>
        <p:cxnSp>
          <p:nvCxnSpPr>
            <p:cNvPr id="9" name="Straight Connector 28">
              <a:extLst>
                <a:ext uri="{FF2B5EF4-FFF2-40B4-BE49-F238E27FC236}">
                  <a16:creationId xmlns:a16="http://schemas.microsoft.com/office/drawing/2014/main" id="{18219882-FD7B-4ED0-B153-86E6E2C4B582}"/>
                </a:ext>
              </a:extLst>
            </p:cNvPr>
            <p:cNvCxnSpPr/>
            <p:nvPr/>
          </p:nvCxnSpPr>
          <p:spPr>
            <a:xfrm>
              <a:off x="2221984" y="1661169"/>
              <a:ext cx="0" cy="8691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9B44ED4A-E4E0-4B6F-9B2F-43E67DA9DF0F}"/>
                </a:ext>
              </a:extLst>
            </p:cNvPr>
            <p:cNvGrpSpPr/>
            <p:nvPr/>
          </p:nvGrpSpPr>
          <p:grpSpPr>
            <a:xfrm>
              <a:off x="2116230" y="2022021"/>
              <a:ext cx="251218" cy="164788"/>
              <a:chOff x="2116230" y="2022021"/>
              <a:chExt cx="251218" cy="164788"/>
            </a:xfrm>
          </p:grpSpPr>
          <p:sp>
            <p:nvSpPr>
              <p:cNvPr id="11" name="Chevron 30">
                <a:extLst>
                  <a:ext uri="{FF2B5EF4-FFF2-40B4-BE49-F238E27FC236}">
                    <a16:creationId xmlns:a16="http://schemas.microsoft.com/office/drawing/2014/main" id="{0545B9E8-3561-4F58-8EAA-D74E035CE5AE}"/>
                  </a:ext>
                </a:extLst>
              </p:cNvPr>
              <p:cNvSpPr/>
              <p:nvPr/>
            </p:nvSpPr>
            <p:spPr>
              <a:xfrm>
                <a:off x="2116230" y="2022021"/>
                <a:ext cx="196898" cy="164788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Chevron 31">
                <a:extLst>
                  <a:ext uri="{FF2B5EF4-FFF2-40B4-BE49-F238E27FC236}">
                    <a16:creationId xmlns:a16="http://schemas.microsoft.com/office/drawing/2014/main" id="{190C7633-8EF0-4731-B317-E321AACAB5B6}"/>
                  </a:ext>
                </a:extLst>
              </p:cNvPr>
              <p:cNvSpPr/>
              <p:nvPr/>
            </p:nvSpPr>
            <p:spPr>
              <a:xfrm>
                <a:off x="2170550" y="2022021"/>
                <a:ext cx="196898" cy="164788"/>
              </a:xfrm>
              <a:prstGeom prst="chevron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18" name="Tabelle 14">
            <a:extLst>
              <a:ext uri="{FF2B5EF4-FFF2-40B4-BE49-F238E27FC236}">
                <a16:creationId xmlns:a16="http://schemas.microsoft.com/office/drawing/2014/main" id="{D1F90F7D-3178-49F2-BF27-09FC2BB98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78431"/>
              </p:ext>
            </p:extLst>
          </p:nvPr>
        </p:nvGraphicFramePr>
        <p:xfrm>
          <a:off x="5104895" y="1033949"/>
          <a:ext cx="3621914" cy="168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914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328792">
                <a:tc>
                  <a:txBody>
                    <a:bodyPr/>
                    <a:lstStyle/>
                    <a:p>
                      <a:r>
                        <a:rPr lang="de-DE" noProof="0" dirty="0"/>
                        <a:t>Ausblick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3586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90F0723F-BF47-4449-9FD5-9EC44E80D38C}"/>
              </a:ext>
            </a:extLst>
          </p:cNvPr>
          <p:cNvSpPr txBox="1">
            <a:spLocks/>
          </p:cNvSpPr>
          <p:nvPr/>
        </p:nvSpPr>
        <p:spPr>
          <a:xfrm>
            <a:off x="5174156" y="1415101"/>
            <a:ext cx="3494917" cy="835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Interdependenzen zwischen Marktdesigns bei Risikoaversion analysieren</a:t>
            </a:r>
          </a:p>
          <a:p>
            <a:r>
              <a:rPr lang="de-DE" sz="1400" dirty="0"/>
              <a:t>Auswirkungen anderer langfristiger Ungewissheiten (z.B. Regulatorik, Energiepolitik)</a:t>
            </a:r>
            <a:endParaRPr lang="de-DE" sz="12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949C281-6036-40B4-93DE-BB836602B48F}"/>
              </a:ext>
            </a:extLst>
          </p:cNvPr>
          <p:cNvSpPr/>
          <p:nvPr/>
        </p:nvSpPr>
        <p:spPr>
          <a:xfrm>
            <a:off x="5110951" y="2804501"/>
            <a:ext cx="393616" cy="51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83C3DF55-8E49-4C2E-BB12-7273D63B11A6}"/>
              </a:ext>
            </a:extLst>
          </p:cNvPr>
          <p:cNvSpPr/>
          <p:nvPr/>
        </p:nvSpPr>
        <p:spPr>
          <a:xfrm rot="5400000">
            <a:off x="5327950" y="2978200"/>
            <a:ext cx="515759" cy="16836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D4CED1A-EC11-4CDE-98F6-DAE6DEF85A22}"/>
              </a:ext>
            </a:extLst>
          </p:cNvPr>
          <p:cNvSpPr txBox="1"/>
          <p:nvPr/>
        </p:nvSpPr>
        <p:spPr>
          <a:xfrm>
            <a:off x="5676067" y="2804501"/>
            <a:ext cx="283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Journal Paper mit weiteren Simulationen in Arbeit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F4EC51-FE89-49D7-922F-29BD04A5F4E2}"/>
              </a:ext>
            </a:extLst>
          </p:cNvPr>
          <p:cNvSpPr txBox="1"/>
          <p:nvPr/>
        </p:nvSpPr>
        <p:spPr>
          <a:xfrm>
            <a:off x="5013902" y="3457568"/>
            <a:ext cx="30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Kontakt:</a:t>
            </a:r>
          </a:p>
          <a:p>
            <a:r>
              <a:rPr lang="de-DE" sz="1200" dirty="0"/>
              <a:t>Kim K. Miskiw</a:t>
            </a:r>
          </a:p>
          <a:p>
            <a:r>
              <a:rPr lang="de-DE" sz="1200" dirty="0"/>
              <a:t>Karlsruher Institute für Technologie (KIT)</a:t>
            </a:r>
          </a:p>
          <a:p>
            <a:r>
              <a:rPr lang="de-DE" sz="1200" dirty="0"/>
              <a:t>Lehrstuhl für Energiewirtschaft</a:t>
            </a:r>
          </a:p>
          <a:p>
            <a:r>
              <a:rPr lang="de-DE" sz="1200" dirty="0"/>
              <a:t>E-Mail: kim.miskiw@partner.kit.edu</a:t>
            </a:r>
          </a:p>
          <a:p>
            <a:r>
              <a:rPr lang="de-DE" sz="1200" dirty="0"/>
              <a:t>Telefon: +49-721-608-44566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66E4064-C8C4-49A6-BC9A-5C941CEA332C}"/>
              </a:ext>
            </a:extLst>
          </p:cNvPr>
          <p:cNvSpPr/>
          <p:nvPr/>
        </p:nvSpPr>
        <p:spPr>
          <a:xfrm>
            <a:off x="8271069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8C004A-FF5A-4933-B50A-95C2B2911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31832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832779-828F-46EB-A97D-5EA9A42C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09.09.2021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FD1DFC-C608-49F4-B643-F28A69F1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4B4FE69-563C-413B-AC6E-7441FC7A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Quellen</a:t>
            </a:r>
            <a:endParaRPr lang="en-I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680BD9-6CEC-42ED-ABCB-0AA4380EF1CB}"/>
              </a:ext>
            </a:extLst>
          </p:cNvPr>
          <p:cNvSpPr txBox="1">
            <a:spLocks/>
          </p:cNvSpPr>
          <p:nvPr/>
        </p:nvSpPr>
        <p:spPr>
          <a:xfrm>
            <a:off x="291737" y="922816"/>
            <a:ext cx="8460378" cy="3775425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>
              <a:spcAft>
                <a:spcPts val="600"/>
              </a:spcAft>
            </a:pPr>
            <a:r>
              <a:rPr lang="en-IE" sz="1050" dirty="0"/>
              <a:t>Christoph Fraunholz. “Market Design for the Transition to Renewable Electricity Systems”. Dissertation. Karlsruhe, Deutschland: Karlsruhe Institute of Technology, 2021.DOI:10.5445/IR/10001332822. </a:t>
            </a:r>
          </a:p>
          <a:p>
            <a:pPr>
              <a:spcAft>
                <a:spcPts val="600"/>
              </a:spcAft>
            </a:pPr>
            <a:r>
              <a:rPr lang="en-IE" sz="1050" dirty="0"/>
              <a:t>Christoph Fraunholz, Dogan Keles, and Wolf </a:t>
            </a:r>
            <a:r>
              <a:rPr lang="en-IE" sz="1050" dirty="0" err="1"/>
              <a:t>Fichtner</a:t>
            </a:r>
            <a:r>
              <a:rPr lang="en-IE" sz="1050" dirty="0"/>
              <a:t>. “Agent-Based Generation and Storage Expansion Planning in Interconnected Electricity Markets”. In: 2019 16th International Conference on the European Energy Market (EEM). Piscataway, NJ: IEEE, 2019.DOI:10.1109/EEM.2019.8916348.</a:t>
            </a:r>
          </a:p>
          <a:p>
            <a:pPr>
              <a:spcAft>
                <a:spcPts val="600"/>
              </a:spcAft>
            </a:pPr>
            <a:r>
              <a:rPr lang="en-IE" sz="1050" dirty="0" err="1"/>
              <a:t>Pfenninger</a:t>
            </a:r>
            <a:r>
              <a:rPr lang="en-IE" sz="1050" dirty="0"/>
              <a:t> S, </a:t>
            </a:r>
            <a:r>
              <a:rPr lang="en-IE" sz="1050" dirty="0" err="1"/>
              <a:t>Staffell</a:t>
            </a:r>
            <a:r>
              <a:rPr lang="en-IE" sz="1050" dirty="0"/>
              <a:t> I. “Long-term patterns of European PV output using 30 years of validated hourly reanalysis and satellite data”. Energy 2016;114:1251–65.</a:t>
            </a:r>
          </a:p>
          <a:p>
            <a:pPr marL="288290" indent="-288290">
              <a:lnSpc>
                <a:spcPct val="120000"/>
              </a:lnSpc>
              <a:spcAft>
                <a:spcPts val="600"/>
              </a:spcAft>
              <a:tabLst>
                <a:tab pos="288290" algn="l"/>
              </a:tabLst>
            </a:pPr>
            <a:r>
              <a:rPr lang="en-IE" sz="1050" dirty="0" err="1"/>
              <a:t>Staffell</a:t>
            </a:r>
            <a:r>
              <a:rPr lang="en-IE" sz="1050" dirty="0"/>
              <a:t> I, </a:t>
            </a:r>
            <a:r>
              <a:rPr lang="en-IE" sz="1050" dirty="0" err="1"/>
              <a:t>Pfenninger</a:t>
            </a:r>
            <a:r>
              <a:rPr lang="en-IE" sz="1050" dirty="0"/>
              <a:t> S. “Using bias-corrected reanalysis to simulate current and future wind power output”. Energy 2016;114:1224–39.</a:t>
            </a:r>
          </a:p>
          <a:p>
            <a:pPr>
              <a:spcAft>
                <a:spcPts val="600"/>
              </a:spcAft>
            </a:pPr>
            <a:r>
              <a:rPr lang="en-US" sz="1050" dirty="0"/>
              <a:t>Emil Kraft , Marianne Russo, Dogan Keles, Valentin Bertsch. “Stochastic Optimization of Trading Strategies in Sequential Electricity Markets”. Working Paper Series in Production and Energy 2021;58.</a:t>
            </a:r>
          </a:p>
          <a:p>
            <a:pPr>
              <a:spcAft>
                <a:spcPts val="600"/>
              </a:spcAft>
            </a:pPr>
            <a:r>
              <a:rPr lang="en-US" sz="1050" dirty="0" err="1"/>
              <a:t>Atse</a:t>
            </a:r>
            <a:r>
              <a:rPr lang="en-US" sz="1050" dirty="0"/>
              <a:t> </a:t>
            </a:r>
            <a:r>
              <a:rPr lang="en-US" sz="1050" dirty="0" err="1"/>
              <a:t>Louwen</a:t>
            </a:r>
            <a:r>
              <a:rPr lang="en-US" sz="1050" dirty="0"/>
              <a:t>, Martin </a:t>
            </a:r>
            <a:r>
              <a:rPr lang="en-US" sz="1050" dirty="0" err="1"/>
              <a:t>Junginger</a:t>
            </a:r>
            <a:r>
              <a:rPr lang="en-US" sz="1050" dirty="0"/>
              <a:t>, and Subramani Krishnan. “Technological Learning in Energy Modelling – Experience Curves: Policy brief for the REFLEX project”. 2018.URL:http://reflex-project.eu/wp-content/uploads/2018/12/REFLEX_policy_brief_Experience_curves_12_2018.pdf.</a:t>
            </a:r>
          </a:p>
          <a:p>
            <a:pPr>
              <a:spcAft>
                <a:spcPts val="600"/>
              </a:spcAft>
            </a:pPr>
            <a:r>
              <a:rPr lang="en-US" sz="1050" dirty="0"/>
              <a:t>S&amp;P Global Platts. “World Electric Power Plants Database”. 2015. URL:http://www.platts.com/products/world-electric-power-plants-database.</a:t>
            </a:r>
          </a:p>
          <a:p>
            <a:pPr>
              <a:spcAft>
                <a:spcPts val="600"/>
              </a:spcAft>
            </a:pPr>
            <a:r>
              <a:rPr lang="en-US" sz="1050" dirty="0"/>
              <a:t>Andreas </a:t>
            </a:r>
            <a:r>
              <a:rPr lang="en-US" sz="1050" dirty="0" err="1"/>
              <a:t>Schröder</a:t>
            </a:r>
            <a:r>
              <a:rPr lang="en-US" sz="1050" dirty="0"/>
              <a:t> et al. “Current and Prospective Costs of Electricity Generation until 2050”. Berlin, Germany: </a:t>
            </a:r>
            <a:r>
              <a:rPr lang="en-US" sz="1050" dirty="0" err="1"/>
              <a:t>Deutsches</a:t>
            </a:r>
            <a:r>
              <a:rPr lang="en-US" sz="1050" dirty="0"/>
              <a:t> </a:t>
            </a:r>
            <a:r>
              <a:rPr lang="en-US" sz="1050" dirty="0" err="1"/>
              <a:t>Institut</a:t>
            </a:r>
            <a:r>
              <a:rPr lang="en-US" sz="1050" dirty="0"/>
              <a:t> </a:t>
            </a:r>
            <a:r>
              <a:rPr lang="en-US" sz="1050" dirty="0" err="1"/>
              <a:t>für</a:t>
            </a:r>
            <a:r>
              <a:rPr lang="en-US" sz="1050" dirty="0"/>
              <a:t> </a:t>
            </a:r>
            <a:r>
              <a:rPr lang="en-US" sz="1050" dirty="0" err="1"/>
              <a:t>Wirtschaftsforschung</a:t>
            </a:r>
            <a:r>
              <a:rPr lang="en-US" sz="1050" dirty="0"/>
              <a:t>, 2013. URL:https://www.diw.de/documents/publikationen/73/diw_01.c.424566.de/diw_datadoc_2013-068.pdf</a:t>
            </a:r>
          </a:p>
          <a:p>
            <a:pPr>
              <a:spcAft>
                <a:spcPts val="600"/>
              </a:spcAft>
            </a:pPr>
            <a:endParaRPr lang="en-US" sz="1050" dirty="0"/>
          </a:p>
          <a:p>
            <a:pPr>
              <a:spcAft>
                <a:spcPts val="600"/>
              </a:spcAft>
            </a:pPr>
            <a:endParaRPr lang="en-US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7C4DB9-5364-414F-B22C-3928CDC1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163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4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1FA9CA-04D2-46C0-911A-F5792196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9BFA6A-9A63-4E2D-92C0-C77BFA750EDB}" type="datetime1">
              <a:rPr lang="de-DE" noProof="0" smtClean="0"/>
              <a:pPr>
                <a:spcAft>
                  <a:spcPts val="600"/>
                </a:spcAft>
              </a:pPr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101A2C-9DB9-420A-81B8-685FBB0E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696EC4-B4CF-4701-AD06-A8439D6D8E12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BF589CD-22BE-4D4A-8028-977D043A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/>
          <a:lstStyle/>
          <a:p>
            <a:r>
              <a:rPr lang="en-US" dirty="0"/>
              <a:t>Back-Up: </a:t>
            </a:r>
            <a:r>
              <a:rPr lang="en-US" dirty="0" err="1"/>
              <a:t>Annahmen</a:t>
            </a:r>
            <a:r>
              <a:rPr lang="en-US" dirty="0"/>
              <a:t> Case Study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342EE07-14B8-4F6C-BFDB-9AA2C9197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00076"/>
              </p:ext>
            </p:extLst>
          </p:nvPr>
        </p:nvGraphicFramePr>
        <p:xfrm>
          <a:off x="396000" y="1003718"/>
          <a:ext cx="8405100" cy="3613621"/>
        </p:xfrm>
        <a:graphic>
          <a:graphicData uri="http://schemas.openxmlformats.org/drawingml/2006/table">
            <a:tbl>
              <a:tblPr firstRow="1" firstCol="1" bandRow="1"/>
              <a:tblGrid>
                <a:gridCol w="2021631">
                  <a:extLst>
                    <a:ext uri="{9D8B030D-6E8A-4147-A177-3AD203B41FA5}">
                      <a16:colId xmlns:a16="http://schemas.microsoft.com/office/drawing/2014/main" val="3642929312"/>
                    </a:ext>
                  </a:extLst>
                </a:gridCol>
                <a:gridCol w="1419315">
                  <a:extLst>
                    <a:ext uri="{9D8B030D-6E8A-4147-A177-3AD203B41FA5}">
                      <a16:colId xmlns:a16="http://schemas.microsoft.com/office/drawing/2014/main" val="515248209"/>
                    </a:ext>
                  </a:extLst>
                </a:gridCol>
                <a:gridCol w="4964154">
                  <a:extLst>
                    <a:ext uri="{9D8B030D-6E8A-4147-A177-3AD203B41FA5}">
                      <a16:colId xmlns:a16="http://schemas.microsoft.com/office/drawing/2014/main" val="3760592261"/>
                    </a:ext>
                  </a:extLst>
                </a:gridCol>
              </a:tblGrid>
              <a:tr h="350712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1" i="0" u="none" strike="noStrike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Parameter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Auflösung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Quellen und Kommentare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03391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Konventionelle Kraftwerke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Blockscharf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S&amp;P Global Platts 2015 und eigene Annahmen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62155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Brennstoffpreise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Jährlich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Ten-Year Network Development Plan 2020, World Energy Outlook 2020</a:t>
                      </a: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77327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de-DE" sz="12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-Emissionspreise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Jährlich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 Reference Scenario 2016, skaliert auf ca. 75 EUR/t</a:t>
                      </a:r>
                      <a:r>
                        <a:rPr lang="de-DE" sz="1200" b="0" i="0" u="none" strike="noStrike" baseline="-25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CO2</a:t>
                      </a: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2040</a:t>
                      </a:r>
                      <a:endParaRPr lang="de-DE" sz="2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01565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Investitionsoptionen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Jährlich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Louwen</a:t>
                      </a: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Junginger, and </a:t>
                      </a:r>
                      <a:r>
                        <a:rPr lang="de-DE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Krishnan</a:t>
                      </a: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2018; Schröder et al. 2013, und eigene Annahmen</a:t>
                      </a:r>
                      <a:endParaRPr lang="de-DE" sz="2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275072"/>
                  </a:ext>
                </a:extLst>
              </a:tr>
              <a:tr h="350712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Übertragungskapazitäten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Jährlich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Ten-Year Network Development Plan 2020</a:t>
                      </a: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192510"/>
                  </a:ext>
                </a:extLst>
              </a:tr>
              <a:tr h="630814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Stromnachfrage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Stündlich, Marktgebiet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Historische Einspeisung der ENSTO-E </a:t>
                      </a:r>
                      <a:r>
                        <a:rPr lang="de-DE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Transperency</a:t>
                      </a: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Platform</a:t>
                      </a:r>
                      <a:r>
                        <a:rPr lang="de-DE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skaliert mit jährlichen </a:t>
                      </a: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Menden von Eurostat, </a:t>
                      </a: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Ten-Year Network Development Plan 2020</a:t>
                      </a: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161755"/>
                  </a:ext>
                </a:extLst>
              </a:tr>
              <a:tr h="630814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Einspeisung Erneuerbarer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Stündlich, Marktgebiet</a:t>
                      </a:r>
                      <a:endParaRPr lang="de-DE" sz="2000" b="0" i="0" u="none" strike="noStrike" noProof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Historische Einspeisung der ENSTO-E </a:t>
                      </a:r>
                      <a:r>
                        <a:rPr lang="de-DE" sz="12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Transperency</a:t>
                      </a: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Platform</a:t>
                      </a: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IRENA, </a:t>
                      </a:r>
                      <a:r>
                        <a:rPr lang="de-DE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Ten-Year Network Development Plan 2020</a:t>
                      </a:r>
                    </a:p>
                  </a:txBody>
                  <a:tcPr marL="105038" marR="105038" marT="145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8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50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99F76A-7DED-41F4-BF7F-215FC3D2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90F802-E182-4B9C-8B95-81C85DBC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582F94-FE5B-4CE9-A3CD-D020681E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Back-Up: </a:t>
            </a:r>
            <a:r>
              <a:rPr lang="en-US" dirty="0" err="1"/>
              <a:t>Exogener</a:t>
            </a:r>
            <a:r>
              <a:rPr lang="en-US" dirty="0"/>
              <a:t> </a:t>
            </a:r>
            <a:r>
              <a:rPr lang="en-US" dirty="0" err="1"/>
              <a:t>Ausbuapfad</a:t>
            </a:r>
            <a:r>
              <a:rPr lang="en-US" dirty="0"/>
              <a:t> Wind &amp; Solar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3F1D7F-AFB7-4983-9E88-CD3BB3662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1255814"/>
            <a:ext cx="5670971" cy="24757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93B63A-FD43-4E85-9175-31D93E59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31" y="3741669"/>
            <a:ext cx="5091307" cy="318734"/>
          </a:xfrm>
          <a:prstGeom prst="rect">
            <a:avLst/>
          </a:prstGeom>
        </p:spPr>
      </p:pic>
      <p:graphicFrame>
        <p:nvGraphicFramePr>
          <p:cNvPr id="10" name="Tabelle 14">
            <a:extLst>
              <a:ext uri="{FF2B5EF4-FFF2-40B4-BE49-F238E27FC236}">
                <a16:creationId xmlns:a16="http://schemas.microsoft.com/office/drawing/2014/main" id="{17D60630-B836-4311-AF90-A9D171789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83348"/>
              </p:ext>
            </p:extLst>
          </p:nvPr>
        </p:nvGraphicFramePr>
        <p:xfrm>
          <a:off x="6326381" y="1431279"/>
          <a:ext cx="2407232" cy="260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232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405633">
                <a:tc>
                  <a:txBody>
                    <a:bodyPr/>
                    <a:lstStyle/>
                    <a:p>
                      <a:r>
                        <a:rPr lang="en-IE" dirty="0" err="1"/>
                        <a:t>Ausbau</a:t>
                      </a:r>
                      <a:r>
                        <a:rPr lang="en-IE" dirty="0"/>
                        <a:t> Wind und Solar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219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23827D3-976C-471B-98B2-53A2C1BE4B2D}"/>
              </a:ext>
            </a:extLst>
          </p:cNvPr>
          <p:cNvSpPr txBox="1">
            <a:spLocks/>
          </p:cNvSpPr>
          <p:nvPr/>
        </p:nvSpPr>
        <p:spPr>
          <a:xfrm>
            <a:off x="6470467" y="1989197"/>
            <a:ext cx="2263146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TYNDP National Trends Szenario</a:t>
            </a:r>
          </a:p>
          <a:p>
            <a:r>
              <a:rPr lang="de-DE" sz="1400" dirty="0"/>
              <a:t>Lediglich Wind und Solar</a:t>
            </a:r>
          </a:p>
          <a:p>
            <a:r>
              <a:rPr lang="de-DE" sz="1400" dirty="0"/>
              <a:t>Linear skaliert bis 2040</a:t>
            </a:r>
          </a:p>
          <a:p>
            <a:r>
              <a:rPr lang="de-DE" sz="1400" dirty="0"/>
              <a:t>ca. 300 GW konventionelle Kapazität</a:t>
            </a:r>
          </a:p>
          <a:p>
            <a:r>
              <a:rPr lang="de-DE" sz="1400" dirty="0"/>
              <a:t>ca. 1.000 GW exogene vorgegeben Wind und solar Kapazitäten 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DF6E0A-710F-4677-A0AB-680CF71A9A4B}"/>
              </a:ext>
            </a:extLst>
          </p:cNvPr>
          <p:cNvSpPr txBox="1"/>
          <p:nvPr/>
        </p:nvSpPr>
        <p:spPr>
          <a:xfrm>
            <a:off x="396000" y="4115122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TYNDP 2020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93B2EC-C60C-41BA-BE4F-F16F81FA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9D94D-4C5B-4B36-BDB6-E95A9AB9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4B84091-0867-471C-AFCB-E1D93E6D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Back-Up: Formeln Investitionsentscheidung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74BDCE0F-1E25-45EC-89AA-0F208002C3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652007"/>
                  </p:ext>
                </p:extLst>
              </p:nvPr>
            </p:nvGraphicFramePr>
            <p:xfrm>
              <a:off x="396000" y="1632857"/>
              <a:ext cx="8392400" cy="24892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82553">
                      <a:extLst>
                        <a:ext uri="{9D8B030D-6E8A-4147-A177-3AD203B41FA5}">
                          <a16:colId xmlns:a16="http://schemas.microsoft.com/office/drawing/2014/main" val="1641848510"/>
                        </a:ext>
                      </a:extLst>
                    </a:gridCol>
                    <a:gridCol w="409847">
                      <a:extLst>
                        <a:ext uri="{9D8B030D-6E8A-4147-A177-3AD203B41FA5}">
                          <a16:colId xmlns:a16="http://schemas.microsoft.com/office/drawing/2014/main" val="576593339"/>
                        </a:ext>
                      </a:extLst>
                    </a:gridCol>
                  </a:tblGrid>
                  <a:tr h="622300">
                    <a:tc>
                      <a:txBody>
                        <a:bodyPr/>
                        <a:lstStyle/>
                        <a:p>
                          <a:pPr marL="457200" indent="-457200"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dirty="0">
                              <a:effectLst/>
                            </a:rPr>
                            <a:t> ,   ∀</a:t>
                          </a:r>
                          <a14:m>
                            <m:oMath xmlns:m="http://schemas.openxmlformats.org/officeDocument/2006/math"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dirty="0">
                              <a:effectLst/>
                            </a:rPr>
                            <a:t>.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>
                              <a:effectLst/>
                            </a:rPr>
                            <a:t>(1)</a:t>
                          </a:r>
                          <a:endParaRPr lang="de-DE" sz="1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378066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pPr marL="457200" indent="-457200"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sz="1400">
                                      <a:effectLst/>
                                    </a:rPr>
                                    <m:t>VaR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)≤1−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de-DE" sz="1400" dirty="0">
                              <a:effectLst/>
                            </a:rPr>
                            <a:t>, ∀</a:t>
                          </a:r>
                          <a14:m>
                            <m:oMath xmlns:m="http://schemas.openxmlformats.org/officeDocument/2006/math"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</a:rPr>
                            <a:t>(2)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17075751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sz="1400">
                                      <a:effectLst/>
                                    </a:rPr>
                                    <m:t>CVaR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sz="1400">
                                          <a:effectLst/>
                                        </a:rPr>
                                        <m:t>VaR</m:t>
                                      </m:r>
                                    </m:e>
                                    <m:sub>
                                      <m:r>
                                        <a:rPr lang="de-DE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de-DE" sz="1400" dirty="0">
                              <a:effectLst/>
                            </a:rPr>
                            <a:t>∀</a:t>
                          </a:r>
                          <a14:m>
                            <m:oMath xmlns:m="http://schemas.openxmlformats.org/officeDocument/2006/math"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∈(0,1) ,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dirty="0">
                              <a:effectLst/>
                            </a:rPr>
                            <a:t>.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</a:rPr>
                            <a:t>(3)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77509003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E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CVaR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IE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IE" sz="140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a:t>∀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∈[0,1], 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E" sz="140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a:t>.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63652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74BDCE0F-1E25-45EC-89AA-0F208002C3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652007"/>
                  </p:ext>
                </p:extLst>
              </p:nvPr>
            </p:nvGraphicFramePr>
            <p:xfrm>
              <a:off x="396000" y="1632857"/>
              <a:ext cx="8392400" cy="24892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82553">
                      <a:extLst>
                        <a:ext uri="{9D8B030D-6E8A-4147-A177-3AD203B41FA5}">
                          <a16:colId xmlns:a16="http://schemas.microsoft.com/office/drawing/2014/main" val="1641848510"/>
                        </a:ext>
                      </a:extLst>
                    </a:gridCol>
                    <a:gridCol w="409847">
                      <a:extLst>
                        <a:ext uri="{9D8B030D-6E8A-4147-A177-3AD203B41FA5}">
                          <a16:colId xmlns:a16="http://schemas.microsoft.com/office/drawing/2014/main" val="576593339"/>
                        </a:ext>
                      </a:extLst>
                    </a:gridCol>
                  </a:tblGrid>
                  <a:tr h="6223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48544" r="-5111" b="-298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>
                              <a:effectLst/>
                            </a:rPr>
                            <a:t>(1)</a:t>
                          </a:r>
                          <a:endParaRPr lang="de-DE" sz="1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378066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150000" r="-5111" b="-20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</a:rPr>
                            <a:t>(2)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17075751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47573" r="-5111" b="-99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</a:rPr>
                            <a:t>(3)</a:t>
                          </a:r>
                          <a:endParaRPr lang="de-DE" sz="1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77509003"/>
                      </a:ext>
                    </a:extLst>
                  </a:tr>
                  <a:tr h="6223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350980" r="-5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de-DE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63652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401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EB19BE-1E6D-4630-B487-B89193F1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3FAD2B-FE65-4960-AA82-BAB47F76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B3BD01-3B7F-411A-9110-632E1F6E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Back-Up: </a:t>
            </a:r>
            <a:r>
              <a:rPr lang="en-IE" dirty="0" err="1"/>
              <a:t>Deterministische</a:t>
            </a:r>
            <a:r>
              <a:rPr lang="en-IE" dirty="0"/>
              <a:t> </a:t>
            </a:r>
            <a:r>
              <a:rPr lang="en-IE" dirty="0" err="1"/>
              <a:t>Ausbauplanung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9AA39E-B559-4E29-B464-484206E8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995370"/>
            <a:ext cx="6201792" cy="36303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A6ED6C-E69C-419F-BD42-94EB93A8673F}"/>
              </a:ext>
            </a:extLst>
          </p:cNvPr>
          <p:cNvSpPr txBox="1"/>
          <p:nvPr/>
        </p:nvSpPr>
        <p:spPr>
          <a:xfrm>
            <a:off x="6479146" y="4410243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Fraunholz, Keles,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Fichtner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 2021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5">
            <a:extLst>
              <a:ext uri="{FF2B5EF4-FFF2-40B4-BE49-F238E27FC236}">
                <a16:creationId xmlns:a16="http://schemas.microsoft.com/office/drawing/2014/main" id="{713D85E7-D06A-4748-BFF3-109140A29007}"/>
              </a:ext>
            </a:extLst>
          </p:cNvPr>
          <p:cNvSpPr txBox="1">
            <a:spLocks/>
          </p:cNvSpPr>
          <p:nvPr/>
        </p:nvSpPr>
        <p:spPr bwMode="gray">
          <a:xfrm>
            <a:off x="1636024" y="2408875"/>
            <a:ext cx="6755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defTabSz="1050403" eaLnBrk="1" hangingPunct="1">
              <a:buClr>
                <a:schemeClr val="bg1"/>
              </a:buClr>
              <a:defRPr sz="2000">
                <a:solidFill>
                  <a:srgbClr val="336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215" lvl="1" indent="-225352" defTabSz="1050403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>
                <a:latin typeface="+mn-lt"/>
              </a:defRPr>
            </a:lvl2pPr>
            <a:lvl3pPr marL="536375" lvl="2" indent="-307299" defTabSz="1050403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720756" lvl="3" indent="-182516" defTabSz="1050403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>
                <a:latin typeface="+mn-lt"/>
              </a:defRPr>
            </a:lvl4pPr>
            <a:lvl5pPr marL="879656" lvl="4" indent="-152719" defTabSz="1050403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de-DE" sz="1800" b="1" dirty="0">
                <a:solidFill>
                  <a:schemeClr val="tx1"/>
                </a:solidFill>
                <a:latin typeface="+mj-lt"/>
              </a:rPr>
              <a:t>Vorgehen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9EA40C5-60FA-461A-B6E6-6AB5E4B4CF1A}"/>
              </a:ext>
            </a:extLst>
          </p:cNvPr>
          <p:cNvSpPr>
            <a:spLocks/>
          </p:cNvSpPr>
          <p:nvPr/>
        </p:nvSpPr>
        <p:spPr bwMode="gray">
          <a:xfrm>
            <a:off x="376238" y="1234959"/>
            <a:ext cx="876558" cy="33154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8" name="Oval 29">
            <a:extLst>
              <a:ext uri="{FF2B5EF4-FFF2-40B4-BE49-F238E27FC236}">
                <a16:creationId xmlns:a16="http://schemas.microsoft.com/office/drawing/2014/main" id="{28CC02E8-C456-40EB-9134-C8CB0F7D7E79}"/>
              </a:ext>
            </a:extLst>
          </p:cNvPr>
          <p:cNvSpPr>
            <a:spLocks/>
          </p:cNvSpPr>
          <p:nvPr/>
        </p:nvSpPr>
        <p:spPr bwMode="gray">
          <a:xfrm>
            <a:off x="959962" y="1463566"/>
            <a:ext cx="581806" cy="5817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cxnSp>
        <p:nvCxnSpPr>
          <p:cNvPr id="26" name="Straight Connector 43">
            <a:extLst>
              <a:ext uri="{FF2B5EF4-FFF2-40B4-BE49-F238E27FC236}">
                <a16:creationId xmlns:a16="http://schemas.microsoft.com/office/drawing/2014/main" id="{5E8F5BE0-FD4A-4C92-B571-F565A78C4C3B}"/>
              </a:ext>
            </a:extLst>
          </p:cNvPr>
          <p:cNvCxnSpPr>
            <a:cxnSpLocks/>
          </p:cNvCxnSpPr>
          <p:nvPr/>
        </p:nvCxnSpPr>
        <p:spPr bwMode="gray">
          <a:xfrm>
            <a:off x="1636023" y="2086479"/>
            <a:ext cx="67554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7">
            <a:extLst>
              <a:ext uri="{FF2B5EF4-FFF2-40B4-BE49-F238E27FC236}">
                <a16:creationId xmlns:a16="http://schemas.microsoft.com/office/drawing/2014/main" id="{5BC2B0C2-89C3-4FB8-AC52-C7D324A4EDB7}"/>
              </a:ext>
            </a:extLst>
          </p:cNvPr>
          <p:cNvSpPr txBox="1">
            <a:spLocks/>
          </p:cNvSpPr>
          <p:nvPr/>
        </p:nvSpPr>
        <p:spPr bwMode="gray">
          <a:xfrm>
            <a:off x="1636024" y="1628855"/>
            <a:ext cx="6755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1050403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227215" lvl="1" indent="-225352" defTabSz="1050403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536375" lvl="2" indent="-307299" defTabSz="1050403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720756" lvl="3" indent="-182516" defTabSz="1050403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879656" lvl="4" indent="-152719" defTabSz="1050403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de-DE" b="1" dirty="0">
                <a:latin typeface="+mj-lt"/>
                <a:cs typeface="Arial" panose="020B0604020202020204" pitchFamily="34" charset="0"/>
              </a:rPr>
              <a:t>Motivation</a:t>
            </a:r>
          </a:p>
        </p:txBody>
      </p:sp>
      <p:cxnSp>
        <p:nvCxnSpPr>
          <p:cNvPr id="32" name="Straight Connector 44">
            <a:extLst>
              <a:ext uri="{FF2B5EF4-FFF2-40B4-BE49-F238E27FC236}">
                <a16:creationId xmlns:a16="http://schemas.microsoft.com/office/drawing/2014/main" id="{361D8C4B-8CAB-4D33-A48F-27958D9BEBDD}"/>
              </a:ext>
            </a:extLst>
          </p:cNvPr>
          <p:cNvCxnSpPr>
            <a:cxnSpLocks/>
          </p:cNvCxnSpPr>
          <p:nvPr/>
        </p:nvCxnSpPr>
        <p:spPr bwMode="gray">
          <a:xfrm>
            <a:off x="1636023" y="1267553"/>
            <a:ext cx="67554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9">
            <a:extLst>
              <a:ext uri="{FF2B5EF4-FFF2-40B4-BE49-F238E27FC236}">
                <a16:creationId xmlns:a16="http://schemas.microsoft.com/office/drawing/2014/main" id="{7618BF72-90B0-4F0B-9726-D8B0279DC601}"/>
              </a:ext>
            </a:extLst>
          </p:cNvPr>
          <p:cNvSpPr>
            <a:spLocks/>
          </p:cNvSpPr>
          <p:nvPr/>
        </p:nvSpPr>
        <p:spPr bwMode="gray">
          <a:xfrm>
            <a:off x="959962" y="2243586"/>
            <a:ext cx="581806" cy="5817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96301B-FCD5-4EC4-B66F-462399FD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A631AA-C475-46E9-B8F9-A933EF0E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383159-4B04-4505-9D84-75C34A6B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Inhalt</a:t>
            </a:r>
            <a:endParaRPr lang="de-DE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E12F20BA-4EE8-4871-B60E-82B917A611F7}"/>
              </a:ext>
            </a:extLst>
          </p:cNvPr>
          <p:cNvSpPr>
            <a:spLocks/>
          </p:cNvSpPr>
          <p:nvPr/>
        </p:nvSpPr>
        <p:spPr bwMode="gray">
          <a:xfrm>
            <a:off x="959962" y="3023606"/>
            <a:ext cx="581806" cy="5817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5DACF3A2-2B10-4C2D-8302-D0F6F5B239B7}"/>
              </a:ext>
            </a:extLst>
          </p:cNvPr>
          <p:cNvGrpSpPr/>
          <p:nvPr/>
        </p:nvGrpSpPr>
        <p:grpSpPr bwMode="gray">
          <a:xfrm>
            <a:off x="1056319" y="2385439"/>
            <a:ext cx="376958" cy="278949"/>
            <a:chOff x="4142398" y="1671166"/>
            <a:chExt cx="855693" cy="633250"/>
          </a:xfrm>
          <a:solidFill>
            <a:schemeClr val="tx1"/>
          </a:solidFill>
          <a:effectLst/>
        </p:grpSpPr>
        <p:grpSp>
          <p:nvGrpSpPr>
            <p:cNvPr id="13" name="Group 438">
              <a:extLst>
                <a:ext uri="{FF2B5EF4-FFF2-40B4-BE49-F238E27FC236}">
                  <a16:creationId xmlns:a16="http://schemas.microsoft.com/office/drawing/2014/main" id="{81E762F9-2FFA-43F8-9667-02AA966CFF70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4142398" y="1671166"/>
              <a:ext cx="855693" cy="633250"/>
              <a:chOff x="1201" y="2255"/>
              <a:chExt cx="550" cy="407"/>
            </a:xfrm>
            <a:grpFill/>
          </p:grpSpPr>
          <p:sp>
            <p:nvSpPr>
              <p:cNvPr id="15" name="AutoShape 316">
                <a:extLst>
                  <a:ext uri="{FF2B5EF4-FFF2-40B4-BE49-F238E27FC236}">
                    <a16:creationId xmlns:a16="http://schemas.microsoft.com/office/drawing/2014/main" id="{AB9F752B-61B9-47DE-9336-DE162078D4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051526">
                <a:off x="1201" y="2255"/>
                <a:ext cx="348" cy="348"/>
              </a:xfrm>
              <a:custGeom>
                <a:avLst/>
                <a:gdLst>
                  <a:gd name="G0" fmla="+- 3091 0 0"/>
                  <a:gd name="G1" fmla="+- 21600 0 3091"/>
                  <a:gd name="G2" fmla="+- 21600 0 309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16" name="Rectangle 317">
                <a:extLst>
                  <a:ext uri="{FF2B5EF4-FFF2-40B4-BE49-F238E27FC236}">
                    <a16:creationId xmlns:a16="http://schemas.microsoft.com/office/drawing/2014/main" id="{128FE5B6-C060-4772-BE44-1913D0FF5A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sp>
          <p:nvSpPr>
            <p:cNvPr id="14" name="Moon 26">
              <a:extLst>
                <a:ext uri="{FF2B5EF4-FFF2-40B4-BE49-F238E27FC236}">
                  <a16:creationId xmlns:a16="http://schemas.microsoft.com/office/drawing/2014/main" id="{C5B4C932-2D2B-4C8C-919B-0581A4D94F1B}"/>
                </a:ext>
              </a:extLst>
            </p:cNvPr>
            <p:cNvSpPr/>
            <p:nvPr/>
          </p:nvSpPr>
          <p:spPr bwMode="gray">
            <a:xfrm>
              <a:off x="4270961" y="1818029"/>
              <a:ext cx="117333" cy="234666"/>
            </a:xfrm>
            <a:prstGeom prst="moon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id="{31B71074-9517-4631-A746-46B45B9C8B48}"/>
              </a:ext>
            </a:extLst>
          </p:cNvPr>
          <p:cNvSpPr txBox="1">
            <a:spLocks/>
          </p:cNvSpPr>
          <p:nvPr/>
        </p:nvSpPr>
        <p:spPr bwMode="gray">
          <a:xfrm>
            <a:off x="1636024" y="3188895"/>
            <a:ext cx="6755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defTabSz="1050403" eaLnBrk="1" hangingPunct="1"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215" lvl="1" indent="-225352" defTabSz="1050403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>
                <a:latin typeface="+mn-lt"/>
              </a:defRPr>
            </a:lvl2pPr>
            <a:lvl3pPr marL="536375" lvl="2" indent="-307299" defTabSz="1050403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720756" lvl="3" indent="-182516" defTabSz="1050403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>
                <a:latin typeface="+mn-lt"/>
              </a:defRPr>
            </a:lvl4pPr>
            <a:lvl5pPr marL="879656" lvl="4" indent="-152719" defTabSz="1050403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de-DE" sz="1800" b="1" dirty="0">
                <a:solidFill>
                  <a:schemeClr val="tx1"/>
                </a:solidFill>
                <a:latin typeface="+mj-lt"/>
              </a:rPr>
              <a:t>Ergebnisse einer Fallstudie </a:t>
            </a:r>
          </a:p>
        </p:txBody>
      </p:sp>
      <p:cxnSp>
        <p:nvCxnSpPr>
          <p:cNvPr id="27" name="Straight Connector 44">
            <a:extLst>
              <a:ext uri="{FF2B5EF4-FFF2-40B4-BE49-F238E27FC236}">
                <a16:creationId xmlns:a16="http://schemas.microsoft.com/office/drawing/2014/main" id="{A92009FF-9C3A-439E-9011-0F19370E985D}"/>
              </a:ext>
            </a:extLst>
          </p:cNvPr>
          <p:cNvCxnSpPr>
            <a:cxnSpLocks/>
          </p:cNvCxnSpPr>
          <p:nvPr/>
        </p:nvCxnSpPr>
        <p:spPr bwMode="gray">
          <a:xfrm>
            <a:off x="1636023" y="2905405"/>
            <a:ext cx="67554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Glühbirne und Zahnrad mit einfarbiger Füllung">
            <a:extLst>
              <a:ext uri="{FF2B5EF4-FFF2-40B4-BE49-F238E27FC236}">
                <a16:creationId xmlns:a16="http://schemas.microsoft.com/office/drawing/2014/main" id="{E581798D-4140-496F-8ED8-07A3986F8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92" y="1509318"/>
            <a:ext cx="455408" cy="455408"/>
          </a:xfrm>
          <a:prstGeom prst="rect">
            <a:avLst/>
          </a:prstGeom>
        </p:spPr>
      </p:pic>
      <p:cxnSp>
        <p:nvCxnSpPr>
          <p:cNvPr id="31" name="Straight Connector 44">
            <a:extLst>
              <a:ext uri="{FF2B5EF4-FFF2-40B4-BE49-F238E27FC236}">
                <a16:creationId xmlns:a16="http://schemas.microsoft.com/office/drawing/2014/main" id="{C63B0C50-28F0-49E2-AD0F-0F2E3471CB00}"/>
              </a:ext>
            </a:extLst>
          </p:cNvPr>
          <p:cNvCxnSpPr>
            <a:cxnSpLocks/>
          </p:cNvCxnSpPr>
          <p:nvPr/>
        </p:nvCxnSpPr>
        <p:spPr bwMode="gray">
          <a:xfrm>
            <a:off x="1636023" y="4543257"/>
            <a:ext cx="67554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9">
            <a:extLst>
              <a:ext uri="{FF2B5EF4-FFF2-40B4-BE49-F238E27FC236}">
                <a16:creationId xmlns:a16="http://schemas.microsoft.com/office/drawing/2014/main" id="{6A6DA93E-437E-4722-99D8-09053BEC3E6C}"/>
              </a:ext>
            </a:extLst>
          </p:cNvPr>
          <p:cNvSpPr>
            <a:spLocks/>
          </p:cNvSpPr>
          <p:nvPr/>
        </p:nvSpPr>
        <p:spPr bwMode="gray">
          <a:xfrm>
            <a:off x="966850" y="3803626"/>
            <a:ext cx="581806" cy="5817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554E3DBE-ACF1-4248-9C98-0138A3544CD8}"/>
              </a:ext>
            </a:extLst>
          </p:cNvPr>
          <p:cNvSpPr txBox="1">
            <a:spLocks/>
          </p:cNvSpPr>
          <p:nvPr/>
        </p:nvSpPr>
        <p:spPr bwMode="gray">
          <a:xfrm>
            <a:off x="1636024" y="3968915"/>
            <a:ext cx="6755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1050403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227215" lvl="1" indent="-225352" defTabSz="1050403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536375" lvl="2" indent="-307299" defTabSz="1050403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720756" lvl="3" indent="-182516" defTabSz="1050403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879656" lvl="4" indent="-152719" defTabSz="1050403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79656" indent="-152719" defTabSz="105040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de-DE" b="1" dirty="0">
                <a:latin typeface="+mj-lt"/>
                <a:cs typeface="Arial" panose="020B0604020202020204" pitchFamily="34" charset="0"/>
              </a:rPr>
              <a:t>Fazit und Ausblick</a:t>
            </a:r>
          </a:p>
        </p:txBody>
      </p:sp>
      <p:cxnSp>
        <p:nvCxnSpPr>
          <p:cNvPr id="25" name="Straight Connector 44">
            <a:extLst>
              <a:ext uri="{FF2B5EF4-FFF2-40B4-BE49-F238E27FC236}">
                <a16:creationId xmlns:a16="http://schemas.microsoft.com/office/drawing/2014/main" id="{6ABD3641-24A6-47A2-B96E-4CF73532E773}"/>
              </a:ext>
            </a:extLst>
          </p:cNvPr>
          <p:cNvCxnSpPr>
            <a:cxnSpLocks/>
          </p:cNvCxnSpPr>
          <p:nvPr/>
        </p:nvCxnSpPr>
        <p:spPr bwMode="gray">
          <a:xfrm>
            <a:off x="1642911" y="3724331"/>
            <a:ext cx="67554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Balkendiagramm mit einfarbiger Füllung">
            <a:extLst>
              <a:ext uri="{FF2B5EF4-FFF2-40B4-BE49-F238E27FC236}">
                <a16:creationId xmlns:a16="http://schemas.microsoft.com/office/drawing/2014/main" id="{654F7704-2740-48D1-A9F1-B904239E9E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680" y="3065816"/>
            <a:ext cx="475224" cy="475224"/>
          </a:xfrm>
          <a:prstGeom prst="rect">
            <a:avLst/>
          </a:prstGeom>
        </p:spPr>
      </p:pic>
      <p:pic>
        <p:nvPicPr>
          <p:cNvPr id="10" name="Grafik 9" descr="Glühbirne und Stift mit einfarbiger Füllung">
            <a:extLst>
              <a:ext uri="{FF2B5EF4-FFF2-40B4-BE49-F238E27FC236}">
                <a16:creationId xmlns:a16="http://schemas.microsoft.com/office/drawing/2014/main" id="{2E555427-7009-4265-B081-E332491BEB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091" y="3895714"/>
            <a:ext cx="428813" cy="4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>
            <a:extLst>
              <a:ext uri="{FF2B5EF4-FFF2-40B4-BE49-F238E27FC236}">
                <a16:creationId xmlns:a16="http://schemas.microsoft.com/office/drawing/2014/main" id="{94EB1F49-30DD-4FB7-B635-25417D9EE5F5}"/>
              </a:ext>
            </a:extLst>
          </p:cNvPr>
          <p:cNvSpPr/>
          <p:nvPr/>
        </p:nvSpPr>
        <p:spPr>
          <a:xfrm>
            <a:off x="374616" y="2433598"/>
            <a:ext cx="3916807" cy="6794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F45D44E-2596-4627-9EF0-6BEFB3DC664B}"/>
              </a:ext>
            </a:extLst>
          </p:cNvPr>
          <p:cNvSpPr/>
          <p:nvPr/>
        </p:nvSpPr>
        <p:spPr>
          <a:xfrm>
            <a:off x="4967155" y="2833326"/>
            <a:ext cx="4042993" cy="1548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9B5310-E3EC-4E6C-87DA-BD7EBB77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smtClean="0"/>
              <a:t>09.09.2021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CBD65E-CC55-455A-AC96-24CB321A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3B56A9-7400-4F96-B20E-D10E5AD8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grpSp>
        <p:nvGrpSpPr>
          <p:cNvPr id="20" name="Group 27">
            <a:extLst>
              <a:ext uri="{FF2B5EF4-FFF2-40B4-BE49-F238E27FC236}">
                <a16:creationId xmlns:a16="http://schemas.microsoft.com/office/drawing/2014/main" id="{47B47AD5-ECFF-4FC9-9A9C-D20AEBC936EC}"/>
              </a:ext>
            </a:extLst>
          </p:cNvPr>
          <p:cNvGrpSpPr/>
          <p:nvPr/>
        </p:nvGrpSpPr>
        <p:grpSpPr>
          <a:xfrm>
            <a:off x="4505962" y="1042908"/>
            <a:ext cx="387398" cy="3655967"/>
            <a:chOff x="2116230" y="1661169"/>
            <a:chExt cx="251218" cy="869141"/>
          </a:xfrm>
        </p:grpSpPr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70635A-01F1-4BD5-AE7E-0B10CB1708D7}"/>
                </a:ext>
              </a:extLst>
            </p:cNvPr>
            <p:cNvCxnSpPr/>
            <p:nvPr/>
          </p:nvCxnSpPr>
          <p:spPr>
            <a:xfrm>
              <a:off x="2221984" y="1661169"/>
              <a:ext cx="0" cy="8691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4A9DA655-A1A6-4234-8BC3-84A9FAC65915}"/>
                </a:ext>
              </a:extLst>
            </p:cNvPr>
            <p:cNvGrpSpPr/>
            <p:nvPr/>
          </p:nvGrpSpPr>
          <p:grpSpPr>
            <a:xfrm>
              <a:off x="2116230" y="2022021"/>
              <a:ext cx="251218" cy="164788"/>
              <a:chOff x="2116230" y="2022021"/>
              <a:chExt cx="251218" cy="164788"/>
            </a:xfrm>
          </p:grpSpPr>
          <p:sp>
            <p:nvSpPr>
              <p:cNvPr id="23" name="Chevron 30">
                <a:extLst>
                  <a:ext uri="{FF2B5EF4-FFF2-40B4-BE49-F238E27FC236}">
                    <a16:creationId xmlns:a16="http://schemas.microsoft.com/office/drawing/2014/main" id="{39E1E1F0-34E8-4FD9-BFC7-1D7AC923A4A1}"/>
                  </a:ext>
                </a:extLst>
              </p:cNvPr>
              <p:cNvSpPr/>
              <p:nvPr/>
            </p:nvSpPr>
            <p:spPr>
              <a:xfrm>
                <a:off x="2116230" y="2022021"/>
                <a:ext cx="196898" cy="164788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hevron 31">
                <a:extLst>
                  <a:ext uri="{FF2B5EF4-FFF2-40B4-BE49-F238E27FC236}">
                    <a16:creationId xmlns:a16="http://schemas.microsoft.com/office/drawing/2014/main" id="{EE8108D2-7E5B-4E44-8FF6-41383E5B9F14}"/>
                  </a:ext>
                </a:extLst>
              </p:cNvPr>
              <p:cNvSpPr/>
              <p:nvPr/>
            </p:nvSpPr>
            <p:spPr>
              <a:xfrm>
                <a:off x="2170550" y="2022021"/>
                <a:ext cx="196898" cy="164788"/>
              </a:xfrm>
              <a:prstGeom prst="chevron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E552329-C05C-48BE-AA2E-543002DF5366}"/>
                  </a:ext>
                </a:extLst>
              </p:cNvPr>
              <p:cNvSpPr txBox="1"/>
              <p:nvPr/>
            </p:nvSpPr>
            <p:spPr>
              <a:xfrm>
                <a:off x="1654989" y="1448734"/>
                <a:ext cx="2853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600" dirty="0"/>
                  <a:t>Kraftwerksausbau </a:t>
                </a:r>
                <a:br>
                  <a:rPr lang="en-IE" sz="1600" dirty="0"/>
                </a:br>
                <a:r>
                  <a:rPr lang="en-IE" sz="1600" dirty="0"/>
                  <a:t>→ Profitabilitäts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600" dirty="0"/>
                      <m:t>absch</m:t>
                    </m:r>
                    <m:r>
                      <m:rPr>
                        <m:nor/>
                      </m:rPr>
                      <a:rPr lang="en-IE" sz="1600" dirty="0"/>
                      <m:t>ä</m:t>
                    </m:r>
                    <m:r>
                      <m:rPr>
                        <m:nor/>
                      </m:rPr>
                      <a:rPr lang="en-IE" sz="1600" dirty="0"/>
                      <m:t>tzung</m:t>
                    </m:r>
                  </m:oMath>
                </a14:m>
                <a:br>
                  <a:rPr lang="en-IE" sz="1600" b="0" i="0" dirty="0"/>
                </a:br>
                <a:r>
                  <a:rPr lang="en-IE" sz="1600" b="0" i="0" dirty="0"/>
                  <a:t>    </a:t>
                </a:r>
                <a:r>
                  <a:rPr lang="en-IE" sz="1600" b="0" i="0" dirty="0" err="1"/>
                  <a:t>Investor:innen</a:t>
                </a:r>
                <a:endParaRPr lang="en-IE" sz="1600" dirty="0"/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9E552329-C05C-48BE-AA2E-543002DF5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89" y="1448734"/>
                <a:ext cx="2853995" cy="830997"/>
              </a:xfrm>
              <a:prstGeom prst="rect">
                <a:avLst/>
              </a:prstGeom>
              <a:blipFill>
                <a:blip r:embed="rId3"/>
                <a:stretch>
                  <a:fillRect l="-1066" t="-2206" b="-882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hteck 43">
            <a:extLst>
              <a:ext uri="{FF2B5EF4-FFF2-40B4-BE49-F238E27FC236}">
                <a16:creationId xmlns:a16="http://schemas.microsoft.com/office/drawing/2014/main" id="{72DA6DEA-A82E-44FC-935E-7CFBEDFC5B6A}"/>
              </a:ext>
            </a:extLst>
          </p:cNvPr>
          <p:cNvSpPr/>
          <p:nvPr/>
        </p:nvSpPr>
        <p:spPr>
          <a:xfrm rot="5400000">
            <a:off x="6266674" y="89855"/>
            <a:ext cx="1444147" cy="4042800"/>
          </a:xfrm>
          <a:prstGeom prst="rect">
            <a:avLst/>
          </a:prstGeom>
          <a:solidFill>
            <a:srgbClr val="CB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dditionszeichen 15">
            <a:extLst>
              <a:ext uri="{FF2B5EF4-FFF2-40B4-BE49-F238E27FC236}">
                <a16:creationId xmlns:a16="http://schemas.microsoft.com/office/drawing/2014/main" id="{F812E7CE-2C81-435F-A15C-532D9CB49778}"/>
              </a:ext>
            </a:extLst>
          </p:cNvPr>
          <p:cNvSpPr/>
          <p:nvPr/>
        </p:nvSpPr>
        <p:spPr>
          <a:xfrm>
            <a:off x="6577426" y="2464492"/>
            <a:ext cx="789620" cy="735874"/>
          </a:xfrm>
          <a:prstGeom prst="mathPlus">
            <a:avLst>
              <a:gd name="adj1" fmla="val 18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Kraftwerk mit einfarbiger Füllung">
            <a:extLst>
              <a:ext uri="{FF2B5EF4-FFF2-40B4-BE49-F238E27FC236}">
                <a16:creationId xmlns:a16="http://schemas.microsoft.com/office/drawing/2014/main" id="{BB5DF26E-C754-4524-9E19-A3F3E23C0F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527" y="1464777"/>
            <a:ext cx="567232" cy="567232"/>
          </a:xfrm>
          <a:prstGeom prst="rect">
            <a:avLst/>
          </a:prstGeom>
        </p:spPr>
      </p:pic>
      <p:pic>
        <p:nvPicPr>
          <p:cNvPr id="46" name="Grafik 45" descr="Elektriker mit einfarbiger Füllung">
            <a:extLst>
              <a:ext uri="{FF2B5EF4-FFF2-40B4-BE49-F238E27FC236}">
                <a16:creationId xmlns:a16="http://schemas.microsoft.com/office/drawing/2014/main" id="{93884D2B-5D03-40AD-B0FE-B069F8F02C3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813" y="1339891"/>
            <a:ext cx="914400" cy="914400"/>
          </a:xfrm>
          <a:prstGeom prst="rect">
            <a:avLst/>
          </a:prstGeom>
        </p:spPr>
      </p:pic>
      <p:sp>
        <p:nvSpPr>
          <p:cNvPr id="49" name="Inhaltsplatzhalter 1">
            <a:extLst>
              <a:ext uri="{FF2B5EF4-FFF2-40B4-BE49-F238E27FC236}">
                <a16:creationId xmlns:a16="http://schemas.microsoft.com/office/drawing/2014/main" id="{761CB075-F77F-4792-9584-7846DC931286}"/>
              </a:ext>
            </a:extLst>
          </p:cNvPr>
          <p:cNvSpPr txBox="1">
            <a:spLocks/>
          </p:cNvSpPr>
          <p:nvPr/>
        </p:nvSpPr>
        <p:spPr>
          <a:xfrm>
            <a:off x="455487" y="2560801"/>
            <a:ext cx="3752171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Kapitalintensität und Langfristigkeit sorgen für Risikoaversion &amp; Unsicherheit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420F50B-00DF-40A5-8B97-E0BF35164EAC}"/>
              </a:ext>
            </a:extLst>
          </p:cNvPr>
          <p:cNvSpPr txBox="1"/>
          <p:nvPr/>
        </p:nvSpPr>
        <p:spPr>
          <a:xfrm>
            <a:off x="4895425" y="1064886"/>
            <a:ext cx="200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8D0C9"/>
                </a:solidFill>
              </a:rPr>
              <a:t>Ausgangslage</a:t>
            </a:r>
          </a:p>
        </p:txBody>
      </p:sp>
      <p:sp>
        <p:nvSpPr>
          <p:cNvPr id="51" name="Inhaltsplatzhalter 1">
            <a:extLst>
              <a:ext uri="{FF2B5EF4-FFF2-40B4-BE49-F238E27FC236}">
                <a16:creationId xmlns:a16="http://schemas.microsoft.com/office/drawing/2014/main" id="{68656C8C-AAA4-425E-9720-81FBB3C7B2EC}"/>
              </a:ext>
            </a:extLst>
          </p:cNvPr>
          <p:cNvSpPr txBox="1">
            <a:spLocks/>
          </p:cNvSpPr>
          <p:nvPr/>
        </p:nvSpPr>
        <p:spPr>
          <a:xfrm>
            <a:off x="5097761" y="1511178"/>
            <a:ext cx="4115188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Etabliertes agentenbasiertes Strommarktmodell </a:t>
            </a:r>
            <a:r>
              <a:rPr lang="de-DE" sz="1600" dirty="0" err="1"/>
              <a:t>PowerACE</a:t>
            </a:r>
            <a:endParaRPr lang="de-DE" sz="1600" dirty="0"/>
          </a:p>
          <a:p>
            <a:r>
              <a:rPr lang="de-DE" sz="1600" dirty="0"/>
              <a:t>Deterministische Ausbauplanung mit myopisch perfekter Voraussicht</a:t>
            </a:r>
          </a:p>
        </p:txBody>
      </p:sp>
      <p:sp>
        <p:nvSpPr>
          <p:cNvPr id="52" name="Inhaltsplatzhalter 1">
            <a:extLst>
              <a:ext uri="{FF2B5EF4-FFF2-40B4-BE49-F238E27FC236}">
                <a16:creationId xmlns:a16="http://schemas.microsoft.com/office/drawing/2014/main" id="{52C5B29B-D9AF-4367-B083-788C7FBAE251}"/>
              </a:ext>
            </a:extLst>
          </p:cNvPr>
          <p:cNvSpPr txBox="1">
            <a:spLocks/>
          </p:cNvSpPr>
          <p:nvPr/>
        </p:nvSpPr>
        <p:spPr>
          <a:xfrm>
            <a:off x="5121470" y="3303930"/>
            <a:ext cx="3860701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Methodikerweiterung</a:t>
            </a:r>
            <a:r>
              <a:rPr lang="de-DE" sz="1600" dirty="0"/>
              <a:t> um stochastische Ausbauplanung</a:t>
            </a:r>
          </a:p>
          <a:p>
            <a:r>
              <a:rPr lang="de-DE" sz="1600" dirty="0"/>
              <a:t>Verschiedene Risikoaversionen einzelner </a:t>
            </a:r>
            <a:r>
              <a:rPr lang="de-DE" sz="1600" dirty="0" err="1"/>
              <a:t>Akteur:innen</a:t>
            </a:r>
            <a:r>
              <a:rPr lang="de-DE" sz="1600" dirty="0"/>
              <a:t> abbildbar</a:t>
            </a:r>
          </a:p>
        </p:txBody>
      </p:sp>
      <p:sp>
        <p:nvSpPr>
          <p:cNvPr id="53" name="Pfeil: nach unten 52">
            <a:extLst>
              <a:ext uri="{FF2B5EF4-FFF2-40B4-BE49-F238E27FC236}">
                <a16:creationId xmlns:a16="http://schemas.microsoft.com/office/drawing/2014/main" id="{1E543673-7765-4628-AA5F-2161F72430BD}"/>
              </a:ext>
            </a:extLst>
          </p:cNvPr>
          <p:cNvSpPr/>
          <p:nvPr/>
        </p:nvSpPr>
        <p:spPr>
          <a:xfrm rot="10800000">
            <a:off x="532179" y="2226939"/>
            <a:ext cx="453156" cy="26128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Inhaltsplatzhalter 1">
            <a:extLst>
              <a:ext uri="{FF2B5EF4-FFF2-40B4-BE49-F238E27FC236}">
                <a16:creationId xmlns:a16="http://schemas.microsoft.com/office/drawing/2014/main" id="{3059AB58-8608-4FC6-A4D0-61544733D034}"/>
              </a:ext>
            </a:extLst>
          </p:cNvPr>
          <p:cNvSpPr txBox="1">
            <a:spLocks/>
          </p:cNvSpPr>
          <p:nvPr/>
        </p:nvSpPr>
        <p:spPr>
          <a:xfrm>
            <a:off x="444324" y="3266947"/>
            <a:ext cx="3752171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Derzeit Unsicherheit in Ausbauplanung größtenteils stochastische Systemkostenminimierung</a:t>
            </a:r>
          </a:p>
          <a:p>
            <a:r>
              <a:rPr lang="de-DE" sz="1600" dirty="0"/>
              <a:t>Keine Möglichkeit divergierende Risikoaversion abzudecken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F9F6FDD-462F-4B66-8784-8E85829F0672}"/>
              </a:ext>
            </a:extLst>
          </p:cNvPr>
          <p:cNvSpPr/>
          <p:nvPr/>
        </p:nvSpPr>
        <p:spPr>
          <a:xfrm>
            <a:off x="6540236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8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6" grpId="0" animBg="1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AA2B50-3AB8-421F-9A9D-412A630B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786F45-DD0F-4111-BE48-C74F671C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0F4DA88-9BB1-42A7-84FD-9D20FF32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Agentenbasiertes Strommarktmodell </a:t>
            </a:r>
            <a:r>
              <a:rPr lang="de-DE" dirty="0" err="1"/>
              <a:t>PowerACE</a:t>
            </a:r>
            <a:endParaRPr lang="de-DE" dirty="0"/>
          </a:p>
        </p:txBody>
      </p:sp>
      <p:graphicFrame>
        <p:nvGraphicFramePr>
          <p:cNvPr id="10" name="Tabelle 14">
            <a:extLst>
              <a:ext uri="{FF2B5EF4-FFF2-40B4-BE49-F238E27FC236}">
                <a16:creationId xmlns:a16="http://schemas.microsoft.com/office/drawing/2014/main" id="{E95F11C5-D2F8-499E-BB90-AA87A6F11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7501"/>
              </p:ext>
            </p:extLst>
          </p:nvPr>
        </p:nvGraphicFramePr>
        <p:xfrm>
          <a:off x="5129116" y="960199"/>
          <a:ext cx="3430433" cy="112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433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268072">
                <a:tc>
                  <a:txBody>
                    <a:bodyPr/>
                    <a:lstStyle/>
                    <a:p>
                      <a:r>
                        <a:rPr lang="en-IE" dirty="0"/>
                        <a:t>Modell </a:t>
                      </a:r>
                      <a:r>
                        <a:rPr lang="en-IE" dirty="0" err="1"/>
                        <a:t>Charakteristika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83010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37FA786D-F916-4D37-9FD0-189AF63B5F42}"/>
              </a:ext>
            </a:extLst>
          </p:cNvPr>
          <p:cNvSpPr txBox="1">
            <a:spLocks/>
          </p:cNvSpPr>
          <p:nvPr/>
        </p:nvSpPr>
        <p:spPr>
          <a:xfrm>
            <a:off x="5227957" y="1325807"/>
            <a:ext cx="3447805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/>
              <a:t>Zeithorizont 2015-2050 jeweils 8760 h</a:t>
            </a:r>
          </a:p>
          <a:p>
            <a:r>
              <a:rPr lang="de-DE" sz="1350" dirty="0"/>
              <a:t>Tägliche Day-</a:t>
            </a:r>
            <a:r>
              <a:rPr lang="de-DE" sz="1350" dirty="0" err="1"/>
              <a:t>Ahead</a:t>
            </a:r>
            <a:r>
              <a:rPr lang="de-DE" sz="1350" dirty="0"/>
              <a:t> Marktsimulation</a:t>
            </a:r>
          </a:p>
          <a:p>
            <a:r>
              <a:rPr lang="de-DE" sz="1350" dirty="0"/>
              <a:t>Jährliche Investitionsentscheidungen</a:t>
            </a:r>
            <a:endParaRPr lang="de-DE" sz="1350" b="1" dirty="0"/>
          </a:p>
        </p:txBody>
      </p:sp>
      <p:graphicFrame>
        <p:nvGraphicFramePr>
          <p:cNvPr id="12" name="Tabelle 14">
            <a:extLst>
              <a:ext uri="{FF2B5EF4-FFF2-40B4-BE49-F238E27FC236}">
                <a16:creationId xmlns:a16="http://schemas.microsoft.com/office/drawing/2014/main" id="{71E5E4CC-259D-43D0-B540-CF65F5B19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23967"/>
              </p:ext>
            </p:extLst>
          </p:nvPr>
        </p:nvGraphicFramePr>
        <p:xfrm>
          <a:off x="5129116" y="2159559"/>
          <a:ext cx="3430433" cy="165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433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368503">
                <a:tc>
                  <a:txBody>
                    <a:bodyPr/>
                    <a:lstStyle/>
                    <a:p>
                      <a:r>
                        <a:rPr lang="en-IE" dirty="0"/>
                        <a:t>Input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2881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4E2E22B5-9CCD-41D0-91C0-C4802D11C3DD}"/>
              </a:ext>
            </a:extLst>
          </p:cNvPr>
          <p:cNvSpPr txBox="1">
            <a:spLocks/>
          </p:cNvSpPr>
          <p:nvPr/>
        </p:nvSpPr>
        <p:spPr>
          <a:xfrm>
            <a:off x="5227957" y="2579673"/>
            <a:ext cx="3447805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/>
              <a:t>Kraftwerkspark in 2015</a:t>
            </a:r>
          </a:p>
          <a:p>
            <a:r>
              <a:rPr lang="de-DE" sz="1350" dirty="0"/>
              <a:t>Brennstoff- und CO</a:t>
            </a:r>
            <a:r>
              <a:rPr lang="de-DE" sz="1350" baseline="-25000" dirty="0"/>
              <a:t>2</a:t>
            </a:r>
            <a:r>
              <a:rPr lang="de-DE" sz="1350" dirty="0"/>
              <a:t> Preise</a:t>
            </a:r>
          </a:p>
          <a:p>
            <a:r>
              <a:rPr lang="de-DE" sz="1350" dirty="0"/>
              <a:t>…</a:t>
            </a:r>
          </a:p>
          <a:p>
            <a:r>
              <a:rPr lang="de-DE" sz="1350" dirty="0"/>
              <a:t>Einspeiseprofil erneuerbare Energien</a:t>
            </a:r>
          </a:p>
          <a:p>
            <a:r>
              <a:rPr lang="de-DE" sz="1350" dirty="0"/>
              <a:t>Kapazitäten erneuerbare Energien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8CDEB2-67EC-4BC8-80B4-9E0D49BC7DC3}"/>
              </a:ext>
            </a:extLst>
          </p:cNvPr>
          <p:cNvSpPr/>
          <p:nvPr/>
        </p:nvSpPr>
        <p:spPr>
          <a:xfrm>
            <a:off x="4345421" y="4017195"/>
            <a:ext cx="614760" cy="51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0225DE4D-E26D-4CC7-A203-D919EA917758}"/>
              </a:ext>
            </a:extLst>
          </p:cNvPr>
          <p:cNvSpPr/>
          <p:nvPr/>
        </p:nvSpPr>
        <p:spPr>
          <a:xfrm rot="5400000">
            <a:off x="4786483" y="4190894"/>
            <a:ext cx="515759" cy="16836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5512FFD4-7BB6-4205-9B7E-3683E66E4146}"/>
              </a:ext>
            </a:extLst>
          </p:cNvPr>
          <p:cNvSpPr txBox="1">
            <a:spLocks/>
          </p:cNvSpPr>
          <p:nvPr/>
        </p:nvSpPr>
        <p:spPr>
          <a:xfrm>
            <a:off x="5227957" y="3960964"/>
            <a:ext cx="4024101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/>
              <a:t>Täglich Day-</a:t>
            </a:r>
            <a:r>
              <a:rPr lang="de-DE" sz="1350" dirty="0" err="1"/>
              <a:t>Ahead</a:t>
            </a:r>
            <a:r>
              <a:rPr lang="de-DE" sz="1350" dirty="0"/>
              <a:t> Marktpreise</a:t>
            </a:r>
          </a:p>
          <a:p>
            <a:r>
              <a:rPr lang="de-DE" sz="1350" dirty="0"/>
              <a:t>Stündlicher Einsatz (Kraftwerke, Speicher)</a:t>
            </a:r>
          </a:p>
          <a:p>
            <a:r>
              <a:rPr lang="de-DE" sz="1350" dirty="0"/>
              <a:t>Investitionen (Kraftwerke, Speicher)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DFF7E71-1B36-4236-A1BB-547A29E5C81C}"/>
              </a:ext>
            </a:extLst>
          </p:cNvPr>
          <p:cNvSpPr txBox="1"/>
          <p:nvPr/>
        </p:nvSpPr>
        <p:spPr>
          <a:xfrm>
            <a:off x="4284143" y="4104866"/>
            <a:ext cx="86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Output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02615B5-A440-4173-B3D8-C9732613C0DC}"/>
              </a:ext>
            </a:extLst>
          </p:cNvPr>
          <p:cNvSpPr/>
          <p:nvPr/>
        </p:nvSpPr>
        <p:spPr>
          <a:xfrm>
            <a:off x="7117183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31A423B-9B10-4B8D-BC09-218E43926539}"/>
              </a:ext>
            </a:extLst>
          </p:cNvPr>
          <p:cNvSpPr txBox="1"/>
          <p:nvPr/>
        </p:nvSpPr>
        <p:spPr>
          <a:xfrm>
            <a:off x="348261" y="4525909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Fraunholz 2021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91D261-4352-4CAC-B51C-9B27B7558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" t="231" r="332" b="348"/>
          <a:stretch/>
        </p:blipFill>
        <p:spPr>
          <a:xfrm>
            <a:off x="395999" y="1030097"/>
            <a:ext cx="3927867" cy="354915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2741DB5-B16C-4B7B-BDCD-919C068B461E}"/>
              </a:ext>
            </a:extLst>
          </p:cNvPr>
          <p:cNvSpPr/>
          <p:nvPr/>
        </p:nvSpPr>
        <p:spPr>
          <a:xfrm>
            <a:off x="395999" y="2797631"/>
            <a:ext cx="1135258" cy="1397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7675CA-79AB-4128-A475-F6D326B1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916B0-F6CF-41C7-A2B4-DC415091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E0A524-F03A-4313-BB45-04C8B99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Kapazitätsausbauplanung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404179-DAF1-4840-96EF-B984A8BC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61" y="1004367"/>
            <a:ext cx="5080808" cy="3427266"/>
          </a:xfrm>
          <a:prstGeom prst="rect">
            <a:avLst/>
          </a:prstGeom>
        </p:spPr>
      </p:pic>
      <p:graphicFrame>
        <p:nvGraphicFramePr>
          <p:cNvPr id="8" name="Tabelle 14">
            <a:extLst>
              <a:ext uri="{FF2B5EF4-FFF2-40B4-BE49-F238E27FC236}">
                <a16:creationId xmlns:a16="http://schemas.microsoft.com/office/drawing/2014/main" id="{0078EA07-B5DB-4816-B613-F9970CCB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92698"/>
              </p:ext>
            </p:extLst>
          </p:nvPr>
        </p:nvGraphicFramePr>
        <p:xfrm>
          <a:off x="379184" y="1100550"/>
          <a:ext cx="3051964" cy="133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4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163444">
                <a:tc>
                  <a:txBody>
                    <a:bodyPr/>
                    <a:lstStyle/>
                    <a:p>
                      <a:r>
                        <a:rPr lang="en-IE" dirty="0" err="1"/>
                        <a:t>Ziel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0388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87C4292-8279-4F6B-A56E-EAE40B019611}"/>
              </a:ext>
            </a:extLst>
          </p:cNvPr>
          <p:cNvSpPr txBox="1">
            <a:spLocks/>
          </p:cNvSpPr>
          <p:nvPr/>
        </p:nvSpPr>
        <p:spPr>
          <a:xfrm>
            <a:off x="435437" y="2663116"/>
            <a:ext cx="2667028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Mehrländerkonstellation mit grenzüberschreitenden Effekten</a:t>
            </a:r>
          </a:p>
          <a:p>
            <a:r>
              <a:rPr lang="de-DE" sz="1400" dirty="0"/>
              <a:t>Zeitliche Kopplung aufgrund von Speichertechnologien</a:t>
            </a:r>
          </a:p>
          <a:p>
            <a:r>
              <a:rPr lang="de-DE" sz="1400" dirty="0"/>
              <a:t>Explorativer Ansatz aus der Perspektive eines einzelnen Akteurs</a:t>
            </a:r>
            <a:endParaRPr lang="de-DE" sz="1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F749D0-0B74-4DF9-947F-037E9B242202}"/>
              </a:ext>
            </a:extLst>
          </p:cNvPr>
          <p:cNvSpPr txBox="1"/>
          <p:nvPr/>
        </p:nvSpPr>
        <p:spPr>
          <a:xfrm>
            <a:off x="379183" y="1445656"/>
            <a:ext cx="305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Suche nach einer stabilen Ausbauplanung, bei der für keinen Investor ein Anreiz besteht, einseitig abzuweichen (Nash-Gleichgewicht)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72CE0E8-9544-4401-8E32-30F46ED08DFE}"/>
              </a:ext>
            </a:extLst>
          </p:cNvPr>
          <p:cNvGrpSpPr/>
          <p:nvPr/>
        </p:nvGrpSpPr>
        <p:grpSpPr>
          <a:xfrm>
            <a:off x="5025883" y="1214823"/>
            <a:ext cx="346530" cy="461665"/>
            <a:chOff x="337731" y="2670002"/>
            <a:chExt cx="289503" cy="35187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95CB4BB-8210-418B-B8BF-F87121DC1221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1DD9181-0CC3-49D2-9ABF-B8CD8A12A963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E29700"/>
                  </a:solidFill>
                </a:rPr>
                <a:t>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48D85FE-6DED-445E-8D1C-75D089AFA5D4}"/>
              </a:ext>
            </a:extLst>
          </p:cNvPr>
          <p:cNvGrpSpPr/>
          <p:nvPr/>
        </p:nvGrpSpPr>
        <p:grpSpPr>
          <a:xfrm>
            <a:off x="5036250" y="2256128"/>
            <a:ext cx="346530" cy="461665"/>
            <a:chOff x="337731" y="2670002"/>
            <a:chExt cx="289503" cy="35187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274FA33-2B22-4780-9F56-177B097F77D3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422098B-BD97-42D0-8296-86D9582CD8E6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E29700"/>
                  </a:solidFill>
                </a:rPr>
                <a:t>2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B9786974-CA4B-4594-AC28-AA23D34D10FF}"/>
              </a:ext>
            </a:extLst>
          </p:cNvPr>
          <p:cNvSpPr/>
          <p:nvPr/>
        </p:nvSpPr>
        <p:spPr>
          <a:xfrm>
            <a:off x="7117183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0BB8AD2-A915-4514-8445-3F948D790EE3}"/>
              </a:ext>
            </a:extLst>
          </p:cNvPr>
          <p:cNvSpPr txBox="1"/>
          <p:nvPr/>
        </p:nvSpPr>
        <p:spPr>
          <a:xfrm>
            <a:off x="3431146" y="4431633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Fraunholz, Keles,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Fichtner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 2021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7675CA-79AB-4128-A475-F6D326B1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916B0-F6CF-41C7-A2B4-DC415091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E0A524-F03A-4313-BB45-04C8B99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Kapazitätsausbauplanung </a:t>
            </a:r>
            <a:r>
              <a:rPr lang="de-DE" u="sng" dirty="0"/>
              <a:t>unter Unsicherheit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404179-DAF1-4840-96EF-B984A8BC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61" y="1004367"/>
            <a:ext cx="5080808" cy="342726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72CE0E8-9544-4401-8E32-30F46ED08DFE}"/>
              </a:ext>
            </a:extLst>
          </p:cNvPr>
          <p:cNvGrpSpPr/>
          <p:nvPr/>
        </p:nvGrpSpPr>
        <p:grpSpPr>
          <a:xfrm>
            <a:off x="5025883" y="1214823"/>
            <a:ext cx="346530" cy="461665"/>
            <a:chOff x="337731" y="2670002"/>
            <a:chExt cx="289503" cy="35187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95CB4BB-8210-418B-B8BF-F87121DC1221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1DD9181-0CC3-49D2-9ABF-B8CD8A12A963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E29700"/>
                  </a:solidFill>
                </a:rPr>
                <a:t>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48D85FE-6DED-445E-8D1C-75D089AFA5D4}"/>
              </a:ext>
            </a:extLst>
          </p:cNvPr>
          <p:cNvGrpSpPr/>
          <p:nvPr/>
        </p:nvGrpSpPr>
        <p:grpSpPr>
          <a:xfrm>
            <a:off x="5036250" y="2256128"/>
            <a:ext cx="346530" cy="461665"/>
            <a:chOff x="337731" y="2670002"/>
            <a:chExt cx="289503" cy="35187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274FA33-2B22-4780-9F56-177B097F77D3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422098B-BD97-42D0-8296-86D9582CD8E6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E29700"/>
                  </a:solidFill>
                </a:rPr>
                <a:t>2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B9786974-CA4B-4594-AC28-AA23D34D10FF}"/>
              </a:ext>
            </a:extLst>
          </p:cNvPr>
          <p:cNvSpPr/>
          <p:nvPr/>
        </p:nvSpPr>
        <p:spPr>
          <a:xfrm>
            <a:off x="7117183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0BB8AD2-A915-4514-8445-3F948D790EE3}"/>
              </a:ext>
            </a:extLst>
          </p:cNvPr>
          <p:cNvSpPr txBox="1"/>
          <p:nvPr/>
        </p:nvSpPr>
        <p:spPr>
          <a:xfrm>
            <a:off x="3431146" y="4431633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Fraunholz, Keles,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Fichtner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 2021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F8710C7-AFD9-4048-83DD-C25704AA3E75}"/>
              </a:ext>
            </a:extLst>
          </p:cNvPr>
          <p:cNvSpPr/>
          <p:nvPr/>
        </p:nvSpPr>
        <p:spPr>
          <a:xfrm rot="10800000">
            <a:off x="3233056" y="1502225"/>
            <a:ext cx="433405" cy="4869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9700"/>
          </a:solidFill>
          <a:ln>
            <a:solidFill>
              <a:srgbClr val="E2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1E3D2833-B38D-4930-BC51-27039A908F16}"/>
              </a:ext>
            </a:extLst>
          </p:cNvPr>
          <p:cNvSpPr/>
          <p:nvPr/>
        </p:nvSpPr>
        <p:spPr>
          <a:xfrm rot="10800000">
            <a:off x="3233057" y="2028071"/>
            <a:ext cx="433404" cy="4869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9700"/>
          </a:solidFill>
          <a:ln>
            <a:solidFill>
              <a:srgbClr val="E2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69AE6C-1A1B-4FEC-A2C1-EA1A5A4247F2}"/>
              </a:ext>
            </a:extLst>
          </p:cNvPr>
          <p:cNvSpPr txBox="1"/>
          <p:nvPr/>
        </p:nvSpPr>
        <p:spPr>
          <a:xfrm>
            <a:off x="528312" y="1550351"/>
            <a:ext cx="27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/>
              <a:t>Mehrere Preisprognosen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0B53C4-D0D3-4EAB-BD01-56AA74468D5E}"/>
              </a:ext>
            </a:extLst>
          </p:cNvPr>
          <p:cNvSpPr txBox="1"/>
          <p:nvPr/>
        </p:nvSpPr>
        <p:spPr>
          <a:xfrm>
            <a:off x="301972" y="1925298"/>
            <a:ext cx="29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/>
              <a:t>Profitabilitätsabschätzung </a:t>
            </a:r>
            <a:br>
              <a:rPr lang="de-DE" sz="1600" dirty="0"/>
            </a:br>
            <a:r>
              <a:rPr lang="de-DE" sz="1600" dirty="0"/>
              <a:t>unter Einbezug aller Prognose</a:t>
            </a:r>
          </a:p>
        </p:txBody>
      </p:sp>
    </p:spTree>
    <p:extLst>
      <p:ext uri="{BB962C8B-B14F-4D97-AF65-F5344CB8AC3E}">
        <p14:creationId xmlns:p14="http://schemas.microsoft.com/office/powerpoint/2010/main" val="42366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EBA3DA6-DB41-4625-9656-DDD6620156DB}"/>
              </a:ext>
            </a:extLst>
          </p:cNvPr>
          <p:cNvCxnSpPr>
            <a:cxnSpLocks/>
            <a:endCxn id="39" idx="0"/>
          </p:cNvCxnSpPr>
          <p:nvPr/>
        </p:nvCxnSpPr>
        <p:spPr>
          <a:xfrm flipH="1" flipV="1">
            <a:off x="3460142" y="3486839"/>
            <a:ext cx="2678904" cy="24512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A06C8E5-246B-4E2A-AAC2-80D62609D8D7}"/>
              </a:ext>
            </a:extLst>
          </p:cNvPr>
          <p:cNvGrpSpPr/>
          <p:nvPr/>
        </p:nvGrpSpPr>
        <p:grpSpPr>
          <a:xfrm>
            <a:off x="4164894" y="3457246"/>
            <a:ext cx="1854703" cy="1237923"/>
            <a:chOff x="395999" y="820623"/>
            <a:chExt cx="3739995" cy="3503005"/>
          </a:xfrm>
        </p:grpSpPr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3596CF43-78CC-42FD-B539-1F8D0EC701D3}"/>
                </a:ext>
              </a:extLst>
            </p:cNvPr>
            <p:cNvSpPr/>
            <p:nvPr/>
          </p:nvSpPr>
          <p:spPr>
            <a:xfrm>
              <a:off x="395999" y="1313980"/>
              <a:ext cx="3739995" cy="300964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BB5764B2-236E-4DE7-9AB3-94DE7CF1192E}"/>
                </a:ext>
              </a:extLst>
            </p:cNvPr>
            <p:cNvSpPr/>
            <p:nvPr/>
          </p:nvSpPr>
          <p:spPr>
            <a:xfrm>
              <a:off x="740587" y="1079153"/>
              <a:ext cx="2897868" cy="326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9F67B848-B4C3-4E2C-92D9-1F9BCB49C4E1}"/>
                </a:ext>
              </a:extLst>
            </p:cNvPr>
            <p:cNvSpPr txBox="1"/>
            <p:nvPr/>
          </p:nvSpPr>
          <p:spPr>
            <a:xfrm>
              <a:off x="553951" y="820623"/>
              <a:ext cx="3310109" cy="673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K-means Clustering</a:t>
              </a:r>
              <a:endPara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44" name="Tabelle 11">
            <a:extLst>
              <a:ext uri="{FF2B5EF4-FFF2-40B4-BE49-F238E27FC236}">
                <a16:creationId xmlns:a16="http://schemas.microsoft.com/office/drawing/2014/main" id="{2590608A-2523-430D-9DF0-463AC0F6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4657"/>
              </p:ext>
            </p:extLst>
          </p:nvPr>
        </p:nvGraphicFramePr>
        <p:xfrm>
          <a:off x="428062" y="3099911"/>
          <a:ext cx="3051964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366">
                  <a:extLst>
                    <a:ext uri="{9D8B030D-6E8A-4147-A177-3AD203B41FA5}">
                      <a16:colId xmlns:a16="http://schemas.microsoft.com/office/drawing/2014/main" val="3974542028"/>
                    </a:ext>
                  </a:extLst>
                </a:gridCol>
                <a:gridCol w="2203598">
                  <a:extLst>
                    <a:ext uri="{9D8B030D-6E8A-4147-A177-3AD203B41FA5}">
                      <a16:colId xmlns:a16="http://schemas.microsoft.com/office/drawing/2014/main" val="1031189920"/>
                    </a:ext>
                  </a:extLst>
                </a:gridCol>
              </a:tblGrid>
              <a:tr h="207696">
                <a:tc>
                  <a:txBody>
                    <a:bodyPr/>
                    <a:lstStyle/>
                    <a:p>
                      <a:r>
                        <a:rPr lang="en-IE" sz="1050" b="1" dirty="0"/>
                        <a:t>Wetterjahr</a:t>
                      </a:r>
                      <a:endParaRPr lang="de-DE" sz="105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b="1" dirty="0" err="1"/>
                        <a:t>Eintrittswahrscheinlichkeit</a:t>
                      </a:r>
                      <a:r>
                        <a:rPr lang="en-IE" sz="1050" b="1" dirty="0"/>
                        <a:t> [%]</a:t>
                      </a:r>
                      <a:endParaRPr lang="de-DE" sz="105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904133"/>
                  </a:ext>
                </a:extLst>
              </a:tr>
              <a:tr h="207696">
                <a:tc>
                  <a:txBody>
                    <a:bodyPr/>
                    <a:lstStyle/>
                    <a:p>
                      <a:r>
                        <a:rPr lang="en-IE" sz="1050" dirty="0"/>
                        <a:t>2015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dirty="0"/>
                        <a:t>17,5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453503"/>
                  </a:ext>
                </a:extLst>
              </a:tr>
              <a:tr h="207696">
                <a:tc>
                  <a:txBody>
                    <a:bodyPr/>
                    <a:lstStyle/>
                    <a:p>
                      <a:r>
                        <a:rPr lang="en-IE" sz="1050" dirty="0"/>
                        <a:t>2016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dirty="0"/>
                        <a:t>20,0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000185"/>
                  </a:ext>
                </a:extLst>
              </a:tr>
              <a:tr h="207696">
                <a:tc>
                  <a:txBody>
                    <a:bodyPr/>
                    <a:lstStyle/>
                    <a:p>
                      <a:r>
                        <a:rPr lang="en-IE" sz="1050" dirty="0"/>
                        <a:t>2017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dirty="0"/>
                        <a:t>37,5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366886"/>
                  </a:ext>
                </a:extLst>
              </a:tr>
              <a:tr h="207696">
                <a:tc>
                  <a:txBody>
                    <a:bodyPr/>
                    <a:lstStyle/>
                    <a:p>
                      <a:r>
                        <a:rPr lang="en-IE" sz="1050" dirty="0"/>
                        <a:t>2018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dirty="0"/>
                        <a:t>15,0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799386"/>
                  </a:ext>
                </a:extLst>
              </a:tr>
              <a:tr h="207696">
                <a:tc>
                  <a:txBody>
                    <a:bodyPr/>
                    <a:lstStyle/>
                    <a:p>
                      <a:r>
                        <a:rPr lang="en-IE" sz="1050" dirty="0"/>
                        <a:t>2019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050" dirty="0"/>
                        <a:t>10,0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0975006"/>
                  </a:ext>
                </a:extLst>
              </a:tr>
            </a:tbl>
          </a:graphicData>
        </a:graphic>
      </p:graphicFrame>
      <p:pic>
        <p:nvPicPr>
          <p:cNvPr id="26" name="Grafik 25">
            <a:extLst>
              <a:ext uri="{FF2B5EF4-FFF2-40B4-BE49-F238E27FC236}">
                <a16:creationId xmlns:a16="http://schemas.microsoft.com/office/drawing/2014/main" id="{EDE77373-6405-49FC-AFC6-E986C3B51A6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/>
          <a:stretch/>
        </p:blipFill>
        <p:spPr bwMode="auto">
          <a:xfrm>
            <a:off x="4284407" y="858711"/>
            <a:ext cx="4233230" cy="2154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EBE792-243A-4B5A-83CD-082C9831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smtClean="0"/>
              <a:t>09.09.2021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0368AB-01D0-4435-AD9D-BB1481A5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53138AB-3DB7-4EBE-8352-25A9583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Repräsentation von Unsicherheiten durch verschiedene Wetterjahre</a:t>
            </a:r>
          </a:p>
        </p:txBody>
      </p:sp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A09095A8-480E-4F77-9221-EACB5A7C8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07989"/>
              </p:ext>
            </p:extLst>
          </p:nvPr>
        </p:nvGraphicFramePr>
        <p:xfrm>
          <a:off x="428061" y="950856"/>
          <a:ext cx="3628889" cy="194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889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259623">
                <a:tc>
                  <a:txBody>
                    <a:bodyPr/>
                    <a:lstStyle/>
                    <a:p>
                      <a:r>
                        <a:rPr lang="en-IE" dirty="0" err="1"/>
                        <a:t>Szenariokonstruktion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650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48E5688A-4351-489E-889B-9012920E1F1B}"/>
              </a:ext>
            </a:extLst>
          </p:cNvPr>
          <p:cNvSpPr/>
          <p:nvPr/>
        </p:nvSpPr>
        <p:spPr>
          <a:xfrm>
            <a:off x="4916438" y="1348392"/>
            <a:ext cx="226111" cy="766339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02E1DA3-E817-4EF3-8533-2E999D920F41}"/>
              </a:ext>
            </a:extLst>
          </p:cNvPr>
          <p:cNvGrpSpPr/>
          <p:nvPr/>
        </p:nvGrpSpPr>
        <p:grpSpPr>
          <a:xfrm>
            <a:off x="5989404" y="65411"/>
            <a:ext cx="346530" cy="461665"/>
            <a:chOff x="337731" y="2670002"/>
            <a:chExt cx="289503" cy="35187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33AFBC8-D3D1-4A65-850E-942C5A8CCE32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A67D4A2-C444-49C6-8D44-3A74C4B00D55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E29700"/>
                  </a:solidFill>
                </a:rPr>
                <a:t>1</a:t>
              </a:r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A628B4B8-91C0-4529-8C6C-005BB447730D}"/>
              </a:ext>
            </a:extLst>
          </p:cNvPr>
          <p:cNvSpPr/>
          <p:nvPr/>
        </p:nvSpPr>
        <p:spPr>
          <a:xfrm>
            <a:off x="7120318" y="46647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2ABF3CF-48FC-47C0-ACA6-D285EC18AC19}"/>
              </a:ext>
            </a:extLst>
          </p:cNvPr>
          <p:cNvCxnSpPr>
            <a:cxnSpLocks/>
            <a:endCxn id="39" idx="0"/>
          </p:cNvCxnSpPr>
          <p:nvPr/>
        </p:nvCxnSpPr>
        <p:spPr>
          <a:xfrm flipH="1" flipV="1">
            <a:off x="3460142" y="3486839"/>
            <a:ext cx="2707712" cy="1088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4B2460E7-E270-4406-B1BF-C9E88196B310}"/>
              </a:ext>
            </a:extLst>
          </p:cNvPr>
          <p:cNvSpPr/>
          <p:nvPr/>
        </p:nvSpPr>
        <p:spPr>
          <a:xfrm>
            <a:off x="1321929" y="3417788"/>
            <a:ext cx="666120" cy="1153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 descr="Fragezeichen mit einfarbiger Füllung">
            <a:extLst>
              <a:ext uri="{FF2B5EF4-FFF2-40B4-BE49-F238E27FC236}">
                <a16:creationId xmlns:a16="http://schemas.microsoft.com/office/drawing/2014/main" id="{FDF86420-DD9C-48F1-B4EA-DB68943BC8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919" y="3508008"/>
            <a:ext cx="914400" cy="914400"/>
          </a:xfrm>
          <a:prstGeom prst="rect">
            <a:avLst/>
          </a:prstGeom>
        </p:spPr>
      </p:pic>
      <p:graphicFrame>
        <p:nvGraphicFramePr>
          <p:cNvPr id="32" name="Tabelle 11">
            <a:extLst>
              <a:ext uri="{FF2B5EF4-FFF2-40B4-BE49-F238E27FC236}">
                <a16:creationId xmlns:a16="http://schemas.microsoft.com/office/drawing/2014/main" id="{FF84CD39-CDD7-447E-911B-863A85919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86568"/>
              </p:ext>
            </p:extLst>
          </p:nvPr>
        </p:nvGraphicFramePr>
        <p:xfrm>
          <a:off x="6284392" y="3099911"/>
          <a:ext cx="922573" cy="125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573">
                  <a:extLst>
                    <a:ext uri="{9D8B030D-6E8A-4147-A177-3AD203B41FA5}">
                      <a16:colId xmlns:a16="http://schemas.microsoft.com/office/drawing/2014/main" val="3974542028"/>
                    </a:ext>
                  </a:extLst>
                </a:gridCol>
              </a:tblGrid>
              <a:tr h="212397">
                <a:tc>
                  <a:txBody>
                    <a:bodyPr/>
                    <a:lstStyle/>
                    <a:p>
                      <a:r>
                        <a:rPr lang="en-IE" sz="1050" b="1" dirty="0"/>
                        <a:t>Wetterjahr</a:t>
                      </a:r>
                      <a:endParaRPr lang="de-DE" sz="105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904133"/>
                  </a:ext>
                </a:extLst>
              </a:tr>
              <a:tr h="212397">
                <a:tc>
                  <a:txBody>
                    <a:bodyPr/>
                    <a:lstStyle/>
                    <a:p>
                      <a:r>
                        <a:rPr lang="en-IE" sz="1050" dirty="0"/>
                        <a:t>1990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453503"/>
                  </a:ext>
                </a:extLst>
              </a:tr>
              <a:tr h="212397">
                <a:tc>
                  <a:txBody>
                    <a:bodyPr/>
                    <a:lstStyle/>
                    <a:p>
                      <a:r>
                        <a:rPr lang="en-IE" sz="1050" dirty="0"/>
                        <a:t>1991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000185"/>
                  </a:ext>
                </a:extLst>
              </a:tr>
              <a:tr h="212397">
                <a:tc>
                  <a:txBody>
                    <a:bodyPr/>
                    <a:lstStyle/>
                    <a:p>
                      <a:r>
                        <a:rPr lang="en-IE" sz="1050" dirty="0"/>
                        <a:t>…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366886"/>
                  </a:ext>
                </a:extLst>
              </a:tr>
              <a:tr h="212397">
                <a:tc>
                  <a:txBody>
                    <a:bodyPr/>
                    <a:lstStyle/>
                    <a:p>
                      <a:r>
                        <a:rPr lang="en-IE" sz="1050" dirty="0"/>
                        <a:t>2020</a:t>
                      </a:r>
                      <a:endParaRPr lang="de-DE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799386"/>
                  </a:ext>
                </a:extLst>
              </a:tr>
            </a:tbl>
          </a:graphicData>
        </a:graphic>
      </p:graphicFrame>
      <p:sp>
        <p:nvSpPr>
          <p:cNvPr id="33" name="Inhaltsplatzhalter 1">
            <a:extLst>
              <a:ext uri="{FF2B5EF4-FFF2-40B4-BE49-F238E27FC236}">
                <a16:creationId xmlns:a16="http://schemas.microsoft.com/office/drawing/2014/main" id="{0CB91F4B-A9EF-401C-977E-E9DDA11FB248}"/>
              </a:ext>
            </a:extLst>
          </p:cNvPr>
          <p:cNvSpPr txBox="1">
            <a:spLocks/>
          </p:cNvSpPr>
          <p:nvPr/>
        </p:nvSpPr>
        <p:spPr>
          <a:xfrm>
            <a:off x="7352775" y="3328848"/>
            <a:ext cx="1645667" cy="7581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latin typeface="CIDFont+F1"/>
              </a:rPr>
              <a:t>Generierte Einspeisedaten für Wind und Solar mit Wettermodell </a:t>
            </a:r>
          </a:p>
        </p:txBody>
      </p:sp>
      <p:sp>
        <p:nvSpPr>
          <p:cNvPr id="34" name="Inhaltsplatzhalter 1">
            <a:extLst>
              <a:ext uri="{FF2B5EF4-FFF2-40B4-BE49-F238E27FC236}">
                <a16:creationId xmlns:a16="http://schemas.microsoft.com/office/drawing/2014/main" id="{899CD4B7-3D7D-4EFC-BE0D-43798775180D}"/>
              </a:ext>
            </a:extLst>
          </p:cNvPr>
          <p:cNvSpPr txBox="1">
            <a:spLocks/>
          </p:cNvSpPr>
          <p:nvPr/>
        </p:nvSpPr>
        <p:spPr>
          <a:xfrm>
            <a:off x="4274067" y="3745598"/>
            <a:ext cx="1671354" cy="1111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>
                <a:latin typeface="CIDFont+F1"/>
              </a:rPr>
              <a:t>Zentroiden</a:t>
            </a:r>
            <a:r>
              <a:rPr lang="de-DE" sz="1200" dirty="0">
                <a:latin typeface="CIDFont+F1"/>
              </a:rPr>
              <a:t> 2015-2019</a:t>
            </a:r>
          </a:p>
          <a:p>
            <a:r>
              <a:rPr lang="de-DE" sz="1200" dirty="0">
                <a:latin typeface="CIDFont+F1"/>
              </a:rPr>
              <a:t>Variable = Anzahl Stunden in Kapazitätsfaktor-intervall </a:t>
            </a:r>
          </a:p>
          <a:p>
            <a:endParaRPr lang="de-DE" sz="1200" dirty="0">
              <a:latin typeface="CIDFont+F1"/>
            </a:endParaRPr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D8978417-A7A9-4BF9-8DD9-7D7CC70643B0}"/>
              </a:ext>
            </a:extLst>
          </p:cNvPr>
          <p:cNvSpPr/>
          <p:nvPr/>
        </p:nvSpPr>
        <p:spPr>
          <a:xfrm rot="16200000">
            <a:off x="3461221" y="3419944"/>
            <a:ext cx="131633" cy="13379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80688F8-25E5-4B2B-B7D6-81F65944BD4E}"/>
              </a:ext>
            </a:extLst>
          </p:cNvPr>
          <p:cNvSpPr txBox="1"/>
          <p:nvPr/>
        </p:nvSpPr>
        <p:spPr>
          <a:xfrm>
            <a:off x="6186095" y="4401144"/>
            <a:ext cx="3030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Staffel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Pfenniger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 2016;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Pfenniger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IE" sz="800" dirty="0" err="1">
                <a:solidFill>
                  <a:schemeClr val="bg1">
                    <a:lumMod val="50000"/>
                  </a:schemeClr>
                </a:solidFill>
              </a:rPr>
              <a:t>Staffel</a:t>
            </a:r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 2016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F4E4AAD3-EEDC-408E-9A80-45D46C195C94}"/>
              </a:ext>
            </a:extLst>
          </p:cNvPr>
          <p:cNvSpPr txBox="1">
            <a:spLocks/>
          </p:cNvSpPr>
          <p:nvPr/>
        </p:nvSpPr>
        <p:spPr>
          <a:xfrm>
            <a:off x="542368" y="1408019"/>
            <a:ext cx="3578030" cy="5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/>
              <a:t>Abbildung Unsicherheit von Einspeisung Wind und Solar und Nachfrageprofil</a:t>
            </a:r>
          </a:p>
          <a:p>
            <a:r>
              <a:rPr lang="de-DE" sz="1300" dirty="0"/>
              <a:t>5 verschiedene Wetterjahre kombiniert </a:t>
            </a:r>
          </a:p>
          <a:p>
            <a:r>
              <a:rPr lang="de-DE" sz="1300" dirty="0"/>
              <a:t>Daten: ENTSO-E </a:t>
            </a:r>
            <a:r>
              <a:rPr lang="de-DE" sz="1300" dirty="0" err="1"/>
              <a:t>Transperency</a:t>
            </a:r>
            <a:r>
              <a:rPr lang="de-DE" sz="1300" dirty="0"/>
              <a:t> </a:t>
            </a:r>
            <a:r>
              <a:rPr lang="de-DE" sz="1300" dirty="0" err="1"/>
              <a:t>Platform</a:t>
            </a:r>
            <a:endParaRPr lang="de-DE" sz="1300" dirty="0"/>
          </a:p>
          <a:p>
            <a:r>
              <a:rPr lang="de-DE" sz="1300" dirty="0"/>
              <a:t>9 Jahre </a:t>
            </a:r>
            <a:r>
              <a:rPr lang="de-DE" sz="1300" dirty="0" err="1"/>
              <a:t>vollfaktoriell</a:t>
            </a:r>
            <a:r>
              <a:rPr lang="de-DE" sz="1300" dirty="0"/>
              <a:t>, danach wahrscheinlichstes Wetterjahr</a:t>
            </a:r>
          </a:p>
        </p:txBody>
      </p:sp>
    </p:spTree>
    <p:extLst>
      <p:ext uri="{BB962C8B-B14F-4D97-AF65-F5344CB8AC3E}">
        <p14:creationId xmlns:p14="http://schemas.microsoft.com/office/powerpoint/2010/main" val="8523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0" grpId="1" animBg="1"/>
      <p:bldP spid="33" grpId="0"/>
      <p:bldP spid="34" grpId="0"/>
      <p:bldP spid="39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BC16D52C-0D2D-4F53-A675-6711A0FED1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15" y="982602"/>
            <a:ext cx="2599200" cy="131731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514572-9A2B-4DBA-918C-3270F2BD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09.09.2021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E26D58-F2C7-45A9-957C-653373B4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1D4DED-DEEA-46F4-8069-BE087975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Profitabilitätsbewertung</a:t>
            </a:r>
            <a:r>
              <a:rPr lang="en-IE" dirty="0"/>
              <a:t> </a:t>
            </a:r>
            <a:r>
              <a:rPr lang="en-IE" dirty="0" err="1"/>
              <a:t>unter</a:t>
            </a:r>
            <a:r>
              <a:rPr lang="en-IE" dirty="0"/>
              <a:t> </a:t>
            </a:r>
            <a:r>
              <a:rPr lang="en-IE" dirty="0" err="1"/>
              <a:t>Unsicherheit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9329F4-8ABA-4A00-A89F-36B5DDBDC11A}"/>
              </a:ext>
            </a:extLst>
          </p:cNvPr>
          <p:cNvGrpSpPr/>
          <p:nvPr/>
        </p:nvGrpSpPr>
        <p:grpSpPr>
          <a:xfrm>
            <a:off x="6731826" y="353405"/>
            <a:ext cx="346530" cy="461665"/>
            <a:chOff x="337731" y="2670002"/>
            <a:chExt cx="289503" cy="351874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5DE3909-0DE9-45A5-9C4B-3046C48667AA}"/>
                </a:ext>
              </a:extLst>
            </p:cNvPr>
            <p:cNvSpPr/>
            <p:nvPr/>
          </p:nvSpPr>
          <p:spPr>
            <a:xfrm>
              <a:off x="346392" y="2728202"/>
              <a:ext cx="280842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8BCDF4B-BEAB-4965-A3B4-47A836EA32FE}"/>
                </a:ext>
              </a:extLst>
            </p:cNvPr>
            <p:cNvSpPr txBox="1"/>
            <p:nvPr/>
          </p:nvSpPr>
          <p:spPr>
            <a:xfrm>
              <a:off x="337731" y="2670002"/>
              <a:ext cx="218284" cy="35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E297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Inhaltsplatzhalter 1">
                <a:extLst>
                  <a:ext uri="{FF2B5EF4-FFF2-40B4-BE49-F238E27FC236}">
                    <a16:creationId xmlns:a16="http://schemas.microsoft.com/office/drawing/2014/main" id="{83FCBD87-C75A-4DA5-9134-A899C135A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9359" y="1139882"/>
                <a:ext cx="2667028" cy="50448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03652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0423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7194" indent="-198888" algn="l" defTabSz="67407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8729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5500" indent="-198888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6453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444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436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427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400" dirty="0"/>
                  <a:t>Ermittlung der Preisprognose</a:t>
                </a:r>
              </a:p>
              <a:p>
                <a:r>
                  <a:rPr lang="de-DE" sz="1400" dirty="0"/>
                  <a:t>Vermarktungsoptimierung</a:t>
                </a:r>
              </a:p>
              <a:p>
                <a:r>
                  <a:rPr lang="de-DE" sz="1400" dirty="0"/>
                  <a:t>Ableiten Erlöse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Inhaltsplatzhalter 1">
                <a:extLst>
                  <a:ext uri="{FF2B5EF4-FFF2-40B4-BE49-F238E27FC236}">
                    <a16:creationId xmlns:a16="http://schemas.microsoft.com/office/drawing/2014/main" id="{83FCBD87-C75A-4DA5-9134-A899C135A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59" y="1139882"/>
                <a:ext cx="2667028" cy="504480"/>
              </a:xfrm>
              <a:prstGeom prst="rect">
                <a:avLst/>
              </a:prstGeom>
              <a:blipFill>
                <a:blip r:embed="rId6"/>
                <a:stretch>
                  <a:fillRect l="-229" t="-14458" b="-566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EAA44831-BC4D-4484-92A4-21958AF5A826}"/>
              </a:ext>
            </a:extLst>
          </p:cNvPr>
          <p:cNvSpPr/>
          <p:nvPr/>
        </p:nvSpPr>
        <p:spPr>
          <a:xfrm>
            <a:off x="3155280" y="1106031"/>
            <a:ext cx="211050" cy="724659"/>
          </a:xfrm>
          <a:prstGeom prst="leftBrace">
            <a:avLst>
              <a:gd name="adj1" fmla="val 49301"/>
              <a:gd name="adj2" fmla="val 235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dummy">
            <a:extLst>
              <a:ext uri="{FF2B5EF4-FFF2-40B4-BE49-F238E27FC236}">
                <a16:creationId xmlns:a16="http://schemas.microsoft.com/office/drawing/2014/main" id="{85A6620F-5A47-4995-8CC8-9F393B89C16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6" b="20650"/>
          <a:stretch>
            <a:fillRect/>
          </a:stretch>
        </p:blipFill>
        <p:spPr bwMode="auto">
          <a:xfrm>
            <a:off x="440665" y="2798495"/>
            <a:ext cx="2997808" cy="18098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3C2AF99F-6206-4DBA-8EA3-786410681DD7}"/>
              </a:ext>
            </a:extLst>
          </p:cNvPr>
          <p:cNvSpPr/>
          <p:nvPr/>
        </p:nvSpPr>
        <p:spPr>
          <a:xfrm>
            <a:off x="409495" y="2639239"/>
            <a:ext cx="5635002" cy="20279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537DA94-21E3-44E6-8E94-247772C2B48A}"/>
              </a:ext>
            </a:extLst>
          </p:cNvPr>
          <p:cNvSpPr txBox="1"/>
          <p:nvPr/>
        </p:nvSpPr>
        <p:spPr>
          <a:xfrm>
            <a:off x="403439" y="2367600"/>
            <a:ext cx="5646519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sz="1400" b="1" dirty="0" err="1">
                <a:solidFill>
                  <a:schemeClr val="bg1"/>
                </a:solidFill>
              </a:rPr>
              <a:t>Empirische</a:t>
            </a:r>
            <a:r>
              <a:rPr lang="en-IE" sz="1400" b="1" dirty="0">
                <a:solidFill>
                  <a:schemeClr val="bg1"/>
                </a:solidFill>
              </a:rPr>
              <a:t> </a:t>
            </a:r>
            <a:r>
              <a:rPr lang="en-IE" sz="1400" b="1" dirty="0" err="1">
                <a:solidFill>
                  <a:schemeClr val="bg1"/>
                </a:solidFill>
              </a:rPr>
              <a:t>Verteilungsfunktion</a:t>
            </a:r>
            <a:r>
              <a:rPr lang="en-IE" sz="1400" b="1" dirty="0">
                <a:solidFill>
                  <a:schemeClr val="bg1"/>
                </a:solidFill>
              </a:rPr>
              <a:t> des Profits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1BED3D3-891E-4A6D-81C5-2B81CEA86F86}"/>
              </a:ext>
            </a:extLst>
          </p:cNvPr>
          <p:cNvSpPr/>
          <p:nvPr/>
        </p:nvSpPr>
        <p:spPr>
          <a:xfrm>
            <a:off x="409495" y="903859"/>
            <a:ext cx="5647386" cy="140398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39CE8B57-2BE1-4E01-9C2C-72F6241A3036}"/>
              </a:ext>
            </a:extLst>
          </p:cNvPr>
          <p:cNvSpPr/>
          <p:nvPr/>
        </p:nvSpPr>
        <p:spPr>
          <a:xfrm>
            <a:off x="2597111" y="2201939"/>
            <a:ext cx="999179" cy="24510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1">
            <a:extLst>
              <a:ext uri="{FF2B5EF4-FFF2-40B4-BE49-F238E27FC236}">
                <a16:creationId xmlns:a16="http://schemas.microsoft.com/office/drawing/2014/main" id="{00DEF995-1203-4F90-B676-7CFCA9E42E54}"/>
              </a:ext>
            </a:extLst>
          </p:cNvPr>
          <p:cNvSpPr txBox="1">
            <a:spLocks/>
          </p:cNvSpPr>
          <p:nvPr/>
        </p:nvSpPr>
        <p:spPr>
          <a:xfrm>
            <a:off x="3554241" y="2870431"/>
            <a:ext cx="2379894" cy="232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Erwarteter Profit über alle Szenarien: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4AD7F60-3BDF-4BE3-9389-CC6B37010E98}"/>
                  </a:ext>
                </a:extLst>
              </p:cNvPr>
              <p:cNvSpPr txBox="1"/>
              <p:nvPr/>
            </p:nvSpPr>
            <p:spPr>
              <a:xfrm>
                <a:off x="3449359" y="3103673"/>
                <a:ext cx="1826079" cy="540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4AD7F60-3BDF-4BE3-9389-CC6B3701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59" y="3103673"/>
                <a:ext cx="1826079" cy="540533"/>
              </a:xfrm>
              <a:prstGeom prst="rect">
                <a:avLst/>
              </a:prstGeom>
              <a:blipFill>
                <a:blip r:embed="rId8"/>
                <a:stretch>
                  <a:fillRect t="-115730" r="-22742" b="-1629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112E5500-68C6-4534-B81C-7C2686493DC2}"/>
                  </a:ext>
                </a:extLst>
              </p:cNvPr>
              <p:cNvSpPr txBox="1"/>
              <p:nvPr/>
            </p:nvSpPr>
            <p:spPr>
              <a:xfrm>
                <a:off x="2998226" y="4048933"/>
                <a:ext cx="3267294" cy="581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CVaR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VaR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112E5500-68C6-4534-B81C-7C2686493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226" y="4048933"/>
                <a:ext cx="3267294" cy="581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Inhaltsplatzhalter 1">
            <a:extLst>
              <a:ext uri="{FF2B5EF4-FFF2-40B4-BE49-F238E27FC236}">
                <a16:creationId xmlns:a16="http://schemas.microsoft.com/office/drawing/2014/main" id="{E35904AE-C12F-4EC5-9589-BEF3985D8154}"/>
              </a:ext>
            </a:extLst>
          </p:cNvPr>
          <p:cNvSpPr txBox="1">
            <a:spLocks/>
          </p:cNvSpPr>
          <p:nvPr/>
        </p:nvSpPr>
        <p:spPr>
          <a:xfrm>
            <a:off x="3493599" y="3738288"/>
            <a:ext cx="2667028" cy="232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Erwarteter Profit in den </a:t>
            </a:r>
            <a:r>
              <a:rPr lang="de-DE" altLang="ko-KR" sz="1200" dirty="0">
                <a:latin typeface="Arial" panose="020B0604020202020204" pitchFamily="34" charset="0"/>
              </a:rPr>
              <a:t>(1−</a:t>
            </a:r>
            <a:r>
              <a:rPr lang="ko-KR" altLang="de-DE" sz="1200" dirty="0">
                <a:latin typeface="Arial" panose="020B0604020202020204" pitchFamily="34" charset="0"/>
              </a:rPr>
              <a:t>α</a:t>
            </a:r>
            <a:r>
              <a:rPr lang="de-DE" altLang="ko-KR" sz="1200" dirty="0">
                <a:latin typeface="Arial" panose="020B0604020202020204" pitchFamily="34" charset="0"/>
              </a:rPr>
              <a:t>)·100% schlechtesten Szenarien: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E77DD07D-85B9-49EA-8334-8143FA94D9BC}"/>
                  </a:ext>
                </a:extLst>
              </p:cNvPr>
              <p:cNvSpPr txBox="1"/>
              <p:nvPr/>
            </p:nvSpPr>
            <p:spPr>
              <a:xfrm>
                <a:off x="6250673" y="3506999"/>
                <a:ext cx="3306615" cy="69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IE" sz="1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de-DE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de-D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CVaR</m:t>
                        </m:r>
                      </m:e>
                      <m:sub>
                        <m:r>
                          <a:rPr lang="de-DE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de-D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de-DE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DE" sz="12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de-DE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e>
                    </m:d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de-DE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∈[0,1]</m:t>
                    </m:r>
                  </m:oMath>
                </a14:m>
                <a:endParaRPr lang="de-DE" sz="1200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E77DD07D-85B9-49EA-8334-8143FA94D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673" y="3506999"/>
                <a:ext cx="3306615" cy="695511"/>
              </a:xfrm>
              <a:prstGeom prst="rect">
                <a:avLst/>
              </a:prstGeom>
              <a:blipFill>
                <a:blip r:embed="rId10"/>
                <a:stretch>
                  <a:fillRect b="-6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53E83012-F744-4C53-8BBE-1B1B39622ADF}"/>
              </a:ext>
            </a:extLst>
          </p:cNvPr>
          <p:cNvSpPr/>
          <p:nvPr/>
        </p:nvSpPr>
        <p:spPr>
          <a:xfrm>
            <a:off x="6143251" y="2642037"/>
            <a:ext cx="2802276" cy="20279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522468A-7CDF-40D3-89A6-E53D40F0D841}"/>
              </a:ext>
            </a:extLst>
          </p:cNvPr>
          <p:cNvSpPr txBox="1"/>
          <p:nvPr/>
        </p:nvSpPr>
        <p:spPr>
          <a:xfrm>
            <a:off x="6143251" y="2370398"/>
            <a:ext cx="2800800" cy="30777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 err="1">
                <a:solidFill>
                  <a:schemeClr val="bg1"/>
                </a:solidFill>
              </a:rPr>
              <a:t>Profitabilitätsmetrik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70CCA1F3-8F34-49DB-BBBF-7C0CC37D2B4F}"/>
              </a:ext>
            </a:extLst>
          </p:cNvPr>
          <p:cNvSpPr/>
          <p:nvPr/>
        </p:nvSpPr>
        <p:spPr>
          <a:xfrm rot="16200000">
            <a:off x="5586634" y="3516910"/>
            <a:ext cx="999179" cy="27151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Inhaltsplatzhalter 1">
                <a:extLst>
                  <a:ext uri="{FF2B5EF4-FFF2-40B4-BE49-F238E27FC236}">
                    <a16:creationId xmlns:a16="http://schemas.microsoft.com/office/drawing/2014/main" id="{673B3810-F7D4-4BDE-9B36-B5CAAC16C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0205" y="2811859"/>
                <a:ext cx="2667028" cy="50448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03652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0423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7194" indent="-198888" algn="l" defTabSz="67407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8729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5500" indent="-198888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6453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444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436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427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/>
                  <a:t>Linearkombination aus dem Erwartungswert 𝔼 und 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1200"/>
                          <m:t>CVaR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IE" sz="1200" dirty="0"/>
              </a:p>
              <a:p>
                <a:r>
                  <a:rPr lang="de-DE" sz="1200" dirty="0"/>
                  <a:t>Gewichtungsfaktor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1200" dirty="0"/>
                  <a:t> steuert Risiko-aversion </a:t>
                </a:r>
              </a:p>
            </p:txBody>
          </p:sp>
        </mc:Choice>
        <mc:Fallback xmlns="">
          <p:sp>
            <p:nvSpPr>
              <p:cNvPr id="51" name="Inhaltsplatzhalter 1">
                <a:extLst>
                  <a:ext uri="{FF2B5EF4-FFF2-40B4-BE49-F238E27FC236}">
                    <a16:creationId xmlns:a16="http://schemas.microsoft.com/office/drawing/2014/main" id="{673B3810-F7D4-4BDE-9B36-B5CAAC16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05" y="2811859"/>
                <a:ext cx="2667028" cy="504480"/>
              </a:xfrm>
              <a:prstGeom prst="rect">
                <a:avLst/>
              </a:prstGeom>
              <a:blipFill>
                <a:blip r:embed="rId11"/>
                <a:stretch>
                  <a:fillRect l="-229" t="-14458" r="-1373" b="-590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Inhaltsplatzhalter 1">
                <a:extLst>
                  <a:ext uri="{FF2B5EF4-FFF2-40B4-BE49-F238E27FC236}">
                    <a16:creationId xmlns:a16="http://schemas.microsoft.com/office/drawing/2014/main" id="{348BBEED-4158-43F9-81FF-6DA189C483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6971" y="4241215"/>
                <a:ext cx="2379894" cy="23293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03652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0423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7194" indent="-198888" algn="l" defTabSz="67407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8729" indent="-203652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5500" indent="-198888" algn="l" defTabSz="685983" rtl="0" eaLnBrk="1" latinLnBrk="0" hangingPunct="1">
                  <a:lnSpc>
                    <a:spcPct val="90000"/>
                  </a:lnSpc>
                  <a:spcBef>
                    <a:spcPts val="360"/>
                  </a:spcBef>
                  <a:buSzPct val="88000"/>
                  <a:buFontTx/>
                  <a:buBlip>
                    <a:blip r:embed="rId5"/>
                  </a:buBlip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6453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444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436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427" indent="-171496" algn="l" defTabSz="6859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  <a:r>
                  <a:rPr lang="de-DE" sz="1200" dirty="0"/>
                  <a:t> risikoneutral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1200" dirty="0"/>
                  <a:t> </a:t>
                </a:r>
                <a:r>
                  <a:rPr lang="de-DE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</a:t>
                </a:r>
                <a:r>
                  <a:rPr lang="de-DE" sz="1200" dirty="0"/>
                  <a:t> sehr risikoavers</a:t>
                </a:r>
              </a:p>
            </p:txBody>
          </p:sp>
        </mc:Choice>
        <mc:Fallback xmlns="">
          <p:sp>
            <p:nvSpPr>
              <p:cNvPr id="52" name="Inhaltsplatzhalter 1">
                <a:extLst>
                  <a:ext uri="{FF2B5EF4-FFF2-40B4-BE49-F238E27FC236}">
                    <a16:creationId xmlns:a16="http://schemas.microsoft.com/office/drawing/2014/main" id="{348BBEED-4158-43F9-81FF-6DA189C48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971" y="4241215"/>
                <a:ext cx="2379894" cy="232934"/>
              </a:xfrm>
              <a:prstGeom prst="rect">
                <a:avLst/>
              </a:prstGeom>
              <a:blipFill>
                <a:blip r:embed="rId12"/>
                <a:stretch>
                  <a:fillRect l="-2564" t="-31579" b="-105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Ellipse 52">
            <a:extLst>
              <a:ext uri="{FF2B5EF4-FFF2-40B4-BE49-F238E27FC236}">
                <a16:creationId xmlns:a16="http://schemas.microsoft.com/office/drawing/2014/main" id="{5FB2C76D-AC78-490C-9930-276F370C1B45}"/>
              </a:ext>
            </a:extLst>
          </p:cNvPr>
          <p:cNvSpPr/>
          <p:nvPr/>
        </p:nvSpPr>
        <p:spPr>
          <a:xfrm>
            <a:off x="7117183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48992C3-641C-4C6E-A11A-70164AF2CE80}"/>
              </a:ext>
            </a:extLst>
          </p:cNvPr>
          <p:cNvSpPr txBox="1"/>
          <p:nvPr/>
        </p:nvSpPr>
        <p:spPr>
          <a:xfrm>
            <a:off x="6116387" y="2128948"/>
            <a:ext cx="2185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bg1">
                    <a:lumMod val="50000"/>
                  </a:schemeClr>
                </a:solidFill>
              </a:rPr>
              <a:t>Quelle: Kraft, Russo, Keles, Bertsch 2021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9E7B12E-6A84-47D6-A953-C0B07D9752C0}"/>
              </a:ext>
            </a:extLst>
          </p:cNvPr>
          <p:cNvCxnSpPr>
            <a:cxnSpLocks/>
          </p:cNvCxnSpPr>
          <p:nvPr/>
        </p:nvCxnSpPr>
        <p:spPr>
          <a:xfrm>
            <a:off x="1051297" y="2764971"/>
            <a:ext cx="0" cy="1712475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5" grpId="0" animBg="1"/>
      <p:bldP spid="36" grpId="0"/>
      <p:bldP spid="38" grpId="0"/>
      <p:bldP spid="42" grpId="0"/>
      <p:bldP spid="43" grpId="0"/>
      <p:bldP spid="48" grpId="0"/>
      <p:bldP spid="49" grpId="0" animBg="1"/>
      <p:bldP spid="50" grpId="0" animBg="1"/>
      <p:bldP spid="46" grpId="0" animBg="1"/>
      <p:bldP spid="51" grpId="0"/>
      <p:bldP spid="52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524D10-F3AC-47FF-8755-28706735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smtClean="0"/>
              <a:t>09.09.2021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D322C7-CB80-4427-B7B6-9F79D7CB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37DF5A6-B06F-4463-B639-DB743798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</a:t>
            </a:r>
          </a:p>
        </p:txBody>
      </p:sp>
      <p:pic>
        <p:nvPicPr>
          <p:cNvPr id="58" name="Grafik 5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719B07D-E5F2-4104-AEA4-B17421812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4" y="1370099"/>
            <a:ext cx="3067150" cy="2880859"/>
          </a:xfrm>
          <a:prstGeom prst="rect">
            <a:avLst/>
          </a:prstGeom>
        </p:spPr>
      </p:pic>
      <p:graphicFrame>
        <p:nvGraphicFramePr>
          <p:cNvPr id="59" name="Tabelle 14">
            <a:extLst>
              <a:ext uri="{FF2B5EF4-FFF2-40B4-BE49-F238E27FC236}">
                <a16:creationId xmlns:a16="http://schemas.microsoft.com/office/drawing/2014/main" id="{A2803A6C-7026-43D6-9920-D5B027D5C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45416"/>
              </p:ext>
            </p:extLst>
          </p:nvPr>
        </p:nvGraphicFramePr>
        <p:xfrm>
          <a:off x="3710212" y="1370099"/>
          <a:ext cx="5054603" cy="221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603">
                  <a:extLst>
                    <a:ext uri="{9D8B030D-6E8A-4147-A177-3AD203B41FA5}">
                      <a16:colId xmlns:a16="http://schemas.microsoft.com/office/drawing/2014/main" val="1248041541"/>
                    </a:ext>
                  </a:extLst>
                </a:gridCol>
              </a:tblGrid>
              <a:tr h="301095">
                <a:tc>
                  <a:txBody>
                    <a:bodyPr/>
                    <a:lstStyle/>
                    <a:p>
                      <a:r>
                        <a:rPr lang="en-IE" dirty="0" err="1"/>
                        <a:t>Untersuchte</a:t>
                      </a:r>
                      <a:r>
                        <a:rPr lang="en-IE" dirty="0"/>
                        <a:t> </a:t>
                      </a:r>
                      <a:r>
                        <a:rPr lang="en-IE" dirty="0" err="1"/>
                        <a:t>Konfigurationen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394856"/>
                  </a:ext>
                </a:extLst>
              </a:tr>
              <a:tr h="19137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D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06339"/>
                  </a:ext>
                </a:extLst>
              </a:tr>
            </a:tbl>
          </a:graphicData>
        </a:graphic>
      </p:graphicFrame>
      <p:sp>
        <p:nvSpPr>
          <p:cNvPr id="60" name="Inhaltsplatzhalter 1">
            <a:extLst>
              <a:ext uri="{FF2B5EF4-FFF2-40B4-BE49-F238E27FC236}">
                <a16:creationId xmlns:a16="http://schemas.microsoft.com/office/drawing/2014/main" id="{1B571C11-2BCF-47B8-9445-464ABF3D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364" y="1781702"/>
            <a:ext cx="4719961" cy="2142346"/>
          </a:xfrm>
        </p:spPr>
        <p:txBody>
          <a:bodyPr>
            <a:normAutofit/>
          </a:bodyPr>
          <a:lstStyle/>
          <a:p>
            <a:r>
              <a:rPr lang="de-DE" sz="1400" b="0" i="0" u="none" strike="noStrike" baseline="0" dirty="0">
                <a:latin typeface="CIDFont+F1"/>
              </a:rPr>
              <a:t>Zeithorizont: 2020-2040 mit stündlicher Auflösung</a:t>
            </a:r>
          </a:p>
          <a:p>
            <a:r>
              <a:rPr lang="de-DE" sz="1400" b="0" i="0" u="none" strike="noStrike" baseline="0" dirty="0">
                <a:latin typeface="CIDFont+F1"/>
              </a:rPr>
              <a:t>Modellierte Länder: Deutschland und Nachbarländer</a:t>
            </a:r>
          </a:p>
          <a:p>
            <a:r>
              <a:rPr lang="de-DE" sz="1400" dirty="0">
                <a:latin typeface="CIDFont+F1"/>
              </a:rPr>
              <a:t>Energy-</a:t>
            </a:r>
            <a:r>
              <a:rPr lang="de-DE" sz="1400" dirty="0" err="1">
                <a:latin typeface="CIDFont+F1"/>
              </a:rPr>
              <a:t>Only</a:t>
            </a:r>
            <a:r>
              <a:rPr lang="de-DE" sz="1400" dirty="0">
                <a:latin typeface="CIDFont+F1"/>
              </a:rPr>
              <a:t> Markt in allen Ländern</a:t>
            </a:r>
          </a:p>
          <a:p>
            <a:r>
              <a:rPr lang="de-DE" sz="1400" b="0" i="0" u="none" strike="noStrike" baseline="0" dirty="0">
                <a:latin typeface="CIDFont+F1"/>
              </a:rPr>
              <a:t>Verschiedene Ausprägungen der Risikoaversion </a:t>
            </a:r>
          </a:p>
          <a:p>
            <a:pPr lvl="1"/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Risikoneutral </a:t>
            </a:r>
            <a:r>
              <a:rPr lang="de-DE" sz="12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(α=0,95 / λ=0,0)</a:t>
            </a:r>
          </a:p>
          <a:p>
            <a:pPr lvl="1"/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Risikoaversion </a:t>
            </a:r>
            <a:r>
              <a:rPr lang="de-DE" sz="12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(α=0,95 / λ=0,5)</a:t>
            </a:r>
          </a:p>
          <a:p>
            <a:pPr lvl="1"/>
            <a:r>
              <a:rPr lang="de-D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 Risikoaversion </a:t>
            </a:r>
            <a:r>
              <a:rPr lang="de-DE" sz="12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(α=0,95 / λ=1,0)</a:t>
            </a:r>
            <a:endParaRPr lang="de-DE" sz="1200" i="0" u="none" strike="noStrike" baseline="0" dirty="0">
              <a:latin typeface="CIDFont+F1"/>
            </a:endParaRPr>
          </a:p>
        </p:txBody>
      </p:sp>
      <p:pic>
        <p:nvPicPr>
          <p:cNvPr id="66" name="Grafik 65" descr="Fragezeichen mit einfarbiger Füllung">
            <a:extLst>
              <a:ext uri="{FF2B5EF4-FFF2-40B4-BE49-F238E27FC236}">
                <a16:creationId xmlns:a16="http://schemas.microsoft.com/office/drawing/2014/main" id="{189906AB-9729-47DD-AF0C-716540EACD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2486" y="3689543"/>
            <a:ext cx="776062" cy="776062"/>
          </a:xfrm>
          <a:prstGeom prst="rect">
            <a:avLst/>
          </a:prstGeom>
        </p:spPr>
      </p:pic>
      <p:pic>
        <p:nvPicPr>
          <p:cNvPr id="67" name="Grafik 66" descr="Fragezeichen mit einfarbiger Füllung">
            <a:extLst>
              <a:ext uri="{FF2B5EF4-FFF2-40B4-BE49-F238E27FC236}">
                <a16:creationId xmlns:a16="http://schemas.microsoft.com/office/drawing/2014/main" id="{E6D1310F-6CBB-45CC-9C57-71E19AB006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0293" y="3689543"/>
            <a:ext cx="776062" cy="776062"/>
          </a:xfrm>
          <a:prstGeom prst="rect">
            <a:avLst/>
          </a:prstGeom>
        </p:spPr>
      </p:pic>
      <p:sp>
        <p:nvSpPr>
          <p:cNvPr id="68" name="Text Box 39">
            <a:extLst>
              <a:ext uri="{FF2B5EF4-FFF2-40B4-BE49-F238E27FC236}">
                <a16:creationId xmlns:a16="http://schemas.microsoft.com/office/drawing/2014/main" id="{4AB4C9A6-8B45-4675-8168-E291C878E19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4820" y="3761778"/>
            <a:ext cx="3887865" cy="6924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1357" rIns="72000" bIns="71357" anchor="ctr" anchorCtr="0">
            <a:noAutofit/>
          </a:bodyPr>
          <a:lstStyle>
            <a:lvl1pPr marL="96838" indent="-968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endParaRPr lang="de-DE" sz="1100" kern="100" dirty="0">
              <a:solidFill>
                <a:srgbClr val="000000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3F5CAC8-9FDF-413B-B524-B784E4B62F1F}"/>
              </a:ext>
            </a:extLst>
          </p:cNvPr>
          <p:cNvSpPr txBox="1"/>
          <p:nvPr/>
        </p:nvSpPr>
        <p:spPr>
          <a:xfrm>
            <a:off x="4310840" y="3755550"/>
            <a:ext cx="39672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/>
              <a:t>Welchen Einfluss hat die Risikoaversion auf den langfristigen Kraftwerksausbau im Elektrizitätssystems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6CB1C1F1-A244-4F25-94DD-8B5CC7BD628D}"/>
              </a:ext>
            </a:extLst>
          </p:cNvPr>
          <p:cNvSpPr/>
          <p:nvPr/>
        </p:nvSpPr>
        <p:spPr>
          <a:xfrm>
            <a:off x="7694126" y="4676884"/>
            <a:ext cx="432000" cy="432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NTLcrLUkiq30gir0jKag"/>
</p:tagLst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769E0D07EB8849ACB9118A5555555C" ma:contentTypeVersion="2" ma:contentTypeDescription="Ein neues Dokument erstellen." ma:contentTypeScope="" ma:versionID="5cf4c4d6349700578b51c0907e9a811f">
  <xsd:schema xmlns:xsd="http://www.w3.org/2001/XMLSchema" xmlns:xs="http://www.w3.org/2001/XMLSchema" xmlns:p="http://schemas.microsoft.com/office/2006/metadata/properties" xmlns:ns2="63540d8f-421f-4576-bf99-b80664241746" targetNamespace="http://schemas.microsoft.com/office/2006/metadata/properties" ma:root="true" ma:fieldsID="288f91ea773ea1df9ef3a9f608822c16" ns2:_="">
    <xsd:import namespace="63540d8f-421f-4576-bf99-b806642417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40d8f-421f-4576-bf99-b80664241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1F6D68-2834-4BBF-830A-FEEB71599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47BCE-9999-4AE0-824F-BD42AF5E24C5}">
  <ds:schemaRefs>
    <ds:schemaRef ds:uri="http://purl.org/dc/elements/1.1/"/>
    <ds:schemaRef ds:uri="http://schemas.microsoft.com/office/2006/metadata/properties"/>
    <ds:schemaRef ds:uri="63540d8f-421f-4576-bf99-b8066424174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34F3C5-98E4-4212-BFBF-BAE63E3026FA}">
  <ds:schemaRefs>
    <ds:schemaRef ds:uri="63540d8f-421f-4576-bf99-b806642417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Benutzerdefiniert</PresentationFormat>
  <Paragraphs>270</Paragraphs>
  <Slides>19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CIDFont+F1</vt:lpstr>
      <vt:lpstr>Design1</vt:lpstr>
      <vt:lpstr>PowerPoint-Präsentation</vt:lpstr>
      <vt:lpstr>Inhalt</vt:lpstr>
      <vt:lpstr>Motivation</vt:lpstr>
      <vt:lpstr>Agentenbasiertes Strommarktmodell PowerACE</vt:lpstr>
      <vt:lpstr>Kapazitätsausbauplanung</vt:lpstr>
      <vt:lpstr>Kapazitätsausbauplanung unter Unsicherheit</vt:lpstr>
      <vt:lpstr>Repräsentation von Unsicherheiten durch verschiedene Wetterjahre</vt:lpstr>
      <vt:lpstr>Profitabilitätsbewertung unter Unsicherheit</vt:lpstr>
      <vt:lpstr>Fallstudie</vt:lpstr>
      <vt:lpstr>Modellergebnisse – Kraftwerkskapazitäten</vt:lpstr>
      <vt:lpstr>Modellergebnisse – Day-Ahead Preise</vt:lpstr>
      <vt:lpstr>Modellergebnisse - Versorgungssicherheit</vt:lpstr>
      <vt:lpstr>Fazit und Ausblick</vt:lpstr>
      <vt:lpstr>PowerPoint-Präsentation</vt:lpstr>
      <vt:lpstr>Quellen</vt:lpstr>
      <vt:lpstr>Back-Up: Annahmen Case Study</vt:lpstr>
      <vt:lpstr>Back-Up: Exogener Ausbuapfad Wind &amp; Solar</vt:lpstr>
      <vt:lpstr>Back-Up: Formeln Investitionsentscheidung</vt:lpstr>
      <vt:lpstr>Back-Up: Deterministische Ausbauplanung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Gerrit Buschmann</dc:creator>
  <cp:lastModifiedBy>Kim-Kira Miskiw</cp:lastModifiedBy>
  <cp:revision>81</cp:revision>
  <dcterms:created xsi:type="dcterms:W3CDTF">2020-12-06T13:42:02Z</dcterms:created>
  <dcterms:modified xsi:type="dcterms:W3CDTF">2021-09-09T11:12:51Z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0x01010074769E0D07EB8849ACB9118A5555555C</vt:lpwstr>
  </property>
</Properties>
</file>